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10" d="100"/>
          <a:sy n="110" d="100"/>
        </p:scale>
        <p:origin x="-1644"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bg>
      <p:bgRef idx="1001">
        <a:schemeClr val="bg2"/>
      </p:bgRef>
    </p:bg>
    <p:spTree>
      <p:nvGrpSpPr>
        <p:cNvPr id="1" name=""/>
        <p:cNvGrpSpPr/>
        <p:nvPr/>
      </p:nvGrpSpPr>
      <p:grpSpPr>
        <a:xfrm>
          <a:off x="0" y="0"/>
          <a:ext cx="0" cy="0"/>
          <a:chOff x="0" y="0"/>
          <a:chExt cx="0" cy="0"/>
        </a:xfrm>
      </p:grpSpPr>
      <p:sp>
        <p:nvSpPr>
          <p:cNvPr id="15" name="Прямоугольник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Прямоугольник 18"/>
          <p:cNvSpPr>
            <a:spLocks noChangeArrowheads="1"/>
          </p:cNvSpPr>
          <p:nvPr/>
        </p:nvSpPr>
        <p:spPr bwMode="white">
          <a:xfrm>
            <a:off x="8991600" y="3048"/>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Прямоугольник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Прямоугольник 15"/>
          <p:cNvSpPr>
            <a:spLocks noChangeArrowheads="1"/>
          </p:cNvSpPr>
          <p:nvPr/>
        </p:nvSpPr>
        <p:spPr bwMode="white">
          <a:xfrm>
            <a:off x="0" y="0"/>
            <a:ext cx="9144000" cy="25146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Прямоугольник 11"/>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Подзаголовок 8"/>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ru-RU" smtClean="0"/>
              <a:t>Образец подзаголовка</a:t>
            </a:r>
            <a:endParaRPr kumimoji="0" lang="en-US"/>
          </a:p>
        </p:txBody>
      </p:sp>
      <p:sp>
        <p:nvSpPr>
          <p:cNvPr id="28" name="Дата 27"/>
          <p:cNvSpPr>
            <a:spLocks noGrp="1"/>
          </p:cNvSpPr>
          <p:nvPr>
            <p:ph type="dt" sz="half" idx="10"/>
          </p:nvPr>
        </p:nvSpPr>
        <p:spPr/>
        <p:txBody>
          <a:bodyPr/>
          <a:lstStyle/>
          <a:p>
            <a:fld id="{5B106E36-FD25-4E2D-B0AA-010F637433A0}" type="datetimeFigureOut">
              <a:rPr lang="ru-RU" smtClean="0"/>
              <a:pPr/>
              <a:t>05.11.2014</a:t>
            </a:fld>
            <a:endParaRPr lang="ru-RU"/>
          </a:p>
        </p:txBody>
      </p:sp>
      <p:sp>
        <p:nvSpPr>
          <p:cNvPr id="17" name="Нижний колонтитул 16"/>
          <p:cNvSpPr>
            <a:spLocks noGrp="1"/>
          </p:cNvSpPr>
          <p:nvPr>
            <p:ph type="ftr" sz="quarter" idx="11"/>
          </p:nvPr>
        </p:nvSpPr>
        <p:spPr/>
        <p:txBody>
          <a:bodyPr/>
          <a:lstStyle/>
          <a:p>
            <a:endParaRPr lang="ru-RU"/>
          </a:p>
        </p:txBody>
      </p:sp>
      <p:sp>
        <p:nvSpPr>
          <p:cNvPr id="7" name="Прямая соединительная линия 6"/>
          <p:cNvSpPr>
            <a:spLocks noChangeShapeType="1"/>
          </p:cNvSpPr>
          <p:nvPr/>
        </p:nvSpPr>
        <p:spPr bwMode="auto">
          <a:xfrm>
            <a:off x="155448" y="2420112"/>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Прямоугольник 9"/>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Овал 12"/>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Овал 13"/>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Номер слайда 28"/>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725C68B6-61C2-468F-89AB-4B9F7531AA68}" type="slidenum">
              <a:rPr lang="ru-RU" smtClean="0"/>
              <a:pPr/>
              <a:t>‹#›</a:t>
            </a:fld>
            <a:endParaRPr lang="ru-RU"/>
          </a:p>
        </p:txBody>
      </p:sp>
      <p:sp>
        <p:nvSpPr>
          <p:cNvPr id="8" name="Заголовок 7"/>
          <p:cNvSpPr>
            <a:spLocks noGrp="1"/>
          </p:cNvSpPr>
          <p:nvPr>
            <p:ph type="ctrTitle"/>
          </p:nvPr>
        </p:nvSpPr>
        <p:spPr>
          <a:xfrm>
            <a:off x="685800" y="381000"/>
            <a:ext cx="7772400" cy="1752600"/>
          </a:xfrm>
        </p:spPr>
        <p:txBody>
          <a:bodyPr anchor="b"/>
          <a:lstStyle>
            <a:lvl1pPr>
              <a:defRPr sz="4200">
                <a:solidFill>
                  <a:schemeClr val="accent1"/>
                </a:solidFill>
              </a:defRPr>
            </a:lvl1pPr>
          </a:lstStyle>
          <a:p>
            <a:r>
              <a:rPr kumimoji="0" lang="ru-RU" smtClean="0"/>
              <a:t>Образец заголовка</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bg>
      <p:bgRef idx="1001">
        <a:schemeClr val="bg2"/>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5B106E36-FD25-4E2D-B0AA-010F637433A0}" type="datetimeFigureOut">
              <a:rPr lang="ru-RU" smtClean="0"/>
              <a:pPr/>
              <a:t>05.11.2014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Вертикальный заголовок и текст">
    <p:bg>
      <p:bgRef idx="1001">
        <a:schemeClr val="bg2"/>
      </p:bgRef>
    </p:bg>
    <p:spTree>
      <p:nvGrpSpPr>
        <p:cNvPr id="1" name=""/>
        <p:cNvGrpSpPr/>
        <p:nvPr/>
      </p:nvGrpSpPr>
      <p:grpSpPr>
        <a:xfrm>
          <a:off x="0" y="0"/>
          <a:ext cx="0" cy="0"/>
          <a:chOff x="0" y="0"/>
          <a:chExt cx="0" cy="0"/>
        </a:xfrm>
      </p:grpSpPr>
      <p:sp>
        <p:nvSpPr>
          <p:cNvPr id="7" name="Прямоугольник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Прямоугольник 7"/>
          <p:cNvSpPr>
            <a:spLocks noChangeArrowheads="1"/>
          </p:cNvSpPr>
          <p:nvPr/>
        </p:nvSpPr>
        <p:spPr bwMode="white">
          <a:xfrm>
            <a:off x="7010400" y="0"/>
            <a:ext cx="21336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Прямоугольник 8"/>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Прямоугольник 9"/>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Прямоугольник 10"/>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Прямоугольник 11"/>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Прямая соединительная линия 12"/>
          <p:cNvSpPr>
            <a:spLocks noChangeShapeType="1"/>
          </p:cNvSpPr>
          <p:nvPr/>
        </p:nvSpPr>
        <p:spPr bwMode="auto">
          <a:xfrm rot="5400000">
            <a:off x="4021836" y="3278124"/>
            <a:ext cx="6245352"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4" name="Овал 13"/>
          <p:cNvSpPr/>
          <p:nvPr/>
        </p:nvSpPr>
        <p:spPr>
          <a:xfrm>
            <a:off x="6839712"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Овал 14"/>
          <p:cNvSpPr/>
          <p:nvPr/>
        </p:nvSpPr>
        <p:spPr>
          <a:xfrm>
            <a:off x="6934200" y="3020251"/>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Номер слайда 5"/>
          <p:cNvSpPr>
            <a:spLocks noGrp="1"/>
          </p:cNvSpPr>
          <p:nvPr>
            <p:ph type="sldNum" sz="quarter" idx="12"/>
          </p:nvPr>
        </p:nvSpPr>
        <p:spPr>
          <a:xfrm>
            <a:off x="6915912" y="3009901"/>
            <a:ext cx="457200" cy="441325"/>
          </a:xfrm>
        </p:spPr>
        <p:txBody>
          <a:bodyPr/>
          <a:lstStyle/>
          <a:p>
            <a:fld id="{725C68B6-61C2-468F-89AB-4B9F7531AA68}" type="slidenum">
              <a:rPr lang="ru-RU" smtClean="0"/>
              <a:pPr/>
              <a:t>‹#›</a:t>
            </a:fld>
            <a:endParaRPr lang="ru-RU"/>
          </a:p>
        </p:txBody>
      </p:sp>
      <p:sp>
        <p:nvSpPr>
          <p:cNvPr id="3" name="Вертикальный текст 2"/>
          <p:cNvSpPr>
            <a:spLocks noGrp="1"/>
          </p:cNvSpPr>
          <p:nvPr>
            <p:ph type="body" orient="vert" idx="1"/>
          </p:nvPr>
        </p:nvSpPr>
        <p:spPr>
          <a:xfrm>
            <a:off x="304800" y="304800"/>
            <a:ext cx="6553200" cy="5821366"/>
          </a:xfrm>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5B106E36-FD25-4E2D-B0AA-010F637433A0}" type="datetimeFigureOut">
              <a:rPr lang="ru-RU" smtClean="0"/>
              <a:pPr/>
              <a:t>05.11.2014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2" name="Вертикальный заголовок 1"/>
          <p:cNvSpPr>
            <a:spLocks noGrp="1"/>
          </p:cNvSpPr>
          <p:nvPr>
            <p:ph type="title" orient="vert"/>
          </p:nvPr>
        </p:nvSpPr>
        <p:spPr>
          <a:xfrm>
            <a:off x="7391400" y="304801"/>
            <a:ext cx="1447800" cy="5851525"/>
          </a:xfrm>
        </p:spPr>
        <p:txBody>
          <a:bodyPr vert="eaVert"/>
          <a:lstStyle/>
          <a:p>
            <a:r>
              <a:rPr kumimoji="0" lang="ru-RU" smtClean="0"/>
              <a:t>Образец заголовка</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bg>
      <p:bgRef idx="1001">
        <a:schemeClr val="bg2"/>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solidFill>
                  <a:schemeClr val="accent3">
                    <a:shade val="75000"/>
                  </a:schemeClr>
                </a:solidFill>
              </a:defRPr>
            </a:lvl1pPr>
          </a:lstStyle>
          <a:p>
            <a:r>
              <a:rPr kumimoji="0" lang="ru-RU" smtClean="0"/>
              <a:t>Образец заголовка</a:t>
            </a:r>
            <a:endParaRPr kumimoji="0" lang="en-US"/>
          </a:p>
        </p:txBody>
      </p:sp>
      <p:sp>
        <p:nvSpPr>
          <p:cNvPr id="4" name="Дата 3"/>
          <p:cNvSpPr>
            <a:spLocks noGrp="1"/>
          </p:cNvSpPr>
          <p:nvPr>
            <p:ph type="dt" sz="half" idx="10"/>
          </p:nvPr>
        </p:nvSpPr>
        <p:spPr/>
        <p:txBody>
          <a:bodyPr/>
          <a:lstStyle/>
          <a:p>
            <a:fld id="{5B106E36-FD25-4E2D-B0AA-010F637433A0}" type="datetimeFigureOut">
              <a:rPr lang="ru-RU" smtClean="0"/>
              <a:pPr/>
              <a:t>05.11.2014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a:xfrm>
            <a:off x="4361688" y="1026372"/>
            <a:ext cx="457200" cy="441325"/>
          </a:xfrm>
        </p:spPr>
        <p:txBody>
          <a:bodyPr/>
          <a:lstStyle/>
          <a:p>
            <a:fld id="{725C68B6-61C2-468F-89AB-4B9F7531AA68}" type="slidenum">
              <a:rPr lang="ru-RU" smtClean="0"/>
              <a:pPr/>
              <a:t>‹#›</a:t>
            </a:fld>
            <a:endParaRPr lang="ru-RU"/>
          </a:p>
        </p:txBody>
      </p:sp>
      <p:sp>
        <p:nvSpPr>
          <p:cNvPr id="8" name="Содержимое 7"/>
          <p:cNvSpPr>
            <a:spLocks noGrp="1"/>
          </p:cNvSpPr>
          <p:nvPr>
            <p:ph sz="quarter" idx="1"/>
          </p:nvPr>
        </p:nvSpPr>
        <p:spPr>
          <a:xfrm>
            <a:off x="301752" y="1527048"/>
            <a:ext cx="8503920" cy="45720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bg>
      <p:bgRef idx="1001">
        <a:schemeClr val="bg1"/>
      </p:bgRef>
    </p:bg>
    <p:spTree>
      <p:nvGrpSpPr>
        <p:cNvPr id="1" name=""/>
        <p:cNvGrpSpPr/>
        <p:nvPr/>
      </p:nvGrpSpPr>
      <p:grpSpPr>
        <a:xfrm>
          <a:off x="0" y="0"/>
          <a:ext cx="0" cy="0"/>
          <a:chOff x="0" y="0"/>
          <a:chExt cx="0" cy="0"/>
        </a:xfrm>
      </p:grpSpPr>
      <p:sp>
        <p:nvSpPr>
          <p:cNvPr id="17" name="Прямоугольник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Прямоугольник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Прямоугольник 15"/>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Прямоугольник 17"/>
          <p:cNvSpPr>
            <a:spLocks noChangeArrowheads="1"/>
          </p:cNvSpPr>
          <p:nvPr/>
        </p:nvSpPr>
        <p:spPr bwMode="white">
          <a:xfrm>
            <a:off x="8991600" y="1905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Прямоугольник 18"/>
          <p:cNvSpPr>
            <a:spLocks noChangeArrowheads="1"/>
          </p:cNvSpPr>
          <p:nvPr/>
        </p:nvSpPr>
        <p:spPr bwMode="white">
          <a:xfrm>
            <a:off x="152400" y="2286000"/>
            <a:ext cx="8833104" cy="304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Прямоугольник 11"/>
          <p:cNvSpPr>
            <a:spLocks noChangeArrowheads="1"/>
          </p:cNvSpPr>
          <p:nvPr/>
        </p:nvSpPr>
        <p:spPr bwMode="auto">
          <a:xfrm>
            <a:off x="155448" y="142352"/>
            <a:ext cx="8833104" cy="2139696"/>
          </a:xfrm>
          <a:prstGeom prst="rect">
            <a:avLst/>
          </a:prstGeom>
          <a:solidFill>
            <a:schemeClr val="accent1"/>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Текст 2"/>
          <p:cNvSpPr>
            <a:spLocks noGrp="1"/>
          </p:cNvSpPr>
          <p:nvPr>
            <p:ph type="body" idx="1"/>
          </p:nvPr>
        </p:nvSpPr>
        <p:spPr>
          <a:xfrm>
            <a:off x="1368426" y="2743200"/>
            <a:ext cx="6480174" cy="1673225"/>
          </a:xfrm>
        </p:spPr>
        <p:txBody>
          <a:bodyPr anchor="t"/>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ru-RU" smtClean="0"/>
              <a:t>Образец текста</a:t>
            </a:r>
          </a:p>
        </p:txBody>
      </p:sp>
      <p:sp>
        <p:nvSpPr>
          <p:cNvPr id="13" name="Прямоугольник 12"/>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Прямоугольник 13"/>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Нижний колонтитул 4"/>
          <p:cNvSpPr>
            <a:spLocks noGrp="1"/>
          </p:cNvSpPr>
          <p:nvPr>
            <p:ph type="ftr" sz="quarter" idx="11"/>
          </p:nvPr>
        </p:nvSpPr>
        <p:spPr/>
        <p:txBody>
          <a:bodyPr/>
          <a:lstStyle/>
          <a:p>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05.11.2014</a:t>
            </a:fld>
            <a:endParaRPr lang="ru-RU"/>
          </a:p>
        </p:txBody>
      </p:sp>
      <p:sp>
        <p:nvSpPr>
          <p:cNvPr id="8" name="Прямая соединительная линия 7"/>
          <p:cNvSpPr>
            <a:spLocks noChangeShapeType="1"/>
          </p:cNvSpPr>
          <p:nvPr/>
        </p:nvSpPr>
        <p:spPr bwMode="auto">
          <a:xfrm>
            <a:off x="152400" y="2438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Овал 9"/>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Овал 10"/>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Номер слайда 5"/>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725C68B6-61C2-468F-89AB-4B9F7531AA68}" type="slidenum">
              <a:rPr lang="ru-RU" smtClean="0"/>
              <a:pPr/>
              <a:t>‹#›</a:t>
            </a:fld>
            <a:endParaRPr lang="ru-RU"/>
          </a:p>
        </p:txBody>
      </p:sp>
      <p:sp>
        <p:nvSpPr>
          <p:cNvPr id="2" name="Заголовок 1"/>
          <p:cNvSpPr>
            <a:spLocks noGrp="1"/>
          </p:cNvSpPr>
          <p:nvPr>
            <p:ph type="title"/>
          </p:nvPr>
        </p:nvSpPr>
        <p:spPr>
          <a:xfrm>
            <a:off x="722313" y="533400"/>
            <a:ext cx="7772400" cy="1524000"/>
          </a:xfrm>
        </p:spPr>
        <p:txBody>
          <a:bodyPr anchor="b"/>
          <a:lstStyle>
            <a:lvl1pPr algn="ctr">
              <a:buNone/>
              <a:defRPr sz="4200" b="0" cap="none" baseline="0">
                <a:solidFill>
                  <a:srgbClr val="FFFFFF"/>
                </a:solidFill>
              </a:defRPr>
            </a:lvl1pPr>
          </a:lstStyle>
          <a:p>
            <a:r>
              <a:rPr kumimoji="0" lang="ru-RU" smtClean="0"/>
              <a:t>Образец заголовка</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bg>
      <p:bgRef idx="1001">
        <a:schemeClr val="bg2"/>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01752" y="228600"/>
            <a:ext cx="8534400" cy="758952"/>
          </a:xfrm>
        </p:spPr>
        <p:txBody>
          <a:bodyPr/>
          <a:lstStyle/>
          <a:p>
            <a:r>
              <a:rPr kumimoji="0" lang="ru-RU" smtClean="0"/>
              <a:t>Образец заголовка</a:t>
            </a:r>
            <a:endParaRPr kumimoji="0" lang="en-US"/>
          </a:p>
        </p:txBody>
      </p:sp>
      <p:sp>
        <p:nvSpPr>
          <p:cNvPr id="5" name="Дата 4"/>
          <p:cNvSpPr>
            <a:spLocks noGrp="1"/>
          </p:cNvSpPr>
          <p:nvPr>
            <p:ph type="dt" sz="half" idx="10"/>
          </p:nvPr>
        </p:nvSpPr>
        <p:spPr>
          <a:xfrm>
            <a:off x="5791200" y="6409944"/>
            <a:ext cx="3044952" cy="365760"/>
          </a:xfrm>
        </p:spPr>
        <p:txBody>
          <a:bodyPr/>
          <a:lstStyle/>
          <a:p>
            <a:fld id="{5B106E36-FD25-4E2D-B0AA-010F637433A0}" type="datetimeFigureOut">
              <a:rPr lang="ru-RU" smtClean="0"/>
              <a:pPr/>
              <a:t>05.11.2014</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
        <p:nvSpPr>
          <p:cNvPr id="8" name="Прямая соединительная линия 7"/>
          <p:cNvSpPr>
            <a:spLocks noChangeShapeType="1"/>
          </p:cNvSpPr>
          <p:nvPr/>
        </p:nvSpPr>
        <p:spPr bwMode="auto">
          <a:xfrm flipV="1">
            <a:off x="4563080" y="1575652"/>
            <a:ext cx="8921" cy="4819557"/>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Содержимое 9"/>
          <p:cNvSpPr>
            <a:spLocks noGrp="1"/>
          </p:cNvSpPr>
          <p:nvPr>
            <p:ph sz="half" idx="1"/>
          </p:nvPr>
        </p:nvSpPr>
        <p:spPr>
          <a:xfrm>
            <a:off x="301752" y="1371600"/>
            <a:ext cx="4038600" cy="4681728"/>
          </a:xfrm>
        </p:spPr>
        <p:txBody>
          <a:bodyPr/>
          <a:lstStyle>
            <a:lvl1pPr>
              <a:defRPr sz="2500"/>
            </a:lvl1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2" name="Содержимое 11"/>
          <p:cNvSpPr>
            <a:spLocks noGrp="1"/>
          </p:cNvSpPr>
          <p:nvPr>
            <p:ph sz="half" idx="2"/>
          </p:nvPr>
        </p:nvSpPr>
        <p:spPr>
          <a:xfrm>
            <a:off x="4800600" y="1371600"/>
            <a:ext cx="4038600" cy="4681728"/>
          </a:xfrm>
        </p:spPr>
        <p:txBody>
          <a:bodyPr/>
          <a:lstStyle>
            <a:lvl1pPr>
              <a:defRPr sz="2500"/>
            </a:lvl1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Сравнение">
    <p:bg>
      <p:bgRef idx="1001">
        <a:schemeClr val="bg2"/>
      </p:bgRef>
    </p:bg>
    <p:spTree>
      <p:nvGrpSpPr>
        <p:cNvPr id="1" name=""/>
        <p:cNvGrpSpPr/>
        <p:nvPr/>
      </p:nvGrpSpPr>
      <p:grpSpPr>
        <a:xfrm>
          <a:off x="0" y="0"/>
          <a:ext cx="0" cy="0"/>
          <a:chOff x="0" y="0"/>
          <a:chExt cx="0" cy="0"/>
        </a:xfrm>
      </p:grpSpPr>
      <p:sp>
        <p:nvSpPr>
          <p:cNvPr id="10" name="Прямая соединительная линия 9"/>
          <p:cNvSpPr>
            <a:spLocks noChangeShapeType="1"/>
          </p:cNvSpPr>
          <p:nvPr/>
        </p:nvSpPr>
        <p:spPr bwMode="auto">
          <a:xfrm flipV="1">
            <a:off x="4572000" y="2200275"/>
            <a:ext cx="0" cy="4187952"/>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Прямоугольник 19"/>
          <p:cNvSpPr>
            <a:spLocks noChangeArrowheads="1"/>
          </p:cNvSpPr>
          <p:nvPr/>
        </p:nvSpPr>
        <p:spPr bwMode="white">
          <a:xfrm>
            <a:off x="0" y="0"/>
            <a:ext cx="9144000" cy="1447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Прямоугольник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1" name="Прямоугольник 20"/>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2" name="Прямоугольник 21"/>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Прямоугольник 10"/>
          <p:cNvSpPr/>
          <p:nvPr/>
        </p:nvSpPr>
        <p:spPr>
          <a:xfrm>
            <a:off x="152400" y="1371600"/>
            <a:ext cx="8833104"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Прямоугольник 12"/>
          <p:cNvSpPr>
            <a:spLocks noChangeArrowheads="1"/>
          </p:cNvSpPr>
          <p:nvPr/>
        </p:nvSpPr>
        <p:spPr bwMode="auto">
          <a:xfrm>
            <a:off x="145923" y="6391656"/>
            <a:ext cx="8833104" cy="310896"/>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Текст 2"/>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7" name="Дата 6"/>
          <p:cNvSpPr>
            <a:spLocks noGrp="1"/>
          </p:cNvSpPr>
          <p:nvPr>
            <p:ph type="dt" sz="half" idx="10"/>
          </p:nvPr>
        </p:nvSpPr>
        <p:spPr/>
        <p:txBody>
          <a:bodyPr/>
          <a:lstStyle/>
          <a:p>
            <a:fld id="{5B106E36-FD25-4E2D-B0AA-010F637433A0}" type="datetimeFigureOut">
              <a:rPr lang="ru-RU" smtClean="0"/>
              <a:pPr/>
              <a:t>05.11.2014</a:t>
            </a:fld>
            <a:endParaRPr lang="ru-RU"/>
          </a:p>
        </p:txBody>
      </p:sp>
      <p:sp>
        <p:nvSpPr>
          <p:cNvPr id="8" name="Нижний колонтитул 7"/>
          <p:cNvSpPr>
            <a:spLocks noGrp="1"/>
          </p:cNvSpPr>
          <p:nvPr>
            <p:ph type="ftr" sz="quarter" idx="11"/>
          </p:nvPr>
        </p:nvSpPr>
        <p:spPr>
          <a:xfrm>
            <a:off x="304800" y="6409944"/>
            <a:ext cx="3581400" cy="365760"/>
          </a:xfrm>
        </p:spPr>
        <p:txBody>
          <a:bodyPr/>
          <a:lstStyle/>
          <a:p>
            <a:endParaRPr lang="ru-RU"/>
          </a:p>
        </p:txBody>
      </p:sp>
      <p:sp>
        <p:nvSpPr>
          <p:cNvPr id="15" name="Прямая соединительная линия 14"/>
          <p:cNvSpPr>
            <a:spLocks noChangeShapeType="1"/>
          </p:cNvSpPr>
          <p:nvPr/>
        </p:nvSpPr>
        <p:spPr bwMode="auto">
          <a:xfrm>
            <a:off x="152400" y="128016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8" name="Прямоугольник 1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4" name="Содержимое 23"/>
          <p:cNvSpPr>
            <a:spLocks noGrp="1"/>
          </p:cNvSpPr>
          <p:nvPr>
            <p:ph sz="quarter" idx="2"/>
          </p:nvPr>
        </p:nvSpPr>
        <p:spPr>
          <a:xfrm>
            <a:off x="301752" y="2471383"/>
            <a:ext cx="4041648" cy="3818404"/>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26" name="Содержимое 25"/>
          <p:cNvSpPr>
            <a:spLocks noGrp="1"/>
          </p:cNvSpPr>
          <p:nvPr>
            <p:ph sz="quarter" idx="4"/>
          </p:nvPr>
        </p:nvSpPr>
        <p:spPr>
          <a:xfrm>
            <a:off x="4800600" y="2471383"/>
            <a:ext cx="4038600" cy="3822192"/>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25" name="Овал 24"/>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Овал 26"/>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Номер слайда 8"/>
          <p:cNvSpPr>
            <a:spLocks noGrp="1"/>
          </p:cNvSpPr>
          <p:nvPr>
            <p:ph type="sldNum" sz="quarter" idx="12"/>
          </p:nvPr>
        </p:nvSpPr>
        <p:spPr>
          <a:xfrm>
            <a:off x="4343400" y="1042416"/>
            <a:ext cx="457200" cy="441325"/>
          </a:xfrm>
        </p:spPr>
        <p:txBody>
          <a:bodyPr/>
          <a:lstStyle>
            <a:lvl1pPr algn="ctr">
              <a:defRPr/>
            </a:lvl1pPr>
          </a:lstStyle>
          <a:p>
            <a:fld id="{725C68B6-61C2-468F-89AB-4B9F7531AA68}" type="slidenum">
              <a:rPr lang="ru-RU" smtClean="0"/>
              <a:pPr/>
              <a:t>‹#›</a:t>
            </a:fld>
            <a:endParaRPr lang="ru-RU"/>
          </a:p>
        </p:txBody>
      </p:sp>
      <p:sp>
        <p:nvSpPr>
          <p:cNvPr id="23" name="Заголовок 22"/>
          <p:cNvSpPr>
            <a:spLocks noGrp="1"/>
          </p:cNvSpPr>
          <p:nvPr>
            <p:ph type="title"/>
          </p:nvPr>
        </p:nvSpPr>
        <p:spPr/>
        <p:txBody>
          <a:bodyPr rtlCol="0" anchor="b" anchorCtr="0"/>
          <a:lstStyle/>
          <a:p>
            <a:r>
              <a:rPr kumimoji="0" lang="ru-RU" smtClean="0"/>
              <a:t>Образец заголовка</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Дата 2"/>
          <p:cNvSpPr>
            <a:spLocks noGrp="1"/>
          </p:cNvSpPr>
          <p:nvPr>
            <p:ph type="dt" sz="half" idx="10"/>
          </p:nvPr>
        </p:nvSpPr>
        <p:spPr/>
        <p:txBody>
          <a:bodyPr/>
          <a:lstStyle/>
          <a:p>
            <a:fld id="{5B106E36-FD25-4E2D-B0AA-010F637433A0}" type="datetimeFigureOut">
              <a:rPr lang="ru-RU" smtClean="0"/>
              <a:pPr/>
              <a:t>05.11.2014</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a:xfrm>
            <a:off x="4343400" y="1036020"/>
            <a:ext cx="457200" cy="441325"/>
          </a:xfrm>
        </p:spPr>
        <p:txBody>
          <a:bodyPr/>
          <a:lstStyle/>
          <a:p>
            <a:fld id="{725C68B6-61C2-468F-89AB-4B9F7531AA68}"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Пустой слайд">
    <p:spTree>
      <p:nvGrpSpPr>
        <p:cNvPr id="1" name=""/>
        <p:cNvGrpSpPr/>
        <p:nvPr/>
      </p:nvGrpSpPr>
      <p:grpSpPr>
        <a:xfrm>
          <a:off x="0" y="0"/>
          <a:ext cx="0" cy="0"/>
          <a:chOff x="0" y="0"/>
          <a:chExt cx="0" cy="0"/>
        </a:xfrm>
      </p:grpSpPr>
      <p:sp>
        <p:nvSpPr>
          <p:cNvPr id="7" name="Прямоугольник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Прямоугольник 7"/>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Прямоугольник 9"/>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Прямоугольник 8"/>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Прямоугольник 4"/>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6" name="Прямоугольник 5"/>
          <p:cNvSpPr>
            <a:spLocks noChangeArrowheads="1"/>
          </p:cNvSpPr>
          <p:nvPr/>
        </p:nvSpPr>
        <p:spPr bwMode="auto">
          <a:xfrm>
            <a:off x="152400" y="158496"/>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 name="Дата 1"/>
          <p:cNvSpPr>
            <a:spLocks noGrp="1"/>
          </p:cNvSpPr>
          <p:nvPr>
            <p:ph type="dt" sz="half" idx="10"/>
          </p:nvPr>
        </p:nvSpPr>
        <p:spPr/>
        <p:txBody>
          <a:bodyPr/>
          <a:lstStyle/>
          <a:p>
            <a:fld id="{5B106E36-FD25-4E2D-B0AA-010F637433A0}" type="datetimeFigureOut">
              <a:rPr lang="ru-RU" smtClean="0"/>
              <a:pPr/>
              <a:t>05.11.2014</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a:xfrm>
            <a:off x="4267200" y="6324600"/>
            <a:ext cx="609600" cy="441324"/>
          </a:xfrm>
        </p:spPr>
        <p:txBody>
          <a:bodyPr/>
          <a:lstStyle>
            <a:lvl1pPr>
              <a:defRPr>
                <a:solidFill>
                  <a:srgbClr val="FFFFFF"/>
                </a:solidFill>
              </a:defRPr>
            </a:lvl1pPr>
          </a:lstStyle>
          <a:p>
            <a:fld id="{725C68B6-61C2-468F-89AB-4B9F7531AA68}"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bg>
      <p:bgRef idx="1001">
        <a:schemeClr val="bg1"/>
      </p:bgRef>
    </p:bg>
    <p:spTree>
      <p:nvGrpSpPr>
        <p:cNvPr id="1" name=""/>
        <p:cNvGrpSpPr/>
        <p:nvPr/>
      </p:nvGrpSpPr>
      <p:grpSpPr>
        <a:xfrm>
          <a:off x="0" y="0"/>
          <a:ext cx="0" cy="0"/>
          <a:chOff x="0" y="0"/>
          <a:chExt cx="0" cy="0"/>
        </a:xfrm>
      </p:grpSpPr>
      <p:sp>
        <p:nvSpPr>
          <p:cNvPr id="19" name="Прямоугольник 18"/>
          <p:cNvSpPr>
            <a:spLocks noChangeArrowheads="1"/>
          </p:cNvSpPr>
          <p:nvPr/>
        </p:nvSpPr>
        <p:spPr bwMode="auto">
          <a:xfrm>
            <a:off x="152400" y="152400"/>
            <a:ext cx="8833104" cy="304800"/>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Прямоугольник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Прямоугольник 17"/>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Прямоугольник 15"/>
          <p:cNvSpPr>
            <a:spLocks noChangeArrowheads="1"/>
          </p:cNvSpPr>
          <p:nvPr/>
        </p:nvSpPr>
        <p:spPr bwMode="white">
          <a:xfrm>
            <a:off x="0" y="0"/>
            <a:ext cx="9144000" cy="118872"/>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Прямоугольник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3" name="Прямоугольник 12"/>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Заголовок 1"/>
          <p:cNvSpPr>
            <a:spLocks noGrp="1"/>
          </p:cNvSpPr>
          <p:nvPr>
            <p:ph type="title"/>
          </p:nvPr>
        </p:nvSpPr>
        <p:spPr>
          <a:xfrm>
            <a:off x="381000" y="914400"/>
            <a:ext cx="2362200" cy="990600"/>
          </a:xfrm>
        </p:spPr>
        <p:txBody>
          <a:bodyPr anchor="b">
            <a:noAutofit/>
          </a:bodyPr>
          <a:lstStyle>
            <a:lvl1pPr algn="l">
              <a:buNone/>
              <a:defRPr sz="2200" b="1">
                <a:solidFill>
                  <a:srgbClr val="FFFFFF"/>
                </a:solidFill>
              </a:defRPr>
            </a:lvl1pPr>
          </a:lstStyle>
          <a:p>
            <a:r>
              <a:rPr kumimoji="0" lang="ru-RU" smtClean="0"/>
              <a:t>Образец заголовка</a:t>
            </a:r>
            <a:endParaRPr kumimoji="0" lang="en-US"/>
          </a:p>
        </p:txBody>
      </p:sp>
      <p:sp>
        <p:nvSpPr>
          <p:cNvPr id="3" name="Текст 2"/>
          <p:cNvSpPr>
            <a:spLocks noGrp="1"/>
          </p:cNvSpPr>
          <p:nvPr>
            <p:ph type="body" idx="2"/>
          </p:nvPr>
        </p:nvSpPr>
        <p:spPr>
          <a:xfrm>
            <a:off x="381000" y="1981200"/>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eaLnBrk="1" latinLnBrk="0" hangingPunct="1"/>
            <a:r>
              <a:rPr kumimoji="0" lang="ru-RU" smtClean="0"/>
              <a:t>Образец текста</a:t>
            </a:r>
          </a:p>
        </p:txBody>
      </p:sp>
      <p:sp>
        <p:nvSpPr>
          <p:cNvPr id="8" name="Прямоугольник 7"/>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Прямая соединительная линия 8"/>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Содержимое 19"/>
          <p:cNvSpPr>
            <a:spLocks noGrp="1"/>
          </p:cNvSpPr>
          <p:nvPr>
            <p:ph sz="quarter" idx="1"/>
          </p:nvPr>
        </p:nvSpPr>
        <p:spPr>
          <a:xfrm>
            <a:off x="3124200" y="685800"/>
            <a:ext cx="5638800" cy="54102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0" name="Овал 9"/>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Овал 10"/>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Номер слайда 6"/>
          <p:cNvSpPr>
            <a:spLocks noGrp="1"/>
          </p:cNvSpPr>
          <p:nvPr>
            <p:ph type="sldNum" sz="quarter" idx="12"/>
          </p:nvPr>
        </p:nvSpPr>
        <p:spPr>
          <a:xfrm>
            <a:off x="1371600" y="312738"/>
            <a:ext cx="457200" cy="441325"/>
          </a:xfrm>
        </p:spPr>
        <p:txBody>
          <a:bodyPr/>
          <a:lstStyle>
            <a:lvl1pPr>
              <a:defRPr>
                <a:solidFill>
                  <a:schemeClr val="accent3">
                    <a:shade val="75000"/>
                  </a:schemeClr>
                </a:solidFill>
              </a:defRPr>
            </a:lvl1pPr>
          </a:lstStyle>
          <a:p>
            <a:fld id="{725C68B6-61C2-468F-89AB-4B9F7531AA68}" type="slidenum">
              <a:rPr lang="ru-RU" smtClean="0"/>
              <a:pPr/>
              <a:t>‹#›</a:t>
            </a:fld>
            <a:endParaRPr lang="ru-RU"/>
          </a:p>
        </p:txBody>
      </p:sp>
      <p:sp>
        <p:nvSpPr>
          <p:cNvPr id="21" name="Прямоугольник 20"/>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Дата 4"/>
          <p:cNvSpPr>
            <a:spLocks noGrp="1"/>
          </p:cNvSpPr>
          <p:nvPr>
            <p:ph type="dt" sz="half" idx="10"/>
          </p:nvPr>
        </p:nvSpPr>
        <p:spPr/>
        <p:txBody>
          <a:bodyPr/>
          <a:lstStyle/>
          <a:p>
            <a:fld id="{5B106E36-FD25-4E2D-B0AA-010F637433A0}" type="datetimeFigureOut">
              <a:rPr lang="ru-RU" smtClean="0"/>
              <a:pPr/>
              <a:t>05.11.2014</a:t>
            </a:fld>
            <a:endParaRPr lang="ru-RU"/>
          </a:p>
        </p:txBody>
      </p:sp>
      <p:sp>
        <p:nvSpPr>
          <p:cNvPr id="6" name="Нижний колонтитул 5"/>
          <p:cNvSpPr>
            <a:spLocks noGrp="1"/>
          </p:cNvSpPr>
          <p:nvPr>
            <p:ph type="ftr" sz="quarter" idx="11"/>
          </p:nvPr>
        </p:nvSpPr>
        <p:spPr>
          <a:xfrm>
            <a:off x="301752" y="6410848"/>
            <a:ext cx="3383280" cy="365760"/>
          </a:xfrm>
        </p:spPr>
        <p:txBody>
          <a:bodyPr/>
          <a:lstStyle/>
          <a:p>
            <a:endParaRPr lang="ru-RU"/>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21" name="Прямая соединительная линия 20"/>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9" name="Прямоугольник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Прямоугольник 15"/>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Прямоугольник 16"/>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Прямоугольник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0" name="Прямоугольник 19"/>
          <p:cNvSpPr>
            <a:spLocks noChangeArrowheads="1"/>
          </p:cNvSpPr>
          <p:nvPr/>
        </p:nvSpPr>
        <p:spPr bwMode="auto">
          <a:xfrm>
            <a:off x="152400" y="152400"/>
            <a:ext cx="8833104" cy="30175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Прямоугольник 7"/>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Прямоугольник 14"/>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Овал 11"/>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Овал 12"/>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Номер слайда 6"/>
          <p:cNvSpPr>
            <a:spLocks noGrp="1"/>
          </p:cNvSpPr>
          <p:nvPr>
            <p:ph type="sldNum" sz="quarter" idx="12"/>
          </p:nvPr>
        </p:nvSpPr>
        <p:spPr>
          <a:xfrm>
            <a:off x="1371600" y="312738"/>
            <a:ext cx="457200" cy="441325"/>
          </a:xfrm>
        </p:spPr>
        <p:txBody>
          <a:bodyPr/>
          <a:lstStyle/>
          <a:p>
            <a:fld id="{725C68B6-61C2-468F-89AB-4B9F7531AA68}" type="slidenum">
              <a:rPr lang="ru-RU" smtClean="0"/>
              <a:pPr/>
              <a:t>‹#›</a:t>
            </a:fld>
            <a:endParaRPr lang="ru-RU"/>
          </a:p>
        </p:txBody>
      </p:sp>
      <p:sp>
        <p:nvSpPr>
          <p:cNvPr id="2" name="Заголовок 1"/>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kumimoji="0" lang="ru-RU" smtClean="0"/>
              <a:t>Образец заголовка</a:t>
            </a:r>
            <a:endParaRPr kumimoji="0" lang="en-US"/>
          </a:p>
        </p:txBody>
      </p:sp>
      <p:sp>
        <p:nvSpPr>
          <p:cNvPr id="3" name="Рисунок 2"/>
          <p:cNvSpPr>
            <a:spLocks noGrp="1"/>
          </p:cNvSpPr>
          <p:nvPr>
            <p:ph type="pic" idx="1"/>
          </p:nvPr>
        </p:nvSpPr>
        <p:spPr>
          <a:xfrm>
            <a:off x="3000375" y="609600"/>
            <a:ext cx="5867400" cy="4267200"/>
          </a:xfrm>
        </p:spPr>
        <p:txBody>
          <a:bodyPr/>
          <a:lstStyle>
            <a:lvl1pPr marL="0" indent="0">
              <a:buNone/>
              <a:defRPr sz="3200"/>
            </a:lvl1pPr>
          </a:lstStyle>
          <a:p>
            <a:r>
              <a:rPr kumimoji="0" lang="ru-RU" smtClean="0"/>
              <a:t>Вставка рисунка</a:t>
            </a:r>
            <a:endParaRPr kumimoji="0" lang="en-US" dirty="0"/>
          </a:p>
        </p:txBody>
      </p:sp>
      <p:sp>
        <p:nvSpPr>
          <p:cNvPr id="4" name="Текст 3"/>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eaLnBrk="1" latinLnBrk="0" hangingPunct="1"/>
            <a:r>
              <a:rPr kumimoji="0" lang="ru-RU" smtClean="0"/>
              <a:t>Образец текста</a:t>
            </a:r>
          </a:p>
        </p:txBody>
      </p:sp>
      <p:sp>
        <p:nvSpPr>
          <p:cNvPr id="22" name="Прямоугольник 21"/>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Дата 4"/>
          <p:cNvSpPr>
            <a:spLocks noGrp="1"/>
          </p:cNvSpPr>
          <p:nvPr>
            <p:ph type="dt" sz="half" idx="10"/>
          </p:nvPr>
        </p:nvSpPr>
        <p:spPr>
          <a:xfrm>
            <a:off x="5788152" y="6404984"/>
            <a:ext cx="3044952" cy="365760"/>
          </a:xfrm>
        </p:spPr>
        <p:txBody>
          <a:bodyPr/>
          <a:lstStyle/>
          <a:p>
            <a:fld id="{5B106E36-FD25-4E2D-B0AA-010F637433A0}" type="datetimeFigureOut">
              <a:rPr lang="ru-RU" smtClean="0"/>
              <a:pPr/>
              <a:t>05.11.2014</a:t>
            </a:fld>
            <a:endParaRPr lang="ru-RU"/>
          </a:p>
        </p:txBody>
      </p:sp>
      <p:sp>
        <p:nvSpPr>
          <p:cNvPr id="6" name="Нижний колонтитул 5"/>
          <p:cNvSpPr>
            <a:spLocks noGrp="1"/>
          </p:cNvSpPr>
          <p:nvPr>
            <p:ph type="ftr" sz="quarter" idx="11"/>
          </p:nvPr>
        </p:nvSpPr>
        <p:spPr>
          <a:xfrm>
            <a:off x="301752" y="6410848"/>
            <a:ext cx="3584448" cy="365760"/>
          </a:xfrm>
        </p:spPr>
        <p:txBody>
          <a:bodyPr/>
          <a:lstStyle/>
          <a:p>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 name="Прямоугольник 1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Прямоугольник 15"/>
          <p:cNvSpPr>
            <a:spLocks noChangeArrowheads="1"/>
          </p:cNvSpPr>
          <p:nvPr/>
        </p:nvSpPr>
        <p:spPr bwMode="white">
          <a:xfrm>
            <a:off x="0" y="0"/>
            <a:ext cx="9144000" cy="1393371"/>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Прямоугольник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Прямоугольник 18"/>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Прямоугольник 8"/>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Дата 13"/>
          <p:cNvSpPr>
            <a:spLocks noGrp="1"/>
          </p:cNvSpPr>
          <p:nvPr>
            <p:ph type="dt" sz="half" idx="2"/>
          </p:nvPr>
        </p:nvSpPr>
        <p:spPr>
          <a:xfrm>
            <a:off x="5791200" y="6404984"/>
            <a:ext cx="3044952" cy="365760"/>
          </a:xfrm>
          <a:prstGeom prst="rect">
            <a:avLst/>
          </a:prstGeom>
        </p:spPr>
        <p:txBody>
          <a:bodyPr vert="horz"/>
          <a:lstStyle>
            <a:lvl1pPr algn="r" eaLnBrk="1" latinLnBrk="0" hangingPunct="1">
              <a:defRPr kumimoji="0" sz="1400">
                <a:solidFill>
                  <a:srgbClr val="FFFFFF"/>
                </a:solidFill>
              </a:defRPr>
            </a:lvl1pPr>
          </a:lstStyle>
          <a:p>
            <a:fld id="{5B106E36-FD25-4E2D-B0AA-010F637433A0}" type="datetimeFigureOut">
              <a:rPr lang="ru-RU" smtClean="0"/>
              <a:pPr/>
              <a:t>05.11.2014</a:t>
            </a:fld>
            <a:endParaRPr lang="ru-RU"/>
          </a:p>
        </p:txBody>
      </p:sp>
      <p:sp>
        <p:nvSpPr>
          <p:cNvPr id="3" name="Нижний колонтитул 2"/>
          <p:cNvSpPr>
            <a:spLocks noGrp="1"/>
          </p:cNvSpPr>
          <p:nvPr>
            <p:ph type="ftr" sz="quarter" idx="3"/>
          </p:nvPr>
        </p:nvSpPr>
        <p:spPr>
          <a:xfrm>
            <a:off x="304800" y="6410848"/>
            <a:ext cx="3581400" cy="365760"/>
          </a:xfrm>
          <a:prstGeom prst="rect">
            <a:avLst/>
          </a:prstGeom>
        </p:spPr>
        <p:txBody>
          <a:bodyPr vert="horz"/>
          <a:lstStyle>
            <a:lvl1pPr algn="l" eaLnBrk="1" latinLnBrk="0" hangingPunct="1">
              <a:defRPr kumimoji="0" sz="1200">
                <a:solidFill>
                  <a:srgbClr val="FFFFFF"/>
                </a:solidFill>
              </a:defRPr>
            </a:lvl1pPr>
          </a:lstStyle>
          <a:p>
            <a:endParaRPr lang="ru-RU"/>
          </a:p>
        </p:txBody>
      </p:sp>
      <p:sp>
        <p:nvSpPr>
          <p:cNvPr id="8" name="Прямоугольник 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Прямая соединительная линия 9"/>
          <p:cNvSpPr>
            <a:spLocks noChangeShapeType="1"/>
          </p:cNvSpPr>
          <p:nvPr/>
        </p:nvSpPr>
        <p:spPr bwMode="auto">
          <a:xfrm>
            <a:off x="152400" y="1276743"/>
            <a:ext cx="8833104"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2" name="Овал 11"/>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Овал 14"/>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Номер слайда 22"/>
          <p:cNvSpPr>
            <a:spLocks noGrp="1"/>
          </p:cNvSpPr>
          <p:nvPr>
            <p:ph type="sldNum" sz="quarter" idx="4"/>
          </p:nvPr>
        </p:nvSpPr>
        <p:spPr>
          <a:xfrm>
            <a:off x="4343400" y="1040174"/>
            <a:ext cx="457200" cy="441325"/>
          </a:xfrm>
          <a:prstGeom prst="rect">
            <a:avLst/>
          </a:prstGeom>
        </p:spPr>
        <p:txBody>
          <a:bodyPr vert="horz" lIns="45720" rIns="45720" anchor="ctr">
            <a:normAutofit/>
          </a:bodyPr>
          <a:lstStyle>
            <a:lvl1pPr algn="ctr" eaLnBrk="1" latinLnBrk="0" hangingPunct="1">
              <a:defRPr kumimoji="0" sz="1600">
                <a:solidFill>
                  <a:schemeClr val="accent3">
                    <a:shade val="75000"/>
                  </a:schemeClr>
                </a:solidFill>
              </a:defRPr>
            </a:lvl1pPr>
          </a:lstStyle>
          <a:p>
            <a:fld id="{725C68B6-61C2-468F-89AB-4B9F7531AA68}" type="slidenum">
              <a:rPr lang="ru-RU" smtClean="0"/>
              <a:pPr/>
              <a:t>‹#›</a:t>
            </a:fld>
            <a:endParaRPr lang="ru-RU"/>
          </a:p>
        </p:txBody>
      </p:sp>
      <p:sp>
        <p:nvSpPr>
          <p:cNvPr id="22" name="Заголовок 21"/>
          <p:cNvSpPr>
            <a:spLocks noGrp="1"/>
          </p:cNvSpPr>
          <p:nvPr>
            <p:ph type="title"/>
          </p:nvPr>
        </p:nvSpPr>
        <p:spPr>
          <a:xfrm>
            <a:off x="301752" y="228600"/>
            <a:ext cx="8534400" cy="758952"/>
          </a:xfrm>
          <a:prstGeom prst="rect">
            <a:avLst/>
          </a:prstGeom>
        </p:spPr>
        <p:txBody>
          <a:bodyPr vert="horz" anchor="b">
            <a:normAutofit/>
          </a:bodyPr>
          <a:lstStyle/>
          <a:p>
            <a:r>
              <a:rPr kumimoji="0" lang="ru-RU" smtClean="0"/>
              <a:t>Образец заголовка</a:t>
            </a:r>
            <a:endParaRPr kumimoji="0" lang="en-US"/>
          </a:p>
        </p:txBody>
      </p:sp>
      <p:sp>
        <p:nvSpPr>
          <p:cNvPr id="13" name="Текст 12"/>
          <p:cNvSpPr>
            <a:spLocks noGrp="1"/>
          </p:cNvSpPr>
          <p:nvPr>
            <p:ph type="body" idx="1"/>
          </p:nvPr>
        </p:nvSpPr>
        <p:spPr>
          <a:xfrm>
            <a:off x="301752" y="1524000"/>
            <a:ext cx="8534400" cy="4599432"/>
          </a:xfrm>
          <a:prstGeom prst="rect">
            <a:avLst/>
          </a:prstGeom>
        </p:spPr>
        <p:txBody>
          <a:bodyPr vert="horz">
            <a:normAutofit/>
          </a:bodyPr>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3300" kern="1200">
          <a:solidFill>
            <a:schemeClr val="accent3">
              <a:shade val="75000"/>
            </a:schemeClr>
          </a:solidFill>
          <a:latin typeface="+mj-lt"/>
          <a:ea typeface="+mj-ea"/>
          <a:cs typeface="+mj-cs"/>
        </a:defRPr>
      </a:lvl1pPr>
    </p:titleStyle>
    <p:bodyStyle>
      <a:lvl1pPr marL="274320" indent="-274320" algn="l" rtl="0"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l" rtl="0"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l" rtl="0"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l" rtl="0"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2555776" y="4581128"/>
            <a:ext cx="6400800" cy="1752600"/>
          </a:xfrm>
        </p:spPr>
        <p:txBody>
          <a:bodyPr/>
          <a:lstStyle/>
          <a:p>
            <a:pPr algn="r"/>
            <a:r>
              <a:rPr lang="uk-UA" dirty="0" err="1" smtClean="0"/>
              <a:t>Д.мед.н</a:t>
            </a:r>
            <a:r>
              <a:rPr lang="uk-UA" dirty="0" smtClean="0"/>
              <a:t>., проф. Бобик Ю.Ю.</a:t>
            </a:r>
          </a:p>
          <a:p>
            <a:pPr algn="r"/>
            <a:r>
              <a:rPr lang="uk-UA" dirty="0" smtClean="0"/>
              <a:t>Кафедра охорони материнства та дитинства ФПОДП ДВНЗ </a:t>
            </a:r>
            <a:r>
              <a:rPr lang="uk-UA" dirty="0" err="1" smtClean="0"/>
              <a:t>“УжНУ”</a:t>
            </a:r>
            <a:endParaRPr lang="uk-UA" dirty="0"/>
          </a:p>
        </p:txBody>
      </p:sp>
      <p:sp>
        <p:nvSpPr>
          <p:cNvPr id="2" name="Заголовок 1"/>
          <p:cNvSpPr>
            <a:spLocks noGrp="1"/>
          </p:cNvSpPr>
          <p:nvPr>
            <p:ph type="ctrTitle"/>
          </p:nvPr>
        </p:nvSpPr>
        <p:spPr/>
        <p:txBody>
          <a:bodyPr>
            <a:normAutofit/>
          </a:bodyPr>
          <a:lstStyle/>
          <a:p>
            <a:r>
              <a:rPr lang="uk-UA" sz="5400" b="1" u="sng" dirty="0" smtClean="0"/>
              <a:t>Ранні гестози</a:t>
            </a:r>
            <a:endParaRPr lang="uk-UA" sz="5400" b="1" u="sng"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23528" y="404664"/>
            <a:ext cx="8534400" cy="758952"/>
          </a:xfrm>
        </p:spPr>
        <p:txBody>
          <a:bodyPr>
            <a:normAutofit fontScale="90000"/>
          </a:bodyPr>
          <a:lstStyle/>
          <a:p>
            <a:r>
              <a:rPr lang="uk-UA" b="1" u="sng" dirty="0" smtClean="0"/>
              <a:t>Лікування блювоти </a:t>
            </a:r>
            <a:r>
              <a:rPr lang="uk-UA" b="1" u="sng" dirty="0" smtClean="0"/>
              <a:t>вагітних помірного та тяжкого ступенів</a:t>
            </a:r>
            <a:endParaRPr lang="uk-UA" b="1" u="sng" dirty="0"/>
          </a:p>
        </p:txBody>
      </p:sp>
      <p:sp>
        <p:nvSpPr>
          <p:cNvPr id="3" name="Содержимое 2"/>
          <p:cNvSpPr>
            <a:spLocks noGrp="1"/>
          </p:cNvSpPr>
          <p:nvPr>
            <p:ph sz="quarter" idx="1"/>
          </p:nvPr>
        </p:nvSpPr>
        <p:spPr>
          <a:xfrm>
            <a:off x="301752" y="1484784"/>
            <a:ext cx="8503920" cy="4896544"/>
          </a:xfrm>
        </p:spPr>
        <p:txBody>
          <a:bodyPr>
            <a:normAutofit fontScale="77500" lnSpcReduction="20000"/>
          </a:bodyPr>
          <a:lstStyle/>
          <a:p>
            <a:r>
              <a:rPr lang="uk-UA" dirty="0" smtClean="0"/>
              <a:t>Показана </a:t>
            </a:r>
            <a:r>
              <a:rPr lang="uk-UA" dirty="0" smtClean="0"/>
              <a:t>госпіталізація і призначення медикаментозного лікування. </a:t>
            </a:r>
            <a:endParaRPr lang="uk-UA" dirty="0" smtClean="0"/>
          </a:p>
          <a:p>
            <a:r>
              <a:rPr lang="uk-UA" dirty="0" smtClean="0"/>
              <a:t>До </a:t>
            </a:r>
            <a:r>
              <a:rPr lang="uk-UA" dirty="0" smtClean="0"/>
              <a:t>появи стійкої здатності утримувати їжу, лікарські засоби потрібно вводити тільки </a:t>
            </a:r>
            <a:r>
              <a:rPr lang="uk-UA" dirty="0" err="1" smtClean="0"/>
              <a:t>парентерально</a:t>
            </a:r>
            <a:r>
              <a:rPr lang="uk-UA" dirty="0" smtClean="0"/>
              <a:t>. </a:t>
            </a:r>
            <a:endParaRPr lang="uk-UA" dirty="0" smtClean="0"/>
          </a:p>
          <a:p>
            <a:r>
              <a:rPr lang="uk-UA" dirty="0" smtClean="0"/>
              <a:t>Для </a:t>
            </a:r>
            <a:r>
              <a:rPr lang="uk-UA" dirty="0" smtClean="0"/>
              <a:t>впливу на центральну нервову систему, як на основний патогенетичний чинник, з метою пригнічення збудливості блювотного центру призначають: </a:t>
            </a:r>
            <a:r>
              <a:rPr lang="uk-UA" dirty="0" err="1" smtClean="0"/>
              <a:t>етаперазин</a:t>
            </a:r>
            <a:r>
              <a:rPr lang="uk-UA" dirty="0" smtClean="0"/>
              <a:t> по 0,002 г, </a:t>
            </a:r>
            <a:r>
              <a:rPr lang="uk-UA" dirty="0" err="1" smtClean="0"/>
              <a:t>перорально</a:t>
            </a:r>
            <a:r>
              <a:rPr lang="uk-UA" dirty="0" smtClean="0"/>
              <a:t>, 3-4 рази на добу, 10-12 днів (якщо хвора утримує таблетки); </a:t>
            </a:r>
            <a:r>
              <a:rPr lang="uk-UA" dirty="0" err="1" smtClean="0"/>
              <a:t>торекан</a:t>
            </a:r>
            <a:r>
              <a:rPr lang="uk-UA" dirty="0" smtClean="0"/>
              <a:t> по 1,0 </a:t>
            </a:r>
            <a:r>
              <a:rPr lang="uk-UA" dirty="0" err="1" smtClean="0"/>
              <a:t>мл</a:t>
            </a:r>
            <a:r>
              <a:rPr lang="uk-UA" dirty="0" smtClean="0"/>
              <a:t> </a:t>
            </a:r>
            <a:r>
              <a:rPr lang="uk-UA" dirty="0" err="1" smtClean="0"/>
              <a:t>внутрішньом’язово</a:t>
            </a:r>
            <a:r>
              <a:rPr lang="uk-UA" dirty="0" smtClean="0"/>
              <a:t>, або 6,5 мг у вигляді драже або ректальних свічок 2 -3 рази на добу; </a:t>
            </a:r>
            <a:r>
              <a:rPr lang="uk-UA" dirty="0" err="1" smtClean="0"/>
              <a:t>дроперидол</a:t>
            </a:r>
            <a:r>
              <a:rPr lang="uk-UA" dirty="0" smtClean="0"/>
              <a:t> по 0,5 — 1,0 </a:t>
            </a:r>
            <a:r>
              <a:rPr lang="uk-UA" dirty="0" err="1" smtClean="0"/>
              <a:t>мл</a:t>
            </a:r>
            <a:r>
              <a:rPr lang="uk-UA" dirty="0" smtClean="0"/>
              <a:t> </a:t>
            </a:r>
            <a:r>
              <a:rPr lang="uk-UA" dirty="0" err="1" smtClean="0"/>
              <a:t>внутрішньом'язово</a:t>
            </a:r>
            <a:r>
              <a:rPr lang="uk-UA" dirty="0" smtClean="0"/>
              <a:t> 1—3 рази на день; </a:t>
            </a:r>
            <a:r>
              <a:rPr lang="uk-UA" dirty="0" err="1" smtClean="0"/>
              <a:t>церукал</a:t>
            </a:r>
            <a:r>
              <a:rPr lang="uk-UA" dirty="0" smtClean="0"/>
              <a:t> по 10 мг </a:t>
            </a:r>
            <a:r>
              <a:rPr lang="uk-UA" dirty="0" err="1" smtClean="0"/>
              <a:t>внутрішньом'язово</a:t>
            </a:r>
            <a:r>
              <a:rPr lang="uk-UA" dirty="0" smtClean="0"/>
              <a:t> або </a:t>
            </a:r>
            <a:r>
              <a:rPr lang="uk-UA" dirty="0" err="1" smtClean="0"/>
              <a:t>перорально</a:t>
            </a:r>
            <a:r>
              <a:rPr lang="uk-UA" dirty="0" smtClean="0"/>
              <a:t>. </a:t>
            </a:r>
            <a:endParaRPr lang="uk-UA" dirty="0" smtClean="0"/>
          </a:p>
          <a:p>
            <a:r>
              <a:rPr lang="uk-UA" dirty="0" smtClean="0"/>
              <a:t>3 </a:t>
            </a:r>
            <a:r>
              <a:rPr lang="uk-UA" dirty="0" smtClean="0"/>
              <a:t>метою ліквідації </a:t>
            </a:r>
            <a:r>
              <a:rPr lang="uk-UA" dirty="0" err="1" smtClean="0"/>
              <a:t>гіпопротеінемії</a:t>
            </a:r>
            <a:r>
              <a:rPr lang="uk-UA" dirty="0" smtClean="0"/>
              <a:t> і зневоднення доцільне внутрішньовенне крапельне введення білкових препаратів (плазми), розчину </a:t>
            </a:r>
            <a:r>
              <a:rPr lang="uk-UA" dirty="0" err="1" smtClean="0"/>
              <a:t>Рінгера-Локка</a:t>
            </a:r>
            <a:r>
              <a:rPr lang="uk-UA" dirty="0" smtClean="0"/>
              <a:t>. </a:t>
            </a:r>
            <a:r>
              <a:rPr lang="uk-UA" dirty="0" smtClean="0"/>
              <a:t>Всі </a:t>
            </a:r>
            <a:r>
              <a:rPr lang="uk-UA" dirty="0" err="1" smtClean="0"/>
              <a:t>інфузії</a:t>
            </a:r>
            <a:r>
              <a:rPr lang="uk-UA" dirty="0" smtClean="0"/>
              <a:t> проводять тільки за показаннями залежно від показників лабораторних досліджень. Кількість рідини визначається станом водного балансу.</a:t>
            </a:r>
          </a:p>
          <a:p>
            <a:endParaRPr lang="uk-UA"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23528" y="332656"/>
            <a:ext cx="8534400" cy="758952"/>
          </a:xfrm>
        </p:spPr>
        <p:txBody>
          <a:bodyPr>
            <a:normAutofit fontScale="90000"/>
          </a:bodyPr>
          <a:lstStyle/>
          <a:p>
            <a:r>
              <a:rPr lang="uk-UA" b="1" u="sng" dirty="0" smtClean="0"/>
              <a:t>Ускладнення та профілактика блювоти вагітних</a:t>
            </a:r>
            <a:endParaRPr lang="uk-UA" b="1" u="sng" dirty="0"/>
          </a:p>
        </p:txBody>
      </p:sp>
      <p:sp>
        <p:nvSpPr>
          <p:cNvPr id="3" name="Содержимое 2"/>
          <p:cNvSpPr>
            <a:spLocks noGrp="1"/>
          </p:cNvSpPr>
          <p:nvPr>
            <p:ph sz="quarter" idx="1"/>
          </p:nvPr>
        </p:nvSpPr>
        <p:spPr/>
        <p:txBody>
          <a:bodyPr>
            <a:normAutofit fontScale="92500" lnSpcReduction="20000"/>
          </a:bodyPr>
          <a:lstStyle/>
          <a:p>
            <a:r>
              <a:rPr lang="uk-UA" b="1" i="1" dirty="0" smtClean="0"/>
              <a:t>Ускладнення</a:t>
            </a:r>
            <a:r>
              <a:rPr lang="uk-UA" i="1" dirty="0" smtClean="0"/>
              <a:t>: </a:t>
            </a:r>
            <a:r>
              <a:rPr lang="uk-UA" dirty="0" smtClean="0"/>
              <a:t>надмірна блювота може приводити до зневоднення, виснаження, синдрому </a:t>
            </a:r>
            <a:r>
              <a:rPr lang="uk-UA" dirty="0" err="1" smtClean="0"/>
              <a:t>Мелорі-Вейса</a:t>
            </a:r>
            <a:r>
              <a:rPr lang="uk-UA" dirty="0" smtClean="0"/>
              <a:t> (розрив слизової оболонки шлунка). У ряді випадків доводиться достроково переривати вагітність в інтересах матері. Показанням до цього є відсутність ефекту від лікування протягом 7— 10 днів, загрозливі стани життю матері, стійка тахікардія, гарячкові стани, прогресуюча протеїнурія і </a:t>
            </a:r>
            <a:r>
              <a:rPr lang="uk-UA" dirty="0" err="1" smtClean="0"/>
              <a:t>циліндрурія</a:t>
            </a:r>
            <a:r>
              <a:rPr lang="uk-UA" dirty="0" smtClean="0"/>
              <a:t>, наявність жовтяниці та ацетону в сечі.</a:t>
            </a:r>
          </a:p>
          <a:p>
            <a:pPr>
              <a:buNone/>
            </a:pPr>
            <a:endParaRPr lang="uk-UA" dirty="0" smtClean="0"/>
          </a:p>
          <a:p>
            <a:r>
              <a:rPr lang="uk-UA" dirty="0" smtClean="0"/>
              <a:t>Профілактика: своєчасне </a:t>
            </a:r>
            <a:r>
              <a:rPr lang="uk-UA" dirty="0" smtClean="0"/>
              <a:t>виявлення жінок з ризиком щодо розвитку раннього </a:t>
            </a:r>
            <a:r>
              <a:rPr lang="uk-UA" dirty="0" err="1" smtClean="0"/>
              <a:t>гестозу</a:t>
            </a:r>
            <a:r>
              <a:rPr lang="uk-UA" dirty="0" smtClean="0"/>
              <a:t>, їх оздоровлення, лікування супутньої патології, рання постановка на облік по вагітності.</a:t>
            </a:r>
          </a:p>
          <a:p>
            <a:endParaRPr lang="uk-UA"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uk-UA" b="1" u="sng" dirty="0" smtClean="0"/>
              <a:t>Слинотеча </a:t>
            </a:r>
            <a:r>
              <a:rPr lang="uk-UA" b="1" u="sng" dirty="0" smtClean="0"/>
              <a:t>вагітних</a:t>
            </a:r>
            <a:endParaRPr lang="uk-UA" dirty="0"/>
          </a:p>
        </p:txBody>
      </p:sp>
      <p:sp>
        <p:nvSpPr>
          <p:cNvPr id="3" name="Содержимое 2"/>
          <p:cNvSpPr>
            <a:spLocks noGrp="1"/>
          </p:cNvSpPr>
          <p:nvPr>
            <p:ph sz="quarter" idx="1"/>
          </p:nvPr>
        </p:nvSpPr>
        <p:spPr>
          <a:xfrm>
            <a:off x="301752" y="1527048"/>
            <a:ext cx="8503920" cy="4782272"/>
          </a:xfrm>
        </p:spPr>
        <p:txBody>
          <a:bodyPr>
            <a:normAutofit fontScale="92500" lnSpcReduction="20000"/>
          </a:bodyPr>
          <a:lstStyle/>
          <a:p>
            <a:r>
              <a:rPr lang="uk-UA" dirty="0" smtClean="0"/>
              <a:t>Слинотеча </a:t>
            </a:r>
            <a:r>
              <a:rPr lang="uk-UA" dirty="0" smtClean="0"/>
              <a:t>(</a:t>
            </a:r>
            <a:r>
              <a:rPr lang="uk-UA" dirty="0" err="1" smtClean="0"/>
              <a:t>ptyalismus</a:t>
            </a:r>
            <a:r>
              <a:rPr lang="uk-UA" dirty="0" smtClean="0"/>
              <a:t>) спостерігається при блюванні, а іноді буває і самостійним проявом </a:t>
            </a:r>
            <a:r>
              <a:rPr lang="uk-UA" dirty="0" err="1" smtClean="0"/>
              <a:t>гестозу</a:t>
            </a:r>
            <a:r>
              <a:rPr lang="uk-UA" dirty="0" smtClean="0"/>
              <a:t>. </a:t>
            </a:r>
            <a:endParaRPr lang="uk-UA" dirty="0" smtClean="0"/>
          </a:p>
          <a:p>
            <a:r>
              <a:rPr lang="uk-UA" dirty="0" smtClean="0"/>
              <a:t>Кількість </a:t>
            </a:r>
            <a:r>
              <a:rPr lang="uk-UA" dirty="0" smtClean="0"/>
              <a:t>слини при </a:t>
            </a:r>
            <a:r>
              <a:rPr lang="uk-UA" dirty="0" err="1" smtClean="0"/>
              <a:t>гіперсолівації</a:t>
            </a:r>
            <a:r>
              <a:rPr lang="uk-UA" dirty="0" smtClean="0"/>
              <a:t> може досягати 1,0 л за добу. Слинотеча не спричиняє тяжких порушень в організмі, але пригнічує психіку хворих, викликає мацерацію шкіри і слизової оболонки губ. </a:t>
            </a:r>
            <a:endParaRPr lang="uk-UA" dirty="0" smtClean="0"/>
          </a:p>
          <a:p>
            <a:r>
              <a:rPr lang="uk-UA" dirty="0" smtClean="0"/>
              <a:t>При </a:t>
            </a:r>
            <a:r>
              <a:rPr lang="uk-UA" dirty="0" smtClean="0"/>
              <a:t>слинотечі проводять аналогічне лікування, як при блюванні. Іноді з метою зменшення секреції слинних залоз призначають </a:t>
            </a:r>
            <a:r>
              <a:rPr lang="uk-UA" dirty="0" err="1" smtClean="0"/>
              <a:t>внутрішньом'язове</a:t>
            </a:r>
            <a:r>
              <a:rPr lang="uk-UA" dirty="0" smtClean="0"/>
              <a:t> введення атропіну по 0,5 </a:t>
            </a:r>
            <a:r>
              <a:rPr lang="uk-UA" dirty="0" err="1" smtClean="0"/>
              <a:t>мл</a:t>
            </a:r>
            <a:r>
              <a:rPr lang="uk-UA" dirty="0" smtClean="0"/>
              <a:t> 0,1% розчину 2 рази на добу. Доцільне полоскання порожнини рота настоєм </a:t>
            </a:r>
            <a:r>
              <a:rPr lang="uk-UA" dirty="0" err="1" smtClean="0"/>
              <a:t>шалфею</a:t>
            </a:r>
            <a:r>
              <a:rPr lang="uk-UA" dirty="0" smtClean="0"/>
              <a:t>, м’яти, ромашки, кори дуба та іншими засобами, що мають в'яжучі властивості. </a:t>
            </a:r>
            <a:endParaRPr lang="uk-UA" dirty="0" smtClean="0"/>
          </a:p>
          <a:p>
            <a:r>
              <a:rPr lang="uk-UA" dirty="0" smtClean="0"/>
              <a:t>Переривання </a:t>
            </a:r>
            <a:r>
              <a:rPr lang="uk-UA" dirty="0" smtClean="0"/>
              <a:t>вагітності ця патологія не потребує.</a:t>
            </a:r>
          </a:p>
          <a:p>
            <a:endParaRPr lang="uk-UA"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uk-UA" b="1" u="sng" dirty="0" smtClean="0"/>
              <a:t>Рідкісні форми </a:t>
            </a:r>
            <a:r>
              <a:rPr lang="uk-UA" b="1" u="sng" dirty="0" err="1" smtClean="0"/>
              <a:t>гестозів</a:t>
            </a:r>
            <a:endParaRPr lang="uk-UA" u="sng" dirty="0"/>
          </a:p>
        </p:txBody>
      </p:sp>
      <p:sp>
        <p:nvSpPr>
          <p:cNvPr id="3" name="Содержимое 2"/>
          <p:cNvSpPr>
            <a:spLocks noGrp="1"/>
          </p:cNvSpPr>
          <p:nvPr>
            <p:ph sz="quarter" idx="1"/>
          </p:nvPr>
        </p:nvSpPr>
        <p:spPr>
          <a:xfrm>
            <a:off x="301752" y="1527048"/>
            <a:ext cx="8503920" cy="4782272"/>
          </a:xfrm>
        </p:spPr>
        <p:txBody>
          <a:bodyPr>
            <a:normAutofit fontScale="85000" lnSpcReduction="20000"/>
          </a:bodyPr>
          <a:lstStyle/>
          <a:p>
            <a:r>
              <a:rPr lang="uk-UA" b="1" i="1" u="sng" dirty="0" smtClean="0"/>
              <a:t>Дерматози вагітних</a:t>
            </a:r>
            <a:r>
              <a:rPr lang="uk-UA" b="1" i="1" dirty="0" smtClean="0"/>
              <a:t> </a:t>
            </a:r>
            <a:r>
              <a:rPr lang="uk-UA" dirty="0" smtClean="0"/>
              <a:t>- група захворювань, що виникають у зв'язку з вагітністю і зникають після її переривання. Розповсюдженість складає 1 випадок на 200 вагітностей. Захворювання шкіри при вагітності залежать від функціонального дисбалансу між корою і підкіркою, підвищеної збудливості вегетативної нервової системи, що супроводжується порушеннями іннервації шкіри, метаболічними, </a:t>
            </a:r>
            <a:r>
              <a:rPr lang="uk-UA" dirty="0" err="1" smtClean="0"/>
              <a:t>гемомікроциркуляторними</a:t>
            </a:r>
            <a:r>
              <a:rPr lang="uk-UA" dirty="0" smtClean="0"/>
              <a:t> змінами в ній. Дерматози вагітних проявляються у вигляді свербіння шкіри, рідше у формі екземи, кропивниці, еритеми, </a:t>
            </a:r>
            <a:r>
              <a:rPr lang="uk-UA" dirty="0" err="1" smtClean="0"/>
              <a:t>папульозних</a:t>
            </a:r>
            <a:r>
              <a:rPr lang="uk-UA" dirty="0" smtClean="0"/>
              <a:t> висипів. Захворювання не впливає на стан плода.</a:t>
            </a:r>
          </a:p>
          <a:p>
            <a:r>
              <a:rPr lang="uk-UA" i="1" dirty="0" smtClean="0"/>
              <a:t>Лікування </a:t>
            </a:r>
            <a:r>
              <a:rPr lang="uk-UA" dirty="0" smtClean="0"/>
              <a:t>дерматозів: харчування з обмеженням білків і жирів, препарати, </a:t>
            </a:r>
            <a:r>
              <a:rPr lang="uk-UA" dirty="0" smtClean="0"/>
              <a:t>що регулюють </a:t>
            </a:r>
            <a:r>
              <a:rPr lang="uk-UA" dirty="0" smtClean="0"/>
              <a:t>функцію нервової системи і обмін речовин, </a:t>
            </a:r>
            <a:r>
              <a:rPr lang="uk-UA" dirty="0" err="1" smtClean="0"/>
              <a:t>антигістамінні</a:t>
            </a:r>
            <a:r>
              <a:rPr lang="uk-UA" dirty="0" smtClean="0"/>
              <a:t> засоби, </a:t>
            </a:r>
            <a:r>
              <a:rPr lang="uk-UA" dirty="0" smtClean="0"/>
              <a:t>рідко системні </a:t>
            </a:r>
            <a:r>
              <a:rPr lang="uk-UA" dirty="0" smtClean="0"/>
              <a:t>або місцеві кортикостероїди.</a:t>
            </a:r>
          </a:p>
          <a:p>
            <a:endParaRPr lang="uk-UA"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b="1" u="sng" dirty="0" smtClean="0"/>
              <a:t>Рідкісні форми </a:t>
            </a:r>
            <a:r>
              <a:rPr lang="uk-UA" b="1" u="sng" dirty="0" err="1" smtClean="0"/>
              <a:t>гестозів</a:t>
            </a:r>
            <a:endParaRPr lang="uk-UA" u="sng" dirty="0"/>
          </a:p>
        </p:txBody>
      </p:sp>
      <p:sp>
        <p:nvSpPr>
          <p:cNvPr id="3" name="Содержимое 2"/>
          <p:cNvSpPr>
            <a:spLocks noGrp="1"/>
          </p:cNvSpPr>
          <p:nvPr>
            <p:ph sz="quarter" idx="1"/>
          </p:nvPr>
        </p:nvSpPr>
        <p:spPr>
          <a:xfrm>
            <a:off x="301752" y="1527048"/>
            <a:ext cx="8503920" cy="4710264"/>
          </a:xfrm>
        </p:spPr>
        <p:txBody>
          <a:bodyPr>
            <a:normAutofit fontScale="85000" lnSpcReduction="20000"/>
          </a:bodyPr>
          <a:lstStyle/>
          <a:p>
            <a:pPr>
              <a:buNone/>
            </a:pPr>
            <a:r>
              <a:rPr lang="uk-UA" b="1" i="1" u="sng" dirty="0" err="1" smtClean="0"/>
              <a:t>Пемфігоїд</a:t>
            </a:r>
            <a:r>
              <a:rPr lang="uk-UA" b="1" i="1" u="sng" dirty="0" smtClean="0"/>
              <a:t> вагітних</a:t>
            </a:r>
            <a:r>
              <a:rPr lang="uk-UA" b="1" i="1" dirty="0" smtClean="0"/>
              <a:t> </a:t>
            </a:r>
            <a:r>
              <a:rPr lang="uk-UA" dirty="0" smtClean="0"/>
              <a:t>– рідка, але важка патологія, що супроводжується передчасними пологами, затримкою розвитку плода, </a:t>
            </a:r>
            <a:r>
              <a:rPr lang="uk-UA" dirty="0" err="1" smtClean="0"/>
              <a:t>дистресом</a:t>
            </a:r>
            <a:r>
              <a:rPr lang="uk-UA" dirty="0" smtClean="0"/>
              <a:t> плода, </a:t>
            </a:r>
            <a:r>
              <a:rPr lang="uk-UA" dirty="0" smtClean="0"/>
              <a:t>підвищенням перинатальної </a:t>
            </a:r>
            <a:r>
              <a:rPr lang="uk-UA" dirty="0" smtClean="0"/>
              <a:t>смертності. </a:t>
            </a:r>
            <a:endParaRPr lang="uk-UA" dirty="0" smtClean="0"/>
          </a:p>
          <a:p>
            <a:r>
              <a:rPr lang="uk-UA" dirty="0" smtClean="0"/>
              <a:t>Сверблячі </a:t>
            </a:r>
            <a:r>
              <a:rPr lang="uk-UA" dirty="0" smtClean="0"/>
              <a:t>висипи спочатку з’являються на шкірі живота біля пупка, потім розповсюджуються на кінцівки, досягаючи долоні та </a:t>
            </a:r>
            <a:r>
              <a:rPr lang="uk-UA" dirty="0" err="1" smtClean="0"/>
              <a:t>стопів</a:t>
            </a:r>
            <a:r>
              <a:rPr lang="uk-UA" dirty="0" smtClean="0"/>
              <a:t>. Спочатку це папули та бляшки, через 2 тижня вони трансформуються у везикули та щільні пухирі. </a:t>
            </a:r>
            <a:endParaRPr lang="uk-UA" dirty="0" smtClean="0"/>
          </a:p>
          <a:p>
            <a:r>
              <a:rPr lang="uk-UA" dirty="0" smtClean="0"/>
              <a:t>Діагноз </a:t>
            </a:r>
            <a:r>
              <a:rPr lang="uk-UA" dirty="0" smtClean="0"/>
              <a:t>ставиться на підставі виявлення комплементу в базальній мембрані епідермісу.</a:t>
            </a:r>
          </a:p>
          <a:p>
            <a:r>
              <a:rPr lang="uk-UA" i="1" dirty="0" smtClean="0"/>
              <a:t>Лікування: </a:t>
            </a:r>
            <a:r>
              <a:rPr lang="uk-UA" dirty="0" smtClean="0"/>
              <a:t>місцево 1% крем гідрокортизону, або системні кортикостероїди </a:t>
            </a:r>
            <a:r>
              <a:rPr lang="uk-UA" dirty="0" smtClean="0"/>
              <a:t>та </a:t>
            </a:r>
            <a:r>
              <a:rPr lang="uk-UA" dirty="0" err="1" smtClean="0"/>
              <a:t>антигістамінні</a:t>
            </a:r>
            <a:r>
              <a:rPr lang="uk-UA" dirty="0" smtClean="0"/>
              <a:t> </a:t>
            </a:r>
            <a:r>
              <a:rPr lang="uk-UA" dirty="0" smtClean="0"/>
              <a:t>засоби із седативним ефектом.</a:t>
            </a:r>
          </a:p>
          <a:p>
            <a:endParaRPr lang="uk-UA"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b="1" u="sng" dirty="0" smtClean="0"/>
              <a:t>Рідкісні форми </a:t>
            </a:r>
            <a:r>
              <a:rPr lang="uk-UA" b="1" u="sng" dirty="0" err="1" smtClean="0"/>
              <a:t>гестозів</a:t>
            </a:r>
            <a:endParaRPr lang="uk-UA" u="sng" dirty="0"/>
          </a:p>
        </p:txBody>
      </p:sp>
      <p:sp>
        <p:nvSpPr>
          <p:cNvPr id="3" name="Содержимое 2"/>
          <p:cNvSpPr>
            <a:spLocks noGrp="1"/>
          </p:cNvSpPr>
          <p:nvPr>
            <p:ph sz="quarter" idx="1"/>
          </p:nvPr>
        </p:nvSpPr>
        <p:spPr/>
        <p:txBody>
          <a:bodyPr>
            <a:normAutofit fontScale="70000" lnSpcReduction="20000"/>
          </a:bodyPr>
          <a:lstStyle/>
          <a:p>
            <a:pPr>
              <a:buNone/>
            </a:pPr>
            <a:r>
              <a:rPr lang="uk-UA" b="1" i="1" u="sng" dirty="0" err="1" smtClean="0"/>
              <a:t>Холестатичний</a:t>
            </a:r>
            <a:r>
              <a:rPr lang="uk-UA" b="1" i="1" u="sng" dirty="0" smtClean="0"/>
              <a:t> </a:t>
            </a:r>
            <a:r>
              <a:rPr lang="uk-UA" b="1" i="1" u="sng" dirty="0" err="1" smtClean="0"/>
              <a:t>гепатоз</a:t>
            </a:r>
            <a:r>
              <a:rPr lang="uk-UA" b="1" i="1" u="sng" dirty="0" smtClean="0"/>
              <a:t> вагітних</a:t>
            </a:r>
            <a:r>
              <a:rPr lang="uk-UA" b="1" i="1" dirty="0" smtClean="0"/>
              <a:t> </a:t>
            </a:r>
            <a:r>
              <a:rPr lang="uk-UA" dirty="0" smtClean="0"/>
              <a:t>може виникати в різні терміни вагітності, але частіше зустрічається в III триместрі й виникає у 1 на 2000 вагітних. </a:t>
            </a:r>
            <a:endParaRPr lang="uk-UA" dirty="0" smtClean="0"/>
          </a:p>
          <a:p>
            <a:r>
              <a:rPr lang="uk-UA" dirty="0" smtClean="0"/>
              <a:t>Патогенез </a:t>
            </a:r>
            <a:r>
              <a:rPr lang="uk-UA" dirty="0" smtClean="0"/>
              <a:t>цього захворювання достатньо не вивчений. Суттєве значення в його виникненні можуть мати такі фактори, як гальмуючий вплив </a:t>
            </a:r>
            <a:r>
              <a:rPr lang="uk-UA" dirty="0" err="1" smtClean="0"/>
              <a:t>прогестерону</a:t>
            </a:r>
            <a:r>
              <a:rPr lang="uk-UA" dirty="0" smtClean="0"/>
              <a:t> на </a:t>
            </a:r>
            <a:r>
              <a:rPr lang="uk-UA" dirty="0" err="1" smtClean="0"/>
              <a:t>жовчовидільну</a:t>
            </a:r>
            <a:r>
              <a:rPr lang="uk-UA" dirty="0" smtClean="0"/>
              <a:t> функцію </a:t>
            </a:r>
            <a:r>
              <a:rPr lang="uk-UA" dirty="0" err="1" smtClean="0"/>
              <a:t>холангіол</a:t>
            </a:r>
            <a:r>
              <a:rPr lang="uk-UA" dirty="0" smtClean="0"/>
              <a:t>, збільшення продукції холестерину, зниження тонусу  жовчовивідної системи, наростання в'язкості жовчі. </a:t>
            </a:r>
            <a:endParaRPr lang="uk-UA" dirty="0" smtClean="0"/>
          </a:p>
          <a:p>
            <a:r>
              <a:rPr lang="uk-UA" dirty="0" smtClean="0"/>
              <a:t>Виникненню </a:t>
            </a:r>
            <a:r>
              <a:rPr lang="uk-UA" dirty="0" smtClean="0"/>
              <a:t>жовтяниці передує розповсюджене інтенсивне свербіння шкіри. </a:t>
            </a:r>
            <a:endParaRPr lang="uk-UA" dirty="0" smtClean="0"/>
          </a:p>
          <a:p>
            <a:r>
              <a:rPr lang="uk-UA" dirty="0" smtClean="0"/>
              <a:t>Загальний </a:t>
            </a:r>
            <a:r>
              <a:rPr lang="uk-UA" dirty="0" smtClean="0"/>
              <a:t>стан хворої при </a:t>
            </a:r>
            <a:r>
              <a:rPr lang="uk-UA" dirty="0" err="1" smtClean="0"/>
              <a:t>холестатичному</a:t>
            </a:r>
            <a:r>
              <a:rPr lang="uk-UA" dirty="0" smtClean="0"/>
              <a:t> гепа тозі вагітних суттєво не змінюється. </a:t>
            </a:r>
            <a:endParaRPr lang="uk-UA" dirty="0" smtClean="0"/>
          </a:p>
          <a:p>
            <a:r>
              <a:rPr lang="uk-UA" dirty="0" smtClean="0"/>
              <a:t>При </a:t>
            </a:r>
            <a:r>
              <a:rPr lang="uk-UA" dirty="0" smtClean="0"/>
              <a:t>лабораторному обстеженні визначається помірний лейкоцитоз, нейтрофільоз, а також дещо більш виражене, ніж при неускладненій вагітності, підвищення ШОЕ. Вміст білірубіну в крові підвищений (до 90 </a:t>
            </a:r>
            <a:r>
              <a:rPr lang="uk-UA" dirty="0" err="1" smtClean="0"/>
              <a:t>мкмоль</a:t>
            </a:r>
            <a:r>
              <a:rPr lang="uk-UA" dirty="0" smtClean="0"/>
              <a:t>/л), а після пологів швидко нормалізується. Зростає рівень лужної фосфатази. Не спостерігається збільшення кількості таких печінкових ферментів, як </a:t>
            </a:r>
            <a:r>
              <a:rPr lang="uk-UA" dirty="0" err="1" smtClean="0"/>
              <a:t>АЛТ</a:t>
            </a:r>
            <a:r>
              <a:rPr lang="uk-UA" dirty="0" smtClean="0"/>
              <a:t> і АСТ.</a:t>
            </a:r>
          </a:p>
          <a:p>
            <a:endParaRPr lang="uk-UA"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b="1" u="sng" dirty="0" err="1" smtClean="0"/>
              <a:t>Холестатичний</a:t>
            </a:r>
            <a:r>
              <a:rPr lang="uk-UA" b="1" u="sng" dirty="0" smtClean="0"/>
              <a:t> </a:t>
            </a:r>
            <a:r>
              <a:rPr lang="uk-UA" b="1" u="sng" dirty="0" err="1" smtClean="0"/>
              <a:t>гепатоз</a:t>
            </a:r>
            <a:r>
              <a:rPr lang="uk-UA" b="1" u="sng" dirty="0" smtClean="0"/>
              <a:t> вагітних</a:t>
            </a:r>
            <a:endParaRPr lang="uk-UA" dirty="0"/>
          </a:p>
        </p:txBody>
      </p:sp>
      <p:sp>
        <p:nvSpPr>
          <p:cNvPr id="3" name="Содержимое 2"/>
          <p:cNvSpPr>
            <a:spLocks noGrp="1"/>
          </p:cNvSpPr>
          <p:nvPr>
            <p:ph sz="quarter" idx="1"/>
          </p:nvPr>
        </p:nvSpPr>
        <p:spPr>
          <a:xfrm>
            <a:off x="301752" y="1527048"/>
            <a:ext cx="8503920" cy="4782272"/>
          </a:xfrm>
        </p:spPr>
        <p:txBody>
          <a:bodyPr>
            <a:normAutofit fontScale="77500" lnSpcReduction="20000"/>
          </a:bodyPr>
          <a:lstStyle/>
          <a:p>
            <a:r>
              <a:rPr lang="uk-UA" i="1" dirty="0" smtClean="0"/>
              <a:t>Диференційний </a:t>
            </a:r>
            <a:r>
              <a:rPr lang="uk-UA" i="1" dirty="0" smtClean="0"/>
              <a:t>діагноз: </a:t>
            </a:r>
            <a:r>
              <a:rPr lang="uk-UA" dirty="0" smtClean="0"/>
              <a:t>ураження </a:t>
            </a:r>
            <a:r>
              <a:rPr lang="uk-UA" dirty="0" smtClean="0"/>
              <a:t>печінки і жовчовивідних шляхів механічними або інфекційними факторами, а також внаслідок порушення обмінних процесів. Можливе виникнення жовтяниці внаслідок вираженої  інтоксикації організму при тяжких формах ранніх </a:t>
            </a:r>
            <a:r>
              <a:rPr lang="uk-UA" dirty="0" err="1" smtClean="0"/>
              <a:t>гестозів</a:t>
            </a:r>
            <a:r>
              <a:rPr lang="uk-UA" dirty="0" smtClean="0"/>
              <a:t>.</a:t>
            </a:r>
          </a:p>
          <a:p>
            <a:r>
              <a:rPr lang="uk-UA" i="1" dirty="0" smtClean="0"/>
              <a:t>Лікування </a:t>
            </a:r>
            <a:r>
              <a:rPr lang="uk-UA" dirty="0" err="1" smtClean="0"/>
              <a:t>холестатичного</a:t>
            </a:r>
            <a:r>
              <a:rPr lang="uk-UA" dirty="0" smtClean="0"/>
              <a:t> </a:t>
            </a:r>
            <a:r>
              <a:rPr lang="uk-UA" dirty="0" err="1" smtClean="0"/>
              <a:t>гепатозу</a:t>
            </a:r>
            <a:r>
              <a:rPr lang="uk-UA" dirty="0" smtClean="0"/>
              <a:t> полягає в призначенні раціонального харчування (дієта № 5) і в застосуванні засобів, що сприяють ліквідації свербіння шкіри. </a:t>
            </a:r>
            <a:endParaRPr lang="uk-UA" dirty="0" smtClean="0"/>
          </a:p>
          <a:p>
            <a:r>
              <a:rPr lang="uk-UA" dirty="0" smtClean="0"/>
              <a:t>3 </a:t>
            </a:r>
            <a:r>
              <a:rPr lang="uk-UA" dirty="0" smtClean="0"/>
              <a:t>цією метою використовують </a:t>
            </a:r>
            <a:r>
              <a:rPr lang="uk-UA" dirty="0" err="1" smtClean="0"/>
              <a:t>холестирамін</a:t>
            </a:r>
            <a:r>
              <a:rPr lang="uk-UA" dirty="0" smtClean="0"/>
              <a:t> по 12 - 15 мг на добу (зв’язує солі жовчних кислот). </a:t>
            </a:r>
            <a:endParaRPr lang="uk-UA" dirty="0" smtClean="0"/>
          </a:p>
          <a:p>
            <a:r>
              <a:rPr lang="uk-UA" dirty="0" smtClean="0"/>
              <a:t>Застосування </a:t>
            </a:r>
            <a:r>
              <a:rPr lang="uk-UA" dirty="0" err="1" smtClean="0"/>
              <a:t>урсодезоксіхолієвої</a:t>
            </a:r>
            <a:r>
              <a:rPr lang="uk-UA" dirty="0" smtClean="0"/>
              <a:t> кислоти допомагає покращити функцію печінки. </a:t>
            </a:r>
            <a:endParaRPr lang="uk-UA" dirty="0" smtClean="0"/>
          </a:p>
          <a:p>
            <a:r>
              <a:rPr lang="uk-UA" dirty="0" smtClean="0"/>
              <a:t>В </a:t>
            </a:r>
            <a:r>
              <a:rPr lang="uk-UA" dirty="0" smtClean="0"/>
              <a:t>окремих випадках може з'явитись необхідність у перериванні вагітності внаслідок наростання клінічних проявів захворювання та погіршення стану плода. </a:t>
            </a:r>
            <a:endParaRPr lang="uk-UA" dirty="0" smtClean="0"/>
          </a:p>
          <a:p>
            <a:r>
              <a:rPr lang="uk-UA" dirty="0" smtClean="0"/>
              <a:t>За </a:t>
            </a:r>
            <a:r>
              <a:rPr lang="uk-UA" dirty="0" smtClean="0"/>
              <a:t>тиждень до запланованих пологів доцільно призначати вітамін К з метою зниження ризику післяпологових кровотеч.</a:t>
            </a:r>
          </a:p>
          <a:p>
            <a:endParaRPr lang="uk-UA"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b="1" u="sng" dirty="0" smtClean="0"/>
              <a:t>Хорея вагітних</a:t>
            </a:r>
            <a:endParaRPr lang="uk-UA" u="sng" dirty="0"/>
          </a:p>
        </p:txBody>
      </p:sp>
      <p:sp>
        <p:nvSpPr>
          <p:cNvPr id="3" name="Содержимое 2"/>
          <p:cNvSpPr>
            <a:spLocks noGrp="1"/>
          </p:cNvSpPr>
          <p:nvPr>
            <p:ph sz="quarter" idx="1"/>
          </p:nvPr>
        </p:nvSpPr>
        <p:spPr/>
        <p:txBody>
          <a:bodyPr>
            <a:normAutofit fontScale="92500" lnSpcReduction="20000"/>
          </a:bodyPr>
          <a:lstStyle/>
          <a:p>
            <a:r>
              <a:rPr lang="uk-UA" b="1" i="1" dirty="0" smtClean="0"/>
              <a:t>Хорея </a:t>
            </a:r>
            <a:r>
              <a:rPr lang="uk-UA" dirty="0" smtClean="0"/>
              <a:t>(тетанія) вагітних виникає в зв'язку з порушенням обміну кальцію внаслідок гіпофункції </a:t>
            </a:r>
            <a:r>
              <a:rPr lang="uk-UA" dirty="0" err="1" smtClean="0"/>
              <a:t>паращитоподібних</a:t>
            </a:r>
            <a:r>
              <a:rPr lang="uk-UA" dirty="0" smtClean="0"/>
              <a:t> залоз. Клінічно вона проявляється судомними некоординованими посіпуваннями м'язів верхніх, нижніх кінцівок, іноді обличчя, зовсім рідко гортані або шлунка.</a:t>
            </a:r>
          </a:p>
          <a:p>
            <a:r>
              <a:rPr lang="uk-UA" i="1" dirty="0" smtClean="0"/>
              <a:t>Лікування </a:t>
            </a:r>
            <a:r>
              <a:rPr lang="uk-UA" dirty="0" smtClean="0"/>
              <a:t>необхідно проводити з урахуванням дефіциту натрію, кальцію </a:t>
            </a:r>
            <a:r>
              <a:rPr lang="uk-UA" dirty="0" smtClean="0"/>
              <a:t>або магнію </a:t>
            </a:r>
            <a:r>
              <a:rPr lang="uk-UA" dirty="0" smtClean="0"/>
              <a:t>в організмі. В контролюючих дослідженнях </a:t>
            </a:r>
            <a:r>
              <a:rPr lang="uk-UA" dirty="0" err="1" smtClean="0"/>
              <a:t>благоприємного</a:t>
            </a:r>
            <a:r>
              <a:rPr lang="uk-UA" dirty="0" smtClean="0"/>
              <a:t> впливу препаратів кальцію в порівнянні з </a:t>
            </a:r>
            <a:r>
              <a:rPr lang="uk-UA" dirty="0" err="1" smtClean="0"/>
              <a:t>плацебо</a:t>
            </a:r>
            <a:r>
              <a:rPr lang="uk-UA" dirty="0" smtClean="0"/>
              <a:t> не доведено. Психотерапія, масаж, та вправи на розтягування м’язів застосовуються для полегшення симптомів під час приступу.</a:t>
            </a:r>
          </a:p>
          <a:p>
            <a:endParaRPr lang="uk-UA"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b="1" u="sng" dirty="0" smtClean="0"/>
              <a:t>Остеомаляція</a:t>
            </a:r>
            <a:endParaRPr lang="uk-UA" dirty="0"/>
          </a:p>
        </p:txBody>
      </p:sp>
      <p:sp>
        <p:nvSpPr>
          <p:cNvPr id="3" name="Содержимое 2"/>
          <p:cNvSpPr>
            <a:spLocks noGrp="1"/>
          </p:cNvSpPr>
          <p:nvPr>
            <p:ph sz="quarter" idx="1"/>
          </p:nvPr>
        </p:nvSpPr>
        <p:spPr/>
        <p:txBody>
          <a:bodyPr>
            <a:normAutofit/>
          </a:bodyPr>
          <a:lstStyle/>
          <a:p>
            <a:r>
              <a:rPr lang="uk-UA" b="1" i="1" u="sng" dirty="0" smtClean="0"/>
              <a:t>Остеомаляція</a:t>
            </a:r>
            <a:r>
              <a:rPr lang="uk-UA" b="1" i="1" dirty="0" smtClean="0"/>
              <a:t> - </a:t>
            </a:r>
            <a:r>
              <a:rPr lang="uk-UA" dirty="0" smtClean="0"/>
              <a:t>зустрічається надзвичайно рідко і зумовлена </a:t>
            </a:r>
            <a:r>
              <a:rPr lang="uk-UA" dirty="0" err="1" smtClean="0"/>
              <a:t>декальцифікацією</a:t>
            </a:r>
            <a:r>
              <a:rPr lang="uk-UA" dirty="0" smtClean="0"/>
              <a:t> кісток і їх розм'якшенням. Найчастіше уражаються кістки таза та хребет, що супроводжується їх болючістю та деформаціями. </a:t>
            </a:r>
          </a:p>
          <a:p>
            <a:r>
              <a:rPr lang="uk-UA" i="1" dirty="0" smtClean="0"/>
              <a:t>Лікування </a:t>
            </a:r>
            <a:r>
              <a:rPr lang="uk-UA" dirty="0" smtClean="0"/>
              <a:t>остеомаляції полягає в нормалізації </a:t>
            </a:r>
            <a:r>
              <a:rPr lang="uk-UA" dirty="0" err="1" smtClean="0"/>
              <a:t>фосфорнокальцієвого</a:t>
            </a:r>
            <a:r>
              <a:rPr lang="uk-UA" dirty="0" smtClean="0"/>
              <a:t> обміну. На сучасному етапі всі порушення обміну мінералів в кістках, що приводять до їх резорбції, діагностують за допомогою </a:t>
            </a:r>
            <a:r>
              <a:rPr lang="uk-UA" dirty="0" smtClean="0"/>
              <a:t>денситометрії.</a:t>
            </a:r>
            <a:endParaRPr lang="uk-UA" dirty="0" smtClean="0"/>
          </a:p>
          <a:p>
            <a:endParaRPr lang="uk-UA"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uk-UA" b="1" u="sng" dirty="0" smtClean="0"/>
              <a:t>Профілактика ранніх </a:t>
            </a:r>
            <a:r>
              <a:rPr lang="uk-UA" b="1" u="sng" dirty="0" err="1" smtClean="0"/>
              <a:t>гестозів</a:t>
            </a:r>
            <a:endParaRPr lang="uk-UA" u="sng" dirty="0"/>
          </a:p>
        </p:txBody>
      </p:sp>
      <p:sp>
        <p:nvSpPr>
          <p:cNvPr id="3" name="Содержимое 2"/>
          <p:cNvSpPr>
            <a:spLocks noGrp="1"/>
          </p:cNvSpPr>
          <p:nvPr>
            <p:ph sz="quarter" idx="1"/>
          </p:nvPr>
        </p:nvSpPr>
        <p:spPr/>
        <p:txBody>
          <a:bodyPr>
            <a:normAutofit fontScale="92500"/>
          </a:bodyPr>
          <a:lstStyle/>
          <a:p>
            <a:r>
              <a:rPr lang="uk-UA" dirty="0" smtClean="0"/>
              <a:t>Полягає </a:t>
            </a:r>
            <a:r>
              <a:rPr lang="uk-UA" dirty="0" smtClean="0"/>
              <a:t>в лікуванні хронічних </a:t>
            </a:r>
            <a:r>
              <a:rPr lang="uk-UA" dirty="0" err="1" smtClean="0"/>
              <a:t>ектрагенітальних</a:t>
            </a:r>
            <a:r>
              <a:rPr lang="uk-UA" dirty="0" smtClean="0"/>
              <a:t> захворювань до вагітності, забезпеченні психоемоційного спокою вагітної, зменшенні впливу несприятливих факторів зовнішнього середовища. </a:t>
            </a:r>
            <a:endParaRPr lang="uk-UA" dirty="0" smtClean="0"/>
          </a:p>
          <a:p>
            <a:r>
              <a:rPr lang="uk-UA" dirty="0" smtClean="0"/>
              <a:t>Вагітні </a:t>
            </a:r>
            <a:r>
              <a:rPr lang="uk-UA" dirty="0" smtClean="0"/>
              <a:t>з раннім </a:t>
            </a:r>
            <a:r>
              <a:rPr lang="uk-UA" dirty="0" err="1" smtClean="0"/>
              <a:t>гестозом</a:t>
            </a:r>
            <a:r>
              <a:rPr lang="uk-UA" dirty="0" smtClean="0"/>
              <a:t>, особливо з його рецидивом, складають групу ризику акушерської і перинатальної патології (</a:t>
            </a:r>
            <a:r>
              <a:rPr lang="uk-UA" dirty="0" smtClean="0"/>
              <a:t>невиношування </a:t>
            </a:r>
            <a:r>
              <a:rPr lang="uk-UA" dirty="0" smtClean="0"/>
              <a:t>вагітності, пізній гестоз, плацентарна недостатність, гіпотрофія плода, патологія новонародженого), що треба передбачати </a:t>
            </a:r>
            <a:r>
              <a:rPr lang="uk-UA" dirty="0" smtClean="0"/>
              <a:t>для профілактики </a:t>
            </a:r>
            <a:r>
              <a:rPr lang="uk-UA" dirty="0" smtClean="0"/>
              <a:t>цих ускладнень.</a:t>
            </a:r>
          </a:p>
          <a:p>
            <a:endParaRPr lang="uk-UA"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uk-UA"/>
          </a:p>
        </p:txBody>
      </p:sp>
      <p:sp>
        <p:nvSpPr>
          <p:cNvPr id="3" name="Содержимое 2"/>
          <p:cNvSpPr>
            <a:spLocks noGrp="1"/>
          </p:cNvSpPr>
          <p:nvPr>
            <p:ph sz="quarter" idx="1"/>
          </p:nvPr>
        </p:nvSpPr>
        <p:spPr/>
        <p:txBody>
          <a:bodyPr/>
          <a:lstStyle/>
          <a:p>
            <a:r>
              <a:rPr lang="uk-UA" dirty="0" smtClean="0"/>
              <a:t>Ранні гестози розвиваються на ранніх етапах ембріогенезу, часто сприяють виникненню інших форм акушерської (гіпотонії, анемії вагітних, загрозі переривання вагітності, пізніх </a:t>
            </a:r>
            <a:r>
              <a:rPr lang="uk-UA" dirty="0" err="1" smtClean="0"/>
              <a:t>гестозів</a:t>
            </a:r>
            <a:r>
              <a:rPr lang="uk-UA" dirty="0" smtClean="0"/>
              <a:t>) і перинатальної (гіпоксія, дефекти розвитку плода) патології.</a:t>
            </a:r>
          </a:p>
          <a:p>
            <a:r>
              <a:rPr lang="uk-UA" dirty="0" smtClean="0"/>
              <a:t>Ранні гестози несприятливо відбиваються на формуванні умов, необхідних для нормальної адаптації організму вагітної до наявності плодового яйця в матці.</a:t>
            </a:r>
          </a:p>
          <a:p>
            <a:endParaRPr lang="uk-UA"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uk-UA"/>
          </a:p>
        </p:txBody>
      </p:sp>
      <p:sp>
        <p:nvSpPr>
          <p:cNvPr id="3" name="Содержимое 2"/>
          <p:cNvSpPr>
            <a:spLocks noGrp="1"/>
          </p:cNvSpPr>
          <p:nvPr>
            <p:ph sz="quarter" idx="1"/>
          </p:nvPr>
        </p:nvSpPr>
        <p:spPr/>
        <p:txBody>
          <a:bodyPr>
            <a:normAutofit/>
          </a:bodyPr>
          <a:lstStyle/>
          <a:p>
            <a:r>
              <a:rPr lang="uk-UA" dirty="0" smtClean="0"/>
              <a:t>Поняття </a:t>
            </a:r>
            <a:r>
              <a:rPr lang="uk-UA" dirty="0" err="1" smtClean="0"/>
              <a:t>“ранні</a:t>
            </a:r>
            <a:r>
              <a:rPr lang="uk-UA" dirty="0" smtClean="0"/>
              <a:t> </a:t>
            </a:r>
            <a:r>
              <a:rPr lang="uk-UA" dirty="0" err="1" smtClean="0"/>
              <a:t>гестози”</a:t>
            </a:r>
            <a:r>
              <a:rPr lang="uk-UA" dirty="0" smtClean="0"/>
              <a:t> існує тільки в практиці акушерів - гінекологів країн СНД. В акушерській практиці зарубіжних країн такого поняття не існує, там ці стани розцінюються як </a:t>
            </a:r>
            <a:r>
              <a:rPr lang="uk-UA" dirty="0" err="1" smtClean="0"/>
              <a:t>“малі”</a:t>
            </a:r>
            <a:r>
              <a:rPr lang="uk-UA" dirty="0" smtClean="0"/>
              <a:t> ускладнення вагітності, або </a:t>
            </a:r>
            <a:r>
              <a:rPr lang="uk-UA" dirty="0" err="1" smtClean="0"/>
              <a:t>“неприємні</a:t>
            </a:r>
            <a:r>
              <a:rPr lang="uk-UA" dirty="0" smtClean="0"/>
              <a:t> симптоми при </a:t>
            </a:r>
            <a:r>
              <a:rPr lang="uk-UA" dirty="0" err="1" smtClean="0"/>
              <a:t>вагітності”</a:t>
            </a:r>
            <a:r>
              <a:rPr lang="uk-UA" dirty="0" smtClean="0"/>
              <a:t>. </a:t>
            </a:r>
          </a:p>
          <a:p>
            <a:r>
              <a:rPr lang="uk-UA" dirty="0" smtClean="0"/>
              <a:t>Але в </a:t>
            </a:r>
            <a:r>
              <a:rPr lang="uk-UA" dirty="0" err="1" smtClean="0"/>
              <a:t>МКХ</a:t>
            </a:r>
            <a:r>
              <a:rPr lang="uk-UA" dirty="0" smtClean="0"/>
              <a:t>-10, розділ ХУ, рубрика О21 включає блювоту різного ступеня тяжкості при вагітності, а рубрики О26 та О28 передбачують інші стани, пов’язані з вагітністю. </a:t>
            </a:r>
          </a:p>
          <a:p>
            <a:endParaRPr lang="uk-UA"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b="1" u="sng" dirty="0" smtClean="0"/>
              <a:t>Класифікація ранніх </a:t>
            </a:r>
            <a:r>
              <a:rPr lang="uk-UA" b="1" u="sng" dirty="0" err="1" smtClean="0"/>
              <a:t>гестозів</a:t>
            </a:r>
            <a:endParaRPr lang="uk-UA" b="1" u="sng" dirty="0"/>
          </a:p>
        </p:txBody>
      </p:sp>
      <p:sp>
        <p:nvSpPr>
          <p:cNvPr id="3" name="Содержимое 2"/>
          <p:cNvSpPr>
            <a:spLocks noGrp="1"/>
          </p:cNvSpPr>
          <p:nvPr>
            <p:ph sz="quarter" idx="1"/>
          </p:nvPr>
        </p:nvSpPr>
        <p:spPr/>
        <p:txBody>
          <a:bodyPr/>
          <a:lstStyle/>
          <a:p>
            <a:r>
              <a:rPr lang="uk-UA" dirty="0" smtClean="0"/>
              <a:t>1. Ранні гестози, що часто зустрічаються - блювота вагітних і </a:t>
            </a:r>
            <a:r>
              <a:rPr lang="uk-UA" dirty="0" err="1" smtClean="0"/>
              <a:t>птіалізм</a:t>
            </a:r>
            <a:r>
              <a:rPr lang="uk-UA" dirty="0" smtClean="0"/>
              <a:t>.</a:t>
            </a:r>
          </a:p>
          <a:p>
            <a:endParaRPr lang="uk-UA" dirty="0" smtClean="0"/>
          </a:p>
          <a:p>
            <a:r>
              <a:rPr lang="uk-UA" dirty="0" smtClean="0"/>
              <a:t>2. Ранні гестози, що рідко зустрічаються – дерматози вагітних, </a:t>
            </a:r>
            <a:r>
              <a:rPr lang="uk-UA" dirty="0" err="1" smtClean="0"/>
              <a:t>холестатичний</a:t>
            </a:r>
            <a:r>
              <a:rPr lang="uk-UA" dirty="0" smtClean="0"/>
              <a:t> </a:t>
            </a:r>
            <a:r>
              <a:rPr lang="uk-UA" dirty="0" err="1" smtClean="0"/>
              <a:t>гепатоз</a:t>
            </a:r>
            <a:r>
              <a:rPr lang="uk-UA" dirty="0" smtClean="0"/>
              <a:t> вагітних</a:t>
            </a:r>
            <a:r>
              <a:rPr lang="uk-UA" dirty="0" smtClean="0"/>
              <a:t>, </a:t>
            </a:r>
            <a:r>
              <a:rPr lang="uk-UA" dirty="0" smtClean="0"/>
              <a:t>хорея вагітних, остеомаляція при вагітності.</a:t>
            </a:r>
          </a:p>
          <a:p>
            <a:endParaRPr lang="uk-UA"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uk-UA" b="1" dirty="0" smtClean="0"/>
              <a:t/>
            </a:r>
            <a:br>
              <a:rPr lang="uk-UA" b="1" dirty="0" smtClean="0"/>
            </a:br>
            <a:r>
              <a:rPr lang="uk-UA" b="1" u="sng" dirty="0" smtClean="0"/>
              <a:t>Етіологія </a:t>
            </a:r>
            <a:r>
              <a:rPr lang="uk-UA" b="1" u="sng" dirty="0" smtClean="0"/>
              <a:t>і патогенез ранніх </a:t>
            </a:r>
            <a:r>
              <a:rPr lang="uk-UA" b="1" u="sng" dirty="0" err="1" smtClean="0"/>
              <a:t>гестозів</a:t>
            </a:r>
            <a:endParaRPr lang="uk-UA" u="sng" dirty="0"/>
          </a:p>
        </p:txBody>
      </p:sp>
      <p:sp>
        <p:nvSpPr>
          <p:cNvPr id="3" name="Содержимое 2"/>
          <p:cNvSpPr>
            <a:spLocks noGrp="1"/>
          </p:cNvSpPr>
          <p:nvPr>
            <p:ph sz="quarter" idx="1"/>
          </p:nvPr>
        </p:nvSpPr>
        <p:spPr>
          <a:xfrm>
            <a:off x="301752" y="1527048"/>
            <a:ext cx="8503920" cy="4782272"/>
          </a:xfrm>
        </p:spPr>
        <p:txBody>
          <a:bodyPr>
            <a:normAutofit fontScale="85000" lnSpcReduction="10000"/>
          </a:bodyPr>
          <a:lstStyle/>
          <a:p>
            <a:r>
              <a:rPr lang="uk-UA" dirty="0" smtClean="0"/>
              <a:t>Для </a:t>
            </a:r>
            <a:r>
              <a:rPr lang="uk-UA" dirty="0" smtClean="0"/>
              <a:t>пояснення причин виникнення ранніх </a:t>
            </a:r>
            <a:r>
              <a:rPr lang="uk-UA" dirty="0" err="1" smtClean="0"/>
              <a:t>гестозів</a:t>
            </a:r>
            <a:r>
              <a:rPr lang="uk-UA" dirty="0" smtClean="0"/>
              <a:t> запропоновано багато теорій (</a:t>
            </a:r>
            <a:r>
              <a:rPr lang="uk-UA" dirty="0" err="1" smtClean="0"/>
              <a:t>токсемічна</a:t>
            </a:r>
            <a:r>
              <a:rPr lang="uk-UA" dirty="0" smtClean="0"/>
              <a:t>, алергічна, ендокринна, нейрогенна, психогенна, імунна та ін.). </a:t>
            </a:r>
            <a:endParaRPr lang="uk-UA" dirty="0" smtClean="0"/>
          </a:p>
          <a:p>
            <a:r>
              <a:rPr lang="uk-UA" dirty="0" smtClean="0"/>
              <a:t>В </a:t>
            </a:r>
            <a:r>
              <a:rPr lang="uk-UA" dirty="0" smtClean="0"/>
              <a:t>сучасних теоріях ранні гестози розглядають як наслідок порушень </a:t>
            </a:r>
            <a:r>
              <a:rPr lang="uk-UA" dirty="0" err="1" smtClean="0"/>
              <a:t>нейровегетативно-імунно-ендокринно-обмінної</a:t>
            </a:r>
            <a:r>
              <a:rPr lang="uk-UA" dirty="0" smtClean="0"/>
              <a:t> регуляції, в якій ведучу роль відіграє функціональний стан ЦНС. Тривала надмірна </a:t>
            </a:r>
            <a:r>
              <a:rPr lang="uk-UA" dirty="0" err="1" smtClean="0"/>
              <a:t>імпульсація</a:t>
            </a:r>
            <a:r>
              <a:rPr lang="uk-UA" dirty="0" smtClean="0"/>
              <a:t> з боку плідного яйця викликає надмірне подразнення </a:t>
            </a:r>
            <a:r>
              <a:rPr lang="uk-UA" dirty="0" err="1" smtClean="0"/>
              <a:t>трофотропних</a:t>
            </a:r>
            <a:r>
              <a:rPr lang="uk-UA" dirty="0" smtClean="0"/>
              <a:t> ділянок гіпоталамуса, стовбура мозку та утворень, які приймають участь в регуляції вегетативних функцій і гальмуванні нервових процесів в корі головного мозку. </a:t>
            </a:r>
            <a:endParaRPr lang="uk-UA" dirty="0" smtClean="0"/>
          </a:p>
          <a:p>
            <a:r>
              <a:rPr lang="uk-UA" dirty="0" smtClean="0"/>
              <a:t>Як </a:t>
            </a:r>
            <a:r>
              <a:rPr lang="uk-UA" dirty="0" smtClean="0"/>
              <a:t>наслідок - переважання процесів збудження в стовбурі мозку (зокрема, блювотного центру).</a:t>
            </a:r>
          </a:p>
          <a:p>
            <a:endParaRPr lang="uk-UA"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23528" y="332656"/>
            <a:ext cx="8534400" cy="758952"/>
          </a:xfrm>
        </p:spPr>
        <p:txBody>
          <a:bodyPr>
            <a:normAutofit fontScale="90000"/>
          </a:bodyPr>
          <a:lstStyle/>
          <a:p>
            <a:r>
              <a:rPr lang="uk-UA" b="1" u="sng" dirty="0" smtClean="0"/>
              <a:t>Фактори ризику виникнення ранніх </a:t>
            </a:r>
            <a:r>
              <a:rPr lang="uk-UA" b="1" u="sng" dirty="0" err="1" smtClean="0"/>
              <a:t>гестозів</a:t>
            </a:r>
            <a:endParaRPr lang="uk-UA" u="sng" dirty="0"/>
          </a:p>
        </p:txBody>
      </p:sp>
      <p:sp>
        <p:nvSpPr>
          <p:cNvPr id="3" name="Содержимое 2"/>
          <p:cNvSpPr>
            <a:spLocks noGrp="1"/>
          </p:cNvSpPr>
          <p:nvPr>
            <p:ph sz="quarter" idx="1"/>
          </p:nvPr>
        </p:nvSpPr>
        <p:spPr/>
        <p:txBody>
          <a:bodyPr>
            <a:normAutofit fontScale="92500"/>
          </a:bodyPr>
          <a:lstStyle/>
          <a:p>
            <a:r>
              <a:rPr lang="uk-UA" dirty="0" smtClean="0"/>
              <a:t>Вроджена </a:t>
            </a:r>
            <a:r>
              <a:rPr lang="uk-UA" dirty="0" smtClean="0"/>
              <a:t>або набута недостатність системи нейроендокринної регуляції адаптаційних реакцій (гіпоксія, інфекції, інтоксикації, порушення режиму в дитячому та підлітковому віці тощо).</a:t>
            </a:r>
          </a:p>
          <a:p>
            <a:r>
              <a:rPr lang="uk-UA" dirty="0" smtClean="0"/>
              <a:t>Екстрагенітальні </a:t>
            </a:r>
            <a:r>
              <a:rPr lang="uk-UA" dirty="0" smtClean="0"/>
              <a:t>захворювання.</a:t>
            </a:r>
          </a:p>
          <a:p>
            <a:r>
              <a:rPr lang="uk-UA" dirty="0" smtClean="0"/>
              <a:t>Порушення </a:t>
            </a:r>
            <a:r>
              <a:rPr lang="uk-UA" dirty="0" smtClean="0"/>
              <a:t>функції нервової системи, стресові ситуації.</a:t>
            </a:r>
          </a:p>
          <a:p>
            <a:r>
              <a:rPr lang="uk-UA" dirty="0" smtClean="0"/>
              <a:t>Перенесені </a:t>
            </a:r>
            <a:r>
              <a:rPr lang="uk-UA" dirty="0" smtClean="0"/>
              <a:t>захворювання статевих органів, які можуть бути причиною змін в рецепторному апараті матки і виникнення патологічної </a:t>
            </a:r>
            <a:r>
              <a:rPr lang="uk-UA" dirty="0" err="1" smtClean="0"/>
              <a:t>імпульсації</a:t>
            </a:r>
            <a:r>
              <a:rPr lang="uk-UA" dirty="0" smtClean="0"/>
              <a:t> до ЦНС.</a:t>
            </a:r>
          </a:p>
          <a:p>
            <a:endParaRPr lang="uk-UA"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uk-UA" b="1" u="sng" dirty="0" smtClean="0"/>
              <a:t>Блювота </a:t>
            </a:r>
            <a:r>
              <a:rPr lang="uk-UA" b="1" u="sng" dirty="0" smtClean="0"/>
              <a:t>вагітних</a:t>
            </a:r>
            <a:endParaRPr lang="uk-UA" dirty="0"/>
          </a:p>
        </p:txBody>
      </p:sp>
      <p:sp>
        <p:nvSpPr>
          <p:cNvPr id="3" name="Содержимое 2"/>
          <p:cNvSpPr>
            <a:spLocks noGrp="1"/>
          </p:cNvSpPr>
          <p:nvPr>
            <p:ph sz="quarter" idx="1"/>
          </p:nvPr>
        </p:nvSpPr>
        <p:spPr>
          <a:xfrm>
            <a:off x="395536" y="1340768"/>
            <a:ext cx="8503920" cy="4998296"/>
          </a:xfrm>
        </p:spPr>
        <p:txBody>
          <a:bodyPr>
            <a:normAutofit fontScale="70000" lnSpcReduction="20000"/>
          </a:bodyPr>
          <a:lstStyle/>
          <a:p>
            <a:r>
              <a:rPr lang="uk-UA" dirty="0" smtClean="0"/>
              <a:t>Блювота </a:t>
            </a:r>
            <a:r>
              <a:rPr lang="uk-UA" dirty="0" smtClean="0"/>
              <a:t>вагітних (</a:t>
            </a:r>
            <a:r>
              <a:rPr lang="uk-UA" dirty="0" err="1" smtClean="0"/>
              <a:t>emesis</a:t>
            </a:r>
            <a:r>
              <a:rPr lang="uk-UA" dirty="0" smtClean="0"/>
              <a:t> </a:t>
            </a:r>
            <a:r>
              <a:rPr lang="uk-UA" dirty="0" err="1" smtClean="0"/>
              <a:t>gravidarum</a:t>
            </a:r>
            <a:r>
              <a:rPr lang="uk-UA" dirty="0" smtClean="0"/>
              <a:t>) являє собою складний клінічний синдром.  Акт блювоти — один із проявів захворювання, при якому розвиваються диспепсичні, моторні, секреторні, чутливі, судинні та інші розлади.</a:t>
            </a:r>
          </a:p>
          <a:p>
            <a:r>
              <a:rPr lang="uk-UA" b="1" i="1" dirty="0" smtClean="0"/>
              <a:t>За ступенем тяжкості розрізняють</a:t>
            </a:r>
            <a:r>
              <a:rPr lang="uk-UA" i="1" dirty="0" smtClean="0"/>
              <a:t> </a:t>
            </a:r>
            <a:r>
              <a:rPr lang="uk-UA" dirty="0" smtClean="0"/>
              <a:t>блювання вагітних легке (до 5 разів </a:t>
            </a:r>
            <a:r>
              <a:rPr lang="uk-UA" dirty="0" smtClean="0"/>
              <a:t>на добу</a:t>
            </a:r>
            <a:r>
              <a:rPr lang="uk-UA" dirty="0" smtClean="0"/>
              <a:t>), помірне (від 5 до 10 разів) і надмірне або тяжке блювання вагітних (</a:t>
            </a:r>
            <a:r>
              <a:rPr lang="uk-UA" dirty="0" err="1" smtClean="0"/>
              <a:t>hyperemesis</a:t>
            </a:r>
            <a:r>
              <a:rPr lang="uk-UA" dirty="0" smtClean="0"/>
              <a:t> </a:t>
            </a:r>
            <a:r>
              <a:rPr lang="uk-UA" dirty="0" err="1" smtClean="0"/>
              <a:t>gravidarum</a:t>
            </a:r>
            <a:r>
              <a:rPr lang="uk-UA" dirty="0" smtClean="0"/>
              <a:t>) з порушенням обміну речовин (більше 10 разів на добу). </a:t>
            </a:r>
            <a:endParaRPr lang="uk-UA" dirty="0" smtClean="0"/>
          </a:p>
          <a:p>
            <a:r>
              <a:rPr lang="uk-UA" dirty="0" smtClean="0"/>
              <a:t>У </a:t>
            </a:r>
            <a:r>
              <a:rPr lang="uk-UA" dirty="0" smtClean="0"/>
              <a:t>50% вагітних в ранніх строках спостерігається "ранкова блювота", яка не має патологічного характеру і не потребує медикаментозної корекції. </a:t>
            </a:r>
            <a:endParaRPr lang="uk-UA" dirty="0" smtClean="0"/>
          </a:p>
          <a:p>
            <a:r>
              <a:rPr lang="uk-UA" dirty="0" smtClean="0"/>
              <a:t>При </a:t>
            </a:r>
            <a:r>
              <a:rPr lang="uk-UA" dirty="0" smtClean="0"/>
              <a:t>визначенні тяжкості захворювання визначають </a:t>
            </a:r>
            <a:r>
              <a:rPr lang="uk-UA" i="1" dirty="0" smtClean="0"/>
              <a:t>клінічні прояви </a:t>
            </a:r>
            <a:r>
              <a:rPr lang="uk-UA" dirty="0" smtClean="0"/>
              <a:t>: загальний стан вагітної, сухість шкіри, </a:t>
            </a:r>
            <a:r>
              <a:rPr lang="uk-UA" dirty="0" err="1" smtClean="0"/>
              <a:t>жовтяничність</a:t>
            </a:r>
            <a:r>
              <a:rPr lang="uk-UA" dirty="0" smtClean="0"/>
              <a:t> склер та шкіри, наявність або відсутність апетиту, салівації, нудоти, частоту блювоти та її інтенсивність, криву зниження маси тіла, ступінь зневоднення, пульс, артеріальний тиск, </a:t>
            </a:r>
            <a:r>
              <a:rPr lang="uk-UA" dirty="0" err="1" smtClean="0"/>
              <a:t>субфебрильну</a:t>
            </a:r>
            <a:r>
              <a:rPr lang="uk-UA" dirty="0" smtClean="0"/>
              <a:t> температуру. величину діурезу. </a:t>
            </a:r>
            <a:endParaRPr lang="uk-UA" dirty="0" smtClean="0"/>
          </a:p>
          <a:p>
            <a:r>
              <a:rPr lang="uk-UA" dirty="0" smtClean="0"/>
              <a:t>Оцінка </a:t>
            </a:r>
            <a:r>
              <a:rPr lang="uk-UA" dirty="0" smtClean="0"/>
              <a:t>ступеню тяжкості блювоти вагітних включає в себе і результати лабораторних досліджень: питому вагу сечі, наявність </a:t>
            </a:r>
            <a:r>
              <a:rPr lang="uk-UA" dirty="0" err="1" smtClean="0"/>
              <a:t>кетонурії</a:t>
            </a:r>
            <a:r>
              <a:rPr lang="uk-UA" dirty="0" smtClean="0"/>
              <a:t>, наявність ацетону в сечі, рівні білірубіну, </a:t>
            </a:r>
            <a:r>
              <a:rPr lang="uk-UA" dirty="0" err="1" smtClean="0"/>
              <a:t>креатініну</a:t>
            </a:r>
            <a:r>
              <a:rPr lang="uk-UA" dirty="0" smtClean="0"/>
              <a:t> в крові.</a:t>
            </a:r>
          </a:p>
          <a:p>
            <a:endParaRPr lang="uk-UA"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23528" y="332656"/>
            <a:ext cx="8534400" cy="758952"/>
          </a:xfrm>
        </p:spPr>
        <p:txBody>
          <a:bodyPr>
            <a:normAutofit fontScale="90000"/>
          </a:bodyPr>
          <a:lstStyle/>
          <a:p>
            <a:r>
              <a:rPr lang="uk-UA" b="1" u="sng" dirty="0" smtClean="0"/>
              <a:t>Діагностика та </a:t>
            </a:r>
            <a:r>
              <a:rPr lang="uk-UA" b="1" u="sng" dirty="0" err="1" smtClean="0"/>
              <a:t>дифдіагностика</a:t>
            </a:r>
            <a:r>
              <a:rPr lang="uk-UA" b="1" u="sng" dirty="0" smtClean="0"/>
              <a:t> блювоти вагітних</a:t>
            </a:r>
            <a:endParaRPr lang="uk-UA" b="1" u="sng" dirty="0"/>
          </a:p>
        </p:txBody>
      </p:sp>
      <p:sp>
        <p:nvSpPr>
          <p:cNvPr id="3" name="Содержимое 2"/>
          <p:cNvSpPr>
            <a:spLocks noGrp="1"/>
          </p:cNvSpPr>
          <p:nvPr>
            <p:ph sz="quarter" idx="1"/>
          </p:nvPr>
        </p:nvSpPr>
        <p:spPr>
          <a:xfrm>
            <a:off x="301752" y="1412776"/>
            <a:ext cx="8503920" cy="4896544"/>
          </a:xfrm>
        </p:spPr>
        <p:txBody>
          <a:bodyPr>
            <a:normAutofit fontScale="85000" lnSpcReduction="20000"/>
          </a:bodyPr>
          <a:lstStyle/>
          <a:p>
            <a:r>
              <a:rPr lang="uk-UA" b="1" i="1" dirty="0" smtClean="0"/>
              <a:t>Діагностика:</a:t>
            </a:r>
            <a:endParaRPr lang="uk-UA" dirty="0" smtClean="0"/>
          </a:p>
          <a:p>
            <a:pPr lvl="1"/>
            <a:r>
              <a:rPr lang="uk-UA" dirty="0" smtClean="0"/>
              <a:t>к</a:t>
            </a:r>
            <a:r>
              <a:rPr lang="uk-UA" dirty="0" smtClean="0"/>
              <a:t>онтроль </a:t>
            </a:r>
            <a:r>
              <a:rPr lang="uk-UA" dirty="0" smtClean="0"/>
              <a:t>маси тіла;</a:t>
            </a:r>
          </a:p>
          <a:p>
            <a:pPr lvl="1"/>
            <a:r>
              <a:rPr lang="uk-UA" dirty="0" smtClean="0"/>
              <a:t>контроль </a:t>
            </a:r>
            <a:r>
              <a:rPr lang="uk-UA" dirty="0" smtClean="0"/>
              <a:t>діурезу;</a:t>
            </a:r>
          </a:p>
          <a:p>
            <a:pPr lvl="1"/>
            <a:r>
              <a:rPr lang="uk-UA" dirty="0" smtClean="0"/>
              <a:t>динаміка </a:t>
            </a:r>
            <a:r>
              <a:rPr lang="uk-UA" dirty="0" smtClean="0"/>
              <a:t>АТ;</a:t>
            </a:r>
          </a:p>
          <a:p>
            <a:pPr lvl="1"/>
            <a:r>
              <a:rPr lang="uk-UA" dirty="0" smtClean="0"/>
              <a:t>визначення </a:t>
            </a:r>
            <a:r>
              <a:rPr lang="uk-UA" dirty="0" smtClean="0"/>
              <a:t>гематокриту та гемоглобіну;</a:t>
            </a:r>
          </a:p>
          <a:p>
            <a:pPr lvl="1"/>
            <a:r>
              <a:rPr lang="uk-UA" dirty="0" smtClean="0"/>
              <a:t>дослідження </a:t>
            </a:r>
            <a:r>
              <a:rPr lang="uk-UA" dirty="0" smtClean="0"/>
              <a:t>сечі (питома вага, ацетон, кетонові тіла, білок);</a:t>
            </a:r>
          </a:p>
          <a:p>
            <a:pPr lvl="1"/>
            <a:r>
              <a:rPr lang="uk-UA" dirty="0" smtClean="0"/>
              <a:t>біохімічне </a:t>
            </a:r>
            <a:r>
              <a:rPr lang="uk-UA" dirty="0" smtClean="0"/>
              <a:t>дослідження крові (білірубін і його фракції, печінкові фермент, </a:t>
            </a:r>
            <a:r>
              <a:rPr lang="uk-UA" dirty="0" err="1" smtClean="0"/>
              <a:t>креатінін</a:t>
            </a:r>
            <a:r>
              <a:rPr lang="uk-UA" dirty="0" smtClean="0"/>
              <a:t>);</a:t>
            </a:r>
          </a:p>
          <a:p>
            <a:pPr lvl="1"/>
            <a:r>
              <a:rPr lang="uk-UA" dirty="0" smtClean="0"/>
              <a:t>визначення </a:t>
            </a:r>
            <a:r>
              <a:rPr lang="uk-UA" dirty="0" smtClean="0"/>
              <a:t>рівня електролітів в крові (K, </a:t>
            </a:r>
            <a:r>
              <a:rPr lang="uk-UA" dirty="0" err="1" smtClean="0"/>
              <a:t>Na</a:t>
            </a:r>
            <a:r>
              <a:rPr lang="uk-UA" dirty="0" smtClean="0"/>
              <a:t>, </a:t>
            </a:r>
            <a:r>
              <a:rPr lang="uk-UA" dirty="0" err="1" smtClean="0"/>
              <a:t>Cl</a:t>
            </a:r>
            <a:r>
              <a:rPr lang="uk-UA" dirty="0" smtClean="0"/>
              <a:t>);</a:t>
            </a:r>
          </a:p>
          <a:p>
            <a:pPr lvl="1"/>
            <a:r>
              <a:rPr lang="uk-UA" dirty="0" smtClean="0"/>
              <a:t>визначення </a:t>
            </a:r>
            <a:r>
              <a:rPr lang="uk-UA" dirty="0" smtClean="0"/>
              <a:t>кислотно-лужного стану крові (КЛС).</a:t>
            </a:r>
          </a:p>
          <a:p>
            <a:pPr>
              <a:buNone/>
            </a:pPr>
            <a:r>
              <a:rPr lang="uk-UA" i="1" dirty="0" smtClean="0"/>
              <a:t> </a:t>
            </a:r>
            <a:endParaRPr lang="uk-UA" dirty="0" smtClean="0"/>
          </a:p>
          <a:p>
            <a:r>
              <a:rPr lang="uk-UA" b="1" i="1" dirty="0" smtClean="0"/>
              <a:t>Диференціальний </a:t>
            </a:r>
            <a:r>
              <a:rPr lang="uk-UA" b="1" i="1" dirty="0" smtClean="0"/>
              <a:t>діагноз:</a:t>
            </a:r>
            <a:endParaRPr lang="uk-UA" dirty="0" smtClean="0"/>
          </a:p>
          <a:p>
            <a:pPr>
              <a:buNone/>
            </a:pPr>
            <a:r>
              <a:rPr lang="uk-UA" dirty="0" smtClean="0"/>
              <a:t>	харчова </a:t>
            </a:r>
            <a:r>
              <a:rPr lang="uk-UA" dirty="0" smtClean="0"/>
              <a:t>токсикоінфекція, гастрит, панкреатит, пієлонефрит, жовчнокам’яна хвороба, вірусний гепатит, апендицит, менінгіт, пухлини мозку тощо.</a:t>
            </a:r>
          </a:p>
          <a:p>
            <a:endParaRPr lang="uk-UA"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uk-UA" b="1" u="sng" dirty="0" smtClean="0"/>
              <a:t>Лікування блювоти </a:t>
            </a:r>
            <a:r>
              <a:rPr lang="uk-UA" b="1" u="sng" dirty="0" smtClean="0"/>
              <a:t>вагітних</a:t>
            </a:r>
            <a:endParaRPr lang="uk-UA" u="sng" dirty="0"/>
          </a:p>
        </p:txBody>
      </p:sp>
      <p:sp>
        <p:nvSpPr>
          <p:cNvPr id="3" name="Содержимое 2"/>
          <p:cNvSpPr>
            <a:spLocks noGrp="1"/>
          </p:cNvSpPr>
          <p:nvPr>
            <p:ph sz="quarter" idx="1"/>
          </p:nvPr>
        </p:nvSpPr>
        <p:spPr/>
        <p:txBody>
          <a:bodyPr>
            <a:normAutofit fontScale="77500" lnSpcReduction="20000"/>
          </a:bodyPr>
          <a:lstStyle/>
          <a:p>
            <a:r>
              <a:rPr lang="uk-UA" dirty="0" smtClean="0"/>
              <a:t>Велика </a:t>
            </a:r>
            <a:r>
              <a:rPr lang="uk-UA" dirty="0" smtClean="0"/>
              <a:t>кількість рекомендованих засобів лікування відображають більшість теорій, що пояснюють причини розвитку блювоти вагітних. Але неконтрольоване застосування цих засобів лікування ранніх </a:t>
            </a:r>
            <a:r>
              <a:rPr lang="uk-UA" dirty="0" err="1" smtClean="0"/>
              <a:t>гестозів</a:t>
            </a:r>
            <a:r>
              <a:rPr lang="uk-UA" dirty="0" smtClean="0"/>
              <a:t> в деяких випадках може бути шкідливим, зважаючи на те, що в ранніх термінах вагітності відбувається ембріогенез.</a:t>
            </a:r>
          </a:p>
          <a:p>
            <a:r>
              <a:rPr lang="uk-UA" dirty="0" smtClean="0"/>
              <a:t>При </a:t>
            </a:r>
            <a:r>
              <a:rPr lang="uk-UA" b="1" i="1" dirty="0" smtClean="0"/>
              <a:t>легкому ступені</a:t>
            </a:r>
            <a:r>
              <a:rPr lang="uk-UA" i="1" dirty="0" smtClean="0"/>
              <a:t> </a:t>
            </a:r>
            <a:r>
              <a:rPr lang="uk-UA" dirty="0" smtClean="0"/>
              <a:t>блювоти нормалізація режиму вагітної жінки дозволяє уникнути госпіталізації в стаціонар. Рекомендується корекція харчового раціону: дрібне (5-6 разів на добу), збалансоване харчування, рясне пиття, вітамінотерапія. Хворим призначають легку їжу, яка добре засвоюється (сухарі, пюре, чай, какао, каву, нежирне м'ясо, рибу, яйця, вершкове масло та ін.). Приймати її слід лежачи, часто і малими порціями, бажано в охолодженому вигляді. Можуть бути застосовані нетрадиційні методи впливу: голкорефлексотерапія, гіпноз, центральна </a:t>
            </a:r>
            <a:r>
              <a:rPr lang="uk-UA" dirty="0" err="1" smtClean="0"/>
              <a:t>електроаналгезія</a:t>
            </a:r>
            <a:r>
              <a:rPr lang="uk-UA" dirty="0" smtClean="0"/>
              <a:t>, гомеопатична терапія та інші.</a:t>
            </a:r>
          </a:p>
          <a:p>
            <a:endParaRPr lang="uk-UA" dirty="0"/>
          </a:p>
        </p:txBody>
      </p:sp>
    </p:spTree>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Официальная">
  <a:themeElements>
    <a:clrScheme name="Официальная">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Официальная">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Официальная">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Civic</Template>
  <TotalTime>12</TotalTime>
  <Words>1791</Words>
  <Application>Microsoft Office PowerPoint</Application>
  <PresentationFormat>Экран (4:3)</PresentationFormat>
  <Paragraphs>86</Paragraphs>
  <Slides>19</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19</vt:i4>
      </vt:variant>
    </vt:vector>
  </HeadingPairs>
  <TitlesOfParts>
    <vt:vector size="20" baseType="lpstr">
      <vt:lpstr>Официальная</vt:lpstr>
      <vt:lpstr>Ранні гестози</vt:lpstr>
      <vt:lpstr>Слайд 2</vt:lpstr>
      <vt:lpstr>Слайд 3</vt:lpstr>
      <vt:lpstr>Класифікація ранніх гестозів</vt:lpstr>
      <vt:lpstr> Етіологія і патогенез ранніх гестозів</vt:lpstr>
      <vt:lpstr>Фактори ризику виникнення ранніх гестозів</vt:lpstr>
      <vt:lpstr>Блювота вагітних</vt:lpstr>
      <vt:lpstr>Діагностика та дифдіагностика блювоти вагітних</vt:lpstr>
      <vt:lpstr>Лікування блювоти вагітних</vt:lpstr>
      <vt:lpstr>Лікування блювоти вагітних помірного та тяжкого ступенів</vt:lpstr>
      <vt:lpstr>Ускладнення та профілактика блювоти вагітних</vt:lpstr>
      <vt:lpstr>Слинотеча вагітних</vt:lpstr>
      <vt:lpstr>Рідкісні форми гестозів</vt:lpstr>
      <vt:lpstr>Рідкісні форми гестозів</vt:lpstr>
      <vt:lpstr>Рідкісні форми гестозів</vt:lpstr>
      <vt:lpstr>Холестатичний гепатоз вагітних</vt:lpstr>
      <vt:lpstr>Хорея вагітних</vt:lpstr>
      <vt:lpstr>Остеомаляція</vt:lpstr>
      <vt:lpstr>Профілактика ранніх гестозів</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Ранні гестози</dc:title>
  <dc:creator>User</dc:creator>
  <cp:lastModifiedBy>User</cp:lastModifiedBy>
  <cp:revision>3</cp:revision>
  <dcterms:created xsi:type="dcterms:W3CDTF">2014-11-05T09:45:39Z</dcterms:created>
  <dcterms:modified xsi:type="dcterms:W3CDTF">2014-11-05T10:24:10Z</dcterms:modified>
</cp:coreProperties>
</file>