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5B106E36-FD25-4E2D-B0AA-010F637433A0}" type="datetimeFigureOut">
              <a:rPr lang="ru-RU" smtClean="0"/>
              <a:pPr/>
              <a:t>03.11.2014</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725C68B6-61C2-468F-89AB-4B9F7531AA68}" type="slidenum">
              <a:rPr lang="ru-RU" smtClean="0"/>
              <a:pPr/>
              <a:t>‹#›</a:t>
            </a:fld>
            <a:endParaRPr lang="ru-RU"/>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03.11.2014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03.11.2014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03.11.2014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
        <p:nvSpPr>
          <p:cNvPr id="8" name="Содержимое 7"/>
          <p:cNvSpPr>
            <a:spLocks noGrp="1"/>
          </p:cNvSpPr>
          <p:nvPr>
            <p:ph sz="quarter" idx="1"/>
          </p:nvPr>
        </p:nvSpPr>
        <p:spPr>
          <a:xfrm>
            <a:off x="914400" y="1447800"/>
            <a:ext cx="777240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03.11.2014</a:t>
            </a:fld>
            <a:endParaRPr lang="ru-RU"/>
          </a:p>
        </p:txBody>
      </p:sp>
      <p:sp>
        <p:nvSpPr>
          <p:cNvPr id="5" name="Нижний колонтитул 4"/>
          <p:cNvSpPr>
            <a:spLocks noGrp="1"/>
          </p:cNvSpPr>
          <p:nvPr>
            <p:ph type="ftr" sz="quarter" idx="11"/>
          </p:nvPr>
        </p:nvSpPr>
        <p:spPr>
          <a:xfrm>
            <a:off x="800100" y="6172200"/>
            <a:ext cx="4000500" cy="457200"/>
          </a:xfrm>
        </p:spPr>
        <p:txBody>
          <a:bodyPr/>
          <a:lstStyle/>
          <a:p>
            <a:endParaRPr lang="ru-RU"/>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46304" y="6208776"/>
            <a:ext cx="457200" cy="457200"/>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03.11.2014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91440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93395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5B106E36-FD25-4E2D-B0AA-010F637433A0}" type="datetimeFigureOut">
              <a:rPr lang="ru-RU" smtClean="0"/>
              <a:pPr/>
              <a:t>03.11.2014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half" idx="2"/>
          </p:nvPr>
        </p:nvSpPr>
        <p:spPr>
          <a:xfrm>
            <a:off x="9144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4"/>
          </p:nvPr>
        </p:nvSpPr>
        <p:spPr>
          <a:xfrm>
            <a:off x="49530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03.11.2014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03.11.2014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03.11.2014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1"/>
          </p:nvPr>
        </p:nvSpPr>
        <p:spPr>
          <a:xfrm>
            <a:off x="2971800" y="1600200"/>
            <a:ext cx="571500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03.11.2014</a:t>
            </a:fld>
            <a:endParaRPr lang="ru-RU"/>
          </a:p>
        </p:txBody>
      </p:sp>
      <p:sp>
        <p:nvSpPr>
          <p:cNvPr id="6" name="Нижний колонтитул 5"/>
          <p:cNvSpPr>
            <a:spLocks noGrp="1"/>
          </p:cNvSpPr>
          <p:nvPr>
            <p:ph type="ftr" sz="quarter" idx="11"/>
          </p:nvPr>
        </p:nvSpPr>
        <p:spPr>
          <a:xfrm>
            <a:off x="914400" y="6172200"/>
            <a:ext cx="3886200" cy="457200"/>
          </a:xfrm>
        </p:spPr>
        <p:txBody>
          <a:bodyPr/>
          <a:lstStyle/>
          <a:p>
            <a:endParaRPr lang="ru-RU"/>
          </a:p>
        </p:txBody>
      </p:sp>
      <p:sp>
        <p:nvSpPr>
          <p:cNvPr id="7" name="Номер слайда 6"/>
          <p:cNvSpPr>
            <a:spLocks noGrp="1"/>
          </p:cNvSpPr>
          <p:nvPr>
            <p:ph type="sldNum" sz="quarter" idx="12"/>
          </p:nvPr>
        </p:nvSpPr>
        <p:spPr>
          <a:xfrm>
            <a:off x="146304" y="6208776"/>
            <a:ext cx="457200" cy="457200"/>
          </a:xfrm>
        </p:spPr>
        <p:txBody>
          <a:bodyPr/>
          <a:lstStyle/>
          <a:p>
            <a:fld id="{725C68B6-61C2-468F-89AB-4B9F7531AA68}" type="slidenum">
              <a:rPr lang="ru-RU" smtClean="0"/>
              <a:pPr/>
              <a:t>‹#›</a:t>
            </a:fld>
            <a:endParaRPr lang="ru-RU"/>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5B106E36-FD25-4E2D-B0AA-010F637433A0}" type="datetimeFigureOut">
              <a:rPr lang="ru-RU" smtClean="0"/>
              <a:pPr/>
              <a:t>03.11.2014</a:t>
            </a:fld>
            <a:endParaRPr lang="ru-RU"/>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intranet.tdmu.edu.ua/data/cd/fac_hirurg_1/video/safen.mpg"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195736" y="4581128"/>
            <a:ext cx="6400800" cy="1600200"/>
          </a:xfrm>
        </p:spPr>
        <p:txBody>
          <a:bodyPr>
            <a:normAutofit/>
          </a:bodyPr>
          <a:lstStyle/>
          <a:p>
            <a:pPr algn="r"/>
            <a:r>
              <a:rPr lang="uk-UA" sz="2200" dirty="0" smtClean="0">
                <a:solidFill>
                  <a:srgbClr val="002060"/>
                </a:solidFill>
                <a:latin typeface="Verdana" pitchFamily="34" charset="0"/>
              </a:rPr>
              <a:t>Проф. Бобик Ю.Ю.</a:t>
            </a:r>
          </a:p>
          <a:p>
            <a:pPr algn="r"/>
            <a:r>
              <a:rPr lang="uk-UA" sz="2200" dirty="0" smtClean="0">
                <a:solidFill>
                  <a:srgbClr val="002060"/>
                </a:solidFill>
                <a:latin typeface="Verdana" pitchFamily="34" charset="0"/>
              </a:rPr>
              <a:t>кафедра охорони материнства та дитинства ФПОДП ДВНЗ </a:t>
            </a:r>
            <a:r>
              <a:rPr lang="uk-UA" sz="2200" dirty="0" err="1" smtClean="0">
                <a:solidFill>
                  <a:srgbClr val="002060"/>
                </a:solidFill>
                <a:latin typeface="Verdana" pitchFamily="34" charset="0"/>
              </a:rPr>
              <a:t>“УжНУ</a:t>
            </a:r>
            <a:endParaRPr lang="uk-UA" sz="2200" dirty="0" smtClean="0">
              <a:solidFill>
                <a:srgbClr val="002060"/>
              </a:solidFill>
            </a:endParaRPr>
          </a:p>
          <a:p>
            <a:endParaRPr lang="uk-UA" dirty="0"/>
          </a:p>
        </p:txBody>
      </p:sp>
      <p:sp>
        <p:nvSpPr>
          <p:cNvPr id="2" name="Заголовок 1"/>
          <p:cNvSpPr>
            <a:spLocks noGrp="1"/>
          </p:cNvSpPr>
          <p:nvPr>
            <p:ph type="ctrTitle"/>
          </p:nvPr>
        </p:nvSpPr>
        <p:spPr>
          <a:xfrm>
            <a:off x="685800" y="1484785"/>
            <a:ext cx="7772400" cy="2115666"/>
          </a:xfrm>
        </p:spPr>
        <p:txBody>
          <a:bodyPr>
            <a:normAutofit/>
          </a:bodyPr>
          <a:lstStyle/>
          <a:p>
            <a:r>
              <a:rPr lang="uk-UA" dirty="0" smtClean="0"/>
              <a:t>Тромбофлебіт поверхневих та глибоких</a:t>
            </a:r>
            <a:r>
              <a:rPr lang="en-US" dirty="0" smtClean="0"/>
              <a:t> </a:t>
            </a:r>
            <a:r>
              <a:rPr lang="uk-UA" dirty="0" smtClean="0"/>
              <a:t>вен нижніх кінцівок </a:t>
            </a:r>
            <a:br>
              <a:rPr lang="uk-UA" dirty="0" smtClean="0"/>
            </a:br>
            <a:endParaRPr lang="uk-U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Ступені </a:t>
            </a:r>
            <a:r>
              <a:rPr lang="uk-UA" dirty="0" err="1" smtClean="0"/>
              <a:t>гемолімфодинамічних</a:t>
            </a:r>
            <a:r>
              <a:rPr lang="uk-UA" dirty="0" smtClean="0"/>
              <a:t> розладів</a:t>
            </a:r>
            <a:endParaRPr lang="uk-UA" dirty="0"/>
          </a:p>
        </p:txBody>
      </p:sp>
      <p:sp>
        <p:nvSpPr>
          <p:cNvPr id="3" name="Содержимое 2"/>
          <p:cNvSpPr>
            <a:spLocks noGrp="1"/>
          </p:cNvSpPr>
          <p:nvPr>
            <p:ph sz="quarter" idx="1"/>
          </p:nvPr>
        </p:nvSpPr>
        <p:spPr/>
        <p:txBody>
          <a:bodyPr>
            <a:normAutofit fontScale="77500" lnSpcReduction="20000"/>
          </a:bodyPr>
          <a:lstStyle/>
          <a:p>
            <a:pPr>
              <a:buNone/>
            </a:pPr>
            <a:r>
              <a:rPr lang="uk-UA" dirty="0" smtClean="0"/>
              <a:t>    		І – скарги на швидку втому при ходьбі, біль у литкових м’язах, пастозність або набряк нижньої третини гомілки після тривалого перебування на ногах, збільшення окружності ураженої кінцівки; характерним є зникнення набряку гомілки під час нічного сну. </a:t>
            </a:r>
            <a:br>
              <a:rPr lang="uk-UA" dirty="0" smtClean="0"/>
            </a:br>
            <a:r>
              <a:rPr lang="uk-UA" dirty="0" smtClean="0"/>
              <a:t>   	ІІ – ниючий, інтенсивний, </a:t>
            </a:r>
            <a:r>
              <a:rPr lang="uk-UA" dirty="0" err="1" smtClean="0"/>
              <a:t>розпираючий</a:t>
            </a:r>
            <a:r>
              <a:rPr lang="uk-UA" dirty="0" smtClean="0"/>
              <a:t> біль, відчуття </a:t>
            </a:r>
            <a:r>
              <a:rPr lang="uk-UA" dirty="0" err="1" smtClean="0"/>
              <a:t>“оніміння”</a:t>
            </a:r>
            <a:r>
              <a:rPr lang="uk-UA" dirty="0" smtClean="0"/>
              <a:t>, свербіння в ураженій кінцівці, вночі судоми в литкових м’язах, набряк кінцівки не зникає під час нічного відпочинку, з’являється пігментація дистальних відділів гомілки. </a:t>
            </a:r>
          </a:p>
          <a:p>
            <a:pPr>
              <a:buNone/>
            </a:pPr>
            <a:r>
              <a:rPr lang="uk-UA" dirty="0" smtClean="0"/>
              <a:t>		ІІІ – характерними є посилення болі, прогресуванням трофічних розладів, часто виникають лімфангіти, тромбофлебіти поверхневих вен, розвиваються трофічні виразки.</a:t>
            </a:r>
          </a:p>
          <a:p>
            <a:pPr>
              <a:buNone/>
            </a:pPr>
            <a:r>
              <a:rPr lang="uk-UA" dirty="0" smtClean="0"/>
              <a:t>Лімфатична недостатність кінцівки при варикозній хворобі може бути функціональною і зумовленою органічним ураженням шляхів транспорту лімфи. </a:t>
            </a:r>
          </a:p>
          <a:p>
            <a:endParaRPr lang="uk-U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Клініка</a:t>
            </a:r>
            <a:endParaRPr lang="uk-UA" dirty="0"/>
          </a:p>
        </p:txBody>
      </p:sp>
      <p:sp>
        <p:nvSpPr>
          <p:cNvPr id="3" name="Содержимое 2"/>
          <p:cNvSpPr>
            <a:spLocks noGrp="1"/>
          </p:cNvSpPr>
          <p:nvPr>
            <p:ph sz="quarter" idx="1"/>
          </p:nvPr>
        </p:nvSpPr>
        <p:spPr/>
        <p:txBody>
          <a:bodyPr>
            <a:normAutofit fontScale="85000" lnSpcReduction="20000"/>
          </a:bodyPr>
          <a:lstStyle/>
          <a:p>
            <a:pPr lvl="0"/>
            <a:r>
              <a:rPr lang="uk-UA" dirty="0" smtClean="0"/>
              <a:t>Видиме розширення вен нижніх кінцівок. Вени синього або фіолетового кольору, покручені, виступають над поверхнею шкіри, можуть бути змієподібної або шишкуватий (вузловий) форми. На початковій стадії захворювання жінку турбує тільки косметичний дефект. </a:t>
            </a:r>
          </a:p>
          <a:p>
            <a:pPr lvl="0"/>
            <a:r>
              <a:rPr lang="uk-UA" u="sng" dirty="0" smtClean="0"/>
              <a:t>Скарги.</a:t>
            </a:r>
            <a:r>
              <a:rPr lang="uk-UA" dirty="0" smtClean="0"/>
              <a:t> З'являються набряки, посилюються до вечора і зменшуються або повністю зникають після відпочинку та нічного сну. У нічний час можуть турбувати судоми. При ходьбі спостерігається швидка стомлюваність, може бути відчуття розпирання і болю. </a:t>
            </a:r>
          </a:p>
          <a:p>
            <a:pPr lvl="0"/>
            <a:r>
              <a:rPr lang="uk-UA" dirty="0" smtClean="0"/>
              <a:t>У пізній стадії захворювання набряки не проходять, болі посилюються. Спостерігається </a:t>
            </a:r>
            <a:r>
              <a:rPr lang="uk-UA" dirty="0" err="1" smtClean="0"/>
              <a:t>гіперпігментація</a:t>
            </a:r>
            <a:r>
              <a:rPr lang="uk-UA" dirty="0" smtClean="0"/>
              <a:t> шкіри, ущільнення підшкірно-жирової клітковини. Важкість у ногах часто супроводжують судоми (часто і в нічний час), знімається важко напруження м'язів ніг, відчуття "повзання мурашок".</a:t>
            </a:r>
          </a:p>
          <a:p>
            <a:endParaRPr lang="uk-U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Діагностика варикозної хвороби </a:t>
            </a:r>
            <a:br>
              <a:rPr lang="uk-UA" dirty="0" smtClean="0"/>
            </a:br>
            <a:endParaRPr lang="uk-UA" dirty="0"/>
          </a:p>
        </p:txBody>
      </p:sp>
      <p:sp>
        <p:nvSpPr>
          <p:cNvPr id="3" name="Содержимое 2"/>
          <p:cNvSpPr>
            <a:spLocks noGrp="1"/>
          </p:cNvSpPr>
          <p:nvPr>
            <p:ph sz="quarter" idx="1"/>
          </p:nvPr>
        </p:nvSpPr>
        <p:spPr/>
        <p:txBody>
          <a:bodyPr>
            <a:normAutofit/>
          </a:bodyPr>
          <a:lstStyle/>
          <a:p>
            <a:r>
              <a:rPr lang="uk-UA" dirty="0" smtClean="0"/>
              <a:t>Діагноз ставиться на підставі аналізу скарг та огляду вагітної жінки. </a:t>
            </a:r>
          </a:p>
          <a:p>
            <a:r>
              <a:rPr lang="uk-UA" dirty="0" smtClean="0"/>
              <a:t>Додатково проводять ультразвукове дослідження </a:t>
            </a:r>
            <a:r>
              <a:rPr lang="uk-UA" dirty="0" err="1" smtClean="0"/>
              <a:t>Доплерографічне</a:t>
            </a:r>
            <a:r>
              <a:rPr lang="uk-UA" dirty="0" smtClean="0"/>
              <a:t> магістральних вен нижніх кінцівок. Метод УЗД дозволяє побачити будову і оцінити функцію вен нижніх кінцівок, їх клапанів, а також виявити венозні тромби. </a:t>
            </a:r>
          </a:p>
          <a:p>
            <a:endParaRPr lang="uk-U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Лікування</a:t>
            </a:r>
            <a:br>
              <a:rPr lang="uk-UA" dirty="0" smtClean="0"/>
            </a:br>
            <a:endParaRPr lang="uk-UA" dirty="0"/>
          </a:p>
        </p:txBody>
      </p:sp>
      <p:sp>
        <p:nvSpPr>
          <p:cNvPr id="3" name="Содержимое 2"/>
          <p:cNvSpPr>
            <a:spLocks noGrp="1"/>
          </p:cNvSpPr>
          <p:nvPr>
            <p:ph sz="quarter" idx="1"/>
          </p:nvPr>
        </p:nvSpPr>
        <p:spPr>
          <a:xfrm>
            <a:off x="457200" y="1124744"/>
            <a:ext cx="8229600" cy="5001419"/>
          </a:xfrm>
        </p:spPr>
        <p:txBody>
          <a:bodyPr>
            <a:normAutofit fontScale="70000" lnSpcReduction="20000"/>
          </a:bodyPr>
          <a:lstStyle/>
          <a:p>
            <a:r>
              <a:rPr lang="uk-UA" dirty="0" smtClean="0"/>
              <a:t>Консервативний, лігатурний, </a:t>
            </a:r>
            <a:r>
              <a:rPr lang="uk-UA" dirty="0" err="1" smtClean="0"/>
              <a:t>склерозуючий</a:t>
            </a:r>
            <a:r>
              <a:rPr lang="uk-UA" dirty="0" smtClean="0"/>
              <a:t>, хірургічний, комбінація методів. </a:t>
            </a:r>
          </a:p>
          <a:p>
            <a:r>
              <a:rPr lang="uk-UA" dirty="0" smtClean="0"/>
              <a:t>Консервативні заходи:</a:t>
            </a:r>
          </a:p>
          <a:p>
            <a:pPr lvl="1"/>
            <a:r>
              <a:rPr lang="uk-UA" dirty="0" smtClean="0"/>
              <a:t>Для зняття втоми ніг корисно робити самомасаж ніг з будь-яким кремом, що перешкоджає припливу крові перед сном. Втираючи крем, масажувати щиколотки, гомілки, стегна в напрямку знизу вгору: це покращує відтік крові. </a:t>
            </a:r>
          </a:p>
          <a:p>
            <a:pPr lvl="1"/>
            <a:r>
              <a:rPr lang="uk-UA" dirty="0" smtClean="0"/>
              <a:t>Масаж -  легке </a:t>
            </a:r>
            <a:r>
              <a:rPr lang="uk-UA" dirty="0" err="1" smtClean="0"/>
              <a:t>погладжування</a:t>
            </a:r>
            <a:r>
              <a:rPr lang="uk-UA" dirty="0" smtClean="0"/>
              <a:t> всієї ноги долонею в напрямку знизу вгору - від стопи до паху. Процедуру найкраще виконувати не тільки ввечері, але й вранці, протягом 5-7 хвилин після лікувальної фізкультури. Цей захід буде більш ефективним, якщо паралельно проводити курси масажу поперекового-крижової області хребта, так як нервово-рефлекторні дії на цю зону благотворно впливають на стан судинного тонусу вен ніг. Масаж протипоказаний при запальних змінах вен: флебіті (запаленні стінки вени) і тромбофлебіті (запаленні стінки вени в поєднанні з тромбом, який закриває її просвіт), при ознаках вологої екземи.</a:t>
            </a:r>
          </a:p>
          <a:p>
            <a:pPr lvl="1"/>
            <a:r>
              <a:rPr lang="uk-UA" dirty="0" smtClean="0"/>
              <a:t> Корисні водні процедури: контрастний душ для ніг - чергування тугих струменів теплої і холодної води (5-10 хвилин на кожну ногу).</a:t>
            </a:r>
          </a:p>
          <a:p>
            <a:pPr lvl="1"/>
            <a:r>
              <a:rPr lang="uk-UA" dirty="0" smtClean="0"/>
              <a:t> Позитивний вплив на вени також надає ходьба (піші прогулянки в зручному взутті) і плавання </a:t>
            </a:r>
          </a:p>
          <a:p>
            <a:endParaRPr lang="uk-U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Компресія вен </a:t>
            </a:r>
            <a:br>
              <a:rPr lang="uk-UA" dirty="0" smtClean="0"/>
            </a:br>
            <a:endParaRPr lang="uk-UA" dirty="0"/>
          </a:p>
        </p:txBody>
      </p:sp>
      <p:sp>
        <p:nvSpPr>
          <p:cNvPr id="3" name="Содержимое 2"/>
          <p:cNvSpPr>
            <a:spLocks noGrp="1"/>
          </p:cNvSpPr>
          <p:nvPr>
            <p:ph sz="quarter" idx="1"/>
          </p:nvPr>
        </p:nvSpPr>
        <p:spPr>
          <a:xfrm>
            <a:off x="457200" y="1268760"/>
            <a:ext cx="8229600" cy="4857403"/>
          </a:xfrm>
        </p:spPr>
        <p:txBody>
          <a:bodyPr>
            <a:normAutofit fontScale="92500" lnSpcReduction="20000"/>
          </a:bodyPr>
          <a:lstStyle/>
          <a:p>
            <a:r>
              <a:rPr lang="uk-UA" dirty="0" smtClean="0"/>
              <a:t>Еластичне здавлювання вен показано всім пацієнткам з хронічною венозною недостатністю, незалежно від її причини. Носіння медичного трикотажу - це єдиний засіб профілактики виникнення та прогресування варикозного розширення вен і одночасно профілактики тромбозів. </a:t>
            </a:r>
          </a:p>
          <a:p>
            <a:r>
              <a:rPr lang="uk-UA" dirty="0" smtClean="0"/>
              <a:t>Можливе використання спеціальних компресійних </a:t>
            </a:r>
            <a:r>
              <a:rPr lang="uk-UA" dirty="0" err="1" smtClean="0"/>
              <a:t>панчох</a:t>
            </a:r>
            <a:r>
              <a:rPr lang="uk-UA" dirty="0" smtClean="0"/>
              <a:t>, колгот чи гольфів (компресійний медичний трикотаж), підібрані за ступенем компресії. Вони рівномірно здавлюють ногу, не даючи венах розширюватися і. тим самим, збільшуючи швидкість циркуляції крові і запобігаючи розвитку </a:t>
            </a:r>
            <a:r>
              <a:rPr lang="uk-UA" dirty="0" err="1" smtClean="0"/>
              <a:t>варикозу</a:t>
            </a:r>
            <a:r>
              <a:rPr lang="uk-UA" dirty="0" smtClean="0"/>
              <a:t>. </a:t>
            </a:r>
          </a:p>
          <a:p>
            <a:r>
              <a:rPr lang="uk-UA" dirty="0" smtClean="0"/>
              <a:t>Трикотаж надягають в положенні лежачи до вставання з ліжка і носять протягом дня. Запорукою успішності компресійного лікування є його регулярність. </a:t>
            </a:r>
          </a:p>
          <a:p>
            <a:endParaRPr lang="uk-U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Медикаментозне лікування</a:t>
            </a:r>
            <a:br>
              <a:rPr lang="uk-UA" dirty="0" smtClean="0"/>
            </a:br>
            <a:endParaRPr lang="uk-UA" dirty="0"/>
          </a:p>
        </p:txBody>
      </p:sp>
      <p:sp>
        <p:nvSpPr>
          <p:cNvPr id="3" name="Содержимое 2"/>
          <p:cNvSpPr>
            <a:spLocks noGrp="1"/>
          </p:cNvSpPr>
          <p:nvPr>
            <p:ph sz="quarter" idx="1"/>
          </p:nvPr>
        </p:nvSpPr>
        <p:spPr>
          <a:xfrm>
            <a:off x="457200" y="1052736"/>
            <a:ext cx="8229600" cy="5400600"/>
          </a:xfrm>
        </p:spPr>
        <p:txBody>
          <a:bodyPr>
            <a:normAutofit fontScale="70000" lnSpcReduction="20000"/>
          </a:bodyPr>
          <a:lstStyle/>
          <a:p>
            <a:r>
              <a:rPr lang="uk-UA" dirty="0" smtClean="0"/>
              <a:t>Ефективним засобом впливу на тонус вен є </a:t>
            </a:r>
            <a:r>
              <a:rPr lang="uk-UA" dirty="0" err="1" smtClean="0"/>
              <a:t>флеботоніки</a:t>
            </a:r>
            <a:r>
              <a:rPr lang="uk-UA" dirty="0" smtClean="0"/>
              <a:t>. Вагітним з ризиком розвитку </a:t>
            </a:r>
            <a:r>
              <a:rPr lang="uk-UA" dirty="0" err="1" smtClean="0"/>
              <a:t>варикозу</a:t>
            </a:r>
            <a:r>
              <a:rPr lang="uk-UA" dirty="0" smtClean="0"/>
              <a:t> вен, для профілактики венозної недостатності нижніх кінцівок або полегшення симптомів при </a:t>
            </a:r>
            <a:r>
              <a:rPr lang="uk-UA" dirty="0" err="1" smtClean="0"/>
              <a:t>варикозі</a:t>
            </a:r>
            <a:r>
              <a:rPr lang="uk-UA" dirty="0" smtClean="0"/>
              <a:t> рекомендується: </a:t>
            </a:r>
          </a:p>
          <a:p>
            <a:pPr lvl="1"/>
            <a:r>
              <a:rPr lang="uk-UA" u="sng" dirty="0" err="1" smtClean="0"/>
              <a:t>Троксевазин</a:t>
            </a:r>
            <a:r>
              <a:rPr lang="uk-UA" dirty="0" smtClean="0"/>
              <a:t>. Додатково вранці та ввечері - </a:t>
            </a:r>
            <a:r>
              <a:rPr lang="uk-UA" dirty="0" err="1" smtClean="0"/>
              <a:t>троксевазин-гель</a:t>
            </a:r>
            <a:r>
              <a:rPr lang="uk-UA" dirty="0" smtClean="0"/>
              <a:t> на ікри, в підколінну область, після чого полежати 10-15 хвилин, піднявши ноги. </a:t>
            </a:r>
            <a:r>
              <a:rPr lang="uk-UA" dirty="0" err="1" smtClean="0"/>
              <a:t>Троксевазин</a:t>
            </a:r>
            <a:r>
              <a:rPr lang="uk-UA" dirty="0" smtClean="0"/>
              <a:t> усуває набряки, болі, трофічні розлади і різні патологічні явища, пов'язані з венозною недостатністю. </a:t>
            </a:r>
            <a:r>
              <a:rPr lang="uk-UA" dirty="0" err="1" smtClean="0"/>
              <a:t>Троксевазин</a:t>
            </a:r>
            <a:r>
              <a:rPr lang="uk-UA" dirty="0" smtClean="0"/>
              <a:t> дозволений до застосування в другому і третьому триместрі вагітності. </a:t>
            </a:r>
          </a:p>
          <a:p>
            <a:pPr lvl="1"/>
            <a:r>
              <a:rPr lang="uk-UA" dirty="0" smtClean="0"/>
              <a:t>При відчутті важкості в ногах, болі, "повзання мурашок" в ногах перед сном можна застосовувати </a:t>
            </a:r>
            <a:r>
              <a:rPr lang="uk-UA" u="sng" dirty="0" err="1" smtClean="0"/>
              <a:t>Гінкор</a:t>
            </a:r>
            <a:r>
              <a:rPr lang="uk-UA" u="sng" dirty="0" smtClean="0"/>
              <a:t> Форт </a:t>
            </a:r>
            <a:r>
              <a:rPr lang="uk-UA" dirty="0" smtClean="0"/>
              <a:t>в капсулах вранці і вечері. При систематичному  використанні препарат зменшує </a:t>
            </a:r>
            <a:r>
              <a:rPr lang="uk-UA" dirty="0" err="1" smtClean="0"/>
              <a:t>вираженість</a:t>
            </a:r>
            <a:r>
              <a:rPr lang="uk-UA" dirty="0" smtClean="0"/>
              <a:t> клінічних проявів хронічної венозної недостатності нижніх кінцівок. Його можна використовувати в другому і третьому триместрах вагітності.</a:t>
            </a:r>
          </a:p>
          <a:p>
            <a:pPr lvl="1"/>
            <a:r>
              <a:rPr lang="uk-UA" dirty="0" smtClean="0"/>
              <a:t> </a:t>
            </a:r>
            <a:r>
              <a:rPr lang="uk-UA" u="sng" dirty="0" err="1" smtClean="0"/>
              <a:t>Ліотон</a:t>
            </a:r>
            <a:r>
              <a:rPr lang="uk-UA" u="sng" dirty="0" smtClean="0"/>
              <a:t> 1000 Гель</a:t>
            </a:r>
            <a:r>
              <a:rPr lang="uk-UA" dirty="0" smtClean="0"/>
              <a:t>. Препарат безпечний у всіх триместрах.  Особливістю, що відрізняє цей препарат від інших аналогічних використовуваних засобів, є виражений </a:t>
            </a:r>
            <a:r>
              <a:rPr lang="uk-UA" dirty="0" err="1" smtClean="0"/>
              <a:t>антикоагулянтний</a:t>
            </a:r>
            <a:r>
              <a:rPr lang="uk-UA" dirty="0" smtClean="0"/>
              <a:t> (зменшує згортання крові), </a:t>
            </a:r>
            <a:r>
              <a:rPr lang="uk-UA" dirty="0" err="1" smtClean="0"/>
              <a:t>протинабряковий</a:t>
            </a:r>
            <a:r>
              <a:rPr lang="uk-UA" dirty="0" smtClean="0"/>
              <a:t>, протизапальний, протибольовий і </a:t>
            </a:r>
            <a:r>
              <a:rPr lang="uk-UA" dirty="0" err="1" smtClean="0"/>
              <a:t>флеботонічний</a:t>
            </a:r>
            <a:r>
              <a:rPr lang="uk-UA" dirty="0" smtClean="0"/>
              <a:t> ефект. </a:t>
            </a:r>
          </a:p>
          <a:p>
            <a:pPr lvl="1"/>
            <a:r>
              <a:rPr lang="uk-UA" dirty="0" smtClean="0"/>
              <a:t>Також застосовується препарат </a:t>
            </a:r>
            <a:r>
              <a:rPr lang="uk-UA" u="sng" dirty="0" err="1" smtClean="0"/>
              <a:t>детралекс</a:t>
            </a:r>
            <a:r>
              <a:rPr lang="uk-UA" dirty="0" smtClean="0"/>
              <a:t>. Він має </a:t>
            </a:r>
            <a:r>
              <a:rPr lang="uk-UA" dirty="0" err="1" smtClean="0"/>
              <a:t>венотонізуючу</a:t>
            </a:r>
            <a:r>
              <a:rPr lang="uk-UA" dirty="0" smtClean="0"/>
              <a:t> дію, зменшує венозний застій крові. </a:t>
            </a:r>
          </a:p>
          <a:p>
            <a:endParaRPr lang="uk-U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Хірургічне лікування</a:t>
            </a:r>
            <a:endParaRPr lang="uk-UA" dirty="0"/>
          </a:p>
        </p:txBody>
      </p:sp>
      <p:sp>
        <p:nvSpPr>
          <p:cNvPr id="3" name="Содержимое 2"/>
          <p:cNvSpPr>
            <a:spLocks noGrp="1"/>
          </p:cNvSpPr>
          <p:nvPr>
            <p:ph sz="quarter" idx="1"/>
          </p:nvPr>
        </p:nvSpPr>
        <p:spPr/>
        <p:txBody>
          <a:bodyPr>
            <a:normAutofit lnSpcReduction="10000"/>
          </a:bodyPr>
          <a:lstStyle/>
          <a:p>
            <a:r>
              <a:rPr lang="uk-UA" dirty="0" smtClean="0"/>
              <a:t>Найбільш радикальним і ефективним є хірургічний. У чистому вигляді консервативного лікування варикозної хвороби не існує. </a:t>
            </a:r>
          </a:p>
          <a:p>
            <a:pPr lvl="1"/>
            <a:r>
              <a:rPr lang="uk-UA" dirty="0" smtClean="0"/>
              <a:t>Ліквідація </a:t>
            </a:r>
            <a:r>
              <a:rPr lang="uk-UA" dirty="0" err="1" smtClean="0"/>
              <a:t>скидування</a:t>
            </a:r>
            <a:r>
              <a:rPr lang="uk-UA" dirty="0" smtClean="0"/>
              <a:t> крові з глибокої венозної системи в поверхневу. </a:t>
            </a:r>
          </a:p>
          <a:p>
            <a:pPr lvl="1"/>
            <a:r>
              <a:rPr lang="uk-UA" dirty="0" smtClean="0"/>
              <a:t>Видалення </a:t>
            </a:r>
            <a:r>
              <a:rPr lang="uk-UA" dirty="0" err="1" smtClean="0"/>
              <a:t>варикозно</a:t>
            </a:r>
            <a:r>
              <a:rPr lang="uk-UA" dirty="0" smtClean="0"/>
              <a:t> розширених поверхневих вен.</a:t>
            </a:r>
            <a:r>
              <a:rPr lang="uk-UA" u="sng" dirty="0" smtClean="0">
                <a:hlinkClick r:id="rId2"/>
              </a:rPr>
              <a:t> </a:t>
            </a:r>
            <a:endParaRPr lang="uk-UA" dirty="0" smtClean="0"/>
          </a:p>
          <a:p>
            <a:pPr lvl="1"/>
            <a:r>
              <a:rPr lang="uk-UA" dirty="0" smtClean="0"/>
              <a:t>Виключення з кровообігу й облітерація </a:t>
            </a:r>
            <a:r>
              <a:rPr lang="uk-UA" dirty="0" err="1" smtClean="0"/>
              <a:t>варикознорозширених</a:t>
            </a:r>
            <a:r>
              <a:rPr lang="uk-UA" dirty="0" smtClean="0"/>
              <a:t> поверхневих вен (як допоміжний метод, у комплексі з двома попередніми).</a:t>
            </a:r>
          </a:p>
          <a:p>
            <a:endParaRPr lang="uk-U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Лікування варикозного розширення вен ніг під час вагітності</a:t>
            </a:r>
            <a:endParaRPr lang="uk-UA" dirty="0"/>
          </a:p>
        </p:txBody>
      </p:sp>
      <p:sp>
        <p:nvSpPr>
          <p:cNvPr id="3" name="Содержимое 2"/>
          <p:cNvSpPr>
            <a:spLocks noGrp="1"/>
          </p:cNvSpPr>
          <p:nvPr>
            <p:ph sz="quarter" idx="1"/>
          </p:nvPr>
        </p:nvSpPr>
        <p:spPr/>
        <p:txBody>
          <a:bodyPr>
            <a:normAutofit fontScale="85000" lnSpcReduction="20000"/>
          </a:bodyPr>
          <a:lstStyle/>
          <a:p>
            <a:r>
              <a:rPr lang="uk-UA" dirty="0" smtClean="0"/>
              <a:t>Лікування варикозного розширення вен ніг під час вагітності допускає застосування не всіх методів, що використовуються поза вагітністю.</a:t>
            </a:r>
          </a:p>
          <a:p>
            <a:pPr lvl="1"/>
            <a:r>
              <a:rPr lang="uk-UA" dirty="0" smtClean="0"/>
              <a:t>Хірургічне лікування показано лише в тих випадках, коли </a:t>
            </a:r>
            <a:r>
              <a:rPr lang="uk-UA" dirty="0" err="1" smtClean="0"/>
              <a:t>варикоз</a:t>
            </a:r>
            <a:r>
              <a:rPr lang="uk-UA" dirty="0" smtClean="0"/>
              <a:t> супроводжується хронічною венозною недостатністю в поєднанні з ускладненнями варикозної хвороби. </a:t>
            </a:r>
          </a:p>
          <a:p>
            <a:pPr lvl="1"/>
            <a:r>
              <a:rPr lang="uk-UA" dirty="0" smtClean="0"/>
              <a:t>Вагітним протипоказано застосування </a:t>
            </a:r>
            <a:r>
              <a:rPr lang="uk-UA" dirty="0" err="1" smtClean="0"/>
              <a:t>склеротерапії</a:t>
            </a:r>
            <a:r>
              <a:rPr lang="uk-UA" dirty="0" smtClean="0"/>
              <a:t> (</a:t>
            </a:r>
            <a:r>
              <a:rPr lang="uk-UA" dirty="0" err="1" smtClean="0"/>
              <a:t>речовина-склерозант</a:t>
            </a:r>
            <a:r>
              <a:rPr lang="uk-UA" dirty="0" smtClean="0"/>
              <a:t> вводиться в вену і склеює її стінки). Під час вагітності і першого року після пологів перевага віддається консервативним методам лікування. </a:t>
            </a:r>
          </a:p>
          <a:p>
            <a:r>
              <a:rPr lang="uk-UA" dirty="0" smtClean="0"/>
              <a:t>Розродження вагітних з хронічною венозною недостатністю повинно проводитися в еластичних бинтах з обов'язковим продовженням їх використання в післяпологовому періоді протягом 4 місяців. </a:t>
            </a:r>
          </a:p>
          <a:p>
            <a:endParaRPr lang="uk-U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Тромбофлебіт</a:t>
            </a:r>
            <a:br>
              <a:rPr lang="uk-UA" dirty="0" smtClean="0"/>
            </a:br>
            <a:endParaRPr lang="uk-UA" dirty="0"/>
          </a:p>
        </p:txBody>
      </p:sp>
      <p:sp>
        <p:nvSpPr>
          <p:cNvPr id="3" name="Содержимое 2"/>
          <p:cNvSpPr>
            <a:spLocks noGrp="1"/>
          </p:cNvSpPr>
          <p:nvPr>
            <p:ph sz="quarter" idx="1"/>
          </p:nvPr>
        </p:nvSpPr>
        <p:spPr/>
        <p:txBody>
          <a:bodyPr>
            <a:normAutofit fontScale="77500" lnSpcReduction="20000"/>
          </a:bodyPr>
          <a:lstStyle/>
          <a:p>
            <a:r>
              <a:rPr lang="uk-UA" b="1" dirty="0" smtClean="0"/>
              <a:t>Тромбофлебіт -</a:t>
            </a:r>
            <a:r>
              <a:rPr lang="uk-UA" dirty="0" smtClean="0"/>
              <a:t> гостре захворювання, в основі якого лежить утворення тромбу в просвіті вени з елементами запалення (тромбофлебіт) і порушенням відтоку венозної крові. </a:t>
            </a:r>
          </a:p>
          <a:p>
            <a:r>
              <a:rPr lang="uk-UA" dirty="0" smtClean="0"/>
              <a:t>За даними V. </a:t>
            </a:r>
            <a:r>
              <a:rPr lang="uk-UA" dirty="0" err="1" smtClean="0"/>
              <a:t>Wagemann</a:t>
            </a:r>
            <a:r>
              <a:rPr lang="uk-UA" dirty="0" smtClean="0"/>
              <a:t> (1973), гострий тромбоз глибоких вен, нижніх кінцівок і таза спостерігають у 1,87-3,13 % населення Швеції. У США венозний тромбоз є причиною госпіталізації 300 тис. хворих на рік, причому в 50 тис. хворих наступає летальний кінець від емболії легеневої артерії. </a:t>
            </a:r>
          </a:p>
          <a:p>
            <a:r>
              <a:rPr lang="uk-UA" dirty="0" smtClean="0"/>
              <a:t>   V. </a:t>
            </a:r>
            <a:r>
              <a:rPr lang="uk-UA" dirty="0" err="1" smtClean="0"/>
              <a:t>Schlosser</a:t>
            </a:r>
            <a:r>
              <a:rPr lang="uk-UA" dirty="0" smtClean="0"/>
              <a:t> (1977) відзначив розвиток гострого тромбозу глибоких вен після хірургічних операцій у 30 % хворих, травматологічних – 47 % і урологічних – у 34 %.</a:t>
            </a:r>
          </a:p>
          <a:p>
            <a:r>
              <a:rPr lang="uk-UA" dirty="0" smtClean="0"/>
              <a:t>За даними Б.В. Петровського, гострий тромбоз глибоких магістральних вен таза спостерігають в 45,3 % померлих від гінекологічних операцій.</a:t>
            </a:r>
            <a:endParaRPr lang="uk-U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Етіологія і патогенез</a:t>
            </a:r>
            <a:endParaRPr lang="uk-UA" dirty="0"/>
          </a:p>
        </p:txBody>
      </p:sp>
      <p:sp>
        <p:nvSpPr>
          <p:cNvPr id="3" name="Содержимое 2"/>
          <p:cNvSpPr>
            <a:spLocks noGrp="1"/>
          </p:cNvSpPr>
          <p:nvPr>
            <p:ph sz="quarter" idx="1"/>
          </p:nvPr>
        </p:nvSpPr>
        <p:spPr/>
        <p:txBody>
          <a:bodyPr>
            <a:normAutofit fontScale="85000" lnSpcReduction="20000"/>
          </a:bodyPr>
          <a:lstStyle/>
          <a:p>
            <a:r>
              <a:rPr lang="uk-UA" dirty="0" smtClean="0"/>
              <a:t>Інфекція, травма, оперативні втручання, пологи, </a:t>
            </a:r>
            <a:r>
              <a:rPr lang="uk-UA" dirty="0" err="1" smtClean="0"/>
              <a:t>варикознозмінені</a:t>
            </a:r>
            <a:r>
              <a:rPr lang="uk-UA" dirty="0" smtClean="0"/>
              <a:t> вени, алергічні захворювання, </a:t>
            </a:r>
            <a:r>
              <a:rPr lang="uk-UA" dirty="0" err="1" smtClean="0"/>
              <a:t>інтравазальні</a:t>
            </a:r>
            <a:r>
              <a:rPr lang="uk-UA" dirty="0" smtClean="0"/>
              <a:t> уроджені й набуті фактори (перегородки, діафрагми, злуки, атрезії), </a:t>
            </a:r>
            <a:r>
              <a:rPr lang="uk-UA" dirty="0" err="1" smtClean="0"/>
              <a:t>екстравазальні</a:t>
            </a:r>
            <a:r>
              <a:rPr lang="uk-UA" dirty="0" smtClean="0"/>
              <a:t> уроджені й набуті фактори (компресія венозної стінки артеріальними стовбурами, аневризмами, пухлинами, </a:t>
            </a:r>
            <a:r>
              <a:rPr lang="uk-UA" dirty="0" err="1" smtClean="0"/>
              <a:t>медіастиніт</a:t>
            </a:r>
            <a:r>
              <a:rPr lang="uk-UA" dirty="0" smtClean="0"/>
              <a:t>).</a:t>
            </a:r>
          </a:p>
          <a:p>
            <a:pPr>
              <a:buNone/>
            </a:pPr>
            <a:r>
              <a:rPr lang="uk-UA" dirty="0" smtClean="0"/>
              <a:t> </a:t>
            </a:r>
          </a:p>
          <a:p>
            <a:r>
              <a:rPr lang="uk-UA" dirty="0" smtClean="0"/>
              <a:t>Для розвитку венозного тромбозу необхідні три умови (тріада </a:t>
            </a:r>
            <a:r>
              <a:rPr lang="uk-UA" dirty="0" err="1" smtClean="0"/>
              <a:t>Вірхова</a:t>
            </a:r>
            <a:r>
              <a:rPr lang="uk-UA" dirty="0" smtClean="0"/>
              <a:t>): </a:t>
            </a:r>
          </a:p>
          <a:p>
            <a:pPr lvl="1">
              <a:buNone/>
            </a:pPr>
            <a:r>
              <a:rPr lang="uk-UA" dirty="0" smtClean="0"/>
              <a:t>	1. Сповільнення кровообігу, </a:t>
            </a:r>
          </a:p>
          <a:p>
            <a:pPr lvl="1">
              <a:buNone/>
            </a:pPr>
            <a:r>
              <a:rPr lang="uk-UA" dirty="0" smtClean="0"/>
              <a:t>	2. Пошкодження внутрішньої стінки вени</a:t>
            </a:r>
          </a:p>
          <a:p>
            <a:pPr lvl="1">
              <a:buNone/>
            </a:pPr>
            <a:r>
              <a:rPr lang="uk-UA" dirty="0" smtClean="0"/>
              <a:t>	3. Зміни </a:t>
            </a:r>
            <a:r>
              <a:rPr lang="uk-UA" dirty="0" err="1" smtClean="0"/>
              <a:t>згортальної</a:t>
            </a:r>
            <a:r>
              <a:rPr lang="uk-UA" dirty="0" smtClean="0"/>
              <a:t> системи крові – </a:t>
            </a:r>
            <a:r>
              <a:rPr lang="uk-UA" dirty="0" err="1" smtClean="0"/>
              <a:t>гіперкоагуляція</a:t>
            </a:r>
            <a:r>
              <a:rPr lang="uk-UA" dirty="0" smtClean="0"/>
              <a:t>.</a:t>
            </a:r>
          </a:p>
          <a:p>
            <a:pPr>
              <a:buNone/>
            </a:pPr>
            <a:r>
              <a:rPr lang="uk-UA" dirty="0" smtClean="0"/>
              <a:t>   	</a:t>
            </a:r>
          </a:p>
          <a:p>
            <a:endParaRPr lang="uk-U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Содержимое 2"/>
          <p:cNvSpPr>
            <a:spLocks noGrp="1"/>
          </p:cNvSpPr>
          <p:nvPr>
            <p:ph sz="quarter" idx="1"/>
          </p:nvPr>
        </p:nvSpPr>
        <p:spPr/>
        <p:txBody>
          <a:bodyPr/>
          <a:lstStyle/>
          <a:p>
            <a:r>
              <a:rPr lang="uk-UA" dirty="0" smtClean="0"/>
              <a:t>Варикозним розширенням вен називається їх незворотне розширення і подовження, що настає в результаті грубих патологічних змін венозних стінок і клапанного апарату вен</a:t>
            </a:r>
          </a:p>
          <a:p>
            <a:endParaRPr lang="uk-U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Содержимое 2"/>
          <p:cNvSpPr>
            <a:spLocks noGrp="1"/>
          </p:cNvSpPr>
          <p:nvPr>
            <p:ph sz="quarter" idx="1"/>
          </p:nvPr>
        </p:nvSpPr>
        <p:spPr>
          <a:xfrm>
            <a:off x="457200" y="764704"/>
            <a:ext cx="8229600" cy="5544616"/>
          </a:xfrm>
        </p:spPr>
        <p:txBody>
          <a:bodyPr>
            <a:normAutofit fontScale="77500" lnSpcReduction="20000"/>
          </a:bodyPr>
          <a:lstStyle/>
          <a:p>
            <a:r>
              <a:rPr lang="uk-UA" dirty="0" smtClean="0"/>
              <a:t>Більшість авторів вважають, що при будь-якій локалізації тромбозу в системі нижньої порожнистої вени вихідною точкою </a:t>
            </a:r>
            <a:r>
              <a:rPr lang="uk-UA" dirty="0" err="1" smtClean="0"/>
              <a:t>тромботичного</a:t>
            </a:r>
            <a:r>
              <a:rPr lang="uk-UA" dirty="0" smtClean="0"/>
              <a:t> процесу є вени, що дренують м’язи гомілки (глибокі вени гомілки). </a:t>
            </a:r>
          </a:p>
          <a:p>
            <a:r>
              <a:rPr lang="uk-UA" dirty="0" smtClean="0"/>
              <a:t>Існує думка про те, що в багатьох випадках тромбоз починається в тазових венах, а в подальшому процес має низхідний характер. </a:t>
            </a:r>
          </a:p>
          <a:p>
            <a:r>
              <a:rPr lang="uk-UA" dirty="0" smtClean="0"/>
              <a:t>Раціональним є також твердження про можливість біполярного тромбозу, коли процес одночасно починається у венах гомілки і таза. </a:t>
            </a:r>
          </a:p>
          <a:p>
            <a:r>
              <a:rPr lang="uk-UA" dirty="0" smtClean="0"/>
              <a:t>Важливим моментом у розумінні процесу тромбоутворення і механізму </a:t>
            </a:r>
            <a:r>
              <a:rPr lang="uk-UA" dirty="0" err="1" smtClean="0"/>
              <a:t>тромбемболічних</a:t>
            </a:r>
            <a:r>
              <a:rPr lang="uk-UA" dirty="0" smtClean="0"/>
              <a:t> ускладнень є так званий </a:t>
            </a:r>
            <a:r>
              <a:rPr lang="uk-UA" dirty="0" err="1" smtClean="0"/>
              <a:t>“флотуючий</a:t>
            </a:r>
            <a:r>
              <a:rPr lang="uk-UA" dirty="0" smtClean="0"/>
              <a:t> </a:t>
            </a:r>
            <a:r>
              <a:rPr lang="uk-UA" dirty="0" err="1" smtClean="0"/>
              <a:t>тромб”</a:t>
            </a:r>
            <a:r>
              <a:rPr lang="uk-UA" dirty="0" smtClean="0"/>
              <a:t>. Він утворюється при переході </a:t>
            </a:r>
            <a:r>
              <a:rPr lang="uk-UA" dirty="0" err="1" smtClean="0"/>
              <a:t>тромботичного</a:t>
            </a:r>
            <a:r>
              <a:rPr lang="uk-UA" dirty="0" smtClean="0"/>
              <a:t> процесу із вен меншого діаметра у вени більшого діаметра. Такий тромб не </a:t>
            </a:r>
            <a:r>
              <a:rPr lang="uk-UA" dirty="0" err="1" smtClean="0"/>
              <a:t>обтурує</a:t>
            </a:r>
            <a:r>
              <a:rPr lang="uk-UA" dirty="0" smtClean="0"/>
              <a:t> вену, не дає клінічної картини тромбозу венозного стовбура. Довжина його може досягати 15-20 см. Кровообіг по магістральній вені збережений. Проте в даній ситуації є висока ймовірність появи емболії легеневої артерії, що виникає як </a:t>
            </a:r>
            <a:r>
              <a:rPr lang="uk-UA" dirty="0" err="1" smtClean="0"/>
              <a:t>“грім</a:t>
            </a:r>
            <a:r>
              <a:rPr lang="uk-UA" dirty="0" smtClean="0"/>
              <a:t> з ясного </a:t>
            </a:r>
            <a:r>
              <a:rPr lang="uk-UA" dirty="0" err="1" smtClean="0"/>
              <a:t>неба”</a:t>
            </a:r>
            <a:r>
              <a:rPr lang="uk-UA" dirty="0" smtClean="0"/>
              <a:t> в результаті відриву тромбу, чи його фрагмента від стінки вени.</a:t>
            </a:r>
            <a:endParaRPr lang="uk-U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Класифікація </a:t>
            </a:r>
            <a:r>
              <a:rPr lang="uk-UA" sz="2200" dirty="0" smtClean="0"/>
              <a:t>(за локалізацією </a:t>
            </a:r>
            <a:r>
              <a:rPr lang="uk-UA" sz="2200" dirty="0" err="1" smtClean="0"/>
              <a:t>тромботичного</a:t>
            </a:r>
            <a:r>
              <a:rPr lang="uk-UA" sz="2200" dirty="0" smtClean="0"/>
              <a:t> процесу)</a:t>
            </a:r>
            <a:r>
              <a:rPr lang="uk-UA" dirty="0" smtClean="0"/>
              <a:t>.</a:t>
            </a:r>
            <a:endParaRPr lang="uk-UA" dirty="0"/>
          </a:p>
        </p:txBody>
      </p:sp>
      <p:sp>
        <p:nvSpPr>
          <p:cNvPr id="3" name="Содержимое 2"/>
          <p:cNvSpPr>
            <a:spLocks noGrp="1"/>
          </p:cNvSpPr>
          <p:nvPr>
            <p:ph sz="quarter" idx="1"/>
          </p:nvPr>
        </p:nvSpPr>
        <p:spPr>
          <a:xfrm>
            <a:off x="914400" y="1268760"/>
            <a:ext cx="7772400" cy="5184576"/>
          </a:xfrm>
        </p:spPr>
        <p:txBody>
          <a:bodyPr>
            <a:noAutofit/>
          </a:bodyPr>
          <a:lstStyle/>
          <a:p>
            <a:pPr>
              <a:buNone/>
            </a:pPr>
            <a:r>
              <a:rPr lang="uk-UA" sz="1600" dirty="0" smtClean="0"/>
              <a:t>:</a:t>
            </a:r>
          </a:p>
          <a:p>
            <a:pPr lvl="0"/>
            <a:r>
              <a:rPr lang="uk-UA" sz="1800" u="sng" dirty="0" smtClean="0"/>
              <a:t>Поверхневі вени:</a:t>
            </a:r>
            <a:endParaRPr lang="uk-UA" sz="1800" dirty="0" smtClean="0"/>
          </a:p>
          <a:p>
            <a:pPr>
              <a:buNone/>
            </a:pPr>
            <a:r>
              <a:rPr lang="uk-UA" sz="1600" dirty="0" smtClean="0"/>
              <a:t>	 	 а) гомілковий сегмент;</a:t>
            </a:r>
          </a:p>
          <a:p>
            <a:pPr>
              <a:buNone/>
            </a:pPr>
            <a:r>
              <a:rPr lang="uk-UA" sz="1600" dirty="0" smtClean="0"/>
              <a:t>	  	б) гострий висхідний тромбофлебіт до середньої третини стегна.</a:t>
            </a:r>
          </a:p>
          <a:p>
            <a:pPr lvl="0"/>
            <a:r>
              <a:rPr lang="uk-UA" sz="1800" u="sng" dirty="0" smtClean="0"/>
              <a:t>Глибокі вени – система нижньої порожнистої вени:</a:t>
            </a:r>
            <a:endParaRPr lang="uk-UA" sz="1800" dirty="0" smtClean="0"/>
          </a:p>
          <a:p>
            <a:pPr>
              <a:buNone/>
            </a:pPr>
            <a:r>
              <a:rPr lang="uk-UA" sz="1600" dirty="0" smtClean="0"/>
              <a:t>	   	а) гострий тромбофлебіт глибоких  вен гомілки;</a:t>
            </a:r>
          </a:p>
          <a:p>
            <a:pPr>
              <a:buNone/>
            </a:pPr>
            <a:r>
              <a:rPr lang="uk-UA" sz="1600" dirty="0" smtClean="0"/>
              <a:t>	  	 б) гострий тромбофлебіт підколінної і 	стегнової вен;</a:t>
            </a:r>
          </a:p>
          <a:p>
            <a:pPr lvl="1">
              <a:buNone/>
            </a:pPr>
            <a:r>
              <a:rPr lang="uk-UA" sz="1600" dirty="0" smtClean="0"/>
              <a:t>	 	 в) гострий </a:t>
            </a:r>
            <a:r>
              <a:rPr lang="uk-UA" sz="1600" dirty="0" err="1" smtClean="0"/>
              <a:t>ілеофеморальний</a:t>
            </a:r>
            <a:r>
              <a:rPr lang="uk-UA" sz="1600" dirty="0" smtClean="0"/>
              <a:t> тромбоз)</a:t>
            </a:r>
          </a:p>
          <a:p>
            <a:pPr>
              <a:buNone/>
            </a:pPr>
            <a:r>
              <a:rPr lang="uk-UA" sz="1600" dirty="0" smtClean="0"/>
              <a:t>	   	г) гострий тромбофлебіт здухвинних вен; </a:t>
            </a:r>
            <a:br>
              <a:rPr lang="uk-UA" sz="1600" dirty="0" smtClean="0"/>
            </a:br>
            <a:r>
              <a:rPr lang="uk-UA" sz="1600" dirty="0" smtClean="0"/>
              <a:t>   	д) </a:t>
            </a:r>
            <a:r>
              <a:rPr lang="uk-UA" sz="1600" dirty="0" err="1" smtClean="0"/>
              <a:t>інфраренальний</a:t>
            </a:r>
            <a:r>
              <a:rPr lang="uk-UA" sz="1600" dirty="0" smtClean="0"/>
              <a:t>, </a:t>
            </a:r>
            <a:r>
              <a:rPr lang="uk-UA" sz="1600" dirty="0" err="1" smtClean="0"/>
              <a:t>ренальний</a:t>
            </a:r>
            <a:r>
              <a:rPr lang="uk-UA" sz="1600" dirty="0" smtClean="0"/>
              <a:t> і </a:t>
            </a:r>
            <a:r>
              <a:rPr lang="uk-UA" sz="1600" dirty="0" err="1" smtClean="0"/>
              <a:t>супраренальний</a:t>
            </a:r>
            <a:r>
              <a:rPr lang="uk-UA" sz="1600" dirty="0" smtClean="0"/>
              <a:t> сегменти нижньої 	порожнистої вени;</a:t>
            </a:r>
          </a:p>
          <a:p>
            <a:pPr>
              <a:buNone/>
            </a:pPr>
            <a:r>
              <a:rPr lang="uk-UA" sz="1600" dirty="0" smtClean="0"/>
              <a:t>	  	 е) поєднаний варіант ураження </a:t>
            </a:r>
            <a:r>
              <a:rPr lang="uk-UA" sz="1600" dirty="0" err="1" smtClean="0"/>
              <a:t>кавоілеофеморального</a:t>
            </a:r>
            <a:r>
              <a:rPr lang="uk-UA" sz="1600" dirty="0" smtClean="0"/>
              <a:t> сегмента. </a:t>
            </a:r>
            <a:br>
              <a:rPr lang="uk-UA" sz="1600" dirty="0" smtClean="0"/>
            </a:br>
            <a:r>
              <a:rPr lang="uk-UA" sz="1600" dirty="0" smtClean="0"/>
              <a:t>   	є) тотальний тромбоз усієї глибокої венозної системи нижньої кінцівки, 	наслідком якого є венозна гангрена кінцівки.</a:t>
            </a:r>
          </a:p>
          <a:p>
            <a:endParaRPr lang="uk-UA" sz="16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Класифікація</a:t>
            </a:r>
            <a:endParaRPr lang="uk-UA" dirty="0"/>
          </a:p>
        </p:txBody>
      </p:sp>
      <p:sp>
        <p:nvSpPr>
          <p:cNvPr id="3" name="Содержимое 2"/>
          <p:cNvSpPr>
            <a:spLocks noGrp="1"/>
          </p:cNvSpPr>
          <p:nvPr>
            <p:ph sz="quarter" idx="1"/>
          </p:nvPr>
        </p:nvSpPr>
        <p:spPr/>
        <p:txBody>
          <a:bodyPr>
            <a:normAutofit/>
          </a:bodyPr>
          <a:lstStyle/>
          <a:p>
            <a:r>
              <a:rPr lang="uk-UA" dirty="0" smtClean="0"/>
              <a:t>За клінічним перебігам: </a:t>
            </a:r>
          </a:p>
          <a:p>
            <a:pPr lvl="1"/>
            <a:r>
              <a:rPr lang="uk-UA" dirty="0" smtClean="0"/>
              <a:t>Гострий.</a:t>
            </a:r>
          </a:p>
          <a:p>
            <a:pPr lvl="1"/>
            <a:r>
              <a:rPr lang="uk-UA" dirty="0" err="1" smtClean="0"/>
              <a:t>Підгострий</a:t>
            </a:r>
            <a:r>
              <a:rPr lang="uk-UA" dirty="0" smtClean="0"/>
              <a:t>. </a:t>
            </a:r>
          </a:p>
          <a:p>
            <a:pPr lvl="1"/>
            <a:r>
              <a:rPr lang="uk-UA" dirty="0" smtClean="0"/>
              <a:t>Хронічний.</a:t>
            </a:r>
          </a:p>
          <a:p>
            <a:pPr>
              <a:buNone/>
            </a:pPr>
            <a:r>
              <a:rPr lang="uk-UA" dirty="0" smtClean="0"/>
              <a:t> </a:t>
            </a:r>
          </a:p>
          <a:p>
            <a:r>
              <a:rPr lang="uk-UA" dirty="0" smtClean="0"/>
              <a:t>За стадіями </a:t>
            </a:r>
            <a:r>
              <a:rPr lang="uk-UA" dirty="0" err="1" smtClean="0"/>
              <a:t>тромботичного</a:t>
            </a:r>
            <a:r>
              <a:rPr lang="uk-UA" dirty="0" smtClean="0"/>
              <a:t> процесу: </a:t>
            </a:r>
          </a:p>
          <a:p>
            <a:pPr lvl="1"/>
            <a:r>
              <a:rPr lang="uk-UA" dirty="0" smtClean="0"/>
              <a:t>Запалення (3-10 днів).</a:t>
            </a:r>
          </a:p>
          <a:p>
            <a:pPr lvl="1"/>
            <a:r>
              <a:rPr lang="uk-UA" dirty="0" smtClean="0"/>
              <a:t>Організації тромбу (10 днів – 3-6 місяців)</a:t>
            </a:r>
          </a:p>
          <a:p>
            <a:pPr lvl="1"/>
            <a:r>
              <a:rPr lang="uk-UA" dirty="0" err="1" smtClean="0"/>
              <a:t>Реканалюзація</a:t>
            </a:r>
            <a:r>
              <a:rPr lang="uk-UA" dirty="0" smtClean="0"/>
              <a:t> (3-6 місяців, розвивається </a:t>
            </a:r>
            <a:r>
              <a:rPr lang="uk-UA" dirty="0" err="1" smtClean="0"/>
              <a:t>посттромбофлебітична</a:t>
            </a:r>
            <a:r>
              <a:rPr lang="uk-UA" dirty="0" smtClean="0"/>
              <a:t> хвороба). </a:t>
            </a:r>
          </a:p>
          <a:p>
            <a:endParaRPr lang="uk-UA"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Содержимое 2"/>
          <p:cNvSpPr>
            <a:spLocks noGrp="1"/>
          </p:cNvSpPr>
          <p:nvPr>
            <p:ph sz="quarter" idx="1"/>
          </p:nvPr>
        </p:nvSpPr>
        <p:spPr/>
        <p:txBody>
          <a:bodyPr>
            <a:normAutofit fontScale="92500"/>
          </a:bodyPr>
          <a:lstStyle/>
          <a:p>
            <a:r>
              <a:rPr lang="uk-UA" dirty="0" smtClean="0"/>
              <a:t>На думку В.С. Савельєва, гострий тромбофлебіт триває від декількох днів до одного місяця. Потім тромбофлебіт переходить у </a:t>
            </a:r>
            <a:r>
              <a:rPr lang="uk-UA" dirty="0" err="1" smtClean="0"/>
              <a:t>підгостру</a:t>
            </a:r>
            <a:r>
              <a:rPr lang="uk-UA" dirty="0" smtClean="0"/>
              <a:t> стадію, а через 3 місяці починається хронічний процес.</a:t>
            </a:r>
          </a:p>
          <a:p>
            <a:r>
              <a:rPr lang="uk-UA" dirty="0" smtClean="0"/>
              <a:t>Слід пам’ятати про термін - 21 день. Це </a:t>
            </a:r>
            <a:r>
              <a:rPr lang="uk-UA" dirty="0" err="1" smtClean="0"/>
              <a:t>“золотий”</a:t>
            </a:r>
            <a:r>
              <a:rPr lang="uk-UA" dirty="0" smtClean="0"/>
              <a:t> стандарт тривалості ліжкового режиму у хворих з </a:t>
            </a:r>
            <a:r>
              <a:rPr lang="uk-UA" dirty="0" err="1" smtClean="0"/>
              <a:t>ілєофеморальним</a:t>
            </a:r>
            <a:r>
              <a:rPr lang="uk-UA" dirty="0" smtClean="0"/>
              <a:t> тромбозом. У період кінець запалення – початок організації тромбу можливість того, що тромб відірветься і дасть ускладнення, мінімальна. Тому хворим після 21 дня від початку хвороби дозволяють ходити. </a:t>
            </a:r>
          </a:p>
          <a:p>
            <a:endParaRPr lang="uk-UA"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Гострий тромбофлебіт поверхневих вен нижніх кінцівок</a:t>
            </a:r>
            <a:endParaRPr lang="uk-UA" dirty="0"/>
          </a:p>
        </p:txBody>
      </p:sp>
      <p:sp>
        <p:nvSpPr>
          <p:cNvPr id="3" name="Содержимое 2"/>
          <p:cNvSpPr>
            <a:spLocks noGrp="1"/>
          </p:cNvSpPr>
          <p:nvPr>
            <p:ph sz="quarter" idx="1"/>
          </p:nvPr>
        </p:nvSpPr>
        <p:spPr>
          <a:xfrm>
            <a:off x="395536" y="1447800"/>
            <a:ext cx="8291264" cy="5005536"/>
          </a:xfrm>
        </p:spPr>
        <p:txBody>
          <a:bodyPr>
            <a:normAutofit fontScale="70000" lnSpcReduction="20000"/>
          </a:bodyPr>
          <a:lstStyle/>
          <a:p>
            <a:r>
              <a:rPr lang="uk-UA" dirty="0" smtClean="0"/>
              <a:t>Може розвиватися на фоні варикозної хвороби, при незмінених поверхневих венах чи проявлятись мігруючим тромбофлебітом. (необхідно детально обстежити пацієнта на предмет </a:t>
            </a:r>
            <a:r>
              <a:rPr lang="uk-UA" dirty="0" err="1" smtClean="0"/>
              <a:t>онкопатології</a:t>
            </a:r>
            <a:r>
              <a:rPr lang="uk-UA" dirty="0" smtClean="0"/>
              <a:t>, зокрема, раку легень).</a:t>
            </a:r>
          </a:p>
          <a:p>
            <a:r>
              <a:rPr lang="uk-UA" dirty="0" smtClean="0"/>
              <a:t>Клінічна картина гострого тромбофлебіту поверхневих вен залежить від локалізації тромбозу, розповсюдженості </a:t>
            </a:r>
            <a:r>
              <a:rPr lang="uk-UA" dirty="0" err="1" smtClean="0"/>
              <a:t>тромботичного</a:t>
            </a:r>
            <a:r>
              <a:rPr lang="uk-UA" dirty="0" smtClean="0"/>
              <a:t> процесу, ступеня втягнення в запальний процес навколишніх тканин та наявності ускладнень.</a:t>
            </a:r>
          </a:p>
          <a:p>
            <a:r>
              <a:rPr lang="uk-UA" dirty="0" smtClean="0"/>
              <a:t>Здебільшого гострий тромбофлебіт розвивається раптово, без видимої причини. Іноді йому передують травма </a:t>
            </a:r>
            <a:r>
              <a:rPr lang="uk-UA" dirty="0" err="1" smtClean="0"/>
              <a:t>варикозно</a:t>
            </a:r>
            <a:r>
              <a:rPr lang="uk-UA" dirty="0" smtClean="0"/>
              <a:t> розширеної вени, інфекційне захворювання, тривалий ліжковий режим. </a:t>
            </a:r>
          </a:p>
          <a:p>
            <a:pPr lvl="1"/>
            <a:r>
              <a:rPr lang="uk-UA" dirty="0" smtClean="0"/>
              <a:t>Скарги на біль у ділянці </a:t>
            </a:r>
            <a:r>
              <a:rPr lang="uk-UA" dirty="0" err="1" smtClean="0"/>
              <a:t>тромбованих</a:t>
            </a:r>
            <a:r>
              <a:rPr lang="uk-UA" dirty="0" smtClean="0"/>
              <a:t> вен, поява ознак запалення, загальна слабість, озноб, підвищення температури тіла, порушення функції кінцівки.</a:t>
            </a:r>
          </a:p>
          <a:p>
            <a:pPr lvl="1"/>
            <a:r>
              <a:rPr lang="uk-UA" dirty="0" smtClean="0"/>
              <a:t>При огляді виявляють гіперемію шкіри, набряк тканин по ходу </a:t>
            </a:r>
            <a:r>
              <a:rPr lang="uk-UA" dirty="0" err="1" smtClean="0"/>
              <a:t>тромбованої</a:t>
            </a:r>
            <a:r>
              <a:rPr lang="uk-UA" dirty="0" smtClean="0"/>
              <a:t> вени, незначний набряк і пастозність у ділянці </a:t>
            </a:r>
            <a:r>
              <a:rPr lang="uk-UA" dirty="0" err="1" smtClean="0"/>
              <a:t>гомілковоступеневого</a:t>
            </a:r>
            <a:r>
              <a:rPr lang="uk-UA" dirty="0" smtClean="0"/>
              <a:t> суглоба та ступні.</a:t>
            </a:r>
          </a:p>
          <a:p>
            <a:pPr lvl="1"/>
            <a:r>
              <a:rPr lang="uk-UA" dirty="0" err="1" smtClean="0"/>
              <a:t>Пальпаторно</a:t>
            </a:r>
            <a:r>
              <a:rPr lang="uk-UA" dirty="0" smtClean="0"/>
              <a:t> по ходу </a:t>
            </a:r>
            <a:r>
              <a:rPr lang="uk-UA" dirty="0" err="1" smtClean="0"/>
              <a:t>тромбованої</a:t>
            </a:r>
            <a:r>
              <a:rPr lang="uk-UA" dirty="0" smtClean="0"/>
              <a:t> вени визначають болючий тяж різного ступеня щільності, місцеве підвищення температури, </a:t>
            </a:r>
            <a:r>
              <a:rPr lang="uk-UA" dirty="0" err="1" smtClean="0"/>
              <a:t>гіперстезію</a:t>
            </a:r>
            <a:r>
              <a:rPr lang="uk-UA" dirty="0" smtClean="0"/>
              <a:t> шкірних покривів та </a:t>
            </a:r>
            <a:r>
              <a:rPr lang="uk-UA" dirty="0" err="1" smtClean="0"/>
              <a:t>паравазально</a:t>
            </a:r>
            <a:r>
              <a:rPr lang="uk-UA" dirty="0" smtClean="0"/>
              <a:t> болючі щільні інфільтрати різних розмірів, наявність вогнищ флуктуації свідчить про гнійно-септичне розплавлення тромбів.</a:t>
            </a:r>
          </a:p>
          <a:p>
            <a:endParaRPr lang="uk-UA"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Диференційний діагноз. </a:t>
            </a:r>
            <a:br>
              <a:rPr lang="uk-UA" dirty="0" smtClean="0"/>
            </a:br>
            <a:endParaRPr lang="uk-UA" dirty="0"/>
          </a:p>
        </p:txBody>
      </p:sp>
      <p:sp>
        <p:nvSpPr>
          <p:cNvPr id="3" name="Содержимое 2"/>
          <p:cNvSpPr>
            <a:spLocks noGrp="1"/>
          </p:cNvSpPr>
          <p:nvPr>
            <p:ph sz="quarter" idx="1"/>
          </p:nvPr>
        </p:nvSpPr>
        <p:spPr/>
        <p:txBody>
          <a:bodyPr>
            <a:normAutofit fontScale="85000" lnSpcReduction="20000"/>
          </a:bodyPr>
          <a:lstStyle/>
          <a:p>
            <a:r>
              <a:rPr lang="uk-UA" dirty="0" smtClean="0"/>
              <a:t>У зв’язку з тим, що діагностувати поверхневий тромбофлебіт у більшості випадків не важко, необхідності в проведенні спеціальних методів дослідження для встановлення діагнозу немає.</a:t>
            </a:r>
          </a:p>
          <a:p>
            <a:r>
              <a:rPr lang="uk-UA" dirty="0" smtClean="0"/>
              <a:t>Труднощі в диференційній діагностиці можуть іноді виникати при тромбофлебіті дрібних поверхневих вен, особливо при відсутності варикозного розширення вен. При цьому доводиться проводити диференційний діагноз з </a:t>
            </a:r>
            <a:r>
              <a:rPr lang="uk-UA" dirty="0" err="1" smtClean="0"/>
              <a:t>індуративною</a:t>
            </a:r>
            <a:r>
              <a:rPr lang="uk-UA" dirty="0" smtClean="0"/>
              <a:t> і вузлуватою еритемою, хворобою Вебера-Крістіана, </a:t>
            </a:r>
            <a:r>
              <a:rPr lang="uk-UA" dirty="0" err="1" smtClean="0"/>
              <a:t>лімфангоітом</a:t>
            </a:r>
            <a:r>
              <a:rPr lang="uk-UA" dirty="0" smtClean="0"/>
              <a:t>, запальними процесами в підшкірній жировій клітковині.</a:t>
            </a:r>
          </a:p>
          <a:p>
            <a:r>
              <a:rPr lang="uk-UA" dirty="0" err="1" smtClean="0"/>
              <a:t>Казуїстично</a:t>
            </a:r>
            <a:r>
              <a:rPr lang="uk-UA" dirty="0" smtClean="0"/>
              <a:t> рідко бувають діагностичні помилки, пов’язані з тим, що обмежений тромбофлебіт </a:t>
            </a:r>
            <a:r>
              <a:rPr lang="uk-UA" dirty="0" err="1" smtClean="0"/>
              <a:t>аневризматично</a:t>
            </a:r>
            <a:r>
              <a:rPr lang="uk-UA" dirty="0" smtClean="0"/>
              <a:t> розширеного термінального відділу великої підшкірної вени стегна приймають за защемлену килу.</a:t>
            </a:r>
          </a:p>
          <a:p>
            <a:endParaRPr lang="uk-UA"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 Лікувальна тактика та вибір методу лікування.</a:t>
            </a:r>
            <a:endParaRPr lang="uk-UA" dirty="0"/>
          </a:p>
        </p:txBody>
      </p:sp>
      <p:sp>
        <p:nvSpPr>
          <p:cNvPr id="3" name="Содержимое 2"/>
          <p:cNvSpPr>
            <a:spLocks noGrp="1"/>
          </p:cNvSpPr>
          <p:nvPr>
            <p:ph sz="quarter" idx="1"/>
          </p:nvPr>
        </p:nvSpPr>
        <p:spPr>
          <a:xfrm>
            <a:off x="539552" y="1447800"/>
            <a:ext cx="8147248" cy="5005536"/>
          </a:xfrm>
        </p:spPr>
        <p:txBody>
          <a:bodyPr>
            <a:normAutofit fontScale="70000" lnSpcReduction="20000"/>
          </a:bodyPr>
          <a:lstStyle/>
          <a:p>
            <a:pPr>
              <a:buNone/>
            </a:pPr>
            <a:r>
              <a:rPr lang="uk-UA" b="1" i="1" dirty="0" smtClean="0"/>
              <a:t>	</a:t>
            </a:r>
            <a:r>
              <a:rPr lang="uk-UA" b="1" i="1" u="sng" dirty="0" smtClean="0"/>
              <a:t>Консервативне лікування</a:t>
            </a:r>
            <a:r>
              <a:rPr lang="uk-UA" dirty="0" smtClean="0"/>
              <a:t> є методом вибору. </a:t>
            </a:r>
          </a:p>
          <a:p>
            <a:pPr lvl="1"/>
            <a:r>
              <a:rPr lang="uk-UA" dirty="0" err="1" smtClean="0"/>
              <a:t>Нестероїдні</a:t>
            </a:r>
            <a:r>
              <a:rPr lang="uk-UA" dirty="0" smtClean="0"/>
              <a:t> протизапальні препарати (</a:t>
            </a:r>
            <a:r>
              <a:rPr lang="uk-UA" dirty="0" err="1" smtClean="0"/>
              <a:t>диклофенаку</a:t>
            </a:r>
            <a:r>
              <a:rPr lang="uk-UA" dirty="0" smtClean="0"/>
              <a:t>, </a:t>
            </a:r>
            <a:r>
              <a:rPr lang="uk-UA" dirty="0" err="1" smtClean="0"/>
              <a:t>індометацин</a:t>
            </a:r>
            <a:r>
              <a:rPr lang="uk-UA" dirty="0" smtClean="0"/>
              <a:t>, </a:t>
            </a:r>
            <a:r>
              <a:rPr lang="uk-UA" dirty="0" err="1" smtClean="0"/>
              <a:t>увольтарену</a:t>
            </a:r>
            <a:r>
              <a:rPr lang="uk-UA" dirty="0" smtClean="0"/>
              <a:t>, </a:t>
            </a:r>
            <a:r>
              <a:rPr lang="uk-UA" dirty="0" err="1" smtClean="0"/>
              <a:t>ібупрофену</a:t>
            </a:r>
            <a:r>
              <a:rPr lang="uk-UA" dirty="0" smtClean="0"/>
              <a:t>), </a:t>
            </a:r>
            <a:r>
              <a:rPr lang="uk-UA" dirty="0" err="1" smtClean="0"/>
              <a:t>венопротекторів</a:t>
            </a:r>
            <a:r>
              <a:rPr lang="uk-UA" dirty="0" smtClean="0"/>
              <a:t> (</a:t>
            </a:r>
            <a:r>
              <a:rPr lang="uk-UA" dirty="0" err="1" smtClean="0"/>
              <a:t>троксовазину</a:t>
            </a:r>
            <a:r>
              <a:rPr lang="uk-UA" dirty="0" smtClean="0"/>
              <a:t>, </a:t>
            </a:r>
            <a:r>
              <a:rPr lang="uk-UA" dirty="0" err="1" smtClean="0"/>
              <a:t>анавенолу</a:t>
            </a:r>
            <a:r>
              <a:rPr lang="uk-UA" dirty="0" smtClean="0"/>
              <a:t>, </a:t>
            </a:r>
            <a:r>
              <a:rPr lang="uk-UA" dirty="0" err="1" smtClean="0"/>
              <a:t>венорутолу</a:t>
            </a:r>
            <a:r>
              <a:rPr lang="uk-UA" dirty="0" smtClean="0"/>
              <a:t>, </a:t>
            </a:r>
            <a:r>
              <a:rPr lang="uk-UA" dirty="0" err="1" smtClean="0"/>
              <a:t>ескузану</a:t>
            </a:r>
            <a:r>
              <a:rPr lang="uk-UA" dirty="0" smtClean="0"/>
              <a:t>), десенсибілізуючих препаратів (</a:t>
            </a:r>
            <a:r>
              <a:rPr lang="uk-UA" dirty="0" err="1" smtClean="0"/>
              <a:t>супрастину</a:t>
            </a:r>
            <a:r>
              <a:rPr lang="uk-UA" dirty="0" smtClean="0"/>
              <a:t>, </a:t>
            </a:r>
            <a:r>
              <a:rPr lang="uk-UA" dirty="0" err="1" smtClean="0"/>
              <a:t>тавегілу</a:t>
            </a:r>
            <a:r>
              <a:rPr lang="uk-UA" dirty="0" smtClean="0"/>
              <a:t>, </a:t>
            </a:r>
            <a:r>
              <a:rPr lang="uk-UA" dirty="0" err="1" smtClean="0"/>
              <a:t>піпольфену</a:t>
            </a:r>
            <a:r>
              <a:rPr lang="uk-UA" dirty="0" smtClean="0"/>
              <a:t>, </a:t>
            </a:r>
            <a:r>
              <a:rPr lang="uk-UA" dirty="0" err="1" smtClean="0"/>
              <a:t>діазоліну</a:t>
            </a:r>
            <a:r>
              <a:rPr lang="uk-UA" dirty="0" smtClean="0"/>
              <a:t>), анальгетиків, антикоагулянтів (</a:t>
            </a:r>
            <a:r>
              <a:rPr lang="uk-UA" dirty="0" err="1" smtClean="0"/>
              <a:t>фраксіпарину</a:t>
            </a:r>
            <a:r>
              <a:rPr lang="uk-UA" dirty="0" smtClean="0"/>
              <a:t>, гепарину, </a:t>
            </a:r>
            <a:r>
              <a:rPr lang="uk-UA" dirty="0" err="1" smtClean="0"/>
              <a:t>синкумару</a:t>
            </a:r>
            <a:r>
              <a:rPr lang="uk-UA" dirty="0" smtClean="0"/>
              <a:t>, </a:t>
            </a:r>
            <a:r>
              <a:rPr lang="uk-UA" dirty="0" err="1" smtClean="0"/>
              <a:t>феніліну</a:t>
            </a:r>
            <a:r>
              <a:rPr lang="uk-UA" dirty="0" smtClean="0"/>
              <a:t>).</a:t>
            </a:r>
          </a:p>
          <a:p>
            <a:pPr lvl="1"/>
            <a:r>
              <a:rPr lang="uk-UA" dirty="0" smtClean="0"/>
              <a:t>Місцеве лікування (компреси з </a:t>
            </a:r>
            <a:r>
              <a:rPr lang="uk-UA" dirty="0" err="1" smtClean="0"/>
              <a:t>димексидом</a:t>
            </a:r>
            <a:r>
              <a:rPr lang="uk-UA" dirty="0" smtClean="0"/>
              <a:t> і його композиціями, </a:t>
            </a:r>
            <a:r>
              <a:rPr lang="uk-UA" dirty="0" err="1" smtClean="0"/>
              <a:t>гепариновою</a:t>
            </a:r>
            <a:r>
              <a:rPr lang="uk-UA" dirty="0" smtClean="0"/>
              <a:t>, </a:t>
            </a:r>
            <a:r>
              <a:rPr lang="uk-UA" dirty="0" err="1" smtClean="0"/>
              <a:t>троксовазиновою</a:t>
            </a:r>
            <a:r>
              <a:rPr lang="uk-UA" dirty="0" smtClean="0"/>
              <a:t> мазями). </a:t>
            </a:r>
          </a:p>
          <a:p>
            <a:pPr lvl="1"/>
            <a:r>
              <a:rPr lang="uk-UA" dirty="0" smtClean="0"/>
              <a:t>У гостру стадію процесу обов’язковим є ліжковий режим. </a:t>
            </a:r>
          </a:p>
          <a:p>
            <a:pPr lvl="1"/>
            <a:endParaRPr lang="uk-UA" dirty="0" smtClean="0"/>
          </a:p>
          <a:p>
            <a:pPr lvl="1">
              <a:buNone/>
            </a:pPr>
            <a:r>
              <a:rPr lang="uk-UA" b="1" i="1" u="sng" dirty="0" smtClean="0"/>
              <a:t>Хірургічне лікування</a:t>
            </a:r>
            <a:r>
              <a:rPr lang="uk-UA" dirty="0" smtClean="0"/>
              <a:t> застосовують для запобігання розповсюдженню процесу і </a:t>
            </a:r>
            <a:r>
              <a:rPr lang="uk-UA" dirty="0" err="1" smtClean="0"/>
              <a:t>тромбоемболічних</a:t>
            </a:r>
            <a:r>
              <a:rPr lang="uk-UA" dirty="0" smtClean="0"/>
              <a:t> ускладнень при гострому висхідному тромбофлебіті.</a:t>
            </a:r>
          </a:p>
          <a:p>
            <a:pPr lvl="1"/>
            <a:r>
              <a:rPr lang="uk-UA" dirty="0" smtClean="0"/>
              <a:t>Операція </a:t>
            </a:r>
            <a:r>
              <a:rPr lang="uk-UA" dirty="0" err="1" smtClean="0"/>
              <a:t>Троянова-Тренделенбурга</a:t>
            </a:r>
            <a:r>
              <a:rPr lang="uk-UA" dirty="0" smtClean="0"/>
              <a:t> - перев’язка малої підшкірної вени в місці впадання її в підколінну, висічення конгломератів </a:t>
            </a:r>
            <a:r>
              <a:rPr lang="uk-UA" dirty="0" err="1" smtClean="0"/>
              <a:t>тромбованих</a:t>
            </a:r>
            <a:r>
              <a:rPr lang="uk-UA" dirty="0" smtClean="0"/>
              <a:t> вен до отримання кровообігу в ділянці </a:t>
            </a:r>
            <a:r>
              <a:rPr lang="uk-UA" dirty="0" err="1" smtClean="0"/>
              <a:t>перфорантних</a:t>
            </a:r>
            <a:r>
              <a:rPr lang="uk-UA" dirty="0" smtClean="0"/>
              <a:t> вен.</a:t>
            </a:r>
          </a:p>
          <a:p>
            <a:pPr lvl="1"/>
            <a:r>
              <a:rPr lang="uk-UA" dirty="0" smtClean="0"/>
              <a:t>При гнійно-септичних ускладненнях гострого тромбофлебіту поверхневих вен проводять розкриття і санацію гнійника.</a:t>
            </a:r>
          </a:p>
          <a:p>
            <a:pPr lvl="1"/>
            <a:r>
              <a:rPr lang="uk-UA" dirty="0" smtClean="0"/>
              <a:t>Методом вибору анестезіологічного забезпечення із врахуванням можливості </a:t>
            </a:r>
            <a:r>
              <a:rPr lang="uk-UA" dirty="0" err="1" smtClean="0"/>
              <a:t>тромбоемболічних</a:t>
            </a:r>
            <a:r>
              <a:rPr lang="uk-UA" dirty="0" smtClean="0"/>
              <a:t> ускладнень повинен бути комбінований </a:t>
            </a:r>
            <a:r>
              <a:rPr lang="uk-UA" dirty="0" err="1" smtClean="0"/>
              <a:t>ендотрахеальний</a:t>
            </a:r>
            <a:r>
              <a:rPr lang="uk-UA" dirty="0" smtClean="0"/>
              <a:t> наркоз із керованим диханням.</a:t>
            </a:r>
          </a:p>
          <a:p>
            <a:endParaRPr lang="uk-UA"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92696"/>
            <a:ext cx="8229600" cy="1143000"/>
          </a:xfrm>
        </p:spPr>
        <p:txBody>
          <a:bodyPr>
            <a:normAutofit fontScale="90000"/>
          </a:bodyPr>
          <a:lstStyle/>
          <a:p>
            <a:r>
              <a:rPr lang="uk-UA" sz="4000" dirty="0" smtClean="0"/>
              <a:t>Гострий тромбофлебіт глибоких вен нижніх кінцівок</a:t>
            </a:r>
            <a:r>
              <a:rPr lang="uk-UA" i="1" dirty="0" smtClean="0"/>
              <a:t>.</a:t>
            </a:r>
            <a:r>
              <a:rPr lang="uk-UA" dirty="0" smtClean="0"/>
              <a:t/>
            </a:r>
            <a:br>
              <a:rPr lang="uk-UA" dirty="0" smtClean="0"/>
            </a:br>
            <a:endParaRPr lang="uk-UA" dirty="0"/>
          </a:p>
        </p:txBody>
      </p:sp>
      <p:sp>
        <p:nvSpPr>
          <p:cNvPr id="3" name="Содержимое 2"/>
          <p:cNvSpPr>
            <a:spLocks noGrp="1"/>
          </p:cNvSpPr>
          <p:nvPr>
            <p:ph sz="quarter" idx="1"/>
          </p:nvPr>
        </p:nvSpPr>
        <p:spPr>
          <a:xfrm>
            <a:off x="971600" y="1268760"/>
            <a:ext cx="7772400" cy="4572000"/>
          </a:xfrm>
        </p:spPr>
        <p:txBody>
          <a:bodyPr>
            <a:noAutofit/>
          </a:bodyPr>
          <a:lstStyle/>
          <a:p>
            <a:r>
              <a:rPr lang="uk-UA" sz="1800" b="1" i="1" u="sng" dirty="0" smtClean="0"/>
              <a:t>Клініка</a:t>
            </a:r>
            <a:r>
              <a:rPr lang="uk-UA" sz="1800" dirty="0" smtClean="0"/>
              <a:t>: раптовий, гострий біль у нозі, особливо в гомілці, відчуття розпирання і важкості в усій кінцівці, набряк кінцівки, максимум якого з’являється через 3-5 днів. Іноді окружність стегна може бути на 10-15 см більшою, порівняно із здоровою кінцівкою. Шкірні покриви бліді, блискучі, напружені при пальпації. Температура шкіри ступні й пальців нижча на 1,0-1,5° С, порівняно із здоровою кінцівкою.</a:t>
            </a:r>
          </a:p>
          <a:p>
            <a:r>
              <a:rPr lang="uk-UA" sz="1800" dirty="0" smtClean="0"/>
              <a:t>пульсація артерій ступні послаблена, а пальпація по ходу глибоких венозних стовбурів болюча.  Температура тіла підвищується до 38-39° С. </a:t>
            </a:r>
          </a:p>
          <a:p>
            <a:r>
              <a:rPr lang="uk-UA" sz="1800" dirty="0" smtClean="0"/>
              <a:t>специфічними ознаками гострого тромбофлебіту глибоких вен гомілки є симптом </a:t>
            </a:r>
            <a:r>
              <a:rPr lang="uk-UA" sz="1800" dirty="0" err="1" smtClean="0"/>
              <a:t>Хоманса</a:t>
            </a:r>
            <a:r>
              <a:rPr lang="uk-UA" sz="1800" dirty="0" smtClean="0"/>
              <a:t> – болючість в ікрах при різкому, тильному, пасивному згинанні ступні; симптом </a:t>
            </a:r>
            <a:r>
              <a:rPr lang="uk-UA" sz="1800" dirty="0" err="1" smtClean="0"/>
              <a:t>Мозеса</a:t>
            </a:r>
            <a:r>
              <a:rPr lang="uk-UA" sz="1800" dirty="0" smtClean="0"/>
              <a:t> – біль при стисканні гомілки в </a:t>
            </a:r>
            <a:r>
              <a:rPr lang="uk-UA" sz="1800" dirty="0" err="1" smtClean="0"/>
              <a:t>передньо-задньому</a:t>
            </a:r>
            <a:r>
              <a:rPr lang="uk-UA" sz="1800" dirty="0" smtClean="0"/>
              <a:t> і боковому напрямках; проба </a:t>
            </a:r>
            <a:r>
              <a:rPr lang="uk-UA" sz="1800" dirty="0" err="1" smtClean="0"/>
              <a:t>Ловенберга</a:t>
            </a:r>
            <a:r>
              <a:rPr lang="uk-UA" sz="1800" dirty="0" smtClean="0"/>
              <a:t> – за допомогою манжетки сфігмоманометра, що накладена на середню третину гомілки, тиск доводять до 150 мм. </a:t>
            </a:r>
            <a:r>
              <a:rPr lang="uk-UA" sz="1800" dirty="0" err="1" smtClean="0"/>
              <a:t>рт.ст</a:t>
            </a:r>
            <a:r>
              <a:rPr lang="uk-UA" sz="1800" dirty="0" smtClean="0"/>
              <a:t>. Поява болючості при тиску, нижчому 150 мм. </a:t>
            </a:r>
            <a:r>
              <a:rPr lang="uk-UA" sz="1800" dirty="0" err="1" smtClean="0"/>
              <a:t>рт.ст</a:t>
            </a:r>
            <a:r>
              <a:rPr lang="uk-UA" sz="1800" dirty="0" smtClean="0"/>
              <a:t>., свідчить на користь тромбофлебіту глибоких вен, пробу розцінюють як позитивну. </a:t>
            </a:r>
            <a:br>
              <a:rPr lang="uk-UA" sz="1800" dirty="0" smtClean="0"/>
            </a:br>
            <a:r>
              <a:rPr lang="uk-UA" sz="1800" dirty="0" smtClean="0"/>
              <a:t>   	</a:t>
            </a:r>
            <a:endParaRPr lang="uk-UA" sz="1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476672"/>
            <a:ext cx="7772400" cy="1143000"/>
          </a:xfrm>
        </p:spPr>
        <p:txBody>
          <a:bodyPr>
            <a:normAutofit fontScale="90000"/>
          </a:bodyPr>
          <a:lstStyle/>
          <a:p>
            <a:r>
              <a:rPr lang="uk-UA" sz="3300" dirty="0" smtClean="0"/>
              <a:t>Гострий тромбофлебіт здухвинно-стегнового сегмента (</a:t>
            </a:r>
            <a:r>
              <a:rPr lang="uk-UA" sz="3300" dirty="0" err="1" smtClean="0"/>
              <a:t>ілеофеморальний</a:t>
            </a:r>
            <a:r>
              <a:rPr lang="uk-UA" sz="3300" dirty="0" smtClean="0"/>
              <a:t> тромбоз) </a:t>
            </a:r>
            <a:r>
              <a:rPr lang="uk-UA" dirty="0" smtClean="0"/>
              <a:t/>
            </a:r>
            <a:br>
              <a:rPr lang="uk-UA" dirty="0" smtClean="0"/>
            </a:br>
            <a:endParaRPr lang="uk-UA" dirty="0"/>
          </a:p>
        </p:txBody>
      </p:sp>
      <p:sp>
        <p:nvSpPr>
          <p:cNvPr id="3" name="Содержимое 2"/>
          <p:cNvSpPr>
            <a:spLocks noGrp="1"/>
          </p:cNvSpPr>
          <p:nvPr>
            <p:ph sz="quarter" idx="1"/>
          </p:nvPr>
        </p:nvSpPr>
        <p:spPr/>
        <p:txBody>
          <a:bodyPr>
            <a:normAutofit fontScale="85000" lnSpcReduction="20000"/>
          </a:bodyPr>
          <a:lstStyle/>
          <a:p>
            <a:r>
              <a:rPr lang="uk-UA" dirty="0" smtClean="0"/>
              <a:t>- здебільшого виникає зліва, бо ліва здухвинна вена стискається правою загальною здухвинною артерією.</a:t>
            </a:r>
          </a:p>
          <a:p>
            <a:r>
              <a:rPr lang="uk-UA" dirty="0" smtClean="0"/>
              <a:t>Стан хворих важкий. Захворювання починається гостро. Виникає сильний біль у нижніх відділах живота, паховій ділянці на боці ураження, ділянці </a:t>
            </a:r>
            <a:r>
              <a:rPr lang="uk-UA" dirty="0" err="1" smtClean="0"/>
              <a:t>передньо-внутрішньої</a:t>
            </a:r>
            <a:r>
              <a:rPr lang="uk-UA" dirty="0" smtClean="0"/>
              <a:t> поверхні стегна. Температура тіла досягає високих цифр, з’являються озноб, в’ялість, адинамія. Набряк кінцівки прогресивно наростає, поширюється на сідницю, передню стінку живота, промежину. Шкіра напружена, інфільтрована, з’являються розширені поверхневі підшкірні вени. </a:t>
            </a:r>
          </a:p>
          <a:p>
            <a:r>
              <a:rPr lang="uk-UA" dirty="0" smtClean="0"/>
              <a:t>Розрізняють два різновиди </a:t>
            </a:r>
            <a:r>
              <a:rPr lang="uk-UA" dirty="0" err="1" smtClean="0"/>
              <a:t>ілеофеморального</a:t>
            </a:r>
            <a:r>
              <a:rPr lang="uk-UA" dirty="0" smtClean="0"/>
              <a:t> тромбозу:</a:t>
            </a:r>
          </a:p>
          <a:p>
            <a:pPr lvl="1"/>
            <a:r>
              <a:rPr lang="uk-UA" dirty="0" smtClean="0"/>
              <a:t> біла </a:t>
            </a:r>
            <a:r>
              <a:rPr lang="uk-UA" dirty="0" err="1" smtClean="0"/>
              <a:t>флегмазія</a:t>
            </a:r>
            <a:r>
              <a:rPr lang="uk-UA" dirty="0" smtClean="0"/>
              <a:t> (</a:t>
            </a:r>
            <a:r>
              <a:rPr lang="uk-UA" dirty="0" err="1" smtClean="0"/>
              <a:t>phlegmasia</a:t>
            </a:r>
            <a:r>
              <a:rPr lang="uk-UA" dirty="0" smtClean="0"/>
              <a:t> </a:t>
            </a:r>
            <a:r>
              <a:rPr lang="uk-UA" dirty="0" err="1" smtClean="0"/>
              <a:t>alba</a:t>
            </a:r>
            <a:r>
              <a:rPr lang="uk-UA" dirty="0" smtClean="0"/>
              <a:t> </a:t>
            </a:r>
            <a:r>
              <a:rPr lang="uk-UA" dirty="0" err="1" smtClean="0"/>
              <a:t>dolens</a:t>
            </a:r>
            <a:r>
              <a:rPr lang="uk-UA" dirty="0" smtClean="0"/>
              <a:t>)</a:t>
            </a:r>
          </a:p>
          <a:p>
            <a:pPr lvl="1"/>
            <a:r>
              <a:rPr lang="uk-UA" dirty="0" smtClean="0"/>
              <a:t> синя </a:t>
            </a:r>
            <a:r>
              <a:rPr lang="uk-UA" dirty="0" err="1" smtClean="0"/>
              <a:t>флегмазія</a:t>
            </a:r>
            <a:r>
              <a:rPr lang="uk-UA" dirty="0" smtClean="0"/>
              <a:t> з можливим розвитком венозної гангрени (</a:t>
            </a:r>
            <a:r>
              <a:rPr lang="uk-UA" dirty="0" err="1" smtClean="0"/>
              <a:t>phlegmasia</a:t>
            </a:r>
            <a:r>
              <a:rPr lang="uk-UA" dirty="0" smtClean="0"/>
              <a:t> </a:t>
            </a:r>
            <a:r>
              <a:rPr lang="uk-UA" dirty="0" err="1" smtClean="0"/>
              <a:t>caerulea</a:t>
            </a:r>
            <a:r>
              <a:rPr lang="uk-UA" dirty="0" smtClean="0"/>
              <a:t> </a:t>
            </a:r>
            <a:r>
              <a:rPr lang="uk-UA" dirty="0" err="1" smtClean="0"/>
              <a:t>dolens</a:t>
            </a:r>
            <a:r>
              <a:rPr lang="uk-UA" dirty="0" smtClean="0"/>
              <a:t>)</a:t>
            </a:r>
          </a:p>
          <a:p>
            <a:endParaRPr lang="uk-UA"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Лабораторні та інструментальні методи діагностики</a:t>
            </a:r>
            <a:endParaRPr lang="uk-UA" dirty="0"/>
          </a:p>
        </p:txBody>
      </p:sp>
      <p:sp>
        <p:nvSpPr>
          <p:cNvPr id="3" name="Содержимое 2"/>
          <p:cNvSpPr>
            <a:spLocks noGrp="1"/>
          </p:cNvSpPr>
          <p:nvPr>
            <p:ph sz="quarter" idx="1"/>
          </p:nvPr>
        </p:nvSpPr>
        <p:spPr/>
        <p:txBody>
          <a:bodyPr>
            <a:normAutofit/>
          </a:bodyPr>
          <a:lstStyle/>
          <a:p>
            <a:r>
              <a:rPr lang="uk-UA" dirty="0" smtClean="0"/>
              <a:t> </a:t>
            </a:r>
            <a:r>
              <a:rPr lang="uk-UA" dirty="0" err="1" smtClean="0"/>
              <a:t>Сонографія</a:t>
            </a:r>
            <a:r>
              <a:rPr lang="uk-UA" dirty="0" smtClean="0"/>
              <a:t> – рівень оклюзії і розповсюдженість процесу. </a:t>
            </a:r>
          </a:p>
          <a:p>
            <a:r>
              <a:rPr lang="uk-UA" dirty="0" smtClean="0"/>
              <a:t> </a:t>
            </a:r>
            <a:r>
              <a:rPr lang="uk-UA" dirty="0" err="1" smtClean="0"/>
              <a:t>Флебографія</a:t>
            </a:r>
            <a:r>
              <a:rPr lang="uk-UA" dirty="0" smtClean="0"/>
              <a:t> дає можливість визначити: блокаду вени, дефект наповнення, </a:t>
            </a:r>
            <a:r>
              <a:rPr lang="uk-UA" dirty="0" err="1" smtClean="0"/>
              <a:t>“ампутацію”</a:t>
            </a:r>
            <a:r>
              <a:rPr lang="uk-UA" dirty="0" smtClean="0"/>
              <a:t> глибоких венозних стовбурів, симптом </a:t>
            </a:r>
            <a:r>
              <a:rPr lang="uk-UA" dirty="0" err="1" smtClean="0"/>
              <a:t>“обтікання”</a:t>
            </a:r>
            <a:r>
              <a:rPr lang="uk-UA" dirty="0" smtClean="0"/>
              <a:t> тромбу (флотація), відсутність контрастування магістральних вен та стан колатерального кровообігу.</a:t>
            </a:r>
          </a:p>
          <a:p>
            <a:r>
              <a:rPr lang="uk-UA" dirty="0" err="1" smtClean="0"/>
              <a:t>Радіоіндикаційний</a:t>
            </a:r>
            <a:r>
              <a:rPr lang="uk-UA" dirty="0" smtClean="0"/>
              <a:t> метод із використанням </a:t>
            </a:r>
            <a:r>
              <a:rPr lang="uk-UA" dirty="0" err="1" smtClean="0"/>
              <a:t>радіопоміченого</a:t>
            </a:r>
            <a:r>
              <a:rPr lang="uk-UA" dirty="0" smtClean="0"/>
              <a:t> фібриногену</a:t>
            </a:r>
            <a:endParaRPr lang="uk-U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Фізіологія і патогенез</a:t>
            </a:r>
            <a:br>
              <a:rPr lang="uk-UA" dirty="0" smtClean="0"/>
            </a:br>
            <a:endParaRPr lang="uk-UA" dirty="0"/>
          </a:p>
        </p:txBody>
      </p:sp>
      <p:sp>
        <p:nvSpPr>
          <p:cNvPr id="3" name="Содержимое 2"/>
          <p:cNvSpPr>
            <a:spLocks noGrp="1"/>
          </p:cNvSpPr>
          <p:nvPr>
            <p:ph sz="quarter" idx="1"/>
          </p:nvPr>
        </p:nvSpPr>
        <p:spPr/>
        <p:txBody>
          <a:bodyPr>
            <a:normAutofit fontScale="85000" lnSpcReduction="10000"/>
          </a:bodyPr>
          <a:lstStyle/>
          <a:p>
            <a:r>
              <a:rPr lang="uk-UA" dirty="0" smtClean="0"/>
              <a:t>Венозна система нижніх кінцівок представлена трьома системами: </a:t>
            </a:r>
          </a:p>
          <a:p>
            <a:pPr lvl="1"/>
            <a:r>
              <a:rPr lang="uk-UA" dirty="0" smtClean="0"/>
              <a:t>Система поверхневих вен - великої і малої підшкірних вен. Ці вени знаходяться прямо під шкірою, при тонкій шкірі можуть просвічувати і добре видно навіть у нормі. Велика підшкірна вена починається з тилу стопи, потім проходить по внутрішній поверхні гомілки і стегна. Мала підшкірна вена проходить по зовнішній поверхні стопи, потім, по </a:t>
            </a:r>
            <a:r>
              <a:rPr lang="uk-UA" dirty="0" err="1" smtClean="0"/>
              <a:t>задньо-зовнішньої</a:t>
            </a:r>
            <a:r>
              <a:rPr lang="uk-UA" dirty="0" smtClean="0"/>
              <a:t> поверхні гомілки, потім у підколінній ямці йде під м'язи. Велика підшкірна вена піддається варикозному розширення частіше. </a:t>
            </a:r>
          </a:p>
          <a:p>
            <a:pPr lvl="1"/>
            <a:r>
              <a:rPr lang="uk-UA" dirty="0" smtClean="0"/>
              <a:t>Система глибоких вен. Глибокі вени знаходяться між м'язами ніг або під ними, зовні їх не видно. </a:t>
            </a:r>
          </a:p>
          <a:p>
            <a:pPr lvl="1"/>
            <a:r>
              <a:rPr lang="uk-UA" dirty="0" err="1" smtClean="0"/>
              <a:t>Комунікантні</a:t>
            </a:r>
            <a:r>
              <a:rPr lang="uk-UA" dirty="0" smtClean="0"/>
              <a:t> вени, що з'єднують поверхневі і глибокі вени. </a:t>
            </a:r>
          </a:p>
          <a:p>
            <a:endParaRPr lang="uk-UA"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Диференційний діагноз. </a:t>
            </a:r>
            <a:br>
              <a:rPr lang="uk-UA" dirty="0" smtClean="0"/>
            </a:br>
            <a:endParaRPr lang="uk-UA" dirty="0"/>
          </a:p>
        </p:txBody>
      </p:sp>
      <p:sp>
        <p:nvSpPr>
          <p:cNvPr id="3" name="Содержимое 2"/>
          <p:cNvSpPr>
            <a:spLocks noGrp="1"/>
          </p:cNvSpPr>
          <p:nvPr>
            <p:ph sz="quarter" idx="1"/>
          </p:nvPr>
        </p:nvSpPr>
        <p:spPr>
          <a:xfrm>
            <a:off x="539552" y="980728"/>
            <a:ext cx="8147248" cy="5328592"/>
          </a:xfrm>
        </p:spPr>
        <p:txBody>
          <a:bodyPr>
            <a:normAutofit fontScale="77500" lnSpcReduction="20000"/>
          </a:bodyPr>
          <a:lstStyle/>
          <a:p>
            <a:pPr>
              <a:buNone/>
            </a:pPr>
            <a:r>
              <a:rPr lang="uk-UA" dirty="0" smtClean="0"/>
              <a:t>	   	</a:t>
            </a:r>
            <a:r>
              <a:rPr lang="uk-UA" b="1" i="1" dirty="0" err="1" smtClean="0"/>
              <a:t>Облітеруючий</a:t>
            </a:r>
            <a:r>
              <a:rPr lang="uk-UA" b="1" i="1" dirty="0" smtClean="0"/>
              <a:t> </a:t>
            </a:r>
            <a:r>
              <a:rPr lang="uk-UA" b="1" i="1" dirty="0" err="1" smtClean="0"/>
              <a:t>ендартеріїт</a:t>
            </a:r>
            <a:r>
              <a:rPr lang="uk-UA" b="1" i="1" dirty="0" smtClean="0"/>
              <a:t>. </a:t>
            </a:r>
            <a:endParaRPr lang="uk-UA" dirty="0" smtClean="0"/>
          </a:p>
          <a:p>
            <a:r>
              <a:rPr lang="uk-UA" dirty="0" smtClean="0"/>
              <a:t>Поряд із такими ознаками, швидке </a:t>
            </a:r>
            <a:r>
              <a:rPr lang="uk-UA" dirty="0" err="1" smtClean="0"/>
              <a:t>втомлення</a:t>
            </a:r>
            <a:r>
              <a:rPr lang="uk-UA" dirty="0" smtClean="0"/>
              <a:t> кінцівки, біль у ділянці литкових м’язів, послаблення пульсації на артеріях ступні, є ряд відмінних симптомів, притаманних тільки </a:t>
            </a:r>
            <a:r>
              <a:rPr lang="uk-UA" dirty="0" err="1" smtClean="0"/>
              <a:t>облітеруючому</a:t>
            </a:r>
            <a:r>
              <a:rPr lang="uk-UA" dirty="0" smtClean="0"/>
              <a:t> </a:t>
            </a:r>
            <a:r>
              <a:rPr lang="uk-UA" dirty="0" err="1" smtClean="0"/>
              <a:t>ендартеріїту</a:t>
            </a:r>
            <a:r>
              <a:rPr lang="uk-UA" dirty="0" smtClean="0"/>
              <a:t>: переміжна кульгавість, відчуття похолодіння, мерзлякуватість пальців ступенів, переважно двобічне ураження, трофічні розлади на пальцях ступень, відсутність волосяного покриву. </a:t>
            </a:r>
          </a:p>
          <a:p>
            <a:r>
              <a:rPr lang="uk-UA" dirty="0" smtClean="0"/>
              <a:t>При </a:t>
            </a:r>
            <a:r>
              <a:rPr lang="uk-UA" dirty="0" err="1" smtClean="0"/>
              <a:t>облітеруючому</a:t>
            </a:r>
            <a:r>
              <a:rPr lang="uk-UA" dirty="0" smtClean="0"/>
              <a:t> </a:t>
            </a:r>
            <a:r>
              <a:rPr lang="uk-UA" dirty="0" err="1" smtClean="0"/>
              <a:t>ендартеріїті</a:t>
            </a:r>
            <a:r>
              <a:rPr lang="uk-UA" dirty="0" smtClean="0"/>
              <a:t> перераховані симптоми розвиваються поступово, при тромбофлебіті - гостро. </a:t>
            </a:r>
          </a:p>
          <a:p>
            <a:pPr>
              <a:buNone/>
            </a:pPr>
            <a:r>
              <a:rPr lang="uk-UA" dirty="0" smtClean="0"/>
              <a:t/>
            </a:r>
            <a:br>
              <a:rPr lang="uk-UA" dirty="0" smtClean="0"/>
            </a:br>
            <a:r>
              <a:rPr lang="uk-UA" dirty="0" smtClean="0"/>
              <a:t>   	</a:t>
            </a:r>
            <a:r>
              <a:rPr lang="uk-UA" b="1" i="1" dirty="0" err="1" smtClean="0"/>
              <a:t>Лімфангоїт</a:t>
            </a:r>
            <a:r>
              <a:rPr lang="uk-UA" b="1" i="1" dirty="0" smtClean="0"/>
              <a:t> і вогнищевий </a:t>
            </a:r>
            <a:r>
              <a:rPr lang="uk-UA" b="1" i="1" dirty="0" err="1" smtClean="0"/>
              <a:t>целюліт</a:t>
            </a:r>
            <a:r>
              <a:rPr lang="uk-UA" b="1" i="1" dirty="0" smtClean="0"/>
              <a:t>. </a:t>
            </a:r>
            <a:endParaRPr lang="uk-UA" dirty="0" smtClean="0"/>
          </a:p>
          <a:p>
            <a:r>
              <a:rPr lang="uk-UA" dirty="0" smtClean="0"/>
              <a:t>При </a:t>
            </a:r>
            <a:r>
              <a:rPr lang="uk-UA" dirty="0" err="1" smtClean="0"/>
              <a:t>лімфангоїті</a:t>
            </a:r>
            <a:r>
              <a:rPr lang="uk-UA" dirty="0" smtClean="0"/>
              <a:t> з’являється смуга гіперемії по ходу лімфатичної судини, збільшуються і стають болючими лімфатичні вузли. </a:t>
            </a:r>
            <a:r>
              <a:rPr lang="uk-UA" dirty="0" err="1" smtClean="0"/>
              <a:t>Лімфангоїт</a:t>
            </a:r>
            <a:r>
              <a:rPr lang="uk-UA" dirty="0" smtClean="0"/>
              <a:t> - завжди вторинний запальний процес. Як правило, основне вогнище інфекції локалізується на ступні, пальцях, </a:t>
            </a:r>
            <a:r>
              <a:rPr lang="uk-UA" dirty="0" err="1" smtClean="0"/>
              <a:t>міжпальцевих</a:t>
            </a:r>
            <a:r>
              <a:rPr lang="uk-UA" dirty="0" smtClean="0"/>
              <a:t> проміжках. Пальпація по ходу глибоких венозних стовбурів при </a:t>
            </a:r>
            <a:r>
              <a:rPr lang="uk-UA" dirty="0" err="1" smtClean="0"/>
              <a:t>лімфангоіті</a:t>
            </a:r>
            <a:r>
              <a:rPr lang="uk-UA" dirty="0" smtClean="0"/>
              <a:t> не болюча. Це ж саме характерне і для </a:t>
            </a:r>
            <a:r>
              <a:rPr lang="uk-UA" dirty="0" err="1" smtClean="0"/>
              <a:t>целюліту</a:t>
            </a:r>
            <a:r>
              <a:rPr lang="uk-UA" dirty="0" smtClean="0"/>
              <a:t> – запалення підшкірно-жирової основи і сполучної тканини. </a:t>
            </a:r>
            <a:endParaRPr lang="uk-UA"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0"/>
            <a:ext cx="7772400" cy="1143000"/>
          </a:xfrm>
        </p:spPr>
        <p:txBody>
          <a:bodyPr/>
          <a:lstStyle/>
          <a:p>
            <a:r>
              <a:rPr lang="uk-UA" dirty="0" smtClean="0"/>
              <a:t>Диференційний діагноз</a:t>
            </a:r>
            <a:endParaRPr lang="uk-UA" dirty="0"/>
          </a:p>
        </p:txBody>
      </p:sp>
      <p:sp>
        <p:nvSpPr>
          <p:cNvPr id="3" name="Содержимое 2"/>
          <p:cNvSpPr>
            <a:spLocks noGrp="1"/>
          </p:cNvSpPr>
          <p:nvPr>
            <p:ph sz="quarter" idx="1"/>
          </p:nvPr>
        </p:nvSpPr>
        <p:spPr>
          <a:xfrm>
            <a:off x="611560" y="1196752"/>
            <a:ext cx="8075240" cy="5184576"/>
          </a:xfrm>
        </p:spPr>
        <p:txBody>
          <a:bodyPr>
            <a:normAutofit fontScale="55000" lnSpcReduction="20000"/>
          </a:bodyPr>
          <a:lstStyle/>
          <a:p>
            <a:pPr>
              <a:buNone/>
            </a:pPr>
            <a:r>
              <a:rPr lang="uk-UA" b="1" i="1" dirty="0" smtClean="0"/>
              <a:t>		</a:t>
            </a:r>
            <a:r>
              <a:rPr lang="uk-UA" sz="3300" b="1" i="1" dirty="0" smtClean="0"/>
              <a:t>Гострий артеріальний тромбоз і емболія.</a:t>
            </a:r>
            <a:endParaRPr lang="uk-UA" sz="3300" dirty="0" smtClean="0"/>
          </a:p>
          <a:p>
            <a:r>
              <a:rPr lang="uk-UA" sz="3300" dirty="0" smtClean="0"/>
              <a:t>Не викликає особливих труднощів. Усі подібні симптоми при гострій артеріальній непрохідності виражені сильніше. Шкірні покриви бліді, холодні на дотик, пульсація на периферійних артеріях, відсутня, зникають із часом усі види чутливості, чого не спостерігають при тромбофлебіті. </a:t>
            </a:r>
          </a:p>
          <a:p>
            <a:r>
              <a:rPr lang="uk-UA" sz="3300" dirty="0" smtClean="0"/>
              <a:t>При гострій артеріальній непрохідності, й відсутності адекватної терапії швидко наступають явища некрозу аж до розвитку гангрени. Венозна гангрена - надзвичайно рідкісне ускладнення тромбофлебіту глибоких вен.</a:t>
            </a:r>
          </a:p>
          <a:p>
            <a:pPr>
              <a:buNone/>
            </a:pPr>
            <a:r>
              <a:rPr lang="uk-UA" sz="3300" dirty="0" smtClean="0"/>
              <a:t> </a:t>
            </a:r>
          </a:p>
          <a:p>
            <a:pPr>
              <a:buNone/>
            </a:pPr>
            <a:r>
              <a:rPr lang="uk-UA" sz="3300" b="1" i="1" dirty="0" smtClean="0"/>
              <a:t>		Мігруючий </a:t>
            </a:r>
            <a:r>
              <a:rPr lang="uk-UA" sz="3300" b="1" i="1" dirty="0" err="1" smtClean="0"/>
              <a:t>тромбангін</a:t>
            </a:r>
            <a:r>
              <a:rPr lang="uk-UA" sz="3300" b="1" i="1" dirty="0" smtClean="0"/>
              <a:t> (хвороба Бюргера). </a:t>
            </a:r>
            <a:endParaRPr lang="uk-UA" sz="3300" dirty="0" smtClean="0"/>
          </a:p>
          <a:p>
            <a:r>
              <a:rPr lang="uk-UA" sz="3300" dirty="0" smtClean="0"/>
              <a:t>Перебіг хвороби характеризується періодичними </a:t>
            </a:r>
            <a:r>
              <a:rPr lang="uk-UA" sz="3300" dirty="0" err="1" smtClean="0"/>
              <a:t>ремісіями</a:t>
            </a:r>
            <a:r>
              <a:rPr lang="uk-UA" sz="3300" dirty="0" smtClean="0"/>
              <a:t> і рецидивами (до 3-4 разів на рік). Рецидиви супроводжуються утворенням нових вогнищ флебітів поверхневих вен. </a:t>
            </a:r>
            <a:br>
              <a:rPr lang="uk-UA" sz="3300" dirty="0" smtClean="0"/>
            </a:br>
            <a:r>
              <a:rPr lang="uk-UA" sz="3300" dirty="0" smtClean="0"/>
              <a:t>   	Клінічно захворювання починається з появи болю й обмежених вузликів, ділянок флебіту по ходу великої і, рідко, малої підшкірних вен. Загальний стан хворих, як правило, не погіршується, іноді спостерігається помірно виражена температурна реакція. З’являються мерзлякуватість кінцівки, швидка втома, біль і корчі в литкових м’язах, іноді переміжна кульгавість, що не характерно для тромбофлебіту.</a:t>
            </a:r>
          </a:p>
          <a:p>
            <a:endParaRPr lang="uk-UA"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Диференційний діагноз</a:t>
            </a:r>
            <a:endParaRPr lang="uk-UA" dirty="0"/>
          </a:p>
        </p:txBody>
      </p:sp>
      <p:sp>
        <p:nvSpPr>
          <p:cNvPr id="3" name="Содержимое 2"/>
          <p:cNvSpPr>
            <a:spLocks noGrp="1"/>
          </p:cNvSpPr>
          <p:nvPr>
            <p:ph sz="quarter" idx="1"/>
          </p:nvPr>
        </p:nvSpPr>
        <p:spPr/>
        <p:txBody>
          <a:bodyPr>
            <a:normAutofit fontScale="77500" lnSpcReduction="20000"/>
          </a:bodyPr>
          <a:lstStyle/>
          <a:p>
            <a:pPr>
              <a:buNone/>
            </a:pPr>
            <a:r>
              <a:rPr lang="uk-UA" b="1" i="1" dirty="0" smtClean="0"/>
              <a:t>		Вузликовий </a:t>
            </a:r>
            <a:r>
              <a:rPr lang="uk-UA" b="1" i="1" dirty="0" err="1" smtClean="0"/>
              <a:t>періартеріїт</a:t>
            </a:r>
            <a:r>
              <a:rPr lang="uk-UA" b="1" i="1" dirty="0" smtClean="0"/>
              <a:t>.</a:t>
            </a:r>
            <a:endParaRPr lang="uk-UA" dirty="0" smtClean="0"/>
          </a:p>
          <a:p>
            <a:r>
              <a:rPr lang="uk-UA" dirty="0" smtClean="0"/>
              <a:t> – алергічне захворювання, яке виникає здебільшого в чоловіків молодого віку. Поряд із гострим і </a:t>
            </a:r>
            <a:r>
              <a:rPr lang="uk-UA" dirty="0" err="1" smtClean="0"/>
              <a:t>підгострим</a:t>
            </a:r>
            <a:r>
              <a:rPr lang="uk-UA" dirty="0" smtClean="0"/>
              <a:t> перебігом є хронічна форма захворювання. При даному захворюванні виявляють під шкірою по ходу судин болючі вузлики різної величини, які можуть зникати через деякий час, а іноді залишаються надовго. </a:t>
            </a:r>
          </a:p>
          <a:p>
            <a:r>
              <a:rPr lang="uk-UA" dirty="0" smtClean="0"/>
              <a:t>Також уражаються судини серця, нирок, головного мозку, з’являються є артеріальна гіпертонія, коронарні симптоми, ознаки ниркової патології. </a:t>
            </a:r>
          </a:p>
          <a:p>
            <a:r>
              <a:rPr lang="uk-UA" dirty="0" smtClean="0"/>
              <a:t>Характерними є дані дослідження </a:t>
            </a:r>
            <a:r>
              <a:rPr lang="uk-UA" dirty="0" err="1" smtClean="0"/>
              <a:t>біопсійного</a:t>
            </a:r>
            <a:r>
              <a:rPr lang="uk-UA" dirty="0" smtClean="0"/>
              <a:t> матеріалу м’язової тканини, нирок, а також самих вузликів – </a:t>
            </a:r>
            <a:r>
              <a:rPr lang="uk-UA" dirty="0" err="1" smtClean="0"/>
              <a:t>фібриноїдна</a:t>
            </a:r>
            <a:r>
              <a:rPr lang="uk-UA" dirty="0" smtClean="0"/>
              <a:t> дегенерація і типові для вузликового </a:t>
            </a:r>
            <a:r>
              <a:rPr lang="uk-UA" dirty="0" err="1" smtClean="0"/>
              <a:t>періартеріїту</a:t>
            </a:r>
            <a:r>
              <a:rPr lang="uk-UA" dirty="0" smtClean="0"/>
              <a:t> зміни судинної стінки.</a:t>
            </a:r>
          </a:p>
          <a:p>
            <a:r>
              <a:rPr lang="uk-UA" dirty="0" smtClean="0"/>
              <a:t>При проведенні диференційної діагностики тромбофлебітів слід також пам’ятати про </a:t>
            </a:r>
            <a:r>
              <a:rPr lang="uk-UA" dirty="0" err="1" smtClean="0"/>
              <a:t>еритромелалгію</a:t>
            </a:r>
            <a:r>
              <a:rPr lang="uk-UA" dirty="0" smtClean="0"/>
              <a:t>, хворобу </a:t>
            </a:r>
            <a:r>
              <a:rPr lang="uk-UA" dirty="0" err="1" smtClean="0"/>
              <a:t>Рейно</a:t>
            </a:r>
            <a:r>
              <a:rPr lang="uk-UA" dirty="0" smtClean="0"/>
              <a:t>, склеродермію, </a:t>
            </a:r>
            <a:r>
              <a:rPr lang="uk-UA" dirty="0" err="1" smtClean="0"/>
              <a:t>тонзилоодонтогенні</a:t>
            </a:r>
            <a:r>
              <a:rPr lang="uk-UA" dirty="0" smtClean="0"/>
              <a:t> васкуліти. </a:t>
            </a:r>
          </a:p>
          <a:p>
            <a:endParaRPr lang="uk-UA"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Лікувальна тактика та вибір методу лікування</a:t>
            </a:r>
            <a:endParaRPr lang="uk-UA" dirty="0"/>
          </a:p>
        </p:txBody>
      </p:sp>
      <p:sp>
        <p:nvSpPr>
          <p:cNvPr id="3" name="Содержимое 2"/>
          <p:cNvSpPr>
            <a:spLocks noGrp="1"/>
          </p:cNvSpPr>
          <p:nvPr>
            <p:ph sz="quarter" idx="1"/>
          </p:nvPr>
        </p:nvSpPr>
        <p:spPr>
          <a:xfrm>
            <a:off x="539552" y="1447800"/>
            <a:ext cx="8147248" cy="5005536"/>
          </a:xfrm>
        </p:spPr>
        <p:txBody>
          <a:bodyPr>
            <a:normAutofit fontScale="70000" lnSpcReduction="20000"/>
          </a:bodyPr>
          <a:lstStyle/>
          <a:p>
            <a:r>
              <a:rPr lang="uk-UA" dirty="0" smtClean="0"/>
              <a:t> Методом вибору лікування гострого тромбофлебіту глибоких вен нижніх кінцівок є консервативна терапія. </a:t>
            </a:r>
          </a:p>
          <a:p>
            <a:pPr lvl="1"/>
            <a:r>
              <a:rPr lang="uk-UA" dirty="0" err="1" smtClean="0"/>
              <a:t>тромболітики</a:t>
            </a:r>
            <a:r>
              <a:rPr lang="uk-UA" dirty="0" smtClean="0"/>
              <a:t> (фібринолізину, </a:t>
            </a:r>
            <a:r>
              <a:rPr lang="uk-UA" dirty="0" err="1" smtClean="0"/>
              <a:t>стрептази</a:t>
            </a:r>
            <a:r>
              <a:rPr lang="uk-UA" dirty="0" smtClean="0"/>
              <a:t>, </a:t>
            </a:r>
            <a:r>
              <a:rPr lang="uk-UA" dirty="0" err="1" smtClean="0"/>
              <a:t>стрептодекази</a:t>
            </a:r>
            <a:r>
              <a:rPr lang="uk-UA" dirty="0" smtClean="0"/>
              <a:t>, </a:t>
            </a:r>
            <a:r>
              <a:rPr lang="uk-UA" dirty="0" err="1" smtClean="0"/>
              <a:t>целіази</a:t>
            </a:r>
            <a:r>
              <a:rPr lang="uk-UA" dirty="0" smtClean="0"/>
              <a:t>, </a:t>
            </a:r>
            <a:r>
              <a:rPr lang="uk-UA" dirty="0" err="1" smtClean="0"/>
              <a:t>урокінази</a:t>
            </a:r>
            <a:r>
              <a:rPr lang="uk-UA" dirty="0" smtClean="0"/>
              <a:t>) та антикоагулянтів прямої і непрямої дії на фоні антибактеріальної й </a:t>
            </a:r>
            <a:r>
              <a:rPr lang="uk-UA" dirty="0" err="1" smtClean="0"/>
              <a:t>дезінтоксикаційної</a:t>
            </a:r>
            <a:r>
              <a:rPr lang="uk-UA" dirty="0" smtClean="0"/>
              <a:t> терапії. </a:t>
            </a:r>
          </a:p>
          <a:p>
            <a:pPr lvl="1"/>
            <a:r>
              <a:rPr lang="uk-UA" dirty="0" smtClean="0"/>
              <a:t>У гострий період обов’язковим є ліжковий режим.</a:t>
            </a:r>
          </a:p>
          <a:p>
            <a:pPr lvl="1"/>
            <a:endParaRPr lang="uk-UA" dirty="0" smtClean="0"/>
          </a:p>
          <a:p>
            <a:r>
              <a:rPr lang="uk-UA" dirty="0" smtClean="0"/>
              <a:t>Лікування венозного тромбозу системи нижньої порожнистої вени - лише хірургічне. Основними операціями є:</a:t>
            </a:r>
          </a:p>
          <a:p>
            <a:pPr lvl="1"/>
            <a:r>
              <a:rPr lang="uk-UA" dirty="0" err="1" smtClean="0"/>
              <a:t>Тромбектомія</a:t>
            </a:r>
            <a:r>
              <a:rPr lang="uk-UA" dirty="0" smtClean="0"/>
              <a:t> пряма  або непряма</a:t>
            </a:r>
          </a:p>
          <a:p>
            <a:pPr lvl="1"/>
            <a:r>
              <a:rPr lang="uk-UA" dirty="0" err="1" smtClean="0"/>
              <a:t>Тромбектомія</a:t>
            </a:r>
            <a:r>
              <a:rPr lang="uk-UA" dirty="0" smtClean="0"/>
              <a:t> в поєднанні з перев’язкою вен.</a:t>
            </a:r>
          </a:p>
          <a:p>
            <a:pPr lvl="1"/>
            <a:r>
              <a:rPr lang="uk-UA" dirty="0" err="1" smtClean="0"/>
              <a:t>Тромбектомія</a:t>
            </a:r>
            <a:r>
              <a:rPr lang="uk-UA" dirty="0" smtClean="0"/>
              <a:t> в поєднанні із </a:t>
            </a:r>
            <a:r>
              <a:rPr lang="uk-UA" dirty="0" err="1" smtClean="0"/>
              <a:t>фасціотомією</a:t>
            </a:r>
            <a:r>
              <a:rPr lang="uk-UA" dirty="0" smtClean="0"/>
              <a:t>, коли розвивається венозна гангрена. </a:t>
            </a:r>
          </a:p>
          <a:p>
            <a:pPr lvl="1"/>
            <a:r>
              <a:rPr lang="uk-UA" dirty="0" err="1" smtClean="0"/>
              <a:t>Тромбектомія</a:t>
            </a:r>
            <a:r>
              <a:rPr lang="uk-UA" dirty="0" smtClean="0"/>
              <a:t> з попереднім встановленням кава фільтр</a:t>
            </a:r>
          </a:p>
          <a:p>
            <a:pPr lvl="1">
              <a:buNone/>
            </a:pPr>
            <a:r>
              <a:rPr lang="uk-UA" dirty="0" smtClean="0"/>
              <a:t> </a:t>
            </a:r>
          </a:p>
          <a:p>
            <a:r>
              <a:rPr lang="uk-UA" dirty="0" smtClean="0"/>
              <a:t>   У післяопераційному періоді проводять </a:t>
            </a:r>
            <a:r>
              <a:rPr lang="uk-UA" dirty="0" err="1" smtClean="0"/>
              <a:t>антикоагулянтну</a:t>
            </a:r>
            <a:r>
              <a:rPr lang="uk-UA" dirty="0" smtClean="0"/>
              <a:t>, </a:t>
            </a:r>
            <a:r>
              <a:rPr lang="uk-UA" dirty="0" err="1" smtClean="0"/>
              <a:t>дезагрегатну</a:t>
            </a:r>
            <a:r>
              <a:rPr lang="uk-UA" dirty="0" smtClean="0"/>
              <a:t>, антибактеріальну терапію. Рекомендують довготривале застосування </a:t>
            </a:r>
            <a:r>
              <a:rPr lang="uk-UA" dirty="0" err="1" smtClean="0"/>
              <a:t>фраксипарину</a:t>
            </a:r>
            <a:r>
              <a:rPr lang="uk-UA" dirty="0" smtClean="0"/>
              <a:t> та антикоагулянтів непрямої дії. </a:t>
            </a:r>
          </a:p>
          <a:p>
            <a:endParaRPr lang="uk-UA"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476672"/>
            <a:ext cx="7772400" cy="1143000"/>
          </a:xfrm>
        </p:spPr>
        <p:txBody>
          <a:bodyPr>
            <a:normAutofit fontScale="90000"/>
          </a:bodyPr>
          <a:lstStyle/>
          <a:p>
            <a:r>
              <a:rPr lang="uk-UA" sz="3600" dirty="0" err="1" smtClean="0"/>
              <a:t>Посттромбофлебітична</a:t>
            </a:r>
            <a:r>
              <a:rPr lang="uk-UA" sz="3600" dirty="0" smtClean="0"/>
              <a:t> хвороба (</a:t>
            </a:r>
            <a:r>
              <a:rPr lang="uk-UA" sz="3600" dirty="0" err="1" smtClean="0"/>
              <a:t>Посттромбофлебітичний</a:t>
            </a:r>
            <a:r>
              <a:rPr lang="uk-UA" sz="3600" dirty="0" smtClean="0"/>
              <a:t> синдром) </a:t>
            </a:r>
            <a:r>
              <a:rPr lang="uk-UA" dirty="0" smtClean="0"/>
              <a:t/>
            </a:r>
            <a:br>
              <a:rPr lang="uk-UA" dirty="0" smtClean="0"/>
            </a:br>
            <a:endParaRPr lang="uk-UA" dirty="0"/>
          </a:p>
        </p:txBody>
      </p:sp>
      <p:sp>
        <p:nvSpPr>
          <p:cNvPr id="3" name="Содержимое 2"/>
          <p:cNvSpPr>
            <a:spLocks noGrp="1"/>
          </p:cNvSpPr>
          <p:nvPr>
            <p:ph sz="quarter" idx="1"/>
          </p:nvPr>
        </p:nvSpPr>
        <p:spPr>
          <a:xfrm>
            <a:off x="467544" y="1447800"/>
            <a:ext cx="8424936" cy="4861520"/>
          </a:xfrm>
        </p:spPr>
        <p:txBody>
          <a:bodyPr>
            <a:normAutofit fontScale="85000" lnSpcReduction="20000"/>
          </a:bodyPr>
          <a:lstStyle/>
          <a:p>
            <a:r>
              <a:rPr lang="uk-UA" dirty="0" smtClean="0"/>
              <a:t>- це хронічна венозна патологія, пов’язана з перенесеним гострим тромбозом глибоких вен, із подальшими </a:t>
            </a:r>
            <a:r>
              <a:rPr lang="uk-UA" dirty="0" err="1" smtClean="0"/>
              <a:t>патоморфологічними</a:t>
            </a:r>
            <a:r>
              <a:rPr lang="uk-UA" dirty="0" smtClean="0"/>
              <a:t> і патофізіологічними процесами у венозній системі, які об’єднуються в окрему нозологічну форму з типовими зовнішніми проявами і характерними порушеннями </a:t>
            </a:r>
            <a:r>
              <a:rPr lang="uk-UA" dirty="0" err="1" smtClean="0"/>
              <a:t>регіонарної</a:t>
            </a:r>
            <a:r>
              <a:rPr lang="uk-UA" dirty="0" smtClean="0"/>
              <a:t> та центральної гемодинаміки. </a:t>
            </a:r>
          </a:p>
          <a:p>
            <a:r>
              <a:rPr lang="uk-UA" dirty="0" smtClean="0"/>
              <a:t>Виявляють у 5-7 % працездатного населення розвинутих країн. Кількість хворих на </a:t>
            </a:r>
            <a:r>
              <a:rPr lang="uk-UA" dirty="0" err="1" smtClean="0"/>
              <a:t>посттромбофлебітичну</a:t>
            </a:r>
            <a:r>
              <a:rPr lang="uk-UA" dirty="0" smtClean="0"/>
              <a:t> хворобу становить 28% від хворих з різними видами венозної патології.</a:t>
            </a:r>
          </a:p>
          <a:p>
            <a:r>
              <a:rPr lang="uk-UA" b="1" dirty="0" smtClean="0"/>
              <a:t>Етіологія і патогенез. </a:t>
            </a:r>
            <a:r>
              <a:rPr lang="uk-UA" dirty="0" smtClean="0"/>
              <a:t>   </a:t>
            </a:r>
            <a:r>
              <a:rPr lang="uk-UA" dirty="0" err="1" smtClean="0"/>
              <a:t>Посттромбофлебітична</a:t>
            </a:r>
            <a:r>
              <a:rPr lang="uk-UA" dirty="0" smtClean="0"/>
              <a:t> хвороба є результатом тромбозу глибоких вен нижніх кінцівок і таза.  </a:t>
            </a:r>
            <a:r>
              <a:rPr lang="uk-UA" dirty="0" err="1" smtClean="0"/>
              <a:t>Посттромбофлебітична</a:t>
            </a:r>
            <a:r>
              <a:rPr lang="uk-UA" dirty="0" smtClean="0"/>
              <a:t> хвороба у своєму розвитку проходить стадії оклюзії і </a:t>
            </a:r>
            <a:r>
              <a:rPr lang="uk-UA" dirty="0" err="1" smtClean="0"/>
              <a:t>реканалізації</a:t>
            </a:r>
            <a:r>
              <a:rPr lang="uk-UA" dirty="0" smtClean="0"/>
              <a:t>.</a:t>
            </a:r>
          </a:p>
          <a:p>
            <a:r>
              <a:rPr lang="uk-UA" dirty="0" smtClean="0"/>
              <a:t>Виділяють повну </a:t>
            </a:r>
            <a:r>
              <a:rPr lang="uk-UA" dirty="0" err="1" smtClean="0"/>
              <a:t>реканалізацію</a:t>
            </a:r>
            <a:r>
              <a:rPr lang="uk-UA" dirty="0" smtClean="0"/>
              <a:t> тромбу, часткову </a:t>
            </a:r>
            <a:r>
              <a:rPr lang="uk-UA" dirty="0" err="1" smtClean="0"/>
              <a:t>реканалізацію</a:t>
            </a:r>
            <a:r>
              <a:rPr lang="uk-UA" dirty="0" smtClean="0"/>
              <a:t> тромбу та оклюзію глибоких вен. </a:t>
            </a:r>
          </a:p>
          <a:p>
            <a:endParaRPr lang="uk-UA"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99592" y="476672"/>
            <a:ext cx="7772400" cy="1143000"/>
          </a:xfrm>
        </p:spPr>
        <p:txBody>
          <a:bodyPr>
            <a:normAutofit fontScale="90000"/>
          </a:bodyPr>
          <a:lstStyle/>
          <a:p>
            <a:r>
              <a:rPr lang="uk-UA" sz="3600" dirty="0" smtClean="0"/>
              <a:t>Патогенез</a:t>
            </a:r>
            <a:r>
              <a:rPr lang="uk-UA" dirty="0" smtClean="0"/>
              <a:t/>
            </a:r>
            <a:br>
              <a:rPr lang="uk-UA" dirty="0" smtClean="0"/>
            </a:br>
            <a:endParaRPr lang="uk-UA" dirty="0"/>
          </a:p>
        </p:txBody>
      </p:sp>
      <p:sp>
        <p:nvSpPr>
          <p:cNvPr id="3" name="Содержимое 2"/>
          <p:cNvSpPr>
            <a:spLocks noGrp="1"/>
          </p:cNvSpPr>
          <p:nvPr>
            <p:ph sz="quarter" idx="1"/>
          </p:nvPr>
        </p:nvSpPr>
        <p:spPr>
          <a:xfrm>
            <a:off x="914400" y="1447800"/>
            <a:ext cx="7772400" cy="4861520"/>
          </a:xfrm>
        </p:spPr>
        <p:txBody>
          <a:bodyPr>
            <a:normAutofit fontScale="77500" lnSpcReduction="20000"/>
          </a:bodyPr>
          <a:lstStyle/>
          <a:p>
            <a:r>
              <a:rPr lang="uk-UA" dirty="0" smtClean="0"/>
              <a:t>При повній </a:t>
            </a:r>
            <a:r>
              <a:rPr lang="uk-UA" dirty="0" err="1" smtClean="0"/>
              <a:t>реканалізації</a:t>
            </a:r>
            <a:r>
              <a:rPr lang="uk-UA" dirty="0" smtClean="0"/>
              <a:t> тромбу спостерігають відновлення просвіту вени, склероз її стінки, повне руйнування клапанів, атрофію м’язового шару.</a:t>
            </a:r>
          </a:p>
          <a:p>
            <a:r>
              <a:rPr lang="uk-UA" dirty="0" smtClean="0"/>
              <a:t>При частковій </a:t>
            </a:r>
            <a:r>
              <a:rPr lang="uk-UA" dirty="0" err="1" smtClean="0"/>
              <a:t>реканалізації</a:t>
            </a:r>
            <a:r>
              <a:rPr lang="uk-UA" dirty="0" smtClean="0"/>
              <a:t> тромбу просвіт вени відновлюється не повністю, а внаслідок розростання сполучної тканини в просвіті вени утворюються канали різної величини і форми. Спостерігають руйнування клапанного апарату глибоких і комунікаційних вен.</a:t>
            </a:r>
          </a:p>
          <a:p>
            <a:pPr>
              <a:buNone/>
            </a:pPr>
            <a:r>
              <a:rPr lang="uk-UA" dirty="0" smtClean="0"/>
              <a:t> </a:t>
            </a:r>
          </a:p>
          <a:p>
            <a:r>
              <a:rPr lang="uk-UA" dirty="0" smtClean="0"/>
              <a:t>Особливістю патогенезу </a:t>
            </a:r>
            <a:r>
              <a:rPr lang="uk-UA" dirty="0" err="1" smtClean="0"/>
              <a:t>посттромбофлебітичного</a:t>
            </a:r>
            <a:r>
              <a:rPr lang="uk-UA" dirty="0" smtClean="0"/>
              <a:t> синдрому є наявність </a:t>
            </a:r>
            <a:r>
              <a:rPr lang="uk-UA" dirty="0" err="1" smtClean="0"/>
              <a:t>регіонарної</a:t>
            </a:r>
            <a:r>
              <a:rPr lang="uk-UA" dirty="0" smtClean="0"/>
              <a:t> гіпертензії, яка зумовлена патологією глибоких магістральних вен. Венозна гіпертензія збільшує навантаження на </a:t>
            </a:r>
            <a:r>
              <a:rPr lang="uk-UA" dirty="0" err="1" smtClean="0"/>
              <a:t>комунікантні</a:t>
            </a:r>
            <a:r>
              <a:rPr lang="uk-UA" dirty="0" smtClean="0"/>
              <a:t> й підшкірні вени, лімфатичні колектори, сприяє розвитку вторинних морфологічних і </a:t>
            </a:r>
            <a:r>
              <a:rPr lang="uk-UA" dirty="0" err="1" smtClean="0"/>
              <a:t>гемодинамічних</a:t>
            </a:r>
            <a:r>
              <a:rPr lang="uk-UA" dirty="0" smtClean="0"/>
              <a:t> змін у поверхневих і </a:t>
            </a:r>
            <a:r>
              <a:rPr lang="uk-UA" dirty="0" err="1" smtClean="0"/>
              <a:t>комунікантних</a:t>
            </a:r>
            <a:r>
              <a:rPr lang="uk-UA" dirty="0" smtClean="0"/>
              <a:t> венах, у системі </a:t>
            </a:r>
            <a:r>
              <a:rPr lang="uk-UA" dirty="0" err="1" smtClean="0"/>
              <a:t>мікроциркуляції</a:t>
            </a:r>
            <a:r>
              <a:rPr lang="uk-UA" dirty="0" smtClean="0"/>
              <a:t> і </a:t>
            </a:r>
            <a:r>
              <a:rPr lang="uk-UA" dirty="0" err="1" smtClean="0"/>
              <a:t>лімфовідтоку</a:t>
            </a:r>
            <a:r>
              <a:rPr lang="uk-UA" dirty="0" smtClean="0"/>
              <a:t>. </a:t>
            </a:r>
            <a:br>
              <a:rPr lang="uk-UA" dirty="0" smtClean="0"/>
            </a:br>
            <a:r>
              <a:rPr lang="uk-UA" dirty="0" smtClean="0"/>
              <a:t>   Ці зміни спочатку, підтримують компенсацію </a:t>
            </a:r>
            <a:r>
              <a:rPr lang="uk-UA" dirty="0" err="1" smtClean="0"/>
              <a:t>регіонарної</a:t>
            </a:r>
            <a:r>
              <a:rPr lang="uk-UA" dirty="0" smtClean="0"/>
              <a:t> гемодинаміки, а потім стають причиною її декомпенсації. </a:t>
            </a:r>
          </a:p>
          <a:p>
            <a:endParaRPr lang="uk-UA"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err="1" smtClean="0"/>
              <a:t>Посттромбофлебітична</a:t>
            </a:r>
            <a:r>
              <a:rPr lang="uk-UA" dirty="0" smtClean="0"/>
              <a:t> хвороба (</a:t>
            </a:r>
            <a:r>
              <a:rPr lang="uk-UA" dirty="0" err="1" smtClean="0"/>
              <a:t>Посттромбофлебітичний</a:t>
            </a:r>
            <a:r>
              <a:rPr lang="uk-UA" dirty="0" smtClean="0"/>
              <a:t> синдром)</a:t>
            </a:r>
            <a:endParaRPr lang="uk-UA" dirty="0"/>
          </a:p>
        </p:txBody>
      </p:sp>
      <p:sp>
        <p:nvSpPr>
          <p:cNvPr id="3" name="Содержимое 2"/>
          <p:cNvSpPr>
            <a:spLocks noGrp="1"/>
          </p:cNvSpPr>
          <p:nvPr>
            <p:ph sz="quarter" idx="1"/>
          </p:nvPr>
        </p:nvSpPr>
        <p:spPr>
          <a:xfrm>
            <a:off x="914400" y="1447800"/>
            <a:ext cx="7772400" cy="4717504"/>
          </a:xfrm>
        </p:spPr>
        <p:txBody>
          <a:bodyPr>
            <a:normAutofit fontScale="77500" lnSpcReduction="20000"/>
          </a:bodyPr>
          <a:lstStyle/>
          <a:p>
            <a:pPr>
              <a:buNone/>
            </a:pPr>
            <a:r>
              <a:rPr lang="uk-UA" b="1" dirty="0" smtClean="0"/>
              <a:t>Клінічна симптоматика </a:t>
            </a:r>
            <a:endParaRPr lang="uk-UA" dirty="0" smtClean="0"/>
          </a:p>
          <a:p>
            <a:r>
              <a:rPr lang="uk-UA" dirty="0" smtClean="0"/>
              <a:t>Хворих турбують важкість, розпирання і біль в ураженій кінцівці з локалізацією переважно в ділянці дистальних відділів гомілки, набряки, пігментація шкіри, екзема, трофічні виразки, свербіння шкіри, варикозне розширення поверхневих вен.</a:t>
            </a:r>
          </a:p>
          <a:p>
            <a:r>
              <a:rPr lang="uk-UA" dirty="0" smtClean="0"/>
              <a:t>При огляді в більшості хворих із </a:t>
            </a:r>
            <a:r>
              <a:rPr lang="uk-UA" dirty="0" err="1" smtClean="0"/>
              <a:t>посттромбофлебітичним</a:t>
            </a:r>
            <a:r>
              <a:rPr lang="uk-UA" dirty="0" smtClean="0"/>
              <a:t> синдромом кінцівка збільшена в розмірах за рахунок набряку і лімфостазу. Виявляють різного вираження варикозне розширення поверхневих вен. </a:t>
            </a:r>
            <a:r>
              <a:rPr lang="uk-UA" dirty="0" err="1" smtClean="0"/>
              <a:t>Варикоз</a:t>
            </a:r>
            <a:r>
              <a:rPr lang="uk-UA" dirty="0" smtClean="0"/>
              <a:t> поширюється на поверхневі вени гомілки, стегна, лобка, зовнішніх статевих органів. Проявом трофічних змін можуть бути пігментація, </a:t>
            </a:r>
            <a:r>
              <a:rPr lang="uk-UA" dirty="0" err="1" smtClean="0"/>
              <a:t>індурація</a:t>
            </a:r>
            <a:r>
              <a:rPr lang="uk-UA" dirty="0" smtClean="0"/>
              <a:t> шкіри аж до </a:t>
            </a:r>
            <a:r>
              <a:rPr lang="uk-UA" dirty="0" err="1" smtClean="0"/>
              <a:t>екзематизації</a:t>
            </a:r>
            <a:r>
              <a:rPr lang="uk-UA" dirty="0" smtClean="0"/>
              <a:t> і появи трофічних виразок.</a:t>
            </a:r>
          </a:p>
          <a:p>
            <a:r>
              <a:rPr lang="uk-UA" dirty="0" smtClean="0"/>
              <a:t> Пігментація може бути у вигляді плям або дифузною. Пігментована шкіра атрофічна, без волосяного покриву. Трофічні виразки, як правило, глибокі й </a:t>
            </a:r>
            <a:r>
              <a:rPr lang="uk-UA" dirty="0" err="1" smtClean="0"/>
              <a:t>обширні</a:t>
            </a:r>
            <a:r>
              <a:rPr lang="uk-UA" dirty="0" smtClean="0"/>
              <a:t>, іноді циркулярні.</a:t>
            </a:r>
          </a:p>
          <a:p>
            <a:endParaRPr lang="uk-UA"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Содержимое 2"/>
          <p:cNvSpPr>
            <a:spLocks noGrp="1"/>
          </p:cNvSpPr>
          <p:nvPr>
            <p:ph sz="quarter" idx="1"/>
          </p:nvPr>
        </p:nvSpPr>
        <p:spPr/>
        <p:txBody>
          <a:bodyPr>
            <a:normAutofit fontScale="92500" lnSpcReduction="20000"/>
          </a:bodyPr>
          <a:lstStyle/>
          <a:p>
            <a:r>
              <a:rPr lang="uk-UA" dirty="0" smtClean="0"/>
              <a:t>При пальпації ураженої кінцівки виявляють болючість по ходу глибоких венозних стовбурів. Ділянки </a:t>
            </a:r>
            <a:r>
              <a:rPr lang="uk-UA" dirty="0" err="1" smtClean="0"/>
              <a:t>індуративно</a:t>
            </a:r>
            <a:r>
              <a:rPr lang="uk-UA" dirty="0" smtClean="0"/>
              <a:t> зміненої шкіри (склероз, </a:t>
            </a:r>
            <a:r>
              <a:rPr lang="uk-UA" dirty="0" err="1" smtClean="0"/>
              <a:t>індуративний</a:t>
            </a:r>
            <a:r>
              <a:rPr lang="uk-UA" dirty="0" smtClean="0"/>
              <a:t> </a:t>
            </a:r>
            <a:r>
              <a:rPr lang="uk-UA" dirty="0" err="1" smtClean="0"/>
              <a:t>целюліт</a:t>
            </a:r>
            <a:r>
              <a:rPr lang="uk-UA" dirty="0" smtClean="0"/>
              <a:t>) і підшкірної клітковини не рухомі відносно до прилеглих тканин, щільні, болючі при пальпації. </a:t>
            </a:r>
            <a:r>
              <a:rPr lang="uk-UA" dirty="0" err="1" smtClean="0"/>
              <a:t>Варикозно</a:t>
            </a:r>
            <a:r>
              <a:rPr lang="uk-UA" dirty="0" smtClean="0"/>
              <a:t> розширені вени напружені, особливо в ділянці неспроможних </a:t>
            </a:r>
            <a:r>
              <a:rPr lang="uk-UA" dirty="0" err="1" smtClean="0"/>
              <a:t>перфорант</a:t>
            </a:r>
            <a:r>
              <a:rPr lang="uk-UA" dirty="0" smtClean="0"/>
              <a:t>, помірно болючі, погано </a:t>
            </a:r>
            <a:r>
              <a:rPr lang="uk-UA" dirty="0" err="1" smtClean="0"/>
              <a:t>спадаються</a:t>
            </a:r>
            <a:r>
              <a:rPr lang="uk-UA" dirty="0" smtClean="0"/>
              <a:t>.</a:t>
            </a:r>
          </a:p>
          <a:p>
            <a:r>
              <a:rPr lang="uk-UA" dirty="0" smtClean="0"/>
              <a:t>Завжди є доцільним </a:t>
            </a:r>
            <a:r>
              <a:rPr lang="uk-UA" dirty="0" err="1" smtClean="0"/>
              <a:t>посегментарне</a:t>
            </a:r>
            <a:r>
              <a:rPr lang="uk-UA" dirty="0" smtClean="0"/>
              <a:t> і порівняльне із здоровою кінцівкою вимірювання об’єму ураженої кінцівки. Ступінь збільшення кінцівки в об’ємі залежить від важкості </a:t>
            </a:r>
            <a:r>
              <a:rPr lang="uk-UA" dirty="0" err="1" smtClean="0"/>
              <a:t>гемодинамічних</a:t>
            </a:r>
            <a:r>
              <a:rPr lang="uk-UA" dirty="0" smtClean="0"/>
              <a:t> порушень, а розповсюдженість набряку вказує на локалізацію </a:t>
            </a:r>
            <a:r>
              <a:rPr lang="uk-UA" dirty="0" err="1" smtClean="0"/>
              <a:t>посттромбофлебітичних</a:t>
            </a:r>
            <a:r>
              <a:rPr lang="uk-UA" dirty="0" smtClean="0"/>
              <a:t> змін у магістральних венах. </a:t>
            </a:r>
          </a:p>
          <a:p>
            <a:endParaRPr lang="uk-UA"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t> </a:t>
            </a:r>
            <a:r>
              <a:rPr lang="uk-UA" dirty="0" smtClean="0"/>
              <a:t>Лікувальна тактика та вибір методу лікування</a:t>
            </a:r>
            <a:endParaRPr lang="uk-UA" dirty="0"/>
          </a:p>
        </p:txBody>
      </p:sp>
      <p:sp>
        <p:nvSpPr>
          <p:cNvPr id="3" name="Содержимое 2"/>
          <p:cNvSpPr>
            <a:spLocks noGrp="1"/>
          </p:cNvSpPr>
          <p:nvPr>
            <p:ph sz="quarter" idx="1"/>
          </p:nvPr>
        </p:nvSpPr>
        <p:spPr>
          <a:xfrm>
            <a:off x="683568" y="1447800"/>
            <a:ext cx="8136904" cy="4789512"/>
          </a:xfrm>
        </p:spPr>
        <p:txBody>
          <a:bodyPr>
            <a:normAutofit fontScale="70000" lnSpcReduction="20000"/>
          </a:bodyPr>
          <a:lstStyle/>
          <a:p>
            <a:r>
              <a:rPr lang="uk-UA" b="1" dirty="0" smtClean="0"/>
              <a:t> </a:t>
            </a:r>
            <a:r>
              <a:rPr lang="uk-UA" dirty="0" smtClean="0"/>
              <a:t>Лікувальна тактика визначається стадією процесу. Під час стадії компенсації застосовують консервативне лікування, стадії декомпенсації – хірургічне лікування. При наявності вагомих протипоказань до операції приєднується комплексне консервативне лікування з накладанням компресійної </a:t>
            </a:r>
            <a:r>
              <a:rPr lang="uk-UA" dirty="0" err="1" smtClean="0"/>
              <a:t>цинкжелатинової</a:t>
            </a:r>
            <a:r>
              <a:rPr lang="uk-UA" dirty="0" smtClean="0"/>
              <a:t> пов’язки </a:t>
            </a:r>
            <a:r>
              <a:rPr lang="uk-UA" dirty="0" err="1" smtClean="0"/>
              <a:t>Уна</a:t>
            </a:r>
            <a:endParaRPr lang="uk-UA" dirty="0" smtClean="0"/>
          </a:p>
          <a:p>
            <a:pPr>
              <a:buNone/>
            </a:pPr>
            <a:r>
              <a:rPr lang="uk-UA" dirty="0" smtClean="0"/>
              <a:t> </a:t>
            </a:r>
            <a:br>
              <a:rPr lang="uk-UA" dirty="0" smtClean="0"/>
            </a:br>
            <a:r>
              <a:rPr lang="uk-UA" dirty="0" smtClean="0"/>
              <a:t>   </a:t>
            </a:r>
            <a:r>
              <a:rPr lang="uk-UA" b="1" i="1" dirty="0" smtClean="0"/>
              <a:t>Консервативне лікування:</a:t>
            </a:r>
            <a:r>
              <a:rPr lang="uk-UA" dirty="0" smtClean="0"/>
              <a:t> </a:t>
            </a:r>
          </a:p>
          <a:p>
            <a:pPr lvl="0"/>
            <a:r>
              <a:rPr lang="uk-UA" dirty="0" smtClean="0"/>
              <a:t>Анальгетики. </a:t>
            </a:r>
          </a:p>
          <a:p>
            <a:pPr lvl="0"/>
            <a:r>
              <a:rPr lang="uk-UA" dirty="0" err="1" smtClean="0"/>
              <a:t>Венопротектори</a:t>
            </a:r>
            <a:r>
              <a:rPr lang="uk-UA" dirty="0" smtClean="0"/>
              <a:t> (</a:t>
            </a:r>
            <a:r>
              <a:rPr lang="uk-UA" dirty="0" err="1" smtClean="0"/>
              <a:t>троксовазин</a:t>
            </a:r>
            <a:r>
              <a:rPr lang="uk-UA" dirty="0" smtClean="0"/>
              <a:t>, </a:t>
            </a:r>
            <a:r>
              <a:rPr lang="uk-UA" dirty="0" err="1" smtClean="0"/>
              <a:t>венорутон</a:t>
            </a:r>
            <a:r>
              <a:rPr lang="uk-UA" dirty="0" smtClean="0"/>
              <a:t>, </a:t>
            </a:r>
            <a:r>
              <a:rPr lang="uk-UA" dirty="0" err="1" smtClean="0"/>
              <a:t>ескузан</a:t>
            </a:r>
            <a:r>
              <a:rPr lang="uk-UA" dirty="0" smtClean="0"/>
              <a:t>, </a:t>
            </a:r>
            <a:r>
              <a:rPr lang="uk-UA" dirty="0" err="1" smtClean="0"/>
              <a:t>глівенол</a:t>
            </a:r>
            <a:r>
              <a:rPr lang="uk-UA" dirty="0" smtClean="0"/>
              <a:t>).</a:t>
            </a:r>
          </a:p>
          <a:p>
            <a:pPr lvl="0"/>
            <a:r>
              <a:rPr lang="uk-UA" dirty="0" err="1" smtClean="0"/>
              <a:t>Дезагреганти</a:t>
            </a:r>
            <a:r>
              <a:rPr lang="uk-UA" dirty="0" smtClean="0"/>
              <a:t>. </a:t>
            </a:r>
          </a:p>
          <a:p>
            <a:pPr lvl="0"/>
            <a:r>
              <a:rPr lang="uk-UA" dirty="0" err="1" smtClean="0"/>
              <a:t>Ензимні</a:t>
            </a:r>
            <a:r>
              <a:rPr lang="uk-UA" dirty="0" smtClean="0"/>
              <a:t> препарати (трипсин, </a:t>
            </a:r>
            <a:r>
              <a:rPr lang="uk-UA" dirty="0" err="1" smtClean="0"/>
              <a:t>хімотрипсин</a:t>
            </a:r>
            <a:r>
              <a:rPr lang="uk-UA" dirty="0" smtClean="0"/>
              <a:t>, </a:t>
            </a:r>
            <a:r>
              <a:rPr lang="uk-UA" dirty="0" err="1" smtClean="0"/>
              <a:t>вобензим</a:t>
            </a:r>
            <a:r>
              <a:rPr lang="uk-UA" dirty="0" smtClean="0"/>
              <a:t>).</a:t>
            </a:r>
          </a:p>
          <a:p>
            <a:pPr lvl="0"/>
            <a:r>
              <a:rPr lang="uk-UA" dirty="0" err="1" smtClean="0"/>
              <a:t>Десенсебілізувальні</a:t>
            </a:r>
            <a:r>
              <a:rPr lang="uk-UA" dirty="0" smtClean="0"/>
              <a:t> препарати.</a:t>
            </a:r>
          </a:p>
          <a:p>
            <a:pPr lvl="0"/>
            <a:r>
              <a:rPr lang="uk-UA" dirty="0" smtClean="0"/>
              <a:t>Сечогінні засоби в поєднанні з препаратами калію.</a:t>
            </a:r>
          </a:p>
          <a:p>
            <a:pPr lvl="0"/>
            <a:r>
              <a:rPr lang="uk-UA" dirty="0" err="1" smtClean="0"/>
              <a:t>Лімфотропні</a:t>
            </a:r>
            <a:r>
              <a:rPr lang="uk-UA" dirty="0" smtClean="0"/>
              <a:t> препарати.</a:t>
            </a:r>
          </a:p>
          <a:p>
            <a:pPr lvl="0"/>
            <a:r>
              <a:rPr lang="uk-UA" dirty="0" smtClean="0"/>
              <a:t>Протизапальні запальні (</a:t>
            </a:r>
            <a:r>
              <a:rPr lang="uk-UA" dirty="0" err="1" smtClean="0"/>
              <a:t>нестероїдні</a:t>
            </a:r>
            <a:r>
              <a:rPr lang="uk-UA" dirty="0" smtClean="0"/>
              <a:t> протизапальні препарати). </a:t>
            </a:r>
          </a:p>
          <a:p>
            <a:pPr lvl="0"/>
            <a:r>
              <a:rPr lang="uk-UA" dirty="0" smtClean="0"/>
              <a:t>Місцеве лікування трофічних порушень (залежності від важкості й фази перебігу некротично-виразкових процесів).</a:t>
            </a:r>
          </a:p>
          <a:p>
            <a:endParaRPr lang="uk-UA"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Лікувальна тактика та вибір методу лікування</a:t>
            </a:r>
            <a:endParaRPr lang="uk-UA" dirty="0"/>
          </a:p>
        </p:txBody>
      </p:sp>
      <p:sp>
        <p:nvSpPr>
          <p:cNvPr id="3" name="Содержимое 2"/>
          <p:cNvSpPr>
            <a:spLocks noGrp="1"/>
          </p:cNvSpPr>
          <p:nvPr>
            <p:ph sz="quarter" idx="1"/>
          </p:nvPr>
        </p:nvSpPr>
        <p:spPr>
          <a:xfrm>
            <a:off x="755576" y="1447800"/>
            <a:ext cx="7920880" cy="4572000"/>
          </a:xfrm>
        </p:spPr>
        <p:txBody>
          <a:bodyPr>
            <a:normAutofit fontScale="85000" lnSpcReduction="10000"/>
          </a:bodyPr>
          <a:lstStyle/>
          <a:p>
            <a:pPr>
              <a:buNone/>
            </a:pPr>
            <a:r>
              <a:rPr lang="uk-UA" b="1" i="1" dirty="0" smtClean="0"/>
              <a:t>		Хірургічне лікування.</a:t>
            </a:r>
            <a:r>
              <a:rPr lang="uk-UA" dirty="0" smtClean="0"/>
              <a:t> </a:t>
            </a:r>
          </a:p>
          <a:p>
            <a:r>
              <a:rPr lang="uk-UA" dirty="0" smtClean="0"/>
              <a:t>Хірургічні втручання визначаються стадією тромбозу. Її поділяють на операції щодо усунення патологічного </a:t>
            </a:r>
            <a:r>
              <a:rPr lang="uk-UA" dirty="0" err="1" smtClean="0"/>
              <a:t>рефлюксу</a:t>
            </a:r>
            <a:r>
              <a:rPr lang="uk-UA" dirty="0" smtClean="0"/>
              <a:t> крові, корекції однобічних порушень відтоку крові по стегнових і тазових венах та реконструктивні операції на венах гомілки і стегна.</a:t>
            </a:r>
          </a:p>
          <a:p>
            <a:pPr>
              <a:buNone/>
            </a:pPr>
            <a:r>
              <a:rPr lang="uk-UA" dirty="0" smtClean="0"/>
              <a:t/>
            </a:r>
            <a:br>
              <a:rPr lang="uk-UA" dirty="0" smtClean="0"/>
            </a:br>
            <a:r>
              <a:rPr lang="uk-UA" dirty="0" smtClean="0"/>
              <a:t>	При операціях щодо усунення патологічного </a:t>
            </a:r>
            <a:r>
              <a:rPr lang="uk-UA" dirty="0" err="1" smtClean="0"/>
              <a:t>рефлюксу</a:t>
            </a:r>
            <a:r>
              <a:rPr lang="uk-UA" dirty="0" smtClean="0"/>
              <a:t> крові застосовують:</a:t>
            </a:r>
          </a:p>
          <a:p>
            <a:pPr lvl="1"/>
            <a:r>
              <a:rPr lang="uk-UA" dirty="0" smtClean="0"/>
              <a:t>а) видалення поверхневих вен і </a:t>
            </a:r>
            <a:r>
              <a:rPr lang="uk-UA" dirty="0" err="1" smtClean="0"/>
              <a:t>епіфасціальну</a:t>
            </a:r>
            <a:r>
              <a:rPr lang="uk-UA" dirty="0" smtClean="0"/>
              <a:t> чи </a:t>
            </a:r>
            <a:r>
              <a:rPr lang="uk-UA" dirty="0" err="1" smtClean="0"/>
              <a:t>субфасціальну</a:t>
            </a:r>
            <a:r>
              <a:rPr lang="uk-UA" dirty="0" smtClean="0"/>
              <a:t> перев’язку </a:t>
            </a:r>
            <a:r>
              <a:rPr lang="uk-UA" dirty="0" err="1" smtClean="0"/>
              <a:t>комунікантних</a:t>
            </a:r>
            <a:r>
              <a:rPr lang="uk-UA" dirty="0" smtClean="0"/>
              <a:t> вен;</a:t>
            </a:r>
          </a:p>
          <a:p>
            <a:pPr lvl="1"/>
            <a:r>
              <a:rPr lang="uk-UA" dirty="0" smtClean="0"/>
              <a:t>б) резекцію глибоких вен; </a:t>
            </a:r>
          </a:p>
          <a:p>
            <a:pPr lvl="1"/>
            <a:r>
              <a:rPr lang="uk-UA" dirty="0" smtClean="0"/>
              <a:t>в) створення штучних внутрішніх і </a:t>
            </a:r>
            <a:r>
              <a:rPr lang="uk-UA" dirty="0" err="1" smtClean="0"/>
              <a:t>позасудинних</a:t>
            </a:r>
            <a:r>
              <a:rPr lang="uk-UA" dirty="0" smtClean="0"/>
              <a:t> клапанів. </a:t>
            </a:r>
          </a:p>
          <a:p>
            <a:endParaRPr lang="uk-U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Фізіологія</a:t>
            </a:r>
            <a:endParaRPr lang="uk-UA" dirty="0"/>
          </a:p>
        </p:txBody>
      </p:sp>
      <p:sp>
        <p:nvSpPr>
          <p:cNvPr id="3" name="Содержимое 2"/>
          <p:cNvSpPr>
            <a:spLocks noGrp="1"/>
          </p:cNvSpPr>
          <p:nvPr>
            <p:ph sz="quarter" idx="1"/>
          </p:nvPr>
        </p:nvSpPr>
        <p:spPr/>
        <p:txBody>
          <a:bodyPr>
            <a:normAutofit fontScale="92500" lnSpcReduction="20000"/>
          </a:bodyPr>
          <a:lstStyle/>
          <a:p>
            <a:r>
              <a:rPr lang="uk-UA" dirty="0" smtClean="0"/>
              <a:t>В нормі кров по венах на ногах йде знизу вгору, з поверхневих вен по </a:t>
            </a:r>
            <a:r>
              <a:rPr lang="uk-UA" dirty="0" err="1" smtClean="0"/>
              <a:t>комунікантних</a:t>
            </a:r>
            <a:r>
              <a:rPr lang="uk-UA" dirty="0" smtClean="0"/>
              <a:t> венах скидається в глибокі, збирається в клубових венах, потім йде в нижню порожнисту вену, яка впадає в серце. Зворотному току крові перешкоджають клапани, розташовані на стінках вен. </a:t>
            </a:r>
            <a:r>
              <a:rPr lang="uk-UA" dirty="0" err="1" smtClean="0"/>
              <a:t>Кровотоку</a:t>
            </a:r>
            <a:r>
              <a:rPr lang="uk-UA" dirty="0" smtClean="0"/>
              <a:t> по глибоких венах допомагають м'язи, які, скорочуючись при ходьбі, стискують вени і виштовхують по них кров вгору (м'язово-венозна помпа). </a:t>
            </a:r>
          </a:p>
          <a:p>
            <a:r>
              <a:rPr lang="uk-UA" dirty="0" smtClean="0"/>
              <a:t>Основний </a:t>
            </a:r>
            <a:r>
              <a:rPr lang="uk-UA" dirty="0" err="1" smtClean="0"/>
              <a:t>кровотік</a:t>
            </a:r>
            <a:r>
              <a:rPr lang="uk-UA" dirty="0" smtClean="0"/>
              <a:t> здійснюється по глибоких венах. Коли глибокі вени не справляються, або порушена функція </a:t>
            </a:r>
            <a:r>
              <a:rPr lang="uk-UA" dirty="0" err="1" smtClean="0"/>
              <a:t>комунікантних</a:t>
            </a:r>
            <a:r>
              <a:rPr lang="uk-UA" dirty="0" smtClean="0"/>
              <a:t> вен, збільшується кровонаповнення поверхневих вен, виникає венозний застій у них. </a:t>
            </a:r>
          </a:p>
          <a:p>
            <a:endParaRPr lang="uk-UA"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Лікувальна тактика та вибір методу лікування</a:t>
            </a:r>
            <a:endParaRPr lang="uk-UA" dirty="0"/>
          </a:p>
        </p:txBody>
      </p:sp>
      <p:sp>
        <p:nvSpPr>
          <p:cNvPr id="3" name="Содержимое 2"/>
          <p:cNvSpPr>
            <a:spLocks noGrp="1"/>
          </p:cNvSpPr>
          <p:nvPr>
            <p:ph sz="quarter" idx="1"/>
          </p:nvPr>
        </p:nvSpPr>
        <p:spPr>
          <a:xfrm>
            <a:off x="611560" y="1447800"/>
            <a:ext cx="8075240" cy="4861520"/>
          </a:xfrm>
        </p:spPr>
        <p:txBody>
          <a:bodyPr>
            <a:normAutofit fontScale="70000" lnSpcReduction="20000"/>
          </a:bodyPr>
          <a:lstStyle/>
          <a:p>
            <a:r>
              <a:rPr lang="uk-UA" dirty="0" smtClean="0"/>
              <a:t>Для корекції однобічних порушень відтоку крові по тазових і стегнових венах виконують перехресне </a:t>
            </a:r>
            <a:r>
              <a:rPr lang="uk-UA" dirty="0" err="1" smtClean="0"/>
              <a:t>аутовенозне</a:t>
            </a:r>
            <a:r>
              <a:rPr lang="uk-UA" dirty="0" smtClean="0"/>
              <a:t> шунтування (операція </a:t>
            </a:r>
            <a:r>
              <a:rPr lang="uk-UA" dirty="0" err="1" smtClean="0"/>
              <a:t>Пальма-Д’Есперона</a:t>
            </a:r>
            <a:r>
              <a:rPr lang="uk-UA" dirty="0" smtClean="0"/>
              <a:t>), подвійне перехресне </a:t>
            </a:r>
            <a:r>
              <a:rPr lang="uk-UA" dirty="0" err="1" smtClean="0"/>
              <a:t>аутовенозне</a:t>
            </a:r>
            <a:r>
              <a:rPr lang="uk-UA" dirty="0" smtClean="0"/>
              <a:t> шунтування чи обхідне шунтування стегнової вени (Операція </a:t>
            </a:r>
            <a:r>
              <a:rPr lang="uk-UA" dirty="0" err="1" smtClean="0"/>
              <a:t>Уорена-Тайра</a:t>
            </a:r>
            <a:r>
              <a:rPr lang="uk-UA" dirty="0" smtClean="0"/>
              <a:t>).</a:t>
            </a:r>
          </a:p>
          <a:p>
            <a:pPr>
              <a:buNone/>
            </a:pPr>
            <a:r>
              <a:rPr lang="uk-UA" dirty="0" smtClean="0"/>
              <a:t> </a:t>
            </a:r>
          </a:p>
          <a:p>
            <a:r>
              <a:rPr lang="uk-UA" dirty="0" smtClean="0"/>
              <a:t>Реконструктивні операції спрямовані на створення штучних клапанів. </a:t>
            </a:r>
            <a:br>
              <a:rPr lang="uk-UA" dirty="0" smtClean="0"/>
            </a:br>
            <a:r>
              <a:rPr lang="uk-UA" dirty="0" smtClean="0"/>
              <a:t> Операція </a:t>
            </a:r>
            <a:r>
              <a:rPr lang="uk-UA" dirty="0" err="1" smtClean="0"/>
              <a:t>Бронзеу-Руссо</a:t>
            </a:r>
            <a:r>
              <a:rPr lang="uk-UA" dirty="0" smtClean="0"/>
              <a:t> – створення клапана із стінки у великій підшкірній вені на 1 см </a:t>
            </a:r>
            <a:r>
              <a:rPr lang="uk-UA" dirty="0" err="1" smtClean="0"/>
              <a:t>дистальніше</a:t>
            </a:r>
            <a:r>
              <a:rPr lang="uk-UA" dirty="0" smtClean="0"/>
              <a:t> від місця впадання її в стегнову.</a:t>
            </a:r>
          </a:p>
          <a:p>
            <a:r>
              <a:rPr lang="uk-UA" dirty="0" smtClean="0"/>
              <a:t>Для </a:t>
            </a:r>
            <a:r>
              <a:rPr lang="uk-UA" dirty="0" err="1" smtClean="0"/>
              <a:t>екстравазальної</a:t>
            </a:r>
            <a:r>
              <a:rPr lang="uk-UA" dirty="0" smtClean="0"/>
              <a:t> корекції функції клапанів використовують </a:t>
            </a:r>
            <a:r>
              <a:rPr lang="uk-UA" dirty="0" err="1" smtClean="0"/>
              <a:t>лавеанові</a:t>
            </a:r>
            <a:r>
              <a:rPr lang="uk-UA" dirty="0" smtClean="0"/>
              <a:t> спіралі, які після розміщення на вені зближують стулки клапана й цим зумовлюють відновлення його функції.</a:t>
            </a:r>
          </a:p>
          <a:p>
            <a:r>
              <a:rPr lang="uk-UA" dirty="0" smtClean="0"/>
              <a:t>Операція </a:t>
            </a:r>
            <a:r>
              <a:rPr lang="uk-UA" dirty="0" err="1" smtClean="0"/>
              <a:t>Псотакіза</a:t>
            </a:r>
            <a:r>
              <a:rPr lang="uk-UA" dirty="0" smtClean="0"/>
              <a:t> – створення зовнішнього м’язового клапана. Сухожилок ніжного м’яза стегна проводять у поперечному напрямку між підколінною артерією й веною та підшивають до сухожилка двоголового м’яза стегна. </a:t>
            </a:r>
          </a:p>
          <a:p>
            <a:r>
              <a:rPr lang="uk-UA" dirty="0" smtClean="0"/>
              <a:t>Застосовують також заміщення сегмента </a:t>
            </a:r>
            <a:r>
              <a:rPr lang="uk-UA" dirty="0" err="1" smtClean="0"/>
              <a:t>реканалізованої</a:t>
            </a:r>
            <a:r>
              <a:rPr lang="uk-UA" dirty="0" smtClean="0"/>
              <a:t> стегнової вени трансплантатом великої підшкірної вени стегна з функціонуючим клапаном або сегментом вени стегна й плеча.</a:t>
            </a:r>
          </a:p>
          <a:p>
            <a:endParaRPr lang="uk-UA"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Лікувальна тактика</a:t>
            </a:r>
            <a:endParaRPr lang="uk-UA" dirty="0"/>
          </a:p>
        </p:txBody>
      </p:sp>
      <p:sp>
        <p:nvSpPr>
          <p:cNvPr id="3" name="Содержимое 2"/>
          <p:cNvSpPr>
            <a:spLocks noGrp="1"/>
          </p:cNvSpPr>
          <p:nvPr>
            <p:ph sz="quarter" idx="1"/>
          </p:nvPr>
        </p:nvSpPr>
        <p:spPr/>
        <p:txBody>
          <a:bodyPr/>
          <a:lstStyle/>
          <a:p>
            <a:r>
              <a:rPr lang="uk-UA" sz="2400" dirty="0" smtClean="0"/>
              <a:t>Хірургічне лікування хворих із </a:t>
            </a:r>
            <a:r>
              <a:rPr lang="uk-UA" sz="2400" dirty="0" err="1" smtClean="0"/>
              <a:t>посттромбофлебітичним</a:t>
            </a:r>
            <a:r>
              <a:rPr lang="uk-UA" sz="2400" dirty="0" smtClean="0"/>
              <a:t> синдромом слід проводити не раніше ніж через 3 місяці після ліквідації трофічних порушень і загоєння трофічних виразок. </a:t>
            </a:r>
          </a:p>
          <a:p>
            <a:r>
              <a:rPr lang="uk-UA" sz="2400" dirty="0" smtClean="0"/>
              <a:t>Із специфічних ускладнень операцій потрібно виділити тромбози, </a:t>
            </a:r>
            <a:r>
              <a:rPr lang="uk-UA" sz="2400" dirty="0" err="1" smtClean="0"/>
              <a:t>ретромбози</a:t>
            </a:r>
            <a:r>
              <a:rPr lang="uk-UA" sz="2400" dirty="0" smtClean="0"/>
              <a:t> переміщених вен, шунтів, анастомозів, неспроможність швів анастомозів, кровотечі, порушення артеріального кровообігу при надмірній компресії в результаті </a:t>
            </a:r>
            <a:r>
              <a:rPr lang="uk-UA" sz="2400" dirty="0" err="1" smtClean="0"/>
              <a:t>дублікатури</a:t>
            </a:r>
            <a:r>
              <a:rPr lang="uk-UA" sz="2400" dirty="0" smtClean="0"/>
              <a:t> фасції. </a:t>
            </a:r>
          </a:p>
          <a:p>
            <a:endParaRPr lang="uk-UA"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Содержимое 2"/>
          <p:cNvSpPr>
            <a:spLocks noGrp="1"/>
          </p:cNvSpPr>
          <p:nvPr>
            <p:ph sz="quarter" idx="1"/>
          </p:nvPr>
        </p:nvSpPr>
        <p:spPr>
          <a:xfrm>
            <a:off x="914400" y="2132856"/>
            <a:ext cx="7772400" cy="3886944"/>
          </a:xfrm>
        </p:spPr>
        <p:txBody>
          <a:bodyPr>
            <a:normAutofit/>
          </a:bodyPr>
          <a:lstStyle/>
          <a:p>
            <a:pPr algn="ctr">
              <a:buNone/>
            </a:pPr>
            <a:r>
              <a:rPr lang="uk-UA" sz="5400" b="1" dirty="0" smtClean="0"/>
              <a:t>Дякую за увагу</a:t>
            </a:r>
            <a:endParaRPr lang="uk-UA" sz="54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Патологія</a:t>
            </a:r>
            <a:endParaRPr lang="uk-UA" dirty="0"/>
          </a:p>
        </p:txBody>
      </p:sp>
      <p:sp>
        <p:nvSpPr>
          <p:cNvPr id="3" name="Содержимое 2"/>
          <p:cNvSpPr>
            <a:spLocks noGrp="1"/>
          </p:cNvSpPr>
          <p:nvPr>
            <p:ph sz="quarter" idx="1"/>
          </p:nvPr>
        </p:nvSpPr>
        <p:spPr>
          <a:xfrm>
            <a:off x="457200" y="1340768"/>
            <a:ext cx="8229600" cy="4785395"/>
          </a:xfrm>
        </p:spPr>
        <p:txBody>
          <a:bodyPr>
            <a:normAutofit fontScale="85000" lnSpcReduction="20000"/>
          </a:bodyPr>
          <a:lstStyle/>
          <a:p>
            <a:r>
              <a:rPr lang="uk-UA" dirty="0" smtClean="0"/>
              <a:t>При виникненні венозного застою підвищується венозний тиск, стінки вен розтягуються. </a:t>
            </a:r>
          </a:p>
          <a:p>
            <a:r>
              <a:rPr lang="uk-UA" dirty="0" smtClean="0"/>
              <a:t>Але справжнє (незворотне) варикозне розширення вен з'являється тоді, коли вени не просто розтягуються, а відбуваються незворотні зміни в їх будові. Стає менше </a:t>
            </a:r>
            <a:r>
              <a:rPr lang="uk-UA" dirty="0" err="1" smtClean="0"/>
              <a:t>гладком'язових</a:t>
            </a:r>
            <a:r>
              <a:rPr lang="uk-UA" dirty="0" smtClean="0"/>
              <a:t> клітин і більше сполучної тканини, через що тонус венозної стінки стійко знижується, вона стає не щільною, вена нагадує мішок. </a:t>
            </a:r>
          </a:p>
          <a:p>
            <a:r>
              <a:rPr lang="uk-UA" dirty="0" smtClean="0"/>
              <a:t>Найчастіше причиною подібних змін є тривале розтягнення венозної стінки при венозному застої. </a:t>
            </a:r>
          </a:p>
          <a:p>
            <a:r>
              <a:rPr lang="uk-UA" dirty="0" smtClean="0"/>
              <a:t>Порушується при цьому і функція клапанів, вони не замикаються повністю, і можливий зворотний потік крові зверху вниз, при цьому стінки вен розтягуються ще більше. Крім того, при порушенні функції клапанів </a:t>
            </a:r>
            <a:r>
              <a:rPr lang="uk-UA" dirty="0" err="1" smtClean="0"/>
              <a:t>комунікантних</a:t>
            </a:r>
            <a:r>
              <a:rPr lang="uk-UA" dirty="0" smtClean="0"/>
              <a:t> вен кров переходить в поверхневі вени із глибоких, чого в нормі бути не повинно. </a:t>
            </a:r>
          </a:p>
          <a:p>
            <a:endParaRPr lang="uk-U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Патологія</a:t>
            </a:r>
            <a:endParaRPr lang="uk-UA" dirty="0"/>
          </a:p>
        </p:txBody>
      </p:sp>
      <p:sp>
        <p:nvSpPr>
          <p:cNvPr id="3" name="Содержимое 2"/>
          <p:cNvSpPr>
            <a:spLocks noGrp="1"/>
          </p:cNvSpPr>
          <p:nvPr>
            <p:ph sz="quarter" idx="1"/>
          </p:nvPr>
        </p:nvSpPr>
        <p:spPr/>
        <p:txBody>
          <a:bodyPr>
            <a:normAutofit fontScale="92500" lnSpcReduction="10000"/>
          </a:bodyPr>
          <a:lstStyle/>
          <a:p>
            <a:r>
              <a:rPr lang="uk-UA" dirty="0" smtClean="0"/>
              <a:t>Велике значення має спадкова схильність. Якщо від народження клапани вен слабкі, неповноцінні, а венозна стінка слабка, то кров застоюється в нижніх кінцівках і виникає </a:t>
            </a:r>
            <a:r>
              <a:rPr lang="uk-UA" dirty="0" err="1" smtClean="0"/>
              <a:t>варикоз</a:t>
            </a:r>
            <a:r>
              <a:rPr lang="uk-UA" dirty="0" smtClean="0"/>
              <a:t>, навіть за відсутності будь-яких інших чинників. </a:t>
            </a:r>
          </a:p>
          <a:p>
            <a:r>
              <a:rPr lang="uk-UA" dirty="0" smtClean="0"/>
              <a:t>Варикозне розширення вен ніг спостерігається у 20-40% вагітних жінок, причому у більшої половини з них це захворювання виникло під час вагітності, а не до неї.</a:t>
            </a:r>
          </a:p>
          <a:p>
            <a:r>
              <a:rPr lang="uk-UA" dirty="0" smtClean="0"/>
              <a:t>Варикозна хвороба частіше виявляється на 5-6-му місяці вагітності. Кожна наступна вагітність підсилює ймовірність виникнення і ступінь тяжкості </a:t>
            </a:r>
            <a:r>
              <a:rPr lang="uk-UA" dirty="0" err="1" smtClean="0"/>
              <a:t>варикозу</a:t>
            </a:r>
            <a:r>
              <a:rPr lang="uk-UA" dirty="0" smtClean="0"/>
              <a:t>. </a:t>
            </a:r>
          </a:p>
          <a:p>
            <a:endParaRPr lang="uk-U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Причини </a:t>
            </a:r>
            <a:r>
              <a:rPr lang="uk-UA" dirty="0" err="1" smtClean="0"/>
              <a:t>варикозу</a:t>
            </a:r>
            <a:r>
              <a:rPr lang="uk-UA" dirty="0" smtClean="0"/>
              <a:t> під час вагітності </a:t>
            </a:r>
            <a:br>
              <a:rPr lang="uk-UA" dirty="0" smtClean="0"/>
            </a:br>
            <a:endParaRPr lang="uk-UA" dirty="0"/>
          </a:p>
        </p:txBody>
      </p:sp>
      <p:sp>
        <p:nvSpPr>
          <p:cNvPr id="3" name="Содержимое 2"/>
          <p:cNvSpPr>
            <a:spLocks noGrp="1"/>
          </p:cNvSpPr>
          <p:nvPr>
            <p:ph sz="quarter" idx="1"/>
          </p:nvPr>
        </p:nvSpPr>
        <p:spPr/>
        <p:txBody>
          <a:bodyPr>
            <a:normAutofit fontScale="92500"/>
          </a:bodyPr>
          <a:lstStyle/>
          <a:p>
            <a:r>
              <a:rPr lang="uk-UA" dirty="0" smtClean="0"/>
              <a:t>Однією з основних причин розвитку </a:t>
            </a:r>
            <a:r>
              <a:rPr lang="uk-UA" dirty="0" err="1" smtClean="0"/>
              <a:t>варикозу</a:t>
            </a:r>
            <a:r>
              <a:rPr lang="uk-UA" dirty="0" smtClean="0"/>
              <a:t> є спадкові порушення еластичності венозної стінки. Ризик розвитку варикозної хвороби збільшується  з числом вагітностей і віком жінки. </a:t>
            </a:r>
          </a:p>
          <a:p>
            <a:r>
              <a:rPr lang="uk-UA" dirty="0" smtClean="0"/>
              <a:t>Провідними факторами в цей період є:</a:t>
            </a:r>
          </a:p>
          <a:p>
            <a:pPr lvl="1"/>
            <a:r>
              <a:rPr lang="uk-UA" dirty="0" smtClean="0"/>
              <a:t>Зміни гормонального фону (</a:t>
            </a:r>
            <a:r>
              <a:rPr lang="uk-UA" dirty="0" err="1" smtClean="0"/>
              <a:t>прогестерон</a:t>
            </a:r>
            <a:r>
              <a:rPr lang="uk-UA" dirty="0" smtClean="0"/>
              <a:t>) - зниження тонусу венозної стінки і підвищує її розтяжність до 150% від норми, повертаючись до неї лише через 2-3 місяці після пологів. Це фізіологічно необхідно, оскільки поступово зростаючий обсяг крові вимагає збільшення ємності судинного русла, і вени, більш тонкостінні, ніж артерії, розтягуються в більшій мірі. </a:t>
            </a:r>
          </a:p>
          <a:p>
            <a:endParaRPr lang="uk-U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Причини </a:t>
            </a:r>
            <a:r>
              <a:rPr lang="uk-UA" dirty="0" err="1" smtClean="0"/>
              <a:t>варикозу</a:t>
            </a:r>
            <a:r>
              <a:rPr lang="uk-UA" dirty="0" smtClean="0"/>
              <a:t> під час вагітності</a:t>
            </a:r>
            <a:endParaRPr lang="uk-UA" dirty="0"/>
          </a:p>
        </p:txBody>
      </p:sp>
      <p:sp>
        <p:nvSpPr>
          <p:cNvPr id="3" name="Содержимое 2"/>
          <p:cNvSpPr>
            <a:spLocks noGrp="1"/>
          </p:cNvSpPr>
          <p:nvPr>
            <p:ph sz="quarter" idx="1"/>
          </p:nvPr>
        </p:nvSpPr>
        <p:spPr/>
        <p:txBody>
          <a:bodyPr>
            <a:normAutofit fontScale="92500" lnSpcReduction="20000"/>
          </a:bodyPr>
          <a:lstStyle/>
          <a:p>
            <a:pPr lvl="1"/>
            <a:r>
              <a:rPr lang="uk-UA" dirty="0" smtClean="0"/>
              <a:t>Збільшення обсягу циркулюючої крові. Під час вагітності значно збільшується кількість крові, що циркулює по судинах. Це починається з першого триместру вагітності, досягаючи максимуму до 28-32 тижнів. </a:t>
            </a:r>
          </a:p>
          <a:p>
            <a:pPr lvl="1"/>
            <a:r>
              <a:rPr lang="uk-UA" dirty="0" smtClean="0"/>
              <a:t>Порушення відтоку крові з вен нижніх кінцівок із-за стискання зростаючої матки на нижню порожнисту вену.</a:t>
            </a:r>
          </a:p>
          <a:p>
            <a:pPr lvl="1"/>
            <a:r>
              <a:rPr lang="uk-UA" dirty="0" smtClean="0"/>
              <a:t>Зміни реологічних властивостей крові. </a:t>
            </a:r>
          </a:p>
          <a:p>
            <a:pPr lvl="1"/>
            <a:r>
              <a:rPr lang="uk-UA" dirty="0" smtClean="0"/>
              <a:t>Збільшення ваги. При </a:t>
            </a:r>
            <a:r>
              <a:rPr lang="uk-UA" dirty="0" err="1" smtClean="0"/>
              <a:t>нормальнії</a:t>
            </a:r>
            <a:r>
              <a:rPr lang="uk-UA" dirty="0" smtClean="0"/>
              <a:t> вагітності жінка додає у вазі 10-12 кг. </a:t>
            </a:r>
          </a:p>
          <a:p>
            <a:pPr lvl="1"/>
            <a:r>
              <a:rPr lang="uk-UA" dirty="0" smtClean="0"/>
              <a:t>Розвитку варикозного розширення вен сприяють носіння взуття на високих підборах, тривала робота в положенні стоячи, підняття важких речей, надлишкова маса тіла. </a:t>
            </a:r>
          </a:p>
          <a:p>
            <a:endParaRPr lang="uk-U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Класифікація.</a:t>
            </a:r>
            <a:endParaRPr lang="uk-UA" dirty="0"/>
          </a:p>
        </p:txBody>
      </p:sp>
      <p:sp>
        <p:nvSpPr>
          <p:cNvPr id="3" name="Содержимое 2"/>
          <p:cNvSpPr>
            <a:spLocks noGrp="1"/>
          </p:cNvSpPr>
          <p:nvPr>
            <p:ph sz="quarter" idx="1"/>
          </p:nvPr>
        </p:nvSpPr>
        <p:spPr/>
        <p:txBody>
          <a:bodyPr>
            <a:normAutofit fontScale="92500"/>
          </a:bodyPr>
          <a:lstStyle/>
          <a:p>
            <a:r>
              <a:rPr lang="uk-UA" dirty="0" smtClean="0"/>
              <a:t>В.С. Савельєв виділяє 2 стадії варикозної хвороби поверхневих вен: </a:t>
            </a:r>
            <a:br>
              <a:rPr lang="uk-UA" dirty="0" smtClean="0"/>
            </a:br>
            <a:r>
              <a:rPr lang="uk-UA" dirty="0" smtClean="0"/>
              <a:t>   		1. Стадія компенсації </a:t>
            </a:r>
          </a:p>
          <a:p>
            <a:pPr lvl="1"/>
            <a:r>
              <a:rPr lang="uk-UA" dirty="0" smtClean="0"/>
              <a:t>А. Варикозне розширення вен при відсутності клінічних проявів клапанної недостатності основних підшкірних стовбурів і </a:t>
            </a:r>
            <a:r>
              <a:rPr lang="uk-UA" dirty="0" err="1" smtClean="0"/>
              <a:t>перфорантних</a:t>
            </a:r>
            <a:r>
              <a:rPr lang="uk-UA" dirty="0" smtClean="0"/>
              <a:t> вен.</a:t>
            </a:r>
          </a:p>
          <a:p>
            <a:pPr lvl="1"/>
            <a:r>
              <a:rPr lang="uk-UA" dirty="0" smtClean="0"/>
              <a:t>Б. При проведенні функціональних проб виникає клапанна недостатність основних підшкірних стовбурів і </a:t>
            </a:r>
            <a:r>
              <a:rPr lang="uk-UA" dirty="0" err="1" smtClean="0"/>
              <a:t>перфорантних</a:t>
            </a:r>
            <a:r>
              <a:rPr lang="uk-UA" dirty="0" smtClean="0"/>
              <a:t> вен</a:t>
            </a:r>
          </a:p>
          <a:p>
            <a:pPr>
              <a:buNone/>
            </a:pPr>
            <a:r>
              <a:rPr lang="uk-UA" b="1" dirty="0" smtClean="0"/>
              <a:t>      		</a:t>
            </a:r>
            <a:r>
              <a:rPr lang="uk-UA" dirty="0" smtClean="0"/>
              <a:t>2. Стадія декомпенсації:</a:t>
            </a:r>
          </a:p>
          <a:p>
            <a:pPr lvl="1"/>
            <a:r>
              <a:rPr lang="uk-UA" dirty="0" smtClean="0"/>
              <a:t>А. без трофічних порушень.</a:t>
            </a:r>
          </a:p>
          <a:p>
            <a:pPr lvl="1"/>
            <a:r>
              <a:rPr lang="uk-UA" dirty="0" smtClean="0"/>
              <a:t>Б. з трофічними порушеннями;</a:t>
            </a:r>
          </a:p>
          <a:p>
            <a:endParaRPr lang="uk-UA"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57</TotalTime>
  <Words>2931</Words>
  <Application>Microsoft Office PowerPoint</Application>
  <PresentationFormat>Экран (4:3)</PresentationFormat>
  <Paragraphs>229</Paragraphs>
  <Slides>42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42</vt:i4>
      </vt:variant>
    </vt:vector>
  </HeadingPairs>
  <TitlesOfParts>
    <vt:vector size="43" baseType="lpstr">
      <vt:lpstr>Справедливость</vt:lpstr>
      <vt:lpstr>Тромбофлебіт поверхневих та глибоких вен нижніх кінцівок  </vt:lpstr>
      <vt:lpstr>Слайд 2</vt:lpstr>
      <vt:lpstr>Фізіологія і патогенез </vt:lpstr>
      <vt:lpstr>Фізіологія</vt:lpstr>
      <vt:lpstr>Патологія</vt:lpstr>
      <vt:lpstr>Патологія</vt:lpstr>
      <vt:lpstr>Причини варикозу під час вагітності  </vt:lpstr>
      <vt:lpstr>Причини варикозу під час вагітності</vt:lpstr>
      <vt:lpstr>Класифікація.</vt:lpstr>
      <vt:lpstr>Ступені гемолімфодинамічних розладів</vt:lpstr>
      <vt:lpstr>Клініка</vt:lpstr>
      <vt:lpstr>Діагностика варикозної хвороби  </vt:lpstr>
      <vt:lpstr>Лікування </vt:lpstr>
      <vt:lpstr>Компресія вен  </vt:lpstr>
      <vt:lpstr>Медикаментозне лікування </vt:lpstr>
      <vt:lpstr>Хірургічне лікування</vt:lpstr>
      <vt:lpstr>Лікування варикозного розширення вен ніг під час вагітності</vt:lpstr>
      <vt:lpstr>Тромбофлебіт </vt:lpstr>
      <vt:lpstr>Етіологія і патогенез</vt:lpstr>
      <vt:lpstr>Слайд 20</vt:lpstr>
      <vt:lpstr>Класифікація (за локалізацією тромботичного процесу).</vt:lpstr>
      <vt:lpstr>Класифікація</vt:lpstr>
      <vt:lpstr>Слайд 23</vt:lpstr>
      <vt:lpstr>Гострий тромбофлебіт поверхневих вен нижніх кінцівок</vt:lpstr>
      <vt:lpstr>Диференційний діагноз.  </vt:lpstr>
      <vt:lpstr> Лікувальна тактика та вибір методу лікування.</vt:lpstr>
      <vt:lpstr>Гострий тромбофлебіт глибоких вен нижніх кінцівок. </vt:lpstr>
      <vt:lpstr>Гострий тромбофлебіт здухвинно-стегнового сегмента (ілеофеморальний тромбоз)  </vt:lpstr>
      <vt:lpstr>Лабораторні та інструментальні методи діагностики</vt:lpstr>
      <vt:lpstr>Диференційний діагноз.  </vt:lpstr>
      <vt:lpstr>Диференційний діагноз</vt:lpstr>
      <vt:lpstr>Диференційний діагноз</vt:lpstr>
      <vt:lpstr>Лікувальна тактика та вибір методу лікування</vt:lpstr>
      <vt:lpstr>Посттромбофлебітична хвороба (Посттромбофлебітичний синдром)  </vt:lpstr>
      <vt:lpstr>Патогенез </vt:lpstr>
      <vt:lpstr>Посттромбофлебітична хвороба (Посттромбофлебітичний синдром)</vt:lpstr>
      <vt:lpstr>Слайд 37</vt:lpstr>
      <vt:lpstr> Лікувальна тактика та вибір методу лікування</vt:lpstr>
      <vt:lpstr>Лікувальна тактика та вибір методу лікування</vt:lpstr>
      <vt:lpstr>Лікувальна тактика та вибір методу лікування</vt:lpstr>
      <vt:lpstr>Лікувальна тактика</vt:lpstr>
      <vt:lpstr>Слайд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Тромбофлебіт поверхневих та глибоких вен нижніх кінцівок  </dc:title>
  <dc:creator>User</dc:creator>
  <cp:lastModifiedBy>User</cp:lastModifiedBy>
  <cp:revision>3</cp:revision>
  <dcterms:created xsi:type="dcterms:W3CDTF">2014-10-24T08:46:45Z</dcterms:created>
  <dcterms:modified xsi:type="dcterms:W3CDTF">2014-11-03T09:02:51Z</dcterms:modified>
</cp:coreProperties>
</file>