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2" r:id="rId16"/>
    <p:sldId id="270" r:id="rId17"/>
    <p:sldId id="271" r:id="rId18"/>
    <p:sldId id="275" r:id="rId19"/>
    <p:sldId id="273" r:id="rId20"/>
    <p:sldId id="274" r:id="rId21"/>
    <p:sldId id="276" r:id="rId22"/>
    <p:sldId id="277" r:id="rId23"/>
    <p:sldId id="278" r:id="rId24"/>
    <p:sldId id="279" r:id="rId25"/>
    <p:sldId id="280" r:id="rId26"/>
    <p:sldId id="284" r:id="rId27"/>
    <p:sldId id="281" r:id="rId28"/>
    <p:sldId id="282" r:id="rId29"/>
    <p:sldId id="283" r:id="rId30"/>
    <p:sldId id="285" r:id="rId31"/>
    <p:sldId id="287" r:id="rId32"/>
    <p:sldId id="286"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11/21/2014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2514600"/>
            <a:ext cx="8915399" cy="1271789"/>
          </a:xfrm>
        </p:spPr>
        <p:txBody>
          <a:bodyPr>
            <a:normAutofit fontScale="90000"/>
          </a:bodyPr>
          <a:lstStyle/>
          <a:p>
            <a:r>
              <a:rPr lang="uk-UA" smtClean="0"/>
              <a:t>РОЗРОДЖУВАЛЬНІ ОПЕРАЦІЇ В АКУШЕРСТВІ</a:t>
            </a:r>
            <a:endParaRPr lang="ru-RU" dirty="0"/>
          </a:p>
        </p:txBody>
      </p:sp>
      <p:sp>
        <p:nvSpPr>
          <p:cNvPr id="3" name="Подзаголовок 2"/>
          <p:cNvSpPr>
            <a:spLocks noGrp="1"/>
          </p:cNvSpPr>
          <p:nvPr>
            <p:ph type="subTitle" idx="1"/>
          </p:nvPr>
        </p:nvSpPr>
        <p:spPr/>
        <p:txBody>
          <a:bodyPr>
            <a:normAutofit fontScale="92500"/>
          </a:bodyPr>
          <a:lstStyle/>
          <a:p>
            <a:r>
              <a:rPr lang="uk-UA" sz="2800" i="1" dirty="0"/>
              <a:t>Доповідач</a:t>
            </a:r>
            <a:r>
              <a:rPr lang="uk-UA" sz="2800" dirty="0"/>
              <a:t>: </a:t>
            </a:r>
            <a:r>
              <a:rPr lang="uk-UA" sz="2800" dirty="0" err="1"/>
              <a:t>д.мед.н</a:t>
            </a:r>
            <a:r>
              <a:rPr lang="uk-UA" sz="2800" dirty="0"/>
              <a:t>., професор кафедри охорони материнства та дитинства ФПО УжНУ МІЦОДА Р.М.</a:t>
            </a:r>
            <a:endParaRPr lang="ru-RU" sz="2800" dirty="0"/>
          </a:p>
          <a:p>
            <a:endParaRPr lang="ru-RU" dirty="0"/>
          </a:p>
        </p:txBody>
      </p:sp>
    </p:spTree>
    <p:extLst>
      <p:ext uri="{BB962C8B-B14F-4D97-AF65-F5344CB8AC3E}">
        <p14:creationId xmlns:p14="http://schemas.microsoft.com/office/powerpoint/2010/main" val="3922396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34862" y="121834"/>
            <a:ext cx="10157138" cy="921355"/>
          </a:xfrm>
        </p:spPr>
        <p:txBody>
          <a:bodyPr>
            <a:normAutofit fontScale="90000"/>
          </a:bodyPr>
          <a:lstStyle/>
          <a:p>
            <a:r>
              <a:rPr lang="ru-RU" b="1" dirty="0" err="1" smtClean="0"/>
              <a:t>Положення</a:t>
            </a:r>
            <a:r>
              <a:rPr lang="ru-RU" b="1" dirty="0" smtClean="0"/>
              <a:t> </a:t>
            </a:r>
            <a:r>
              <a:rPr lang="ru-RU" b="1" dirty="0" err="1" smtClean="0"/>
              <a:t>голівки</a:t>
            </a:r>
            <a:r>
              <a:rPr lang="ru-RU" b="1" dirty="0" smtClean="0"/>
              <a:t> плоду </a:t>
            </a:r>
            <a:r>
              <a:rPr lang="ru-RU" b="1" dirty="0"/>
              <a:t>по </a:t>
            </a:r>
            <a:r>
              <a:rPr lang="ru-RU" b="1" dirty="0" err="1"/>
              <a:t>відношенню</a:t>
            </a:r>
            <a:r>
              <a:rPr lang="ru-RU" b="1" dirty="0"/>
              <a:t> до </a:t>
            </a:r>
            <a:r>
              <a:rPr lang="ru-RU" b="1" dirty="0" err="1"/>
              <a:t>площини</a:t>
            </a:r>
            <a:r>
              <a:rPr lang="ru-RU" b="1" dirty="0"/>
              <a:t> </a:t>
            </a:r>
            <a:r>
              <a:rPr lang="ru-RU" b="1" dirty="0" smtClean="0"/>
              <a:t>тазу при </a:t>
            </a:r>
            <a:r>
              <a:rPr lang="ru-RU" b="1" dirty="0" err="1"/>
              <a:t>потиличного</a:t>
            </a:r>
            <a:r>
              <a:rPr lang="ru-RU" b="1" dirty="0"/>
              <a:t> </a:t>
            </a:r>
            <a:r>
              <a:rPr lang="ru-RU" b="1" dirty="0" err="1"/>
              <a:t>передлежання</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846551567"/>
              </p:ext>
            </p:extLst>
          </p:nvPr>
        </p:nvGraphicFramePr>
        <p:xfrm>
          <a:off x="1532587" y="1168477"/>
          <a:ext cx="10367494" cy="5719533"/>
        </p:xfrm>
        <a:graphic>
          <a:graphicData uri="http://schemas.openxmlformats.org/drawingml/2006/table">
            <a:tbl>
              <a:tblPr/>
              <a:tblGrid>
                <a:gridCol w="1847853"/>
                <a:gridCol w="2360567"/>
                <a:gridCol w="3695704"/>
                <a:gridCol w="2463370"/>
              </a:tblGrid>
              <a:tr h="602657">
                <a:tc>
                  <a:txBody>
                    <a:bodyPr/>
                    <a:lstStyle/>
                    <a:p>
                      <a:pPr>
                        <a:spcAft>
                          <a:spcPts val="0"/>
                        </a:spcAft>
                      </a:pPr>
                      <a:r>
                        <a:rPr lang="ru-RU" sz="1600" b="1" dirty="0" err="1">
                          <a:effectLst/>
                          <a:latin typeface="Times New Roman" panose="02020603050405020304" pitchFamily="18" charset="0"/>
                        </a:rPr>
                        <a:t>Місце</a:t>
                      </a:r>
                      <a:r>
                        <a:rPr lang="ru-RU" sz="1600" b="1" dirty="0">
                          <a:effectLst/>
                          <a:latin typeface="Times New Roman" panose="02020603050405020304" pitchFamily="18" charset="0"/>
                        </a:rPr>
                        <a:t> </a:t>
                      </a:r>
                      <a:r>
                        <a:rPr lang="ru-RU" sz="1600" b="1" dirty="0" err="1">
                          <a:effectLst/>
                          <a:latin typeface="Times New Roman" panose="02020603050405020304" pitchFamily="18" charset="0"/>
                        </a:rPr>
                        <a:t>положення</a:t>
                      </a:r>
                      <a:r>
                        <a:rPr lang="ru-RU" sz="1600" b="1" dirty="0">
                          <a:effectLst/>
                          <a:latin typeface="Times New Roman" panose="02020603050405020304" pitchFamily="18" charset="0"/>
                        </a:rPr>
                        <a:t> </a:t>
                      </a:r>
                      <a:r>
                        <a:rPr lang="ru-RU" sz="1600" b="1" dirty="0" err="1">
                          <a:effectLst/>
                          <a:latin typeface="Times New Roman" panose="02020603050405020304" pitchFamily="18" charset="0"/>
                        </a:rPr>
                        <a:t>голівки</a:t>
                      </a:r>
                      <a:r>
                        <a:rPr lang="ru-RU" sz="1600" b="1" dirty="0">
                          <a:effectLst/>
                          <a:latin typeface="Times New Roman" panose="02020603050405020304" pitchFamily="18" charset="0"/>
                        </a:rPr>
                        <a:t> плоду</a:t>
                      </a:r>
                      <a:endParaRPr lang="ru-RU" sz="1600" dirty="0">
                        <a:effectLst/>
                        <a:latin typeface="Times New Roman" panose="02020603050405020304" pitchFamily="18" charset="0"/>
                      </a:endParaRPr>
                    </a:p>
                  </a:txBody>
                  <a:tcPr marL="34876" marR="34876" marT="33481" marB="33481"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b="1" dirty="0" err="1">
                          <a:effectLst/>
                          <a:latin typeface="Times New Roman" panose="02020603050405020304" pitchFamily="18" charset="0"/>
                        </a:rPr>
                        <a:t>Дані</a:t>
                      </a:r>
                      <a:r>
                        <a:rPr lang="ru-RU" sz="1600" b="1" dirty="0">
                          <a:effectLst/>
                          <a:latin typeface="Times New Roman" panose="02020603050405020304" pitchFamily="18" charset="0"/>
                        </a:rPr>
                        <a:t> </a:t>
                      </a:r>
                      <a:r>
                        <a:rPr lang="ru-RU" sz="1600" b="1" dirty="0" err="1">
                          <a:effectLst/>
                          <a:latin typeface="Times New Roman" panose="02020603050405020304" pitchFamily="18" charset="0"/>
                        </a:rPr>
                        <a:t>акушерського</a:t>
                      </a:r>
                      <a:r>
                        <a:rPr lang="ru-RU" sz="1600" b="1" dirty="0">
                          <a:effectLst/>
                          <a:latin typeface="Times New Roman" panose="02020603050405020304" pitchFamily="18" charset="0"/>
                        </a:rPr>
                        <a:t> </a:t>
                      </a:r>
                      <a:r>
                        <a:rPr lang="ru-RU" sz="1600" b="1" dirty="0" err="1">
                          <a:effectLst/>
                          <a:latin typeface="Times New Roman" panose="02020603050405020304" pitchFamily="18" charset="0"/>
                        </a:rPr>
                        <a:t>дослідження</a:t>
                      </a:r>
                      <a:r>
                        <a:rPr lang="ru-RU" sz="1600" b="1" dirty="0">
                          <a:effectLst/>
                          <a:latin typeface="Times New Roman" panose="02020603050405020304" pitchFamily="18" charset="0"/>
                        </a:rPr>
                        <a:t> </a:t>
                      </a:r>
                      <a:endParaRPr lang="ru-RU" sz="1600" dirty="0">
                        <a:effectLst/>
                        <a:latin typeface="Times New Roman" panose="02020603050405020304" pitchFamily="18" charset="0"/>
                      </a:endParaRPr>
                    </a:p>
                  </a:txBody>
                  <a:tcPr marL="34876" marR="34876" marT="33481" marB="33481"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b="1">
                          <a:effectLst/>
                          <a:latin typeface="Times New Roman" panose="02020603050405020304" pitchFamily="18" charset="0"/>
                        </a:rPr>
                        <a:t>Дані піхвового дослідження</a:t>
                      </a:r>
                      <a:endParaRPr lang="ru-RU" sz="1600">
                        <a:effectLst/>
                        <a:latin typeface="Times New Roman" panose="02020603050405020304" pitchFamily="18" charset="0"/>
                      </a:endParaRPr>
                    </a:p>
                  </a:txBody>
                  <a:tcPr marL="34876" marR="34876" marT="33481" marB="33481"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b="1" dirty="0" err="1">
                          <a:effectLst/>
                          <a:latin typeface="Times New Roman" panose="02020603050405020304" pitchFamily="18" charset="0"/>
                        </a:rPr>
                        <a:t>Відповідність</a:t>
                      </a:r>
                      <a:r>
                        <a:rPr lang="ru-RU" sz="1600" b="1" dirty="0">
                          <a:effectLst/>
                          <a:latin typeface="Times New Roman" panose="02020603050405020304" pitchFamily="18" charset="0"/>
                        </a:rPr>
                        <a:t> моменту </a:t>
                      </a:r>
                      <a:r>
                        <a:rPr lang="ru-RU" sz="1600" b="1" dirty="0" err="1">
                          <a:effectLst/>
                          <a:latin typeface="Times New Roman" panose="02020603050405020304" pitchFamily="18" charset="0"/>
                        </a:rPr>
                        <a:t>біомеханізма</a:t>
                      </a:r>
                      <a:r>
                        <a:rPr lang="ru-RU" sz="1600" b="1" dirty="0">
                          <a:effectLst/>
                          <a:latin typeface="Times New Roman" panose="02020603050405020304" pitchFamily="18" charset="0"/>
                        </a:rPr>
                        <a:t> </a:t>
                      </a:r>
                      <a:r>
                        <a:rPr lang="ru-RU" sz="1600" b="1" dirty="0" err="1">
                          <a:effectLst/>
                          <a:latin typeface="Times New Roman" panose="02020603050405020304" pitchFamily="18" charset="0"/>
                        </a:rPr>
                        <a:t>пологів</a:t>
                      </a:r>
                      <a:endParaRPr lang="ru-RU" sz="1600" dirty="0">
                        <a:effectLst/>
                        <a:latin typeface="Times New Roman" panose="02020603050405020304" pitchFamily="18" charset="0"/>
                      </a:endParaRPr>
                    </a:p>
                  </a:txBody>
                  <a:tcPr marL="34876" marR="34876" marT="33481" marB="33481"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138352">
                <a:tc>
                  <a:txBody>
                    <a:bodyPr/>
                    <a:lstStyle/>
                    <a:p>
                      <a:pPr>
                        <a:spcAft>
                          <a:spcPts val="0"/>
                        </a:spcAft>
                      </a:pPr>
                      <a:r>
                        <a:rPr lang="ru-RU" sz="1600">
                          <a:effectLst/>
                          <a:latin typeface="Times New Roman" panose="02020603050405020304" pitchFamily="18" charset="0"/>
                        </a:rPr>
                        <a:t>Голівка плоду великим сегментом у вході в малий таз</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rPr>
                        <a:t>Над входом в </a:t>
                      </a:r>
                      <a:r>
                        <a:rPr lang="ru-RU" sz="1600" dirty="0" err="1">
                          <a:effectLst/>
                          <a:latin typeface="Times New Roman" panose="02020603050405020304" pitchFamily="18" charset="0"/>
                        </a:rPr>
                        <a:t>малий</a:t>
                      </a:r>
                      <a:r>
                        <a:rPr lang="ru-RU" sz="1600" dirty="0">
                          <a:effectLst/>
                          <a:latin typeface="Times New Roman" panose="02020603050405020304" pitchFamily="18" charset="0"/>
                        </a:rPr>
                        <a:t> таз </a:t>
                      </a:r>
                      <a:r>
                        <a:rPr lang="ru-RU" sz="1600" dirty="0" err="1">
                          <a:effectLst/>
                          <a:latin typeface="Times New Roman" panose="02020603050405020304" pitchFamily="18" charset="0"/>
                        </a:rPr>
                        <a:t>пальпується</a:t>
                      </a:r>
                      <a:r>
                        <a:rPr lang="ru-RU" sz="1600" dirty="0">
                          <a:effectLst/>
                          <a:latin typeface="Times New Roman" panose="02020603050405020304" pitchFamily="18" charset="0"/>
                        </a:rPr>
                        <a:t> </a:t>
                      </a:r>
                      <a:r>
                        <a:rPr lang="ru-RU" sz="1600" dirty="0" err="1">
                          <a:effectLst/>
                          <a:latin typeface="Times New Roman" panose="02020603050405020304" pitchFamily="18" charset="0"/>
                        </a:rPr>
                        <a:t>менша</a:t>
                      </a:r>
                      <a:r>
                        <a:rPr lang="ru-RU" sz="1600" dirty="0">
                          <a:effectLst/>
                          <a:latin typeface="Times New Roman" panose="02020603050405020304" pitchFamily="18" charset="0"/>
                        </a:rPr>
                        <a:t> </a:t>
                      </a:r>
                      <a:r>
                        <a:rPr lang="ru-RU" sz="1600" dirty="0" err="1">
                          <a:effectLst/>
                          <a:latin typeface="Times New Roman" panose="02020603050405020304" pitchFamily="18" charset="0"/>
                        </a:rPr>
                        <a:t>частина</a:t>
                      </a:r>
                      <a:r>
                        <a:rPr lang="ru-RU" sz="1600" dirty="0">
                          <a:effectLst/>
                          <a:latin typeface="Times New Roman" panose="02020603050405020304" pitchFamily="18" charset="0"/>
                        </a:rPr>
                        <a:t> </a:t>
                      </a:r>
                      <a:r>
                        <a:rPr lang="ru-RU" sz="1600" dirty="0" err="1">
                          <a:effectLst/>
                          <a:latin typeface="Times New Roman" panose="02020603050405020304" pitchFamily="18" charset="0"/>
                        </a:rPr>
                        <a:t>голівки</a:t>
                      </a:r>
                      <a:r>
                        <a:rPr lang="ru-RU" sz="1600" dirty="0">
                          <a:effectLst/>
                          <a:latin typeface="Times New Roman" panose="02020603050405020304" pitchFamily="18" charset="0"/>
                        </a:rPr>
                        <a:t>. </a:t>
                      </a:r>
                      <a:r>
                        <a:rPr lang="ru-RU" sz="1600" dirty="0" err="1">
                          <a:effectLst/>
                          <a:latin typeface="Times New Roman" panose="02020603050405020304" pitchFamily="18" charset="0"/>
                        </a:rPr>
                        <a:t>Пальці</a:t>
                      </a:r>
                      <a:r>
                        <a:rPr lang="ru-RU" sz="1600" dirty="0">
                          <a:effectLst/>
                          <a:latin typeface="Times New Roman" panose="02020603050405020304" pitchFamily="18" charset="0"/>
                        </a:rPr>
                        <a:t> </a:t>
                      </a:r>
                      <a:r>
                        <a:rPr lang="ru-RU" sz="1600" dirty="0" smtClean="0">
                          <a:effectLst/>
                          <a:latin typeface="Times New Roman" panose="02020603050405020304" pitchFamily="18" charset="0"/>
                        </a:rPr>
                        <a:t> </a:t>
                      </a:r>
                      <a:r>
                        <a:rPr lang="ru-RU" sz="1600" dirty="0">
                          <a:effectLst/>
                          <a:latin typeface="Times New Roman" panose="02020603050405020304" pitchFamily="18" charset="0"/>
                        </a:rPr>
                        <a:t>рук </a:t>
                      </a:r>
                      <a:r>
                        <a:rPr lang="ru-RU" sz="1600" dirty="0" err="1">
                          <a:effectLst/>
                          <a:latin typeface="Times New Roman" panose="02020603050405020304" pitchFamily="18" charset="0"/>
                        </a:rPr>
                        <a:t>зближуються</a:t>
                      </a:r>
                      <a:endParaRPr lang="ru-RU" sz="1600" dirty="0">
                        <a:effectLst/>
                        <a:latin typeface="Times New Roman" panose="02020603050405020304" pitchFamily="18" charset="0"/>
                      </a:endParaRP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rPr>
                        <a:t>Головка прикриває верхню третину лонного зчленування і крижів. Мис не можна досягти. Стрілоподібний шов в одному з косих розмірів</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err="1">
                          <a:effectLst/>
                          <a:latin typeface="Times New Roman" panose="02020603050405020304" pitchFamily="18" charset="0"/>
                        </a:rPr>
                        <a:t>Поступальний</a:t>
                      </a:r>
                      <a:r>
                        <a:rPr lang="ru-RU" sz="1600" dirty="0">
                          <a:effectLst/>
                          <a:latin typeface="Times New Roman" panose="02020603050405020304" pitchFamily="18" charset="0"/>
                        </a:rPr>
                        <a:t> </a:t>
                      </a:r>
                      <a:r>
                        <a:rPr lang="ru-RU" sz="1600" dirty="0" err="1">
                          <a:effectLst/>
                          <a:latin typeface="Times New Roman" panose="02020603050405020304" pitchFamily="18" charset="0"/>
                        </a:rPr>
                        <a:t>рух</a:t>
                      </a:r>
                      <a:r>
                        <a:rPr lang="ru-RU" sz="1600" dirty="0">
                          <a:effectLst/>
                          <a:latin typeface="Times New Roman" panose="02020603050405020304" pitchFamily="18" charset="0"/>
                        </a:rPr>
                        <a:t> </a:t>
                      </a:r>
                      <a:r>
                        <a:rPr lang="ru-RU" sz="1600" dirty="0" err="1">
                          <a:effectLst/>
                          <a:latin typeface="Times New Roman" panose="02020603050405020304" pitchFamily="18" charset="0"/>
                        </a:rPr>
                        <a:t>голівки</a:t>
                      </a:r>
                      <a:r>
                        <a:rPr lang="ru-RU" sz="1600" dirty="0">
                          <a:effectLst/>
                          <a:latin typeface="Times New Roman" panose="02020603050405020304" pitchFamily="18" charset="0"/>
                        </a:rPr>
                        <a:t>.</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406200">
                <a:tc>
                  <a:txBody>
                    <a:bodyPr/>
                    <a:lstStyle/>
                    <a:p>
                      <a:pPr>
                        <a:spcAft>
                          <a:spcPts val="0"/>
                        </a:spcAft>
                      </a:pPr>
                      <a:r>
                        <a:rPr lang="ru-RU" sz="1600">
                          <a:effectLst/>
                          <a:latin typeface="Times New Roman" panose="02020603050405020304" pitchFamily="18" charset="0"/>
                        </a:rPr>
                        <a:t>Голівка плоду у широкої частини порожнини малого таза</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rPr>
                        <a:t>Над лоном прощупується незначна частина голівки</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smtClean="0">
                          <a:effectLst/>
                          <a:latin typeface="Times New Roman" panose="02020603050405020304" pitchFamily="18" charset="0"/>
                        </a:rPr>
                        <a:t>2/3 </a:t>
                      </a:r>
                      <a:r>
                        <a:rPr lang="ru-RU" sz="1600" dirty="0" err="1">
                          <a:effectLst/>
                          <a:latin typeface="Times New Roman" panose="02020603050405020304" pitchFamily="18" charset="0"/>
                        </a:rPr>
                        <a:t>внутрішньої</a:t>
                      </a:r>
                      <a:r>
                        <a:rPr lang="ru-RU" sz="1600" dirty="0">
                          <a:effectLst/>
                          <a:latin typeface="Times New Roman" panose="02020603050405020304" pitchFamily="18" charset="0"/>
                        </a:rPr>
                        <a:t> </a:t>
                      </a:r>
                      <a:r>
                        <a:rPr lang="ru-RU" sz="1600" dirty="0" err="1">
                          <a:effectLst/>
                          <a:latin typeface="Times New Roman" panose="02020603050405020304" pitchFamily="18" charset="0"/>
                        </a:rPr>
                        <a:t>поверхні</a:t>
                      </a:r>
                      <a:r>
                        <a:rPr lang="ru-RU" sz="1600" dirty="0">
                          <a:effectLst/>
                          <a:latin typeface="Times New Roman" panose="02020603050405020304" pitchFamily="18" charset="0"/>
                        </a:rPr>
                        <a:t> </a:t>
                      </a:r>
                      <a:r>
                        <a:rPr lang="ru-RU" sz="1600" dirty="0" smtClean="0">
                          <a:effectLst/>
                          <a:latin typeface="Times New Roman" panose="02020603050405020304" pitchFamily="18" charset="0"/>
                        </a:rPr>
                        <a:t>лонного </a:t>
                      </a:r>
                      <a:r>
                        <a:rPr lang="ru-RU" sz="1600" dirty="0" err="1">
                          <a:effectLst/>
                          <a:latin typeface="Times New Roman" panose="02020603050405020304" pitchFamily="18" charset="0"/>
                        </a:rPr>
                        <a:t>зчленування</a:t>
                      </a:r>
                      <a:r>
                        <a:rPr lang="ru-RU" sz="1600" dirty="0">
                          <a:effectLst/>
                          <a:latin typeface="Times New Roman" panose="02020603050405020304" pitchFamily="18" charset="0"/>
                        </a:rPr>
                        <a:t> і </a:t>
                      </a:r>
                      <a:r>
                        <a:rPr lang="ru-RU" sz="1600" dirty="0" err="1">
                          <a:effectLst/>
                          <a:latin typeface="Times New Roman" panose="02020603050405020304" pitchFamily="18" charset="0"/>
                        </a:rPr>
                        <a:t>верхня</a:t>
                      </a:r>
                      <a:r>
                        <a:rPr lang="ru-RU" sz="1600" dirty="0">
                          <a:effectLst/>
                          <a:latin typeface="Times New Roman" panose="02020603050405020304" pitchFamily="18" charset="0"/>
                        </a:rPr>
                        <a:t> половина </a:t>
                      </a:r>
                      <a:r>
                        <a:rPr lang="ru-RU" sz="1600" dirty="0" err="1" smtClean="0">
                          <a:effectLst/>
                          <a:latin typeface="Times New Roman" panose="02020603050405020304" pitchFamily="18" charset="0"/>
                        </a:rPr>
                        <a:t>крижової</a:t>
                      </a:r>
                      <a:r>
                        <a:rPr lang="ru-RU" sz="1600" dirty="0" smtClean="0">
                          <a:effectLst/>
                          <a:latin typeface="Times New Roman" panose="02020603050405020304" pitchFamily="18" charset="0"/>
                        </a:rPr>
                        <a:t> </a:t>
                      </a:r>
                      <a:r>
                        <a:rPr lang="ru-RU" sz="1600" dirty="0" err="1">
                          <a:effectLst/>
                          <a:latin typeface="Times New Roman" panose="02020603050405020304" pitchFamily="18" charset="0"/>
                        </a:rPr>
                        <a:t>западини</a:t>
                      </a:r>
                      <a:r>
                        <a:rPr lang="ru-RU" sz="1600" dirty="0">
                          <a:effectLst/>
                          <a:latin typeface="Times New Roman" panose="02020603050405020304" pitchFamily="18" charset="0"/>
                        </a:rPr>
                        <a:t> </a:t>
                      </a:r>
                      <a:r>
                        <a:rPr lang="ru-RU" sz="1600" dirty="0" err="1">
                          <a:effectLst/>
                          <a:latin typeface="Times New Roman" panose="02020603050405020304" pitchFamily="18" charset="0"/>
                        </a:rPr>
                        <a:t>зайняті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голівкою</a:t>
                      </a:r>
                      <a:r>
                        <a:rPr lang="ru-RU" sz="1600" dirty="0">
                          <a:effectLst/>
                          <a:latin typeface="Times New Roman" panose="02020603050405020304" pitchFamily="18" charset="0"/>
                        </a:rPr>
                        <a:t>. </a:t>
                      </a:r>
                      <a:r>
                        <a:rPr lang="ru-RU" sz="1600" dirty="0" err="1" smtClean="0">
                          <a:effectLst/>
                          <a:latin typeface="Times New Roman" panose="02020603050405020304" pitchFamily="18" charset="0"/>
                        </a:rPr>
                        <a:t>Сідничні</a:t>
                      </a:r>
                      <a:r>
                        <a:rPr lang="ru-RU" sz="1600" dirty="0" smtClean="0">
                          <a:effectLst/>
                          <a:latin typeface="Times New Roman" panose="02020603050405020304" pitchFamily="18" charset="0"/>
                        </a:rPr>
                        <a:t> </a:t>
                      </a:r>
                      <a:r>
                        <a:rPr lang="ru-RU" sz="1600" dirty="0" err="1">
                          <a:effectLst/>
                          <a:latin typeface="Times New Roman" panose="02020603050405020304" pitchFamily="18" charset="0"/>
                        </a:rPr>
                        <a:t>ості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промацуються</a:t>
                      </a:r>
                      <a:r>
                        <a:rPr lang="ru-RU" sz="1600" dirty="0">
                          <a:effectLst/>
                          <a:latin typeface="Times New Roman" panose="02020603050405020304" pitchFamily="18" charset="0"/>
                        </a:rPr>
                        <a:t>. </a:t>
                      </a:r>
                      <a:r>
                        <a:rPr lang="ru-RU" sz="1600" dirty="0" err="1" smtClean="0">
                          <a:effectLst/>
                          <a:latin typeface="Times New Roman" panose="02020603050405020304" pitchFamily="18" charset="0"/>
                        </a:rPr>
                        <a:t>Стрілоподібний</a:t>
                      </a:r>
                      <a:r>
                        <a:rPr lang="ru-RU" sz="1600" dirty="0" smtClean="0">
                          <a:effectLst/>
                          <a:latin typeface="Times New Roman" panose="02020603050405020304" pitchFamily="18" charset="0"/>
                        </a:rPr>
                        <a:t> </a:t>
                      </a:r>
                      <a:r>
                        <a:rPr lang="ru-RU" sz="1600" dirty="0">
                          <a:effectLst/>
                          <a:latin typeface="Times New Roman" panose="02020603050405020304" pitchFamily="18" charset="0"/>
                        </a:rPr>
                        <a:t>шов </a:t>
                      </a:r>
                      <a:r>
                        <a:rPr lang="ru-RU" sz="1600" dirty="0" err="1">
                          <a:effectLst/>
                          <a:latin typeface="Times New Roman" panose="02020603050405020304" pitchFamily="18" charset="0"/>
                        </a:rPr>
                        <a:t>розташований</a:t>
                      </a:r>
                      <a:r>
                        <a:rPr lang="ru-RU" sz="1600" dirty="0">
                          <a:effectLst/>
                          <a:latin typeface="Times New Roman" panose="02020603050405020304" pitchFamily="18" charset="0"/>
                        </a:rPr>
                        <a:t> в одному з </a:t>
                      </a:r>
                      <a:r>
                        <a:rPr lang="ru-RU" sz="1600" dirty="0" err="1">
                          <a:effectLst/>
                          <a:latin typeface="Times New Roman" panose="02020603050405020304" pitchFamily="18" charset="0"/>
                        </a:rPr>
                        <a:t>косих</a:t>
                      </a:r>
                      <a:r>
                        <a:rPr lang="ru-RU" sz="1600" dirty="0">
                          <a:effectLst/>
                          <a:latin typeface="Times New Roman" panose="02020603050405020304" pitchFamily="18" charset="0"/>
                        </a:rPr>
                        <a:t> </a:t>
                      </a:r>
                      <a:r>
                        <a:rPr lang="ru-RU" sz="1600" dirty="0" err="1">
                          <a:effectLst/>
                          <a:latin typeface="Times New Roman" panose="02020603050405020304" pitchFamily="18" charset="0"/>
                        </a:rPr>
                        <a:t>розмірів</a:t>
                      </a:r>
                      <a:endParaRPr lang="ru-RU" sz="1600" dirty="0">
                        <a:effectLst/>
                        <a:latin typeface="Times New Roman" panose="02020603050405020304" pitchFamily="18" charset="0"/>
                      </a:endParaRP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rPr>
                        <a:t>Початок </a:t>
                      </a:r>
                      <a:r>
                        <a:rPr lang="ru-RU" sz="1600" dirty="0" err="1">
                          <a:effectLst/>
                          <a:latin typeface="Times New Roman" panose="02020603050405020304" pitchFamily="18" charset="0"/>
                        </a:rPr>
                        <a:t>внутрішнього</a:t>
                      </a:r>
                      <a:r>
                        <a:rPr lang="ru-RU" sz="1600" dirty="0">
                          <a:effectLst/>
                          <a:latin typeface="Times New Roman" panose="02020603050405020304" pitchFamily="18" charset="0"/>
                        </a:rPr>
                        <a:t> повороту </a:t>
                      </a:r>
                      <a:r>
                        <a:rPr lang="ru-RU" sz="1600" dirty="0" err="1">
                          <a:effectLst/>
                          <a:latin typeface="Times New Roman" panose="02020603050405020304" pitchFamily="18" charset="0"/>
                        </a:rPr>
                        <a:t>голівки</a:t>
                      </a:r>
                      <a:endParaRPr lang="ru-RU" sz="1600" dirty="0">
                        <a:effectLst/>
                        <a:latin typeface="Times New Roman" panose="02020603050405020304" pitchFamily="18" charset="0"/>
                      </a:endParaRP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406200">
                <a:tc>
                  <a:txBody>
                    <a:bodyPr/>
                    <a:lstStyle/>
                    <a:p>
                      <a:pPr>
                        <a:spcAft>
                          <a:spcPts val="0"/>
                        </a:spcAft>
                      </a:pPr>
                      <a:r>
                        <a:rPr lang="ru-RU" sz="1600">
                          <a:effectLst/>
                          <a:latin typeface="Times New Roman" panose="02020603050405020304" pitchFamily="18" charset="0"/>
                        </a:rPr>
                        <a:t>Голівка плоду у вузькій частині порожнини малого таза</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rPr>
                        <a:t>Над лоном голівка не визначається</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rPr>
                        <a:t>Вся </a:t>
                      </a:r>
                      <a:r>
                        <a:rPr lang="ru-RU" sz="1600" dirty="0" err="1">
                          <a:effectLst/>
                          <a:latin typeface="Times New Roman" panose="02020603050405020304" pitchFamily="18" charset="0"/>
                        </a:rPr>
                        <a:t>внутрішня</a:t>
                      </a:r>
                      <a:r>
                        <a:rPr lang="ru-RU" sz="1600" dirty="0">
                          <a:effectLst/>
                          <a:latin typeface="Times New Roman" panose="02020603050405020304" pitchFamily="18" charset="0"/>
                        </a:rPr>
                        <a:t> </a:t>
                      </a:r>
                      <a:r>
                        <a:rPr lang="ru-RU" sz="1600" dirty="0" err="1">
                          <a:effectLst/>
                          <a:latin typeface="Times New Roman" panose="02020603050405020304" pitchFamily="18" charset="0"/>
                        </a:rPr>
                        <a:t>поверхня</a:t>
                      </a:r>
                      <a:r>
                        <a:rPr lang="ru-RU" sz="1600" dirty="0">
                          <a:effectLst/>
                          <a:latin typeface="Times New Roman" panose="02020603050405020304" pitchFamily="18" charset="0"/>
                        </a:rPr>
                        <a:t> лонного </a:t>
                      </a:r>
                      <a:r>
                        <a:rPr lang="ru-RU" sz="1600" dirty="0" err="1" smtClean="0">
                          <a:effectLst/>
                          <a:latin typeface="Times New Roman" panose="02020603050405020304" pitchFamily="18" charset="0"/>
                        </a:rPr>
                        <a:t>зчле-нування</a:t>
                      </a:r>
                      <a:r>
                        <a:rPr lang="ru-RU" sz="1600" dirty="0" smtClean="0">
                          <a:effectLst/>
                          <a:latin typeface="Times New Roman" panose="02020603050405020304" pitchFamily="18" charset="0"/>
                        </a:rPr>
                        <a:t> </a:t>
                      </a:r>
                      <a:r>
                        <a:rPr lang="ru-RU" sz="1600" dirty="0">
                          <a:effectLst/>
                          <a:latin typeface="Times New Roman" panose="02020603050405020304" pitchFamily="18" charset="0"/>
                        </a:rPr>
                        <a:t>і </a:t>
                      </a:r>
                      <a:r>
                        <a:rPr lang="ru-RU" sz="1600" dirty="0" err="1">
                          <a:effectLst/>
                          <a:latin typeface="Times New Roman" panose="02020603050405020304" pitchFamily="18" charset="0"/>
                        </a:rPr>
                        <a:t>дві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третини</a:t>
                      </a:r>
                      <a:r>
                        <a:rPr lang="ru-RU" sz="1600" dirty="0">
                          <a:effectLst/>
                          <a:latin typeface="Times New Roman" panose="02020603050405020304" pitchFamily="18" charset="0"/>
                        </a:rPr>
                        <a:t> </a:t>
                      </a:r>
                      <a:r>
                        <a:rPr lang="ru-RU" sz="1600" dirty="0" err="1">
                          <a:effectLst/>
                          <a:latin typeface="Times New Roman" panose="02020603050405020304" pitchFamily="18" charset="0"/>
                        </a:rPr>
                        <a:t>крижової</a:t>
                      </a:r>
                      <a:r>
                        <a:rPr lang="ru-RU" sz="1600" dirty="0">
                          <a:effectLst/>
                          <a:latin typeface="Times New Roman" panose="02020603050405020304" pitchFamily="18" charset="0"/>
                        </a:rPr>
                        <a:t> </a:t>
                      </a:r>
                      <a:r>
                        <a:rPr lang="ru-RU" sz="1600" dirty="0" err="1">
                          <a:effectLst/>
                          <a:latin typeface="Times New Roman" panose="02020603050405020304" pitchFamily="18" charset="0"/>
                        </a:rPr>
                        <a:t>западини</a:t>
                      </a:r>
                      <a:r>
                        <a:rPr lang="ru-RU" sz="1600" dirty="0">
                          <a:effectLst/>
                          <a:latin typeface="Times New Roman" panose="02020603050405020304" pitchFamily="18" charset="0"/>
                        </a:rPr>
                        <a:t> </a:t>
                      </a:r>
                      <a:r>
                        <a:rPr lang="ru-RU" sz="1600" dirty="0" err="1">
                          <a:effectLst/>
                          <a:latin typeface="Times New Roman" panose="02020603050405020304" pitchFamily="18" charset="0"/>
                        </a:rPr>
                        <a:t>зайняті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голівкою</a:t>
                      </a:r>
                      <a:r>
                        <a:rPr lang="ru-RU" sz="1600" dirty="0">
                          <a:effectLst/>
                          <a:latin typeface="Times New Roman" panose="02020603050405020304" pitchFamily="18" charset="0"/>
                        </a:rPr>
                        <a:t>. </a:t>
                      </a:r>
                      <a:r>
                        <a:rPr lang="ru-RU" sz="1600" dirty="0" err="1" smtClean="0">
                          <a:effectLst/>
                          <a:latin typeface="Times New Roman" panose="02020603050405020304" pitchFamily="18" charset="0"/>
                        </a:rPr>
                        <a:t>Сідничні</a:t>
                      </a:r>
                      <a:r>
                        <a:rPr lang="ru-RU" sz="1600" dirty="0" smtClean="0">
                          <a:effectLst/>
                          <a:latin typeface="Times New Roman" panose="02020603050405020304" pitchFamily="18" charset="0"/>
                        </a:rPr>
                        <a:t> </a:t>
                      </a:r>
                      <a:r>
                        <a:rPr lang="ru-RU" sz="1600" dirty="0" err="1">
                          <a:effectLst/>
                          <a:latin typeface="Times New Roman" panose="02020603050405020304" pitchFamily="18" charset="0"/>
                        </a:rPr>
                        <a:t>ості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досягаються</a:t>
                      </a:r>
                      <a:r>
                        <a:rPr lang="ru-RU" sz="1600" dirty="0">
                          <a:effectLst/>
                          <a:latin typeface="Times New Roman" panose="02020603050405020304" pitchFamily="18" charset="0"/>
                        </a:rPr>
                        <a:t> </a:t>
                      </a:r>
                      <a:r>
                        <a:rPr lang="ru-RU" sz="1600" dirty="0" err="1" smtClean="0">
                          <a:effectLst/>
                          <a:latin typeface="Times New Roman" panose="02020603050405020304" pitchFamily="18" charset="0"/>
                        </a:rPr>
                        <a:t>важко</a:t>
                      </a:r>
                      <a:r>
                        <a:rPr lang="ru-RU" sz="1600" dirty="0" smtClean="0">
                          <a:effectLst/>
                          <a:latin typeface="Times New Roman" panose="02020603050405020304" pitchFamily="18" charset="0"/>
                        </a:rPr>
                        <a:t>. </a:t>
                      </a:r>
                      <a:r>
                        <a:rPr lang="ru-RU" sz="1600" dirty="0" err="1">
                          <a:effectLst/>
                          <a:latin typeface="Times New Roman" panose="02020603050405020304" pitchFamily="18" charset="0"/>
                        </a:rPr>
                        <a:t>Стрілоподібний</a:t>
                      </a:r>
                      <a:r>
                        <a:rPr lang="ru-RU" sz="1600" dirty="0">
                          <a:effectLst/>
                          <a:latin typeface="Times New Roman" panose="02020603050405020304" pitchFamily="18" charset="0"/>
                        </a:rPr>
                        <a:t> шов </a:t>
                      </a:r>
                      <a:r>
                        <a:rPr lang="ru-RU" sz="1600" dirty="0" err="1">
                          <a:effectLst/>
                          <a:latin typeface="Times New Roman" panose="02020603050405020304" pitchFamily="18" charset="0"/>
                        </a:rPr>
                        <a:t>розташований</a:t>
                      </a:r>
                      <a:r>
                        <a:rPr lang="ru-RU" sz="1600" dirty="0">
                          <a:effectLst/>
                          <a:latin typeface="Times New Roman" panose="02020603050405020304" pitchFamily="18" charset="0"/>
                        </a:rPr>
                        <a:t> в одному з </a:t>
                      </a:r>
                      <a:r>
                        <a:rPr lang="ru-RU" sz="1600" dirty="0" err="1">
                          <a:effectLst/>
                          <a:latin typeface="Times New Roman" panose="02020603050405020304" pitchFamily="18" charset="0"/>
                        </a:rPr>
                        <a:t>косих</a:t>
                      </a:r>
                      <a:r>
                        <a:rPr lang="ru-RU" sz="1600" dirty="0">
                          <a:effectLst/>
                          <a:latin typeface="Times New Roman" panose="02020603050405020304" pitchFamily="18" charset="0"/>
                        </a:rPr>
                        <a:t> </a:t>
                      </a:r>
                      <a:r>
                        <a:rPr lang="ru-RU" sz="1600" dirty="0" err="1">
                          <a:effectLst/>
                          <a:latin typeface="Times New Roman" panose="02020603050405020304" pitchFamily="18" charset="0"/>
                        </a:rPr>
                        <a:t>розмірів</a:t>
                      </a:r>
                      <a:r>
                        <a:rPr lang="ru-RU" sz="1600" dirty="0">
                          <a:effectLst/>
                          <a:latin typeface="Times New Roman" panose="02020603050405020304" pitchFamily="18" charset="0"/>
                        </a:rPr>
                        <a:t> </a:t>
                      </a:r>
                      <a:r>
                        <a:rPr lang="ru-RU" sz="1600" dirty="0" err="1">
                          <a:effectLst/>
                          <a:latin typeface="Times New Roman" panose="02020603050405020304" pitchFamily="18" charset="0"/>
                        </a:rPr>
                        <a:t>ближче</a:t>
                      </a:r>
                      <a:r>
                        <a:rPr lang="ru-RU" sz="1600" dirty="0">
                          <a:effectLst/>
                          <a:latin typeface="Times New Roman" panose="02020603050405020304" pitchFamily="18" charset="0"/>
                        </a:rPr>
                        <a:t> до прямого </a:t>
                      </a:r>
                      <a:r>
                        <a:rPr lang="ru-RU" sz="1600" dirty="0" err="1">
                          <a:effectLst/>
                          <a:latin typeface="Times New Roman" panose="02020603050405020304" pitchFamily="18" charset="0"/>
                        </a:rPr>
                        <a:t>розміру</a:t>
                      </a:r>
                      <a:r>
                        <a:rPr lang="ru-RU" sz="1600" dirty="0">
                          <a:effectLst/>
                          <a:latin typeface="Times New Roman" panose="02020603050405020304" pitchFamily="18" charset="0"/>
                        </a:rPr>
                        <a:t>.</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err="1">
                          <a:effectLst/>
                          <a:latin typeface="Times New Roman" panose="02020603050405020304" pitchFamily="18" charset="0"/>
                        </a:rPr>
                        <a:t>Внутрішній</a:t>
                      </a:r>
                      <a:r>
                        <a:rPr lang="ru-RU" sz="1600" dirty="0">
                          <a:effectLst/>
                          <a:latin typeface="Times New Roman" panose="02020603050405020304" pitchFamily="18" charset="0"/>
                        </a:rPr>
                        <a:t> поворот </a:t>
                      </a:r>
                      <a:r>
                        <a:rPr lang="ru-RU" sz="1600" dirty="0" err="1">
                          <a:effectLst/>
                          <a:latin typeface="Times New Roman" panose="02020603050405020304" pitchFamily="18" charset="0"/>
                        </a:rPr>
                        <a:t>голівки</a:t>
                      </a:r>
                      <a:r>
                        <a:rPr lang="ru-RU" sz="1600" dirty="0">
                          <a:effectLst/>
                          <a:latin typeface="Times New Roman" panose="02020603050405020304" pitchFamily="18" charset="0"/>
                        </a:rPr>
                        <a:t> </a:t>
                      </a:r>
                      <a:r>
                        <a:rPr lang="ru-RU" sz="1600" dirty="0" err="1">
                          <a:effectLst/>
                          <a:latin typeface="Times New Roman" panose="02020603050405020304" pitchFamily="18" charset="0"/>
                        </a:rPr>
                        <a:t>майже</a:t>
                      </a:r>
                      <a:r>
                        <a:rPr lang="ru-RU" sz="1600" dirty="0">
                          <a:effectLst/>
                          <a:latin typeface="Times New Roman" panose="02020603050405020304" pitchFamily="18" charset="0"/>
                        </a:rPr>
                        <a:t> завершений.</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004428">
                <a:tc>
                  <a:txBody>
                    <a:bodyPr/>
                    <a:lstStyle/>
                    <a:p>
                      <a:pPr>
                        <a:spcAft>
                          <a:spcPts val="0"/>
                        </a:spcAft>
                      </a:pPr>
                      <a:r>
                        <a:rPr lang="ru-RU" sz="1600">
                          <a:effectLst/>
                          <a:latin typeface="Times New Roman" panose="02020603050405020304" pitchFamily="18" charset="0"/>
                        </a:rPr>
                        <a:t>Голівка плоду у виході малого тазу (на тазовому дні)</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rPr>
                        <a:t>Над лоном голівка не визначається</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err="1">
                          <a:effectLst/>
                          <a:latin typeface="Times New Roman" panose="02020603050405020304" pitchFamily="18" charset="0"/>
                        </a:rPr>
                        <a:t>Крижова</a:t>
                      </a:r>
                      <a:r>
                        <a:rPr lang="ru-RU" sz="1600" dirty="0">
                          <a:effectLst/>
                          <a:latin typeface="Times New Roman" panose="02020603050405020304" pitchFamily="18" charset="0"/>
                        </a:rPr>
                        <a:t> западина </a:t>
                      </a:r>
                      <a:r>
                        <a:rPr lang="ru-RU" sz="1600" dirty="0" err="1">
                          <a:effectLst/>
                          <a:latin typeface="Times New Roman" panose="02020603050405020304" pitchFamily="18" charset="0"/>
                        </a:rPr>
                        <a:t>повністю</a:t>
                      </a:r>
                      <a:r>
                        <a:rPr lang="ru-RU" sz="1600" dirty="0">
                          <a:effectLst/>
                          <a:latin typeface="Times New Roman" panose="02020603050405020304" pitchFamily="18" charset="0"/>
                        </a:rPr>
                        <a:t> </a:t>
                      </a:r>
                      <a:r>
                        <a:rPr lang="ru-RU" sz="1600" dirty="0" err="1">
                          <a:effectLst/>
                          <a:latin typeface="Times New Roman" panose="02020603050405020304" pitchFamily="18" charset="0"/>
                        </a:rPr>
                        <a:t>заповнена</a:t>
                      </a:r>
                      <a:r>
                        <a:rPr lang="ru-RU" sz="1600" dirty="0">
                          <a:effectLst/>
                          <a:latin typeface="Times New Roman" panose="02020603050405020304" pitchFamily="18" charset="0"/>
                        </a:rPr>
                        <a:t> </a:t>
                      </a:r>
                      <a:r>
                        <a:rPr lang="ru-RU" sz="1600" dirty="0" err="1">
                          <a:effectLst/>
                          <a:latin typeface="Times New Roman" panose="02020603050405020304" pitchFamily="18" charset="0"/>
                        </a:rPr>
                        <a:t>голівкою</a:t>
                      </a:r>
                      <a:r>
                        <a:rPr lang="ru-RU" sz="1600" dirty="0">
                          <a:effectLst/>
                          <a:latin typeface="Times New Roman" panose="02020603050405020304" pitchFamily="18" charset="0"/>
                        </a:rPr>
                        <a:t>. </a:t>
                      </a:r>
                      <a:r>
                        <a:rPr lang="ru-RU" sz="1600" dirty="0" err="1" smtClean="0">
                          <a:effectLst/>
                          <a:latin typeface="Times New Roman" panose="02020603050405020304" pitchFamily="18" charset="0"/>
                        </a:rPr>
                        <a:t>Сідничні</a:t>
                      </a:r>
                      <a:r>
                        <a:rPr lang="ru-RU" sz="1600" dirty="0" smtClean="0">
                          <a:effectLst/>
                          <a:latin typeface="Times New Roman" panose="02020603050405020304" pitchFamily="18" charset="0"/>
                        </a:rPr>
                        <a:t> </a:t>
                      </a:r>
                      <a:r>
                        <a:rPr lang="ru-RU" sz="1600" dirty="0" err="1">
                          <a:effectLst/>
                          <a:latin typeface="Times New Roman" panose="02020603050405020304" pitchFamily="18" charset="0"/>
                        </a:rPr>
                        <a:t>ості</a:t>
                      </a:r>
                      <a:r>
                        <a:rPr lang="ru-RU" sz="1600" dirty="0">
                          <a:effectLst/>
                          <a:latin typeface="Times New Roman" panose="02020603050405020304" pitchFamily="18" charset="0"/>
                        </a:rPr>
                        <a:t> не </a:t>
                      </a:r>
                      <a:r>
                        <a:rPr lang="ru-RU" sz="1600" dirty="0" err="1">
                          <a:effectLst/>
                          <a:latin typeface="Times New Roman" panose="02020603050405020304" pitchFamily="18" charset="0"/>
                        </a:rPr>
                        <a:t>досягаються</a:t>
                      </a:r>
                      <a:r>
                        <a:rPr lang="ru-RU" sz="1600" dirty="0">
                          <a:effectLst/>
                          <a:latin typeface="Times New Roman" panose="02020603050405020304" pitchFamily="18" charset="0"/>
                        </a:rPr>
                        <a:t>. </a:t>
                      </a:r>
                      <a:r>
                        <a:rPr lang="ru-RU" sz="1600" dirty="0" err="1">
                          <a:effectLst/>
                          <a:latin typeface="Times New Roman" panose="02020603050405020304" pitchFamily="18" charset="0"/>
                        </a:rPr>
                        <a:t>Стрілоподібний</a:t>
                      </a:r>
                      <a:r>
                        <a:rPr lang="ru-RU" sz="1600" dirty="0">
                          <a:effectLst/>
                          <a:latin typeface="Times New Roman" panose="02020603050405020304" pitchFamily="18" charset="0"/>
                        </a:rPr>
                        <a:t> шов у прямому </a:t>
                      </a:r>
                      <a:r>
                        <a:rPr lang="ru-RU" sz="1600" dirty="0" err="1">
                          <a:effectLst/>
                          <a:latin typeface="Times New Roman" panose="02020603050405020304" pitchFamily="18" charset="0"/>
                        </a:rPr>
                        <a:t>розмірі</a:t>
                      </a:r>
                      <a:r>
                        <a:rPr lang="ru-RU" sz="1600" dirty="0">
                          <a:effectLst/>
                          <a:latin typeface="Times New Roman" panose="02020603050405020304" pitchFamily="18" charset="0"/>
                        </a:rPr>
                        <a:t> </a:t>
                      </a:r>
                      <a:r>
                        <a:rPr lang="ru-RU" sz="1600" dirty="0" err="1">
                          <a:effectLst/>
                          <a:latin typeface="Times New Roman" panose="02020603050405020304" pitchFamily="18" charset="0"/>
                        </a:rPr>
                        <a:t>виходу</a:t>
                      </a:r>
                      <a:r>
                        <a:rPr lang="ru-RU" sz="1600" dirty="0">
                          <a:effectLst/>
                          <a:latin typeface="Times New Roman" panose="02020603050405020304" pitchFamily="18" charset="0"/>
                        </a:rPr>
                        <a:t> з тазу</a:t>
                      </a: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spcAft>
                          <a:spcPts val="0"/>
                        </a:spcAft>
                      </a:pPr>
                      <a:r>
                        <a:rPr lang="ru-RU" sz="1600" dirty="0" err="1">
                          <a:effectLst/>
                          <a:latin typeface="Times New Roman" panose="02020603050405020304" pitchFamily="18" charset="0"/>
                        </a:rPr>
                        <a:t>Внутрішній</a:t>
                      </a:r>
                      <a:r>
                        <a:rPr lang="ru-RU" sz="1600" dirty="0">
                          <a:effectLst/>
                          <a:latin typeface="Times New Roman" panose="02020603050405020304" pitchFamily="18" charset="0"/>
                        </a:rPr>
                        <a:t> поворот </a:t>
                      </a:r>
                      <a:r>
                        <a:rPr lang="ru-RU" sz="1600" dirty="0" err="1">
                          <a:effectLst/>
                          <a:latin typeface="Times New Roman" panose="02020603050405020304" pitchFamily="18" charset="0"/>
                        </a:rPr>
                        <a:t>голівки</a:t>
                      </a:r>
                      <a:r>
                        <a:rPr lang="ru-RU" sz="1600" dirty="0">
                          <a:effectLst/>
                          <a:latin typeface="Times New Roman" panose="02020603050405020304" pitchFamily="18" charset="0"/>
                        </a:rPr>
                        <a:t> завершено </a:t>
                      </a:r>
                      <a:r>
                        <a:rPr lang="ru-RU" sz="1600" dirty="0" err="1">
                          <a:effectLst/>
                          <a:latin typeface="Times New Roman" panose="02020603050405020304" pitchFamily="18" charset="0"/>
                        </a:rPr>
                        <a:t>повністю</a:t>
                      </a:r>
                      <a:endParaRPr lang="ru-RU" sz="1600" dirty="0">
                        <a:effectLst/>
                        <a:latin typeface="Times New Roman" panose="02020603050405020304" pitchFamily="18" charset="0"/>
                      </a:endParaRPr>
                    </a:p>
                  </a:txBody>
                  <a:tcPr marL="34876" marR="34876" marT="33481" marB="33481">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84592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1349"/>
          </a:xfrm>
        </p:spPr>
        <p:txBody>
          <a:bodyPr>
            <a:normAutofit fontScale="90000"/>
          </a:bodyPr>
          <a:lstStyle/>
          <a:p>
            <a:endParaRPr lang="ru-RU" dirty="0"/>
          </a:p>
        </p:txBody>
      </p:sp>
      <p:sp>
        <p:nvSpPr>
          <p:cNvPr id="3" name="Объект 2"/>
          <p:cNvSpPr>
            <a:spLocks noGrp="1"/>
          </p:cNvSpPr>
          <p:nvPr>
            <p:ph idx="1"/>
          </p:nvPr>
        </p:nvSpPr>
        <p:spPr>
          <a:xfrm>
            <a:off x="1854558" y="695459"/>
            <a:ext cx="10337442" cy="6162541"/>
          </a:xfrm>
        </p:spPr>
        <p:txBody>
          <a:bodyPr>
            <a:noAutofit/>
          </a:bodyPr>
          <a:lstStyle/>
          <a:p>
            <a:r>
              <a:rPr lang="ru-RU" sz="2000" dirty="0"/>
              <a:t>У </a:t>
            </a:r>
            <a:r>
              <a:rPr lang="ru-RU" sz="2000" dirty="0" err="1"/>
              <a:t>залежності</a:t>
            </a:r>
            <a:r>
              <a:rPr lang="ru-RU" sz="2000" dirty="0"/>
              <a:t> </a:t>
            </a:r>
            <a:r>
              <a:rPr lang="ru-RU" sz="2000" dirty="0" err="1"/>
              <a:t>від</a:t>
            </a:r>
            <a:r>
              <a:rPr lang="ru-RU" sz="2000" dirty="0"/>
              <a:t> </a:t>
            </a:r>
            <a:r>
              <a:rPr lang="ru-RU" sz="2000" dirty="0" err="1"/>
              <a:t>положення</a:t>
            </a:r>
            <a:r>
              <a:rPr lang="ru-RU" sz="2000" dirty="0"/>
              <a:t> </a:t>
            </a:r>
            <a:r>
              <a:rPr lang="ru-RU" sz="2000" dirty="0" err="1"/>
              <a:t>голівки</a:t>
            </a:r>
            <a:r>
              <a:rPr lang="ru-RU" sz="2000" dirty="0"/>
              <a:t> </a:t>
            </a:r>
            <a:r>
              <a:rPr lang="ru-RU" sz="2000" dirty="0" err="1"/>
              <a:t>розрізняють</a:t>
            </a:r>
            <a:r>
              <a:rPr lang="ru-RU" sz="2000" dirty="0"/>
              <a:t>: </a:t>
            </a:r>
            <a:br>
              <a:rPr lang="ru-RU" sz="2000" dirty="0"/>
            </a:br>
            <a:r>
              <a:rPr lang="ru-RU" sz="2000" i="1" dirty="0" err="1"/>
              <a:t>Вихідні</a:t>
            </a:r>
            <a:r>
              <a:rPr lang="ru-RU" sz="2000" i="1" dirty="0"/>
              <a:t> </a:t>
            </a:r>
            <a:r>
              <a:rPr lang="ru-RU" sz="2000" i="1" dirty="0" err="1"/>
              <a:t>акушерські</a:t>
            </a:r>
            <a:r>
              <a:rPr lang="ru-RU" sz="2000" i="1" dirty="0"/>
              <a:t> </a:t>
            </a:r>
            <a:r>
              <a:rPr lang="ru-RU" sz="2000" i="1" dirty="0" err="1"/>
              <a:t>щипці</a:t>
            </a:r>
            <a:r>
              <a:rPr lang="ru-RU" sz="2000" i="1" dirty="0"/>
              <a:t> (</a:t>
            </a:r>
            <a:r>
              <a:rPr lang="sk-SK" sz="2000" i="1" dirty="0" err="1"/>
              <a:t>Forceps</a:t>
            </a:r>
            <a:r>
              <a:rPr lang="sk-SK" sz="2000" i="1" dirty="0"/>
              <a:t> </a:t>
            </a:r>
            <a:r>
              <a:rPr lang="sk-SK" sz="2000" i="1" dirty="0" err="1"/>
              <a:t>minor</a:t>
            </a:r>
            <a:r>
              <a:rPr lang="sk-SK" sz="2000" i="1" dirty="0"/>
              <a:t>) - </a:t>
            </a:r>
            <a:r>
              <a:rPr lang="ru-RU" sz="2000" i="1" dirty="0" err="1"/>
              <a:t>типові</a:t>
            </a:r>
            <a:r>
              <a:rPr lang="ru-RU" sz="2000" i="1" dirty="0"/>
              <a:t>.</a:t>
            </a:r>
            <a:r>
              <a:rPr lang="ru-RU" sz="2000" dirty="0"/>
              <a:t> </a:t>
            </a:r>
            <a:r>
              <a:rPr lang="ru-RU" sz="2000" dirty="0" err="1"/>
              <a:t>Вихідними</a:t>
            </a:r>
            <a:r>
              <a:rPr lang="ru-RU" sz="2000" dirty="0"/>
              <a:t> </a:t>
            </a:r>
            <a:r>
              <a:rPr lang="ru-RU" sz="2000" dirty="0" err="1"/>
              <a:t>називають</a:t>
            </a:r>
            <a:r>
              <a:rPr lang="ru-RU" sz="2000" dirty="0"/>
              <a:t> </a:t>
            </a:r>
            <a:r>
              <a:rPr lang="ru-RU" sz="2000" dirty="0" err="1"/>
              <a:t>щипці</a:t>
            </a:r>
            <a:r>
              <a:rPr lang="ru-RU" sz="2000" dirty="0"/>
              <a:t>, </a:t>
            </a:r>
            <a:r>
              <a:rPr lang="ru-RU" sz="2000" dirty="0" err="1"/>
              <a:t>що</a:t>
            </a:r>
            <a:r>
              <a:rPr lang="ru-RU" sz="2000" dirty="0"/>
              <a:t> </a:t>
            </a:r>
            <a:r>
              <a:rPr lang="ru-RU" sz="2000" dirty="0" err="1"/>
              <a:t>накладаються</a:t>
            </a:r>
            <a:r>
              <a:rPr lang="ru-RU" sz="2000" dirty="0"/>
              <a:t> на </a:t>
            </a:r>
            <a:r>
              <a:rPr lang="ru-RU" sz="2000" dirty="0" err="1"/>
              <a:t>голівку</a:t>
            </a:r>
            <a:r>
              <a:rPr lang="ru-RU" sz="2000" dirty="0"/>
              <a:t>, </a:t>
            </a:r>
            <a:r>
              <a:rPr lang="ru-RU" sz="2000" dirty="0" err="1"/>
              <a:t>що</a:t>
            </a:r>
            <a:r>
              <a:rPr lang="ru-RU" sz="2000" dirty="0"/>
              <a:t> </a:t>
            </a:r>
            <a:r>
              <a:rPr lang="ru-RU" sz="2000" dirty="0" err="1"/>
              <a:t>стоїть</a:t>
            </a:r>
            <a:r>
              <a:rPr lang="ru-RU" sz="2000" dirty="0"/>
              <a:t> великим сегментом у </a:t>
            </a:r>
            <a:r>
              <a:rPr lang="ru-RU" sz="2000" dirty="0" err="1"/>
              <a:t>площині</a:t>
            </a:r>
            <a:r>
              <a:rPr lang="ru-RU" sz="2000" dirty="0"/>
              <a:t> </a:t>
            </a:r>
            <a:r>
              <a:rPr lang="ru-RU" sz="2000" dirty="0" err="1"/>
              <a:t>виходу</a:t>
            </a:r>
            <a:r>
              <a:rPr lang="ru-RU" sz="2000" dirty="0"/>
              <a:t> малого тазу (на тазовому </a:t>
            </a:r>
            <a:r>
              <a:rPr lang="ru-RU" sz="2000" dirty="0" err="1"/>
              <a:t>дні</a:t>
            </a:r>
            <a:r>
              <a:rPr lang="ru-RU" sz="2000" dirty="0"/>
              <a:t>), при </a:t>
            </a:r>
            <a:r>
              <a:rPr lang="ru-RU" sz="2000" dirty="0" err="1"/>
              <a:t>цьому</a:t>
            </a:r>
            <a:r>
              <a:rPr lang="ru-RU" sz="2000" dirty="0"/>
              <a:t> </a:t>
            </a:r>
            <a:r>
              <a:rPr lang="ru-RU" sz="2000" dirty="0" err="1"/>
              <a:t>стрілоподібний</a:t>
            </a:r>
            <a:r>
              <a:rPr lang="ru-RU" sz="2000" dirty="0"/>
              <a:t> шов </a:t>
            </a:r>
            <a:r>
              <a:rPr lang="ru-RU" sz="2000" dirty="0" err="1"/>
              <a:t>розташовується</a:t>
            </a:r>
            <a:r>
              <a:rPr lang="ru-RU" sz="2000" dirty="0"/>
              <a:t> в прямому </a:t>
            </a:r>
            <a:r>
              <a:rPr lang="ru-RU" sz="2000" dirty="0" err="1"/>
              <a:t>розмірі</a:t>
            </a:r>
            <a:r>
              <a:rPr lang="ru-RU" sz="2000" dirty="0"/>
              <a:t>. </a:t>
            </a:r>
            <a:br>
              <a:rPr lang="ru-RU" sz="2000" dirty="0"/>
            </a:br>
            <a:r>
              <a:rPr lang="ru-RU" sz="2000" i="1" dirty="0" err="1"/>
              <a:t>Порожнинні</a:t>
            </a:r>
            <a:r>
              <a:rPr lang="ru-RU" sz="2000" i="1" dirty="0"/>
              <a:t> </a:t>
            </a:r>
            <a:r>
              <a:rPr lang="ru-RU" sz="2000" i="1" dirty="0" err="1"/>
              <a:t>акушерські</a:t>
            </a:r>
            <a:r>
              <a:rPr lang="ru-RU" sz="2000" i="1" dirty="0"/>
              <a:t> </a:t>
            </a:r>
            <a:r>
              <a:rPr lang="ru-RU" sz="2000" i="1" dirty="0" err="1"/>
              <a:t>щипці</a:t>
            </a:r>
            <a:r>
              <a:rPr lang="ru-RU" sz="2000" i="1" dirty="0"/>
              <a:t> (</a:t>
            </a:r>
            <a:r>
              <a:rPr lang="sk-SK" sz="2000" i="1" dirty="0" err="1"/>
              <a:t>Forceps</a:t>
            </a:r>
            <a:r>
              <a:rPr lang="sk-SK" sz="2000" i="1" dirty="0"/>
              <a:t> major) - </a:t>
            </a:r>
            <a:r>
              <a:rPr lang="ru-RU" sz="2000" i="1" dirty="0" err="1"/>
              <a:t>атипові</a:t>
            </a:r>
            <a:r>
              <a:rPr lang="ru-RU" sz="2000" i="1" dirty="0"/>
              <a:t>.</a:t>
            </a:r>
            <a:r>
              <a:rPr lang="ru-RU" sz="2000" dirty="0"/>
              <a:t> </a:t>
            </a:r>
            <a:r>
              <a:rPr lang="ru-RU" sz="2000" dirty="0" err="1"/>
              <a:t>Порожнинними</a:t>
            </a:r>
            <a:r>
              <a:rPr lang="ru-RU" sz="2000" dirty="0"/>
              <a:t> </a:t>
            </a:r>
            <a:r>
              <a:rPr lang="ru-RU" sz="2000" dirty="0" err="1"/>
              <a:t>називають</a:t>
            </a:r>
            <a:r>
              <a:rPr lang="ru-RU" sz="2000" dirty="0"/>
              <a:t> </a:t>
            </a:r>
            <a:r>
              <a:rPr lang="ru-RU" sz="2000" dirty="0" err="1"/>
              <a:t>щипці</a:t>
            </a:r>
            <a:r>
              <a:rPr lang="ru-RU" sz="2000" dirty="0"/>
              <a:t>, </a:t>
            </a:r>
            <a:r>
              <a:rPr lang="ru-RU" sz="2000" dirty="0" err="1"/>
              <a:t>що</a:t>
            </a:r>
            <a:r>
              <a:rPr lang="ru-RU" sz="2000" dirty="0"/>
              <a:t> </a:t>
            </a:r>
            <a:r>
              <a:rPr lang="ru-RU" sz="2000" dirty="0" err="1"/>
              <a:t>накладаються</a:t>
            </a:r>
            <a:r>
              <a:rPr lang="ru-RU" sz="2000" dirty="0"/>
              <a:t> на </a:t>
            </a:r>
            <a:r>
              <a:rPr lang="ru-RU" sz="2000" dirty="0" err="1"/>
              <a:t>голівку</a:t>
            </a:r>
            <a:r>
              <a:rPr lang="ru-RU" sz="2000" dirty="0"/>
              <a:t>, </a:t>
            </a:r>
            <a:r>
              <a:rPr lang="ru-RU" sz="2000" dirty="0" err="1"/>
              <a:t>що</a:t>
            </a:r>
            <a:r>
              <a:rPr lang="ru-RU" sz="2000" dirty="0"/>
              <a:t> </a:t>
            </a:r>
            <a:r>
              <a:rPr lang="ru-RU" sz="2000" dirty="0" err="1"/>
              <a:t>знаходиться</a:t>
            </a:r>
            <a:r>
              <a:rPr lang="ru-RU" sz="2000" dirty="0"/>
              <a:t> в </a:t>
            </a:r>
            <a:r>
              <a:rPr lang="ru-RU" sz="2000" dirty="0" err="1"/>
              <a:t>порожнині</a:t>
            </a:r>
            <a:r>
              <a:rPr lang="ru-RU" sz="2000" dirty="0"/>
              <a:t> малого тазу (в </a:t>
            </a:r>
            <a:r>
              <a:rPr lang="ru-RU" sz="2000" dirty="0" err="1"/>
              <a:t>широкій</a:t>
            </a:r>
            <a:r>
              <a:rPr lang="ru-RU" sz="2000" dirty="0"/>
              <a:t> </a:t>
            </a:r>
            <a:r>
              <a:rPr lang="ru-RU" sz="2000" dirty="0" err="1"/>
              <a:t>або</a:t>
            </a:r>
            <a:r>
              <a:rPr lang="ru-RU" sz="2000" dirty="0"/>
              <a:t> </a:t>
            </a:r>
            <a:r>
              <a:rPr lang="ru-RU" sz="2000" dirty="0" err="1"/>
              <a:t>вузької</a:t>
            </a:r>
            <a:r>
              <a:rPr lang="ru-RU" sz="2000" dirty="0"/>
              <a:t> </a:t>
            </a:r>
            <a:r>
              <a:rPr lang="ru-RU" sz="2000" dirty="0" err="1"/>
              <a:t>її</a:t>
            </a:r>
            <a:r>
              <a:rPr lang="ru-RU" sz="2000" dirty="0"/>
              <a:t> </a:t>
            </a:r>
            <a:r>
              <a:rPr lang="ru-RU" sz="2000" dirty="0" err="1"/>
              <a:t>частини</a:t>
            </a:r>
            <a:r>
              <a:rPr lang="ru-RU" sz="2000" dirty="0"/>
              <a:t>), при </a:t>
            </a:r>
            <a:r>
              <a:rPr lang="ru-RU" sz="2000" dirty="0" err="1"/>
              <a:t>цьому</a:t>
            </a:r>
            <a:r>
              <a:rPr lang="ru-RU" sz="2000" dirty="0"/>
              <a:t> </a:t>
            </a:r>
            <a:r>
              <a:rPr lang="ru-RU" sz="2000" dirty="0" err="1"/>
              <a:t>стрілоподібний</a:t>
            </a:r>
            <a:r>
              <a:rPr lang="ru-RU" sz="2000" dirty="0"/>
              <a:t> шов </a:t>
            </a:r>
            <a:r>
              <a:rPr lang="ru-RU" sz="2000" dirty="0" err="1"/>
              <a:t>розташовується</a:t>
            </a:r>
            <a:r>
              <a:rPr lang="ru-RU" sz="2000" dirty="0"/>
              <a:t> в одному з </a:t>
            </a:r>
            <a:r>
              <a:rPr lang="ru-RU" sz="2000" dirty="0" err="1"/>
              <a:t>косих</a:t>
            </a:r>
            <a:r>
              <a:rPr lang="ru-RU" sz="2000" dirty="0"/>
              <a:t> </a:t>
            </a:r>
            <a:r>
              <a:rPr lang="ru-RU" sz="2000" dirty="0" err="1"/>
              <a:t>розмірів</a:t>
            </a:r>
            <a:r>
              <a:rPr lang="ru-RU" sz="2000" dirty="0"/>
              <a:t>. </a:t>
            </a:r>
            <a:br>
              <a:rPr lang="ru-RU" sz="2000" dirty="0"/>
            </a:br>
            <a:r>
              <a:rPr lang="ru-RU" sz="2000" i="1" dirty="0" err="1"/>
              <a:t>Високі</a:t>
            </a:r>
            <a:r>
              <a:rPr lang="ru-RU" sz="2000" i="1" dirty="0"/>
              <a:t> </a:t>
            </a:r>
            <a:r>
              <a:rPr lang="ru-RU" sz="2000" i="1" dirty="0" err="1"/>
              <a:t>акушерські</a:t>
            </a:r>
            <a:r>
              <a:rPr lang="ru-RU" sz="2000" i="1" dirty="0"/>
              <a:t> </a:t>
            </a:r>
            <a:r>
              <a:rPr lang="ru-RU" sz="2000" i="1" dirty="0" err="1"/>
              <a:t>щипці</a:t>
            </a:r>
            <a:r>
              <a:rPr lang="ru-RU" sz="2000" i="1" dirty="0"/>
              <a:t> ((</a:t>
            </a:r>
            <a:r>
              <a:rPr lang="sk-SK" sz="2000" i="1" dirty="0" err="1"/>
              <a:t>Forceps</a:t>
            </a:r>
            <a:r>
              <a:rPr lang="sk-SK" sz="2000" i="1" dirty="0"/>
              <a:t> </a:t>
            </a:r>
            <a:r>
              <a:rPr lang="sk-SK" sz="2000" i="1" dirty="0" err="1"/>
              <a:t>alta</a:t>
            </a:r>
            <a:r>
              <a:rPr lang="sk-SK" sz="2000" i="1" dirty="0"/>
              <a:t>)</a:t>
            </a:r>
            <a:r>
              <a:rPr lang="sk-SK" sz="2000" dirty="0"/>
              <a:t> </a:t>
            </a:r>
            <a:r>
              <a:rPr lang="ru-RU" sz="2000" dirty="0" err="1"/>
              <a:t>накладали</a:t>
            </a:r>
            <a:r>
              <a:rPr lang="ru-RU" sz="2000" dirty="0"/>
              <a:t> на </a:t>
            </a:r>
            <a:r>
              <a:rPr lang="ru-RU" sz="2000" dirty="0" err="1"/>
              <a:t>голівку</a:t>
            </a:r>
            <a:r>
              <a:rPr lang="ru-RU" sz="2000" dirty="0"/>
              <a:t> плоду, </a:t>
            </a:r>
            <a:r>
              <a:rPr lang="ru-RU" sz="2000" dirty="0" err="1"/>
              <a:t>що</a:t>
            </a:r>
            <a:r>
              <a:rPr lang="ru-RU" sz="2000" dirty="0"/>
              <a:t> стояла великим сегментом у </a:t>
            </a:r>
            <a:r>
              <a:rPr lang="ru-RU" sz="2000" dirty="0" err="1"/>
              <a:t>вході</a:t>
            </a:r>
            <a:r>
              <a:rPr lang="ru-RU" sz="2000" dirty="0"/>
              <a:t> в </a:t>
            </a:r>
            <a:r>
              <a:rPr lang="ru-RU" sz="2000" dirty="0" err="1"/>
              <a:t>малий</a:t>
            </a:r>
            <a:r>
              <a:rPr lang="ru-RU" sz="2000" dirty="0"/>
              <a:t> таз. </a:t>
            </a:r>
            <a:r>
              <a:rPr lang="ru-RU" sz="2000" dirty="0" err="1"/>
              <a:t>Накладення</a:t>
            </a:r>
            <a:r>
              <a:rPr lang="ru-RU" sz="2000" dirty="0"/>
              <a:t> </a:t>
            </a:r>
            <a:r>
              <a:rPr lang="ru-RU" sz="2000" dirty="0" err="1"/>
              <a:t>високих</a:t>
            </a:r>
            <a:r>
              <a:rPr lang="ru-RU" sz="2000" dirty="0"/>
              <a:t> </a:t>
            </a:r>
            <a:r>
              <a:rPr lang="ru-RU" sz="2000" dirty="0" err="1"/>
              <a:t>щипців</a:t>
            </a:r>
            <a:r>
              <a:rPr lang="ru-RU" sz="2000" dirty="0"/>
              <a:t> </a:t>
            </a:r>
            <a:r>
              <a:rPr lang="ru-RU" sz="2000" dirty="0" err="1"/>
              <a:t>було</a:t>
            </a:r>
            <a:r>
              <a:rPr lang="ru-RU" sz="2000" dirty="0"/>
              <a:t> </a:t>
            </a:r>
            <a:r>
              <a:rPr lang="ru-RU" sz="2000" dirty="0" err="1"/>
              <a:t>технічно</a:t>
            </a:r>
            <a:r>
              <a:rPr lang="ru-RU" sz="2000" dirty="0"/>
              <a:t> </a:t>
            </a:r>
            <a:r>
              <a:rPr lang="ru-RU" sz="2000" dirty="0" err="1"/>
              <a:t>важкою</a:t>
            </a:r>
            <a:r>
              <a:rPr lang="ru-RU" sz="2000" dirty="0"/>
              <a:t> та </a:t>
            </a:r>
            <a:r>
              <a:rPr lang="ru-RU" sz="2000" dirty="0" err="1"/>
              <a:t>небезпечною</a:t>
            </a:r>
            <a:r>
              <a:rPr lang="ru-RU" sz="2000" dirty="0"/>
              <a:t> </a:t>
            </a:r>
            <a:r>
              <a:rPr lang="ru-RU" sz="2000" dirty="0" err="1"/>
              <a:t>операцією</a:t>
            </a:r>
            <a:r>
              <a:rPr lang="ru-RU" sz="2000" dirty="0"/>
              <a:t>, часто </a:t>
            </a:r>
            <a:r>
              <a:rPr lang="ru-RU" sz="2000" dirty="0" err="1"/>
              <a:t>веде</a:t>
            </a:r>
            <a:r>
              <a:rPr lang="ru-RU" sz="2000" dirty="0"/>
              <a:t> до </a:t>
            </a:r>
            <a:r>
              <a:rPr lang="ru-RU" sz="2000" dirty="0" err="1"/>
              <a:t>важкої</a:t>
            </a:r>
            <a:r>
              <a:rPr lang="ru-RU" sz="2000" dirty="0"/>
              <a:t> </a:t>
            </a:r>
            <a:r>
              <a:rPr lang="ru-RU" sz="2000" dirty="0" err="1"/>
              <a:t>родової</a:t>
            </a:r>
            <a:r>
              <a:rPr lang="ru-RU" sz="2000" dirty="0"/>
              <a:t> </a:t>
            </a:r>
            <a:r>
              <a:rPr lang="ru-RU" sz="2000" dirty="0" err="1"/>
              <a:t>травми</a:t>
            </a:r>
            <a:r>
              <a:rPr lang="ru-RU" sz="2000" dirty="0"/>
              <a:t> </a:t>
            </a:r>
            <a:r>
              <a:rPr lang="ru-RU" sz="2000" dirty="0" err="1"/>
              <a:t>матері</a:t>
            </a:r>
            <a:r>
              <a:rPr lang="ru-RU" sz="2000" dirty="0"/>
              <a:t> та плоду. В </a:t>
            </a:r>
            <a:r>
              <a:rPr lang="ru-RU" sz="2000" dirty="0" err="1"/>
              <a:t>даний</a:t>
            </a:r>
            <a:r>
              <a:rPr lang="ru-RU" sz="2000" dirty="0"/>
              <a:t> час не </a:t>
            </a:r>
            <a:r>
              <a:rPr lang="ru-RU" sz="2000" dirty="0" err="1"/>
              <a:t>застосовують</a:t>
            </a:r>
            <a:r>
              <a:rPr lang="ru-RU" sz="2000" dirty="0"/>
              <a:t>. </a:t>
            </a:r>
            <a:br>
              <a:rPr lang="ru-RU" sz="2000" dirty="0"/>
            </a:br>
            <a:r>
              <a:rPr lang="ru-RU" sz="2000" dirty="0" err="1"/>
              <a:t>Операція</a:t>
            </a:r>
            <a:r>
              <a:rPr lang="ru-RU" sz="2000" dirty="0"/>
              <a:t> </a:t>
            </a:r>
            <a:r>
              <a:rPr lang="ru-RU" sz="2000" dirty="0" err="1"/>
              <a:t>накладання</a:t>
            </a:r>
            <a:r>
              <a:rPr lang="ru-RU" sz="2000" dirty="0"/>
              <a:t> </a:t>
            </a:r>
            <a:r>
              <a:rPr lang="ru-RU" sz="2000" dirty="0" err="1"/>
              <a:t>акушерських</a:t>
            </a:r>
            <a:r>
              <a:rPr lang="ru-RU" sz="2000" dirty="0"/>
              <a:t> </a:t>
            </a:r>
            <a:r>
              <a:rPr lang="ru-RU" sz="2000" dirty="0" err="1"/>
              <a:t>щипців</a:t>
            </a:r>
            <a:r>
              <a:rPr lang="ru-RU" sz="2000" dirty="0"/>
              <a:t> </a:t>
            </a:r>
            <a:r>
              <a:rPr lang="ru-RU" sz="2000" dirty="0" err="1"/>
              <a:t>може</a:t>
            </a:r>
            <a:r>
              <a:rPr lang="ru-RU" sz="2000" dirty="0"/>
              <a:t> бути проведена </a:t>
            </a:r>
            <a:r>
              <a:rPr lang="ru-RU" sz="2000" dirty="0" err="1"/>
              <a:t>тільки</a:t>
            </a:r>
            <a:r>
              <a:rPr lang="ru-RU" sz="2000" dirty="0"/>
              <a:t> при </a:t>
            </a:r>
            <a:r>
              <a:rPr lang="ru-RU" sz="2000" dirty="0" err="1"/>
              <a:t>наявності</a:t>
            </a:r>
            <a:r>
              <a:rPr lang="ru-RU" sz="2000" dirty="0"/>
              <a:t> </a:t>
            </a:r>
            <a:r>
              <a:rPr lang="ru-RU" sz="2000" dirty="0" err="1"/>
              <a:t>всіх</a:t>
            </a:r>
            <a:r>
              <a:rPr lang="ru-RU" sz="2000" dirty="0"/>
              <a:t> </a:t>
            </a:r>
            <a:r>
              <a:rPr lang="ru-RU" sz="2000" dirty="0" err="1"/>
              <a:t>перерахованих</a:t>
            </a:r>
            <a:r>
              <a:rPr lang="ru-RU" sz="2000" dirty="0"/>
              <a:t> умов. Акушер, </a:t>
            </a:r>
            <a:r>
              <a:rPr lang="ru-RU" sz="2000" dirty="0" err="1"/>
              <a:t>приступаючи</a:t>
            </a:r>
            <a:r>
              <a:rPr lang="ru-RU" sz="2000" dirty="0"/>
              <a:t> до </a:t>
            </a:r>
            <a:r>
              <a:rPr lang="ru-RU" sz="2000" dirty="0" err="1"/>
              <a:t>накладання</a:t>
            </a:r>
            <a:r>
              <a:rPr lang="ru-RU" sz="2000" dirty="0"/>
              <a:t> </a:t>
            </a:r>
            <a:r>
              <a:rPr lang="ru-RU" sz="2000" dirty="0" err="1"/>
              <a:t>акушерських</a:t>
            </a:r>
            <a:r>
              <a:rPr lang="ru-RU" sz="2000" dirty="0"/>
              <a:t> </a:t>
            </a:r>
            <a:r>
              <a:rPr lang="ru-RU" sz="2000" dirty="0" err="1"/>
              <a:t>щипців</a:t>
            </a:r>
            <a:r>
              <a:rPr lang="ru-RU" sz="2000" dirty="0"/>
              <a:t>, повинен </a:t>
            </a:r>
            <a:r>
              <a:rPr lang="ru-RU" sz="2000" dirty="0" err="1"/>
              <a:t>мати</a:t>
            </a:r>
            <a:r>
              <a:rPr lang="ru-RU" sz="2000" dirty="0"/>
              <a:t> </a:t>
            </a:r>
            <a:r>
              <a:rPr lang="ru-RU" sz="2000" dirty="0" err="1"/>
              <a:t>чітке</a:t>
            </a:r>
            <a:r>
              <a:rPr lang="ru-RU" sz="2000" dirty="0"/>
              <a:t> </a:t>
            </a:r>
            <a:r>
              <a:rPr lang="ru-RU" sz="2000" dirty="0" err="1"/>
              <a:t>уявлення</a:t>
            </a:r>
            <a:r>
              <a:rPr lang="ru-RU" sz="2000" dirty="0"/>
              <a:t> про </a:t>
            </a:r>
            <a:r>
              <a:rPr lang="ru-RU" sz="2000" dirty="0" err="1" smtClean="0"/>
              <a:t>біомеханізм</a:t>
            </a:r>
            <a:r>
              <a:rPr lang="ru-RU" sz="2000" dirty="0" smtClean="0"/>
              <a:t> </a:t>
            </a:r>
            <a:r>
              <a:rPr lang="ru-RU" sz="2000" dirty="0" err="1"/>
              <a:t>пологів</a:t>
            </a:r>
            <a:r>
              <a:rPr lang="ru-RU" sz="2000" dirty="0"/>
              <a:t>, </a:t>
            </a:r>
            <a:r>
              <a:rPr lang="ru-RU" sz="2000" dirty="0" err="1"/>
              <a:t>якому</a:t>
            </a:r>
            <a:r>
              <a:rPr lang="ru-RU" sz="2000" dirty="0"/>
              <a:t> </a:t>
            </a:r>
            <a:r>
              <a:rPr lang="ru-RU" sz="2000" dirty="0" err="1"/>
              <a:t>доведеться</a:t>
            </a:r>
            <a:r>
              <a:rPr lang="ru-RU" sz="2000" dirty="0"/>
              <a:t> штучно </a:t>
            </a:r>
            <a:r>
              <a:rPr lang="ru-RU" sz="2000" dirty="0" err="1"/>
              <a:t>наслідувати</a:t>
            </a:r>
            <a:r>
              <a:rPr lang="ru-RU" sz="2000" dirty="0"/>
              <a:t>. </a:t>
            </a:r>
            <a:r>
              <a:rPr lang="ru-RU" sz="2000" dirty="0" err="1"/>
              <a:t>Необхідно</a:t>
            </a:r>
            <a:r>
              <a:rPr lang="ru-RU" sz="2000" dirty="0"/>
              <a:t> </a:t>
            </a:r>
            <a:r>
              <a:rPr lang="ru-RU" sz="2000" dirty="0" err="1"/>
              <a:t>чітко</a:t>
            </a:r>
            <a:r>
              <a:rPr lang="ru-RU" sz="2000" dirty="0"/>
              <a:t> </a:t>
            </a:r>
            <a:r>
              <a:rPr lang="ru-RU" sz="2000" dirty="0" err="1"/>
              <a:t>уявляти</a:t>
            </a:r>
            <a:r>
              <a:rPr lang="ru-RU" sz="2000" dirty="0"/>
              <a:t> </a:t>
            </a:r>
            <a:r>
              <a:rPr lang="ru-RU" sz="2000" dirty="0" err="1"/>
              <a:t>які</a:t>
            </a:r>
            <a:r>
              <a:rPr lang="ru-RU" sz="2000" dirty="0"/>
              <a:t> </a:t>
            </a:r>
            <a:r>
              <a:rPr lang="ru-RU" sz="2000" dirty="0" err="1"/>
              <a:t>моменти</a:t>
            </a:r>
            <a:r>
              <a:rPr lang="ru-RU" sz="2000" dirty="0"/>
              <a:t> </a:t>
            </a:r>
            <a:r>
              <a:rPr lang="ru-RU" sz="2000" dirty="0" err="1"/>
              <a:t>біомеханізма</a:t>
            </a:r>
            <a:r>
              <a:rPr lang="ru-RU" sz="2000" dirty="0"/>
              <a:t> </a:t>
            </a:r>
            <a:r>
              <a:rPr lang="ru-RU" sz="2000" dirty="0" err="1"/>
              <a:t>пологів</a:t>
            </a:r>
            <a:r>
              <a:rPr lang="ru-RU" sz="2000" dirty="0"/>
              <a:t> </a:t>
            </a:r>
            <a:r>
              <a:rPr lang="ru-RU" sz="2000" dirty="0" err="1"/>
              <a:t>голівка</a:t>
            </a:r>
            <a:r>
              <a:rPr lang="ru-RU" sz="2000" dirty="0"/>
              <a:t> плоду </a:t>
            </a:r>
            <a:r>
              <a:rPr lang="ru-RU" sz="2000" dirty="0" err="1"/>
              <a:t>вже</a:t>
            </a:r>
            <a:r>
              <a:rPr lang="ru-RU" sz="2000" dirty="0"/>
              <a:t> </a:t>
            </a:r>
            <a:r>
              <a:rPr lang="ru-RU" sz="2000" dirty="0" err="1"/>
              <a:t>виконала</a:t>
            </a:r>
            <a:r>
              <a:rPr lang="ru-RU" sz="2000" dirty="0"/>
              <a:t>, і </a:t>
            </a:r>
            <a:r>
              <a:rPr lang="ru-RU" sz="2000" dirty="0" err="1"/>
              <a:t>які</a:t>
            </a:r>
            <a:r>
              <a:rPr lang="ru-RU" sz="2000" dirty="0"/>
              <a:t> </a:t>
            </a:r>
            <a:r>
              <a:rPr lang="ru-RU" sz="2000" dirty="0" err="1"/>
              <a:t>їй</a:t>
            </a:r>
            <a:r>
              <a:rPr lang="ru-RU" sz="2000" dirty="0"/>
              <a:t> </a:t>
            </a:r>
            <a:r>
              <a:rPr lang="ru-RU" sz="2000" dirty="0" err="1"/>
              <a:t>належить</a:t>
            </a:r>
            <a:r>
              <a:rPr lang="ru-RU" sz="2000" dirty="0"/>
              <a:t> </a:t>
            </a:r>
            <a:r>
              <a:rPr lang="ru-RU" sz="2000" dirty="0" err="1"/>
              <a:t>зробити</a:t>
            </a:r>
            <a:r>
              <a:rPr lang="ru-RU" sz="2000" dirty="0"/>
              <a:t> </a:t>
            </a:r>
            <a:r>
              <a:rPr lang="ru-RU" sz="2000" dirty="0" err="1"/>
              <a:t>під</a:t>
            </a:r>
            <a:r>
              <a:rPr lang="ru-RU" sz="2000" dirty="0"/>
              <a:t> час </a:t>
            </a:r>
            <a:r>
              <a:rPr lang="ru-RU" sz="2000" dirty="0" err="1"/>
              <a:t>тракції</a:t>
            </a:r>
            <a:r>
              <a:rPr lang="ru-RU" sz="2000" dirty="0"/>
              <a:t>. </a:t>
            </a:r>
          </a:p>
        </p:txBody>
      </p:sp>
    </p:spTree>
    <p:extLst>
      <p:ext uri="{BB962C8B-B14F-4D97-AF65-F5344CB8AC3E}">
        <p14:creationId xmlns:p14="http://schemas.microsoft.com/office/powerpoint/2010/main" val="657073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86228"/>
            <a:ext cx="8911687" cy="522110"/>
          </a:xfrm>
        </p:spPr>
        <p:txBody>
          <a:bodyPr>
            <a:normAutofit fontScale="90000"/>
          </a:bodyPr>
          <a:lstStyle/>
          <a:p>
            <a:r>
              <a:rPr lang="ru-RU" b="1" dirty="0"/>
              <a:t>ПІДГОТОВКА ДО ОПЕРАЦІЇ</a:t>
            </a:r>
            <a:r>
              <a:rPr lang="ru-RU" dirty="0"/>
              <a:t> </a:t>
            </a:r>
          </a:p>
        </p:txBody>
      </p:sp>
      <p:sp>
        <p:nvSpPr>
          <p:cNvPr id="3" name="Объект 2"/>
          <p:cNvSpPr>
            <a:spLocks noGrp="1"/>
          </p:cNvSpPr>
          <p:nvPr>
            <p:ph idx="1"/>
          </p:nvPr>
        </p:nvSpPr>
        <p:spPr>
          <a:xfrm>
            <a:off x="1210614" y="901520"/>
            <a:ext cx="10856890" cy="5956479"/>
          </a:xfrm>
        </p:spPr>
        <p:txBody>
          <a:bodyPr>
            <a:normAutofit/>
          </a:bodyPr>
          <a:lstStyle/>
          <a:p>
            <a:r>
              <a:rPr lang="ru-RU" sz="1900" dirty="0" err="1"/>
              <a:t>Підготовка</a:t>
            </a:r>
            <a:r>
              <a:rPr lang="ru-RU" sz="1900" dirty="0"/>
              <a:t> до </a:t>
            </a:r>
            <a:r>
              <a:rPr lang="ru-RU" sz="1900" dirty="0" err="1"/>
              <a:t>операції</a:t>
            </a:r>
            <a:r>
              <a:rPr lang="ru-RU" sz="1900" dirty="0"/>
              <a:t> </a:t>
            </a:r>
            <a:r>
              <a:rPr lang="ru-RU" sz="1900" dirty="0" err="1"/>
              <a:t>накладання</a:t>
            </a:r>
            <a:r>
              <a:rPr lang="ru-RU" sz="1900" dirty="0"/>
              <a:t> </a:t>
            </a:r>
            <a:r>
              <a:rPr lang="ru-RU" sz="1900" dirty="0" err="1"/>
              <a:t>акушерських</a:t>
            </a:r>
            <a:r>
              <a:rPr lang="ru-RU" sz="1900" dirty="0"/>
              <a:t> </a:t>
            </a:r>
            <a:r>
              <a:rPr lang="ru-RU" sz="1900" dirty="0" err="1"/>
              <a:t>щипців</a:t>
            </a:r>
            <a:r>
              <a:rPr lang="ru-RU" sz="1900" dirty="0"/>
              <a:t> </a:t>
            </a:r>
            <a:r>
              <a:rPr lang="ru-RU" sz="1900" dirty="0" err="1"/>
              <a:t>включає</a:t>
            </a:r>
            <a:r>
              <a:rPr lang="ru-RU" sz="1900" dirty="0"/>
              <a:t> </a:t>
            </a:r>
            <a:r>
              <a:rPr lang="ru-RU" sz="1900" dirty="0" err="1"/>
              <a:t>кілька</a:t>
            </a:r>
            <a:r>
              <a:rPr lang="ru-RU" sz="1900" dirty="0"/>
              <a:t> </a:t>
            </a:r>
            <a:r>
              <a:rPr lang="ru-RU" sz="1900" dirty="0" err="1"/>
              <a:t>моментів</a:t>
            </a:r>
            <a:r>
              <a:rPr lang="ru-RU" sz="1900" dirty="0"/>
              <a:t> (</a:t>
            </a:r>
            <a:r>
              <a:rPr lang="ru-RU" sz="1900" dirty="0" err="1"/>
              <a:t>вибір</a:t>
            </a:r>
            <a:r>
              <a:rPr lang="ru-RU" sz="1900" dirty="0"/>
              <a:t> методу </a:t>
            </a:r>
            <a:r>
              <a:rPr lang="ru-RU" sz="1900" dirty="0" err="1"/>
              <a:t>знеболення</a:t>
            </a:r>
            <a:r>
              <a:rPr lang="ru-RU" sz="1900" dirty="0"/>
              <a:t>, </a:t>
            </a:r>
            <a:r>
              <a:rPr lang="ru-RU" sz="1900" dirty="0" err="1"/>
              <a:t>підготовка</a:t>
            </a:r>
            <a:r>
              <a:rPr lang="ru-RU" sz="1900" dirty="0"/>
              <a:t> </a:t>
            </a:r>
            <a:r>
              <a:rPr lang="ru-RU" sz="1900" dirty="0" err="1"/>
              <a:t>породіллі</a:t>
            </a:r>
            <a:r>
              <a:rPr lang="ru-RU" sz="1900" dirty="0"/>
              <a:t>, </a:t>
            </a:r>
            <a:r>
              <a:rPr lang="ru-RU" sz="1900" dirty="0" err="1"/>
              <a:t>підготовка</a:t>
            </a:r>
            <a:r>
              <a:rPr lang="ru-RU" sz="1900" dirty="0"/>
              <a:t> акушера, </a:t>
            </a:r>
            <a:r>
              <a:rPr lang="ru-RU" sz="1900" dirty="0" err="1"/>
              <a:t>піхвове</a:t>
            </a:r>
            <a:r>
              <a:rPr lang="ru-RU" sz="1900" dirty="0"/>
              <a:t> </a:t>
            </a:r>
            <a:r>
              <a:rPr lang="ru-RU" sz="1900" dirty="0" err="1"/>
              <a:t>дослідження</a:t>
            </a:r>
            <a:r>
              <a:rPr lang="ru-RU" sz="1900" dirty="0"/>
              <a:t>, </a:t>
            </a:r>
            <a:r>
              <a:rPr lang="ru-RU" sz="1900" dirty="0" err="1"/>
              <a:t>перевірка</a:t>
            </a:r>
            <a:r>
              <a:rPr lang="ru-RU" sz="1900" dirty="0"/>
              <a:t> </a:t>
            </a:r>
            <a:r>
              <a:rPr lang="ru-RU" sz="1900" dirty="0" err="1"/>
              <a:t>щипців</a:t>
            </a:r>
            <a:r>
              <a:rPr lang="ru-RU" sz="1900" dirty="0"/>
              <a:t>). </a:t>
            </a:r>
            <a:br>
              <a:rPr lang="ru-RU" sz="1900" dirty="0"/>
            </a:br>
            <a:r>
              <a:rPr lang="ru-RU" sz="1900" i="1" dirty="0" err="1"/>
              <a:t>Вибір</a:t>
            </a:r>
            <a:r>
              <a:rPr lang="ru-RU" sz="1900" i="1" dirty="0"/>
              <a:t> методу </a:t>
            </a:r>
            <a:r>
              <a:rPr lang="ru-RU" sz="1900" i="1" dirty="0" err="1"/>
              <a:t>знеболення</a:t>
            </a:r>
            <a:r>
              <a:rPr lang="ru-RU" sz="1900" dirty="0"/>
              <a:t> </a:t>
            </a:r>
            <a:r>
              <a:rPr lang="ru-RU" sz="1900" dirty="0" err="1"/>
              <a:t>визначається</a:t>
            </a:r>
            <a:r>
              <a:rPr lang="ru-RU" sz="1900" dirty="0"/>
              <a:t> станом </a:t>
            </a:r>
            <a:r>
              <a:rPr lang="ru-RU" sz="1900" dirty="0" err="1"/>
              <a:t>жінки</a:t>
            </a:r>
            <a:r>
              <a:rPr lang="ru-RU" sz="1900" dirty="0"/>
              <a:t> і </a:t>
            </a:r>
            <a:r>
              <a:rPr lang="ru-RU" sz="1900" dirty="0" err="1"/>
              <a:t>показаннями</a:t>
            </a:r>
            <a:r>
              <a:rPr lang="ru-RU" sz="1900" dirty="0"/>
              <a:t> до </a:t>
            </a:r>
            <a:r>
              <a:rPr lang="ru-RU" sz="1900" dirty="0" err="1"/>
              <a:t>проведення</a:t>
            </a:r>
            <a:r>
              <a:rPr lang="ru-RU" sz="1900" dirty="0"/>
              <a:t> </a:t>
            </a:r>
            <a:r>
              <a:rPr lang="ru-RU" sz="1900" dirty="0" err="1"/>
              <a:t>операції</a:t>
            </a:r>
            <a:r>
              <a:rPr lang="ru-RU" sz="1900" dirty="0"/>
              <a:t>. У тих </a:t>
            </a:r>
            <a:r>
              <a:rPr lang="ru-RU" sz="1900" dirty="0" err="1"/>
              <a:t>випадках</a:t>
            </a:r>
            <a:r>
              <a:rPr lang="ru-RU" sz="1900" dirty="0"/>
              <a:t>, коли активна участь </a:t>
            </a:r>
            <a:r>
              <a:rPr lang="ru-RU" sz="1900" dirty="0" err="1"/>
              <a:t>жінки</a:t>
            </a:r>
            <a:r>
              <a:rPr lang="ru-RU" sz="1900" dirty="0"/>
              <a:t> в пологах </a:t>
            </a:r>
            <a:r>
              <a:rPr lang="ru-RU" sz="1900" dirty="0" smtClean="0"/>
              <a:t>є </a:t>
            </a:r>
            <a:r>
              <a:rPr lang="ru-RU" sz="1900" dirty="0" err="1" smtClean="0"/>
              <a:t>доцільною</a:t>
            </a:r>
            <a:r>
              <a:rPr lang="ru-RU" sz="1900" dirty="0" smtClean="0"/>
              <a:t> </a:t>
            </a:r>
            <a:r>
              <a:rPr lang="ru-RU" sz="1900" dirty="0"/>
              <a:t>(</a:t>
            </a:r>
            <a:r>
              <a:rPr lang="ru-RU" sz="1900" dirty="0" err="1"/>
              <a:t>слабкість</a:t>
            </a:r>
            <a:r>
              <a:rPr lang="ru-RU" sz="1900" dirty="0"/>
              <a:t> </a:t>
            </a:r>
            <a:r>
              <a:rPr lang="ru-RU" sz="1900" dirty="0" err="1"/>
              <a:t>пологової</a:t>
            </a:r>
            <a:r>
              <a:rPr lang="ru-RU" sz="1900" dirty="0"/>
              <a:t> </a:t>
            </a:r>
            <a:r>
              <a:rPr lang="ru-RU" sz="1900" dirty="0" err="1"/>
              <a:t>діяльності</a:t>
            </a:r>
            <a:r>
              <a:rPr lang="ru-RU" sz="1900" dirty="0"/>
              <a:t> </a:t>
            </a:r>
            <a:r>
              <a:rPr lang="ru-RU" sz="1900" dirty="0" err="1"/>
              <a:t>або</a:t>
            </a:r>
            <a:r>
              <a:rPr lang="ru-RU" sz="1900" dirty="0"/>
              <a:t> / і </a:t>
            </a:r>
            <a:r>
              <a:rPr lang="ru-RU" sz="1900" dirty="0" err="1"/>
              <a:t>внутрішньоутробна</a:t>
            </a:r>
            <a:r>
              <a:rPr lang="ru-RU" sz="1900" dirty="0"/>
              <a:t> </a:t>
            </a:r>
            <a:r>
              <a:rPr lang="ru-RU" sz="1900" dirty="0" err="1"/>
              <a:t>гіпоксія</a:t>
            </a:r>
            <a:r>
              <a:rPr lang="ru-RU" sz="1900" dirty="0"/>
              <a:t> плода у </a:t>
            </a:r>
            <a:r>
              <a:rPr lang="ru-RU" sz="1900" dirty="0" err="1"/>
              <a:t>соматично</a:t>
            </a:r>
            <a:r>
              <a:rPr lang="ru-RU" sz="1900" dirty="0"/>
              <a:t> </a:t>
            </a:r>
            <a:r>
              <a:rPr lang="ru-RU" sz="1900" dirty="0" err="1"/>
              <a:t>здорової</a:t>
            </a:r>
            <a:r>
              <a:rPr lang="ru-RU" sz="1900" dirty="0"/>
              <a:t> </a:t>
            </a:r>
            <a:r>
              <a:rPr lang="ru-RU" sz="1900" dirty="0" err="1"/>
              <a:t>жінки</a:t>
            </a:r>
            <a:r>
              <a:rPr lang="ru-RU" sz="1900" dirty="0"/>
              <a:t>), </a:t>
            </a:r>
            <a:r>
              <a:rPr lang="ru-RU" sz="1900" dirty="0" err="1"/>
              <a:t>операція</a:t>
            </a:r>
            <a:r>
              <a:rPr lang="ru-RU" sz="1900" dirty="0"/>
              <a:t> </a:t>
            </a:r>
            <a:r>
              <a:rPr lang="ru-RU" sz="1900" dirty="0" err="1"/>
              <a:t>може</a:t>
            </a:r>
            <a:r>
              <a:rPr lang="ru-RU" sz="1900" dirty="0"/>
              <a:t> бути </a:t>
            </a:r>
            <a:r>
              <a:rPr lang="ru-RU" sz="1900" dirty="0" err="1"/>
              <a:t>виконана</a:t>
            </a:r>
            <a:r>
              <a:rPr lang="ru-RU" sz="1900" dirty="0"/>
              <a:t> </a:t>
            </a:r>
            <a:r>
              <a:rPr lang="ru-RU" sz="1900" dirty="0" err="1"/>
              <a:t>із</a:t>
            </a:r>
            <a:r>
              <a:rPr lang="ru-RU" sz="1900" dirty="0"/>
              <a:t> </a:t>
            </a:r>
            <a:r>
              <a:rPr lang="ru-RU" sz="1900" dirty="0" err="1"/>
              <a:t>застосуванням</a:t>
            </a:r>
            <a:r>
              <a:rPr lang="ru-RU" sz="1900" dirty="0"/>
              <a:t> </a:t>
            </a:r>
            <a:r>
              <a:rPr lang="ru-RU" sz="1900" dirty="0" err="1"/>
              <a:t>тривалої</a:t>
            </a:r>
            <a:r>
              <a:rPr lang="ru-RU" sz="1900" dirty="0"/>
              <a:t> </a:t>
            </a:r>
            <a:r>
              <a:rPr lang="ru-RU" sz="1900" dirty="0" err="1"/>
              <a:t>перидуральною</a:t>
            </a:r>
            <a:r>
              <a:rPr lang="ru-RU" sz="1900" dirty="0"/>
              <a:t> </a:t>
            </a:r>
            <a:r>
              <a:rPr lang="ru-RU" sz="1900" dirty="0" err="1"/>
              <a:t>анестезії</a:t>
            </a:r>
            <a:r>
              <a:rPr lang="ru-RU" sz="1900" dirty="0"/>
              <a:t> (ДПА), </a:t>
            </a:r>
            <a:r>
              <a:rPr lang="ru-RU" sz="1900" dirty="0" err="1"/>
              <a:t>пудендальной</a:t>
            </a:r>
            <a:r>
              <a:rPr lang="ru-RU" sz="1900" dirty="0"/>
              <a:t> </a:t>
            </a:r>
            <a:r>
              <a:rPr lang="ru-RU" sz="1900" dirty="0" err="1"/>
              <a:t>анестезії</a:t>
            </a:r>
            <a:r>
              <a:rPr lang="ru-RU" sz="1900" dirty="0"/>
              <a:t> </a:t>
            </a:r>
            <a:r>
              <a:rPr lang="ru-RU" sz="1900" dirty="0" err="1"/>
              <a:t>або</a:t>
            </a:r>
            <a:r>
              <a:rPr lang="ru-RU" sz="1900" dirty="0"/>
              <a:t> </a:t>
            </a:r>
            <a:r>
              <a:rPr lang="ru-RU" sz="1900" dirty="0" err="1"/>
              <a:t>інгаляції</a:t>
            </a:r>
            <a:r>
              <a:rPr lang="ru-RU" sz="1900" dirty="0"/>
              <a:t> </a:t>
            </a:r>
            <a:r>
              <a:rPr lang="ru-RU" sz="1900" dirty="0" err="1"/>
              <a:t>закису</a:t>
            </a:r>
            <a:r>
              <a:rPr lang="ru-RU" sz="1900" dirty="0"/>
              <a:t> азоту з киснем. </a:t>
            </a:r>
            <a:r>
              <a:rPr lang="ru-RU" sz="1900" dirty="0" err="1"/>
              <a:t>Однак</a:t>
            </a:r>
            <a:r>
              <a:rPr lang="ru-RU" sz="1900" dirty="0"/>
              <a:t>, при </a:t>
            </a:r>
            <a:r>
              <a:rPr lang="ru-RU" sz="1900" dirty="0" err="1"/>
              <a:t>накладенні</a:t>
            </a:r>
            <a:r>
              <a:rPr lang="ru-RU" sz="1900" dirty="0"/>
              <a:t> </a:t>
            </a:r>
            <a:r>
              <a:rPr lang="ru-RU" sz="1900" dirty="0" err="1"/>
              <a:t>порожнинних</a:t>
            </a:r>
            <a:r>
              <a:rPr lang="ru-RU" sz="1900" dirty="0"/>
              <a:t> </a:t>
            </a:r>
            <a:r>
              <a:rPr lang="ru-RU" sz="1900" dirty="0" err="1"/>
              <a:t>акушерських</a:t>
            </a:r>
            <a:r>
              <a:rPr lang="ru-RU" sz="1900" dirty="0"/>
              <a:t> </a:t>
            </a:r>
            <a:r>
              <a:rPr lang="ru-RU" sz="1900" dirty="0" err="1"/>
              <a:t>щипців</a:t>
            </a:r>
            <a:r>
              <a:rPr lang="ru-RU" sz="1900" dirty="0"/>
              <a:t> у </a:t>
            </a:r>
            <a:r>
              <a:rPr lang="ru-RU" sz="1900" dirty="0" err="1"/>
              <a:t>соматично</a:t>
            </a:r>
            <a:r>
              <a:rPr lang="ru-RU" sz="1900" dirty="0"/>
              <a:t> </a:t>
            </a:r>
            <a:r>
              <a:rPr lang="ru-RU" sz="1900" dirty="0" err="1"/>
              <a:t>здорових</a:t>
            </a:r>
            <a:r>
              <a:rPr lang="ru-RU" sz="1900" dirty="0"/>
              <a:t> </a:t>
            </a:r>
            <a:r>
              <a:rPr lang="ru-RU" sz="1900" dirty="0" err="1"/>
              <a:t>жінок</a:t>
            </a:r>
            <a:r>
              <a:rPr lang="ru-RU" sz="1900" dirty="0"/>
              <a:t> </a:t>
            </a:r>
            <a:r>
              <a:rPr lang="ru-RU" sz="1900" dirty="0" err="1"/>
              <a:t>доцільне</a:t>
            </a:r>
            <a:r>
              <a:rPr lang="ru-RU" sz="1900" dirty="0"/>
              <a:t> </a:t>
            </a:r>
            <a:r>
              <a:rPr lang="ru-RU" sz="1900" dirty="0" err="1"/>
              <a:t>застосування</a:t>
            </a:r>
            <a:r>
              <a:rPr lang="ru-RU" sz="1900" dirty="0"/>
              <a:t> наркозу, так як </a:t>
            </a:r>
            <a:r>
              <a:rPr lang="ru-RU" sz="1900" dirty="0" err="1"/>
              <a:t>накладення</a:t>
            </a:r>
            <a:r>
              <a:rPr lang="ru-RU" sz="1900" dirty="0"/>
              <a:t> ложок на </a:t>
            </a:r>
            <a:r>
              <a:rPr lang="ru-RU" sz="1900" dirty="0" err="1"/>
              <a:t>голівку</a:t>
            </a:r>
            <a:r>
              <a:rPr lang="ru-RU" sz="1900" dirty="0"/>
              <a:t> </a:t>
            </a:r>
            <a:r>
              <a:rPr lang="ru-RU" sz="1900" dirty="0" err="1"/>
              <a:t>знаходиться</a:t>
            </a:r>
            <a:r>
              <a:rPr lang="ru-RU" sz="1900" dirty="0"/>
              <a:t> в </a:t>
            </a:r>
            <a:r>
              <a:rPr lang="ru-RU" sz="1900" dirty="0" err="1"/>
              <a:t>порожнині</a:t>
            </a:r>
            <a:r>
              <a:rPr lang="ru-RU" sz="1900" dirty="0"/>
              <a:t> малого таза є </a:t>
            </a:r>
            <a:r>
              <a:rPr lang="ru-RU" sz="1900" dirty="0" err="1"/>
              <a:t>складним</a:t>
            </a:r>
            <a:r>
              <a:rPr lang="ru-RU" sz="1900" dirty="0"/>
              <a:t> моментом </a:t>
            </a:r>
            <a:r>
              <a:rPr lang="ru-RU" sz="1900" dirty="0" err="1"/>
              <a:t>операції</a:t>
            </a:r>
            <a:r>
              <a:rPr lang="ru-RU" sz="1900" dirty="0"/>
              <a:t>, </a:t>
            </a:r>
            <a:r>
              <a:rPr lang="ru-RU" sz="1900" dirty="0" err="1"/>
              <a:t>які</a:t>
            </a:r>
            <a:r>
              <a:rPr lang="ru-RU" sz="1900" dirty="0"/>
              <a:t> </a:t>
            </a:r>
            <a:r>
              <a:rPr lang="ru-RU" sz="1900" dirty="0" err="1"/>
              <a:t>вимагають</a:t>
            </a:r>
            <a:r>
              <a:rPr lang="ru-RU" sz="1900" dirty="0"/>
              <a:t> </a:t>
            </a:r>
            <a:r>
              <a:rPr lang="ru-RU" sz="1900" dirty="0" err="1"/>
              <a:t>усунення</a:t>
            </a:r>
            <a:r>
              <a:rPr lang="ru-RU" sz="1900" dirty="0"/>
              <a:t> опору </a:t>
            </a:r>
            <a:r>
              <a:rPr lang="ru-RU" sz="1900" dirty="0" err="1"/>
              <a:t>м'язів</a:t>
            </a:r>
            <a:r>
              <a:rPr lang="ru-RU" sz="1900" dirty="0"/>
              <a:t> тазового дна. </a:t>
            </a:r>
            <a:br>
              <a:rPr lang="ru-RU" sz="1900" dirty="0"/>
            </a:br>
            <a:r>
              <a:rPr lang="ru-RU" sz="1900" dirty="0"/>
              <a:t>У </a:t>
            </a:r>
            <a:r>
              <a:rPr lang="ru-RU" sz="1900" dirty="0" err="1"/>
              <a:t>породіль</a:t>
            </a:r>
            <a:r>
              <a:rPr lang="ru-RU" sz="1900" dirty="0"/>
              <a:t>, </a:t>
            </a:r>
            <a:r>
              <a:rPr lang="ru-RU" sz="1900" dirty="0" err="1"/>
              <a:t>яким</a:t>
            </a:r>
            <a:r>
              <a:rPr lang="ru-RU" sz="1900" dirty="0"/>
              <a:t> потуги </a:t>
            </a:r>
            <a:r>
              <a:rPr lang="ru-RU" sz="1900" dirty="0" err="1"/>
              <a:t>протипоказані</a:t>
            </a:r>
            <a:r>
              <a:rPr lang="ru-RU" sz="1900" dirty="0"/>
              <a:t>, </a:t>
            </a:r>
            <a:r>
              <a:rPr lang="ru-RU" sz="1900" dirty="0" err="1"/>
              <a:t>операцію</a:t>
            </a:r>
            <a:r>
              <a:rPr lang="ru-RU" sz="1900" dirty="0"/>
              <a:t> </a:t>
            </a:r>
            <a:r>
              <a:rPr lang="ru-RU" sz="1900" dirty="0" err="1"/>
              <a:t>проводять</a:t>
            </a:r>
            <a:r>
              <a:rPr lang="ru-RU" sz="1900" dirty="0"/>
              <a:t> </a:t>
            </a:r>
            <a:r>
              <a:rPr lang="ru-RU" sz="1900" dirty="0" err="1"/>
              <a:t>під</a:t>
            </a:r>
            <a:r>
              <a:rPr lang="ru-RU" sz="1900" dirty="0"/>
              <a:t> наркозом. При </a:t>
            </a:r>
            <a:r>
              <a:rPr lang="ru-RU" sz="1900" dirty="0" err="1"/>
              <a:t>вихідної</a:t>
            </a:r>
            <a:r>
              <a:rPr lang="ru-RU" sz="1900" dirty="0"/>
              <a:t> </a:t>
            </a:r>
            <a:r>
              <a:rPr lang="ru-RU" sz="1900" dirty="0" err="1"/>
              <a:t>артеріальної</a:t>
            </a:r>
            <a:r>
              <a:rPr lang="ru-RU" sz="1900" dirty="0"/>
              <a:t> </a:t>
            </a:r>
            <a:r>
              <a:rPr lang="ru-RU" sz="1900" dirty="0" err="1"/>
              <a:t>гіпертензії</a:t>
            </a:r>
            <a:r>
              <a:rPr lang="ru-RU" sz="1900" dirty="0"/>
              <a:t> показано </a:t>
            </a:r>
            <a:r>
              <a:rPr lang="ru-RU" sz="1900" dirty="0" err="1"/>
              <a:t>застосування</a:t>
            </a:r>
            <a:r>
              <a:rPr lang="ru-RU" sz="1900" dirty="0"/>
              <a:t> наркозу </a:t>
            </a:r>
            <a:r>
              <a:rPr lang="ru-RU" sz="1900" dirty="0" err="1"/>
              <a:t>закисом</a:t>
            </a:r>
            <a:r>
              <a:rPr lang="ru-RU" sz="1900" dirty="0"/>
              <a:t> азоту з киснем з </a:t>
            </a:r>
            <a:r>
              <a:rPr lang="ru-RU" sz="1900" dirty="0" err="1"/>
              <a:t>додаванням</a:t>
            </a:r>
            <a:r>
              <a:rPr lang="ru-RU" sz="1900" dirty="0"/>
              <a:t> </a:t>
            </a:r>
            <a:r>
              <a:rPr lang="ru-RU" sz="1900" dirty="0" err="1"/>
              <a:t>парів</a:t>
            </a:r>
            <a:r>
              <a:rPr lang="ru-RU" sz="1900" dirty="0"/>
              <a:t> фторотан у </a:t>
            </a:r>
            <a:r>
              <a:rPr lang="ru-RU" sz="1900" dirty="0" err="1"/>
              <a:t>концентрації</a:t>
            </a:r>
            <a:r>
              <a:rPr lang="ru-RU" sz="1900" dirty="0"/>
              <a:t> не </a:t>
            </a:r>
            <a:r>
              <a:rPr lang="ru-RU" sz="1900" dirty="0" err="1"/>
              <a:t>вище</a:t>
            </a:r>
            <a:r>
              <a:rPr lang="ru-RU" sz="1900" dirty="0"/>
              <a:t> 1,5 об.%. </a:t>
            </a:r>
            <a:r>
              <a:rPr lang="ru-RU" sz="1900" dirty="0" err="1"/>
              <a:t>Інгаляцію</a:t>
            </a:r>
            <a:r>
              <a:rPr lang="ru-RU" sz="1900" dirty="0"/>
              <a:t> </a:t>
            </a:r>
            <a:r>
              <a:rPr lang="ru-RU" sz="1900" dirty="0" smtClean="0"/>
              <a:t>фторотану </a:t>
            </a:r>
            <a:r>
              <a:rPr lang="ru-RU" sz="1900" dirty="0" err="1"/>
              <a:t>припиняють</a:t>
            </a:r>
            <a:r>
              <a:rPr lang="ru-RU" sz="1900" dirty="0"/>
              <a:t> при </a:t>
            </a:r>
            <a:r>
              <a:rPr lang="ru-RU" sz="1900" dirty="0" err="1"/>
              <a:t>витягу</a:t>
            </a:r>
            <a:r>
              <a:rPr lang="ru-RU" sz="1900" dirty="0"/>
              <a:t> </a:t>
            </a:r>
            <a:r>
              <a:rPr lang="ru-RU" sz="1900" dirty="0" err="1"/>
              <a:t>голівки</a:t>
            </a:r>
            <a:r>
              <a:rPr lang="ru-RU" sz="1900" dirty="0"/>
              <a:t> плоду до </a:t>
            </a:r>
            <a:r>
              <a:rPr lang="ru-RU" sz="1900" dirty="0" err="1"/>
              <a:t>тім'яних</a:t>
            </a:r>
            <a:r>
              <a:rPr lang="ru-RU" sz="1900" dirty="0"/>
              <a:t> </a:t>
            </a:r>
            <a:r>
              <a:rPr lang="ru-RU" sz="1900" dirty="0" err="1"/>
              <a:t>горбів</a:t>
            </a:r>
            <a:r>
              <a:rPr lang="ru-RU" sz="1900" dirty="0"/>
              <a:t>. У </a:t>
            </a:r>
            <a:r>
              <a:rPr lang="ru-RU" sz="1900" dirty="0" err="1"/>
              <a:t>породіллі</a:t>
            </a:r>
            <a:r>
              <a:rPr lang="ru-RU" sz="1900" dirty="0"/>
              <a:t> з </a:t>
            </a:r>
            <a:r>
              <a:rPr lang="ru-RU" sz="1900" dirty="0" err="1"/>
              <a:t>артеріальною</a:t>
            </a:r>
            <a:r>
              <a:rPr lang="ru-RU" sz="1900" dirty="0"/>
              <a:t> </a:t>
            </a:r>
            <a:r>
              <a:rPr lang="ru-RU" sz="1900" dirty="0" err="1"/>
              <a:t>гіпо</a:t>
            </a:r>
            <a:r>
              <a:rPr lang="ru-RU" sz="1900" dirty="0"/>
              <a:t>-та </a:t>
            </a:r>
            <a:r>
              <a:rPr lang="ru-RU" sz="1900" dirty="0" err="1" smtClean="0"/>
              <a:t>нормотензією</a:t>
            </a:r>
            <a:r>
              <a:rPr lang="ru-RU" sz="1900" dirty="0" smtClean="0"/>
              <a:t> </a:t>
            </a:r>
            <a:r>
              <a:rPr lang="ru-RU" sz="1900" dirty="0"/>
              <a:t>показаний наркоз седуксеном в </a:t>
            </a:r>
            <a:r>
              <a:rPr lang="ru-RU" sz="1900" dirty="0" err="1"/>
              <a:t>поєднанні</a:t>
            </a:r>
            <a:r>
              <a:rPr lang="ru-RU" sz="1900" dirty="0"/>
              <a:t> з </a:t>
            </a:r>
            <a:r>
              <a:rPr lang="ru-RU" sz="1900" dirty="0" err="1" smtClean="0"/>
              <a:t>кеталаром</a:t>
            </a:r>
            <a:r>
              <a:rPr lang="ru-RU" sz="1900" dirty="0" smtClean="0"/>
              <a:t> </a:t>
            </a:r>
            <a:r>
              <a:rPr lang="ru-RU" sz="1900" dirty="0"/>
              <a:t>в </a:t>
            </a:r>
            <a:r>
              <a:rPr lang="ru-RU" sz="1900" dirty="0" err="1"/>
              <a:t>дозі</a:t>
            </a:r>
            <a:r>
              <a:rPr lang="ru-RU" sz="1900" dirty="0"/>
              <a:t> 1 мг / кг. </a:t>
            </a:r>
          </a:p>
        </p:txBody>
      </p:sp>
    </p:spTree>
    <p:extLst>
      <p:ext uri="{BB962C8B-B14F-4D97-AF65-F5344CB8AC3E}">
        <p14:creationId xmlns:p14="http://schemas.microsoft.com/office/powerpoint/2010/main" val="1484614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264532"/>
          </a:xfrm>
        </p:spPr>
        <p:txBody>
          <a:bodyPr>
            <a:normAutofit fontScale="90000"/>
          </a:bodyPr>
          <a:lstStyle/>
          <a:p>
            <a:endParaRPr lang="ru-RU" dirty="0"/>
          </a:p>
        </p:txBody>
      </p:sp>
      <p:sp>
        <p:nvSpPr>
          <p:cNvPr id="3" name="Объект 2"/>
          <p:cNvSpPr>
            <a:spLocks noGrp="1"/>
          </p:cNvSpPr>
          <p:nvPr>
            <p:ph idx="1"/>
          </p:nvPr>
        </p:nvSpPr>
        <p:spPr>
          <a:xfrm>
            <a:off x="1648495" y="1287887"/>
            <a:ext cx="10290219" cy="5422006"/>
          </a:xfrm>
        </p:spPr>
        <p:txBody>
          <a:bodyPr>
            <a:normAutofit/>
          </a:bodyPr>
          <a:lstStyle/>
          <a:p>
            <a:r>
              <a:rPr lang="ru-RU" sz="2000" dirty="0" err="1"/>
              <a:t>Анестезію</a:t>
            </a:r>
            <a:r>
              <a:rPr lang="ru-RU" sz="2000" dirty="0"/>
              <a:t> не </a:t>
            </a:r>
            <a:r>
              <a:rPr lang="ru-RU" sz="2000" dirty="0" err="1"/>
              <a:t>повинні</a:t>
            </a:r>
            <a:r>
              <a:rPr lang="ru-RU" sz="2000" dirty="0"/>
              <a:t> </a:t>
            </a:r>
            <a:r>
              <a:rPr lang="ru-RU" sz="2000" dirty="0" err="1"/>
              <a:t>закінчувати</a:t>
            </a:r>
            <a:r>
              <a:rPr lang="ru-RU" sz="2000" dirty="0"/>
              <a:t> </a:t>
            </a:r>
            <a:r>
              <a:rPr lang="ru-RU" sz="2000" dirty="0" err="1"/>
              <a:t>після</a:t>
            </a:r>
            <a:r>
              <a:rPr lang="ru-RU" sz="2000" dirty="0"/>
              <a:t> </a:t>
            </a:r>
            <a:r>
              <a:rPr lang="ru-RU" sz="2000" dirty="0" err="1"/>
              <a:t>вилучення</a:t>
            </a:r>
            <a:r>
              <a:rPr lang="ru-RU" sz="2000" dirty="0"/>
              <a:t> </a:t>
            </a:r>
            <a:r>
              <a:rPr lang="ru-RU" sz="2000" dirty="0" err="1"/>
              <a:t>дитини</a:t>
            </a:r>
            <a:r>
              <a:rPr lang="ru-RU" sz="2000" dirty="0"/>
              <a:t>, так як і при </a:t>
            </a:r>
            <a:r>
              <a:rPr lang="ru-RU" sz="2000" dirty="0" err="1"/>
              <a:t>вихідних</a:t>
            </a:r>
            <a:r>
              <a:rPr lang="ru-RU" sz="2000" dirty="0"/>
              <a:t> </a:t>
            </a:r>
            <a:r>
              <a:rPr lang="ru-RU" sz="2000" dirty="0" err="1"/>
              <a:t>щипцях</a:t>
            </a:r>
            <a:r>
              <a:rPr lang="ru-RU" sz="2000" dirty="0"/>
              <a:t> </a:t>
            </a:r>
            <a:r>
              <a:rPr lang="ru-RU" sz="2000" dirty="0" err="1"/>
              <a:t>операція</a:t>
            </a:r>
            <a:r>
              <a:rPr lang="ru-RU" sz="2000" dirty="0"/>
              <a:t> </a:t>
            </a:r>
            <a:r>
              <a:rPr lang="ru-RU" sz="2000" dirty="0" err="1"/>
              <a:t>накладення</a:t>
            </a:r>
            <a:r>
              <a:rPr lang="ru-RU" sz="2000" dirty="0"/>
              <a:t> </a:t>
            </a:r>
            <a:r>
              <a:rPr lang="ru-RU" sz="2000" dirty="0" err="1"/>
              <a:t>акушерських</a:t>
            </a:r>
            <a:r>
              <a:rPr lang="ru-RU" sz="2000" dirty="0"/>
              <a:t> </a:t>
            </a:r>
            <a:r>
              <a:rPr lang="ru-RU" sz="2000" dirty="0" err="1"/>
              <a:t>щипців</a:t>
            </a:r>
            <a:r>
              <a:rPr lang="ru-RU" sz="2000" dirty="0"/>
              <a:t> </a:t>
            </a:r>
            <a:r>
              <a:rPr lang="ru-RU" sz="2000" dirty="0" err="1"/>
              <a:t>завжди</a:t>
            </a:r>
            <a:r>
              <a:rPr lang="ru-RU" sz="2000" dirty="0"/>
              <a:t> </a:t>
            </a:r>
            <a:r>
              <a:rPr lang="ru-RU" sz="2000" dirty="0" err="1"/>
              <a:t>супроводжується</a:t>
            </a:r>
            <a:r>
              <a:rPr lang="ru-RU" sz="2000" dirty="0"/>
              <a:t> </a:t>
            </a:r>
            <a:r>
              <a:rPr lang="ru-RU" sz="2000" dirty="0" err="1"/>
              <a:t>контрольним</a:t>
            </a:r>
            <a:r>
              <a:rPr lang="ru-RU" sz="2000" dirty="0"/>
              <a:t> </a:t>
            </a:r>
            <a:r>
              <a:rPr lang="ru-RU" sz="2000" dirty="0" err="1"/>
              <a:t>ручним</a:t>
            </a:r>
            <a:r>
              <a:rPr lang="ru-RU" sz="2000" dirty="0"/>
              <a:t> </a:t>
            </a:r>
            <a:r>
              <a:rPr lang="ru-RU" sz="2000" dirty="0" err="1"/>
              <a:t>обстеженням</a:t>
            </a:r>
            <a:r>
              <a:rPr lang="ru-RU" sz="2000" dirty="0"/>
              <a:t> </a:t>
            </a:r>
            <a:r>
              <a:rPr lang="ru-RU" sz="2000" dirty="0" err="1"/>
              <a:t>стінок</a:t>
            </a:r>
            <a:r>
              <a:rPr lang="ru-RU" sz="2000" dirty="0"/>
              <a:t> </a:t>
            </a:r>
            <a:r>
              <a:rPr lang="ru-RU" sz="2000" dirty="0" err="1"/>
              <a:t>порожнини</a:t>
            </a:r>
            <a:r>
              <a:rPr lang="ru-RU" sz="2000" dirty="0"/>
              <a:t> матки. </a:t>
            </a:r>
            <a:br>
              <a:rPr lang="ru-RU" sz="2000" dirty="0"/>
            </a:br>
            <a:r>
              <a:rPr lang="ru-RU" sz="2000" dirty="0" err="1"/>
              <a:t>Операцію</a:t>
            </a:r>
            <a:r>
              <a:rPr lang="ru-RU" sz="2000" dirty="0"/>
              <a:t> </a:t>
            </a:r>
            <a:r>
              <a:rPr lang="ru-RU" sz="2000" dirty="0" err="1"/>
              <a:t>накладення</a:t>
            </a:r>
            <a:r>
              <a:rPr lang="ru-RU" sz="2000" dirty="0"/>
              <a:t> </a:t>
            </a:r>
            <a:r>
              <a:rPr lang="ru-RU" sz="2000" dirty="0" err="1"/>
              <a:t>акушерських</a:t>
            </a:r>
            <a:r>
              <a:rPr lang="ru-RU" sz="2000" dirty="0"/>
              <a:t> </a:t>
            </a:r>
            <a:r>
              <a:rPr lang="ru-RU" sz="2000" dirty="0" err="1"/>
              <a:t>щипців</a:t>
            </a:r>
            <a:r>
              <a:rPr lang="ru-RU" sz="2000" dirty="0"/>
              <a:t> </a:t>
            </a:r>
            <a:r>
              <a:rPr lang="ru-RU" sz="2000" dirty="0" err="1"/>
              <a:t>проводять</a:t>
            </a:r>
            <a:r>
              <a:rPr lang="ru-RU" sz="2000" dirty="0"/>
              <a:t> у </a:t>
            </a:r>
            <a:r>
              <a:rPr lang="ru-RU" sz="2000" dirty="0" err="1"/>
              <a:t>положенні</a:t>
            </a:r>
            <a:r>
              <a:rPr lang="ru-RU" sz="2000" dirty="0"/>
              <a:t> </a:t>
            </a:r>
            <a:r>
              <a:rPr lang="ru-RU" sz="2000" dirty="0" err="1"/>
              <a:t>роділлі</a:t>
            </a:r>
            <a:r>
              <a:rPr lang="ru-RU" sz="2000" dirty="0"/>
              <a:t> на </a:t>
            </a:r>
            <a:r>
              <a:rPr lang="ru-RU" sz="2000" dirty="0" err="1"/>
              <a:t>спині</a:t>
            </a:r>
            <a:r>
              <a:rPr lang="ru-RU" sz="2000" dirty="0"/>
              <a:t>, з ногами, </a:t>
            </a:r>
            <a:r>
              <a:rPr lang="ru-RU" sz="2000" dirty="0" err="1"/>
              <a:t>зігнутими</a:t>
            </a:r>
            <a:r>
              <a:rPr lang="ru-RU" sz="2000" dirty="0"/>
              <a:t> в </a:t>
            </a:r>
            <a:r>
              <a:rPr lang="ru-RU" sz="2000" dirty="0" err="1"/>
              <a:t>колінних</a:t>
            </a:r>
            <a:r>
              <a:rPr lang="ru-RU" sz="2000" dirty="0"/>
              <a:t> і </a:t>
            </a:r>
            <a:r>
              <a:rPr lang="ru-RU" sz="2000" dirty="0" err="1"/>
              <a:t>тазостегнових</a:t>
            </a:r>
            <a:r>
              <a:rPr lang="ru-RU" sz="2000" dirty="0"/>
              <a:t> </a:t>
            </a:r>
            <a:r>
              <a:rPr lang="ru-RU" sz="2000" dirty="0" err="1"/>
              <a:t>суглобах</a:t>
            </a:r>
            <a:r>
              <a:rPr lang="ru-RU" sz="2000" dirty="0"/>
              <a:t>. Перед </a:t>
            </a:r>
            <a:r>
              <a:rPr lang="ru-RU" sz="2000" dirty="0" err="1"/>
              <a:t>операцією</a:t>
            </a:r>
            <a:r>
              <a:rPr lang="ru-RU" sz="2000" dirty="0"/>
              <a:t> </a:t>
            </a:r>
            <a:r>
              <a:rPr lang="ru-RU" sz="2000" dirty="0" err="1"/>
              <a:t>сечовий</a:t>
            </a:r>
            <a:r>
              <a:rPr lang="ru-RU" sz="2000" dirty="0"/>
              <a:t> </a:t>
            </a:r>
            <a:r>
              <a:rPr lang="ru-RU" sz="2000" dirty="0" err="1"/>
              <a:t>міхур</a:t>
            </a:r>
            <a:r>
              <a:rPr lang="ru-RU" sz="2000" dirty="0"/>
              <a:t> повинен бути </a:t>
            </a:r>
            <a:r>
              <a:rPr lang="ru-RU" sz="2000" dirty="0" err="1"/>
              <a:t>спорожнений</a:t>
            </a:r>
            <a:r>
              <a:rPr lang="ru-RU" sz="2000" dirty="0"/>
              <a:t>. </a:t>
            </a:r>
            <a:r>
              <a:rPr lang="ru-RU" sz="2000" dirty="0" err="1"/>
              <a:t>Зовнішні</a:t>
            </a:r>
            <a:r>
              <a:rPr lang="ru-RU" sz="2000" dirty="0"/>
              <a:t> </a:t>
            </a:r>
            <a:r>
              <a:rPr lang="ru-RU" sz="2000" dirty="0" err="1"/>
              <a:t>статеві</a:t>
            </a:r>
            <a:r>
              <a:rPr lang="ru-RU" sz="2000" dirty="0"/>
              <a:t> </a:t>
            </a:r>
            <a:r>
              <a:rPr lang="ru-RU" sz="2000" dirty="0" err="1"/>
              <a:t>органи</a:t>
            </a:r>
            <a:r>
              <a:rPr lang="ru-RU" sz="2000" dirty="0"/>
              <a:t> і </a:t>
            </a:r>
            <a:r>
              <a:rPr lang="ru-RU" sz="2000" dirty="0" err="1"/>
              <a:t>внутрішні</a:t>
            </a:r>
            <a:r>
              <a:rPr lang="ru-RU" sz="2000" dirty="0"/>
              <a:t> </a:t>
            </a:r>
            <a:r>
              <a:rPr lang="ru-RU" sz="2000" dirty="0" err="1"/>
              <a:t>поверхні</a:t>
            </a:r>
            <a:r>
              <a:rPr lang="ru-RU" sz="2000" dirty="0"/>
              <a:t> стегон </a:t>
            </a:r>
            <a:r>
              <a:rPr lang="ru-RU" sz="2000" dirty="0" err="1"/>
              <a:t>обробляють</a:t>
            </a:r>
            <a:r>
              <a:rPr lang="ru-RU" sz="2000" dirty="0"/>
              <a:t> </a:t>
            </a:r>
            <a:r>
              <a:rPr lang="ru-RU" sz="2000" dirty="0" err="1"/>
              <a:t>дезинфікуючим</a:t>
            </a:r>
            <a:r>
              <a:rPr lang="ru-RU" sz="2000" dirty="0"/>
              <a:t> </a:t>
            </a:r>
            <a:r>
              <a:rPr lang="ru-RU" sz="2000" dirty="0" err="1"/>
              <a:t>розчином</a:t>
            </a:r>
            <a:r>
              <a:rPr lang="ru-RU" sz="2000" dirty="0"/>
              <a:t>. Руки </a:t>
            </a:r>
            <a:r>
              <a:rPr lang="ru-RU" sz="2000" dirty="0" err="1"/>
              <a:t>акушери</a:t>
            </a:r>
            <a:r>
              <a:rPr lang="ru-RU" sz="2000" dirty="0"/>
              <a:t> </a:t>
            </a:r>
            <a:r>
              <a:rPr lang="ru-RU" sz="2000" dirty="0" err="1"/>
              <a:t>обробляють</a:t>
            </a:r>
            <a:r>
              <a:rPr lang="ru-RU" sz="2000" dirty="0"/>
              <a:t>, як для </a:t>
            </a:r>
            <a:r>
              <a:rPr lang="ru-RU" sz="2000" dirty="0" err="1"/>
              <a:t>хірургічних</a:t>
            </a:r>
            <a:r>
              <a:rPr lang="ru-RU" sz="2000" dirty="0"/>
              <a:t> </a:t>
            </a:r>
            <a:r>
              <a:rPr lang="ru-RU" sz="2000" dirty="0" err="1"/>
              <a:t>операцій</a:t>
            </a:r>
            <a:r>
              <a:rPr lang="ru-RU" sz="2000" dirty="0"/>
              <a:t>. </a:t>
            </a:r>
            <a:br>
              <a:rPr lang="ru-RU" sz="2000" dirty="0"/>
            </a:br>
            <a:r>
              <a:rPr lang="ru-RU" sz="2000" dirty="0" err="1"/>
              <a:t>Безпосередньо</a:t>
            </a:r>
            <a:r>
              <a:rPr lang="ru-RU" sz="2000" dirty="0"/>
              <a:t> перед </a:t>
            </a:r>
            <a:r>
              <a:rPr lang="ru-RU" sz="2000" dirty="0" err="1"/>
              <a:t>накладанням</a:t>
            </a:r>
            <a:r>
              <a:rPr lang="ru-RU" sz="2000" dirty="0"/>
              <a:t> </a:t>
            </a:r>
            <a:r>
              <a:rPr lang="ru-RU" sz="2000" dirty="0" err="1"/>
              <a:t>щипців</a:t>
            </a:r>
            <a:r>
              <a:rPr lang="ru-RU" sz="2000" dirty="0"/>
              <a:t> </a:t>
            </a:r>
            <a:r>
              <a:rPr lang="ru-RU" sz="2000" dirty="0" err="1"/>
              <a:t>необхідно</a:t>
            </a:r>
            <a:r>
              <a:rPr lang="ru-RU" sz="2000" dirty="0"/>
              <a:t> провести </a:t>
            </a:r>
            <a:r>
              <a:rPr lang="ru-RU" sz="2000" dirty="0" err="1"/>
              <a:t>ретельне</a:t>
            </a:r>
            <a:r>
              <a:rPr lang="ru-RU" sz="2000" dirty="0"/>
              <a:t> </a:t>
            </a:r>
            <a:r>
              <a:rPr lang="ru-RU" sz="2000" dirty="0" err="1"/>
              <a:t>піхвове</a:t>
            </a:r>
            <a:r>
              <a:rPr lang="ru-RU" sz="2000" dirty="0"/>
              <a:t> </a:t>
            </a:r>
            <a:r>
              <a:rPr lang="ru-RU" sz="2000" dirty="0" err="1"/>
              <a:t>дослідження</a:t>
            </a:r>
            <a:r>
              <a:rPr lang="ru-RU" sz="2000" dirty="0"/>
              <a:t> </a:t>
            </a:r>
            <a:r>
              <a:rPr lang="ru-RU" sz="2000" dirty="0" smtClean="0"/>
              <a:t>з </a:t>
            </a:r>
            <a:r>
              <a:rPr lang="ru-RU" sz="2000" dirty="0"/>
              <a:t>метою </a:t>
            </a:r>
            <a:r>
              <a:rPr lang="ru-RU" sz="2000" dirty="0" err="1"/>
              <a:t>підтвердження</a:t>
            </a:r>
            <a:r>
              <a:rPr lang="ru-RU" sz="2000" dirty="0"/>
              <a:t> </a:t>
            </a:r>
            <a:r>
              <a:rPr lang="ru-RU" sz="2000" dirty="0" err="1"/>
              <a:t>наявності</a:t>
            </a:r>
            <a:r>
              <a:rPr lang="ru-RU" sz="2000" dirty="0"/>
              <a:t> умов для </a:t>
            </a:r>
            <a:r>
              <a:rPr lang="ru-RU" sz="2000" dirty="0" err="1"/>
              <a:t>проведення</a:t>
            </a:r>
            <a:r>
              <a:rPr lang="ru-RU" sz="2000" dirty="0"/>
              <a:t> </a:t>
            </a:r>
            <a:r>
              <a:rPr lang="ru-RU" sz="2000" dirty="0" err="1"/>
              <a:t>операції</a:t>
            </a:r>
            <a:r>
              <a:rPr lang="ru-RU" sz="2000" dirty="0"/>
              <a:t> і </a:t>
            </a:r>
            <a:r>
              <a:rPr lang="ru-RU" sz="2000" dirty="0" err="1"/>
              <a:t>визначення</a:t>
            </a:r>
            <a:r>
              <a:rPr lang="ru-RU" sz="2000" dirty="0"/>
              <a:t> </a:t>
            </a:r>
            <a:r>
              <a:rPr lang="ru-RU" sz="2000" dirty="0" err="1"/>
              <a:t>місця</a:t>
            </a:r>
            <a:r>
              <a:rPr lang="ru-RU" sz="2000" dirty="0"/>
              <a:t> </a:t>
            </a:r>
            <a:r>
              <a:rPr lang="ru-RU" sz="2000" dirty="0" err="1"/>
              <a:t>положення</a:t>
            </a:r>
            <a:r>
              <a:rPr lang="ru-RU" sz="2000" dirty="0"/>
              <a:t> </a:t>
            </a:r>
            <a:r>
              <a:rPr lang="ru-RU" sz="2000" dirty="0" err="1"/>
              <a:t>голівки</a:t>
            </a:r>
            <a:r>
              <a:rPr lang="ru-RU" sz="2000" dirty="0"/>
              <a:t> по </a:t>
            </a:r>
            <a:r>
              <a:rPr lang="ru-RU" sz="2000" dirty="0" err="1"/>
              <a:t>відношенню</a:t>
            </a:r>
            <a:r>
              <a:rPr lang="ru-RU" sz="2000" dirty="0"/>
              <a:t> до </a:t>
            </a:r>
            <a:r>
              <a:rPr lang="ru-RU" sz="2000" dirty="0" err="1"/>
              <a:t>площин</a:t>
            </a:r>
            <a:r>
              <a:rPr lang="ru-RU" sz="2000" dirty="0"/>
              <a:t> малого таза. У </a:t>
            </a:r>
            <a:r>
              <a:rPr lang="ru-RU" sz="2000" dirty="0" err="1"/>
              <a:t>залежності</a:t>
            </a:r>
            <a:r>
              <a:rPr lang="ru-RU" sz="2000" dirty="0"/>
              <a:t> </a:t>
            </a:r>
            <a:r>
              <a:rPr lang="ru-RU" sz="2000" dirty="0" err="1"/>
              <a:t>від</a:t>
            </a:r>
            <a:r>
              <a:rPr lang="ru-RU" sz="2000" dirty="0"/>
              <a:t> </a:t>
            </a:r>
            <a:r>
              <a:rPr lang="ru-RU" sz="2000" dirty="0" err="1"/>
              <a:t>положення</a:t>
            </a:r>
            <a:r>
              <a:rPr lang="ru-RU" sz="2000" dirty="0"/>
              <a:t> </a:t>
            </a:r>
            <a:r>
              <a:rPr lang="ru-RU" sz="2000" dirty="0" err="1"/>
              <a:t>голівки</a:t>
            </a:r>
            <a:r>
              <a:rPr lang="ru-RU" sz="2000" dirty="0"/>
              <a:t> </a:t>
            </a:r>
            <a:r>
              <a:rPr lang="ru-RU" sz="2000" dirty="0" err="1"/>
              <a:t>визначають</a:t>
            </a:r>
            <a:r>
              <a:rPr lang="ru-RU" sz="2000" dirty="0"/>
              <a:t>, </a:t>
            </a:r>
            <a:r>
              <a:rPr lang="ru-RU" sz="2000" dirty="0" err="1"/>
              <a:t>який</a:t>
            </a:r>
            <a:r>
              <a:rPr lang="ru-RU" sz="2000" dirty="0"/>
              <a:t> </a:t>
            </a:r>
            <a:r>
              <a:rPr lang="ru-RU" sz="2000" dirty="0" err="1"/>
              <a:t>варіант</a:t>
            </a:r>
            <a:r>
              <a:rPr lang="ru-RU" sz="2000" dirty="0"/>
              <a:t> </a:t>
            </a:r>
            <a:r>
              <a:rPr lang="ru-RU" sz="2000" dirty="0" err="1"/>
              <a:t>операції</a:t>
            </a:r>
            <a:r>
              <a:rPr lang="ru-RU" sz="2000" dirty="0"/>
              <a:t> буде </a:t>
            </a:r>
            <a:r>
              <a:rPr lang="ru-RU" sz="2000" dirty="0" err="1"/>
              <a:t>застосований</a:t>
            </a:r>
            <a:r>
              <a:rPr lang="ru-RU" sz="2000" dirty="0"/>
              <a:t> (</a:t>
            </a:r>
            <a:r>
              <a:rPr lang="ru-RU" sz="2000" dirty="0" err="1"/>
              <a:t>порожнинні</a:t>
            </a:r>
            <a:r>
              <a:rPr lang="ru-RU" sz="2000" dirty="0"/>
              <a:t> </a:t>
            </a:r>
            <a:r>
              <a:rPr lang="ru-RU" sz="2000" dirty="0" err="1"/>
              <a:t>або</a:t>
            </a:r>
            <a:r>
              <a:rPr lang="ru-RU" sz="2000" dirty="0"/>
              <a:t> </a:t>
            </a:r>
            <a:r>
              <a:rPr lang="ru-RU" sz="2000" dirty="0" err="1"/>
              <a:t>вихідні</a:t>
            </a:r>
            <a:r>
              <a:rPr lang="ru-RU" sz="2000" dirty="0"/>
              <a:t> </a:t>
            </a:r>
            <a:r>
              <a:rPr lang="ru-RU" sz="2000" dirty="0" err="1"/>
              <a:t>акушерські</a:t>
            </a:r>
            <a:r>
              <a:rPr lang="ru-RU" sz="2000" dirty="0"/>
              <a:t> </a:t>
            </a:r>
            <a:r>
              <a:rPr lang="ru-RU" sz="2000" dirty="0" err="1"/>
              <a:t>щипці</a:t>
            </a:r>
            <a:r>
              <a:rPr lang="ru-RU" sz="2000" dirty="0"/>
              <a:t>). У </a:t>
            </a:r>
            <a:r>
              <a:rPr lang="ru-RU" sz="2000" dirty="0" err="1"/>
              <a:t>зв'язку</a:t>
            </a:r>
            <a:r>
              <a:rPr lang="ru-RU" sz="2000" dirty="0"/>
              <a:t> з </a:t>
            </a:r>
            <a:r>
              <a:rPr lang="ru-RU" sz="2000" dirty="0" err="1"/>
              <a:t>тим</a:t>
            </a:r>
            <a:r>
              <a:rPr lang="ru-RU" sz="2000" dirty="0"/>
              <a:t>, </a:t>
            </a:r>
            <a:r>
              <a:rPr lang="ru-RU" sz="2000" dirty="0" err="1"/>
              <a:t>що</a:t>
            </a:r>
            <a:r>
              <a:rPr lang="ru-RU" sz="2000" dirty="0"/>
              <a:t> при </a:t>
            </a:r>
            <a:r>
              <a:rPr lang="ru-RU" sz="2000" dirty="0" err="1"/>
              <a:t>вилученні</a:t>
            </a:r>
            <a:r>
              <a:rPr lang="ru-RU" sz="2000" dirty="0"/>
              <a:t> </a:t>
            </a:r>
            <a:r>
              <a:rPr lang="ru-RU" sz="2000" dirty="0" err="1"/>
              <a:t>голівки</a:t>
            </a:r>
            <a:r>
              <a:rPr lang="ru-RU" sz="2000" dirty="0"/>
              <a:t> плоду в </a:t>
            </a:r>
            <a:r>
              <a:rPr lang="ru-RU" sz="2000" dirty="0" err="1"/>
              <a:t>щипцях</a:t>
            </a:r>
            <a:r>
              <a:rPr lang="ru-RU" sz="2000" dirty="0"/>
              <a:t> </a:t>
            </a:r>
            <a:r>
              <a:rPr lang="ru-RU" sz="2000" dirty="0" err="1"/>
              <a:t>зростає</a:t>
            </a:r>
            <a:r>
              <a:rPr lang="ru-RU" sz="2000" dirty="0"/>
              <a:t> </a:t>
            </a:r>
            <a:r>
              <a:rPr lang="ru-RU" sz="2000" dirty="0" err="1"/>
              <a:t>ризик</a:t>
            </a:r>
            <a:r>
              <a:rPr lang="ru-RU" sz="2000" dirty="0"/>
              <a:t> </a:t>
            </a:r>
            <a:r>
              <a:rPr lang="ru-RU" sz="2000" dirty="0" err="1"/>
              <a:t>розриву</a:t>
            </a:r>
            <a:r>
              <a:rPr lang="ru-RU" sz="2000" dirty="0"/>
              <a:t> </a:t>
            </a:r>
            <a:r>
              <a:rPr lang="ru-RU" sz="2000" dirty="0" err="1"/>
              <a:t>промежини</a:t>
            </a:r>
            <a:r>
              <a:rPr lang="ru-RU" sz="2000" dirty="0"/>
              <a:t>, </a:t>
            </a:r>
            <a:r>
              <a:rPr lang="ru-RU" sz="2000" dirty="0" err="1"/>
              <a:t>накладення</a:t>
            </a:r>
            <a:r>
              <a:rPr lang="ru-RU" sz="2000" dirty="0"/>
              <a:t> </a:t>
            </a:r>
            <a:r>
              <a:rPr lang="ru-RU" sz="2000" dirty="0" err="1"/>
              <a:t>акушерських</a:t>
            </a:r>
            <a:r>
              <a:rPr lang="ru-RU" sz="2000" dirty="0"/>
              <a:t> </a:t>
            </a:r>
            <a:r>
              <a:rPr lang="ru-RU" sz="2000" dirty="0" err="1"/>
              <a:t>щипців</a:t>
            </a:r>
            <a:r>
              <a:rPr lang="ru-RU" sz="2000" dirty="0"/>
              <a:t> </a:t>
            </a:r>
            <a:r>
              <a:rPr lang="ru-RU" sz="2000" dirty="0" err="1"/>
              <a:t>повинні</a:t>
            </a:r>
            <a:r>
              <a:rPr lang="ru-RU" sz="2000" dirty="0"/>
              <a:t> </a:t>
            </a:r>
            <a:r>
              <a:rPr lang="ru-RU" sz="2000" dirty="0" err="1"/>
              <a:t>поєднувати</a:t>
            </a:r>
            <a:r>
              <a:rPr lang="ru-RU" sz="2000" dirty="0"/>
              <a:t> з </a:t>
            </a:r>
            <a:r>
              <a:rPr lang="ru-RU" sz="2000" dirty="0" err="1"/>
              <a:t>епізіотомія</a:t>
            </a:r>
            <a:r>
              <a:rPr lang="ru-RU" sz="2000" dirty="0"/>
              <a:t>. </a:t>
            </a:r>
          </a:p>
        </p:txBody>
      </p:sp>
    </p:spTree>
    <p:extLst>
      <p:ext uri="{BB962C8B-B14F-4D97-AF65-F5344CB8AC3E}">
        <p14:creationId xmlns:p14="http://schemas.microsoft.com/office/powerpoint/2010/main" val="3390472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43989" y="108955"/>
            <a:ext cx="4172820" cy="354684"/>
          </a:xfrm>
        </p:spPr>
        <p:txBody>
          <a:bodyPr>
            <a:normAutofit fontScale="90000"/>
          </a:bodyPr>
          <a:lstStyle/>
          <a:p>
            <a:r>
              <a:rPr lang="ru-RU" b="1" dirty="0"/>
              <a:t>ТЕХНІКА ОПЕРАЦІЇ</a:t>
            </a:r>
            <a:r>
              <a:rPr lang="ru-RU" dirty="0"/>
              <a:t> </a:t>
            </a:r>
          </a:p>
        </p:txBody>
      </p:sp>
      <p:sp>
        <p:nvSpPr>
          <p:cNvPr id="3" name="Объект 2"/>
          <p:cNvSpPr>
            <a:spLocks noGrp="1"/>
          </p:cNvSpPr>
          <p:nvPr>
            <p:ph idx="1"/>
          </p:nvPr>
        </p:nvSpPr>
        <p:spPr>
          <a:xfrm>
            <a:off x="1094705" y="463639"/>
            <a:ext cx="10998558" cy="6207617"/>
          </a:xfrm>
        </p:spPr>
        <p:txBody>
          <a:bodyPr>
            <a:noAutofit/>
          </a:bodyPr>
          <a:lstStyle/>
          <a:p>
            <a:pPr algn="just"/>
            <a:r>
              <a:rPr lang="ru-RU" sz="1700" b="1" i="1" dirty="0" err="1"/>
              <a:t>Введення</a:t>
            </a:r>
            <a:r>
              <a:rPr lang="ru-RU" sz="1700" b="1" i="1" dirty="0"/>
              <a:t> ложок</a:t>
            </a:r>
            <a:r>
              <a:rPr lang="ru-RU" sz="1700" dirty="0"/>
              <a:t> </a:t>
            </a:r>
            <a:r>
              <a:rPr lang="ru-RU" sz="1700" dirty="0" smtClean="0"/>
              <a:t>При </a:t>
            </a:r>
            <a:r>
              <a:rPr lang="ru-RU" sz="1700" dirty="0" err="1"/>
              <a:t>введенні</a:t>
            </a:r>
            <a:r>
              <a:rPr lang="ru-RU" sz="1700" dirty="0"/>
              <a:t> ложок </a:t>
            </a:r>
            <a:r>
              <a:rPr lang="ru-RU" sz="1700" dirty="0" err="1"/>
              <a:t>акушерських</a:t>
            </a:r>
            <a:r>
              <a:rPr lang="ru-RU" sz="1700" dirty="0"/>
              <a:t> </a:t>
            </a:r>
            <a:r>
              <a:rPr lang="ru-RU" sz="1700" dirty="0" err="1"/>
              <a:t>щипців</a:t>
            </a:r>
            <a:r>
              <a:rPr lang="ru-RU" sz="1700" dirty="0"/>
              <a:t> </a:t>
            </a:r>
            <a:r>
              <a:rPr lang="ru-RU" sz="1700" dirty="0" err="1"/>
              <a:t>лікар</a:t>
            </a:r>
            <a:r>
              <a:rPr lang="ru-RU" sz="1700" dirty="0"/>
              <a:t> повинен </a:t>
            </a:r>
            <a:r>
              <a:rPr lang="ru-RU" sz="1700" dirty="0" err="1"/>
              <a:t>слідувати</a:t>
            </a:r>
            <a:r>
              <a:rPr lang="ru-RU" sz="1700" dirty="0"/>
              <a:t> </a:t>
            </a:r>
            <a:r>
              <a:rPr lang="ru-RU" sz="1700" i="1" dirty="0" err="1"/>
              <a:t>першому</a:t>
            </a:r>
            <a:r>
              <a:rPr lang="ru-RU" sz="1700" i="1" dirty="0"/>
              <a:t> "</a:t>
            </a:r>
            <a:r>
              <a:rPr lang="ru-RU" sz="1700" i="1" dirty="0" err="1" smtClean="0"/>
              <a:t>потрійному</a:t>
            </a:r>
            <a:r>
              <a:rPr lang="ru-RU" sz="1700" i="1" dirty="0" smtClean="0"/>
              <a:t>" правилу</a:t>
            </a:r>
            <a:r>
              <a:rPr lang="ru-RU" sz="1700" dirty="0" smtClean="0"/>
              <a:t>(правило </a:t>
            </a:r>
            <a:r>
              <a:rPr lang="ru-RU" sz="1700" dirty="0" err="1"/>
              <a:t>трьох</a:t>
            </a:r>
            <a:r>
              <a:rPr lang="ru-RU" sz="1700" dirty="0"/>
              <a:t> "</a:t>
            </a:r>
            <a:r>
              <a:rPr lang="ru-RU" sz="1700" dirty="0" err="1"/>
              <a:t>лівих</a:t>
            </a:r>
            <a:r>
              <a:rPr lang="ru-RU" sz="1700" dirty="0"/>
              <a:t>" і </a:t>
            </a:r>
            <a:r>
              <a:rPr lang="ru-RU" sz="1700" dirty="0" err="1"/>
              <a:t>трьох</a:t>
            </a:r>
            <a:r>
              <a:rPr lang="ru-RU" sz="1700" dirty="0"/>
              <a:t> "</a:t>
            </a:r>
            <a:r>
              <a:rPr lang="ru-RU" sz="1700" dirty="0" err="1"/>
              <a:t>правих</a:t>
            </a:r>
            <a:r>
              <a:rPr lang="ru-RU" sz="1700" dirty="0"/>
              <a:t>"): </a:t>
            </a:r>
            <a:r>
              <a:rPr lang="ru-RU" sz="1700" b="1" i="1" dirty="0" err="1"/>
              <a:t>ліва</a:t>
            </a:r>
            <a:r>
              <a:rPr lang="ru-RU" sz="1700" i="1" dirty="0"/>
              <a:t> ложка </a:t>
            </a:r>
            <a:r>
              <a:rPr lang="ru-RU" sz="1700" b="1" i="1" dirty="0" err="1"/>
              <a:t>лівою</a:t>
            </a:r>
            <a:r>
              <a:rPr lang="ru-RU" sz="1700" i="1" dirty="0"/>
              <a:t> рукою вводиться в </a:t>
            </a:r>
            <a:r>
              <a:rPr lang="ru-RU" sz="1700" b="1" i="1" dirty="0" err="1"/>
              <a:t>ліву</a:t>
            </a:r>
            <a:r>
              <a:rPr lang="ru-RU" sz="1700" i="1" dirty="0"/>
              <a:t> сторону таза,</a:t>
            </a:r>
            <a:r>
              <a:rPr lang="ru-RU" sz="1700" dirty="0"/>
              <a:t> </a:t>
            </a:r>
            <a:r>
              <a:rPr lang="ru-RU" sz="1700" dirty="0" err="1"/>
              <a:t>аналогічно</a:t>
            </a:r>
            <a:r>
              <a:rPr lang="ru-RU" sz="1700" dirty="0"/>
              <a:t>, </a:t>
            </a:r>
            <a:r>
              <a:rPr lang="ru-RU" sz="1700" b="1" i="1" dirty="0"/>
              <a:t>права</a:t>
            </a:r>
            <a:r>
              <a:rPr lang="ru-RU" sz="1700" i="1" dirty="0"/>
              <a:t> ложка </a:t>
            </a:r>
            <a:r>
              <a:rPr lang="ru-RU" sz="1700" b="1" i="1" dirty="0"/>
              <a:t>правою</a:t>
            </a:r>
            <a:r>
              <a:rPr lang="ru-RU" sz="1700" i="1" dirty="0"/>
              <a:t> рукою в </a:t>
            </a:r>
            <a:r>
              <a:rPr lang="ru-RU" sz="1700" b="1" i="1" dirty="0"/>
              <a:t>праву</a:t>
            </a:r>
            <a:r>
              <a:rPr lang="ru-RU" sz="1700" i="1" dirty="0"/>
              <a:t> сторону таза.</a:t>
            </a:r>
            <a:r>
              <a:rPr lang="ru-RU" sz="1700" dirty="0"/>
              <a:t> Рукоятку </a:t>
            </a:r>
            <a:r>
              <a:rPr lang="ru-RU" sz="1700" dirty="0" err="1"/>
              <a:t>щипців</a:t>
            </a:r>
            <a:r>
              <a:rPr lang="ru-RU" sz="1700" dirty="0"/>
              <a:t> </a:t>
            </a:r>
            <a:r>
              <a:rPr lang="ru-RU" sz="1700" dirty="0" err="1"/>
              <a:t>захоплюють</a:t>
            </a:r>
            <a:r>
              <a:rPr lang="ru-RU" sz="1700" dirty="0"/>
              <a:t> </a:t>
            </a:r>
            <a:r>
              <a:rPr lang="ru-RU" sz="1700" dirty="0" err="1"/>
              <a:t>особливим</a:t>
            </a:r>
            <a:r>
              <a:rPr lang="ru-RU" sz="1700" dirty="0"/>
              <a:t> чином: </a:t>
            </a:r>
            <a:r>
              <a:rPr lang="ru-RU" sz="1700" dirty="0" smtClean="0"/>
              <a:t>як п</a:t>
            </a:r>
            <a:r>
              <a:rPr lang="ru-RU" sz="1700" i="1" dirty="0" smtClean="0"/>
              <a:t>еро</a:t>
            </a:r>
            <a:r>
              <a:rPr lang="ru-RU" sz="1700" dirty="0"/>
              <a:t> (у </a:t>
            </a:r>
            <a:r>
              <a:rPr lang="ru-RU" sz="1700" dirty="0" err="1"/>
              <a:t>кінця</a:t>
            </a:r>
            <a:r>
              <a:rPr lang="ru-RU" sz="1700" dirty="0"/>
              <a:t> рукоятки </a:t>
            </a:r>
            <a:r>
              <a:rPr lang="ru-RU" sz="1700" dirty="0" err="1"/>
              <a:t>навпроти</a:t>
            </a:r>
            <a:r>
              <a:rPr lang="ru-RU" sz="1700" dirty="0"/>
              <a:t> великого </a:t>
            </a:r>
            <a:r>
              <a:rPr lang="ru-RU" sz="1700" dirty="0" err="1"/>
              <a:t>пальця</a:t>
            </a:r>
            <a:r>
              <a:rPr lang="ru-RU" sz="1700" dirty="0"/>
              <a:t> </a:t>
            </a:r>
            <a:r>
              <a:rPr lang="ru-RU" sz="1700" dirty="0" err="1"/>
              <a:t>поміщають</a:t>
            </a:r>
            <a:r>
              <a:rPr lang="ru-RU" sz="1700" dirty="0"/>
              <a:t> </a:t>
            </a:r>
            <a:r>
              <a:rPr lang="ru-RU" sz="1700" dirty="0" err="1"/>
              <a:t>вказівний</a:t>
            </a:r>
            <a:r>
              <a:rPr lang="ru-RU" sz="1700" dirty="0"/>
              <a:t> і </a:t>
            </a:r>
            <a:r>
              <a:rPr lang="ru-RU" sz="1700" dirty="0" err="1"/>
              <a:t>середній</a:t>
            </a:r>
            <a:r>
              <a:rPr lang="ru-RU" sz="1700" dirty="0"/>
              <a:t> </a:t>
            </a:r>
            <a:r>
              <a:rPr lang="ru-RU" sz="1700" dirty="0" err="1"/>
              <a:t>пальці</a:t>
            </a:r>
            <a:r>
              <a:rPr lang="ru-RU" sz="1700" dirty="0"/>
              <a:t>) </a:t>
            </a:r>
            <a:r>
              <a:rPr lang="ru-RU" sz="1700" dirty="0" err="1"/>
              <a:t>або</a:t>
            </a:r>
            <a:r>
              <a:rPr lang="ru-RU" sz="1700" dirty="0"/>
              <a:t> за типом </a:t>
            </a:r>
            <a:r>
              <a:rPr lang="ru-RU" sz="1700" i="1" dirty="0" err="1"/>
              <a:t>смичка</a:t>
            </a:r>
            <a:r>
              <a:rPr lang="ru-RU" sz="1700" dirty="0"/>
              <a:t> (</a:t>
            </a:r>
            <a:r>
              <a:rPr lang="ru-RU" sz="1700" dirty="0" err="1"/>
              <a:t>навпроти</a:t>
            </a:r>
            <a:r>
              <a:rPr lang="ru-RU" sz="1700" dirty="0"/>
              <a:t> великого </a:t>
            </a:r>
            <a:r>
              <a:rPr lang="ru-RU" sz="1700" dirty="0" err="1"/>
              <a:t>пальця</a:t>
            </a:r>
            <a:r>
              <a:rPr lang="ru-RU" sz="1700" dirty="0"/>
              <a:t> </a:t>
            </a:r>
            <a:r>
              <a:rPr lang="ru-RU" sz="1700" dirty="0" err="1"/>
              <a:t>уздовж</a:t>
            </a:r>
            <a:r>
              <a:rPr lang="ru-RU" sz="1700" dirty="0"/>
              <a:t> рукоятки </a:t>
            </a:r>
            <a:r>
              <a:rPr lang="ru-RU" sz="1700" dirty="0" err="1"/>
              <a:t>мають</a:t>
            </a:r>
            <a:r>
              <a:rPr lang="ru-RU" sz="1700" dirty="0"/>
              <a:t> широко </a:t>
            </a:r>
            <a:r>
              <a:rPr lang="ru-RU" sz="1700" dirty="0" err="1"/>
              <a:t>розставлені</a:t>
            </a:r>
            <a:r>
              <a:rPr lang="ru-RU" sz="1700" dirty="0"/>
              <a:t> </a:t>
            </a:r>
            <a:r>
              <a:rPr lang="ru-RU" sz="1700" dirty="0" err="1"/>
              <a:t>чотири</a:t>
            </a:r>
            <a:r>
              <a:rPr lang="ru-RU" sz="1700" dirty="0"/>
              <a:t> </a:t>
            </a:r>
            <a:r>
              <a:rPr lang="ru-RU" sz="1700" dirty="0" err="1"/>
              <a:t>інших</a:t>
            </a:r>
            <a:r>
              <a:rPr lang="ru-RU" sz="1700" dirty="0"/>
              <a:t>). </a:t>
            </a:r>
            <a:r>
              <a:rPr lang="ru-RU" sz="1700" dirty="0" err="1"/>
              <a:t>Особливий</a:t>
            </a:r>
            <a:r>
              <a:rPr lang="ru-RU" sz="1700" dirty="0"/>
              <a:t> вид </a:t>
            </a:r>
            <a:r>
              <a:rPr lang="ru-RU" sz="1700" dirty="0" err="1"/>
              <a:t>захоплення</a:t>
            </a:r>
            <a:r>
              <a:rPr lang="ru-RU" sz="1700" dirty="0"/>
              <a:t> ложок </a:t>
            </a:r>
            <a:r>
              <a:rPr lang="ru-RU" sz="1700" dirty="0" err="1"/>
              <a:t>щипців</a:t>
            </a:r>
            <a:r>
              <a:rPr lang="ru-RU" sz="1700" dirty="0"/>
              <a:t> </a:t>
            </a:r>
            <a:r>
              <a:rPr lang="ru-RU" sz="1700" dirty="0" err="1"/>
              <a:t>дозволяє</a:t>
            </a:r>
            <a:r>
              <a:rPr lang="ru-RU" sz="1700" dirty="0"/>
              <a:t> </a:t>
            </a:r>
            <a:r>
              <a:rPr lang="ru-RU" sz="1700" dirty="0" err="1"/>
              <a:t>уникнути</a:t>
            </a:r>
            <a:r>
              <a:rPr lang="ru-RU" sz="1700" dirty="0"/>
              <a:t> </a:t>
            </a:r>
            <a:r>
              <a:rPr lang="ru-RU" sz="1700" dirty="0" err="1"/>
              <a:t>застосування</a:t>
            </a:r>
            <a:r>
              <a:rPr lang="ru-RU" sz="1700" dirty="0"/>
              <a:t> </a:t>
            </a:r>
            <a:r>
              <a:rPr lang="ru-RU" sz="1700" dirty="0" err="1"/>
              <a:t>сили</a:t>
            </a:r>
            <a:r>
              <a:rPr lang="ru-RU" sz="1700" dirty="0"/>
              <a:t> при </a:t>
            </a:r>
            <a:r>
              <a:rPr lang="ru-RU" sz="1700" dirty="0" err="1"/>
              <a:t>її</a:t>
            </a:r>
            <a:r>
              <a:rPr lang="ru-RU" sz="1700" dirty="0"/>
              <a:t> </a:t>
            </a:r>
            <a:r>
              <a:rPr lang="ru-RU" sz="1700" dirty="0" err="1"/>
              <a:t>введенні</a:t>
            </a:r>
            <a:r>
              <a:rPr lang="ru-RU" sz="1700" dirty="0"/>
              <a:t>. </a:t>
            </a:r>
            <a:br>
              <a:rPr lang="ru-RU" sz="1700" dirty="0"/>
            </a:br>
            <a:r>
              <a:rPr lang="ru-RU" sz="1700" dirty="0" err="1"/>
              <a:t>Першою</a:t>
            </a:r>
            <a:r>
              <a:rPr lang="ru-RU" sz="1700" dirty="0"/>
              <a:t> </a:t>
            </a:r>
            <a:r>
              <a:rPr lang="ru-RU" sz="1700" dirty="0" err="1"/>
              <a:t>вводять</a:t>
            </a:r>
            <a:r>
              <a:rPr lang="ru-RU" sz="1700" dirty="0"/>
              <a:t> </a:t>
            </a:r>
            <a:r>
              <a:rPr lang="ru-RU" sz="1700" dirty="0" err="1"/>
              <a:t>ліву</a:t>
            </a:r>
            <a:r>
              <a:rPr lang="ru-RU" sz="1700" dirty="0"/>
              <a:t> ложку </a:t>
            </a:r>
            <a:r>
              <a:rPr lang="ru-RU" sz="1700" dirty="0" err="1"/>
              <a:t>щипців</a:t>
            </a:r>
            <a:r>
              <a:rPr lang="ru-RU" sz="1700" dirty="0"/>
              <a:t>. Стоячи, </a:t>
            </a:r>
            <a:r>
              <a:rPr lang="ru-RU" sz="1700" dirty="0" err="1"/>
              <a:t>лікар</a:t>
            </a:r>
            <a:r>
              <a:rPr lang="ru-RU" sz="1700" dirty="0"/>
              <a:t> вводить у </a:t>
            </a:r>
            <a:r>
              <a:rPr lang="ru-RU" sz="1700" dirty="0" err="1"/>
              <a:t>піхву</a:t>
            </a:r>
            <a:r>
              <a:rPr lang="ru-RU" sz="1700" dirty="0"/>
              <a:t> </a:t>
            </a:r>
            <a:r>
              <a:rPr lang="ru-RU" sz="1700" dirty="0" smtClean="0"/>
              <a:t>4 </a:t>
            </a:r>
            <a:r>
              <a:rPr lang="ru-RU" sz="1700" dirty="0" err="1"/>
              <a:t>пальці</a:t>
            </a:r>
            <a:r>
              <a:rPr lang="ru-RU" sz="1700" dirty="0"/>
              <a:t> </a:t>
            </a:r>
            <a:r>
              <a:rPr lang="ru-RU" sz="1700" dirty="0" err="1"/>
              <a:t>правої</a:t>
            </a:r>
            <a:r>
              <a:rPr lang="ru-RU" sz="1700" dirty="0"/>
              <a:t> руки </a:t>
            </a:r>
            <a:r>
              <a:rPr lang="ru-RU" sz="1700" dirty="0" smtClean="0"/>
              <a:t>в </a:t>
            </a:r>
            <a:r>
              <a:rPr lang="ru-RU" sz="1700" dirty="0" err="1"/>
              <a:t>ліву</a:t>
            </a:r>
            <a:r>
              <a:rPr lang="ru-RU" sz="1700" dirty="0"/>
              <a:t> половину таза, </a:t>
            </a:r>
            <a:r>
              <a:rPr lang="ru-RU" sz="1700" dirty="0" err="1"/>
              <a:t>відокремлюючи</a:t>
            </a:r>
            <a:r>
              <a:rPr lang="ru-RU" sz="1700" dirty="0"/>
              <a:t> </a:t>
            </a:r>
            <a:r>
              <a:rPr lang="ru-RU" sz="1700" dirty="0" err="1"/>
              <a:t>голівку</a:t>
            </a:r>
            <a:r>
              <a:rPr lang="ru-RU" sz="1700" dirty="0"/>
              <a:t> плоду </a:t>
            </a:r>
            <a:r>
              <a:rPr lang="ru-RU" sz="1700" dirty="0" err="1"/>
              <a:t>від</a:t>
            </a:r>
            <a:r>
              <a:rPr lang="ru-RU" sz="1700" dirty="0"/>
              <a:t> </a:t>
            </a:r>
            <a:r>
              <a:rPr lang="ru-RU" sz="1700" dirty="0" err="1"/>
              <a:t>м'яких</a:t>
            </a:r>
            <a:r>
              <a:rPr lang="ru-RU" sz="1700" dirty="0"/>
              <a:t> тканин родового каналу. Великий </a:t>
            </a:r>
            <a:r>
              <a:rPr lang="ru-RU" sz="1700" dirty="0" err="1"/>
              <a:t>палець</a:t>
            </a:r>
            <a:r>
              <a:rPr lang="ru-RU" sz="1700" dirty="0"/>
              <a:t> </a:t>
            </a:r>
            <a:r>
              <a:rPr lang="ru-RU" sz="1700" dirty="0" err="1"/>
              <a:t>залишається</a:t>
            </a:r>
            <a:r>
              <a:rPr lang="ru-RU" sz="1700" dirty="0"/>
              <a:t> </a:t>
            </a:r>
            <a:r>
              <a:rPr lang="ru-RU" sz="1700" dirty="0" err="1"/>
              <a:t>зовні</a:t>
            </a:r>
            <a:r>
              <a:rPr lang="ru-RU" sz="1700" dirty="0"/>
              <a:t>. Взявши </a:t>
            </a:r>
            <a:r>
              <a:rPr lang="ru-RU" sz="1700" dirty="0" err="1"/>
              <a:t>лівою</a:t>
            </a:r>
            <a:r>
              <a:rPr lang="ru-RU" sz="1700" dirty="0"/>
              <a:t> рукою </a:t>
            </a:r>
            <a:r>
              <a:rPr lang="ru-RU" sz="1700" dirty="0" err="1"/>
              <a:t>ліву</a:t>
            </a:r>
            <a:r>
              <a:rPr lang="ru-RU" sz="1700" dirty="0"/>
              <a:t> </a:t>
            </a:r>
            <a:r>
              <a:rPr lang="ru-RU" sz="1700" dirty="0" err="1"/>
              <a:t>гілку</a:t>
            </a:r>
            <a:r>
              <a:rPr lang="ru-RU" sz="1700" dirty="0"/>
              <a:t> </a:t>
            </a:r>
            <a:r>
              <a:rPr lang="ru-RU" sz="1700" dirty="0" err="1"/>
              <a:t>щипців</a:t>
            </a:r>
            <a:r>
              <a:rPr lang="ru-RU" sz="1700" dirty="0"/>
              <a:t>, рукоятку </a:t>
            </a:r>
            <a:r>
              <a:rPr lang="ru-RU" sz="1700" dirty="0" err="1"/>
              <a:t>відводять</a:t>
            </a:r>
            <a:r>
              <a:rPr lang="ru-RU" sz="1700" dirty="0"/>
              <a:t> в праву сторону, </a:t>
            </a:r>
            <a:r>
              <a:rPr lang="ru-RU" sz="1700" dirty="0" err="1"/>
              <a:t>встановлюючи</a:t>
            </a:r>
            <a:r>
              <a:rPr lang="ru-RU" sz="1700" dirty="0"/>
              <a:t> </a:t>
            </a:r>
            <a:r>
              <a:rPr lang="ru-RU" sz="1700" dirty="0" err="1"/>
              <a:t>її</a:t>
            </a:r>
            <a:r>
              <a:rPr lang="ru-RU" sz="1700" dirty="0"/>
              <a:t> </a:t>
            </a:r>
            <a:r>
              <a:rPr lang="ru-RU" sz="1700" dirty="0" err="1"/>
              <a:t>майже</a:t>
            </a:r>
            <a:r>
              <a:rPr lang="ru-RU" sz="1700" dirty="0"/>
              <a:t> </a:t>
            </a:r>
            <a:r>
              <a:rPr lang="ru-RU" sz="1700" dirty="0" err="1"/>
              <a:t>паралельно</a:t>
            </a:r>
            <a:r>
              <a:rPr lang="ru-RU" sz="1700" dirty="0"/>
              <a:t> правому паховому </a:t>
            </a:r>
            <a:r>
              <a:rPr lang="ru-RU" sz="1700" dirty="0" err="1"/>
              <a:t>згину</a:t>
            </a:r>
            <a:r>
              <a:rPr lang="ru-RU" sz="1700" dirty="0"/>
              <a:t>. </a:t>
            </a:r>
            <a:r>
              <a:rPr lang="ru-RU" sz="1700" dirty="0" err="1"/>
              <a:t>Верхівку</a:t>
            </a:r>
            <a:r>
              <a:rPr lang="ru-RU" sz="1700" dirty="0"/>
              <a:t> ложки </a:t>
            </a:r>
            <a:r>
              <a:rPr lang="ru-RU" sz="1700" dirty="0" err="1"/>
              <a:t>притискають</a:t>
            </a:r>
            <a:r>
              <a:rPr lang="ru-RU" sz="1700" dirty="0"/>
              <a:t> до </a:t>
            </a:r>
            <a:r>
              <a:rPr lang="ru-RU" sz="1700" dirty="0" err="1"/>
              <a:t>долонної</a:t>
            </a:r>
            <a:r>
              <a:rPr lang="ru-RU" sz="1700" dirty="0"/>
              <a:t> </a:t>
            </a:r>
            <a:r>
              <a:rPr lang="ru-RU" sz="1700" dirty="0" err="1"/>
              <a:t>поверхні</a:t>
            </a:r>
            <a:r>
              <a:rPr lang="ru-RU" sz="1700" dirty="0"/>
              <a:t>, </a:t>
            </a:r>
            <a:r>
              <a:rPr lang="ru-RU" sz="1700" dirty="0" err="1"/>
              <a:t>введеної</a:t>
            </a:r>
            <a:r>
              <a:rPr lang="ru-RU" sz="1700" dirty="0"/>
              <a:t> в </a:t>
            </a:r>
            <a:r>
              <a:rPr lang="ru-RU" sz="1700" dirty="0" err="1"/>
              <a:t>піхву</a:t>
            </a:r>
            <a:r>
              <a:rPr lang="ru-RU" sz="1700" dirty="0"/>
              <a:t> руки, таким чином, </a:t>
            </a:r>
            <a:r>
              <a:rPr lang="ru-RU" sz="1700" dirty="0" err="1"/>
              <a:t>щоб</a:t>
            </a:r>
            <a:r>
              <a:rPr lang="ru-RU" sz="1700" dirty="0"/>
              <a:t> </a:t>
            </a:r>
            <a:r>
              <a:rPr lang="ru-RU" sz="1700" dirty="0" err="1"/>
              <a:t>нижнє</a:t>
            </a:r>
            <a:r>
              <a:rPr lang="ru-RU" sz="1700" dirty="0"/>
              <a:t> ребро ложки </a:t>
            </a:r>
            <a:r>
              <a:rPr lang="ru-RU" sz="1700" dirty="0" err="1"/>
              <a:t>розташовувалося</a:t>
            </a:r>
            <a:r>
              <a:rPr lang="ru-RU" sz="1700" dirty="0"/>
              <a:t> на четвертому </a:t>
            </a:r>
            <a:r>
              <a:rPr lang="ru-RU" sz="1700" dirty="0" err="1"/>
              <a:t>пальці</a:t>
            </a:r>
            <a:r>
              <a:rPr lang="ru-RU" sz="1700" dirty="0"/>
              <a:t> і </a:t>
            </a:r>
            <a:r>
              <a:rPr lang="ru-RU" sz="1700" dirty="0" err="1"/>
              <a:t>спиралося</a:t>
            </a:r>
            <a:r>
              <a:rPr lang="ru-RU" sz="1700" dirty="0"/>
              <a:t> на </a:t>
            </a:r>
            <a:r>
              <a:rPr lang="ru-RU" sz="1700" dirty="0" err="1"/>
              <a:t>відведений</a:t>
            </a:r>
            <a:r>
              <a:rPr lang="ru-RU" sz="1700" dirty="0"/>
              <a:t> великий </a:t>
            </a:r>
            <a:r>
              <a:rPr lang="ru-RU" sz="1700" dirty="0" err="1"/>
              <a:t>палець</a:t>
            </a:r>
            <a:r>
              <a:rPr lang="ru-RU" sz="1700" dirty="0"/>
              <a:t>. </a:t>
            </a:r>
            <a:r>
              <a:rPr lang="ru-RU" sz="1700" dirty="0" err="1"/>
              <a:t>Потім</a:t>
            </a:r>
            <a:r>
              <a:rPr lang="ru-RU" sz="1700" dirty="0"/>
              <a:t> </a:t>
            </a:r>
            <a:r>
              <a:rPr lang="ru-RU" sz="1700" dirty="0" err="1"/>
              <a:t>обережно</a:t>
            </a:r>
            <a:r>
              <a:rPr lang="ru-RU" sz="1700" dirty="0"/>
              <a:t>, без будь-</a:t>
            </a:r>
            <a:r>
              <a:rPr lang="ru-RU" sz="1700" dirty="0" err="1"/>
              <a:t>якого</a:t>
            </a:r>
            <a:r>
              <a:rPr lang="ru-RU" sz="1700" dirty="0"/>
              <a:t> </a:t>
            </a:r>
            <a:r>
              <a:rPr lang="ru-RU" sz="1700" dirty="0" err="1"/>
              <a:t>зусилля</a:t>
            </a:r>
            <a:r>
              <a:rPr lang="ru-RU" sz="1700" dirty="0"/>
              <a:t>, ложку </a:t>
            </a:r>
            <a:r>
              <a:rPr lang="ru-RU" sz="1700" dirty="0" err="1"/>
              <a:t>просувають</a:t>
            </a:r>
            <a:r>
              <a:rPr lang="ru-RU" sz="1700" dirty="0"/>
              <a:t> </a:t>
            </a:r>
            <a:r>
              <a:rPr lang="ru-RU" sz="1700" dirty="0" err="1"/>
              <a:t>між</a:t>
            </a:r>
            <a:r>
              <a:rPr lang="ru-RU" sz="1700" dirty="0"/>
              <a:t> </a:t>
            </a:r>
            <a:r>
              <a:rPr lang="ru-RU" sz="1700" dirty="0" err="1"/>
              <a:t>долонею</a:t>
            </a:r>
            <a:r>
              <a:rPr lang="ru-RU" sz="1700" dirty="0"/>
              <a:t> і </a:t>
            </a:r>
            <a:r>
              <a:rPr lang="ru-RU" sz="1700" dirty="0" err="1"/>
              <a:t>голівкою</a:t>
            </a:r>
            <a:r>
              <a:rPr lang="ru-RU" sz="1700" dirty="0"/>
              <a:t> плоду в </a:t>
            </a:r>
            <a:r>
              <a:rPr lang="ru-RU" sz="1700" dirty="0" err="1"/>
              <a:t>глиб</a:t>
            </a:r>
            <a:r>
              <a:rPr lang="ru-RU" sz="1700" dirty="0"/>
              <a:t> родового каналу, </a:t>
            </a:r>
            <a:r>
              <a:rPr lang="ru-RU" sz="1700" dirty="0" err="1"/>
              <a:t>маючи</a:t>
            </a:r>
            <a:r>
              <a:rPr lang="ru-RU" sz="1700" dirty="0"/>
              <a:t> в </a:t>
            </a:r>
            <a:r>
              <a:rPr lang="ru-RU" sz="1700" dirty="0" err="1"/>
              <a:t>своєму</a:t>
            </a:r>
            <a:r>
              <a:rPr lang="ru-RU" sz="1700" dirty="0"/>
              <a:t> </a:t>
            </a:r>
            <a:r>
              <a:rPr lang="ru-RU" sz="1700" dirty="0" err="1"/>
              <a:t>розпорядженні</a:t>
            </a:r>
            <a:r>
              <a:rPr lang="ru-RU" sz="1700" dirty="0"/>
              <a:t> </a:t>
            </a:r>
            <a:r>
              <a:rPr lang="ru-RU" sz="1700" dirty="0" err="1"/>
              <a:t>нижнім</a:t>
            </a:r>
            <a:r>
              <a:rPr lang="ru-RU" sz="1700" dirty="0"/>
              <a:t> ребром </a:t>
            </a:r>
            <a:r>
              <a:rPr lang="ru-RU" sz="1700" dirty="0" err="1"/>
              <a:t>між</a:t>
            </a:r>
            <a:r>
              <a:rPr lang="ru-RU" sz="1700" dirty="0"/>
              <a:t> </a:t>
            </a:r>
            <a:r>
              <a:rPr lang="sk-SK" sz="1700" dirty="0"/>
              <a:t>III </a:t>
            </a:r>
            <a:r>
              <a:rPr lang="ru-RU" sz="1700" dirty="0"/>
              <a:t>і </a:t>
            </a:r>
            <a:r>
              <a:rPr lang="sk-SK" sz="1700" dirty="0"/>
              <a:t>IV </a:t>
            </a:r>
            <a:r>
              <a:rPr lang="ru-RU" sz="1700" dirty="0" err="1"/>
              <a:t>пальцями</a:t>
            </a:r>
            <a:r>
              <a:rPr lang="ru-RU" sz="1700" dirty="0"/>
              <a:t> </a:t>
            </a:r>
            <a:r>
              <a:rPr lang="ru-RU" sz="1700" dirty="0" err="1"/>
              <a:t>правої</a:t>
            </a:r>
            <a:r>
              <a:rPr lang="ru-RU" sz="1700" dirty="0"/>
              <a:t> руки і </a:t>
            </a:r>
            <a:r>
              <a:rPr lang="ru-RU" sz="1700" dirty="0" err="1"/>
              <a:t>спираючись</a:t>
            </a:r>
            <a:r>
              <a:rPr lang="ru-RU" sz="1700" dirty="0"/>
              <a:t> на </a:t>
            </a:r>
            <a:r>
              <a:rPr lang="ru-RU" sz="1700" dirty="0" err="1"/>
              <a:t>відігнутий</a:t>
            </a:r>
            <a:r>
              <a:rPr lang="ru-RU" sz="1700" dirty="0"/>
              <a:t> великий </a:t>
            </a:r>
            <a:r>
              <a:rPr lang="ru-RU" sz="1700" dirty="0" err="1"/>
              <a:t>палець</a:t>
            </a:r>
            <a:r>
              <a:rPr lang="ru-RU" sz="1700" dirty="0"/>
              <a:t>. При </a:t>
            </a:r>
            <a:r>
              <a:rPr lang="ru-RU" sz="1700" dirty="0" err="1"/>
              <a:t>цьому</a:t>
            </a:r>
            <a:r>
              <a:rPr lang="ru-RU" sz="1700" dirty="0"/>
              <a:t> </a:t>
            </a:r>
            <a:r>
              <a:rPr lang="ru-RU" sz="1700" dirty="0" err="1"/>
              <a:t>траєкторія</a:t>
            </a:r>
            <a:r>
              <a:rPr lang="ru-RU" sz="1700" dirty="0"/>
              <a:t> </a:t>
            </a:r>
            <a:r>
              <a:rPr lang="ru-RU" sz="1700" dirty="0" err="1"/>
              <a:t>руху</a:t>
            </a:r>
            <a:r>
              <a:rPr lang="ru-RU" sz="1700" dirty="0"/>
              <a:t> </a:t>
            </a:r>
            <a:r>
              <a:rPr lang="ru-RU" sz="1700" dirty="0" err="1"/>
              <a:t>кінця</a:t>
            </a:r>
            <a:r>
              <a:rPr lang="ru-RU" sz="1700" dirty="0"/>
              <a:t> рукоятки </a:t>
            </a:r>
            <a:r>
              <a:rPr lang="ru-RU" sz="1700" dirty="0" smtClean="0"/>
              <a:t>дугою</a:t>
            </a:r>
            <a:r>
              <a:rPr lang="ru-RU" sz="1700" dirty="0"/>
              <a:t>. </a:t>
            </a:r>
            <a:r>
              <a:rPr lang="ru-RU" sz="1700" dirty="0" err="1"/>
              <a:t>Просування</a:t>
            </a:r>
            <a:r>
              <a:rPr lang="ru-RU" sz="1700" dirty="0"/>
              <a:t> ложки в </a:t>
            </a:r>
            <a:r>
              <a:rPr lang="ru-RU" sz="1700" dirty="0" err="1"/>
              <a:t>глиб</a:t>
            </a:r>
            <a:r>
              <a:rPr lang="ru-RU" sz="1700" dirty="0"/>
              <a:t> родового каналу </a:t>
            </a:r>
            <a:r>
              <a:rPr lang="ru-RU" sz="1700" dirty="0" err="1"/>
              <a:t>має</a:t>
            </a:r>
            <a:r>
              <a:rPr lang="ru-RU" sz="1700" dirty="0"/>
              <a:t> </a:t>
            </a:r>
            <a:r>
              <a:rPr lang="ru-RU" sz="1700" dirty="0" err="1"/>
              <a:t>відбуватися</a:t>
            </a:r>
            <a:r>
              <a:rPr lang="ru-RU" sz="1700" dirty="0"/>
              <a:t> у силу </a:t>
            </a:r>
            <a:r>
              <a:rPr lang="ru-RU" sz="1700" dirty="0" err="1"/>
              <a:t>власної</a:t>
            </a:r>
            <a:r>
              <a:rPr lang="ru-RU" sz="1700" dirty="0"/>
              <a:t> ваги </a:t>
            </a:r>
            <a:r>
              <a:rPr lang="ru-RU" sz="1700" dirty="0" err="1"/>
              <a:t>інструменту</a:t>
            </a:r>
            <a:r>
              <a:rPr lang="ru-RU" sz="1700" dirty="0"/>
              <a:t> і за </a:t>
            </a:r>
            <a:r>
              <a:rPr lang="ru-RU" sz="1700" dirty="0" err="1"/>
              <a:t>рахунок</a:t>
            </a:r>
            <a:r>
              <a:rPr lang="ru-RU" sz="1700" dirty="0"/>
              <a:t> </a:t>
            </a:r>
            <a:r>
              <a:rPr lang="ru-RU" sz="1700" dirty="0" err="1"/>
              <a:t>підштовхування</a:t>
            </a:r>
            <a:r>
              <a:rPr lang="ru-RU" sz="1700" dirty="0"/>
              <a:t> </a:t>
            </a:r>
            <a:r>
              <a:rPr lang="ru-RU" sz="1700" dirty="0" err="1"/>
              <a:t>нижнього</a:t>
            </a:r>
            <a:r>
              <a:rPr lang="ru-RU" sz="1700" dirty="0"/>
              <a:t> ребра ложки 1 пальцем </a:t>
            </a:r>
            <a:r>
              <a:rPr lang="ru-RU" sz="1700" dirty="0" err="1"/>
              <a:t>правої</a:t>
            </a:r>
            <a:r>
              <a:rPr lang="ru-RU" sz="1700" dirty="0"/>
              <a:t> руки. </a:t>
            </a:r>
            <a:r>
              <a:rPr lang="ru-RU" sz="1700" dirty="0" smtClean="0"/>
              <a:t>Рука, </a:t>
            </a:r>
            <a:r>
              <a:rPr lang="ru-RU" sz="1700" dirty="0" err="1"/>
              <a:t>що</a:t>
            </a:r>
            <a:r>
              <a:rPr lang="ru-RU" sz="1700" dirty="0"/>
              <a:t> </a:t>
            </a:r>
            <a:r>
              <a:rPr lang="ru-RU" sz="1700" dirty="0" err="1"/>
              <a:t>знаходиться</a:t>
            </a:r>
            <a:r>
              <a:rPr lang="ru-RU" sz="1700" dirty="0"/>
              <a:t> в </a:t>
            </a:r>
            <a:r>
              <a:rPr lang="ru-RU" sz="1700" dirty="0" err="1"/>
              <a:t>родових</a:t>
            </a:r>
            <a:r>
              <a:rPr lang="ru-RU" sz="1700" dirty="0"/>
              <a:t> шляхах, є </a:t>
            </a:r>
            <a:r>
              <a:rPr lang="ru-RU" sz="1700" dirty="0" err="1" smtClean="0"/>
              <a:t>провідником</a:t>
            </a:r>
            <a:r>
              <a:rPr lang="ru-RU" sz="1700" dirty="0" smtClean="0"/>
              <a:t> </a:t>
            </a:r>
            <a:r>
              <a:rPr lang="ru-RU" sz="1700" dirty="0"/>
              <a:t>і </a:t>
            </a:r>
            <a:r>
              <a:rPr lang="ru-RU" sz="1700" dirty="0" err="1"/>
              <a:t>контролює</a:t>
            </a:r>
            <a:r>
              <a:rPr lang="ru-RU" sz="1700" dirty="0"/>
              <a:t> </a:t>
            </a:r>
            <a:r>
              <a:rPr lang="ru-RU" sz="1700" dirty="0" err="1"/>
              <a:t>правильність</a:t>
            </a:r>
            <a:r>
              <a:rPr lang="ru-RU" sz="1700" dirty="0"/>
              <a:t> </a:t>
            </a:r>
            <a:r>
              <a:rPr lang="ru-RU" sz="1700" dirty="0" err="1"/>
              <a:t>напрямку</a:t>
            </a:r>
            <a:r>
              <a:rPr lang="ru-RU" sz="1700" dirty="0"/>
              <a:t> і </a:t>
            </a:r>
            <a:r>
              <a:rPr lang="ru-RU" sz="1700" dirty="0" err="1"/>
              <a:t>розташування</a:t>
            </a:r>
            <a:r>
              <a:rPr lang="ru-RU" sz="1700" dirty="0"/>
              <a:t> ложки. З </a:t>
            </a:r>
            <a:r>
              <a:rPr lang="ru-RU" sz="1700" dirty="0" err="1"/>
              <a:t>її</a:t>
            </a:r>
            <a:r>
              <a:rPr lang="ru-RU" sz="1700" dirty="0"/>
              <a:t> </a:t>
            </a:r>
            <a:r>
              <a:rPr lang="ru-RU" sz="1700" dirty="0" err="1"/>
              <a:t>допомогою</a:t>
            </a:r>
            <a:r>
              <a:rPr lang="ru-RU" sz="1700" dirty="0"/>
              <a:t> акушер </a:t>
            </a:r>
            <a:r>
              <a:rPr lang="ru-RU" sz="1700" dirty="0" err="1"/>
              <a:t>стежить</a:t>
            </a:r>
            <a:r>
              <a:rPr lang="ru-RU" sz="1700" dirty="0"/>
              <a:t>, </a:t>
            </a:r>
            <a:r>
              <a:rPr lang="ru-RU" sz="1700" dirty="0" err="1"/>
              <a:t>щоб</a:t>
            </a:r>
            <a:r>
              <a:rPr lang="ru-RU" sz="1700" dirty="0"/>
              <a:t> </a:t>
            </a:r>
            <a:r>
              <a:rPr lang="ru-RU" sz="1700" dirty="0" err="1"/>
              <a:t>верхівка</a:t>
            </a:r>
            <a:r>
              <a:rPr lang="ru-RU" sz="1700" dirty="0"/>
              <a:t> ложки не </a:t>
            </a:r>
            <a:r>
              <a:rPr lang="ru-RU" sz="1700" dirty="0" err="1"/>
              <a:t>прямувала</a:t>
            </a:r>
            <a:r>
              <a:rPr lang="ru-RU" sz="1700" dirty="0"/>
              <a:t> в </a:t>
            </a:r>
            <a:r>
              <a:rPr lang="ru-RU" sz="1700" dirty="0" err="1" smtClean="0"/>
              <a:t>склепіння</a:t>
            </a:r>
            <a:r>
              <a:rPr lang="ru-RU" sz="1700" dirty="0" smtClean="0"/>
              <a:t>, </a:t>
            </a:r>
            <a:r>
              <a:rPr lang="ru-RU" sz="1700" dirty="0"/>
              <a:t>на </a:t>
            </a:r>
            <a:r>
              <a:rPr lang="ru-RU" sz="1700" dirty="0" err="1"/>
              <a:t>бічну</a:t>
            </a:r>
            <a:r>
              <a:rPr lang="ru-RU" sz="1700" dirty="0"/>
              <a:t> </a:t>
            </a:r>
            <a:r>
              <a:rPr lang="ru-RU" sz="1700" dirty="0" err="1"/>
              <a:t>стінку</a:t>
            </a:r>
            <a:r>
              <a:rPr lang="ru-RU" sz="1700" dirty="0"/>
              <a:t> </a:t>
            </a:r>
            <a:r>
              <a:rPr lang="ru-RU" sz="1700" dirty="0" err="1"/>
              <a:t>піхви</a:t>
            </a:r>
            <a:r>
              <a:rPr lang="ru-RU" sz="1700" dirty="0"/>
              <a:t> і не </a:t>
            </a:r>
            <a:r>
              <a:rPr lang="ru-RU" sz="1700" dirty="0" err="1"/>
              <a:t>захопила</a:t>
            </a:r>
            <a:r>
              <a:rPr lang="ru-RU" sz="1700" dirty="0"/>
              <a:t> край </a:t>
            </a:r>
            <a:r>
              <a:rPr lang="ru-RU" sz="1700" dirty="0" smtClean="0"/>
              <a:t>ш/м. </a:t>
            </a:r>
            <a:r>
              <a:rPr lang="ru-RU" sz="1700" dirty="0" err="1"/>
              <a:t>Після</a:t>
            </a:r>
            <a:r>
              <a:rPr lang="ru-RU" sz="1700" dirty="0"/>
              <a:t> </a:t>
            </a:r>
            <a:r>
              <a:rPr lang="ru-RU" sz="1700" dirty="0" err="1"/>
              <a:t>введення</a:t>
            </a:r>
            <a:r>
              <a:rPr lang="ru-RU" sz="1700" dirty="0"/>
              <a:t> </a:t>
            </a:r>
            <a:r>
              <a:rPr lang="ru-RU" sz="1700" dirty="0" err="1"/>
              <a:t>лівої</a:t>
            </a:r>
            <a:r>
              <a:rPr lang="ru-RU" sz="1700" dirty="0"/>
              <a:t> ложки, </a:t>
            </a:r>
            <a:r>
              <a:rPr lang="ru-RU" sz="1700" dirty="0" err="1"/>
              <a:t>щоб</a:t>
            </a:r>
            <a:r>
              <a:rPr lang="ru-RU" sz="1700" dirty="0"/>
              <a:t> </a:t>
            </a:r>
            <a:r>
              <a:rPr lang="ru-RU" sz="1700" dirty="0" err="1"/>
              <a:t>уникнути</a:t>
            </a:r>
            <a:r>
              <a:rPr lang="ru-RU" sz="1700" dirty="0"/>
              <a:t> </a:t>
            </a:r>
            <a:r>
              <a:rPr lang="ru-RU" sz="1700" dirty="0" err="1"/>
              <a:t>зсуву</a:t>
            </a:r>
            <a:r>
              <a:rPr lang="ru-RU" sz="1700" dirty="0"/>
              <a:t>, </a:t>
            </a:r>
            <a:r>
              <a:rPr lang="ru-RU" sz="1700" dirty="0" err="1"/>
              <a:t>її</a:t>
            </a:r>
            <a:r>
              <a:rPr lang="ru-RU" sz="1700" dirty="0"/>
              <a:t> </a:t>
            </a:r>
            <a:r>
              <a:rPr lang="ru-RU" sz="1700" dirty="0" err="1"/>
              <a:t>передають</a:t>
            </a:r>
            <a:r>
              <a:rPr lang="ru-RU" sz="1700" dirty="0"/>
              <a:t> </a:t>
            </a:r>
            <a:r>
              <a:rPr lang="ru-RU" sz="1700" dirty="0" err="1"/>
              <a:t>асистенту</a:t>
            </a:r>
            <a:r>
              <a:rPr lang="ru-RU" sz="1700" dirty="0"/>
              <a:t>. </a:t>
            </a:r>
            <a:r>
              <a:rPr lang="ru-RU" sz="1700" dirty="0" err="1"/>
              <a:t>Далі</a:t>
            </a:r>
            <a:r>
              <a:rPr lang="ru-RU" sz="1700" dirty="0"/>
              <a:t> </a:t>
            </a:r>
            <a:r>
              <a:rPr lang="ru-RU" sz="1700" dirty="0" err="1"/>
              <a:t>під</a:t>
            </a:r>
            <a:r>
              <a:rPr lang="ru-RU" sz="1700" dirty="0"/>
              <a:t> контролем </a:t>
            </a:r>
            <a:r>
              <a:rPr lang="ru-RU" sz="1700" dirty="0" err="1"/>
              <a:t>лівої</a:t>
            </a:r>
            <a:r>
              <a:rPr lang="ru-RU" sz="1700" dirty="0"/>
              <a:t> руки акушер вводить правою рукою праву </a:t>
            </a:r>
            <a:r>
              <a:rPr lang="ru-RU" sz="1700" dirty="0" err="1"/>
              <a:t>гілку</a:t>
            </a:r>
            <a:r>
              <a:rPr lang="ru-RU" sz="1700" dirty="0"/>
              <a:t> в праву половину таза так само, як і </a:t>
            </a:r>
            <a:r>
              <a:rPr lang="ru-RU" sz="1700" dirty="0" err="1"/>
              <a:t>ліву</a:t>
            </a:r>
            <a:r>
              <a:rPr lang="ru-RU" sz="1700" dirty="0"/>
              <a:t> </a:t>
            </a:r>
            <a:r>
              <a:rPr lang="ru-RU" sz="1700" dirty="0" err="1"/>
              <a:t>гілку</a:t>
            </a:r>
            <a:r>
              <a:rPr lang="ru-RU" sz="1700" dirty="0"/>
              <a:t>. </a:t>
            </a:r>
          </a:p>
        </p:txBody>
      </p:sp>
    </p:spTree>
    <p:extLst>
      <p:ext uri="{BB962C8B-B14F-4D97-AF65-F5344CB8AC3E}">
        <p14:creationId xmlns:p14="http://schemas.microsoft.com/office/powerpoint/2010/main" val="1294063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45719"/>
          </a:xfrm>
        </p:spPr>
        <p:txBody>
          <a:bodyPr>
            <a:normAutofit fontScale="90000"/>
          </a:bodyPr>
          <a:lstStyle/>
          <a:p>
            <a:endParaRPr lang="ru-RU" dirty="0"/>
          </a:p>
        </p:txBody>
      </p:sp>
      <p:sp>
        <p:nvSpPr>
          <p:cNvPr id="3" name="Объект 2"/>
          <p:cNvSpPr>
            <a:spLocks noGrp="1"/>
          </p:cNvSpPr>
          <p:nvPr>
            <p:ph idx="1"/>
          </p:nvPr>
        </p:nvSpPr>
        <p:spPr>
          <a:xfrm>
            <a:off x="2589212" y="785611"/>
            <a:ext cx="8915400" cy="5911403"/>
          </a:xfrm>
        </p:spPr>
        <p:txBody>
          <a:bodyPr/>
          <a:lstStyle/>
          <a:p>
            <a:r>
              <a:rPr lang="ru-RU" dirty="0"/>
              <a:t>Правильно </a:t>
            </a:r>
            <a:r>
              <a:rPr lang="ru-RU" dirty="0" err="1"/>
              <a:t>накладені</a:t>
            </a:r>
            <a:r>
              <a:rPr lang="ru-RU" dirty="0"/>
              <a:t> ложки </a:t>
            </a:r>
            <a:r>
              <a:rPr lang="ru-RU" dirty="0" err="1"/>
              <a:t>розташовуються</a:t>
            </a:r>
            <a:r>
              <a:rPr lang="ru-RU" dirty="0"/>
              <a:t> на </a:t>
            </a:r>
            <a:r>
              <a:rPr lang="ru-RU" dirty="0" err="1"/>
              <a:t>голівці</a:t>
            </a:r>
            <a:r>
              <a:rPr lang="ru-RU" dirty="0"/>
              <a:t> плоду </a:t>
            </a:r>
            <a:r>
              <a:rPr lang="ru-RU" dirty="0" err="1"/>
              <a:t>згідно</a:t>
            </a:r>
            <a:r>
              <a:rPr lang="ru-RU" dirty="0"/>
              <a:t> з </a:t>
            </a:r>
            <a:r>
              <a:rPr lang="ru-RU" i="1" dirty="0"/>
              <a:t>"другого" </a:t>
            </a:r>
            <a:r>
              <a:rPr lang="ru-RU" i="1" dirty="0" err="1"/>
              <a:t>потрійного</a:t>
            </a:r>
            <a:r>
              <a:rPr lang="ru-RU" i="1" dirty="0"/>
              <a:t> правилом.</a:t>
            </a:r>
            <a:r>
              <a:rPr lang="ru-RU" dirty="0"/>
              <a:t> </a:t>
            </a:r>
            <a:r>
              <a:rPr lang="ru-RU" dirty="0" err="1"/>
              <a:t>Довжині</a:t>
            </a:r>
            <a:r>
              <a:rPr lang="ru-RU" dirty="0"/>
              <a:t> ложок - на </a:t>
            </a:r>
            <a:r>
              <a:rPr lang="ru-RU" dirty="0" err="1"/>
              <a:t>голівці</a:t>
            </a:r>
            <a:r>
              <a:rPr lang="ru-RU" dirty="0"/>
              <a:t> плоду </a:t>
            </a:r>
            <a:r>
              <a:rPr lang="ru-RU" dirty="0" err="1"/>
              <a:t>уздовж</a:t>
            </a:r>
            <a:r>
              <a:rPr lang="ru-RU" dirty="0"/>
              <a:t> великого косого </a:t>
            </a:r>
            <a:r>
              <a:rPr lang="ru-RU" dirty="0" err="1"/>
              <a:t>розміру</a:t>
            </a:r>
            <a:r>
              <a:rPr lang="ru-RU" dirty="0"/>
              <a:t> (</a:t>
            </a:r>
            <a:r>
              <a:rPr lang="sk-SK" dirty="0"/>
              <a:t>diameter </a:t>
            </a:r>
            <a:r>
              <a:rPr lang="sk-SK" dirty="0" err="1"/>
              <a:t>mento-occipitalis</a:t>
            </a:r>
            <a:r>
              <a:rPr lang="sk-SK" dirty="0"/>
              <a:t>) </a:t>
            </a:r>
            <a:r>
              <a:rPr lang="ru-RU" dirty="0" err="1"/>
              <a:t>від</a:t>
            </a:r>
            <a:r>
              <a:rPr lang="ru-RU" dirty="0"/>
              <a:t> </a:t>
            </a:r>
            <a:r>
              <a:rPr lang="ru-RU" dirty="0" err="1"/>
              <a:t>потилиці</a:t>
            </a:r>
            <a:r>
              <a:rPr lang="ru-RU" dirty="0"/>
              <a:t> до </a:t>
            </a:r>
            <a:r>
              <a:rPr lang="ru-RU" dirty="0" err="1"/>
              <a:t>підборіддя</a:t>
            </a:r>
            <a:r>
              <a:rPr lang="ru-RU" dirty="0"/>
              <a:t>; ложки </a:t>
            </a:r>
            <a:r>
              <a:rPr lang="ru-RU" dirty="0" err="1"/>
              <a:t>захоплюють</a:t>
            </a:r>
            <a:r>
              <a:rPr lang="ru-RU" dirty="0"/>
              <a:t> </a:t>
            </a:r>
            <a:r>
              <a:rPr lang="ru-RU" dirty="0" err="1"/>
              <a:t>голівку</a:t>
            </a:r>
            <a:r>
              <a:rPr lang="ru-RU" dirty="0"/>
              <a:t> в </a:t>
            </a:r>
            <a:r>
              <a:rPr lang="ru-RU" dirty="0" err="1"/>
              <a:t>найбільшому</a:t>
            </a:r>
            <a:r>
              <a:rPr lang="ru-RU" dirty="0"/>
              <a:t> поперечному </a:t>
            </a:r>
            <a:r>
              <a:rPr lang="ru-RU" dirty="0" err="1"/>
              <a:t>розмірі</a:t>
            </a:r>
            <a:r>
              <a:rPr lang="ru-RU" dirty="0"/>
              <a:t> таким чином, </a:t>
            </a:r>
            <a:r>
              <a:rPr lang="ru-RU" dirty="0" err="1"/>
              <a:t>що</a:t>
            </a:r>
            <a:r>
              <a:rPr lang="ru-RU" dirty="0"/>
              <a:t> </a:t>
            </a:r>
            <a:r>
              <a:rPr lang="ru-RU" dirty="0" err="1"/>
              <a:t>тім'яні</a:t>
            </a:r>
            <a:r>
              <a:rPr lang="ru-RU" dirty="0"/>
              <a:t> горби </a:t>
            </a:r>
            <a:r>
              <a:rPr lang="ru-RU" dirty="0" err="1"/>
              <a:t>знаходяться</a:t>
            </a:r>
            <a:r>
              <a:rPr lang="ru-RU" dirty="0"/>
              <a:t> у </a:t>
            </a:r>
            <a:r>
              <a:rPr lang="ru-RU" dirty="0" err="1"/>
              <a:t>вікнах</a:t>
            </a:r>
            <a:r>
              <a:rPr lang="ru-RU" dirty="0"/>
              <a:t> ложок </a:t>
            </a:r>
            <a:r>
              <a:rPr lang="ru-RU" dirty="0" err="1"/>
              <a:t>щипців</a:t>
            </a:r>
            <a:r>
              <a:rPr lang="ru-RU" dirty="0"/>
              <a:t>; </a:t>
            </a:r>
            <a:r>
              <a:rPr lang="ru-RU" dirty="0" err="1"/>
              <a:t>лінія</a:t>
            </a:r>
            <a:r>
              <a:rPr lang="ru-RU" dirty="0"/>
              <a:t> рукояток </a:t>
            </a:r>
            <a:r>
              <a:rPr lang="ru-RU" dirty="0" err="1"/>
              <a:t>щипців</a:t>
            </a:r>
            <a:r>
              <a:rPr lang="ru-RU" dirty="0"/>
              <a:t> </a:t>
            </a:r>
            <a:r>
              <a:rPr lang="ru-RU" dirty="0" err="1"/>
              <a:t>звернена</a:t>
            </a:r>
            <a:r>
              <a:rPr lang="ru-RU" dirty="0"/>
              <a:t> до </a:t>
            </a:r>
            <a:r>
              <a:rPr lang="ru-RU" dirty="0" err="1"/>
              <a:t>провідної</a:t>
            </a:r>
            <a:r>
              <a:rPr lang="ru-RU" dirty="0"/>
              <a:t> </a:t>
            </a:r>
            <a:r>
              <a:rPr lang="ru-RU" dirty="0" err="1"/>
              <a:t>точці</a:t>
            </a:r>
            <a:r>
              <a:rPr lang="ru-RU" dirty="0"/>
              <a:t> </a:t>
            </a:r>
            <a:r>
              <a:rPr lang="ru-RU" dirty="0" err="1"/>
              <a:t>голівки</a:t>
            </a:r>
            <a:r>
              <a:rPr lang="ru-RU" dirty="0"/>
              <a:t> плоду. </a:t>
            </a:r>
            <a:br>
              <a:rPr lang="ru-RU" dirty="0"/>
            </a:br>
            <a:r>
              <a:rPr lang="ru-RU" b="1" i="1" dirty="0" err="1"/>
              <a:t>Замикання</a:t>
            </a:r>
            <a:r>
              <a:rPr lang="ru-RU" b="1" i="1" dirty="0"/>
              <a:t> </a:t>
            </a:r>
            <a:r>
              <a:rPr lang="ru-RU" b="1" i="1" dirty="0" err="1"/>
              <a:t>щипців</a:t>
            </a:r>
            <a:r>
              <a:rPr lang="ru-RU" dirty="0"/>
              <a:t> </a:t>
            </a:r>
            <a:br>
              <a:rPr lang="ru-RU" dirty="0"/>
            </a:br>
            <a:r>
              <a:rPr lang="ru-RU" dirty="0"/>
              <a:t>Для </a:t>
            </a:r>
            <a:r>
              <a:rPr lang="ru-RU" dirty="0" err="1"/>
              <a:t>замикання</a:t>
            </a:r>
            <a:r>
              <a:rPr lang="ru-RU" dirty="0"/>
              <a:t> </a:t>
            </a:r>
            <a:r>
              <a:rPr lang="ru-RU" dirty="0" err="1"/>
              <a:t>щипців</a:t>
            </a:r>
            <a:r>
              <a:rPr lang="ru-RU" dirty="0"/>
              <a:t> </a:t>
            </a:r>
            <a:r>
              <a:rPr lang="ru-RU" dirty="0" err="1"/>
              <a:t>кожну</a:t>
            </a:r>
            <a:r>
              <a:rPr lang="ru-RU" dirty="0"/>
              <a:t> рукоятку </a:t>
            </a:r>
            <a:r>
              <a:rPr lang="ru-RU" dirty="0" err="1"/>
              <a:t>захоплюють</a:t>
            </a:r>
            <a:r>
              <a:rPr lang="ru-RU" dirty="0"/>
              <a:t> </a:t>
            </a:r>
            <a:r>
              <a:rPr lang="ru-RU" dirty="0" err="1"/>
              <a:t>однойменною</a:t>
            </a:r>
            <a:r>
              <a:rPr lang="ru-RU" dirty="0"/>
              <a:t> рукою так, </a:t>
            </a:r>
            <a:r>
              <a:rPr lang="ru-RU" dirty="0" err="1"/>
              <a:t>щоб</a:t>
            </a:r>
            <a:r>
              <a:rPr lang="ru-RU" dirty="0"/>
              <a:t> </a:t>
            </a:r>
            <a:r>
              <a:rPr lang="ru-RU" dirty="0" err="1"/>
              <a:t>перші</a:t>
            </a:r>
            <a:r>
              <a:rPr lang="ru-RU" dirty="0"/>
              <a:t> </a:t>
            </a:r>
            <a:r>
              <a:rPr lang="ru-RU" dirty="0" err="1"/>
              <a:t>пальці</a:t>
            </a:r>
            <a:r>
              <a:rPr lang="ru-RU" dirty="0"/>
              <a:t> рук </a:t>
            </a:r>
            <a:r>
              <a:rPr lang="ru-RU" dirty="0" err="1"/>
              <a:t>розташовувалися</a:t>
            </a:r>
            <a:r>
              <a:rPr lang="ru-RU" dirty="0"/>
              <a:t> на </a:t>
            </a:r>
            <a:r>
              <a:rPr lang="ru-RU" dirty="0" err="1"/>
              <a:t>гачках</a:t>
            </a:r>
            <a:r>
              <a:rPr lang="ru-RU" dirty="0"/>
              <a:t> Буша. </a:t>
            </a:r>
            <a:r>
              <a:rPr lang="ru-RU" dirty="0" err="1"/>
              <a:t>Після</a:t>
            </a:r>
            <a:r>
              <a:rPr lang="ru-RU" dirty="0"/>
              <a:t> </a:t>
            </a:r>
            <a:r>
              <a:rPr lang="ru-RU" dirty="0" err="1"/>
              <a:t>цього</a:t>
            </a:r>
            <a:r>
              <a:rPr lang="ru-RU" dirty="0"/>
              <a:t> рукоятки </a:t>
            </a:r>
            <a:r>
              <a:rPr lang="ru-RU" dirty="0" err="1"/>
              <a:t>зближують</a:t>
            </a:r>
            <a:r>
              <a:rPr lang="ru-RU" dirty="0"/>
              <a:t>, і </a:t>
            </a:r>
            <a:r>
              <a:rPr lang="ru-RU" dirty="0" err="1"/>
              <a:t>щипці</a:t>
            </a:r>
            <a:r>
              <a:rPr lang="ru-RU" dirty="0"/>
              <a:t> легко </a:t>
            </a:r>
            <a:r>
              <a:rPr lang="ru-RU" dirty="0" err="1"/>
              <a:t>замикаються</a:t>
            </a:r>
            <a:r>
              <a:rPr lang="ru-RU" dirty="0"/>
              <a:t>. Правильно </a:t>
            </a:r>
            <a:r>
              <a:rPr lang="ru-RU" dirty="0" err="1"/>
              <a:t>накладені</a:t>
            </a:r>
            <a:r>
              <a:rPr lang="ru-RU" dirty="0"/>
              <a:t> </a:t>
            </a:r>
            <a:r>
              <a:rPr lang="ru-RU" dirty="0" err="1"/>
              <a:t>щипці</a:t>
            </a:r>
            <a:r>
              <a:rPr lang="ru-RU" dirty="0"/>
              <a:t> лежать </a:t>
            </a:r>
            <a:r>
              <a:rPr lang="ru-RU" dirty="0" err="1"/>
              <a:t>упоперек</a:t>
            </a:r>
            <a:r>
              <a:rPr lang="ru-RU" dirty="0"/>
              <a:t> </a:t>
            </a:r>
            <a:r>
              <a:rPr lang="ru-RU" dirty="0" err="1"/>
              <a:t>стрілоподібного</a:t>
            </a:r>
            <a:r>
              <a:rPr lang="ru-RU" dirty="0"/>
              <a:t> шва, </a:t>
            </a:r>
            <a:r>
              <a:rPr lang="ru-RU" dirty="0" err="1"/>
              <a:t>який</a:t>
            </a:r>
            <a:r>
              <a:rPr lang="ru-RU" dirty="0"/>
              <a:t> </a:t>
            </a:r>
            <a:r>
              <a:rPr lang="ru-RU" dirty="0" err="1"/>
              <a:t>займає</a:t>
            </a:r>
            <a:r>
              <a:rPr lang="ru-RU" dirty="0"/>
              <a:t> </a:t>
            </a:r>
            <a:r>
              <a:rPr lang="ru-RU" dirty="0" err="1"/>
              <a:t>серединне</a:t>
            </a:r>
            <a:r>
              <a:rPr lang="ru-RU" dirty="0"/>
              <a:t> </a:t>
            </a:r>
            <a:r>
              <a:rPr lang="ru-RU" dirty="0" err="1"/>
              <a:t>положення</a:t>
            </a:r>
            <a:r>
              <a:rPr lang="ru-RU" dirty="0"/>
              <a:t> </a:t>
            </a:r>
            <a:r>
              <a:rPr lang="ru-RU" dirty="0" err="1"/>
              <a:t>між</a:t>
            </a:r>
            <a:r>
              <a:rPr lang="ru-RU" dirty="0"/>
              <a:t> ложками. </a:t>
            </a:r>
            <a:r>
              <a:rPr lang="ru-RU" dirty="0" err="1"/>
              <a:t>Елементи</a:t>
            </a:r>
            <a:r>
              <a:rPr lang="ru-RU" dirty="0"/>
              <a:t> замку і </a:t>
            </a:r>
            <a:r>
              <a:rPr lang="ru-RU" dirty="0" err="1"/>
              <a:t>гачки</a:t>
            </a:r>
            <a:r>
              <a:rPr lang="ru-RU" dirty="0"/>
              <a:t> Буша </a:t>
            </a:r>
            <a:r>
              <a:rPr lang="ru-RU" dirty="0" err="1"/>
              <a:t>повинні</a:t>
            </a:r>
            <a:r>
              <a:rPr lang="ru-RU" dirty="0"/>
              <a:t> </a:t>
            </a:r>
            <a:r>
              <a:rPr lang="ru-RU" dirty="0" err="1"/>
              <a:t>розташовуватися</a:t>
            </a:r>
            <a:r>
              <a:rPr lang="ru-RU" dirty="0"/>
              <a:t> на одному </a:t>
            </a:r>
            <a:r>
              <a:rPr lang="ru-RU" dirty="0" err="1"/>
              <a:t>рівні</a:t>
            </a:r>
            <a:r>
              <a:rPr lang="ru-RU" dirty="0"/>
              <a:t>. При </a:t>
            </a:r>
            <a:r>
              <a:rPr lang="ru-RU" dirty="0" err="1"/>
              <a:t>замиканні</a:t>
            </a:r>
            <a:r>
              <a:rPr lang="ru-RU" dirty="0"/>
              <a:t> правильно </a:t>
            </a:r>
            <a:r>
              <a:rPr lang="ru-RU" dirty="0" err="1"/>
              <a:t>накладених</a:t>
            </a:r>
            <a:r>
              <a:rPr lang="ru-RU" dirty="0"/>
              <a:t> </a:t>
            </a:r>
            <a:r>
              <a:rPr lang="ru-RU" dirty="0" err="1"/>
              <a:t>щипців</a:t>
            </a:r>
            <a:r>
              <a:rPr lang="ru-RU" dirty="0"/>
              <a:t> не </a:t>
            </a:r>
            <a:r>
              <a:rPr lang="ru-RU" dirty="0" err="1"/>
              <a:t>завжди</a:t>
            </a:r>
            <a:r>
              <a:rPr lang="ru-RU" dirty="0"/>
              <a:t> </a:t>
            </a:r>
            <a:r>
              <a:rPr lang="ru-RU" dirty="0" err="1"/>
              <a:t>вдається</a:t>
            </a:r>
            <a:r>
              <a:rPr lang="ru-RU" dirty="0"/>
              <a:t> </a:t>
            </a:r>
            <a:r>
              <a:rPr lang="ru-RU" dirty="0" err="1"/>
              <a:t>зблизити</a:t>
            </a:r>
            <a:r>
              <a:rPr lang="ru-RU" dirty="0"/>
              <a:t> рукоятки, </a:t>
            </a:r>
            <a:r>
              <a:rPr lang="ru-RU" dirty="0" err="1"/>
              <a:t>це</a:t>
            </a:r>
            <a:r>
              <a:rPr lang="ru-RU" dirty="0"/>
              <a:t> </a:t>
            </a:r>
            <a:r>
              <a:rPr lang="ru-RU" dirty="0" err="1"/>
              <a:t>залежить</a:t>
            </a:r>
            <a:r>
              <a:rPr lang="ru-RU" dirty="0"/>
              <a:t> </a:t>
            </a:r>
            <a:r>
              <a:rPr lang="ru-RU" dirty="0" err="1"/>
              <a:t>від</a:t>
            </a:r>
            <a:r>
              <a:rPr lang="ru-RU" dirty="0"/>
              <a:t> </a:t>
            </a:r>
            <a:r>
              <a:rPr lang="ru-RU" dirty="0" err="1"/>
              <a:t>розміру</a:t>
            </a:r>
            <a:r>
              <a:rPr lang="ru-RU" dirty="0"/>
              <a:t> </a:t>
            </a:r>
            <a:r>
              <a:rPr lang="ru-RU" dirty="0" err="1"/>
              <a:t>голівки</a:t>
            </a:r>
            <a:r>
              <a:rPr lang="ru-RU" dirty="0"/>
              <a:t> плоду, </a:t>
            </a:r>
            <a:r>
              <a:rPr lang="ru-RU" dirty="0" err="1"/>
              <a:t>який</a:t>
            </a:r>
            <a:r>
              <a:rPr lang="ru-RU" dirty="0"/>
              <a:t> часто </a:t>
            </a:r>
            <a:r>
              <a:rPr lang="ru-RU" dirty="0" err="1"/>
              <a:t>буває</a:t>
            </a:r>
            <a:r>
              <a:rPr lang="ru-RU" dirty="0"/>
              <a:t> </a:t>
            </a:r>
            <a:r>
              <a:rPr lang="ru-RU" dirty="0" err="1"/>
              <a:t>більше</a:t>
            </a:r>
            <a:r>
              <a:rPr lang="ru-RU" dirty="0"/>
              <a:t> 8 см (</a:t>
            </a:r>
            <a:r>
              <a:rPr lang="ru-RU" dirty="0" err="1"/>
              <a:t>найбільша</a:t>
            </a:r>
            <a:r>
              <a:rPr lang="ru-RU" dirty="0"/>
              <a:t> </a:t>
            </a:r>
            <a:r>
              <a:rPr lang="ru-RU" dirty="0" err="1"/>
              <a:t>відстань</a:t>
            </a:r>
            <a:r>
              <a:rPr lang="ru-RU" dirty="0"/>
              <a:t> </a:t>
            </a:r>
            <a:r>
              <a:rPr lang="ru-RU" dirty="0" err="1"/>
              <a:t>між</a:t>
            </a:r>
            <a:r>
              <a:rPr lang="ru-RU" dirty="0"/>
              <a:t> ложками в </a:t>
            </a:r>
            <a:r>
              <a:rPr lang="ru-RU" dirty="0" err="1"/>
              <a:t>ділянці</a:t>
            </a:r>
            <a:r>
              <a:rPr lang="ru-RU" dirty="0"/>
              <a:t> </a:t>
            </a:r>
            <a:r>
              <a:rPr lang="ru-RU" dirty="0" err="1"/>
              <a:t>головної</a:t>
            </a:r>
            <a:r>
              <a:rPr lang="ru-RU" dirty="0"/>
              <a:t> </a:t>
            </a:r>
            <a:r>
              <a:rPr lang="ru-RU" dirty="0" err="1"/>
              <a:t>кривизни</a:t>
            </a:r>
            <a:r>
              <a:rPr lang="ru-RU" dirty="0"/>
              <a:t>). У таких </a:t>
            </a:r>
            <a:r>
              <a:rPr lang="ru-RU" dirty="0" err="1"/>
              <a:t>випадках</a:t>
            </a:r>
            <a:r>
              <a:rPr lang="ru-RU" dirty="0"/>
              <a:t> </a:t>
            </a:r>
            <a:r>
              <a:rPr lang="ru-RU" dirty="0" err="1"/>
              <a:t>між</a:t>
            </a:r>
            <a:r>
              <a:rPr lang="ru-RU" dirty="0"/>
              <a:t> рукоятками </a:t>
            </a:r>
            <a:r>
              <a:rPr lang="ru-RU" dirty="0" err="1"/>
              <a:t>вкладають</a:t>
            </a:r>
            <a:r>
              <a:rPr lang="ru-RU" dirty="0"/>
              <a:t> </a:t>
            </a:r>
            <a:r>
              <a:rPr lang="ru-RU" dirty="0" err="1"/>
              <a:t>стерильну</a:t>
            </a:r>
            <a:r>
              <a:rPr lang="ru-RU" dirty="0"/>
              <a:t> </a:t>
            </a:r>
            <a:r>
              <a:rPr lang="ru-RU" dirty="0" err="1"/>
              <a:t>пелюшку</a:t>
            </a:r>
            <a:r>
              <a:rPr lang="ru-RU" dirty="0"/>
              <a:t>, </a:t>
            </a:r>
            <a:r>
              <a:rPr lang="ru-RU" dirty="0" err="1"/>
              <a:t>складену</a:t>
            </a:r>
            <a:r>
              <a:rPr lang="ru-RU" dirty="0"/>
              <a:t> в 2-4 рази. </a:t>
            </a:r>
            <a:r>
              <a:rPr lang="ru-RU" dirty="0" err="1"/>
              <a:t>Цим</a:t>
            </a:r>
            <a:r>
              <a:rPr lang="ru-RU" dirty="0"/>
              <a:t> </a:t>
            </a:r>
            <a:r>
              <a:rPr lang="ru-RU" dirty="0" err="1"/>
              <a:t>запобігається</a:t>
            </a:r>
            <a:r>
              <a:rPr lang="ru-RU" dirty="0"/>
              <a:t> </a:t>
            </a:r>
            <a:r>
              <a:rPr lang="ru-RU" dirty="0" err="1"/>
              <a:t>надмірне</a:t>
            </a:r>
            <a:r>
              <a:rPr lang="ru-RU" dirty="0"/>
              <a:t> </a:t>
            </a:r>
            <a:r>
              <a:rPr lang="ru-RU" dirty="0" err="1"/>
              <a:t>стиснення</a:t>
            </a:r>
            <a:r>
              <a:rPr lang="ru-RU" dirty="0"/>
              <a:t> </a:t>
            </a:r>
            <a:r>
              <a:rPr lang="ru-RU" dirty="0" err="1"/>
              <a:t>голівки</a:t>
            </a:r>
            <a:r>
              <a:rPr lang="ru-RU" dirty="0"/>
              <a:t> і добре </a:t>
            </a:r>
            <a:r>
              <a:rPr lang="ru-RU" dirty="0" err="1"/>
              <a:t>прилягання</a:t>
            </a:r>
            <a:r>
              <a:rPr lang="ru-RU" dirty="0"/>
              <a:t> до </a:t>
            </a:r>
            <a:r>
              <a:rPr lang="ru-RU" dirty="0" err="1"/>
              <a:t>неї</a:t>
            </a:r>
            <a:r>
              <a:rPr lang="ru-RU" dirty="0"/>
              <a:t> ложок. </a:t>
            </a:r>
            <a:r>
              <a:rPr lang="ru-RU" dirty="0" err="1"/>
              <a:t>Якщо</a:t>
            </a:r>
            <a:r>
              <a:rPr lang="ru-RU" dirty="0"/>
              <a:t> ложки </a:t>
            </a:r>
            <a:r>
              <a:rPr lang="ru-RU" dirty="0" err="1"/>
              <a:t>розташовані</a:t>
            </a:r>
            <a:r>
              <a:rPr lang="ru-RU" dirty="0"/>
              <a:t> не </a:t>
            </a:r>
            <a:r>
              <a:rPr lang="ru-RU" dirty="0" err="1"/>
              <a:t>симетрично</a:t>
            </a:r>
            <a:r>
              <a:rPr lang="ru-RU" dirty="0"/>
              <a:t> і для </a:t>
            </a:r>
            <a:r>
              <a:rPr lang="ru-RU" dirty="0" err="1"/>
              <a:t>їх</a:t>
            </a:r>
            <a:r>
              <a:rPr lang="ru-RU" dirty="0"/>
              <a:t> </a:t>
            </a:r>
            <a:r>
              <a:rPr lang="ru-RU" dirty="0" err="1"/>
              <a:t>замикання</a:t>
            </a:r>
            <a:r>
              <a:rPr lang="ru-RU" dirty="0"/>
              <a:t> </a:t>
            </a:r>
            <a:r>
              <a:rPr lang="ru-RU" dirty="0" err="1"/>
              <a:t>потрібен</a:t>
            </a:r>
            <a:r>
              <a:rPr lang="ru-RU" dirty="0"/>
              <a:t> </a:t>
            </a:r>
            <a:r>
              <a:rPr lang="ru-RU" dirty="0" err="1"/>
              <a:t>певний</a:t>
            </a:r>
            <a:r>
              <a:rPr lang="ru-RU" dirty="0"/>
              <a:t> </a:t>
            </a:r>
            <a:r>
              <a:rPr lang="ru-RU" dirty="0" err="1"/>
              <a:t>зусилля</a:t>
            </a:r>
            <a:r>
              <a:rPr lang="ru-RU" dirty="0"/>
              <a:t>, </a:t>
            </a:r>
            <a:r>
              <a:rPr lang="ru-RU" dirty="0" err="1"/>
              <a:t>означатиме</a:t>
            </a:r>
            <a:r>
              <a:rPr lang="ru-RU" dirty="0"/>
              <a:t>, ложки </a:t>
            </a:r>
            <a:r>
              <a:rPr lang="ru-RU" dirty="0" err="1"/>
              <a:t>накладені</a:t>
            </a:r>
            <a:r>
              <a:rPr lang="ru-RU" dirty="0"/>
              <a:t> неправильно, </a:t>
            </a:r>
            <a:r>
              <a:rPr lang="ru-RU" dirty="0" err="1"/>
              <a:t>їх</a:t>
            </a:r>
            <a:r>
              <a:rPr lang="ru-RU" dirty="0"/>
              <a:t> </a:t>
            </a:r>
            <a:r>
              <a:rPr lang="ru-RU" dirty="0" err="1"/>
              <a:t>необхідно</a:t>
            </a:r>
            <a:r>
              <a:rPr lang="ru-RU" dirty="0"/>
              <a:t> </a:t>
            </a:r>
            <a:r>
              <a:rPr lang="ru-RU" dirty="0" err="1"/>
              <a:t>витягти</a:t>
            </a:r>
            <a:r>
              <a:rPr lang="ru-RU" dirty="0"/>
              <a:t> і </a:t>
            </a:r>
            <a:r>
              <a:rPr lang="ru-RU" dirty="0" err="1"/>
              <a:t>накласти</a:t>
            </a:r>
            <a:r>
              <a:rPr lang="ru-RU" dirty="0"/>
              <a:t> заново. </a:t>
            </a:r>
          </a:p>
        </p:txBody>
      </p:sp>
    </p:spTree>
    <p:extLst>
      <p:ext uri="{BB962C8B-B14F-4D97-AF65-F5344CB8AC3E}">
        <p14:creationId xmlns:p14="http://schemas.microsoft.com/office/powerpoint/2010/main" val="1019341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Объект 2"/>
          <p:cNvSpPr>
            <a:spLocks noGrp="1"/>
          </p:cNvSpPr>
          <p:nvPr>
            <p:ph idx="1"/>
          </p:nvPr>
        </p:nvSpPr>
        <p:spPr>
          <a:xfrm>
            <a:off x="2589212" y="624110"/>
            <a:ext cx="8915400" cy="6233890"/>
          </a:xfrm>
        </p:spPr>
        <p:txBody>
          <a:bodyPr>
            <a:normAutofit/>
          </a:bodyPr>
          <a:lstStyle/>
          <a:p>
            <a:r>
              <a:rPr lang="ru-RU" b="1" i="1" dirty="0"/>
              <a:t>Пробна </a:t>
            </a:r>
            <a:r>
              <a:rPr lang="ru-RU" b="1" i="1" dirty="0" err="1"/>
              <a:t>тракція</a:t>
            </a:r>
            <a:r>
              <a:rPr lang="ru-RU" dirty="0"/>
              <a:t> </a:t>
            </a:r>
            <a:br>
              <a:rPr lang="ru-RU" dirty="0"/>
            </a:br>
            <a:r>
              <a:rPr lang="ru-RU" sz="2000" dirty="0" err="1"/>
              <a:t>Цей</a:t>
            </a:r>
            <a:r>
              <a:rPr lang="ru-RU" sz="2000" dirty="0"/>
              <a:t> </a:t>
            </a:r>
            <a:r>
              <a:rPr lang="ru-RU" sz="2000" dirty="0" err="1"/>
              <a:t>необхідний</a:t>
            </a:r>
            <a:r>
              <a:rPr lang="ru-RU" sz="2000" dirty="0"/>
              <a:t> момент </a:t>
            </a:r>
            <a:r>
              <a:rPr lang="ru-RU" sz="2000" dirty="0" err="1"/>
              <a:t>дозволяє</a:t>
            </a:r>
            <a:r>
              <a:rPr lang="ru-RU" sz="2000" dirty="0"/>
              <a:t> </a:t>
            </a:r>
            <a:r>
              <a:rPr lang="ru-RU" sz="2000" dirty="0" err="1"/>
              <a:t>переконатися</a:t>
            </a:r>
            <a:r>
              <a:rPr lang="ru-RU" sz="2000" dirty="0"/>
              <a:t> в правильному </a:t>
            </a:r>
            <a:r>
              <a:rPr lang="ru-RU" sz="2000" dirty="0" err="1"/>
              <a:t>накладення</a:t>
            </a:r>
            <a:r>
              <a:rPr lang="ru-RU" sz="2000" dirty="0"/>
              <a:t> </a:t>
            </a:r>
            <a:r>
              <a:rPr lang="ru-RU" sz="2000" dirty="0" err="1"/>
              <a:t>щипців</a:t>
            </a:r>
            <a:r>
              <a:rPr lang="ru-RU" sz="2000" dirty="0"/>
              <a:t> і </a:t>
            </a:r>
            <a:r>
              <a:rPr lang="ru-RU" sz="2000" dirty="0" err="1"/>
              <a:t>відсутності</a:t>
            </a:r>
            <a:r>
              <a:rPr lang="ru-RU" sz="2000" dirty="0"/>
              <a:t> </a:t>
            </a:r>
            <a:r>
              <a:rPr lang="ru-RU" sz="2000" dirty="0" err="1"/>
              <a:t>загрози</a:t>
            </a:r>
            <a:r>
              <a:rPr lang="ru-RU" sz="2000" dirty="0"/>
              <a:t> </a:t>
            </a:r>
            <a:r>
              <a:rPr lang="ru-RU" sz="2000" dirty="0" err="1"/>
              <a:t>їх</a:t>
            </a:r>
            <a:r>
              <a:rPr lang="ru-RU" sz="2000" dirty="0"/>
              <a:t> </a:t>
            </a:r>
            <a:r>
              <a:rPr lang="ru-RU" sz="2000" dirty="0" err="1"/>
              <a:t>зісковзування</a:t>
            </a:r>
            <a:r>
              <a:rPr lang="ru-RU" sz="2000" dirty="0"/>
              <a:t>. </a:t>
            </a:r>
            <a:r>
              <a:rPr lang="ru-RU" sz="2000" dirty="0" err="1"/>
              <a:t>Він</a:t>
            </a:r>
            <a:r>
              <a:rPr lang="ru-RU" sz="2000" dirty="0"/>
              <a:t> </a:t>
            </a:r>
            <a:r>
              <a:rPr lang="ru-RU" sz="2000" dirty="0" err="1"/>
              <a:t>вимагає</a:t>
            </a:r>
            <a:r>
              <a:rPr lang="ru-RU" sz="2000" dirty="0"/>
              <a:t> </a:t>
            </a:r>
            <a:r>
              <a:rPr lang="ru-RU" sz="2000" dirty="0" err="1"/>
              <a:t>особливої</a:t>
            </a:r>
            <a:r>
              <a:rPr lang="ru-RU" sz="2000" dirty="0"/>
              <a:t> ​​</a:t>
            </a:r>
            <a:r>
              <a:rPr lang="ru-RU" sz="2000" dirty="0" err="1"/>
              <a:t>прихильності</a:t>
            </a:r>
            <a:r>
              <a:rPr lang="ru-RU" sz="2000" dirty="0"/>
              <a:t> рук акушера. Для </a:t>
            </a:r>
            <a:r>
              <a:rPr lang="ru-RU" sz="2000" dirty="0" err="1"/>
              <a:t>цього</a:t>
            </a:r>
            <a:r>
              <a:rPr lang="ru-RU" sz="2000" dirty="0"/>
              <a:t> </a:t>
            </a:r>
            <a:r>
              <a:rPr lang="ru-RU" sz="2000" dirty="0" err="1"/>
              <a:t>лікаря</a:t>
            </a:r>
            <a:r>
              <a:rPr lang="ru-RU" sz="2000" dirty="0"/>
              <a:t> правою рукою </a:t>
            </a:r>
            <a:r>
              <a:rPr lang="ru-RU" sz="2000" dirty="0" err="1"/>
              <a:t>охоплює</a:t>
            </a:r>
            <a:r>
              <a:rPr lang="ru-RU" sz="2000" dirty="0"/>
              <a:t> рукоятки </a:t>
            </a:r>
            <a:r>
              <a:rPr lang="ru-RU" sz="2000" dirty="0" err="1"/>
              <a:t>щипців</a:t>
            </a:r>
            <a:r>
              <a:rPr lang="ru-RU" sz="2000" dirty="0"/>
              <a:t> </a:t>
            </a:r>
            <a:r>
              <a:rPr lang="ru-RU" sz="2000" dirty="0" err="1"/>
              <a:t>зверху</a:t>
            </a:r>
            <a:r>
              <a:rPr lang="ru-RU" sz="2000" dirty="0"/>
              <a:t> так, </a:t>
            </a:r>
            <a:r>
              <a:rPr lang="ru-RU" sz="2000" dirty="0" err="1"/>
              <a:t>щоб</a:t>
            </a:r>
            <a:r>
              <a:rPr lang="ru-RU" sz="2000" dirty="0"/>
              <a:t> </a:t>
            </a:r>
            <a:r>
              <a:rPr lang="ru-RU" sz="2000" dirty="0" err="1"/>
              <a:t>вказівний</a:t>
            </a:r>
            <a:r>
              <a:rPr lang="ru-RU" sz="2000" dirty="0"/>
              <a:t> і </a:t>
            </a:r>
            <a:r>
              <a:rPr lang="ru-RU" sz="2000" dirty="0" err="1"/>
              <a:t>середній</a:t>
            </a:r>
            <a:r>
              <a:rPr lang="ru-RU" sz="2000" dirty="0"/>
              <a:t> </a:t>
            </a:r>
            <a:r>
              <a:rPr lang="ru-RU" sz="2000" dirty="0" err="1"/>
              <a:t>пальці</a:t>
            </a:r>
            <a:r>
              <a:rPr lang="ru-RU" sz="2000" dirty="0"/>
              <a:t> лежали на </a:t>
            </a:r>
            <a:r>
              <a:rPr lang="ru-RU" sz="2000" dirty="0" err="1"/>
              <a:t>гачках</a:t>
            </a:r>
            <a:r>
              <a:rPr lang="ru-RU" sz="2000" dirty="0"/>
              <a:t>. </a:t>
            </a:r>
            <a:r>
              <a:rPr lang="ru-RU" sz="2000" dirty="0" err="1"/>
              <a:t>Ліву</a:t>
            </a:r>
            <a:r>
              <a:rPr lang="ru-RU" sz="2000" dirty="0"/>
              <a:t> руку </a:t>
            </a:r>
            <a:r>
              <a:rPr lang="ru-RU" sz="2000" dirty="0" err="1"/>
              <a:t>він</a:t>
            </a:r>
            <a:r>
              <a:rPr lang="ru-RU" sz="2000" dirty="0"/>
              <a:t> кладе на </a:t>
            </a:r>
            <a:r>
              <a:rPr lang="ru-RU" sz="2000" dirty="0" err="1"/>
              <a:t>тильну</a:t>
            </a:r>
            <a:r>
              <a:rPr lang="ru-RU" sz="2000" dirty="0"/>
              <a:t> </a:t>
            </a:r>
            <a:r>
              <a:rPr lang="ru-RU" sz="2000" dirty="0" err="1"/>
              <a:t>поверхню</a:t>
            </a:r>
            <a:r>
              <a:rPr lang="ru-RU" sz="2000" dirty="0"/>
              <a:t> </a:t>
            </a:r>
            <a:r>
              <a:rPr lang="ru-RU" sz="2000" dirty="0" err="1"/>
              <a:t>правої</a:t>
            </a:r>
            <a:r>
              <a:rPr lang="ru-RU" sz="2000" dirty="0"/>
              <a:t>, </a:t>
            </a:r>
            <a:r>
              <a:rPr lang="ru-RU" sz="2000" dirty="0" err="1"/>
              <a:t>причому</a:t>
            </a:r>
            <a:r>
              <a:rPr lang="ru-RU" sz="2000" dirty="0"/>
              <a:t> </a:t>
            </a:r>
            <a:r>
              <a:rPr lang="ru-RU" sz="2000" dirty="0" err="1"/>
              <a:t>витягнутий</a:t>
            </a:r>
            <a:r>
              <a:rPr lang="ru-RU" sz="2000" dirty="0"/>
              <a:t> </a:t>
            </a:r>
            <a:r>
              <a:rPr lang="ru-RU" sz="2000" dirty="0" err="1"/>
              <a:t>середній</a:t>
            </a:r>
            <a:r>
              <a:rPr lang="ru-RU" sz="2000" dirty="0"/>
              <a:t> </a:t>
            </a:r>
            <a:r>
              <a:rPr lang="ru-RU" sz="2000" dirty="0" err="1"/>
              <a:t>палець</a:t>
            </a:r>
            <a:r>
              <a:rPr lang="ru-RU" sz="2000" dirty="0"/>
              <a:t> повинен </a:t>
            </a:r>
            <a:r>
              <a:rPr lang="ru-RU" sz="2000" dirty="0" err="1" smtClean="0"/>
              <a:t>торкатися</a:t>
            </a:r>
            <a:r>
              <a:rPr lang="ru-RU" sz="2000" dirty="0" smtClean="0"/>
              <a:t> </a:t>
            </a:r>
            <a:r>
              <a:rPr lang="ru-RU" sz="2000" dirty="0" err="1"/>
              <a:t>голівки</a:t>
            </a:r>
            <a:r>
              <a:rPr lang="ru-RU" sz="2000" dirty="0"/>
              <a:t> плоду в </a:t>
            </a:r>
            <a:r>
              <a:rPr lang="ru-RU" sz="2000" dirty="0" err="1"/>
              <a:t>області</a:t>
            </a:r>
            <a:r>
              <a:rPr lang="ru-RU" sz="2000" dirty="0"/>
              <a:t> </a:t>
            </a:r>
            <a:r>
              <a:rPr lang="ru-RU" sz="2000" dirty="0" err="1" smtClean="0"/>
              <a:t>провідної</a:t>
            </a:r>
            <a:r>
              <a:rPr lang="ru-RU" sz="2000" dirty="0" smtClean="0"/>
              <a:t> </a:t>
            </a:r>
            <a:r>
              <a:rPr lang="ru-RU" sz="2000" dirty="0"/>
              <a:t>точки. </a:t>
            </a:r>
            <a:r>
              <a:rPr lang="ru-RU" sz="2000" dirty="0" err="1"/>
              <a:t>Якщо</a:t>
            </a:r>
            <a:r>
              <a:rPr lang="ru-RU" sz="2000" dirty="0"/>
              <a:t> </a:t>
            </a:r>
            <a:r>
              <a:rPr lang="ru-RU" sz="2000" dirty="0" err="1"/>
              <a:t>щипці</a:t>
            </a:r>
            <a:r>
              <a:rPr lang="ru-RU" sz="2000" dirty="0"/>
              <a:t> </a:t>
            </a:r>
            <a:r>
              <a:rPr lang="ru-RU" sz="2000" dirty="0" err="1"/>
              <a:t>розташовані</a:t>
            </a:r>
            <a:r>
              <a:rPr lang="ru-RU" sz="2000" dirty="0"/>
              <a:t> правильно на </a:t>
            </a:r>
            <a:r>
              <a:rPr lang="ru-RU" sz="2000" dirty="0" err="1"/>
              <a:t>голівці</a:t>
            </a:r>
            <a:r>
              <a:rPr lang="ru-RU" sz="2000" dirty="0"/>
              <a:t> плоду, то </a:t>
            </a:r>
            <a:r>
              <a:rPr lang="ru-RU" sz="2000" dirty="0" err="1"/>
              <a:t>під</a:t>
            </a:r>
            <a:r>
              <a:rPr lang="ru-RU" sz="2000" dirty="0"/>
              <a:t> час </a:t>
            </a:r>
            <a:r>
              <a:rPr lang="ru-RU" sz="2000" dirty="0" err="1"/>
              <a:t>пробної</a:t>
            </a:r>
            <a:r>
              <a:rPr lang="ru-RU" sz="2000" dirty="0"/>
              <a:t> </a:t>
            </a:r>
            <a:r>
              <a:rPr lang="ru-RU" sz="2000" dirty="0" err="1"/>
              <a:t>тракції</a:t>
            </a:r>
            <a:r>
              <a:rPr lang="ru-RU" sz="2000" dirty="0"/>
              <a:t> </a:t>
            </a:r>
            <a:r>
              <a:rPr lang="ru-RU" sz="2000" dirty="0" err="1"/>
              <a:t>кінчик</a:t>
            </a:r>
            <a:r>
              <a:rPr lang="ru-RU" sz="2000" dirty="0"/>
              <a:t> </a:t>
            </a:r>
            <a:r>
              <a:rPr lang="ru-RU" sz="2000" dirty="0" err="1"/>
              <a:t>пальця</a:t>
            </a:r>
            <a:r>
              <a:rPr lang="ru-RU" sz="2000" dirty="0"/>
              <a:t> весь час </a:t>
            </a:r>
            <a:r>
              <a:rPr lang="ru-RU" sz="2000" dirty="0" err="1"/>
              <a:t>стикається</a:t>
            </a:r>
            <a:r>
              <a:rPr lang="ru-RU" sz="2000" dirty="0"/>
              <a:t> з </a:t>
            </a:r>
            <a:r>
              <a:rPr lang="ru-RU" sz="2000" dirty="0" err="1"/>
              <a:t>голівкою</a:t>
            </a:r>
            <a:r>
              <a:rPr lang="ru-RU" sz="2000" dirty="0"/>
              <a:t>. В </a:t>
            </a:r>
            <a:r>
              <a:rPr lang="ru-RU" sz="2000" dirty="0" err="1"/>
              <a:t>іншому</a:t>
            </a:r>
            <a:r>
              <a:rPr lang="ru-RU" sz="2000" dirty="0"/>
              <a:t> </a:t>
            </a:r>
            <a:r>
              <a:rPr lang="ru-RU" sz="2000" dirty="0" err="1" smtClean="0"/>
              <a:t>випадку</a:t>
            </a:r>
            <a:r>
              <a:rPr lang="ru-RU" sz="2000" dirty="0" smtClean="0"/>
              <a:t>, </a:t>
            </a:r>
            <a:r>
              <a:rPr lang="ru-RU" sz="2000" dirty="0" err="1"/>
              <a:t>він</a:t>
            </a:r>
            <a:r>
              <a:rPr lang="ru-RU" sz="2000" dirty="0"/>
              <a:t> </a:t>
            </a:r>
            <a:r>
              <a:rPr lang="ru-RU" sz="2000" dirty="0" err="1"/>
              <a:t>віддаляється</a:t>
            </a:r>
            <a:r>
              <a:rPr lang="ru-RU" sz="2000" dirty="0"/>
              <a:t> </a:t>
            </a:r>
            <a:r>
              <a:rPr lang="ru-RU" sz="2000" dirty="0" err="1"/>
              <a:t>від</a:t>
            </a:r>
            <a:r>
              <a:rPr lang="ru-RU" sz="2000" dirty="0"/>
              <a:t> головки, </a:t>
            </a:r>
            <a:r>
              <a:rPr lang="ru-RU" sz="2000" dirty="0" err="1"/>
              <a:t>що</a:t>
            </a:r>
            <a:r>
              <a:rPr lang="ru-RU" sz="2000" dirty="0"/>
              <a:t> </a:t>
            </a:r>
            <a:r>
              <a:rPr lang="ru-RU" sz="2000" dirty="0" err="1"/>
              <a:t>свідчить</a:t>
            </a:r>
            <a:r>
              <a:rPr lang="ru-RU" sz="2000" dirty="0"/>
              <a:t> про те, </a:t>
            </a:r>
            <a:r>
              <a:rPr lang="ru-RU" sz="2000" dirty="0" err="1"/>
              <a:t>що</a:t>
            </a:r>
            <a:r>
              <a:rPr lang="ru-RU" sz="2000" dirty="0"/>
              <a:t> </a:t>
            </a:r>
            <a:r>
              <a:rPr lang="ru-RU" sz="2000" dirty="0" err="1"/>
              <a:t>щипці</a:t>
            </a:r>
            <a:r>
              <a:rPr lang="ru-RU" sz="2000" dirty="0"/>
              <a:t> </a:t>
            </a:r>
            <a:r>
              <a:rPr lang="ru-RU" sz="2000" dirty="0" err="1"/>
              <a:t>накладені</a:t>
            </a:r>
            <a:r>
              <a:rPr lang="ru-RU" sz="2000" dirty="0"/>
              <a:t> не правильно і, </a:t>
            </a:r>
            <a:r>
              <a:rPr lang="ru-RU" sz="2000" dirty="0" err="1"/>
              <a:t>врешті-решт</a:t>
            </a:r>
            <a:r>
              <a:rPr lang="ru-RU" sz="2000" dirty="0"/>
              <a:t>, </a:t>
            </a:r>
            <a:r>
              <a:rPr lang="ru-RU" sz="2000" dirty="0" err="1"/>
              <a:t>має</a:t>
            </a:r>
            <a:r>
              <a:rPr lang="ru-RU" sz="2000" dirty="0"/>
              <a:t> бути </a:t>
            </a:r>
            <a:r>
              <a:rPr lang="ru-RU" sz="2000" dirty="0" err="1" smtClean="0"/>
              <a:t>їхнє</a:t>
            </a:r>
            <a:r>
              <a:rPr lang="ru-RU" sz="2000" dirty="0" smtClean="0"/>
              <a:t> </a:t>
            </a:r>
            <a:r>
              <a:rPr lang="ru-RU" sz="2000" dirty="0" err="1"/>
              <a:t>зісковзування</a:t>
            </a:r>
            <a:r>
              <a:rPr lang="ru-RU" sz="2000" dirty="0"/>
              <a:t>. У </a:t>
            </a:r>
            <a:r>
              <a:rPr lang="ru-RU" sz="2000" dirty="0" err="1"/>
              <a:t>цьому</a:t>
            </a:r>
            <a:r>
              <a:rPr lang="ru-RU" sz="2000" dirty="0"/>
              <a:t> </a:t>
            </a:r>
            <a:r>
              <a:rPr lang="ru-RU" sz="2000" dirty="0" err="1"/>
              <a:t>випадку</a:t>
            </a:r>
            <a:r>
              <a:rPr lang="ru-RU" sz="2000" dirty="0"/>
              <a:t> </a:t>
            </a:r>
            <a:r>
              <a:rPr lang="ru-RU" sz="2000" dirty="0" err="1"/>
              <a:t>щипці</a:t>
            </a:r>
            <a:r>
              <a:rPr lang="ru-RU" sz="2000" dirty="0"/>
              <a:t> </a:t>
            </a:r>
            <a:r>
              <a:rPr lang="ru-RU" sz="2000" dirty="0" err="1"/>
              <a:t>необхідно</a:t>
            </a:r>
            <a:r>
              <a:rPr lang="ru-RU" sz="2000" dirty="0"/>
              <a:t> </a:t>
            </a:r>
            <a:r>
              <a:rPr lang="ru-RU" sz="2000" dirty="0" err="1"/>
              <a:t>накласти</a:t>
            </a:r>
            <a:r>
              <a:rPr lang="ru-RU" sz="2000" dirty="0"/>
              <a:t> </a:t>
            </a:r>
            <a:r>
              <a:rPr lang="ru-RU" sz="2000" dirty="0" err="1"/>
              <a:t>знову</a:t>
            </a:r>
            <a:r>
              <a:rPr lang="ru-RU" sz="2000" dirty="0"/>
              <a:t>. </a:t>
            </a:r>
            <a:br>
              <a:rPr lang="ru-RU" sz="2000" dirty="0"/>
            </a:br>
            <a:r>
              <a:rPr lang="ru-RU" sz="2000" b="1" i="1" dirty="0" err="1"/>
              <a:t>Власне</a:t>
            </a:r>
            <a:r>
              <a:rPr lang="ru-RU" sz="2000" b="1" i="1" dirty="0"/>
              <a:t> </a:t>
            </a:r>
            <a:r>
              <a:rPr lang="ru-RU" sz="2000" b="1" i="1" dirty="0" err="1"/>
              <a:t>тракції</a:t>
            </a:r>
            <a:r>
              <a:rPr lang="ru-RU" sz="2000" b="1" i="1" dirty="0"/>
              <a:t> (</a:t>
            </a:r>
            <a:r>
              <a:rPr lang="ru-RU" sz="2000" b="1" i="1" dirty="0" err="1"/>
              <a:t>витяг</a:t>
            </a:r>
            <a:r>
              <a:rPr lang="ru-RU" sz="2000" b="1" i="1" dirty="0"/>
              <a:t> головки)</a:t>
            </a:r>
            <a:r>
              <a:rPr lang="ru-RU" sz="2000" dirty="0"/>
              <a:t> </a:t>
            </a:r>
            <a:br>
              <a:rPr lang="ru-RU" sz="2000" dirty="0"/>
            </a:br>
            <a:r>
              <a:rPr lang="ru-RU" sz="2000" dirty="0" err="1"/>
              <a:t>Після</a:t>
            </a:r>
            <a:r>
              <a:rPr lang="ru-RU" sz="2000" dirty="0"/>
              <a:t> </a:t>
            </a:r>
            <a:r>
              <a:rPr lang="ru-RU" sz="2000" dirty="0" err="1"/>
              <a:t>пробної</a:t>
            </a:r>
            <a:r>
              <a:rPr lang="ru-RU" sz="2000" dirty="0"/>
              <a:t> </a:t>
            </a:r>
            <a:r>
              <a:rPr lang="ru-RU" sz="2000" dirty="0" err="1"/>
              <a:t>тракції</a:t>
            </a:r>
            <a:r>
              <a:rPr lang="ru-RU" sz="2000" dirty="0"/>
              <a:t>, </a:t>
            </a:r>
            <a:r>
              <a:rPr lang="ru-RU" sz="2000" dirty="0" err="1"/>
              <a:t>переконавшись</a:t>
            </a:r>
            <a:r>
              <a:rPr lang="ru-RU" sz="2000" dirty="0"/>
              <a:t> в правильному </a:t>
            </a:r>
            <a:r>
              <a:rPr lang="ru-RU" sz="2000" dirty="0" err="1" smtClean="0"/>
              <a:t>накладенні</a:t>
            </a:r>
            <a:r>
              <a:rPr lang="ru-RU" sz="2000" dirty="0" smtClean="0"/>
              <a:t> </a:t>
            </a:r>
            <a:r>
              <a:rPr lang="ru-RU" sz="2000" dirty="0" err="1"/>
              <a:t>щипців</a:t>
            </a:r>
            <a:r>
              <a:rPr lang="ru-RU" sz="2000" dirty="0"/>
              <a:t>, </a:t>
            </a:r>
            <a:r>
              <a:rPr lang="ru-RU" sz="2000" dirty="0" err="1"/>
              <a:t>починають</a:t>
            </a:r>
            <a:r>
              <a:rPr lang="ru-RU" sz="2000" dirty="0"/>
              <a:t> </a:t>
            </a:r>
            <a:r>
              <a:rPr lang="ru-RU" sz="2000" dirty="0" err="1"/>
              <a:t>власні</a:t>
            </a:r>
            <a:r>
              <a:rPr lang="ru-RU" sz="2000" dirty="0"/>
              <a:t> </a:t>
            </a:r>
            <a:r>
              <a:rPr lang="ru-RU" sz="2000" dirty="0" err="1"/>
              <a:t>тракції</a:t>
            </a:r>
            <a:r>
              <a:rPr lang="ru-RU" sz="2000" dirty="0"/>
              <a:t>. Для </a:t>
            </a:r>
            <a:r>
              <a:rPr lang="ru-RU" sz="2000" dirty="0" err="1"/>
              <a:t>цього</a:t>
            </a:r>
            <a:r>
              <a:rPr lang="ru-RU" sz="2000" dirty="0"/>
              <a:t> </a:t>
            </a:r>
            <a:r>
              <a:rPr lang="ru-RU" sz="2000" dirty="0" err="1"/>
              <a:t>вказівний</a:t>
            </a:r>
            <a:r>
              <a:rPr lang="ru-RU" sz="2000" dirty="0"/>
              <a:t> і </a:t>
            </a:r>
            <a:r>
              <a:rPr lang="ru-RU" sz="2000" dirty="0" err="1"/>
              <a:t>безіменний</a:t>
            </a:r>
            <a:r>
              <a:rPr lang="ru-RU" sz="2000" dirty="0"/>
              <a:t> </a:t>
            </a:r>
            <a:r>
              <a:rPr lang="ru-RU" sz="2000" dirty="0" err="1"/>
              <a:t>пальці</a:t>
            </a:r>
            <a:r>
              <a:rPr lang="ru-RU" sz="2000" dirty="0"/>
              <a:t> </a:t>
            </a:r>
            <a:r>
              <a:rPr lang="ru-RU" sz="2000" dirty="0" err="1"/>
              <a:t>правої</a:t>
            </a:r>
            <a:r>
              <a:rPr lang="ru-RU" sz="2000" dirty="0"/>
              <a:t> руки </a:t>
            </a:r>
            <a:r>
              <a:rPr lang="ru-RU" sz="2000" dirty="0" err="1"/>
              <a:t>розташовують</a:t>
            </a:r>
            <a:r>
              <a:rPr lang="ru-RU" sz="2000" dirty="0"/>
              <a:t> </a:t>
            </a:r>
            <a:r>
              <a:rPr lang="ru-RU" sz="2000" dirty="0" err="1"/>
              <a:t>зверху</a:t>
            </a:r>
            <a:r>
              <a:rPr lang="ru-RU" sz="2000" dirty="0"/>
              <a:t> на </a:t>
            </a:r>
            <a:r>
              <a:rPr lang="ru-RU" sz="2000" dirty="0" err="1"/>
              <a:t>гачках</a:t>
            </a:r>
            <a:r>
              <a:rPr lang="ru-RU" sz="2000" dirty="0"/>
              <a:t> Буша, </a:t>
            </a:r>
            <a:r>
              <a:rPr lang="ru-RU" sz="2000" dirty="0" err="1"/>
              <a:t>середній</a:t>
            </a:r>
            <a:r>
              <a:rPr lang="ru-RU" sz="2000" dirty="0"/>
              <a:t> - </a:t>
            </a:r>
            <a:r>
              <a:rPr lang="ru-RU" sz="2000" dirty="0" err="1"/>
              <a:t>між</a:t>
            </a:r>
            <a:r>
              <a:rPr lang="ru-RU" sz="2000" dirty="0"/>
              <a:t> </a:t>
            </a:r>
            <a:r>
              <a:rPr lang="ru-RU" sz="2000" dirty="0" err="1"/>
              <a:t>розбіжними</a:t>
            </a:r>
            <a:r>
              <a:rPr lang="ru-RU" sz="2000" dirty="0"/>
              <a:t> </a:t>
            </a:r>
            <a:r>
              <a:rPr lang="ru-RU" sz="2000" dirty="0" err="1"/>
              <a:t>гілками</a:t>
            </a:r>
            <a:r>
              <a:rPr lang="ru-RU" sz="2000" dirty="0"/>
              <a:t> </a:t>
            </a:r>
            <a:r>
              <a:rPr lang="ru-RU" sz="2000" dirty="0" err="1"/>
              <a:t>щипців</a:t>
            </a:r>
            <a:r>
              <a:rPr lang="ru-RU" sz="2000" dirty="0"/>
              <a:t>, великий і </a:t>
            </a:r>
            <a:r>
              <a:rPr lang="ru-RU" sz="2000" dirty="0" err="1"/>
              <a:t>мізинець</a:t>
            </a:r>
            <a:r>
              <a:rPr lang="ru-RU" sz="2000" dirty="0"/>
              <a:t> </a:t>
            </a:r>
            <a:r>
              <a:rPr lang="ru-RU" sz="2000" dirty="0" err="1"/>
              <a:t>охоплюють</a:t>
            </a:r>
            <a:r>
              <a:rPr lang="ru-RU" sz="2000" dirty="0"/>
              <a:t> рукоятку по сторонах. </a:t>
            </a:r>
            <a:r>
              <a:rPr lang="ru-RU" sz="2000" dirty="0" err="1"/>
              <a:t>Лівою</a:t>
            </a:r>
            <a:r>
              <a:rPr lang="ru-RU" sz="2000" dirty="0"/>
              <a:t> рукою </a:t>
            </a:r>
            <a:r>
              <a:rPr lang="ru-RU" sz="2000" dirty="0" err="1"/>
              <a:t>захоплюють</a:t>
            </a:r>
            <a:r>
              <a:rPr lang="ru-RU" sz="2000" dirty="0"/>
              <a:t> </a:t>
            </a:r>
            <a:r>
              <a:rPr lang="ru-RU" sz="2000" dirty="0" err="1"/>
              <a:t>кінець</a:t>
            </a:r>
            <a:r>
              <a:rPr lang="ru-RU" sz="2000" dirty="0"/>
              <a:t> рукоятки </a:t>
            </a:r>
            <a:r>
              <a:rPr lang="ru-RU" sz="2000" dirty="0" err="1"/>
              <a:t>знизу</a:t>
            </a:r>
            <a:r>
              <a:rPr lang="ru-RU" sz="2000" dirty="0"/>
              <a:t>. </a:t>
            </a:r>
            <a:r>
              <a:rPr lang="sk-SK" sz="2000" dirty="0"/>
              <a:t> </a:t>
            </a:r>
            <a:endParaRPr lang="ru-RU" sz="2000" dirty="0"/>
          </a:p>
        </p:txBody>
      </p:sp>
    </p:spTree>
    <p:extLst>
      <p:ext uri="{BB962C8B-B14F-4D97-AF65-F5344CB8AC3E}">
        <p14:creationId xmlns:p14="http://schemas.microsoft.com/office/powerpoint/2010/main" val="3120040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38379" y="96076"/>
            <a:ext cx="8911687" cy="109986"/>
          </a:xfrm>
        </p:spPr>
        <p:txBody>
          <a:bodyPr>
            <a:normAutofit fontScale="90000"/>
          </a:bodyPr>
          <a:lstStyle/>
          <a:p>
            <a:endParaRPr lang="ru-RU" dirty="0"/>
          </a:p>
        </p:txBody>
      </p:sp>
      <p:sp>
        <p:nvSpPr>
          <p:cNvPr id="3" name="Объект 2"/>
          <p:cNvSpPr>
            <a:spLocks noGrp="1"/>
          </p:cNvSpPr>
          <p:nvPr>
            <p:ph idx="1"/>
          </p:nvPr>
        </p:nvSpPr>
        <p:spPr>
          <a:xfrm>
            <a:off x="746975" y="206062"/>
            <a:ext cx="11333407" cy="6542468"/>
          </a:xfrm>
        </p:spPr>
        <p:txBody>
          <a:bodyPr>
            <a:noAutofit/>
          </a:bodyPr>
          <a:lstStyle/>
          <a:p>
            <a:r>
              <a:rPr lang="ru-RU" dirty="0" err="1"/>
              <a:t>Під</a:t>
            </a:r>
            <a:r>
              <a:rPr lang="ru-RU" dirty="0"/>
              <a:t> час </a:t>
            </a:r>
            <a:r>
              <a:rPr lang="ru-RU" dirty="0" err="1"/>
              <a:t>вилучення</a:t>
            </a:r>
            <a:r>
              <a:rPr lang="ru-RU" dirty="0"/>
              <a:t> </a:t>
            </a:r>
            <a:r>
              <a:rPr lang="ru-RU" dirty="0" err="1"/>
              <a:t>голівки</a:t>
            </a:r>
            <a:r>
              <a:rPr lang="ru-RU" dirty="0"/>
              <a:t> </a:t>
            </a:r>
            <a:r>
              <a:rPr lang="ru-RU" dirty="0" err="1"/>
              <a:t>щипцями</a:t>
            </a:r>
            <a:r>
              <a:rPr lang="ru-RU" dirty="0"/>
              <a:t> </a:t>
            </a:r>
            <a:r>
              <a:rPr lang="ru-RU" dirty="0" err="1"/>
              <a:t>необхідно</a:t>
            </a:r>
            <a:r>
              <a:rPr lang="ru-RU" dirty="0"/>
              <a:t> </a:t>
            </a:r>
            <a:r>
              <a:rPr lang="ru-RU" dirty="0" err="1"/>
              <a:t>враховувати</a:t>
            </a:r>
            <a:r>
              <a:rPr lang="ru-RU" dirty="0"/>
              <a:t> характер, силу і </a:t>
            </a:r>
            <a:r>
              <a:rPr lang="ru-RU" dirty="0" err="1"/>
              <a:t>напрям</a:t>
            </a:r>
            <a:r>
              <a:rPr lang="ru-RU" dirty="0"/>
              <a:t> </a:t>
            </a:r>
            <a:r>
              <a:rPr lang="ru-RU" dirty="0" err="1"/>
              <a:t>тракції</a:t>
            </a:r>
            <a:r>
              <a:rPr lang="ru-RU" dirty="0"/>
              <a:t>. </a:t>
            </a:r>
            <a:r>
              <a:rPr lang="ru-RU" dirty="0" err="1"/>
              <a:t>Тракції</a:t>
            </a:r>
            <a:r>
              <a:rPr lang="ru-RU" dirty="0"/>
              <a:t> </a:t>
            </a:r>
            <a:r>
              <a:rPr lang="ru-RU" dirty="0" err="1"/>
              <a:t>голівки</a:t>
            </a:r>
            <a:r>
              <a:rPr lang="ru-RU" dirty="0"/>
              <a:t> плоду </a:t>
            </a:r>
            <a:r>
              <a:rPr lang="ru-RU" dirty="0" err="1"/>
              <a:t>щипцями</a:t>
            </a:r>
            <a:r>
              <a:rPr lang="ru-RU" dirty="0"/>
              <a:t> </a:t>
            </a:r>
            <a:r>
              <a:rPr lang="ru-RU" dirty="0" err="1"/>
              <a:t>повинні</a:t>
            </a:r>
            <a:r>
              <a:rPr lang="ru-RU" dirty="0"/>
              <a:t> </a:t>
            </a:r>
            <a:r>
              <a:rPr lang="ru-RU" dirty="0" err="1"/>
              <a:t>наслідувати</a:t>
            </a:r>
            <a:r>
              <a:rPr lang="ru-RU" dirty="0"/>
              <a:t> </a:t>
            </a:r>
            <a:r>
              <a:rPr lang="ru-RU" dirty="0" err="1"/>
              <a:t>природним</a:t>
            </a:r>
            <a:r>
              <a:rPr lang="ru-RU" dirty="0"/>
              <a:t> </a:t>
            </a:r>
            <a:r>
              <a:rPr lang="ru-RU" dirty="0" err="1" smtClean="0"/>
              <a:t>ротугам</a:t>
            </a:r>
            <a:r>
              <a:rPr lang="ru-RU" dirty="0" smtClean="0"/>
              <a:t>. </a:t>
            </a:r>
            <a:r>
              <a:rPr lang="ru-RU" dirty="0"/>
              <a:t>Для </a:t>
            </a:r>
            <a:r>
              <a:rPr lang="ru-RU" dirty="0" err="1"/>
              <a:t>цього</a:t>
            </a:r>
            <a:r>
              <a:rPr lang="ru-RU" dirty="0"/>
              <a:t> </a:t>
            </a:r>
            <a:r>
              <a:rPr lang="ru-RU" dirty="0" err="1"/>
              <a:t>слід</a:t>
            </a:r>
            <a:r>
              <a:rPr lang="ru-RU" dirty="0"/>
              <a:t>: </a:t>
            </a:r>
            <a:br>
              <a:rPr lang="ru-RU" dirty="0"/>
            </a:br>
            <a:r>
              <a:rPr lang="ru-RU" dirty="0"/>
              <a:t>- </a:t>
            </a:r>
            <a:r>
              <a:rPr lang="ru-RU" dirty="0" err="1"/>
              <a:t>Імітувати</a:t>
            </a:r>
            <a:r>
              <a:rPr lang="ru-RU" dirty="0"/>
              <a:t> </a:t>
            </a:r>
            <a:r>
              <a:rPr lang="ru-RU" dirty="0" smtClean="0"/>
              <a:t>потугу </a:t>
            </a:r>
            <a:r>
              <a:rPr lang="ru-RU" dirty="0"/>
              <a:t>за силою: </a:t>
            </a:r>
            <a:r>
              <a:rPr lang="ru-RU" dirty="0" err="1"/>
              <a:t>починати</a:t>
            </a:r>
            <a:r>
              <a:rPr lang="ru-RU" dirty="0"/>
              <a:t> </a:t>
            </a:r>
            <a:r>
              <a:rPr lang="ru-RU" dirty="0" err="1"/>
              <a:t>тракції</a:t>
            </a:r>
            <a:r>
              <a:rPr lang="ru-RU" dirty="0"/>
              <a:t> не </a:t>
            </a:r>
            <a:r>
              <a:rPr lang="ru-RU" dirty="0" err="1"/>
              <a:t>різко</a:t>
            </a:r>
            <a:r>
              <a:rPr lang="ru-RU" dirty="0"/>
              <a:t>, а </a:t>
            </a:r>
            <a:r>
              <a:rPr lang="ru-RU" dirty="0" err="1"/>
              <a:t>слабким</a:t>
            </a:r>
            <a:r>
              <a:rPr lang="ru-RU" dirty="0"/>
              <a:t> </a:t>
            </a:r>
            <a:r>
              <a:rPr lang="ru-RU" dirty="0" err="1"/>
              <a:t>потягуванням</a:t>
            </a:r>
            <a:r>
              <a:rPr lang="ru-RU" dirty="0"/>
              <a:t>, </a:t>
            </a:r>
            <a:r>
              <a:rPr lang="ru-RU" dirty="0" err="1"/>
              <a:t>поступово</a:t>
            </a:r>
            <a:r>
              <a:rPr lang="ru-RU" dirty="0"/>
              <a:t> </a:t>
            </a:r>
            <a:r>
              <a:rPr lang="ru-RU" dirty="0" err="1"/>
              <a:t>підсилюючи</a:t>
            </a:r>
            <a:r>
              <a:rPr lang="ru-RU" dirty="0"/>
              <a:t> і </a:t>
            </a:r>
            <a:r>
              <a:rPr lang="ru-RU" dirty="0" err="1"/>
              <a:t>знову</a:t>
            </a:r>
            <a:r>
              <a:rPr lang="ru-RU" dirty="0"/>
              <a:t> </a:t>
            </a:r>
            <a:r>
              <a:rPr lang="ru-RU" dirty="0" err="1"/>
              <a:t>послаблювати</a:t>
            </a:r>
            <a:r>
              <a:rPr lang="ru-RU" dirty="0"/>
              <a:t> </a:t>
            </a:r>
            <a:r>
              <a:rPr lang="ru-RU" dirty="0" err="1"/>
              <a:t>їх</a:t>
            </a:r>
            <a:r>
              <a:rPr lang="ru-RU" dirty="0"/>
              <a:t> до </a:t>
            </a:r>
            <a:r>
              <a:rPr lang="ru-RU" dirty="0" err="1" smtClean="0"/>
              <a:t>кінця</a:t>
            </a:r>
            <a:r>
              <a:rPr lang="ru-RU" dirty="0" smtClean="0"/>
              <a:t>;</a:t>
            </a:r>
            <a:r>
              <a:rPr lang="ru-RU" dirty="0"/>
              <a:t> </a:t>
            </a:r>
            <a:br>
              <a:rPr lang="ru-RU" dirty="0"/>
            </a:br>
            <a:r>
              <a:rPr lang="ru-RU" dirty="0"/>
              <a:t>- </a:t>
            </a:r>
            <a:r>
              <a:rPr lang="ru-RU" dirty="0" err="1"/>
              <a:t>Виробляючи</a:t>
            </a:r>
            <a:r>
              <a:rPr lang="ru-RU" dirty="0"/>
              <a:t> </a:t>
            </a:r>
            <a:r>
              <a:rPr lang="ru-RU" dirty="0" err="1"/>
              <a:t>тракції</a:t>
            </a:r>
            <a:r>
              <a:rPr lang="ru-RU" dirty="0"/>
              <a:t>, не </a:t>
            </a:r>
            <a:r>
              <a:rPr lang="ru-RU" dirty="0" err="1"/>
              <a:t>розвивати</a:t>
            </a:r>
            <a:r>
              <a:rPr lang="ru-RU" dirty="0"/>
              <a:t> </a:t>
            </a:r>
            <a:r>
              <a:rPr lang="ru-RU" dirty="0" err="1"/>
              <a:t>надмірну</a:t>
            </a:r>
            <a:r>
              <a:rPr lang="ru-RU" dirty="0"/>
              <a:t> силу, </a:t>
            </a:r>
            <a:r>
              <a:rPr lang="ru-RU" dirty="0" err="1"/>
              <a:t>відкидаючи</a:t>
            </a:r>
            <a:r>
              <a:rPr lang="ru-RU" dirty="0"/>
              <a:t> назад </a:t>
            </a:r>
            <a:r>
              <a:rPr lang="ru-RU" dirty="0" err="1"/>
              <a:t>тулуб</a:t>
            </a:r>
            <a:r>
              <a:rPr lang="ru-RU" dirty="0"/>
              <a:t> </a:t>
            </a:r>
            <a:r>
              <a:rPr lang="ru-RU" dirty="0" err="1"/>
              <a:t>або</a:t>
            </a:r>
            <a:r>
              <a:rPr lang="ru-RU" dirty="0"/>
              <a:t> </a:t>
            </a:r>
            <a:r>
              <a:rPr lang="ru-RU" dirty="0" err="1"/>
              <a:t>упираючись</a:t>
            </a:r>
            <a:r>
              <a:rPr lang="ru-RU" dirty="0"/>
              <a:t> ногою в край столу. </a:t>
            </a:r>
            <a:r>
              <a:rPr lang="ru-RU" dirty="0" err="1"/>
              <a:t>Лікті</a:t>
            </a:r>
            <a:r>
              <a:rPr lang="ru-RU" dirty="0"/>
              <a:t> акушера </a:t>
            </a:r>
            <a:r>
              <a:rPr lang="ru-RU" dirty="0" err="1"/>
              <a:t>повинні</a:t>
            </a:r>
            <a:r>
              <a:rPr lang="ru-RU" dirty="0"/>
              <a:t> бути </a:t>
            </a:r>
            <a:r>
              <a:rPr lang="ru-RU" dirty="0" err="1"/>
              <a:t>притиснуті</a:t>
            </a:r>
            <a:r>
              <a:rPr lang="ru-RU" dirty="0"/>
              <a:t> до </a:t>
            </a:r>
            <a:r>
              <a:rPr lang="ru-RU" dirty="0" err="1"/>
              <a:t>тулуба</a:t>
            </a:r>
            <a:r>
              <a:rPr lang="ru-RU" dirty="0"/>
              <a:t>, </a:t>
            </a:r>
            <a:r>
              <a:rPr lang="ru-RU" dirty="0" err="1"/>
              <a:t>що</a:t>
            </a:r>
            <a:r>
              <a:rPr lang="ru-RU" dirty="0"/>
              <a:t> </a:t>
            </a:r>
            <a:r>
              <a:rPr lang="ru-RU" dirty="0" err="1"/>
              <a:t>попереджає</a:t>
            </a:r>
            <a:r>
              <a:rPr lang="ru-RU" dirty="0"/>
              <a:t> </a:t>
            </a:r>
            <a:r>
              <a:rPr lang="ru-RU" dirty="0" err="1"/>
              <a:t>розвиток</a:t>
            </a:r>
            <a:r>
              <a:rPr lang="ru-RU" dirty="0"/>
              <a:t> </a:t>
            </a:r>
            <a:r>
              <a:rPr lang="ru-RU" dirty="0" err="1"/>
              <a:t>надмірної</a:t>
            </a:r>
            <a:r>
              <a:rPr lang="ru-RU" dirty="0"/>
              <a:t> </a:t>
            </a:r>
            <a:r>
              <a:rPr lang="ru-RU" dirty="0" err="1"/>
              <a:t>сили</a:t>
            </a:r>
            <a:r>
              <a:rPr lang="ru-RU" dirty="0"/>
              <a:t> при </a:t>
            </a:r>
            <a:r>
              <a:rPr lang="ru-RU" dirty="0" err="1"/>
              <a:t>добуванні</a:t>
            </a:r>
            <a:r>
              <a:rPr lang="ru-RU" dirty="0"/>
              <a:t> головки; </a:t>
            </a:r>
            <a:br>
              <a:rPr lang="ru-RU" dirty="0"/>
            </a:br>
            <a:r>
              <a:rPr lang="ru-RU" dirty="0"/>
              <a:t>- </a:t>
            </a:r>
            <a:r>
              <a:rPr lang="ru-RU" dirty="0" err="1"/>
              <a:t>Між</a:t>
            </a:r>
            <a:r>
              <a:rPr lang="ru-RU" dirty="0"/>
              <a:t> </a:t>
            </a:r>
            <a:r>
              <a:rPr lang="ru-RU" dirty="0" err="1" smtClean="0"/>
              <a:t>тракціями</a:t>
            </a:r>
            <a:r>
              <a:rPr lang="ru-RU" dirty="0" smtClean="0"/>
              <a:t> </a:t>
            </a:r>
            <a:r>
              <a:rPr lang="ru-RU" dirty="0" err="1"/>
              <a:t>необхідно</a:t>
            </a:r>
            <a:r>
              <a:rPr lang="ru-RU" dirty="0"/>
              <a:t> </a:t>
            </a:r>
            <a:r>
              <a:rPr lang="ru-RU" dirty="0" err="1"/>
              <a:t>робити</a:t>
            </a:r>
            <a:r>
              <a:rPr lang="ru-RU" dirty="0"/>
              <a:t> паузу на 0,5-1 </a:t>
            </a:r>
            <a:r>
              <a:rPr lang="ru-RU" dirty="0" err="1"/>
              <a:t>хв</a:t>
            </a:r>
            <a:r>
              <a:rPr lang="ru-RU" dirty="0"/>
              <a:t>. </a:t>
            </a:r>
            <a:r>
              <a:rPr lang="ru-RU" dirty="0" err="1"/>
              <a:t>Після</a:t>
            </a:r>
            <a:r>
              <a:rPr lang="ru-RU" dirty="0"/>
              <a:t> 4-5 </a:t>
            </a:r>
            <a:r>
              <a:rPr lang="ru-RU" dirty="0" err="1"/>
              <a:t>тракції</a:t>
            </a:r>
            <a:r>
              <a:rPr lang="ru-RU" dirty="0"/>
              <a:t> </a:t>
            </a:r>
            <a:r>
              <a:rPr lang="ru-RU" dirty="0" err="1" smtClean="0"/>
              <a:t>розмикають</a:t>
            </a:r>
            <a:r>
              <a:rPr lang="ru-RU" dirty="0" smtClean="0"/>
              <a:t> </a:t>
            </a:r>
            <a:r>
              <a:rPr lang="ru-RU" dirty="0" err="1" smtClean="0"/>
              <a:t>щипці</a:t>
            </a:r>
            <a:r>
              <a:rPr lang="ru-RU" dirty="0" smtClean="0"/>
              <a:t> </a:t>
            </a:r>
            <a:r>
              <a:rPr lang="ru-RU" dirty="0"/>
              <a:t>на 1-2 </a:t>
            </a:r>
            <a:r>
              <a:rPr lang="ru-RU" dirty="0" err="1"/>
              <a:t>хв</a:t>
            </a:r>
            <a:r>
              <a:rPr lang="ru-RU" dirty="0"/>
              <a:t>, </a:t>
            </a:r>
            <a:r>
              <a:rPr lang="ru-RU" dirty="0" err="1"/>
              <a:t>щоб</a:t>
            </a:r>
            <a:r>
              <a:rPr lang="ru-RU" dirty="0"/>
              <a:t> </a:t>
            </a:r>
            <a:r>
              <a:rPr lang="ru-RU" dirty="0" err="1"/>
              <a:t>зменшити</a:t>
            </a:r>
            <a:r>
              <a:rPr lang="ru-RU" dirty="0"/>
              <a:t> </a:t>
            </a:r>
            <a:r>
              <a:rPr lang="ru-RU" dirty="0" err="1"/>
              <a:t>тиск</a:t>
            </a:r>
            <a:r>
              <a:rPr lang="ru-RU" dirty="0"/>
              <a:t> на головку; </a:t>
            </a:r>
            <a:br>
              <a:rPr lang="ru-RU" dirty="0"/>
            </a:br>
            <a:r>
              <a:rPr lang="ru-RU" dirty="0"/>
              <a:t>- </a:t>
            </a:r>
            <a:r>
              <a:rPr lang="ru-RU" dirty="0" err="1"/>
              <a:t>Намагатися</a:t>
            </a:r>
            <a:r>
              <a:rPr lang="ru-RU" dirty="0"/>
              <a:t> </a:t>
            </a:r>
            <a:r>
              <a:rPr lang="ru-RU" dirty="0" err="1"/>
              <a:t>робити</a:t>
            </a:r>
            <a:r>
              <a:rPr lang="ru-RU" dirty="0"/>
              <a:t> </a:t>
            </a:r>
            <a:r>
              <a:rPr lang="ru-RU" dirty="0" err="1"/>
              <a:t>тракції</a:t>
            </a:r>
            <a:r>
              <a:rPr lang="ru-RU" dirty="0"/>
              <a:t> </a:t>
            </a:r>
            <a:r>
              <a:rPr lang="ru-RU" dirty="0" err="1"/>
              <a:t>одночасно</a:t>
            </a:r>
            <a:r>
              <a:rPr lang="ru-RU" dirty="0"/>
              <a:t> з </a:t>
            </a:r>
            <a:r>
              <a:rPr lang="ru-RU" dirty="0" err="1"/>
              <a:t>переймами</a:t>
            </a:r>
            <a:r>
              <a:rPr lang="ru-RU" dirty="0"/>
              <a:t>, </a:t>
            </a:r>
            <a:r>
              <a:rPr lang="ru-RU" dirty="0" err="1"/>
              <a:t>посилюючи</a:t>
            </a:r>
            <a:r>
              <a:rPr lang="ru-RU" dirty="0"/>
              <a:t>, таким чином, </a:t>
            </a:r>
            <a:r>
              <a:rPr lang="ru-RU" dirty="0" err="1"/>
              <a:t>природні</a:t>
            </a:r>
            <a:r>
              <a:rPr lang="ru-RU" dirty="0"/>
              <a:t> </a:t>
            </a:r>
            <a:r>
              <a:rPr lang="ru-RU" dirty="0" err="1" smtClean="0"/>
              <a:t>сили</a:t>
            </a:r>
            <a:r>
              <a:rPr lang="ru-RU" dirty="0"/>
              <a:t>. </a:t>
            </a:r>
            <a:r>
              <a:rPr lang="ru-RU" dirty="0" err="1"/>
              <a:t>Якщо</a:t>
            </a:r>
            <a:r>
              <a:rPr lang="ru-RU" dirty="0"/>
              <a:t> </a:t>
            </a:r>
            <a:r>
              <a:rPr lang="ru-RU" dirty="0" err="1"/>
              <a:t>операцію</a:t>
            </a:r>
            <a:r>
              <a:rPr lang="ru-RU" dirty="0"/>
              <a:t> </a:t>
            </a:r>
            <a:r>
              <a:rPr lang="ru-RU" dirty="0" err="1"/>
              <a:t>проводять</a:t>
            </a:r>
            <a:r>
              <a:rPr lang="ru-RU" dirty="0"/>
              <a:t> без наркозу, треба </a:t>
            </a:r>
            <a:r>
              <a:rPr lang="ru-RU" dirty="0" err="1"/>
              <a:t>змушувати</a:t>
            </a:r>
            <a:r>
              <a:rPr lang="ru-RU" dirty="0"/>
              <a:t> </a:t>
            </a:r>
            <a:r>
              <a:rPr lang="ru-RU" dirty="0" err="1"/>
              <a:t>породіллю</a:t>
            </a:r>
            <a:r>
              <a:rPr lang="ru-RU" dirty="0"/>
              <a:t> </a:t>
            </a:r>
            <a:r>
              <a:rPr lang="ru-RU" dirty="0" err="1"/>
              <a:t>тужитися</a:t>
            </a:r>
            <a:r>
              <a:rPr lang="ru-RU" dirty="0"/>
              <a:t> </a:t>
            </a:r>
            <a:r>
              <a:rPr lang="ru-RU" dirty="0" err="1"/>
              <a:t>під</a:t>
            </a:r>
            <a:r>
              <a:rPr lang="ru-RU" dirty="0"/>
              <a:t> час </a:t>
            </a:r>
            <a:r>
              <a:rPr lang="ru-RU" dirty="0" err="1"/>
              <a:t>тракції</a:t>
            </a:r>
            <a:r>
              <a:rPr lang="ru-RU" dirty="0"/>
              <a:t>. </a:t>
            </a:r>
            <a:br>
              <a:rPr lang="ru-RU" dirty="0"/>
            </a:br>
            <a:r>
              <a:rPr lang="ru-RU" dirty="0" err="1"/>
              <a:t>Неприпустимі</a:t>
            </a:r>
            <a:r>
              <a:rPr lang="ru-RU" dirty="0"/>
              <a:t> </a:t>
            </a:r>
            <a:r>
              <a:rPr lang="ru-RU" dirty="0" err="1" smtClean="0"/>
              <a:t>качаючі</a:t>
            </a:r>
            <a:r>
              <a:rPr lang="ru-RU" dirty="0" smtClean="0"/>
              <a:t>, </a:t>
            </a:r>
            <a:r>
              <a:rPr lang="ru-RU" dirty="0" err="1"/>
              <a:t>обертальні</a:t>
            </a:r>
            <a:r>
              <a:rPr lang="ru-RU" dirty="0"/>
              <a:t>, </a:t>
            </a:r>
            <a:r>
              <a:rPr lang="ru-RU" dirty="0" err="1" smtClean="0"/>
              <a:t>маятникоподібнірухи</a:t>
            </a:r>
            <a:r>
              <a:rPr lang="ru-RU" dirty="0" smtClean="0"/>
              <a:t>. </a:t>
            </a:r>
            <a:r>
              <a:rPr lang="ru-RU" dirty="0" err="1"/>
              <a:t>Слід</a:t>
            </a:r>
            <a:r>
              <a:rPr lang="ru-RU" dirty="0"/>
              <a:t> </a:t>
            </a:r>
            <a:r>
              <a:rPr lang="ru-RU" dirty="0" err="1"/>
              <a:t>пам'ятати</a:t>
            </a:r>
            <a:r>
              <a:rPr lang="ru-RU" dirty="0"/>
              <a:t>, </a:t>
            </a:r>
            <a:r>
              <a:rPr lang="ru-RU" dirty="0" err="1"/>
              <a:t>що</a:t>
            </a:r>
            <a:r>
              <a:rPr lang="ru-RU" dirty="0"/>
              <a:t> </a:t>
            </a:r>
            <a:r>
              <a:rPr lang="ru-RU" dirty="0" err="1"/>
              <a:t>щипці</a:t>
            </a:r>
            <a:r>
              <a:rPr lang="ru-RU" dirty="0"/>
              <a:t> є </a:t>
            </a:r>
            <a:r>
              <a:rPr lang="ru-RU" dirty="0" err="1"/>
              <a:t>манливим</a:t>
            </a:r>
            <a:r>
              <a:rPr lang="ru-RU" dirty="0"/>
              <a:t> </a:t>
            </a:r>
            <a:r>
              <a:rPr lang="ru-RU" dirty="0" err="1"/>
              <a:t>інструментом</a:t>
            </a:r>
            <a:r>
              <a:rPr lang="ru-RU" dirty="0"/>
              <a:t>; </a:t>
            </a:r>
            <a:r>
              <a:rPr lang="ru-RU" dirty="0" err="1"/>
              <a:t>тракції</a:t>
            </a:r>
            <a:r>
              <a:rPr lang="ru-RU" dirty="0"/>
              <a:t> </a:t>
            </a:r>
            <a:r>
              <a:rPr lang="ru-RU" dirty="0" err="1"/>
              <a:t>повинні</a:t>
            </a:r>
            <a:r>
              <a:rPr lang="ru-RU" dirty="0"/>
              <a:t> </a:t>
            </a:r>
            <a:r>
              <a:rPr lang="ru-RU" dirty="0" err="1"/>
              <a:t>виконувати</a:t>
            </a:r>
            <a:r>
              <a:rPr lang="ru-RU" dirty="0"/>
              <a:t> плавно в одному </a:t>
            </a:r>
            <a:r>
              <a:rPr lang="ru-RU" dirty="0" err="1"/>
              <a:t>напрямку</a:t>
            </a:r>
            <a:r>
              <a:rPr lang="ru-RU" dirty="0"/>
              <a:t>. </a:t>
            </a:r>
            <a:br>
              <a:rPr lang="ru-RU" dirty="0"/>
            </a:br>
            <a:r>
              <a:rPr lang="ru-RU" dirty="0" err="1"/>
              <a:t>Напрямок</a:t>
            </a:r>
            <a:r>
              <a:rPr lang="ru-RU" dirty="0"/>
              <a:t> </a:t>
            </a:r>
            <a:r>
              <a:rPr lang="ru-RU" dirty="0" err="1"/>
              <a:t>тракції</a:t>
            </a:r>
            <a:r>
              <a:rPr lang="ru-RU" dirty="0"/>
              <a:t> </a:t>
            </a:r>
            <a:r>
              <a:rPr lang="ru-RU" dirty="0" err="1"/>
              <a:t>залежить</a:t>
            </a:r>
            <a:r>
              <a:rPr lang="ru-RU" dirty="0"/>
              <a:t> </a:t>
            </a:r>
            <a:r>
              <a:rPr lang="ru-RU" dirty="0" err="1"/>
              <a:t>від</a:t>
            </a:r>
            <a:r>
              <a:rPr lang="ru-RU" dirty="0"/>
              <a:t> того, в </a:t>
            </a:r>
            <a:r>
              <a:rPr lang="ru-RU" dirty="0" err="1"/>
              <a:t>якому</a:t>
            </a:r>
            <a:r>
              <a:rPr lang="ru-RU" dirty="0"/>
              <a:t> </a:t>
            </a:r>
            <a:r>
              <a:rPr lang="ru-RU" dirty="0" err="1"/>
              <a:t>відділі</a:t>
            </a:r>
            <a:r>
              <a:rPr lang="ru-RU" dirty="0"/>
              <a:t> тазу </a:t>
            </a:r>
            <a:r>
              <a:rPr lang="ru-RU" dirty="0" err="1"/>
              <a:t>знаходиться</a:t>
            </a:r>
            <a:r>
              <a:rPr lang="ru-RU" dirty="0"/>
              <a:t> головка і </a:t>
            </a:r>
            <a:r>
              <a:rPr lang="ru-RU" dirty="0" err="1"/>
              <a:t>які</a:t>
            </a:r>
            <a:r>
              <a:rPr lang="ru-RU" dirty="0"/>
              <a:t> </a:t>
            </a:r>
            <a:r>
              <a:rPr lang="ru-RU" dirty="0" err="1"/>
              <a:t>моменти</a:t>
            </a:r>
            <a:r>
              <a:rPr lang="ru-RU" dirty="0"/>
              <a:t> </a:t>
            </a:r>
            <a:r>
              <a:rPr lang="ru-RU" dirty="0" err="1"/>
              <a:t>біомеханізма</a:t>
            </a:r>
            <a:r>
              <a:rPr lang="ru-RU" dirty="0"/>
              <a:t> </a:t>
            </a:r>
            <a:r>
              <a:rPr lang="ru-RU" dirty="0" err="1"/>
              <a:t>пологів</a:t>
            </a:r>
            <a:r>
              <a:rPr lang="ru-RU" dirty="0"/>
              <a:t> </a:t>
            </a:r>
            <a:r>
              <a:rPr lang="ru-RU" dirty="0" err="1"/>
              <a:t>необхідно</a:t>
            </a:r>
            <a:r>
              <a:rPr lang="ru-RU" dirty="0"/>
              <a:t> </a:t>
            </a:r>
            <a:r>
              <a:rPr lang="ru-RU" dirty="0" err="1"/>
              <a:t>відтворити</a:t>
            </a:r>
            <a:r>
              <a:rPr lang="ru-RU" dirty="0"/>
              <a:t> при </a:t>
            </a:r>
            <a:r>
              <a:rPr lang="ru-RU" dirty="0" err="1"/>
              <a:t>витягу</a:t>
            </a:r>
            <a:r>
              <a:rPr lang="ru-RU" dirty="0"/>
              <a:t> </a:t>
            </a:r>
            <a:r>
              <a:rPr lang="ru-RU" dirty="0" err="1"/>
              <a:t>голівки</a:t>
            </a:r>
            <a:r>
              <a:rPr lang="ru-RU" dirty="0"/>
              <a:t> </a:t>
            </a:r>
            <a:r>
              <a:rPr lang="ru-RU" dirty="0" err="1"/>
              <a:t>щипцями</a:t>
            </a:r>
            <a:r>
              <a:rPr lang="ru-RU" dirty="0"/>
              <a:t>. </a:t>
            </a:r>
            <a:r>
              <a:rPr lang="ru-RU" dirty="0" err="1"/>
              <a:t>Напрямок</a:t>
            </a:r>
            <a:r>
              <a:rPr lang="ru-RU" dirty="0"/>
              <a:t> </a:t>
            </a:r>
            <a:r>
              <a:rPr lang="ru-RU" dirty="0" err="1"/>
              <a:t>тракції</a:t>
            </a:r>
            <a:r>
              <a:rPr lang="ru-RU" dirty="0"/>
              <a:t> </a:t>
            </a:r>
            <a:r>
              <a:rPr lang="ru-RU" dirty="0" err="1"/>
              <a:t>визначається</a:t>
            </a:r>
            <a:r>
              <a:rPr lang="ru-RU" i="1" dirty="0" err="1"/>
              <a:t>третім</a:t>
            </a:r>
            <a:r>
              <a:rPr lang="ru-RU" i="1" dirty="0"/>
              <a:t> "</a:t>
            </a:r>
            <a:r>
              <a:rPr lang="ru-RU" i="1" dirty="0" err="1"/>
              <a:t>потрійним</a:t>
            </a:r>
            <a:r>
              <a:rPr lang="ru-RU" i="1" dirty="0"/>
              <a:t>" правилом</a:t>
            </a:r>
            <a:r>
              <a:rPr lang="ru-RU" dirty="0"/>
              <a:t> - </a:t>
            </a:r>
            <a:r>
              <a:rPr lang="ru-RU" dirty="0" err="1"/>
              <a:t>повною</a:t>
            </a:r>
            <a:r>
              <a:rPr lang="ru-RU" dirty="0"/>
              <a:t> </a:t>
            </a:r>
            <a:r>
              <a:rPr lang="ru-RU" dirty="0" err="1"/>
              <a:t>мірою</a:t>
            </a:r>
            <a:r>
              <a:rPr lang="ru-RU" dirty="0"/>
              <a:t> </a:t>
            </a:r>
            <a:r>
              <a:rPr lang="ru-RU" dirty="0" err="1"/>
              <a:t>воно</a:t>
            </a:r>
            <a:r>
              <a:rPr lang="ru-RU" dirty="0"/>
              <a:t> </a:t>
            </a:r>
            <a:r>
              <a:rPr lang="ru-RU" dirty="0" err="1"/>
              <a:t>застосовується</a:t>
            </a:r>
            <a:r>
              <a:rPr lang="ru-RU" dirty="0"/>
              <a:t> при </a:t>
            </a:r>
            <a:r>
              <a:rPr lang="ru-RU" dirty="0" err="1"/>
              <a:t>накладенні</a:t>
            </a:r>
            <a:r>
              <a:rPr lang="ru-RU" dirty="0"/>
              <a:t> </a:t>
            </a:r>
            <a:r>
              <a:rPr lang="ru-RU" dirty="0" err="1"/>
              <a:t>щипців</a:t>
            </a:r>
            <a:r>
              <a:rPr lang="ru-RU" dirty="0"/>
              <a:t> на </a:t>
            </a:r>
            <a:r>
              <a:rPr lang="ru-RU" dirty="0" err="1"/>
              <a:t>голівку</a:t>
            </a:r>
            <a:r>
              <a:rPr lang="ru-RU" dirty="0"/>
              <a:t>, </a:t>
            </a:r>
            <a:r>
              <a:rPr lang="ru-RU" dirty="0" err="1"/>
              <a:t>що</a:t>
            </a:r>
            <a:r>
              <a:rPr lang="ru-RU" dirty="0"/>
              <a:t> </a:t>
            </a:r>
            <a:r>
              <a:rPr lang="ru-RU" dirty="0" err="1"/>
              <a:t>знаходиться</a:t>
            </a:r>
            <a:r>
              <a:rPr lang="ru-RU" dirty="0"/>
              <a:t> у </a:t>
            </a:r>
            <a:r>
              <a:rPr lang="ru-RU" dirty="0" err="1"/>
              <a:t>широкої</a:t>
            </a:r>
            <a:r>
              <a:rPr lang="ru-RU" dirty="0"/>
              <a:t> </a:t>
            </a:r>
            <a:r>
              <a:rPr lang="ru-RU" dirty="0" err="1"/>
              <a:t>частини</a:t>
            </a:r>
            <a:r>
              <a:rPr lang="ru-RU" dirty="0"/>
              <a:t> </a:t>
            </a:r>
            <a:r>
              <a:rPr lang="ru-RU" dirty="0" err="1"/>
              <a:t>порожнини</a:t>
            </a:r>
            <a:r>
              <a:rPr lang="ru-RU" dirty="0"/>
              <a:t> малого таза (</a:t>
            </a:r>
            <a:r>
              <a:rPr lang="ru-RU" dirty="0" err="1"/>
              <a:t>порожнинні</a:t>
            </a:r>
            <a:r>
              <a:rPr lang="ru-RU" dirty="0"/>
              <a:t> </a:t>
            </a:r>
            <a:r>
              <a:rPr lang="ru-RU" dirty="0" err="1"/>
              <a:t>щипці</a:t>
            </a:r>
            <a:r>
              <a:rPr lang="ru-RU" dirty="0"/>
              <a:t>); </a:t>
            </a:r>
            <a:br>
              <a:rPr lang="ru-RU" dirty="0"/>
            </a:br>
            <a:r>
              <a:rPr lang="ru-RU" dirty="0"/>
              <a:t>- Перший </a:t>
            </a:r>
            <a:r>
              <a:rPr lang="ru-RU" dirty="0" err="1"/>
              <a:t>напрямок</a:t>
            </a:r>
            <a:r>
              <a:rPr lang="ru-RU" dirty="0"/>
              <a:t> </a:t>
            </a:r>
            <a:r>
              <a:rPr lang="ru-RU" dirty="0" err="1"/>
              <a:t>тракції</a:t>
            </a:r>
            <a:r>
              <a:rPr lang="ru-RU" dirty="0"/>
              <a:t> (</a:t>
            </a:r>
            <a:r>
              <a:rPr lang="ru-RU" dirty="0" err="1"/>
              <a:t>від</a:t>
            </a:r>
            <a:r>
              <a:rPr lang="ru-RU" dirty="0"/>
              <a:t> </a:t>
            </a:r>
            <a:r>
              <a:rPr lang="ru-RU" dirty="0" err="1"/>
              <a:t>широкої</a:t>
            </a:r>
            <a:r>
              <a:rPr lang="ru-RU" dirty="0"/>
              <a:t> </a:t>
            </a:r>
            <a:r>
              <a:rPr lang="ru-RU" dirty="0" err="1"/>
              <a:t>частини</a:t>
            </a:r>
            <a:r>
              <a:rPr lang="ru-RU" dirty="0"/>
              <a:t> </a:t>
            </a:r>
            <a:r>
              <a:rPr lang="ru-RU" dirty="0" err="1"/>
              <a:t>порожнини</a:t>
            </a:r>
            <a:r>
              <a:rPr lang="ru-RU" dirty="0"/>
              <a:t> малого тазу до </a:t>
            </a:r>
            <a:r>
              <a:rPr lang="ru-RU" dirty="0" err="1"/>
              <a:t>вузької</a:t>
            </a:r>
            <a:r>
              <a:rPr lang="ru-RU" dirty="0"/>
              <a:t>) - </a:t>
            </a:r>
            <a:r>
              <a:rPr lang="ru-RU" b="1" i="1" dirty="0"/>
              <a:t>донизу і назад,</a:t>
            </a:r>
            <a:r>
              <a:rPr lang="ru-RU" dirty="0"/>
              <a:t> </a:t>
            </a:r>
            <a:r>
              <a:rPr lang="ru-RU" dirty="0" err="1"/>
              <a:t>відповідно</a:t>
            </a:r>
            <a:r>
              <a:rPr lang="ru-RU" dirty="0"/>
              <a:t> </a:t>
            </a:r>
            <a:r>
              <a:rPr lang="ru-RU" dirty="0" err="1"/>
              <a:t>провідної</a:t>
            </a:r>
            <a:r>
              <a:rPr lang="ru-RU" dirty="0"/>
              <a:t> </a:t>
            </a:r>
            <a:r>
              <a:rPr lang="ru-RU" dirty="0" err="1"/>
              <a:t>осі</a:t>
            </a:r>
            <a:r>
              <a:rPr lang="ru-RU" dirty="0"/>
              <a:t> тазу *; </a:t>
            </a:r>
            <a:br>
              <a:rPr lang="ru-RU" dirty="0"/>
            </a:br>
            <a:r>
              <a:rPr lang="ru-RU" dirty="0"/>
              <a:t>- </a:t>
            </a:r>
            <a:r>
              <a:rPr lang="ru-RU" dirty="0" err="1"/>
              <a:t>Другий</a:t>
            </a:r>
            <a:r>
              <a:rPr lang="ru-RU" dirty="0"/>
              <a:t> </a:t>
            </a:r>
            <a:r>
              <a:rPr lang="ru-RU" dirty="0" err="1"/>
              <a:t>напрямок</a:t>
            </a:r>
            <a:r>
              <a:rPr lang="ru-RU" dirty="0"/>
              <a:t> </a:t>
            </a:r>
            <a:r>
              <a:rPr lang="ru-RU" dirty="0" err="1"/>
              <a:t>тракції</a:t>
            </a:r>
            <a:r>
              <a:rPr lang="ru-RU" dirty="0"/>
              <a:t> (</a:t>
            </a:r>
            <a:r>
              <a:rPr lang="ru-RU" dirty="0" err="1"/>
              <a:t>від</a:t>
            </a:r>
            <a:r>
              <a:rPr lang="ru-RU" dirty="0"/>
              <a:t> </a:t>
            </a:r>
            <a:r>
              <a:rPr lang="ru-RU" dirty="0" err="1"/>
              <a:t>вузької</a:t>
            </a:r>
            <a:r>
              <a:rPr lang="ru-RU" dirty="0"/>
              <a:t> </a:t>
            </a:r>
            <a:r>
              <a:rPr lang="ru-RU" dirty="0" err="1"/>
              <a:t>частини</a:t>
            </a:r>
            <a:r>
              <a:rPr lang="ru-RU" dirty="0"/>
              <a:t> </a:t>
            </a:r>
            <a:r>
              <a:rPr lang="ru-RU" dirty="0" err="1"/>
              <a:t>порожнини</a:t>
            </a:r>
            <a:r>
              <a:rPr lang="ru-RU" dirty="0"/>
              <a:t> малого тазу до </a:t>
            </a:r>
            <a:r>
              <a:rPr lang="ru-RU" dirty="0" err="1"/>
              <a:t>виходу</a:t>
            </a:r>
            <a:r>
              <a:rPr lang="ru-RU" dirty="0"/>
              <a:t>) - </a:t>
            </a:r>
            <a:r>
              <a:rPr lang="ru-RU" b="1" i="1" dirty="0"/>
              <a:t>донизу і вперед;</a:t>
            </a:r>
            <a:r>
              <a:rPr lang="ru-RU" dirty="0"/>
              <a:t> </a:t>
            </a:r>
            <a:br>
              <a:rPr lang="ru-RU" dirty="0"/>
            </a:br>
            <a:r>
              <a:rPr lang="ru-RU" dirty="0"/>
              <a:t>- </a:t>
            </a:r>
            <a:r>
              <a:rPr lang="ru-RU" dirty="0" err="1"/>
              <a:t>Третій</a:t>
            </a:r>
            <a:r>
              <a:rPr lang="ru-RU" dirty="0"/>
              <a:t> </a:t>
            </a:r>
            <a:r>
              <a:rPr lang="ru-RU" dirty="0" err="1"/>
              <a:t>напрям</a:t>
            </a:r>
            <a:r>
              <a:rPr lang="ru-RU" dirty="0"/>
              <a:t> </a:t>
            </a:r>
            <a:r>
              <a:rPr lang="ru-RU" dirty="0" err="1"/>
              <a:t>тракції</a:t>
            </a:r>
            <a:r>
              <a:rPr lang="ru-RU" dirty="0"/>
              <a:t> (</a:t>
            </a:r>
            <a:r>
              <a:rPr lang="ru-RU" dirty="0" err="1"/>
              <a:t>виведення</a:t>
            </a:r>
            <a:r>
              <a:rPr lang="ru-RU" dirty="0"/>
              <a:t> головки в </a:t>
            </a:r>
            <a:r>
              <a:rPr lang="ru-RU" dirty="0" err="1"/>
              <a:t>щипцях</a:t>
            </a:r>
            <a:r>
              <a:rPr lang="ru-RU" dirty="0"/>
              <a:t>) - </a:t>
            </a:r>
            <a:r>
              <a:rPr lang="ru-RU" b="1" i="1" dirty="0" err="1"/>
              <a:t>допереду</a:t>
            </a:r>
            <a:r>
              <a:rPr lang="ru-RU" b="1" i="1" dirty="0"/>
              <a:t>.</a:t>
            </a:r>
            <a:r>
              <a:rPr lang="ru-RU" dirty="0"/>
              <a:t> </a:t>
            </a:r>
            <a:br>
              <a:rPr lang="ru-RU" dirty="0"/>
            </a:br>
            <a:endParaRPr lang="ru-RU" dirty="0"/>
          </a:p>
        </p:txBody>
      </p:sp>
    </p:spTree>
    <p:extLst>
      <p:ext uri="{BB962C8B-B14F-4D97-AF65-F5344CB8AC3E}">
        <p14:creationId xmlns:p14="http://schemas.microsoft.com/office/powerpoint/2010/main" val="3654867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b="1" i="1" dirty="0" err="1"/>
              <a:t>Зняття</a:t>
            </a:r>
            <a:r>
              <a:rPr lang="ru-RU" b="1" i="1" dirty="0"/>
              <a:t> </a:t>
            </a:r>
            <a:r>
              <a:rPr lang="ru-RU" b="1" i="1" dirty="0" err="1"/>
              <a:t>щипців</a:t>
            </a:r>
            <a:r>
              <a:rPr lang="ru-RU" dirty="0"/>
              <a:t> </a:t>
            </a:r>
            <a:br>
              <a:rPr lang="ru-RU" dirty="0"/>
            </a:br>
            <a:r>
              <a:rPr lang="ru-RU" dirty="0" err="1"/>
              <a:t>Голівка</a:t>
            </a:r>
            <a:r>
              <a:rPr lang="ru-RU" dirty="0"/>
              <a:t> плоду </a:t>
            </a:r>
            <a:r>
              <a:rPr lang="ru-RU" dirty="0" err="1"/>
              <a:t>може</a:t>
            </a:r>
            <a:r>
              <a:rPr lang="ru-RU" dirty="0"/>
              <a:t> бути </a:t>
            </a:r>
            <a:r>
              <a:rPr lang="ru-RU" dirty="0" err="1"/>
              <a:t>виведена</a:t>
            </a:r>
            <a:r>
              <a:rPr lang="ru-RU" dirty="0"/>
              <a:t> в </a:t>
            </a:r>
            <a:r>
              <a:rPr lang="ru-RU" dirty="0" err="1"/>
              <a:t>щипцях</a:t>
            </a:r>
            <a:r>
              <a:rPr lang="ru-RU" dirty="0"/>
              <a:t> </a:t>
            </a:r>
            <a:r>
              <a:rPr lang="ru-RU" dirty="0" err="1"/>
              <a:t>або</a:t>
            </a:r>
            <a:r>
              <a:rPr lang="ru-RU" dirty="0"/>
              <a:t> </a:t>
            </a:r>
            <a:r>
              <a:rPr lang="ru-RU" dirty="0" err="1"/>
              <a:t>ручними</a:t>
            </a:r>
            <a:r>
              <a:rPr lang="ru-RU" dirty="0"/>
              <a:t> </a:t>
            </a:r>
            <a:r>
              <a:rPr lang="ru-RU" dirty="0" err="1"/>
              <a:t>прийомами</a:t>
            </a:r>
            <a:r>
              <a:rPr lang="ru-RU" dirty="0"/>
              <a:t> </a:t>
            </a:r>
            <a:r>
              <a:rPr lang="ru-RU" dirty="0" err="1"/>
              <a:t>після</a:t>
            </a:r>
            <a:r>
              <a:rPr lang="ru-RU" dirty="0"/>
              <a:t> </a:t>
            </a:r>
            <a:r>
              <a:rPr lang="ru-RU" dirty="0" err="1"/>
              <a:t>зняття</a:t>
            </a:r>
            <a:r>
              <a:rPr lang="ru-RU" dirty="0"/>
              <a:t> </a:t>
            </a:r>
            <a:r>
              <a:rPr lang="ru-RU" dirty="0" err="1"/>
              <a:t>щипців</a:t>
            </a:r>
            <a:r>
              <a:rPr lang="ru-RU" dirty="0"/>
              <a:t>, яке </a:t>
            </a:r>
            <a:r>
              <a:rPr lang="ru-RU" dirty="0" err="1"/>
              <a:t>здійснюють</a:t>
            </a:r>
            <a:r>
              <a:rPr lang="ru-RU" dirty="0"/>
              <a:t> </a:t>
            </a:r>
            <a:r>
              <a:rPr lang="ru-RU" dirty="0" err="1"/>
              <a:t>після</a:t>
            </a:r>
            <a:r>
              <a:rPr lang="ru-RU" dirty="0"/>
              <a:t> </a:t>
            </a:r>
            <a:r>
              <a:rPr lang="ru-RU" dirty="0" err="1"/>
              <a:t>прорізування</a:t>
            </a:r>
            <a:r>
              <a:rPr lang="ru-RU" dirty="0"/>
              <a:t> </a:t>
            </a:r>
            <a:r>
              <a:rPr lang="ru-RU" dirty="0" err="1"/>
              <a:t>найбільшою</a:t>
            </a:r>
            <a:r>
              <a:rPr lang="ru-RU" dirty="0"/>
              <a:t> </a:t>
            </a:r>
            <a:r>
              <a:rPr lang="ru-RU" dirty="0" err="1" smtClean="0"/>
              <a:t>окружністю</a:t>
            </a:r>
            <a:r>
              <a:rPr lang="ru-RU" dirty="0" smtClean="0"/>
              <a:t> </a:t>
            </a:r>
            <a:r>
              <a:rPr lang="ru-RU" dirty="0" err="1"/>
              <a:t>голівки</a:t>
            </a:r>
            <a:r>
              <a:rPr lang="ru-RU" dirty="0"/>
              <a:t>. Для </a:t>
            </a:r>
            <a:r>
              <a:rPr lang="ru-RU" dirty="0" err="1"/>
              <a:t>зняття</a:t>
            </a:r>
            <a:r>
              <a:rPr lang="ru-RU" dirty="0"/>
              <a:t> </a:t>
            </a:r>
            <a:r>
              <a:rPr lang="ru-RU" dirty="0" err="1"/>
              <a:t>щипців</a:t>
            </a:r>
            <a:r>
              <a:rPr lang="ru-RU" dirty="0"/>
              <a:t> </a:t>
            </a:r>
            <a:r>
              <a:rPr lang="ru-RU" dirty="0" err="1"/>
              <a:t>кожну</a:t>
            </a:r>
            <a:r>
              <a:rPr lang="ru-RU" dirty="0"/>
              <a:t> рукоятку </a:t>
            </a:r>
            <a:r>
              <a:rPr lang="ru-RU" dirty="0" err="1"/>
              <a:t>беруть</a:t>
            </a:r>
            <a:r>
              <a:rPr lang="ru-RU" dirty="0"/>
              <a:t> </a:t>
            </a:r>
            <a:r>
              <a:rPr lang="ru-RU" dirty="0" err="1"/>
              <a:t>однойменною</a:t>
            </a:r>
            <a:r>
              <a:rPr lang="ru-RU" dirty="0"/>
              <a:t> рукою, </a:t>
            </a:r>
            <a:r>
              <a:rPr lang="ru-RU" dirty="0" err="1"/>
              <a:t>розмикаються</a:t>
            </a:r>
            <a:r>
              <a:rPr lang="ru-RU" dirty="0"/>
              <a:t> ложки і </a:t>
            </a:r>
            <a:r>
              <a:rPr lang="ru-RU" dirty="0" err="1"/>
              <a:t>знімають</a:t>
            </a:r>
            <a:r>
              <a:rPr lang="ru-RU" dirty="0"/>
              <a:t> </a:t>
            </a:r>
            <a:r>
              <a:rPr lang="ru-RU" dirty="0" err="1"/>
              <a:t>їх</a:t>
            </a:r>
            <a:r>
              <a:rPr lang="ru-RU" dirty="0"/>
              <a:t> у </a:t>
            </a:r>
            <a:r>
              <a:rPr lang="ru-RU" dirty="0" err="1"/>
              <a:t>зворотному</a:t>
            </a:r>
            <a:r>
              <a:rPr lang="ru-RU" dirty="0"/>
              <a:t> порядку: першим - права ложка, при </a:t>
            </a:r>
            <a:r>
              <a:rPr lang="ru-RU" dirty="0" err="1"/>
              <a:t>цьому</a:t>
            </a:r>
            <a:r>
              <a:rPr lang="ru-RU" dirty="0"/>
              <a:t> рукоятку </a:t>
            </a:r>
            <a:r>
              <a:rPr lang="ru-RU" dirty="0" err="1"/>
              <a:t>відводять</a:t>
            </a:r>
            <a:r>
              <a:rPr lang="ru-RU" dirty="0"/>
              <a:t> до пахового </a:t>
            </a:r>
            <a:r>
              <a:rPr lang="ru-RU" dirty="0" err="1"/>
              <a:t>згину</a:t>
            </a:r>
            <a:r>
              <a:rPr lang="ru-RU" dirty="0"/>
              <a:t>, </a:t>
            </a:r>
            <a:r>
              <a:rPr lang="ru-RU" dirty="0" err="1"/>
              <a:t>другий</a:t>
            </a:r>
            <a:r>
              <a:rPr lang="ru-RU" dirty="0"/>
              <a:t> - </a:t>
            </a:r>
            <a:r>
              <a:rPr lang="ru-RU" dirty="0" err="1"/>
              <a:t>ліва</a:t>
            </a:r>
            <a:r>
              <a:rPr lang="ru-RU" dirty="0"/>
              <a:t> ложка, </a:t>
            </a:r>
            <a:r>
              <a:rPr lang="ru-RU" dirty="0" err="1"/>
              <a:t>її</a:t>
            </a:r>
            <a:r>
              <a:rPr lang="ru-RU" dirty="0"/>
              <a:t> рукоятку </a:t>
            </a:r>
            <a:r>
              <a:rPr lang="ru-RU" dirty="0" err="1"/>
              <a:t>відводять</a:t>
            </a:r>
            <a:r>
              <a:rPr lang="ru-RU" dirty="0"/>
              <a:t> до правого паховому </a:t>
            </a:r>
            <a:r>
              <a:rPr lang="ru-RU" dirty="0" err="1"/>
              <a:t>згину</a:t>
            </a:r>
            <a:r>
              <a:rPr lang="ru-RU" dirty="0"/>
              <a:t>. </a:t>
            </a:r>
            <a:r>
              <a:rPr lang="ru-RU" dirty="0" err="1"/>
              <a:t>Вивести</a:t>
            </a:r>
            <a:r>
              <a:rPr lang="ru-RU" dirty="0"/>
              <a:t> </a:t>
            </a:r>
            <a:r>
              <a:rPr lang="ru-RU" dirty="0" err="1"/>
              <a:t>голівку</a:t>
            </a:r>
            <a:r>
              <a:rPr lang="ru-RU" dirty="0"/>
              <a:t>, не </a:t>
            </a:r>
            <a:r>
              <a:rPr lang="ru-RU" dirty="0" err="1"/>
              <a:t>знімаючи</a:t>
            </a:r>
            <a:r>
              <a:rPr lang="ru-RU" dirty="0"/>
              <a:t> </a:t>
            </a:r>
            <a:r>
              <a:rPr lang="ru-RU" dirty="0" err="1"/>
              <a:t>щипців</a:t>
            </a:r>
            <a:r>
              <a:rPr lang="ru-RU" dirty="0"/>
              <a:t>, </a:t>
            </a:r>
            <a:r>
              <a:rPr lang="ru-RU" dirty="0" err="1"/>
              <a:t>можна</a:t>
            </a:r>
            <a:r>
              <a:rPr lang="ru-RU" dirty="0"/>
              <a:t> </a:t>
            </a:r>
            <a:r>
              <a:rPr lang="ru-RU" dirty="0" err="1"/>
              <a:t>наступним</a:t>
            </a:r>
            <a:r>
              <a:rPr lang="ru-RU" dirty="0"/>
              <a:t> чином. Акушер </a:t>
            </a:r>
            <a:r>
              <a:rPr lang="ru-RU" dirty="0" err="1"/>
              <a:t>встає</a:t>
            </a:r>
            <a:r>
              <a:rPr lang="ru-RU" dirty="0"/>
              <a:t> </a:t>
            </a:r>
            <a:r>
              <a:rPr lang="ru-RU" dirty="0" err="1"/>
              <a:t>ліворуч</a:t>
            </a:r>
            <a:r>
              <a:rPr lang="ru-RU" dirty="0"/>
              <a:t> </a:t>
            </a:r>
            <a:r>
              <a:rPr lang="ru-RU" dirty="0" err="1"/>
              <a:t>від</a:t>
            </a:r>
            <a:r>
              <a:rPr lang="ru-RU" dirty="0"/>
              <a:t> </a:t>
            </a:r>
            <a:r>
              <a:rPr lang="ru-RU" dirty="0" err="1"/>
              <a:t>породіллі</a:t>
            </a:r>
            <a:r>
              <a:rPr lang="ru-RU" dirty="0"/>
              <a:t> </a:t>
            </a:r>
            <a:r>
              <a:rPr lang="ru-RU" dirty="0" err="1"/>
              <a:t>захоплює</a:t>
            </a:r>
            <a:r>
              <a:rPr lang="ru-RU" dirty="0"/>
              <a:t> </a:t>
            </a:r>
            <a:r>
              <a:rPr lang="ru-RU" dirty="0" err="1"/>
              <a:t>щипці</a:t>
            </a:r>
            <a:r>
              <a:rPr lang="ru-RU" dirty="0"/>
              <a:t> правою рукою в </a:t>
            </a:r>
            <a:r>
              <a:rPr lang="ru-RU" dirty="0" err="1"/>
              <a:t>частині</a:t>
            </a:r>
            <a:r>
              <a:rPr lang="ru-RU" dirty="0"/>
              <a:t> замка; </a:t>
            </a:r>
            <a:r>
              <a:rPr lang="ru-RU" dirty="0" err="1"/>
              <a:t>ліву</a:t>
            </a:r>
            <a:r>
              <a:rPr lang="ru-RU" dirty="0"/>
              <a:t> руку </a:t>
            </a:r>
            <a:r>
              <a:rPr lang="ru-RU" dirty="0" err="1"/>
              <a:t>своєму</a:t>
            </a:r>
            <a:r>
              <a:rPr lang="ru-RU" dirty="0"/>
              <a:t> </a:t>
            </a:r>
            <a:r>
              <a:rPr lang="ru-RU" dirty="0" err="1"/>
              <a:t>розпорядженні</a:t>
            </a:r>
            <a:r>
              <a:rPr lang="ru-RU" dirty="0"/>
              <a:t> на </a:t>
            </a:r>
            <a:r>
              <a:rPr lang="ru-RU" dirty="0" err="1"/>
              <a:t>промежини</a:t>
            </a:r>
            <a:r>
              <a:rPr lang="ru-RU" dirty="0"/>
              <a:t> для </a:t>
            </a:r>
            <a:r>
              <a:rPr lang="ru-RU" dirty="0" err="1"/>
              <a:t>її</a:t>
            </a:r>
            <a:r>
              <a:rPr lang="ru-RU" dirty="0"/>
              <a:t> </a:t>
            </a:r>
            <a:r>
              <a:rPr lang="ru-RU" dirty="0" err="1"/>
              <a:t>захисту</a:t>
            </a:r>
            <a:r>
              <a:rPr lang="ru-RU" dirty="0"/>
              <a:t>. </a:t>
            </a:r>
            <a:r>
              <a:rPr lang="ru-RU" dirty="0" err="1"/>
              <a:t>Тракції</a:t>
            </a:r>
            <a:r>
              <a:rPr lang="ru-RU" dirty="0"/>
              <a:t> </a:t>
            </a:r>
            <a:r>
              <a:rPr lang="ru-RU" dirty="0" err="1"/>
              <a:t>направляє</a:t>
            </a:r>
            <a:r>
              <a:rPr lang="ru-RU" dirty="0"/>
              <a:t> все </a:t>
            </a:r>
            <a:r>
              <a:rPr lang="ru-RU" dirty="0" err="1"/>
              <a:t>більш</a:t>
            </a:r>
            <a:r>
              <a:rPr lang="ru-RU" dirty="0"/>
              <a:t> кпереди в </a:t>
            </a:r>
            <a:r>
              <a:rPr lang="ru-RU" dirty="0" err="1"/>
              <a:t>міру</a:t>
            </a:r>
            <a:r>
              <a:rPr lang="ru-RU" dirty="0"/>
              <a:t> </a:t>
            </a:r>
            <a:r>
              <a:rPr lang="ru-RU" dirty="0" err="1"/>
              <a:t>розгинання</a:t>
            </a:r>
            <a:r>
              <a:rPr lang="ru-RU" dirty="0"/>
              <a:t> і </a:t>
            </a:r>
            <a:r>
              <a:rPr lang="ru-RU" dirty="0" err="1"/>
              <a:t>прорізування</a:t>
            </a:r>
            <a:r>
              <a:rPr lang="ru-RU" dirty="0"/>
              <a:t> </a:t>
            </a:r>
            <a:r>
              <a:rPr lang="ru-RU" dirty="0" err="1"/>
              <a:t>голівки</a:t>
            </a:r>
            <a:r>
              <a:rPr lang="ru-RU" dirty="0"/>
              <a:t> через </a:t>
            </a:r>
            <a:r>
              <a:rPr lang="ru-RU" dirty="0" err="1"/>
              <a:t>вульварное</a:t>
            </a:r>
            <a:r>
              <a:rPr lang="ru-RU" dirty="0"/>
              <a:t> </a:t>
            </a:r>
            <a:r>
              <a:rPr lang="ru-RU" dirty="0" err="1"/>
              <a:t>кільце</a:t>
            </a:r>
            <a:r>
              <a:rPr lang="ru-RU" dirty="0"/>
              <a:t>. Коли головка буде </a:t>
            </a:r>
            <a:r>
              <a:rPr lang="ru-RU" dirty="0" err="1"/>
              <a:t>повністю</a:t>
            </a:r>
            <a:r>
              <a:rPr lang="ru-RU" dirty="0"/>
              <a:t> </a:t>
            </a:r>
            <a:r>
              <a:rPr lang="ru-RU" dirty="0" err="1"/>
              <a:t>виведена</a:t>
            </a:r>
            <a:r>
              <a:rPr lang="ru-RU" dirty="0"/>
              <a:t> з </a:t>
            </a:r>
            <a:r>
              <a:rPr lang="ru-RU" dirty="0" err="1"/>
              <a:t>родових</a:t>
            </a:r>
            <a:r>
              <a:rPr lang="ru-RU" dirty="0"/>
              <a:t> </a:t>
            </a:r>
            <a:r>
              <a:rPr lang="ru-RU" dirty="0" err="1"/>
              <a:t>шляхів</a:t>
            </a:r>
            <a:r>
              <a:rPr lang="ru-RU" dirty="0"/>
              <a:t>, </a:t>
            </a:r>
            <a:r>
              <a:rPr lang="ru-RU" dirty="0" err="1"/>
              <a:t>розімкнути</a:t>
            </a:r>
            <a:r>
              <a:rPr lang="ru-RU" dirty="0"/>
              <a:t> замок і </a:t>
            </a:r>
            <a:r>
              <a:rPr lang="ru-RU" dirty="0" err="1"/>
              <a:t>зняти</a:t>
            </a:r>
            <a:r>
              <a:rPr lang="ru-RU" dirty="0"/>
              <a:t> </a:t>
            </a:r>
            <a:r>
              <a:rPr lang="ru-RU" dirty="0" err="1"/>
              <a:t>щипці</a:t>
            </a:r>
            <a:r>
              <a:rPr lang="ru-RU" dirty="0"/>
              <a:t>. </a:t>
            </a:r>
          </a:p>
        </p:txBody>
      </p:sp>
    </p:spTree>
    <p:extLst>
      <p:ext uri="{BB962C8B-B14F-4D97-AF65-F5344CB8AC3E}">
        <p14:creationId xmlns:p14="http://schemas.microsoft.com/office/powerpoint/2010/main" val="4209478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173349"/>
            <a:ext cx="8911687" cy="522110"/>
          </a:xfrm>
        </p:spPr>
        <p:txBody>
          <a:bodyPr>
            <a:normAutofit fontScale="90000"/>
          </a:bodyPr>
          <a:lstStyle/>
          <a:p>
            <a:r>
              <a:rPr lang="ru-RU" b="1" dirty="0"/>
              <a:t>ТРУДНОЩІ, ЩО ВИНИКАЮТЬ ПРИ </a:t>
            </a:r>
            <a:r>
              <a:rPr lang="ru-RU" b="1" dirty="0" err="1" smtClean="0"/>
              <a:t>накладенні</a:t>
            </a:r>
            <a:r>
              <a:rPr lang="ru-RU" b="1" dirty="0" smtClean="0"/>
              <a:t> </a:t>
            </a:r>
            <a:r>
              <a:rPr lang="ru-RU" b="1" dirty="0" err="1"/>
              <a:t>акушерських</a:t>
            </a:r>
            <a:r>
              <a:rPr lang="ru-RU" b="1" dirty="0"/>
              <a:t> </a:t>
            </a:r>
            <a:r>
              <a:rPr lang="ru-RU" b="1" dirty="0" err="1"/>
              <a:t>щипців</a:t>
            </a:r>
            <a:r>
              <a:rPr lang="ru-RU" dirty="0"/>
              <a:t> </a:t>
            </a:r>
          </a:p>
        </p:txBody>
      </p:sp>
      <p:sp>
        <p:nvSpPr>
          <p:cNvPr id="3" name="Объект 2"/>
          <p:cNvSpPr>
            <a:spLocks noGrp="1"/>
          </p:cNvSpPr>
          <p:nvPr>
            <p:ph idx="1"/>
          </p:nvPr>
        </p:nvSpPr>
        <p:spPr>
          <a:xfrm>
            <a:off x="1223493" y="1339403"/>
            <a:ext cx="10968507" cy="5344732"/>
          </a:xfrm>
        </p:spPr>
        <p:txBody>
          <a:bodyPr>
            <a:normAutofit lnSpcReduction="10000"/>
          </a:bodyPr>
          <a:lstStyle/>
          <a:p>
            <a:r>
              <a:rPr lang="ru-RU" dirty="0" err="1"/>
              <a:t>Труднощі</a:t>
            </a:r>
            <a:r>
              <a:rPr lang="ru-RU" dirty="0"/>
              <a:t> при </a:t>
            </a:r>
            <a:r>
              <a:rPr lang="ru-RU" dirty="0" err="1"/>
              <a:t>введенні</a:t>
            </a:r>
            <a:r>
              <a:rPr lang="ru-RU" dirty="0"/>
              <a:t> ложок </a:t>
            </a:r>
            <a:r>
              <a:rPr lang="ru-RU" dirty="0" err="1"/>
              <a:t>можуть</a:t>
            </a:r>
            <a:r>
              <a:rPr lang="ru-RU" dirty="0"/>
              <a:t> бути </a:t>
            </a:r>
            <a:r>
              <a:rPr lang="ru-RU" dirty="0" err="1"/>
              <a:t>пов'язані</a:t>
            </a:r>
            <a:r>
              <a:rPr lang="ru-RU" dirty="0"/>
              <a:t> з </a:t>
            </a:r>
            <a:r>
              <a:rPr lang="ru-RU" dirty="0" err="1"/>
              <a:t>вузькістю</a:t>
            </a:r>
            <a:r>
              <a:rPr lang="ru-RU" dirty="0"/>
              <a:t> </a:t>
            </a:r>
            <a:r>
              <a:rPr lang="ru-RU" dirty="0" err="1"/>
              <a:t>піхви</a:t>
            </a:r>
            <a:r>
              <a:rPr lang="ru-RU" dirty="0"/>
              <a:t> і </a:t>
            </a:r>
            <a:r>
              <a:rPr lang="ru-RU" dirty="0" err="1" smtClean="0"/>
              <a:t>регідністю</a:t>
            </a:r>
            <a:r>
              <a:rPr lang="ru-RU" dirty="0" smtClean="0"/>
              <a:t> </a:t>
            </a:r>
            <a:r>
              <a:rPr lang="ru-RU" dirty="0"/>
              <a:t>тазового дна, </a:t>
            </a:r>
            <a:r>
              <a:rPr lang="ru-RU" dirty="0" err="1"/>
              <a:t>що</a:t>
            </a:r>
            <a:r>
              <a:rPr lang="ru-RU" dirty="0"/>
              <a:t> </a:t>
            </a:r>
            <a:r>
              <a:rPr lang="ru-RU" dirty="0" err="1"/>
              <a:t>вимагає</a:t>
            </a:r>
            <a:r>
              <a:rPr lang="ru-RU" dirty="0"/>
              <a:t> </a:t>
            </a:r>
            <a:r>
              <a:rPr lang="ru-RU" dirty="0" err="1"/>
              <a:t>розсічення</a:t>
            </a:r>
            <a:r>
              <a:rPr lang="ru-RU" dirty="0"/>
              <a:t> </a:t>
            </a:r>
            <a:r>
              <a:rPr lang="ru-RU" dirty="0" err="1"/>
              <a:t>промежини</a:t>
            </a:r>
            <a:r>
              <a:rPr lang="ru-RU" dirty="0"/>
              <a:t>. </a:t>
            </a:r>
            <a:r>
              <a:rPr lang="ru-RU" dirty="0" err="1"/>
              <a:t>Якщо</a:t>
            </a:r>
            <a:r>
              <a:rPr lang="ru-RU" dirty="0"/>
              <a:t> </a:t>
            </a:r>
            <a:r>
              <a:rPr lang="ru-RU" dirty="0" err="1"/>
              <a:t>немає</a:t>
            </a:r>
            <a:r>
              <a:rPr lang="ru-RU" dirty="0"/>
              <a:t> </a:t>
            </a:r>
            <a:r>
              <a:rPr lang="ru-RU" dirty="0" err="1"/>
              <a:t>можливості</a:t>
            </a:r>
            <a:r>
              <a:rPr lang="ru-RU" dirty="0"/>
              <a:t> ввести руку-</a:t>
            </a:r>
            <a:r>
              <a:rPr lang="ru-RU" dirty="0" err="1"/>
              <a:t>провідник</a:t>
            </a:r>
            <a:r>
              <a:rPr lang="ru-RU" dirty="0"/>
              <a:t> </a:t>
            </a:r>
            <a:r>
              <a:rPr lang="ru-RU" dirty="0" err="1"/>
              <a:t>досить</a:t>
            </a:r>
            <a:r>
              <a:rPr lang="ru-RU" dirty="0"/>
              <a:t> </a:t>
            </a:r>
            <a:r>
              <a:rPr lang="ru-RU" dirty="0" err="1"/>
              <a:t>глибоко</a:t>
            </a:r>
            <a:r>
              <a:rPr lang="ru-RU" dirty="0"/>
              <a:t>, то в таких </a:t>
            </a:r>
            <a:r>
              <a:rPr lang="ru-RU" dirty="0" err="1"/>
              <a:t>випадках</a:t>
            </a:r>
            <a:r>
              <a:rPr lang="ru-RU" dirty="0"/>
              <a:t> руку треба ввести </a:t>
            </a:r>
            <a:r>
              <a:rPr lang="ru-RU" dirty="0" err="1" smtClean="0"/>
              <a:t>дещо</a:t>
            </a:r>
            <a:r>
              <a:rPr lang="ru-RU" dirty="0" smtClean="0"/>
              <a:t> </a:t>
            </a:r>
            <a:r>
              <a:rPr lang="ru-RU" dirty="0" err="1"/>
              <a:t>дозаду</a:t>
            </a:r>
            <a:r>
              <a:rPr lang="ru-RU" dirty="0"/>
              <a:t>, </a:t>
            </a:r>
            <a:r>
              <a:rPr lang="ru-RU" dirty="0" err="1"/>
              <a:t>ближче</a:t>
            </a:r>
            <a:r>
              <a:rPr lang="ru-RU" dirty="0"/>
              <a:t> до </a:t>
            </a:r>
            <a:r>
              <a:rPr lang="ru-RU" dirty="0" err="1"/>
              <a:t>крижової</a:t>
            </a:r>
            <a:r>
              <a:rPr lang="ru-RU" dirty="0"/>
              <a:t> </a:t>
            </a:r>
            <a:r>
              <a:rPr lang="ru-RU" dirty="0" err="1"/>
              <a:t>западини</a:t>
            </a:r>
            <a:r>
              <a:rPr lang="ru-RU" dirty="0"/>
              <a:t>. У тому ж </a:t>
            </a:r>
            <a:r>
              <a:rPr lang="ru-RU" dirty="0" err="1"/>
              <a:t>напрямку</a:t>
            </a:r>
            <a:r>
              <a:rPr lang="ru-RU" dirty="0"/>
              <a:t> ввести ложку </a:t>
            </a:r>
            <a:r>
              <a:rPr lang="ru-RU" dirty="0" err="1"/>
              <a:t>щипців</a:t>
            </a:r>
            <a:r>
              <a:rPr lang="ru-RU" dirty="0"/>
              <a:t>, </a:t>
            </a:r>
            <a:r>
              <a:rPr lang="ru-RU" dirty="0" err="1"/>
              <a:t>щоб</a:t>
            </a:r>
            <a:r>
              <a:rPr lang="ru-RU" dirty="0"/>
              <a:t> </a:t>
            </a:r>
            <a:r>
              <a:rPr lang="ru-RU" dirty="0" err="1"/>
              <a:t>розташувати</a:t>
            </a:r>
            <a:r>
              <a:rPr lang="ru-RU" dirty="0"/>
              <a:t> ложку в поперечному </a:t>
            </a:r>
            <a:r>
              <a:rPr lang="ru-RU" dirty="0" err="1"/>
              <a:t>розмірі</a:t>
            </a:r>
            <a:r>
              <a:rPr lang="ru-RU" dirty="0"/>
              <a:t> таза, </a:t>
            </a:r>
            <a:r>
              <a:rPr lang="ru-RU" dirty="0" err="1"/>
              <a:t>її</a:t>
            </a:r>
            <a:r>
              <a:rPr lang="ru-RU" dirty="0"/>
              <a:t> треба </a:t>
            </a:r>
            <a:r>
              <a:rPr lang="ru-RU" dirty="0" err="1"/>
              <a:t>перемістити</a:t>
            </a:r>
            <a:r>
              <a:rPr lang="ru-RU" dirty="0"/>
              <a:t> за </a:t>
            </a:r>
            <a:r>
              <a:rPr lang="ru-RU" dirty="0" err="1"/>
              <a:t>допомогою</a:t>
            </a:r>
            <a:r>
              <a:rPr lang="ru-RU" dirty="0"/>
              <a:t> руки-</a:t>
            </a:r>
            <a:r>
              <a:rPr lang="ru-RU" dirty="0" err="1"/>
              <a:t>провідника</a:t>
            </a:r>
            <a:r>
              <a:rPr lang="ru-RU" dirty="0"/>
              <a:t>, </a:t>
            </a:r>
            <a:r>
              <a:rPr lang="ru-RU" dirty="0" err="1"/>
              <a:t>діючи</a:t>
            </a:r>
            <a:r>
              <a:rPr lang="ru-RU" dirty="0"/>
              <a:t> на </a:t>
            </a:r>
            <a:r>
              <a:rPr lang="ru-RU" dirty="0" err="1"/>
              <a:t>заднє</a:t>
            </a:r>
            <a:r>
              <a:rPr lang="ru-RU" dirty="0"/>
              <a:t> ребро вводиться ложки. </a:t>
            </a:r>
            <a:r>
              <a:rPr lang="ru-RU" dirty="0" err="1"/>
              <a:t>Іноді</a:t>
            </a:r>
            <a:r>
              <a:rPr lang="ru-RU" dirty="0"/>
              <a:t> ложка </a:t>
            </a:r>
            <a:r>
              <a:rPr lang="ru-RU" dirty="0" err="1"/>
              <a:t>щипців</a:t>
            </a:r>
            <a:r>
              <a:rPr lang="ru-RU" dirty="0"/>
              <a:t> </a:t>
            </a:r>
            <a:r>
              <a:rPr lang="ru-RU" dirty="0" err="1"/>
              <a:t>зустрічає</a:t>
            </a:r>
            <a:r>
              <a:rPr lang="ru-RU" dirty="0"/>
              <a:t> </a:t>
            </a:r>
            <a:r>
              <a:rPr lang="ru-RU" dirty="0" err="1"/>
              <a:t>перешкоду</a:t>
            </a:r>
            <a:r>
              <a:rPr lang="ru-RU" dirty="0"/>
              <a:t> і не </a:t>
            </a:r>
            <a:r>
              <a:rPr lang="ru-RU" dirty="0" err="1"/>
              <a:t>просувається</a:t>
            </a:r>
            <a:r>
              <a:rPr lang="ru-RU" dirty="0"/>
              <a:t> </a:t>
            </a:r>
            <a:r>
              <a:rPr lang="ru-RU" dirty="0" err="1"/>
              <a:t>глибше</a:t>
            </a:r>
            <a:r>
              <a:rPr lang="ru-RU" dirty="0"/>
              <a:t>, </a:t>
            </a:r>
            <a:r>
              <a:rPr lang="ru-RU" dirty="0" err="1"/>
              <a:t>що</a:t>
            </a:r>
            <a:r>
              <a:rPr lang="ru-RU" dirty="0"/>
              <a:t> </a:t>
            </a:r>
            <a:r>
              <a:rPr lang="ru-RU" dirty="0" err="1"/>
              <a:t>може</a:t>
            </a:r>
            <a:r>
              <a:rPr lang="ru-RU" dirty="0"/>
              <a:t> бути </a:t>
            </a:r>
            <a:r>
              <a:rPr lang="ru-RU" dirty="0" err="1"/>
              <a:t>обумовлено</a:t>
            </a:r>
            <a:r>
              <a:rPr lang="ru-RU" dirty="0"/>
              <a:t> </a:t>
            </a:r>
            <a:r>
              <a:rPr lang="ru-RU" dirty="0" err="1"/>
              <a:t>попаданням</a:t>
            </a:r>
            <a:r>
              <a:rPr lang="ru-RU" dirty="0"/>
              <a:t> </a:t>
            </a:r>
            <a:r>
              <a:rPr lang="ru-RU" dirty="0" err="1"/>
              <a:t>верхівки</a:t>
            </a:r>
            <a:r>
              <a:rPr lang="ru-RU" dirty="0"/>
              <a:t> ложки в складку </a:t>
            </a:r>
            <a:r>
              <a:rPr lang="ru-RU" dirty="0" err="1"/>
              <a:t>піхви</a:t>
            </a:r>
            <a:r>
              <a:rPr lang="ru-RU" dirty="0"/>
              <a:t> </a:t>
            </a:r>
            <a:r>
              <a:rPr lang="ru-RU" dirty="0" err="1"/>
              <a:t>або</a:t>
            </a:r>
            <a:r>
              <a:rPr lang="ru-RU" dirty="0"/>
              <a:t> (</a:t>
            </a:r>
            <a:r>
              <a:rPr lang="ru-RU" dirty="0" err="1"/>
              <a:t>що</a:t>
            </a:r>
            <a:r>
              <a:rPr lang="ru-RU" dirty="0"/>
              <a:t> </a:t>
            </a:r>
            <a:r>
              <a:rPr lang="ru-RU" dirty="0" err="1"/>
              <a:t>більш</a:t>
            </a:r>
            <a:r>
              <a:rPr lang="ru-RU" dirty="0"/>
              <a:t> </a:t>
            </a:r>
            <a:r>
              <a:rPr lang="ru-RU" dirty="0" err="1"/>
              <a:t>небезпечно</a:t>
            </a:r>
            <a:r>
              <a:rPr lang="ru-RU" dirty="0"/>
              <a:t>) в </a:t>
            </a:r>
            <a:r>
              <a:rPr lang="ru-RU" dirty="0" err="1"/>
              <a:t>його</a:t>
            </a:r>
            <a:r>
              <a:rPr lang="ru-RU" dirty="0"/>
              <a:t> </a:t>
            </a:r>
            <a:r>
              <a:rPr lang="ru-RU" dirty="0" err="1"/>
              <a:t>склепіння</a:t>
            </a:r>
            <a:r>
              <a:rPr lang="ru-RU" dirty="0"/>
              <a:t>. Ложку </a:t>
            </a:r>
            <a:r>
              <a:rPr lang="ru-RU" dirty="0" err="1"/>
              <a:t>необхідно</a:t>
            </a:r>
            <a:r>
              <a:rPr lang="ru-RU" dirty="0"/>
              <a:t> </a:t>
            </a:r>
            <a:r>
              <a:rPr lang="ru-RU" dirty="0" err="1"/>
              <a:t>витягти</a:t>
            </a:r>
            <a:r>
              <a:rPr lang="ru-RU" dirty="0"/>
              <a:t> і </a:t>
            </a:r>
            <a:r>
              <a:rPr lang="ru-RU" dirty="0" err="1"/>
              <a:t>потім</a:t>
            </a:r>
            <a:r>
              <a:rPr lang="ru-RU" dirty="0"/>
              <a:t> ввести повторно при </a:t>
            </a:r>
            <a:r>
              <a:rPr lang="ru-RU" dirty="0" err="1"/>
              <a:t>ретельному</a:t>
            </a:r>
            <a:r>
              <a:rPr lang="ru-RU" dirty="0"/>
              <a:t> </a:t>
            </a:r>
            <a:r>
              <a:rPr lang="ru-RU" dirty="0" err="1"/>
              <a:t>контролі</a:t>
            </a:r>
            <a:r>
              <a:rPr lang="ru-RU" dirty="0"/>
              <a:t> </a:t>
            </a:r>
            <a:r>
              <a:rPr lang="ru-RU" dirty="0" err="1"/>
              <a:t>пальців</a:t>
            </a:r>
            <a:r>
              <a:rPr lang="ru-RU" dirty="0"/>
              <a:t> руки-</a:t>
            </a:r>
            <a:r>
              <a:rPr lang="ru-RU" dirty="0" err="1"/>
              <a:t>провідника</a:t>
            </a:r>
            <a:r>
              <a:rPr lang="ru-RU" dirty="0"/>
              <a:t>. </a:t>
            </a:r>
            <a:br>
              <a:rPr lang="ru-RU" dirty="0"/>
            </a:br>
            <a:r>
              <a:rPr lang="ru-RU" dirty="0" err="1"/>
              <a:t>Труднощі</a:t>
            </a:r>
            <a:r>
              <a:rPr lang="ru-RU" dirty="0"/>
              <a:t> </a:t>
            </a:r>
            <a:r>
              <a:rPr lang="ru-RU" dirty="0" err="1"/>
              <a:t>можуть</a:t>
            </a:r>
            <a:r>
              <a:rPr lang="ru-RU" dirty="0"/>
              <a:t> </a:t>
            </a:r>
            <a:r>
              <a:rPr lang="ru-RU" dirty="0" err="1"/>
              <a:t>зустрітися</a:t>
            </a:r>
            <a:r>
              <a:rPr lang="ru-RU" dirty="0"/>
              <a:t> і при </a:t>
            </a:r>
            <a:r>
              <a:rPr lang="ru-RU" dirty="0" err="1"/>
              <a:t>замиканні</a:t>
            </a:r>
            <a:r>
              <a:rPr lang="ru-RU" dirty="0"/>
              <a:t> </a:t>
            </a:r>
            <a:r>
              <a:rPr lang="ru-RU" dirty="0" err="1"/>
              <a:t>щипців</a:t>
            </a:r>
            <a:r>
              <a:rPr lang="ru-RU" dirty="0"/>
              <a:t>. Замок не </a:t>
            </a:r>
            <a:r>
              <a:rPr lang="ru-RU" dirty="0" err="1"/>
              <a:t>закриється</a:t>
            </a:r>
            <a:r>
              <a:rPr lang="ru-RU" dirty="0"/>
              <a:t>, </a:t>
            </a:r>
            <a:r>
              <a:rPr lang="ru-RU" dirty="0" err="1"/>
              <a:t>якщо</a:t>
            </a:r>
            <a:r>
              <a:rPr lang="ru-RU" dirty="0"/>
              <a:t> ложки </a:t>
            </a:r>
            <a:r>
              <a:rPr lang="ru-RU" dirty="0" err="1"/>
              <a:t>щипців</a:t>
            </a:r>
            <a:r>
              <a:rPr lang="ru-RU" dirty="0"/>
              <a:t> </a:t>
            </a:r>
            <a:r>
              <a:rPr lang="ru-RU" dirty="0" err="1"/>
              <a:t>розміщені</a:t>
            </a:r>
            <a:r>
              <a:rPr lang="ru-RU" dirty="0"/>
              <a:t> на </a:t>
            </a:r>
            <a:r>
              <a:rPr lang="ru-RU" dirty="0" err="1"/>
              <a:t>голівці</a:t>
            </a:r>
            <a:r>
              <a:rPr lang="ru-RU" dirty="0"/>
              <a:t> не в </a:t>
            </a:r>
            <a:r>
              <a:rPr lang="ru-RU" dirty="0" err="1"/>
              <a:t>одній</a:t>
            </a:r>
            <a:r>
              <a:rPr lang="ru-RU" dirty="0"/>
              <a:t> </a:t>
            </a:r>
            <a:r>
              <a:rPr lang="ru-RU" dirty="0" err="1"/>
              <a:t>площині</a:t>
            </a:r>
            <a:r>
              <a:rPr lang="ru-RU" dirty="0"/>
              <a:t> </a:t>
            </a:r>
            <a:r>
              <a:rPr lang="ru-RU" dirty="0" err="1"/>
              <a:t>або</a:t>
            </a:r>
            <a:r>
              <a:rPr lang="ru-RU" dirty="0"/>
              <a:t> одна ложка введена </a:t>
            </a:r>
            <a:r>
              <a:rPr lang="ru-RU" dirty="0" err="1"/>
              <a:t>вище</a:t>
            </a:r>
            <a:r>
              <a:rPr lang="ru-RU" dirty="0"/>
              <a:t> </a:t>
            </a:r>
            <a:r>
              <a:rPr lang="ru-RU" dirty="0" err="1"/>
              <a:t>іншої</a:t>
            </a:r>
            <a:r>
              <a:rPr lang="ru-RU" dirty="0"/>
              <a:t>. У </a:t>
            </a:r>
            <a:r>
              <a:rPr lang="ru-RU" dirty="0" err="1"/>
              <a:t>цій</a:t>
            </a:r>
            <a:r>
              <a:rPr lang="ru-RU" dirty="0"/>
              <a:t> </a:t>
            </a:r>
            <a:r>
              <a:rPr lang="ru-RU" dirty="0" err="1"/>
              <a:t>ситуації</a:t>
            </a:r>
            <a:r>
              <a:rPr lang="ru-RU" dirty="0"/>
              <a:t> </a:t>
            </a:r>
            <a:r>
              <a:rPr lang="ru-RU" dirty="0" err="1"/>
              <a:t>необхідно</a:t>
            </a:r>
            <a:r>
              <a:rPr lang="ru-RU" dirty="0"/>
              <a:t> ввести руку в </a:t>
            </a:r>
            <a:r>
              <a:rPr lang="ru-RU" dirty="0" err="1"/>
              <a:t>піхву</a:t>
            </a:r>
            <a:r>
              <a:rPr lang="ru-RU" dirty="0"/>
              <a:t> і </a:t>
            </a:r>
            <a:r>
              <a:rPr lang="ru-RU" dirty="0" err="1"/>
              <a:t>виправити</a:t>
            </a:r>
            <a:r>
              <a:rPr lang="ru-RU" dirty="0"/>
              <a:t> становище ложок. </a:t>
            </a:r>
            <a:r>
              <a:rPr lang="ru-RU" dirty="0" err="1"/>
              <a:t>Іноді</a:t>
            </a:r>
            <a:r>
              <a:rPr lang="ru-RU" dirty="0"/>
              <a:t> при </a:t>
            </a:r>
            <a:r>
              <a:rPr lang="ru-RU" dirty="0" err="1" smtClean="0"/>
              <a:t>закритому</a:t>
            </a:r>
            <a:r>
              <a:rPr lang="ru-RU" dirty="0" smtClean="0"/>
              <a:t> </a:t>
            </a:r>
            <a:r>
              <a:rPr lang="ru-RU" dirty="0"/>
              <a:t>замку рукоятки </a:t>
            </a:r>
            <a:r>
              <a:rPr lang="ru-RU" dirty="0" err="1"/>
              <a:t>щипців</a:t>
            </a:r>
            <a:r>
              <a:rPr lang="ru-RU" dirty="0"/>
              <a:t> сильно </a:t>
            </a:r>
            <a:r>
              <a:rPr lang="ru-RU" dirty="0" err="1"/>
              <a:t>розходяться</a:t>
            </a:r>
            <a:r>
              <a:rPr lang="ru-RU" dirty="0"/>
              <a:t>, </a:t>
            </a:r>
            <a:r>
              <a:rPr lang="ru-RU" dirty="0" err="1"/>
              <a:t>це</a:t>
            </a:r>
            <a:r>
              <a:rPr lang="ru-RU" dirty="0"/>
              <a:t> </a:t>
            </a:r>
            <a:r>
              <a:rPr lang="ru-RU" dirty="0" err="1"/>
              <a:t>може</a:t>
            </a:r>
            <a:r>
              <a:rPr lang="ru-RU" dirty="0"/>
              <a:t> бути </a:t>
            </a:r>
            <a:r>
              <a:rPr lang="ru-RU" dirty="0" err="1"/>
              <a:t>обумовлено</a:t>
            </a:r>
            <a:r>
              <a:rPr lang="ru-RU" dirty="0"/>
              <a:t> </a:t>
            </a:r>
            <a:r>
              <a:rPr lang="ru-RU" dirty="0" err="1"/>
              <a:t>недостатньою</a:t>
            </a:r>
            <a:r>
              <a:rPr lang="ru-RU" dirty="0"/>
              <a:t> </a:t>
            </a:r>
            <a:r>
              <a:rPr lang="ru-RU" dirty="0" err="1"/>
              <a:t>глибиною</a:t>
            </a:r>
            <a:r>
              <a:rPr lang="ru-RU" dirty="0"/>
              <a:t> </a:t>
            </a:r>
            <a:r>
              <a:rPr lang="ru-RU" dirty="0" err="1"/>
              <a:t>введення</a:t>
            </a:r>
            <a:r>
              <a:rPr lang="ru-RU" dirty="0"/>
              <a:t> ложок, поганим </a:t>
            </a:r>
            <a:r>
              <a:rPr lang="ru-RU" dirty="0" err="1"/>
              <a:t>охопленням</a:t>
            </a:r>
            <a:r>
              <a:rPr lang="ru-RU" dirty="0"/>
              <a:t> головки в не </a:t>
            </a:r>
            <a:r>
              <a:rPr lang="ru-RU" dirty="0" err="1"/>
              <a:t>вигідному</a:t>
            </a:r>
            <a:r>
              <a:rPr lang="ru-RU" dirty="0"/>
              <a:t> </a:t>
            </a:r>
            <a:r>
              <a:rPr lang="ru-RU" dirty="0" err="1"/>
              <a:t>напрямку</a:t>
            </a:r>
            <a:r>
              <a:rPr lang="ru-RU" dirty="0"/>
              <a:t> </a:t>
            </a:r>
            <a:r>
              <a:rPr lang="ru-RU" dirty="0" err="1"/>
              <a:t>або</a:t>
            </a:r>
            <a:r>
              <a:rPr lang="ru-RU" dirty="0"/>
              <a:t> </a:t>
            </a:r>
            <a:r>
              <a:rPr lang="ru-RU" dirty="0" err="1"/>
              <a:t>надмірної</a:t>
            </a:r>
            <a:r>
              <a:rPr lang="ru-RU" dirty="0"/>
              <a:t> величиною </a:t>
            </a:r>
            <a:r>
              <a:rPr lang="ru-RU" dirty="0" err="1"/>
              <a:t>голівки</a:t>
            </a:r>
            <a:r>
              <a:rPr lang="ru-RU" dirty="0"/>
              <a:t>. При </a:t>
            </a:r>
            <a:r>
              <a:rPr lang="ru-RU" dirty="0" err="1"/>
              <a:t>недостатній</a:t>
            </a:r>
            <a:r>
              <a:rPr lang="ru-RU" dirty="0"/>
              <a:t> </a:t>
            </a:r>
            <a:r>
              <a:rPr lang="ru-RU" dirty="0" err="1"/>
              <a:t>глибині</a:t>
            </a:r>
            <a:r>
              <a:rPr lang="ru-RU" dirty="0"/>
              <a:t> </a:t>
            </a:r>
            <a:r>
              <a:rPr lang="ru-RU" dirty="0" err="1"/>
              <a:t>введення</a:t>
            </a:r>
            <a:r>
              <a:rPr lang="ru-RU" dirty="0"/>
              <a:t> ложок </a:t>
            </a:r>
            <a:r>
              <a:rPr lang="ru-RU" dirty="0" err="1"/>
              <a:t>їх</a:t>
            </a:r>
            <a:r>
              <a:rPr lang="ru-RU" dirty="0"/>
              <a:t> </a:t>
            </a:r>
            <a:r>
              <a:rPr lang="ru-RU" dirty="0" err="1"/>
              <a:t>верхівки</a:t>
            </a:r>
            <a:r>
              <a:rPr lang="ru-RU" dirty="0"/>
              <a:t> тиснуть на </a:t>
            </a:r>
            <a:r>
              <a:rPr lang="ru-RU" dirty="0" err="1"/>
              <a:t>голівку</a:t>
            </a:r>
            <a:r>
              <a:rPr lang="ru-RU" dirty="0"/>
              <a:t> і при </a:t>
            </a:r>
            <a:r>
              <a:rPr lang="ru-RU" dirty="0" err="1"/>
              <a:t>спробі</a:t>
            </a:r>
            <a:r>
              <a:rPr lang="ru-RU" dirty="0"/>
              <a:t> </a:t>
            </a:r>
            <a:r>
              <a:rPr lang="ru-RU" dirty="0" err="1"/>
              <a:t>стиснення</a:t>
            </a:r>
            <a:r>
              <a:rPr lang="ru-RU" dirty="0"/>
              <a:t> ложок </a:t>
            </a:r>
            <a:r>
              <a:rPr lang="ru-RU" dirty="0" err="1"/>
              <a:t>можуть</a:t>
            </a:r>
            <a:r>
              <a:rPr lang="ru-RU" dirty="0"/>
              <a:t> </a:t>
            </a:r>
            <a:r>
              <a:rPr lang="ru-RU" dirty="0" err="1"/>
              <a:t>відбутися</a:t>
            </a:r>
            <a:r>
              <a:rPr lang="ru-RU" dirty="0"/>
              <a:t> </a:t>
            </a:r>
            <a:r>
              <a:rPr lang="ru-RU" dirty="0" err="1"/>
              <a:t>важкі</a:t>
            </a:r>
            <a:r>
              <a:rPr lang="ru-RU" dirty="0"/>
              <a:t> </a:t>
            </a:r>
            <a:r>
              <a:rPr lang="ru-RU" dirty="0" err="1"/>
              <a:t>пошкодження</a:t>
            </a:r>
            <a:r>
              <a:rPr lang="ru-RU" dirty="0"/>
              <a:t> плоду аж до перелому </a:t>
            </a:r>
            <a:r>
              <a:rPr lang="ru-RU" dirty="0" err="1"/>
              <a:t>кісток</a:t>
            </a:r>
            <a:r>
              <a:rPr lang="ru-RU" dirty="0"/>
              <a:t> черепа. </a:t>
            </a:r>
            <a:r>
              <a:rPr lang="ru-RU" dirty="0" err="1"/>
              <a:t>Труднощі</a:t>
            </a:r>
            <a:r>
              <a:rPr lang="ru-RU" dirty="0"/>
              <a:t> при </a:t>
            </a:r>
            <a:r>
              <a:rPr lang="ru-RU" dirty="0" err="1"/>
              <a:t>замиканні</a:t>
            </a:r>
            <a:r>
              <a:rPr lang="ru-RU" dirty="0"/>
              <a:t> ложок </a:t>
            </a:r>
            <a:r>
              <a:rPr lang="ru-RU" dirty="0" err="1"/>
              <a:t>виникають</a:t>
            </a:r>
            <a:r>
              <a:rPr lang="ru-RU" dirty="0"/>
              <a:t> і в тих </a:t>
            </a:r>
            <a:r>
              <a:rPr lang="ru-RU" dirty="0" err="1"/>
              <a:t>випадках</a:t>
            </a:r>
            <a:r>
              <a:rPr lang="ru-RU" dirty="0"/>
              <a:t>, коли </a:t>
            </a:r>
            <a:r>
              <a:rPr lang="ru-RU" dirty="0" err="1"/>
              <a:t>щипці</a:t>
            </a:r>
            <a:r>
              <a:rPr lang="ru-RU" dirty="0"/>
              <a:t> </a:t>
            </a:r>
            <a:r>
              <a:rPr lang="ru-RU" dirty="0" err="1"/>
              <a:t>накладені</a:t>
            </a:r>
            <a:r>
              <a:rPr lang="ru-RU" dirty="0"/>
              <a:t> не в поперечному, а в косому і </a:t>
            </a:r>
            <a:r>
              <a:rPr lang="ru-RU" dirty="0" err="1"/>
              <a:t>навіть</a:t>
            </a:r>
            <a:r>
              <a:rPr lang="ru-RU" dirty="0"/>
              <a:t> </a:t>
            </a:r>
            <a:r>
              <a:rPr lang="ru-RU" dirty="0" smtClean="0"/>
              <a:t>лобно-</a:t>
            </a:r>
            <a:r>
              <a:rPr lang="ru-RU" dirty="0" err="1" smtClean="0"/>
              <a:t>потиличному</a:t>
            </a:r>
            <a:r>
              <a:rPr lang="ru-RU" dirty="0" smtClean="0"/>
              <a:t> </a:t>
            </a:r>
            <a:r>
              <a:rPr lang="ru-RU" dirty="0" err="1"/>
              <a:t>напрямку</a:t>
            </a:r>
            <a:r>
              <a:rPr lang="ru-RU" dirty="0"/>
              <a:t>. </a:t>
            </a:r>
            <a:r>
              <a:rPr lang="ru-RU" dirty="0" err="1"/>
              <a:t>Неправильне</a:t>
            </a:r>
            <a:r>
              <a:rPr lang="ru-RU" dirty="0"/>
              <a:t> </a:t>
            </a:r>
            <a:r>
              <a:rPr lang="ru-RU" dirty="0" err="1"/>
              <a:t>положення</a:t>
            </a:r>
            <a:r>
              <a:rPr lang="ru-RU" dirty="0"/>
              <a:t> ложок </a:t>
            </a:r>
            <a:r>
              <a:rPr lang="ru-RU" dirty="0" err="1"/>
              <a:t>пов'язано</a:t>
            </a:r>
            <a:r>
              <a:rPr lang="ru-RU" dirty="0"/>
              <a:t> з </a:t>
            </a:r>
            <a:r>
              <a:rPr lang="ru-RU" dirty="0" err="1"/>
              <a:t>помилками</a:t>
            </a:r>
            <a:r>
              <a:rPr lang="ru-RU" dirty="0"/>
              <a:t> в </a:t>
            </a:r>
            <a:r>
              <a:rPr lang="ru-RU" dirty="0" err="1"/>
              <a:t>діагностиці</a:t>
            </a:r>
            <a:r>
              <a:rPr lang="ru-RU" dirty="0"/>
              <a:t> </a:t>
            </a:r>
            <a:r>
              <a:rPr lang="ru-RU" dirty="0" err="1"/>
              <a:t>місця</a:t>
            </a:r>
            <a:r>
              <a:rPr lang="ru-RU" dirty="0"/>
              <a:t> </a:t>
            </a:r>
            <a:r>
              <a:rPr lang="ru-RU" dirty="0" err="1"/>
              <a:t>розташування</a:t>
            </a:r>
            <a:r>
              <a:rPr lang="ru-RU" dirty="0"/>
              <a:t> </a:t>
            </a:r>
            <a:r>
              <a:rPr lang="ru-RU" dirty="0" err="1"/>
              <a:t>голівки</a:t>
            </a:r>
            <a:r>
              <a:rPr lang="ru-RU" dirty="0"/>
              <a:t> в малому </a:t>
            </a:r>
            <a:r>
              <a:rPr lang="ru-RU" dirty="0" err="1"/>
              <a:t>тазі</a:t>
            </a:r>
            <a:r>
              <a:rPr lang="ru-RU" dirty="0"/>
              <a:t> і </a:t>
            </a:r>
            <a:r>
              <a:rPr lang="ru-RU" dirty="0" err="1"/>
              <a:t>розташування</a:t>
            </a:r>
            <a:r>
              <a:rPr lang="ru-RU" dirty="0"/>
              <a:t> </a:t>
            </a:r>
            <a:r>
              <a:rPr lang="ru-RU" dirty="0" err="1"/>
              <a:t>швів</a:t>
            </a:r>
            <a:r>
              <a:rPr lang="ru-RU" dirty="0"/>
              <a:t> і </a:t>
            </a:r>
            <a:r>
              <a:rPr lang="ru-RU" dirty="0" err="1"/>
              <a:t>тім'ячка</a:t>
            </a:r>
            <a:r>
              <a:rPr lang="ru-RU" dirty="0"/>
              <a:t> на </a:t>
            </a:r>
            <a:r>
              <a:rPr lang="ru-RU" dirty="0" err="1"/>
              <a:t>голівці</a:t>
            </a:r>
            <a:r>
              <a:rPr lang="ru-RU" dirty="0"/>
              <a:t>, тому </a:t>
            </a:r>
            <a:r>
              <a:rPr lang="ru-RU" dirty="0" err="1"/>
              <a:t>необхідно</a:t>
            </a:r>
            <a:r>
              <a:rPr lang="ru-RU" dirty="0"/>
              <a:t> </a:t>
            </a:r>
            <a:r>
              <a:rPr lang="ru-RU" dirty="0" err="1"/>
              <a:t>повторне</a:t>
            </a:r>
            <a:r>
              <a:rPr lang="ru-RU" dirty="0"/>
              <a:t> </a:t>
            </a:r>
            <a:r>
              <a:rPr lang="ru-RU" dirty="0" err="1"/>
              <a:t>піхвове</a:t>
            </a:r>
            <a:r>
              <a:rPr lang="ru-RU" dirty="0"/>
              <a:t> </a:t>
            </a:r>
            <a:r>
              <a:rPr lang="ru-RU" dirty="0" err="1"/>
              <a:t>дослідження</a:t>
            </a:r>
            <a:r>
              <a:rPr lang="ru-RU" dirty="0"/>
              <a:t> і </a:t>
            </a:r>
            <a:r>
              <a:rPr lang="ru-RU" dirty="0" err="1"/>
              <a:t>введення</a:t>
            </a:r>
            <a:r>
              <a:rPr lang="ru-RU" dirty="0"/>
              <a:t> ложок. </a:t>
            </a:r>
          </a:p>
        </p:txBody>
      </p:sp>
    </p:spTree>
    <p:extLst>
      <p:ext uri="{BB962C8B-B14F-4D97-AF65-F5344CB8AC3E}">
        <p14:creationId xmlns:p14="http://schemas.microsoft.com/office/powerpoint/2010/main" val="1337512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1409" y="199107"/>
            <a:ext cx="8911687" cy="1114538"/>
          </a:xfrm>
        </p:spPr>
        <p:txBody>
          <a:bodyPr>
            <a:normAutofit fontScale="90000"/>
          </a:bodyPr>
          <a:lstStyle/>
          <a:p>
            <a:r>
              <a:rPr lang="ru-RU" b="1" dirty="0" err="1"/>
              <a:t>Операція</a:t>
            </a:r>
            <a:r>
              <a:rPr lang="ru-RU" b="1" dirty="0"/>
              <a:t> </a:t>
            </a:r>
            <a:r>
              <a:rPr lang="ru-RU" b="1" dirty="0" err="1"/>
              <a:t>накладення</a:t>
            </a:r>
            <a:r>
              <a:rPr lang="ru-RU" b="1" dirty="0"/>
              <a:t> </a:t>
            </a:r>
            <a:r>
              <a:rPr lang="ru-RU" b="1" dirty="0" err="1"/>
              <a:t>акушерських</a:t>
            </a:r>
            <a:r>
              <a:rPr lang="ru-RU" b="1" dirty="0"/>
              <a:t> </a:t>
            </a:r>
            <a:r>
              <a:rPr lang="ru-RU" b="1" dirty="0" err="1"/>
              <a:t>щипців</a:t>
            </a:r>
            <a:endParaRPr lang="ru-RU" dirty="0"/>
          </a:p>
        </p:txBody>
      </p:sp>
      <p:sp>
        <p:nvSpPr>
          <p:cNvPr id="3" name="Объект 2"/>
          <p:cNvSpPr>
            <a:spLocks noGrp="1"/>
          </p:cNvSpPr>
          <p:nvPr>
            <p:ph idx="1"/>
          </p:nvPr>
        </p:nvSpPr>
        <p:spPr>
          <a:xfrm>
            <a:off x="1545465" y="1197735"/>
            <a:ext cx="10646535" cy="5660265"/>
          </a:xfrm>
        </p:spPr>
        <p:txBody>
          <a:bodyPr>
            <a:normAutofit lnSpcReduction="10000"/>
          </a:bodyPr>
          <a:lstStyle/>
          <a:p>
            <a:r>
              <a:rPr lang="ru-RU" b="1" i="1" dirty="0" err="1"/>
              <a:t>Акушерськими</a:t>
            </a:r>
            <a:r>
              <a:rPr lang="ru-RU" b="1" i="1" dirty="0"/>
              <a:t> </a:t>
            </a:r>
            <a:r>
              <a:rPr lang="ru-RU" b="1" i="1" dirty="0" err="1"/>
              <a:t>щипцями</a:t>
            </a:r>
            <a:r>
              <a:rPr lang="ru-RU" i="1" dirty="0"/>
              <a:t> </a:t>
            </a:r>
            <a:r>
              <a:rPr lang="ru-RU" i="1" dirty="0" err="1"/>
              <a:t>називається</a:t>
            </a:r>
            <a:r>
              <a:rPr lang="ru-RU" i="1" dirty="0"/>
              <a:t> </a:t>
            </a:r>
            <a:r>
              <a:rPr lang="ru-RU" i="1" dirty="0" err="1"/>
              <a:t>інструмент</a:t>
            </a:r>
            <a:r>
              <a:rPr lang="ru-RU" i="1" dirty="0"/>
              <a:t>, </a:t>
            </a:r>
            <a:r>
              <a:rPr lang="ru-RU" i="1" dirty="0" err="1"/>
              <a:t>призначений</a:t>
            </a:r>
            <a:r>
              <a:rPr lang="ru-RU" i="1" dirty="0"/>
              <a:t> для </a:t>
            </a:r>
            <a:r>
              <a:rPr lang="ru-RU" i="1" dirty="0" err="1"/>
              <a:t>вилучення</a:t>
            </a:r>
            <a:r>
              <a:rPr lang="ru-RU" i="1" dirty="0"/>
              <a:t> живого </a:t>
            </a:r>
            <a:r>
              <a:rPr lang="ru-RU" i="1" dirty="0" err="1"/>
              <a:t>доношеного</a:t>
            </a:r>
            <a:r>
              <a:rPr lang="ru-RU" i="1" dirty="0"/>
              <a:t> плоду за </a:t>
            </a:r>
            <a:r>
              <a:rPr lang="ru-RU" i="1" dirty="0" err="1"/>
              <a:t>голівку</a:t>
            </a:r>
            <a:r>
              <a:rPr lang="ru-RU" i="1" dirty="0"/>
              <a:t>.</a:t>
            </a:r>
            <a:r>
              <a:rPr lang="ru-RU" dirty="0"/>
              <a:t> </a:t>
            </a:r>
            <a:br>
              <a:rPr lang="ru-RU" dirty="0"/>
            </a:br>
            <a:r>
              <a:rPr lang="ru-RU" i="1" dirty="0" err="1"/>
              <a:t>Накладення</a:t>
            </a:r>
            <a:r>
              <a:rPr lang="ru-RU" i="1" dirty="0"/>
              <a:t> </a:t>
            </a:r>
            <a:r>
              <a:rPr lang="ru-RU" i="1" dirty="0" err="1"/>
              <a:t>акушерських</a:t>
            </a:r>
            <a:r>
              <a:rPr lang="ru-RU" i="1" dirty="0"/>
              <a:t> </a:t>
            </a:r>
            <a:r>
              <a:rPr lang="ru-RU" i="1" dirty="0" err="1"/>
              <a:t>щипців</a:t>
            </a:r>
            <a:r>
              <a:rPr lang="ru-RU" i="1" dirty="0"/>
              <a:t> - </a:t>
            </a:r>
            <a:r>
              <a:rPr lang="ru-RU" i="1" dirty="0" err="1"/>
              <a:t>це</a:t>
            </a:r>
            <a:r>
              <a:rPr lang="ru-RU" i="1" dirty="0"/>
              <a:t> </a:t>
            </a:r>
            <a:r>
              <a:rPr lang="ru-RU" i="1" dirty="0" err="1" smtClean="0"/>
              <a:t>розроджуючаоперація</a:t>
            </a:r>
            <a:r>
              <a:rPr lang="ru-RU" i="1" dirty="0"/>
              <a:t>, при </a:t>
            </a:r>
            <a:r>
              <a:rPr lang="ru-RU" i="1" dirty="0" err="1"/>
              <a:t>якій</a:t>
            </a:r>
            <a:r>
              <a:rPr lang="ru-RU" i="1" dirty="0"/>
              <a:t> </a:t>
            </a:r>
            <a:r>
              <a:rPr lang="ru-RU" i="1" dirty="0" err="1"/>
              <a:t>живий</a:t>
            </a:r>
            <a:r>
              <a:rPr lang="ru-RU" i="1" dirty="0"/>
              <a:t> </a:t>
            </a:r>
            <a:r>
              <a:rPr lang="ru-RU" i="1" dirty="0" err="1"/>
              <a:t>доношений</a:t>
            </a:r>
            <a:r>
              <a:rPr lang="ru-RU" i="1" dirty="0"/>
              <a:t> </a:t>
            </a:r>
            <a:r>
              <a:rPr lang="ru-RU" i="1" dirty="0" err="1"/>
              <a:t>плід</a:t>
            </a:r>
            <a:r>
              <a:rPr lang="ru-RU" i="1" dirty="0"/>
              <a:t> </a:t>
            </a:r>
            <a:r>
              <a:rPr lang="ru-RU" i="1" dirty="0" err="1"/>
              <a:t>витягають</a:t>
            </a:r>
            <a:r>
              <a:rPr lang="ru-RU" i="1" dirty="0"/>
              <a:t> через </a:t>
            </a:r>
            <a:r>
              <a:rPr lang="ru-RU" i="1" dirty="0" err="1"/>
              <a:t>природні</a:t>
            </a:r>
            <a:r>
              <a:rPr lang="ru-RU" i="1" dirty="0"/>
              <a:t> </a:t>
            </a:r>
            <a:r>
              <a:rPr lang="ru-RU" i="1" dirty="0" err="1"/>
              <a:t>родові</a:t>
            </a:r>
            <a:r>
              <a:rPr lang="ru-RU" i="1" dirty="0"/>
              <a:t> шляхи за </a:t>
            </a:r>
            <a:r>
              <a:rPr lang="ru-RU" i="1" dirty="0" err="1"/>
              <a:t>допомогою</a:t>
            </a:r>
            <a:r>
              <a:rPr lang="ru-RU" i="1" dirty="0"/>
              <a:t> </a:t>
            </a:r>
            <a:r>
              <a:rPr lang="ru-RU" i="1" dirty="0" err="1"/>
              <a:t>акушерських</a:t>
            </a:r>
            <a:r>
              <a:rPr lang="ru-RU" i="1" dirty="0"/>
              <a:t> </a:t>
            </a:r>
            <a:r>
              <a:rPr lang="ru-RU" i="1" dirty="0" err="1"/>
              <a:t>щипців</a:t>
            </a:r>
            <a:r>
              <a:rPr lang="ru-RU" i="1" dirty="0"/>
              <a:t>.</a:t>
            </a:r>
            <a:r>
              <a:rPr lang="ru-RU" dirty="0"/>
              <a:t> </a:t>
            </a:r>
            <a:br>
              <a:rPr lang="ru-RU" dirty="0"/>
            </a:br>
            <a:r>
              <a:rPr lang="ru-RU" dirty="0" err="1"/>
              <a:t>Акушерські</a:t>
            </a:r>
            <a:r>
              <a:rPr lang="ru-RU" dirty="0"/>
              <a:t> </a:t>
            </a:r>
            <a:r>
              <a:rPr lang="ru-RU" dirty="0" err="1"/>
              <a:t>щипці</a:t>
            </a:r>
            <a:r>
              <a:rPr lang="ru-RU" dirty="0"/>
              <a:t> </a:t>
            </a:r>
            <a:r>
              <a:rPr lang="ru-RU" dirty="0" err="1"/>
              <a:t>були</a:t>
            </a:r>
            <a:r>
              <a:rPr lang="ru-RU" dirty="0"/>
              <a:t> </a:t>
            </a:r>
            <a:r>
              <a:rPr lang="ru-RU" dirty="0" err="1"/>
              <a:t>винайдені</a:t>
            </a:r>
            <a:r>
              <a:rPr lang="ru-RU" dirty="0"/>
              <a:t> </a:t>
            </a:r>
            <a:r>
              <a:rPr lang="ru-RU" dirty="0" err="1"/>
              <a:t>шотландським</a:t>
            </a:r>
            <a:r>
              <a:rPr lang="ru-RU" dirty="0"/>
              <a:t> </a:t>
            </a:r>
            <a:r>
              <a:rPr lang="ru-RU" dirty="0" err="1"/>
              <a:t>лікарем</a:t>
            </a:r>
            <a:r>
              <a:rPr lang="ru-RU" dirty="0"/>
              <a:t> Петером Чемберленом (помер у 1631 р.) </a:t>
            </a:r>
            <a:r>
              <a:rPr lang="ru-RU" dirty="0" err="1"/>
              <a:t>наприкінці</a:t>
            </a:r>
            <a:r>
              <a:rPr lang="ru-RU" dirty="0"/>
              <a:t> </a:t>
            </a:r>
            <a:r>
              <a:rPr lang="sk-SK" dirty="0"/>
              <a:t>XVI </a:t>
            </a:r>
            <a:r>
              <a:rPr lang="ru-RU" dirty="0" err="1"/>
              <a:t>століття</a:t>
            </a:r>
            <a:r>
              <a:rPr lang="ru-RU" dirty="0"/>
              <a:t>. </a:t>
            </a:r>
            <a:r>
              <a:rPr lang="ru-RU" dirty="0" err="1"/>
              <a:t>Багато</a:t>
            </a:r>
            <a:r>
              <a:rPr lang="ru-RU" dirty="0"/>
              <a:t> </a:t>
            </a:r>
            <a:r>
              <a:rPr lang="ru-RU" dirty="0" err="1"/>
              <a:t>років</a:t>
            </a:r>
            <a:r>
              <a:rPr lang="ru-RU" dirty="0"/>
              <a:t> </a:t>
            </a:r>
            <a:r>
              <a:rPr lang="ru-RU" dirty="0" err="1"/>
              <a:t>акушерські</a:t>
            </a:r>
            <a:r>
              <a:rPr lang="ru-RU" dirty="0"/>
              <a:t> </a:t>
            </a:r>
            <a:r>
              <a:rPr lang="ru-RU" dirty="0" err="1"/>
              <a:t>щипці</a:t>
            </a:r>
            <a:r>
              <a:rPr lang="ru-RU" dirty="0"/>
              <a:t> </a:t>
            </a:r>
            <a:r>
              <a:rPr lang="ru-RU" dirty="0" err="1"/>
              <a:t>залишалися</a:t>
            </a:r>
            <a:r>
              <a:rPr lang="ru-RU" dirty="0"/>
              <a:t> </a:t>
            </a:r>
            <a:r>
              <a:rPr lang="ru-RU" dirty="0" err="1"/>
              <a:t>фамільним</a:t>
            </a:r>
            <a:r>
              <a:rPr lang="ru-RU" dirty="0"/>
              <a:t> секретом, </a:t>
            </a:r>
            <a:r>
              <a:rPr lang="ru-RU" dirty="0" err="1"/>
              <a:t>що</a:t>
            </a:r>
            <a:r>
              <a:rPr lang="ru-RU" dirty="0"/>
              <a:t> </a:t>
            </a:r>
            <a:r>
              <a:rPr lang="ru-RU" dirty="0" err="1"/>
              <a:t>передається</a:t>
            </a:r>
            <a:r>
              <a:rPr lang="ru-RU" dirty="0"/>
              <a:t> у </a:t>
            </a:r>
            <a:r>
              <a:rPr lang="ru-RU" dirty="0" err="1"/>
              <a:t>спадок</a:t>
            </a:r>
            <a:r>
              <a:rPr lang="ru-RU" dirty="0"/>
              <a:t>, </a:t>
            </a:r>
            <a:r>
              <a:rPr lang="ru-RU" dirty="0" err="1"/>
              <a:t>оскільки</a:t>
            </a:r>
            <a:r>
              <a:rPr lang="ru-RU" dirty="0"/>
              <a:t> вони </a:t>
            </a:r>
            <a:r>
              <a:rPr lang="ru-RU" dirty="0" err="1"/>
              <a:t>були</a:t>
            </a:r>
            <a:r>
              <a:rPr lang="ru-RU" dirty="0"/>
              <a:t> предметом наживи </a:t>
            </a:r>
            <a:r>
              <a:rPr lang="ru-RU" dirty="0" err="1"/>
              <a:t>винахідника</a:t>
            </a:r>
            <a:r>
              <a:rPr lang="ru-RU" dirty="0"/>
              <a:t> і </a:t>
            </a:r>
            <a:r>
              <a:rPr lang="ru-RU" dirty="0" err="1"/>
              <a:t>його</a:t>
            </a:r>
            <a:r>
              <a:rPr lang="ru-RU" dirty="0"/>
              <a:t> </a:t>
            </a:r>
            <a:r>
              <a:rPr lang="ru-RU" dirty="0" err="1"/>
              <a:t>нащадків</a:t>
            </a:r>
            <a:r>
              <a:rPr lang="ru-RU" dirty="0"/>
              <a:t>. Секрет </a:t>
            </a:r>
            <a:r>
              <a:rPr lang="ru-RU" dirty="0" err="1"/>
              <a:t>був</a:t>
            </a:r>
            <a:r>
              <a:rPr lang="ru-RU" dirty="0"/>
              <a:t> </a:t>
            </a:r>
            <a:r>
              <a:rPr lang="ru-RU" dirty="0" err="1"/>
              <a:t>надалі</a:t>
            </a:r>
            <a:r>
              <a:rPr lang="ru-RU" dirty="0"/>
              <a:t> </a:t>
            </a:r>
            <a:r>
              <a:rPr lang="ru-RU" dirty="0" err="1"/>
              <a:t>проданий</a:t>
            </a:r>
            <a:r>
              <a:rPr lang="ru-RU" dirty="0"/>
              <a:t> за вельми </a:t>
            </a:r>
            <a:r>
              <a:rPr lang="ru-RU" dirty="0" err="1"/>
              <a:t>високу</a:t>
            </a:r>
            <a:r>
              <a:rPr lang="ru-RU" dirty="0"/>
              <a:t> </a:t>
            </a:r>
            <a:r>
              <a:rPr lang="ru-RU" dirty="0" err="1"/>
              <a:t>ціну</a:t>
            </a:r>
            <a:r>
              <a:rPr lang="ru-RU" dirty="0"/>
              <a:t>. Через 125 </a:t>
            </a:r>
            <a:r>
              <a:rPr lang="ru-RU" dirty="0" err="1"/>
              <a:t>років</a:t>
            </a:r>
            <a:r>
              <a:rPr lang="ru-RU" dirty="0"/>
              <a:t> (1723 р.) </a:t>
            </a:r>
            <a:r>
              <a:rPr lang="ru-RU" dirty="0" err="1"/>
              <a:t>акушерські</a:t>
            </a:r>
            <a:r>
              <a:rPr lang="ru-RU" dirty="0"/>
              <a:t> </a:t>
            </a:r>
            <a:r>
              <a:rPr lang="ru-RU" dirty="0" err="1"/>
              <a:t>щипці</a:t>
            </a:r>
            <a:r>
              <a:rPr lang="ru-RU" dirty="0"/>
              <a:t> </a:t>
            </a:r>
            <a:r>
              <a:rPr lang="ru-RU" dirty="0" err="1"/>
              <a:t>були</a:t>
            </a:r>
            <a:r>
              <a:rPr lang="ru-RU" dirty="0"/>
              <a:t> "</a:t>
            </a:r>
            <a:r>
              <a:rPr lang="ru-RU" dirty="0" err="1"/>
              <a:t>вдруге</a:t>
            </a:r>
            <a:r>
              <a:rPr lang="ru-RU" dirty="0"/>
              <a:t>" </a:t>
            </a:r>
            <a:r>
              <a:rPr lang="ru-RU" dirty="0" err="1"/>
              <a:t>винайдені</a:t>
            </a:r>
            <a:r>
              <a:rPr lang="ru-RU" dirty="0"/>
              <a:t> </a:t>
            </a:r>
            <a:r>
              <a:rPr lang="ru-RU" dirty="0" err="1"/>
              <a:t>Женевських</a:t>
            </a:r>
            <a:r>
              <a:rPr lang="ru-RU" dirty="0"/>
              <a:t> анатомом і </a:t>
            </a:r>
            <a:r>
              <a:rPr lang="ru-RU" dirty="0" err="1"/>
              <a:t>хірургом</a:t>
            </a:r>
            <a:r>
              <a:rPr lang="ru-RU" dirty="0"/>
              <a:t> І. </a:t>
            </a:r>
            <a:r>
              <a:rPr lang="ru-RU" dirty="0" err="1"/>
              <a:t>Пальфіном</a:t>
            </a:r>
            <a:r>
              <a:rPr lang="ru-RU" dirty="0"/>
              <a:t> (</a:t>
            </a:r>
            <a:r>
              <a:rPr lang="ru-RU" dirty="0" err="1"/>
              <a:t>Франція</a:t>
            </a:r>
            <a:r>
              <a:rPr lang="ru-RU" dirty="0"/>
              <a:t>) і </a:t>
            </a:r>
            <a:r>
              <a:rPr lang="ru-RU" dirty="0" err="1"/>
              <a:t>негайно</a:t>
            </a:r>
            <a:r>
              <a:rPr lang="ru-RU" dirty="0"/>
              <a:t> </a:t>
            </a:r>
            <a:r>
              <a:rPr lang="ru-RU" dirty="0" err="1"/>
              <a:t>оприлюднені</a:t>
            </a:r>
            <a:r>
              <a:rPr lang="ru-RU" dirty="0"/>
              <a:t>, тому </a:t>
            </a:r>
            <a:r>
              <a:rPr lang="ru-RU" dirty="0" err="1"/>
              <a:t>пріоритет</a:t>
            </a:r>
            <a:r>
              <a:rPr lang="ru-RU" dirty="0"/>
              <a:t> у </a:t>
            </a:r>
            <a:r>
              <a:rPr lang="ru-RU" dirty="0" err="1"/>
              <a:t>винаході</a:t>
            </a:r>
            <a:r>
              <a:rPr lang="ru-RU" dirty="0"/>
              <a:t> </a:t>
            </a:r>
            <a:r>
              <a:rPr lang="ru-RU" dirty="0" err="1"/>
              <a:t>акушерських</a:t>
            </a:r>
            <a:r>
              <a:rPr lang="ru-RU" dirty="0"/>
              <a:t> </a:t>
            </a:r>
            <a:r>
              <a:rPr lang="ru-RU" dirty="0" err="1"/>
              <a:t>щипців</a:t>
            </a:r>
            <a:r>
              <a:rPr lang="ru-RU" dirty="0"/>
              <a:t> по праву </a:t>
            </a:r>
            <a:r>
              <a:rPr lang="ru-RU" dirty="0" err="1"/>
              <a:t>належить</a:t>
            </a:r>
            <a:r>
              <a:rPr lang="ru-RU" dirty="0"/>
              <a:t> </a:t>
            </a:r>
            <a:r>
              <a:rPr lang="ru-RU" dirty="0" err="1"/>
              <a:t>йому</a:t>
            </a:r>
            <a:r>
              <a:rPr lang="ru-RU" dirty="0"/>
              <a:t>. </a:t>
            </a:r>
            <a:r>
              <a:rPr lang="ru-RU" dirty="0" err="1"/>
              <a:t>Інструмент</a:t>
            </a:r>
            <a:r>
              <a:rPr lang="ru-RU" dirty="0"/>
              <a:t> та </a:t>
            </a:r>
            <a:r>
              <a:rPr lang="ru-RU" dirty="0" err="1"/>
              <a:t>його</a:t>
            </a:r>
            <a:r>
              <a:rPr lang="ru-RU" dirty="0"/>
              <a:t> </a:t>
            </a:r>
            <a:r>
              <a:rPr lang="ru-RU" dirty="0" err="1"/>
              <a:t>застосування</a:t>
            </a:r>
            <a:r>
              <a:rPr lang="ru-RU" dirty="0"/>
              <a:t> </a:t>
            </a:r>
            <a:r>
              <a:rPr lang="ru-RU" dirty="0" err="1"/>
              <a:t>швидко</a:t>
            </a:r>
            <a:r>
              <a:rPr lang="ru-RU" dirty="0"/>
              <a:t> </a:t>
            </a:r>
            <a:r>
              <a:rPr lang="ru-RU" dirty="0" err="1"/>
              <a:t>набули</a:t>
            </a:r>
            <a:r>
              <a:rPr lang="ru-RU" dirty="0"/>
              <a:t> широкого </a:t>
            </a:r>
            <a:r>
              <a:rPr lang="ru-RU" dirty="0" err="1"/>
              <a:t>поширення</a:t>
            </a:r>
            <a:r>
              <a:rPr lang="ru-RU" dirty="0"/>
              <a:t>. У </a:t>
            </a:r>
            <a:r>
              <a:rPr lang="ru-RU" dirty="0" err="1"/>
              <a:t>Росії</a:t>
            </a:r>
            <a:r>
              <a:rPr lang="ru-RU" dirty="0"/>
              <a:t> </a:t>
            </a:r>
            <a:r>
              <a:rPr lang="ru-RU" dirty="0" err="1"/>
              <a:t>акушерські</a:t>
            </a:r>
            <a:r>
              <a:rPr lang="ru-RU" dirty="0"/>
              <a:t> </a:t>
            </a:r>
            <a:r>
              <a:rPr lang="ru-RU" dirty="0" err="1"/>
              <a:t>щипці</a:t>
            </a:r>
            <a:r>
              <a:rPr lang="ru-RU" dirty="0"/>
              <a:t> </a:t>
            </a:r>
            <a:r>
              <a:rPr lang="ru-RU" dirty="0" err="1"/>
              <a:t>вперше</a:t>
            </a:r>
            <a:r>
              <a:rPr lang="ru-RU" dirty="0"/>
              <a:t> </a:t>
            </a:r>
            <a:r>
              <a:rPr lang="ru-RU" dirty="0" err="1"/>
              <a:t>були</a:t>
            </a:r>
            <a:r>
              <a:rPr lang="ru-RU" dirty="0"/>
              <a:t> </a:t>
            </a:r>
            <a:r>
              <a:rPr lang="ru-RU" dirty="0" err="1"/>
              <a:t>застосовані</a:t>
            </a:r>
            <a:r>
              <a:rPr lang="ru-RU" dirty="0"/>
              <a:t> в 1765 </a:t>
            </a:r>
            <a:r>
              <a:rPr lang="ru-RU" dirty="0" err="1"/>
              <a:t>році</a:t>
            </a:r>
            <a:r>
              <a:rPr lang="ru-RU" dirty="0"/>
              <a:t> в </a:t>
            </a:r>
            <a:r>
              <a:rPr lang="ru-RU" dirty="0" err="1"/>
              <a:t>Москві</a:t>
            </a:r>
            <a:r>
              <a:rPr lang="ru-RU" dirty="0"/>
              <a:t> </a:t>
            </a:r>
            <a:r>
              <a:rPr lang="ru-RU" dirty="0" err="1"/>
              <a:t>професором</a:t>
            </a:r>
            <a:r>
              <a:rPr lang="ru-RU" dirty="0"/>
              <a:t> </a:t>
            </a:r>
            <a:r>
              <a:rPr lang="ru-RU" dirty="0" err="1"/>
              <a:t>Московського</a:t>
            </a:r>
            <a:r>
              <a:rPr lang="ru-RU" dirty="0"/>
              <a:t> </a:t>
            </a:r>
            <a:r>
              <a:rPr lang="ru-RU" dirty="0" err="1"/>
              <a:t>університету</a:t>
            </a:r>
            <a:r>
              <a:rPr lang="ru-RU" dirty="0"/>
              <a:t> І.Ф. </a:t>
            </a:r>
            <a:r>
              <a:rPr lang="ru-RU" dirty="0" err="1"/>
              <a:t>Еразмус</a:t>
            </a:r>
            <a:r>
              <a:rPr lang="ru-RU" dirty="0"/>
              <a:t>. </a:t>
            </a:r>
            <a:r>
              <a:rPr lang="ru-RU" dirty="0" err="1"/>
              <a:t>Проте</a:t>
            </a:r>
            <a:r>
              <a:rPr lang="ru-RU" dirty="0"/>
              <a:t> заслуга </a:t>
            </a:r>
            <a:r>
              <a:rPr lang="ru-RU" dirty="0" err="1"/>
              <a:t>впровадження</a:t>
            </a:r>
            <a:r>
              <a:rPr lang="ru-RU" dirty="0"/>
              <a:t> </a:t>
            </a:r>
            <a:r>
              <a:rPr lang="ru-RU" dirty="0" err="1"/>
              <a:t>цієї</a:t>
            </a:r>
            <a:r>
              <a:rPr lang="ru-RU" dirty="0"/>
              <a:t> </a:t>
            </a:r>
            <a:r>
              <a:rPr lang="ru-RU" dirty="0" err="1"/>
              <a:t>операції</a:t>
            </a:r>
            <a:r>
              <a:rPr lang="ru-RU" dirty="0"/>
              <a:t> в </a:t>
            </a:r>
            <a:r>
              <a:rPr lang="ru-RU" dirty="0" err="1"/>
              <a:t>повсякденну</a:t>
            </a:r>
            <a:r>
              <a:rPr lang="ru-RU" dirty="0"/>
              <a:t> практику </a:t>
            </a:r>
            <a:r>
              <a:rPr lang="ru-RU" dirty="0" err="1"/>
              <a:t>невід'ємно</a:t>
            </a:r>
            <a:r>
              <a:rPr lang="ru-RU" dirty="0"/>
              <a:t> </a:t>
            </a:r>
            <a:r>
              <a:rPr lang="ru-RU" dirty="0" err="1"/>
              <a:t>належить</a:t>
            </a:r>
            <a:r>
              <a:rPr lang="ru-RU" dirty="0"/>
              <a:t> основоположнику </a:t>
            </a:r>
            <a:r>
              <a:rPr lang="ru-RU" dirty="0" err="1"/>
              <a:t>російського</a:t>
            </a:r>
            <a:r>
              <a:rPr lang="ru-RU" dirty="0"/>
              <a:t> </a:t>
            </a:r>
            <a:r>
              <a:rPr lang="ru-RU" dirty="0" err="1"/>
              <a:t>наукового</a:t>
            </a:r>
            <a:r>
              <a:rPr lang="ru-RU" dirty="0"/>
              <a:t> акушерства Нестору Максимовичу </a:t>
            </a:r>
            <a:r>
              <a:rPr lang="ru-RU" dirty="0" err="1"/>
              <a:t>Максимовичу</a:t>
            </a:r>
            <a:r>
              <a:rPr lang="ru-RU" dirty="0"/>
              <a:t> (</a:t>
            </a:r>
            <a:r>
              <a:rPr lang="ru-RU" dirty="0" err="1"/>
              <a:t>Амбодик</a:t>
            </a:r>
            <a:r>
              <a:rPr lang="ru-RU" dirty="0"/>
              <a:t>, 1744-1812). </a:t>
            </a:r>
            <a:r>
              <a:rPr lang="ru-RU" dirty="0" err="1"/>
              <a:t>Свій</a:t>
            </a:r>
            <a:r>
              <a:rPr lang="ru-RU" dirty="0"/>
              <a:t> </a:t>
            </a:r>
            <a:r>
              <a:rPr lang="ru-RU" dirty="0" err="1"/>
              <a:t>особистий</a:t>
            </a:r>
            <a:r>
              <a:rPr lang="ru-RU" dirty="0"/>
              <a:t> </a:t>
            </a:r>
            <a:r>
              <a:rPr lang="ru-RU" dirty="0" err="1"/>
              <a:t>досвід</a:t>
            </a:r>
            <a:r>
              <a:rPr lang="ru-RU" dirty="0"/>
              <a:t> </a:t>
            </a:r>
            <a:r>
              <a:rPr lang="ru-RU" dirty="0" err="1"/>
              <a:t>він</a:t>
            </a:r>
            <a:r>
              <a:rPr lang="ru-RU" dirty="0"/>
              <a:t> </a:t>
            </a:r>
            <a:r>
              <a:rPr lang="ru-RU" dirty="0" err="1"/>
              <a:t>виклав</a:t>
            </a:r>
            <a:r>
              <a:rPr lang="ru-RU" dirty="0"/>
              <a:t> у </a:t>
            </a:r>
            <a:r>
              <a:rPr lang="ru-RU" dirty="0" err="1"/>
              <a:t>книзі</a:t>
            </a:r>
            <a:r>
              <a:rPr lang="ru-RU" dirty="0"/>
              <a:t> "</a:t>
            </a:r>
            <a:r>
              <a:rPr lang="ru-RU" dirty="0" err="1"/>
              <a:t>Мистецтво</a:t>
            </a:r>
            <a:r>
              <a:rPr lang="ru-RU" dirty="0"/>
              <a:t> </a:t>
            </a:r>
            <a:r>
              <a:rPr lang="ru-RU" dirty="0" err="1"/>
              <a:t>сповивання</a:t>
            </a:r>
            <a:r>
              <a:rPr lang="ru-RU" dirty="0"/>
              <a:t>, </a:t>
            </a:r>
            <a:r>
              <a:rPr lang="ru-RU" dirty="0" err="1"/>
              <a:t>чи</a:t>
            </a:r>
            <a:r>
              <a:rPr lang="ru-RU" dirty="0"/>
              <a:t> наука про </a:t>
            </a:r>
            <a:r>
              <a:rPr lang="ru-RU" dirty="0" err="1"/>
              <a:t>бабське</a:t>
            </a:r>
            <a:r>
              <a:rPr lang="ru-RU" dirty="0"/>
              <a:t> справу" (1784-1786). За </a:t>
            </a:r>
            <a:r>
              <a:rPr lang="ru-RU" dirty="0" err="1"/>
              <a:t>його</a:t>
            </a:r>
            <a:r>
              <a:rPr lang="ru-RU" dirty="0"/>
              <a:t> </a:t>
            </a:r>
            <a:r>
              <a:rPr lang="ru-RU" dirty="0" err="1"/>
              <a:t>кресленнями</a:t>
            </a:r>
            <a:r>
              <a:rPr lang="ru-RU" dirty="0"/>
              <a:t> </a:t>
            </a:r>
            <a:r>
              <a:rPr lang="ru-RU" dirty="0" err="1"/>
              <a:t>інструментальним</a:t>
            </a:r>
            <a:r>
              <a:rPr lang="ru-RU" dirty="0"/>
              <a:t> </a:t>
            </a:r>
            <a:r>
              <a:rPr lang="ru-RU" dirty="0" err="1"/>
              <a:t>майстром</a:t>
            </a:r>
            <a:r>
              <a:rPr lang="ru-RU" dirty="0"/>
              <a:t> Василем </a:t>
            </a:r>
            <a:r>
              <a:rPr lang="ru-RU" dirty="0" err="1"/>
              <a:t>Коженкової</a:t>
            </a:r>
            <a:r>
              <a:rPr lang="ru-RU" dirty="0"/>
              <a:t> (1782) </a:t>
            </a:r>
            <a:r>
              <a:rPr lang="ru-RU" dirty="0" err="1"/>
              <a:t>виготовлено</a:t>
            </a:r>
            <a:r>
              <a:rPr lang="ru-RU" dirty="0"/>
              <a:t> </a:t>
            </a:r>
            <a:r>
              <a:rPr lang="ru-RU" dirty="0" err="1"/>
              <a:t>перші</a:t>
            </a:r>
            <a:r>
              <a:rPr lang="ru-RU" dirty="0"/>
              <a:t> в </a:t>
            </a:r>
            <a:r>
              <a:rPr lang="ru-RU" dirty="0" err="1"/>
              <a:t>Росії</a:t>
            </a:r>
            <a:r>
              <a:rPr lang="ru-RU" dirty="0"/>
              <a:t> </a:t>
            </a:r>
            <a:r>
              <a:rPr lang="ru-RU" dirty="0" err="1"/>
              <a:t>моделі</a:t>
            </a:r>
            <a:r>
              <a:rPr lang="ru-RU" dirty="0"/>
              <a:t> </a:t>
            </a:r>
            <a:r>
              <a:rPr lang="ru-RU" dirty="0" err="1"/>
              <a:t>акушерських</a:t>
            </a:r>
            <a:r>
              <a:rPr lang="ru-RU" dirty="0"/>
              <a:t> </a:t>
            </a:r>
            <a:r>
              <a:rPr lang="ru-RU" dirty="0" err="1"/>
              <a:t>щипців</a:t>
            </a:r>
            <a:r>
              <a:rPr lang="ru-RU" dirty="0"/>
              <a:t>. </a:t>
            </a:r>
            <a:r>
              <a:rPr lang="ru-RU" dirty="0" err="1"/>
              <a:t>Надалі</a:t>
            </a:r>
            <a:r>
              <a:rPr lang="ru-RU" dirty="0"/>
              <a:t> у </a:t>
            </a:r>
            <a:r>
              <a:rPr lang="ru-RU" dirty="0" err="1"/>
              <a:t>розвиток</a:t>
            </a:r>
            <a:r>
              <a:rPr lang="ru-RU" dirty="0"/>
              <a:t> </a:t>
            </a:r>
            <a:r>
              <a:rPr lang="ru-RU" dirty="0" err="1"/>
              <a:t>теорії</a:t>
            </a:r>
            <a:r>
              <a:rPr lang="ru-RU" dirty="0"/>
              <a:t> і практики </a:t>
            </a:r>
            <a:r>
              <a:rPr lang="ru-RU" dirty="0" err="1"/>
              <a:t>операції</a:t>
            </a:r>
            <a:r>
              <a:rPr lang="ru-RU" dirty="0"/>
              <a:t> </a:t>
            </a:r>
            <a:r>
              <a:rPr lang="ru-RU" dirty="0" err="1"/>
              <a:t>накладення</a:t>
            </a:r>
            <a:r>
              <a:rPr lang="ru-RU" dirty="0"/>
              <a:t> </a:t>
            </a:r>
            <a:r>
              <a:rPr lang="ru-RU" dirty="0" err="1"/>
              <a:t>акушерських</a:t>
            </a:r>
            <a:r>
              <a:rPr lang="ru-RU" dirty="0"/>
              <a:t> </a:t>
            </a:r>
            <a:r>
              <a:rPr lang="ru-RU" dirty="0" err="1"/>
              <a:t>щипців</a:t>
            </a:r>
            <a:r>
              <a:rPr lang="ru-RU" dirty="0"/>
              <a:t> великий </a:t>
            </a:r>
            <a:r>
              <a:rPr lang="ru-RU" dirty="0" err="1"/>
              <a:t>внесок</a:t>
            </a:r>
            <a:r>
              <a:rPr lang="ru-RU" dirty="0"/>
              <a:t> внесли </a:t>
            </a:r>
            <a:r>
              <a:rPr lang="ru-RU" dirty="0" err="1"/>
              <a:t>вітчизняні</a:t>
            </a:r>
            <a:r>
              <a:rPr lang="ru-RU" dirty="0"/>
              <a:t> </a:t>
            </a:r>
            <a:r>
              <a:rPr lang="ru-RU" dirty="0" err="1"/>
              <a:t>акушери</a:t>
            </a:r>
            <a:r>
              <a:rPr lang="ru-RU" dirty="0"/>
              <a:t> Антон Якович </a:t>
            </a:r>
            <a:r>
              <a:rPr lang="ru-RU" dirty="0" err="1"/>
              <a:t>Красовський</a:t>
            </a:r>
            <a:r>
              <a:rPr lang="ru-RU" dirty="0"/>
              <a:t>, </a:t>
            </a:r>
            <a:r>
              <a:rPr lang="ru-RU" dirty="0" err="1"/>
              <a:t>Іван</a:t>
            </a:r>
            <a:r>
              <a:rPr lang="ru-RU" dirty="0"/>
              <a:t> Петрович </a:t>
            </a:r>
            <a:r>
              <a:rPr lang="ru-RU" dirty="0" err="1"/>
              <a:t>Лазарович</a:t>
            </a:r>
            <a:r>
              <a:rPr lang="ru-RU" dirty="0"/>
              <a:t>, </a:t>
            </a:r>
            <a:r>
              <a:rPr lang="ru-RU" dirty="0" err="1"/>
              <a:t>Микола</a:t>
            </a:r>
            <a:r>
              <a:rPr lang="ru-RU" dirty="0"/>
              <a:t> </a:t>
            </a:r>
            <a:r>
              <a:rPr lang="ru-RU" dirty="0" err="1"/>
              <a:t>Миколайович</a:t>
            </a:r>
            <a:r>
              <a:rPr lang="ru-RU" dirty="0"/>
              <a:t> </a:t>
            </a:r>
            <a:r>
              <a:rPr lang="ru-RU" dirty="0" err="1"/>
              <a:t>Феноменів</a:t>
            </a:r>
            <a:r>
              <a:rPr lang="ru-RU" dirty="0"/>
              <a:t>. </a:t>
            </a:r>
          </a:p>
        </p:txBody>
      </p:sp>
    </p:spTree>
    <p:extLst>
      <p:ext uri="{BB962C8B-B14F-4D97-AF65-F5344CB8AC3E}">
        <p14:creationId xmlns:p14="http://schemas.microsoft.com/office/powerpoint/2010/main" val="388623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err="1"/>
              <a:t>Відсутність</a:t>
            </a:r>
            <a:r>
              <a:rPr lang="ru-RU" dirty="0"/>
              <a:t> </a:t>
            </a:r>
            <a:r>
              <a:rPr lang="ru-RU" dirty="0" err="1"/>
              <a:t>просування</a:t>
            </a:r>
            <a:r>
              <a:rPr lang="ru-RU" dirty="0"/>
              <a:t> </a:t>
            </a:r>
            <a:r>
              <a:rPr lang="ru-RU" dirty="0" err="1"/>
              <a:t>голівки</a:t>
            </a:r>
            <a:r>
              <a:rPr lang="ru-RU" dirty="0"/>
              <a:t> при </a:t>
            </a:r>
            <a:r>
              <a:rPr lang="ru-RU" dirty="0" err="1" smtClean="0"/>
              <a:t>тракціях</a:t>
            </a:r>
            <a:r>
              <a:rPr lang="ru-RU" dirty="0" smtClean="0"/>
              <a:t> </a:t>
            </a:r>
            <a:r>
              <a:rPr lang="ru-RU" dirty="0" err="1"/>
              <a:t>може</a:t>
            </a:r>
            <a:r>
              <a:rPr lang="ru-RU" dirty="0"/>
              <a:t> </a:t>
            </a:r>
            <a:r>
              <a:rPr lang="ru-RU" dirty="0" err="1"/>
              <a:t>залежати</a:t>
            </a:r>
            <a:r>
              <a:rPr lang="ru-RU" dirty="0"/>
              <a:t> </a:t>
            </a:r>
            <a:r>
              <a:rPr lang="ru-RU" dirty="0" err="1"/>
              <a:t>від</a:t>
            </a:r>
            <a:r>
              <a:rPr lang="ru-RU" dirty="0"/>
              <a:t> неправильного </a:t>
            </a:r>
            <a:r>
              <a:rPr lang="ru-RU" dirty="0" err="1"/>
              <a:t>їх</a:t>
            </a:r>
            <a:r>
              <a:rPr lang="ru-RU" dirty="0"/>
              <a:t> </a:t>
            </a:r>
            <a:r>
              <a:rPr lang="ru-RU" dirty="0" err="1"/>
              <a:t>спрямування</a:t>
            </a:r>
            <a:r>
              <a:rPr lang="ru-RU" dirty="0"/>
              <a:t>. </a:t>
            </a:r>
            <a:r>
              <a:rPr lang="ru-RU" dirty="0" err="1"/>
              <a:t>Тракція</a:t>
            </a:r>
            <a:r>
              <a:rPr lang="ru-RU" dirty="0"/>
              <a:t> </a:t>
            </a:r>
            <a:r>
              <a:rPr lang="ru-RU" dirty="0" err="1"/>
              <a:t>завжди</a:t>
            </a:r>
            <a:r>
              <a:rPr lang="ru-RU" dirty="0"/>
              <a:t> повинна </a:t>
            </a:r>
            <a:r>
              <a:rPr lang="ru-RU" dirty="0" err="1"/>
              <a:t>відповідати</a:t>
            </a:r>
            <a:r>
              <a:rPr lang="ru-RU" dirty="0"/>
              <a:t> </a:t>
            </a:r>
            <a:r>
              <a:rPr lang="ru-RU" dirty="0" err="1"/>
              <a:t>напрямку</a:t>
            </a:r>
            <a:r>
              <a:rPr lang="ru-RU" dirty="0"/>
              <a:t> </a:t>
            </a:r>
            <a:r>
              <a:rPr lang="ru-RU" dirty="0" err="1"/>
              <a:t>провідної</a:t>
            </a:r>
            <a:r>
              <a:rPr lang="ru-RU" dirty="0"/>
              <a:t> </a:t>
            </a:r>
            <a:r>
              <a:rPr lang="ru-RU" dirty="0" err="1"/>
              <a:t>осі</a:t>
            </a:r>
            <a:r>
              <a:rPr lang="ru-RU" dirty="0"/>
              <a:t> тазу і </a:t>
            </a:r>
            <a:r>
              <a:rPr lang="ru-RU" dirty="0" err="1" smtClean="0"/>
              <a:t>біомеханізму</a:t>
            </a:r>
            <a:r>
              <a:rPr lang="ru-RU" dirty="0" smtClean="0"/>
              <a:t> </a:t>
            </a:r>
            <a:r>
              <a:rPr lang="ru-RU" dirty="0" err="1"/>
              <a:t>пологів</a:t>
            </a:r>
            <a:r>
              <a:rPr lang="ru-RU" dirty="0"/>
              <a:t>. </a:t>
            </a:r>
            <a:br>
              <a:rPr lang="ru-RU" dirty="0"/>
            </a:br>
            <a:r>
              <a:rPr lang="ru-RU" dirty="0"/>
              <a:t>При </a:t>
            </a:r>
            <a:r>
              <a:rPr lang="ru-RU" dirty="0" err="1"/>
              <a:t>тракції</a:t>
            </a:r>
            <a:r>
              <a:rPr lang="ru-RU" dirty="0"/>
              <a:t> </a:t>
            </a:r>
            <a:r>
              <a:rPr lang="ru-RU" dirty="0" err="1"/>
              <a:t>може</a:t>
            </a:r>
            <a:r>
              <a:rPr lang="ru-RU" dirty="0"/>
              <a:t> </a:t>
            </a:r>
            <a:r>
              <a:rPr lang="ru-RU" dirty="0" err="1"/>
              <a:t>відбутися</a:t>
            </a:r>
            <a:r>
              <a:rPr lang="ru-RU" dirty="0"/>
              <a:t> </a:t>
            </a:r>
            <a:r>
              <a:rPr lang="ru-RU" i="1" dirty="0" err="1"/>
              <a:t>зісковзування</a:t>
            </a:r>
            <a:r>
              <a:rPr lang="ru-RU" i="1" dirty="0"/>
              <a:t> </a:t>
            </a:r>
            <a:r>
              <a:rPr lang="ru-RU" i="1" dirty="0" err="1"/>
              <a:t>щипців</a:t>
            </a:r>
            <a:r>
              <a:rPr lang="ru-RU" dirty="0"/>
              <a:t> - </a:t>
            </a:r>
            <a:r>
              <a:rPr lang="ru-RU" i="1" dirty="0" err="1"/>
              <a:t>вертикальне</a:t>
            </a:r>
            <a:r>
              <a:rPr lang="ru-RU" dirty="0"/>
              <a:t> (через головку </a:t>
            </a:r>
            <a:r>
              <a:rPr lang="ru-RU" dirty="0" err="1"/>
              <a:t>назовні</a:t>
            </a:r>
            <a:r>
              <a:rPr lang="ru-RU" dirty="0"/>
              <a:t>) </a:t>
            </a:r>
            <a:r>
              <a:rPr lang="ru-RU" dirty="0" err="1"/>
              <a:t>або</a:t>
            </a:r>
            <a:r>
              <a:rPr lang="ru-RU" dirty="0"/>
              <a:t> </a:t>
            </a:r>
            <a:r>
              <a:rPr lang="ru-RU" i="1" dirty="0" err="1"/>
              <a:t>горизонтальне</a:t>
            </a:r>
            <a:r>
              <a:rPr lang="ru-RU" dirty="0"/>
              <a:t> (</a:t>
            </a:r>
            <a:r>
              <a:rPr lang="ru-RU" dirty="0" err="1"/>
              <a:t>попереду</a:t>
            </a:r>
            <a:r>
              <a:rPr lang="ru-RU" dirty="0"/>
              <a:t> </a:t>
            </a:r>
            <a:r>
              <a:rPr lang="ru-RU" dirty="0" err="1"/>
              <a:t>або</a:t>
            </a:r>
            <a:r>
              <a:rPr lang="ru-RU" dirty="0"/>
              <a:t> назад). Причинами </a:t>
            </a:r>
            <a:r>
              <a:rPr lang="ru-RU" dirty="0" err="1"/>
              <a:t>зісковзування</a:t>
            </a:r>
            <a:r>
              <a:rPr lang="ru-RU" dirty="0"/>
              <a:t> </a:t>
            </a:r>
            <a:r>
              <a:rPr lang="ru-RU" dirty="0" err="1"/>
              <a:t>щипців</a:t>
            </a:r>
            <a:r>
              <a:rPr lang="ru-RU" dirty="0"/>
              <a:t> є </a:t>
            </a:r>
            <a:r>
              <a:rPr lang="ru-RU" dirty="0" err="1"/>
              <a:t>неправильний</a:t>
            </a:r>
            <a:r>
              <a:rPr lang="ru-RU" dirty="0"/>
              <a:t> </a:t>
            </a:r>
            <a:r>
              <a:rPr lang="ru-RU" dirty="0" err="1"/>
              <a:t>захоплення</a:t>
            </a:r>
            <a:r>
              <a:rPr lang="ru-RU" dirty="0"/>
              <a:t> головки, </a:t>
            </a:r>
            <a:r>
              <a:rPr lang="ru-RU" dirty="0" err="1"/>
              <a:t>неправильне</a:t>
            </a:r>
            <a:r>
              <a:rPr lang="ru-RU" dirty="0"/>
              <a:t> </a:t>
            </a:r>
            <a:r>
              <a:rPr lang="ru-RU" dirty="0" err="1"/>
              <a:t>замикання</a:t>
            </a:r>
            <a:r>
              <a:rPr lang="ru-RU" dirty="0"/>
              <a:t> </a:t>
            </a:r>
            <a:r>
              <a:rPr lang="ru-RU" dirty="0" err="1"/>
              <a:t>щипців</a:t>
            </a:r>
            <a:r>
              <a:rPr lang="ru-RU" dirty="0"/>
              <a:t>, </a:t>
            </a:r>
            <a:r>
              <a:rPr lang="ru-RU" dirty="0" err="1"/>
              <a:t>невідповідні</a:t>
            </a:r>
            <a:r>
              <a:rPr lang="ru-RU" dirty="0"/>
              <a:t> </a:t>
            </a:r>
            <a:r>
              <a:rPr lang="ru-RU" dirty="0" err="1"/>
              <a:t>розміри</a:t>
            </a:r>
            <a:r>
              <a:rPr lang="ru-RU" dirty="0"/>
              <a:t> </a:t>
            </a:r>
            <a:r>
              <a:rPr lang="ru-RU" dirty="0" err="1"/>
              <a:t>голівки</a:t>
            </a:r>
            <a:r>
              <a:rPr lang="ru-RU" dirty="0"/>
              <a:t> плоду. </a:t>
            </a:r>
            <a:r>
              <a:rPr lang="ru-RU" dirty="0" err="1"/>
              <a:t>Зісковзування</a:t>
            </a:r>
            <a:r>
              <a:rPr lang="ru-RU" dirty="0"/>
              <a:t> </a:t>
            </a:r>
            <a:r>
              <a:rPr lang="ru-RU" dirty="0" err="1"/>
              <a:t>щипців</a:t>
            </a:r>
            <a:r>
              <a:rPr lang="ru-RU" dirty="0"/>
              <a:t> </a:t>
            </a:r>
            <a:r>
              <a:rPr lang="ru-RU" dirty="0" err="1"/>
              <a:t>небезпечно</a:t>
            </a:r>
            <a:r>
              <a:rPr lang="ru-RU" dirty="0"/>
              <a:t> </a:t>
            </a:r>
            <a:r>
              <a:rPr lang="ru-RU" dirty="0" err="1"/>
              <a:t>виникненням</a:t>
            </a:r>
            <a:r>
              <a:rPr lang="ru-RU" dirty="0"/>
              <a:t> </a:t>
            </a:r>
            <a:r>
              <a:rPr lang="ru-RU" dirty="0" err="1"/>
              <a:t>серйозних</a:t>
            </a:r>
            <a:r>
              <a:rPr lang="ru-RU" dirty="0"/>
              <a:t> </a:t>
            </a:r>
            <a:r>
              <a:rPr lang="ru-RU" dirty="0" err="1"/>
              <a:t>ушкоджень</a:t>
            </a:r>
            <a:r>
              <a:rPr lang="ru-RU" dirty="0"/>
              <a:t> </a:t>
            </a:r>
            <a:r>
              <a:rPr lang="ru-RU" dirty="0" err="1"/>
              <a:t>родових</a:t>
            </a:r>
            <a:r>
              <a:rPr lang="ru-RU" dirty="0"/>
              <a:t> </a:t>
            </a:r>
            <a:r>
              <a:rPr lang="ru-RU" dirty="0" err="1"/>
              <a:t>шляхів</a:t>
            </a:r>
            <a:r>
              <a:rPr lang="ru-RU" dirty="0"/>
              <a:t>: </a:t>
            </a:r>
            <a:r>
              <a:rPr lang="ru-RU" dirty="0" err="1"/>
              <a:t>розривів</a:t>
            </a:r>
            <a:r>
              <a:rPr lang="ru-RU" dirty="0"/>
              <a:t> </a:t>
            </a:r>
            <a:r>
              <a:rPr lang="ru-RU" dirty="0" err="1"/>
              <a:t>промежини</a:t>
            </a:r>
            <a:r>
              <a:rPr lang="ru-RU" dirty="0"/>
              <a:t>, </a:t>
            </a:r>
            <a:r>
              <a:rPr lang="ru-RU" dirty="0" err="1"/>
              <a:t>піхви</a:t>
            </a:r>
            <a:r>
              <a:rPr lang="ru-RU" dirty="0"/>
              <a:t>, </a:t>
            </a:r>
            <a:r>
              <a:rPr lang="ru-RU" dirty="0" err="1"/>
              <a:t>клітора</a:t>
            </a:r>
            <a:r>
              <a:rPr lang="ru-RU" dirty="0"/>
              <a:t>, </a:t>
            </a:r>
            <a:r>
              <a:rPr lang="ru-RU" dirty="0" err="1"/>
              <a:t>прямої</a:t>
            </a:r>
            <a:r>
              <a:rPr lang="ru-RU" dirty="0"/>
              <a:t> кишки, </a:t>
            </a:r>
            <a:r>
              <a:rPr lang="ru-RU" dirty="0" err="1"/>
              <a:t>сечового</a:t>
            </a:r>
            <a:r>
              <a:rPr lang="ru-RU" dirty="0"/>
              <a:t> </a:t>
            </a:r>
            <a:r>
              <a:rPr lang="ru-RU" dirty="0" err="1"/>
              <a:t>міхура</a:t>
            </a:r>
            <a:r>
              <a:rPr lang="ru-RU" dirty="0"/>
              <a:t>. Тому при перших </a:t>
            </a:r>
            <a:r>
              <a:rPr lang="ru-RU" dirty="0" err="1"/>
              <a:t>ознаках</a:t>
            </a:r>
            <a:r>
              <a:rPr lang="ru-RU" dirty="0"/>
              <a:t> </a:t>
            </a:r>
            <a:r>
              <a:rPr lang="ru-RU" dirty="0" err="1"/>
              <a:t>зісковзування</a:t>
            </a:r>
            <a:r>
              <a:rPr lang="ru-RU" dirty="0"/>
              <a:t> </a:t>
            </a:r>
            <a:r>
              <a:rPr lang="ru-RU" dirty="0" err="1"/>
              <a:t>щипців</a:t>
            </a:r>
            <a:r>
              <a:rPr lang="ru-RU" dirty="0"/>
              <a:t> (</a:t>
            </a:r>
            <a:r>
              <a:rPr lang="ru-RU" dirty="0" err="1"/>
              <a:t>збільшення</a:t>
            </a:r>
            <a:r>
              <a:rPr lang="ru-RU" dirty="0"/>
              <a:t> </a:t>
            </a:r>
            <a:r>
              <a:rPr lang="ru-RU" dirty="0" err="1"/>
              <a:t>відстані</a:t>
            </a:r>
            <a:r>
              <a:rPr lang="ru-RU" dirty="0"/>
              <a:t> </a:t>
            </a:r>
            <a:r>
              <a:rPr lang="ru-RU" dirty="0" err="1"/>
              <a:t>між</a:t>
            </a:r>
            <a:r>
              <a:rPr lang="ru-RU" dirty="0"/>
              <a:t> замком і </a:t>
            </a:r>
            <a:r>
              <a:rPr lang="ru-RU" dirty="0" err="1"/>
              <a:t>голівкою</a:t>
            </a:r>
            <a:r>
              <a:rPr lang="ru-RU" dirty="0"/>
              <a:t> плоду, </a:t>
            </a:r>
            <a:r>
              <a:rPr lang="ru-RU" dirty="0" err="1"/>
              <a:t>розбіжність</a:t>
            </a:r>
            <a:r>
              <a:rPr lang="ru-RU" dirty="0"/>
              <a:t> рукояток </a:t>
            </a:r>
            <a:r>
              <a:rPr lang="ru-RU" dirty="0" err="1"/>
              <a:t>щипців</a:t>
            </a:r>
            <a:r>
              <a:rPr lang="ru-RU" dirty="0"/>
              <a:t>) </a:t>
            </a:r>
            <a:r>
              <a:rPr lang="ru-RU" dirty="0" err="1"/>
              <a:t>необхідно</a:t>
            </a:r>
            <a:r>
              <a:rPr lang="ru-RU" dirty="0"/>
              <a:t> </a:t>
            </a:r>
            <a:r>
              <a:rPr lang="ru-RU" dirty="0" err="1"/>
              <a:t>припинити</a:t>
            </a:r>
            <a:r>
              <a:rPr lang="ru-RU" dirty="0"/>
              <a:t> </a:t>
            </a:r>
            <a:r>
              <a:rPr lang="ru-RU" dirty="0" err="1"/>
              <a:t>тракцию</a:t>
            </a:r>
            <a:r>
              <a:rPr lang="ru-RU" dirty="0"/>
              <a:t>, </a:t>
            </a:r>
            <a:r>
              <a:rPr lang="ru-RU" dirty="0" err="1"/>
              <a:t>зняти</a:t>
            </a:r>
            <a:r>
              <a:rPr lang="ru-RU" dirty="0"/>
              <a:t> </a:t>
            </a:r>
            <a:r>
              <a:rPr lang="ru-RU" dirty="0" err="1"/>
              <a:t>щипці</a:t>
            </a:r>
            <a:r>
              <a:rPr lang="ru-RU" dirty="0"/>
              <a:t> і </a:t>
            </a:r>
            <a:r>
              <a:rPr lang="ru-RU" dirty="0" err="1"/>
              <a:t>накласти</a:t>
            </a:r>
            <a:r>
              <a:rPr lang="ru-RU" dirty="0"/>
              <a:t> </a:t>
            </a:r>
            <a:r>
              <a:rPr lang="ru-RU" dirty="0" err="1"/>
              <a:t>їх</a:t>
            </a:r>
            <a:r>
              <a:rPr lang="ru-RU" dirty="0"/>
              <a:t> </a:t>
            </a:r>
            <a:r>
              <a:rPr lang="ru-RU" dirty="0" err="1"/>
              <a:t>знову</a:t>
            </a:r>
            <a:r>
              <a:rPr lang="ru-RU" dirty="0"/>
              <a:t>, </a:t>
            </a:r>
            <a:r>
              <a:rPr lang="ru-RU" dirty="0" err="1"/>
              <a:t>якщо</a:t>
            </a:r>
            <a:r>
              <a:rPr lang="ru-RU" dirty="0"/>
              <a:t> для </a:t>
            </a:r>
            <a:r>
              <a:rPr lang="ru-RU" dirty="0" err="1"/>
              <a:t>цього</a:t>
            </a:r>
            <a:r>
              <a:rPr lang="ru-RU" dirty="0"/>
              <a:t> </a:t>
            </a:r>
            <a:r>
              <a:rPr lang="ru-RU" dirty="0" err="1"/>
              <a:t>немає</a:t>
            </a:r>
            <a:r>
              <a:rPr lang="ru-RU" dirty="0"/>
              <a:t> </a:t>
            </a:r>
            <a:r>
              <a:rPr lang="ru-RU" dirty="0" err="1"/>
              <a:t>протипоказань</a:t>
            </a:r>
            <a:r>
              <a:rPr lang="ru-RU" dirty="0"/>
              <a:t>. </a:t>
            </a:r>
          </a:p>
        </p:txBody>
      </p:sp>
    </p:spTree>
    <p:extLst>
      <p:ext uri="{BB962C8B-B14F-4D97-AF65-F5344CB8AC3E}">
        <p14:creationId xmlns:p14="http://schemas.microsoft.com/office/powerpoint/2010/main" val="1792662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63777"/>
          </a:xfrm>
        </p:spPr>
        <p:txBody>
          <a:bodyPr/>
          <a:lstStyle/>
          <a:p>
            <a:r>
              <a:rPr lang="ru-RU" b="1" dirty="0"/>
              <a:t>ВИХІДНІ </a:t>
            </a:r>
            <a:r>
              <a:rPr lang="ru-RU" b="1" dirty="0" err="1"/>
              <a:t>Акушерські</a:t>
            </a:r>
            <a:r>
              <a:rPr lang="ru-RU" b="1" dirty="0"/>
              <a:t> </a:t>
            </a:r>
            <a:r>
              <a:rPr lang="ru-RU" b="1" dirty="0" err="1"/>
              <a:t>щипці</a:t>
            </a:r>
            <a:r>
              <a:rPr lang="ru-RU" dirty="0"/>
              <a:t> </a:t>
            </a:r>
          </a:p>
        </p:txBody>
      </p:sp>
      <p:sp>
        <p:nvSpPr>
          <p:cNvPr id="3" name="Объект 2"/>
          <p:cNvSpPr>
            <a:spLocks noGrp="1"/>
          </p:cNvSpPr>
          <p:nvPr>
            <p:ph idx="1"/>
          </p:nvPr>
        </p:nvSpPr>
        <p:spPr>
          <a:xfrm>
            <a:off x="1841679" y="1493949"/>
            <a:ext cx="10122794" cy="5215944"/>
          </a:xfrm>
        </p:spPr>
        <p:txBody>
          <a:bodyPr>
            <a:normAutofit lnSpcReduction="10000"/>
          </a:bodyPr>
          <a:lstStyle/>
          <a:p>
            <a:r>
              <a:rPr lang="ru-RU" i="1" dirty="0" err="1"/>
              <a:t>Передній</a:t>
            </a:r>
            <a:r>
              <a:rPr lang="ru-RU" i="1" dirty="0"/>
              <a:t> вид </a:t>
            </a:r>
            <a:r>
              <a:rPr lang="ru-RU" i="1" dirty="0" err="1"/>
              <a:t>потиличного</a:t>
            </a:r>
            <a:r>
              <a:rPr lang="ru-RU" i="1" dirty="0"/>
              <a:t> </a:t>
            </a:r>
            <a:r>
              <a:rPr lang="ru-RU" i="1" dirty="0" err="1"/>
              <a:t>передлежання</a:t>
            </a:r>
            <a:r>
              <a:rPr lang="ru-RU" i="1" dirty="0"/>
              <a:t>.</a:t>
            </a:r>
            <a:r>
              <a:rPr lang="ru-RU" dirty="0"/>
              <a:t> </a:t>
            </a:r>
            <a:r>
              <a:rPr lang="ru-RU" dirty="0" err="1"/>
              <a:t>Внутрішній</a:t>
            </a:r>
            <a:r>
              <a:rPr lang="ru-RU" dirty="0"/>
              <a:t> поворот </a:t>
            </a:r>
            <a:r>
              <a:rPr lang="ru-RU" dirty="0" err="1"/>
              <a:t>голівки</a:t>
            </a:r>
            <a:r>
              <a:rPr lang="ru-RU" dirty="0"/>
              <a:t> завершений. </a:t>
            </a:r>
            <a:r>
              <a:rPr lang="ru-RU" dirty="0" err="1"/>
              <a:t>Голівка</a:t>
            </a:r>
            <a:r>
              <a:rPr lang="ru-RU" dirty="0"/>
              <a:t> плоду </a:t>
            </a:r>
            <a:r>
              <a:rPr lang="ru-RU" dirty="0" err="1"/>
              <a:t>знаходиться</a:t>
            </a:r>
            <a:r>
              <a:rPr lang="ru-RU" dirty="0"/>
              <a:t> на тазовому </a:t>
            </a:r>
            <a:r>
              <a:rPr lang="ru-RU" dirty="0" err="1"/>
              <a:t>дні</a:t>
            </a:r>
            <a:r>
              <a:rPr lang="ru-RU" dirty="0"/>
              <a:t>. </a:t>
            </a:r>
            <a:r>
              <a:rPr lang="ru-RU" dirty="0" err="1"/>
              <a:t>Стрілоподібний</a:t>
            </a:r>
            <a:r>
              <a:rPr lang="ru-RU" dirty="0"/>
              <a:t> шов </a:t>
            </a:r>
            <a:r>
              <a:rPr lang="ru-RU" dirty="0" err="1"/>
              <a:t>розташовується</a:t>
            </a:r>
            <a:r>
              <a:rPr lang="ru-RU" dirty="0"/>
              <a:t> в прямому </a:t>
            </a:r>
            <a:r>
              <a:rPr lang="ru-RU" dirty="0" err="1"/>
              <a:t>розмірі</a:t>
            </a:r>
            <a:r>
              <a:rPr lang="ru-RU" dirty="0"/>
              <a:t> </a:t>
            </a:r>
            <a:r>
              <a:rPr lang="ru-RU" dirty="0" err="1"/>
              <a:t>виходу</a:t>
            </a:r>
            <a:r>
              <a:rPr lang="ru-RU" dirty="0"/>
              <a:t> малого тазу, </a:t>
            </a:r>
            <a:r>
              <a:rPr lang="ru-RU" dirty="0" err="1"/>
              <a:t>мале</a:t>
            </a:r>
            <a:r>
              <a:rPr lang="ru-RU" dirty="0"/>
              <a:t> </a:t>
            </a:r>
            <a:r>
              <a:rPr lang="ru-RU" dirty="0" err="1"/>
              <a:t>джерельце</a:t>
            </a:r>
            <a:r>
              <a:rPr lang="ru-RU" dirty="0"/>
              <a:t> </a:t>
            </a:r>
            <a:r>
              <a:rPr lang="ru-RU" dirty="0" err="1"/>
              <a:t>розташований</a:t>
            </a:r>
            <a:r>
              <a:rPr lang="ru-RU" dirty="0"/>
              <a:t> </a:t>
            </a:r>
            <a:r>
              <a:rPr lang="ru-RU" dirty="0" err="1"/>
              <a:t>спереду</a:t>
            </a:r>
            <a:r>
              <a:rPr lang="ru-RU" dirty="0"/>
              <a:t> у лона, </a:t>
            </a:r>
            <a:r>
              <a:rPr lang="ru-RU" dirty="0" err="1"/>
              <a:t>крижова</a:t>
            </a:r>
            <a:r>
              <a:rPr lang="ru-RU" dirty="0"/>
              <a:t> западина </a:t>
            </a:r>
            <a:r>
              <a:rPr lang="ru-RU" dirty="0" err="1"/>
              <a:t>повністю</a:t>
            </a:r>
            <a:r>
              <a:rPr lang="ru-RU" dirty="0"/>
              <a:t> </a:t>
            </a:r>
            <a:r>
              <a:rPr lang="ru-RU" dirty="0" err="1"/>
              <a:t>виконана</a:t>
            </a:r>
            <a:r>
              <a:rPr lang="ru-RU" dirty="0"/>
              <a:t> </a:t>
            </a:r>
            <a:r>
              <a:rPr lang="ru-RU" dirty="0" err="1"/>
              <a:t>голівкою</a:t>
            </a:r>
            <a:r>
              <a:rPr lang="ru-RU" dirty="0"/>
              <a:t> плоду, </a:t>
            </a:r>
            <a:r>
              <a:rPr lang="ru-RU" dirty="0" err="1"/>
              <a:t>сідничні</a:t>
            </a:r>
            <a:r>
              <a:rPr lang="ru-RU" dirty="0"/>
              <a:t> </a:t>
            </a:r>
            <a:r>
              <a:rPr lang="ru-RU" dirty="0" err="1"/>
              <a:t>ості</a:t>
            </a:r>
            <a:r>
              <a:rPr lang="ru-RU" dirty="0"/>
              <a:t> не </a:t>
            </a:r>
            <a:r>
              <a:rPr lang="ru-RU" dirty="0" err="1"/>
              <a:t>досягають</a:t>
            </a:r>
            <a:r>
              <a:rPr lang="ru-RU" dirty="0"/>
              <a:t>. </a:t>
            </a:r>
            <a:r>
              <a:rPr lang="ru-RU" dirty="0" err="1"/>
              <a:t>Щипці</a:t>
            </a:r>
            <a:r>
              <a:rPr lang="ru-RU" dirty="0"/>
              <a:t> </a:t>
            </a:r>
            <a:r>
              <a:rPr lang="ru-RU" dirty="0" err="1"/>
              <a:t>накладають</a:t>
            </a:r>
            <a:r>
              <a:rPr lang="ru-RU" dirty="0"/>
              <a:t> в поперечному </a:t>
            </a:r>
            <a:r>
              <a:rPr lang="ru-RU" dirty="0" err="1"/>
              <a:t>розмірі</a:t>
            </a:r>
            <a:r>
              <a:rPr lang="ru-RU" dirty="0"/>
              <a:t> таза. Рукоятки </a:t>
            </a:r>
            <a:r>
              <a:rPr lang="ru-RU" dirty="0" err="1"/>
              <a:t>щипців</a:t>
            </a:r>
            <a:r>
              <a:rPr lang="ru-RU" dirty="0"/>
              <a:t> </a:t>
            </a:r>
            <a:r>
              <a:rPr lang="ru-RU" dirty="0" err="1"/>
              <a:t>розташовані</a:t>
            </a:r>
            <a:r>
              <a:rPr lang="ru-RU" dirty="0"/>
              <a:t> горизонтально. У </a:t>
            </a:r>
            <a:r>
              <a:rPr lang="ru-RU" dirty="0" err="1"/>
              <a:t>напрямку</a:t>
            </a:r>
            <a:r>
              <a:rPr lang="ru-RU" dirty="0"/>
              <a:t> донизу кзади </a:t>
            </a:r>
            <a:r>
              <a:rPr lang="ru-RU" dirty="0" err="1"/>
              <a:t>виробляють</a:t>
            </a:r>
            <a:r>
              <a:rPr lang="ru-RU" dirty="0"/>
              <a:t> </a:t>
            </a:r>
            <a:r>
              <a:rPr lang="ru-RU" dirty="0" err="1"/>
              <a:t>тракції</a:t>
            </a:r>
            <a:r>
              <a:rPr lang="ru-RU" dirty="0"/>
              <a:t> до тих </a:t>
            </a:r>
            <a:r>
              <a:rPr lang="ru-RU" dirty="0" err="1"/>
              <a:t>пір</a:t>
            </a:r>
            <a:r>
              <a:rPr lang="ru-RU" dirty="0"/>
              <a:t>, </a:t>
            </a:r>
            <a:r>
              <a:rPr lang="ru-RU" dirty="0" err="1"/>
              <a:t>поки</a:t>
            </a:r>
            <a:r>
              <a:rPr lang="ru-RU" dirty="0"/>
              <a:t> з-</a:t>
            </a:r>
            <a:r>
              <a:rPr lang="ru-RU" dirty="0" err="1"/>
              <a:t>під</a:t>
            </a:r>
            <a:r>
              <a:rPr lang="ru-RU" dirty="0"/>
              <a:t> лона не народиться </a:t>
            </a:r>
            <a:r>
              <a:rPr lang="ru-RU" dirty="0" err="1"/>
              <a:t>потиличний</a:t>
            </a:r>
            <a:r>
              <a:rPr lang="ru-RU" dirty="0"/>
              <a:t> бугор, </a:t>
            </a:r>
            <a:r>
              <a:rPr lang="ru-RU" dirty="0" err="1"/>
              <a:t>потім</a:t>
            </a:r>
            <a:r>
              <a:rPr lang="ru-RU" dirty="0"/>
              <a:t> головку </a:t>
            </a:r>
            <a:r>
              <a:rPr lang="ru-RU" dirty="0" err="1"/>
              <a:t>розгинають</a:t>
            </a:r>
            <a:r>
              <a:rPr lang="ru-RU" dirty="0"/>
              <a:t> і </a:t>
            </a:r>
            <a:r>
              <a:rPr lang="ru-RU" dirty="0" err="1"/>
              <a:t>виводять</a:t>
            </a:r>
            <a:r>
              <a:rPr lang="ru-RU" dirty="0"/>
              <a:t>. </a:t>
            </a:r>
            <a:br>
              <a:rPr lang="ru-RU" dirty="0"/>
            </a:br>
            <a:r>
              <a:rPr lang="ru-RU" i="1" dirty="0" err="1"/>
              <a:t>Задній</a:t>
            </a:r>
            <a:r>
              <a:rPr lang="ru-RU" i="1" dirty="0"/>
              <a:t> вид </a:t>
            </a:r>
            <a:r>
              <a:rPr lang="ru-RU" i="1" dirty="0" err="1"/>
              <a:t>потиличного</a:t>
            </a:r>
            <a:r>
              <a:rPr lang="ru-RU" i="1" dirty="0"/>
              <a:t> </a:t>
            </a:r>
            <a:r>
              <a:rPr lang="ru-RU" i="1" dirty="0" err="1"/>
              <a:t>передлежання</a:t>
            </a:r>
            <a:r>
              <a:rPr lang="ru-RU" i="1" dirty="0"/>
              <a:t>.</a:t>
            </a:r>
            <a:r>
              <a:rPr lang="ru-RU" dirty="0"/>
              <a:t> </a:t>
            </a:r>
            <a:r>
              <a:rPr lang="ru-RU" dirty="0" err="1"/>
              <a:t>Внутрішній</a:t>
            </a:r>
            <a:r>
              <a:rPr lang="ru-RU" dirty="0"/>
              <a:t> поворот </a:t>
            </a:r>
            <a:r>
              <a:rPr lang="ru-RU" dirty="0" err="1"/>
              <a:t>голівки</a:t>
            </a:r>
            <a:r>
              <a:rPr lang="ru-RU" dirty="0"/>
              <a:t> завершений. </a:t>
            </a:r>
            <a:r>
              <a:rPr lang="ru-RU" dirty="0" err="1"/>
              <a:t>Голівка</a:t>
            </a:r>
            <a:r>
              <a:rPr lang="ru-RU" dirty="0"/>
              <a:t> плоду </a:t>
            </a:r>
            <a:r>
              <a:rPr lang="ru-RU" dirty="0" err="1"/>
              <a:t>знаходиться</a:t>
            </a:r>
            <a:r>
              <a:rPr lang="ru-RU" dirty="0"/>
              <a:t> на тазовому </a:t>
            </a:r>
            <a:r>
              <a:rPr lang="ru-RU" dirty="0" err="1"/>
              <a:t>дні</a:t>
            </a:r>
            <a:r>
              <a:rPr lang="ru-RU" dirty="0"/>
              <a:t>. </a:t>
            </a:r>
            <a:r>
              <a:rPr lang="ru-RU" dirty="0" err="1"/>
              <a:t>Стрілоподібний</a:t>
            </a:r>
            <a:r>
              <a:rPr lang="ru-RU" dirty="0"/>
              <a:t> шов - в прямому </a:t>
            </a:r>
            <a:r>
              <a:rPr lang="ru-RU" dirty="0" err="1"/>
              <a:t>розмірі</a:t>
            </a:r>
            <a:r>
              <a:rPr lang="ru-RU" dirty="0"/>
              <a:t> </a:t>
            </a:r>
            <a:r>
              <a:rPr lang="ru-RU" dirty="0" err="1"/>
              <a:t>виходу</a:t>
            </a:r>
            <a:r>
              <a:rPr lang="ru-RU" dirty="0"/>
              <a:t>, </a:t>
            </a:r>
            <a:r>
              <a:rPr lang="ru-RU" dirty="0" err="1"/>
              <a:t>мале</a:t>
            </a:r>
            <a:r>
              <a:rPr lang="ru-RU" dirty="0"/>
              <a:t> </a:t>
            </a:r>
            <a:r>
              <a:rPr lang="ru-RU" dirty="0" err="1"/>
              <a:t>джерельце</a:t>
            </a:r>
            <a:r>
              <a:rPr lang="ru-RU" dirty="0"/>
              <a:t> </a:t>
            </a:r>
            <a:r>
              <a:rPr lang="ru-RU" dirty="0" err="1"/>
              <a:t>розташовується</a:t>
            </a:r>
            <a:r>
              <a:rPr lang="ru-RU" dirty="0"/>
              <a:t> у </a:t>
            </a:r>
            <a:r>
              <a:rPr lang="ru-RU" dirty="0" err="1"/>
              <a:t>куприка</a:t>
            </a:r>
            <a:r>
              <a:rPr lang="ru-RU" dirty="0"/>
              <a:t>, </a:t>
            </a:r>
            <a:r>
              <a:rPr lang="ru-RU" dirty="0" err="1"/>
              <a:t>задній</a:t>
            </a:r>
            <a:r>
              <a:rPr lang="ru-RU" dirty="0"/>
              <a:t> кут великого </a:t>
            </a:r>
            <a:r>
              <a:rPr lang="ru-RU" dirty="0" err="1"/>
              <a:t>джерельця</a:t>
            </a:r>
            <a:r>
              <a:rPr lang="ru-RU" dirty="0"/>
              <a:t> - </a:t>
            </a:r>
            <a:r>
              <a:rPr lang="ru-RU" dirty="0" err="1"/>
              <a:t>під</a:t>
            </a:r>
            <a:r>
              <a:rPr lang="ru-RU" dirty="0"/>
              <a:t> лоном; </a:t>
            </a:r>
            <a:r>
              <a:rPr lang="ru-RU" dirty="0" err="1"/>
              <a:t>мале</a:t>
            </a:r>
            <a:r>
              <a:rPr lang="ru-RU" dirty="0"/>
              <a:t> </a:t>
            </a:r>
            <a:r>
              <a:rPr lang="ru-RU" dirty="0" err="1"/>
              <a:t>джерельце</a:t>
            </a:r>
            <a:r>
              <a:rPr lang="ru-RU" dirty="0"/>
              <a:t> </a:t>
            </a:r>
            <a:r>
              <a:rPr lang="ru-RU" dirty="0" err="1"/>
              <a:t>розташований</a:t>
            </a:r>
            <a:r>
              <a:rPr lang="ru-RU" dirty="0"/>
              <a:t> </a:t>
            </a:r>
            <a:r>
              <a:rPr lang="ru-RU" dirty="0" err="1"/>
              <a:t>нижче</a:t>
            </a:r>
            <a:r>
              <a:rPr lang="ru-RU" dirty="0"/>
              <a:t> великого. </a:t>
            </a:r>
            <a:r>
              <a:rPr lang="ru-RU" dirty="0" err="1"/>
              <a:t>Щипці</a:t>
            </a:r>
            <a:r>
              <a:rPr lang="ru-RU" dirty="0"/>
              <a:t> </a:t>
            </a:r>
            <a:r>
              <a:rPr lang="ru-RU" dirty="0" err="1"/>
              <a:t>накладають</a:t>
            </a:r>
            <a:r>
              <a:rPr lang="ru-RU" dirty="0"/>
              <a:t> в поперечному </a:t>
            </a:r>
            <a:r>
              <a:rPr lang="ru-RU" dirty="0" err="1"/>
              <a:t>розмірі</a:t>
            </a:r>
            <a:r>
              <a:rPr lang="ru-RU" dirty="0"/>
              <a:t> таза. </a:t>
            </a:r>
            <a:r>
              <a:rPr lang="ru-RU" dirty="0" err="1"/>
              <a:t>Тракції</a:t>
            </a:r>
            <a:r>
              <a:rPr lang="ru-RU" dirty="0"/>
              <a:t> </a:t>
            </a:r>
            <a:r>
              <a:rPr lang="ru-RU" dirty="0" err="1"/>
              <a:t>роблять</a:t>
            </a:r>
            <a:r>
              <a:rPr lang="ru-RU" dirty="0"/>
              <a:t> у горизонтальному </a:t>
            </a:r>
            <a:r>
              <a:rPr lang="ru-RU" dirty="0" err="1"/>
              <a:t>напрямку</a:t>
            </a:r>
            <a:r>
              <a:rPr lang="ru-RU" dirty="0"/>
              <a:t> (донизу) до тих </a:t>
            </a:r>
            <a:r>
              <a:rPr lang="ru-RU" dirty="0" err="1"/>
              <a:t>пір</a:t>
            </a:r>
            <a:r>
              <a:rPr lang="ru-RU" dirty="0"/>
              <a:t>, </a:t>
            </a:r>
            <a:r>
              <a:rPr lang="ru-RU" dirty="0" err="1"/>
              <a:t>поки</a:t>
            </a:r>
            <a:r>
              <a:rPr lang="ru-RU" dirty="0"/>
              <a:t> </a:t>
            </a:r>
            <a:r>
              <a:rPr lang="ru-RU" dirty="0" err="1"/>
              <a:t>передній</a:t>
            </a:r>
            <a:r>
              <a:rPr lang="ru-RU" dirty="0"/>
              <a:t> край великого </a:t>
            </a:r>
            <a:r>
              <a:rPr lang="ru-RU" dirty="0" err="1"/>
              <a:t>тім'ячка</a:t>
            </a:r>
            <a:r>
              <a:rPr lang="ru-RU" dirty="0"/>
              <a:t> не буде </a:t>
            </a:r>
            <a:r>
              <a:rPr lang="ru-RU" dirty="0" err="1"/>
              <a:t>стикатися</a:t>
            </a:r>
            <a:r>
              <a:rPr lang="ru-RU" dirty="0"/>
              <a:t> з </a:t>
            </a:r>
            <a:r>
              <a:rPr lang="ru-RU" dirty="0" err="1"/>
              <a:t>нижнім</a:t>
            </a:r>
            <a:r>
              <a:rPr lang="ru-RU" dirty="0"/>
              <a:t> </a:t>
            </a:r>
            <a:r>
              <a:rPr lang="ru-RU" dirty="0" err="1"/>
              <a:t>краєм</a:t>
            </a:r>
            <a:r>
              <a:rPr lang="ru-RU" dirty="0"/>
              <a:t> лонного </a:t>
            </a:r>
            <a:r>
              <a:rPr lang="ru-RU" dirty="0" err="1"/>
              <a:t>зчленування</a:t>
            </a:r>
            <a:r>
              <a:rPr lang="ru-RU" dirty="0"/>
              <a:t> (перша точка </a:t>
            </a:r>
            <a:r>
              <a:rPr lang="ru-RU" dirty="0" err="1"/>
              <a:t>фіксації</a:t>
            </a:r>
            <a:r>
              <a:rPr lang="ru-RU" dirty="0"/>
              <a:t>). </a:t>
            </a:r>
            <a:r>
              <a:rPr lang="ru-RU" dirty="0" err="1"/>
              <a:t>Потім</a:t>
            </a:r>
            <a:r>
              <a:rPr lang="ru-RU" dirty="0"/>
              <a:t> </a:t>
            </a:r>
            <a:r>
              <a:rPr lang="ru-RU" dirty="0" err="1"/>
              <a:t>роблять</a:t>
            </a:r>
            <a:r>
              <a:rPr lang="ru-RU" dirty="0"/>
              <a:t> </a:t>
            </a:r>
            <a:r>
              <a:rPr lang="ru-RU" dirty="0" err="1"/>
              <a:t>тракції</a:t>
            </a:r>
            <a:r>
              <a:rPr lang="ru-RU" dirty="0"/>
              <a:t> кпереди до </a:t>
            </a:r>
            <a:r>
              <a:rPr lang="ru-RU" dirty="0" err="1"/>
              <a:t>фіксації</a:t>
            </a:r>
            <a:r>
              <a:rPr lang="ru-RU" dirty="0"/>
              <a:t> </a:t>
            </a:r>
            <a:r>
              <a:rPr lang="ru-RU" dirty="0" err="1"/>
              <a:t>області</a:t>
            </a:r>
            <a:r>
              <a:rPr lang="ru-RU" dirty="0"/>
              <a:t> </a:t>
            </a:r>
            <a:r>
              <a:rPr lang="ru-RU" dirty="0" err="1"/>
              <a:t>подзатилочной</a:t>
            </a:r>
            <a:r>
              <a:rPr lang="ru-RU" dirty="0"/>
              <a:t> ямки у </a:t>
            </a:r>
            <a:r>
              <a:rPr lang="ru-RU" dirty="0" err="1"/>
              <a:t>верхівки</a:t>
            </a:r>
            <a:r>
              <a:rPr lang="ru-RU" dirty="0"/>
              <a:t> </a:t>
            </a:r>
            <a:r>
              <a:rPr lang="ru-RU" dirty="0" err="1"/>
              <a:t>куприка</a:t>
            </a:r>
            <a:r>
              <a:rPr lang="ru-RU" dirty="0"/>
              <a:t> (друга точка </a:t>
            </a:r>
            <a:r>
              <a:rPr lang="ru-RU" dirty="0" err="1"/>
              <a:t>фіксації</a:t>
            </a:r>
            <a:r>
              <a:rPr lang="ru-RU" dirty="0"/>
              <a:t>). </a:t>
            </a:r>
            <a:r>
              <a:rPr lang="ru-RU" dirty="0" err="1"/>
              <a:t>Після</a:t>
            </a:r>
            <a:r>
              <a:rPr lang="ru-RU" dirty="0"/>
              <a:t> </a:t>
            </a:r>
            <a:r>
              <a:rPr lang="ru-RU" dirty="0" err="1"/>
              <a:t>цього</a:t>
            </a:r>
            <a:r>
              <a:rPr lang="ru-RU" dirty="0"/>
              <a:t> рукоятки </a:t>
            </a:r>
            <a:r>
              <a:rPr lang="ru-RU" dirty="0" err="1"/>
              <a:t>щипців</a:t>
            </a:r>
            <a:r>
              <a:rPr lang="ru-RU" dirty="0"/>
              <a:t> </a:t>
            </a:r>
            <a:r>
              <a:rPr lang="ru-RU" dirty="0" err="1"/>
              <a:t>опускають</a:t>
            </a:r>
            <a:r>
              <a:rPr lang="ru-RU" dirty="0"/>
              <a:t> </a:t>
            </a:r>
            <a:r>
              <a:rPr lang="ru-RU" dirty="0" err="1"/>
              <a:t>дозаду</a:t>
            </a:r>
            <a:r>
              <a:rPr lang="ru-RU" dirty="0"/>
              <a:t>, </a:t>
            </a:r>
            <a:r>
              <a:rPr lang="ru-RU" dirty="0" err="1"/>
              <a:t>відбувається</a:t>
            </a:r>
            <a:r>
              <a:rPr lang="ru-RU" dirty="0"/>
              <a:t> </a:t>
            </a:r>
            <a:r>
              <a:rPr lang="ru-RU" dirty="0" err="1"/>
              <a:t>розгинання</a:t>
            </a:r>
            <a:r>
              <a:rPr lang="ru-RU" dirty="0"/>
              <a:t> </a:t>
            </a:r>
            <a:r>
              <a:rPr lang="ru-RU" dirty="0" err="1"/>
              <a:t>голівки</a:t>
            </a:r>
            <a:r>
              <a:rPr lang="ru-RU" dirty="0"/>
              <a:t> і </a:t>
            </a:r>
            <a:r>
              <a:rPr lang="ru-RU" dirty="0" err="1"/>
              <a:t>народження</a:t>
            </a:r>
            <a:r>
              <a:rPr lang="ru-RU" dirty="0"/>
              <a:t> з-</a:t>
            </a:r>
            <a:r>
              <a:rPr lang="ru-RU" dirty="0" err="1"/>
              <a:t>під</a:t>
            </a:r>
            <a:r>
              <a:rPr lang="ru-RU" dirty="0"/>
              <a:t> лонного </a:t>
            </a:r>
            <a:r>
              <a:rPr lang="ru-RU" dirty="0" err="1"/>
              <a:t>зчленування</a:t>
            </a:r>
            <a:r>
              <a:rPr lang="ru-RU" dirty="0"/>
              <a:t> </a:t>
            </a:r>
            <a:r>
              <a:rPr lang="ru-RU" dirty="0" err="1"/>
              <a:t>чола</a:t>
            </a:r>
            <a:r>
              <a:rPr lang="ru-RU" dirty="0"/>
              <a:t>, </a:t>
            </a:r>
            <a:r>
              <a:rPr lang="ru-RU" dirty="0" err="1"/>
              <a:t>обличчя</a:t>
            </a:r>
            <a:r>
              <a:rPr lang="ru-RU" dirty="0"/>
              <a:t> й </a:t>
            </a:r>
            <a:r>
              <a:rPr lang="ru-RU" dirty="0" err="1"/>
              <a:t>підборіддя</a:t>
            </a:r>
            <a:r>
              <a:rPr lang="ru-RU" dirty="0"/>
              <a:t> плоду. </a:t>
            </a:r>
          </a:p>
        </p:txBody>
      </p:sp>
    </p:spTree>
    <p:extLst>
      <p:ext uri="{BB962C8B-B14F-4D97-AF65-F5344CB8AC3E}">
        <p14:creationId xmlns:p14="http://schemas.microsoft.com/office/powerpoint/2010/main" val="552591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34989"/>
          </a:xfrm>
        </p:spPr>
        <p:txBody>
          <a:bodyPr>
            <a:normAutofit fontScale="90000"/>
          </a:bodyPr>
          <a:lstStyle/>
          <a:p>
            <a:r>
              <a:rPr lang="ru-RU" b="1" dirty="0" err="1" smtClean="0"/>
              <a:t>Порожнинні</a:t>
            </a:r>
            <a:r>
              <a:rPr lang="ru-RU" b="1" dirty="0" smtClean="0"/>
              <a:t> </a:t>
            </a:r>
            <a:r>
              <a:rPr lang="ru-RU" b="1" dirty="0" err="1" smtClean="0"/>
              <a:t>акушерські</a:t>
            </a:r>
            <a:r>
              <a:rPr lang="ru-RU" b="1" dirty="0" smtClean="0"/>
              <a:t> </a:t>
            </a:r>
            <a:r>
              <a:rPr lang="ru-RU" b="1" dirty="0" err="1" smtClean="0"/>
              <a:t>щипці</a:t>
            </a:r>
            <a:r>
              <a:rPr lang="ru-RU" dirty="0"/>
              <a:t> </a:t>
            </a:r>
          </a:p>
        </p:txBody>
      </p:sp>
      <p:sp>
        <p:nvSpPr>
          <p:cNvPr id="3" name="Объект 2"/>
          <p:cNvSpPr>
            <a:spLocks noGrp="1"/>
          </p:cNvSpPr>
          <p:nvPr>
            <p:ph idx="1"/>
          </p:nvPr>
        </p:nvSpPr>
        <p:spPr>
          <a:xfrm>
            <a:off x="2047741" y="1159099"/>
            <a:ext cx="9456871" cy="5473521"/>
          </a:xfrm>
        </p:spPr>
        <p:txBody>
          <a:bodyPr>
            <a:normAutofit/>
          </a:bodyPr>
          <a:lstStyle/>
          <a:p>
            <a:r>
              <a:rPr lang="ru-RU" dirty="0" err="1"/>
              <a:t>Голівка</a:t>
            </a:r>
            <a:r>
              <a:rPr lang="ru-RU" dirty="0"/>
              <a:t> плоду </a:t>
            </a:r>
            <a:r>
              <a:rPr lang="ru-RU" dirty="0" err="1"/>
              <a:t>знаходиться</a:t>
            </a:r>
            <a:r>
              <a:rPr lang="ru-RU" dirty="0"/>
              <a:t> в </a:t>
            </a:r>
            <a:r>
              <a:rPr lang="ru-RU" dirty="0" err="1"/>
              <a:t>порожнині</a:t>
            </a:r>
            <a:r>
              <a:rPr lang="ru-RU" dirty="0"/>
              <a:t> малого тазу (в </a:t>
            </a:r>
            <a:r>
              <a:rPr lang="ru-RU" dirty="0" err="1"/>
              <a:t>широкій</a:t>
            </a:r>
            <a:r>
              <a:rPr lang="ru-RU" dirty="0"/>
              <a:t> </a:t>
            </a:r>
            <a:r>
              <a:rPr lang="ru-RU" dirty="0" err="1"/>
              <a:t>або</a:t>
            </a:r>
            <a:r>
              <a:rPr lang="ru-RU" dirty="0"/>
              <a:t> </a:t>
            </a:r>
            <a:r>
              <a:rPr lang="ru-RU" dirty="0" err="1" smtClean="0"/>
              <a:t>вузькій</a:t>
            </a:r>
            <a:r>
              <a:rPr lang="ru-RU" dirty="0" smtClean="0"/>
              <a:t> </a:t>
            </a:r>
            <a:r>
              <a:rPr lang="ru-RU" dirty="0" err="1"/>
              <a:t>його</a:t>
            </a:r>
            <a:r>
              <a:rPr lang="ru-RU" dirty="0"/>
              <a:t> </a:t>
            </a:r>
            <a:r>
              <a:rPr lang="ru-RU" dirty="0" err="1" smtClean="0"/>
              <a:t>частині</a:t>
            </a:r>
            <a:r>
              <a:rPr lang="ru-RU" dirty="0" smtClean="0"/>
              <a:t>). </a:t>
            </a:r>
            <a:r>
              <a:rPr lang="ru-RU" dirty="0" err="1" smtClean="0"/>
              <a:t>Голівка</a:t>
            </a:r>
            <a:r>
              <a:rPr lang="ru-RU" dirty="0" smtClean="0"/>
              <a:t> </a:t>
            </a:r>
            <a:r>
              <a:rPr lang="ru-RU" dirty="0" err="1"/>
              <a:t>має</a:t>
            </a:r>
            <a:r>
              <a:rPr lang="ru-RU" dirty="0"/>
              <a:t> </a:t>
            </a:r>
            <a:r>
              <a:rPr lang="ru-RU" dirty="0" smtClean="0"/>
              <a:t>в </a:t>
            </a:r>
            <a:r>
              <a:rPr lang="ru-RU" dirty="0" err="1"/>
              <a:t>щипцях</a:t>
            </a:r>
            <a:r>
              <a:rPr lang="ru-RU" dirty="0"/>
              <a:t> </a:t>
            </a:r>
            <a:r>
              <a:rPr lang="ru-RU" dirty="0" err="1"/>
              <a:t>закінчити</a:t>
            </a:r>
            <a:r>
              <a:rPr lang="ru-RU" dirty="0"/>
              <a:t> </a:t>
            </a:r>
            <a:r>
              <a:rPr lang="ru-RU" dirty="0" err="1"/>
              <a:t>внутрішній</a:t>
            </a:r>
            <a:r>
              <a:rPr lang="ru-RU" dirty="0"/>
              <a:t> поворот і </a:t>
            </a:r>
            <a:r>
              <a:rPr lang="ru-RU" dirty="0" err="1"/>
              <a:t>зробити</a:t>
            </a:r>
            <a:r>
              <a:rPr lang="ru-RU" dirty="0"/>
              <a:t> </a:t>
            </a:r>
            <a:r>
              <a:rPr lang="ru-RU" dirty="0" err="1"/>
              <a:t>розгинання</a:t>
            </a:r>
            <a:r>
              <a:rPr lang="ru-RU" dirty="0"/>
              <a:t> (при </a:t>
            </a:r>
            <a:r>
              <a:rPr lang="ru-RU" dirty="0" err="1"/>
              <a:t>передньому</a:t>
            </a:r>
            <a:r>
              <a:rPr lang="ru-RU" dirty="0"/>
              <a:t> </a:t>
            </a:r>
            <a:r>
              <a:rPr lang="ru-RU" dirty="0" err="1"/>
              <a:t>виді</a:t>
            </a:r>
            <a:r>
              <a:rPr lang="ru-RU" dirty="0"/>
              <a:t> </a:t>
            </a:r>
            <a:r>
              <a:rPr lang="ru-RU" dirty="0" err="1"/>
              <a:t>потиличного</a:t>
            </a:r>
            <a:r>
              <a:rPr lang="ru-RU" dirty="0"/>
              <a:t> </a:t>
            </a:r>
            <a:r>
              <a:rPr lang="ru-RU" dirty="0" err="1"/>
              <a:t>передлежання</a:t>
            </a:r>
            <a:r>
              <a:rPr lang="ru-RU" dirty="0"/>
              <a:t>) </a:t>
            </a:r>
            <a:r>
              <a:rPr lang="ru-RU" dirty="0" err="1"/>
              <a:t>або</a:t>
            </a:r>
            <a:r>
              <a:rPr lang="ru-RU" dirty="0"/>
              <a:t> </a:t>
            </a:r>
            <a:r>
              <a:rPr lang="ru-RU" dirty="0" err="1"/>
              <a:t>додаткове</a:t>
            </a:r>
            <a:r>
              <a:rPr lang="ru-RU" dirty="0"/>
              <a:t> </a:t>
            </a:r>
            <a:r>
              <a:rPr lang="ru-RU" dirty="0" err="1"/>
              <a:t>згинання</a:t>
            </a:r>
            <a:r>
              <a:rPr lang="ru-RU" dirty="0"/>
              <a:t> та </a:t>
            </a:r>
            <a:r>
              <a:rPr lang="ru-RU" dirty="0" err="1"/>
              <a:t>розгинання</a:t>
            </a:r>
            <a:r>
              <a:rPr lang="ru-RU" dirty="0"/>
              <a:t> (при </a:t>
            </a:r>
            <a:r>
              <a:rPr lang="ru-RU" dirty="0" err="1"/>
              <a:t>задньому</a:t>
            </a:r>
            <a:r>
              <a:rPr lang="ru-RU" dirty="0"/>
              <a:t> </a:t>
            </a:r>
            <a:r>
              <a:rPr lang="ru-RU" dirty="0" err="1"/>
              <a:t>виді</a:t>
            </a:r>
            <a:r>
              <a:rPr lang="ru-RU" dirty="0"/>
              <a:t> </a:t>
            </a:r>
            <a:r>
              <a:rPr lang="ru-RU" dirty="0" err="1"/>
              <a:t>потиличного</a:t>
            </a:r>
            <a:r>
              <a:rPr lang="ru-RU" dirty="0"/>
              <a:t> </a:t>
            </a:r>
            <a:r>
              <a:rPr lang="ru-RU" dirty="0" err="1"/>
              <a:t>передлежання</a:t>
            </a:r>
            <a:r>
              <a:rPr lang="ru-RU" dirty="0"/>
              <a:t>). У </a:t>
            </a:r>
            <a:r>
              <a:rPr lang="ru-RU" dirty="0" err="1"/>
              <a:t>зв'язку</a:t>
            </a:r>
            <a:r>
              <a:rPr lang="ru-RU" dirty="0"/>
              <a:t> з </a:t>
            </a:r>
            <a:r>
              <a:rPr lang="ru-RU" dirty="0" err="1"/>
              <a:t>незавершеністю</a:t>
            </a:r>
            <a:r>
              <a:rPr lang="ru-RU" dirty="0"/>
              <a:t> </a:t>
            </a:r>
            <a:r>
              <a:rPr lang="ru-RU" dirty="0" err="1"/>
              <a:t>внутрішнього</a:t>
            </a:r>
            <a:r>
              <a:rPr lang="ru-RU" dirty="0"/>
              <a:t> повороту </a:t>
            </a:r>
            <a:r>
              <a:rPr lang="ru-RU" dirty="0" err="1"/>
              <a:t>стрілоподібний</a:t>
            </a:r>
            <a:r>
              <a:rPr lang="ru-RU" dirty="0"/>
              <a:t> шов </a:t>
            </a:r>
            <a:r>
              <a:rPr lang="ru-RU" dirty="0" err="1"/>
              <a:t>знаходиться</a:t>
            </a:r>
            <a:r>
              <a:rPr lang="ru-RU" dirty="0"/>
              <a:t> в одному з </a:t>
            </a:r>
            <a:r>
              <a:rPr lang="ru-RU" dirty="0" err="1"/>
              <a:t>косих</a:t>
            </a:r>
            <a:r>
              <a:rPr lang="ru-RU" dirty="0"/>
              <a:t> </a:t>
            </a:r>
            <a:r>
              <a:rPr lang="ru-RU" dirty="0" err="1"/>
              <a:t>розмірів</a:t>
            </a:r>
            <a:r>
              <a:rPr lang="ru-RU" dirty="0"/>
              <a:t>. </a:t>
            </a:r>
            <a:r>
              <a:rPr lang="ru-RU" dirty="0" err="1"/>
              <a:t>Акушерські</a:t>
            </a:r>
            <a:r>
              <a:rPr lang="ru-RU" dirty="0"/>
              <a:t> </a:t>
            </a:r>
            <a:r>
              <a:rPr lang="ru-RU" dirty="0" err="1"/>
              <a:t>щипці</a:t>
            </a:r>
            <a:r>
              <a:rPr lang="ru-RU" dirty="0"/>
              <a:t> </a:t>
            </a:r>
            <a:r>
              <a:rPr lang="ru-RU" dirty="0" err="1"/>
              <a:t>накладають</a:t>
            </a:r>
            <a:r>
              <a:rPr lang="ru-RU" dirty="0"/>
              <a:t> у </a:t>
            </a:r>
            <a:r>
              <a:rPr lang="ru-RU" dirty="0" err="1"/>
              <a:t>протилежному</a:t>
            </a:r>
            <a:r>
              <a:rPr lang="ru-RU" dirty="0"/>
              <a:t> косому </a:t>
            </a:r>
            <a:r>
              <a:rPr lang="ru-RU" dirty="0" err="1"/>
              <a:t>розмірі</a:t>
            </a:r>
            <a:r>
              <a:rPr lang="ru-RU" dirty="0"/>
              <a:t> для того, </a:t>
            </a:r>
            <a:r>
              <a:rPr lang="ru-RU" dirty="0" err="1"/>
              <a:t>щоб</a:t>
            </a:r>
            <a:r>
              <a:rPr lang="ru-RU" dirty="0"/>
              <a:t> ложки </a:t>
            </a:r>
            <a:r>
              <a:rPr lang="ru-RU" dirty="0" err="1"/>
              <a:t>захопили</a:t>
            </a:r>
            <a:r>
              <a:rPr lang="ru-RU" dirty="0"/>
              <a:t> </a:t>
            </a:r>
            <a:r>
              <a:rPr lang="ru-RU" dirty="0" err="1"/>
              <a:t>голівку</a:t>
            </a:r>
            <a:r>
              <a:rPr lang="ru-RU" dirty="0"/>
              <a:t> в </a:t>
            </a:r>
            <a:r>
              <a:rPr lang="ru-RU" dirty="0" err="1"/>
              <a:t>області</a:t>
            </a:r>
            <a:r>
              <a:rPr lang="ru-RU" dirty="0"/>
              <a:t> </a:t>
            </a:r>
            <a:r>
              <a:rPr lang="ru-RU" dirty="0" err="1"/>
              <a:t>тім'яних</a:t>
            </a:r>
            <a:r>
              <a:rPr lang="ru-RU" dirty="0"/>
              <a:t> </a:t>
            </a:r>
            <a:r>
              <a:rPr lang="ru-RU" dirty="0" err="1"/>
              <a:t>горбів</a:t>
            </a:r>
            <a:r>
              <a:rPr lang="ru-RU" dirty="0"/>
              <a:t>. </a:t>
            </a:r>
            <a:r>
              <a:rPr lang="ru-RU" dirty="0" err="1"/>
              <a:t>Накладення</a:t>
            </a:r>
            <a:r>
              <a:rPr lang="ru-RU" dirty="0"/>
              <a:t> </a:t>
            </a:r>
            <a:r>
              <a:rPr lang="ru-RU" dirty="0" err="1"/>
              <a:t>щипців</a:t>
            </a:r>
            <a:r>
              <a:rPr lang="ru-RU" dirty="0"/>
              <a:t> в косому </a:t>
            </a:r>
            <a:r>
              <a:rPr lang="ru-RU" dirty="0" err="1"/>
              <a:t>розмірі</a:t>
            </a:r>
            <a:r>
              <a:rPr lang="ru-RU" dirty="0"/>
              <a:t> </a:t>
            </a:r>
            <a:r>
              <a:rPr lang="ru-RU" dirty="0" err="1"/>
              <a:t>представляє</a:t>
            </a:r>
            <a:r>
              <a:rPr lang="ru-RU" dirty="0"/>
              <a:t> </a:t>
            </a:r>
            <a:r>
              <a:rPr lang="ru-RU" dirty="0" err="1"/>
              <a:t>певні</a:t>
            </a:r>
            <a:r>
              <a:rPr lang="ru-RU" dirty="0"/>
              <a:t> </a:t>
            </a:r>
            <a:r>
              <a:rPr lang="ru-RU" dirty="0" err="1"/>
              <a:t>труднощі</a:t>
            </a:r>
            <a:r>
              <a:rPr lang="ru-RU" dirty="0"/>
              <a:t>. </a:t>
            </a:r>
            <a:r>
              <a:rPr lang="ru-RU" dirty="0" err="1"/>
              <a:t>Більш</a:t>
            </a:r>
            <a:r>
              <a:rPr lang="ru-RU" dirty="0"/>
              <a:t> </a:t>
            </a:r>
            <a:r>
              <a:rPr lang="ru-RU" dirty="0" err="1"/>
              <a:t>складним</a:t>
            </a:r>
            <a:r>
              <a:rPr lang="ru-RU" dirty="0"/>
              <a:t> у </a:t>
            </a:r>
            <a:r>
              <a:rPr lang="ru-RU" dirty="0" err="1"/>
              <a:t>порівнянні</a:t>
            </a:r>
            <a:r>
              <a:rPr lang="ru-RU" dirty="0"/>
              <a:t> з </a:t>
            </a:r>
            <a:r>
              <a:rPr lang="ru-RU" dirty="0" err="1"/>
              <a:t>вихідними</a:t>
            </a:r>
            <a:r>
              <a:rPr lang="ru-RU" dirty="0"/>
              <a:t> </a:t>
            </a:r>
            <a:r>
              <a:rPr lang="ru-RU" dirty="0" err="1"/>
              <a:t>акушерськими</a:t>
            </a:r>
            <a:r>
              <a:rPr lang="ru-RU" dirty="0"/>
              <a:t> </a:t>
            </a:r>
            <a:r>
              <a:rPr lang="ru-RU" dirty="0" err="1"/>
              <a:t>щипцями</a:t>
            </a:r>
            <a:r>
              <a:rPr lang="ru-RU" dirty="0"/>
              <a:t> є </a:t>
            </a:r>
            <a:r>
              <a:rPr lang="ru-RU" dirty="0" err="1"/>
              <a:t>тракції</a:t>
            </a:r>
            <a:r>
              <a:rPr lang="ru-RU" dirty="0"/>
              <a:t>, при </a:t>
            </a:r>
            <a:r>
              <a:rPr lang="ru-RU" dirty="0" err="1"/>
              <a:t>яких</a:t>
            </a:r>
            <a:r>
              <a:rPr lang="ru-RU" dirty="0"/>
              <a:t> </a:t>
            </a:r>
            <a:r>
              <a:rPr lang="ru-RU" dirty="0" err="1"/>
              <a:t>завершується</a:t>
            </a:r>
            <a:r>
              <a:rPr lang="ru-RU" dirty="0"/>
              <a:t> </a:t>
            </a:r>
            <a:r>
              <a:rPr lang="ru-RU" dirty="0" err="1"/>
              <a:t>внутрішній</a:t>
            </a:r>
            <a:r>
              <a:rPr lang="ru-RU" dirty="0"/>
              <a:t> поворот </a:t>
            </a:r>
            <a:r>
              <a:rPr lang="ru-RU" dirty="0" err="1"/>
              <a:t>голівки</a:t>
            </a:r>
            <a:r>
              <a:rPr lang="ru-RU" dirty="0"/>
              <a:t> на 45 ° і </a:t>
            </a:r>
            <a:r>
              <a:rPr lang="ru-RU" dirty="0" err="1"/>
              <a:t>більше</a:t>
            </a:r>
            <a:r>
              <a:rPr lang="ru-RU" dirty="0"/>
              <a:t>, і </a:t>
            </a:r>
            <a:r>
              <a:rPr lang="ru-RU" dirty="0" err="1"/>
              <a:t>тільки</a:t>
            </a:r>
            <a:r>
              <a:rPr lang="ru-RU" dirty="0"/>
              <a:t> </a:t>
            </a:r>
            <a:r>
              <a:rPr lang="ru-RU" dirty="0" err="1"/>
              <a:t>потім</a:t>
            </a:r>
            <a:r>
              <a:rPr lang="ru-RU" dirty="0"/>
              <a:t> </a:t>
            </a:r>
            <a:r>
              <a:rPr lang="ru-RU" dirty="0" err="1"/>
              <a:t>слід</a:t>
            </a:r>
            <a:r>
              <a:rPr lang="ru-RU" dirty="0"/>
              <a:t> </a:t>
            </a:r>
            <a:r>
              <a:rPr lang="ru-RU" dirty="0" err="1"/>
              <a:t>розгинання</a:t>
            </a:r>
            <a:r>
              <a:rPr lang="ru-RU" dirty="0"/>
              <a:t> </a:t>
            </a:r>
            <a:r>
              <a:rPr lang="ru-RU" dirty="0" err="1"/>
              <a:t>голівки</a:t>
            </a:r>
            <a:r>
              <a:rPr lang="ru-RU" dirty="0"/>
              <a:t>. </a:t>
            </a:r>
            <a:br>
              <a:rPr lang="ru-RU" dirty="0"/>
            </a:br>
            <a:r>
              <a:rPr lang="ru-RU" i="1" dirty="0"/>
              <a:t>Перша </a:t>
            </a:r>
            <a:r>
              <a:rPr lang="ru-RU" i="1" dirty="0" err="1"/>
              <a:t>позиція</a:t>
            </a:r>
            <a:r>
              <a:rPr lang="ru-RU" i="1" dirty="0"/>
              <a:t>, </a:t>
            </a:r>
            <a:r>
              <a:rPr lang="ru-RU" i="1" dirty="0" err="1"/>
              <a:t>передній</a:t>
            </a:r>
            <a:r>
              <a:rPr lang="ru-RU" i="1" dirty="0"/>
              <a:t> вид </a:t>
            </a:r>
            <a:r>
              <a:rPr lang="ru-RU" i="1" dirty="0" err="1"/>
              <a:t>потиличного</a:t>
            </a:r>
            <a:r>
              <a:rPr lang="ru-RU" i="1" dirty="0"/>
              <a:t> </a:t>
            </a:r>
            <a:r>
              <a:rPr lang="ru-RU" i="1" dirty="0" err="1"/>
              <a:t>передлежання</a:t>
            </a:r>
            <a:r>
              <a:rPr lang="ru-RU" i="1" dirty="0"/>
              <a:t>.</a:t>
            </a:r>
            <a:r>
              <a:rPr lang="ru-RU" dirty="0"/>
              <a:t> </a:t>
            </a:r>
            <a:r>
              <a:rPr lang="ru-RU" dirty="0" err="1"/>
              <a:t>Голівка</a:t>
            </a:r>
            <a:r>
              <a:rPr lang="ru-RU" dirty="0"/>
              <a:t> плоду в </a:t>
            </a:r>
            <a:r>
              <a:rPr lang="ru-RU" dirty="0" err="1"/>
              <a:t>порожнині</a:t>
            </a:r>
            <a:r>
              <a:rPr lang="ru-RU" dirty="0"/>
              <a:t> малого тазу, </a:t>
            </a:r>
            <a:r>
              <a:rPr lang="ru-RU" dirty="0" err="1"/>
              <a:t>стрілоподібний</a:t>
            </a:r>
            <a:r>
              <a:rPr lang="ru-RU" dirty="0"/>
              <a:t> шов - у правому косому </a:t>
            </a:r>
            <a:r>
              <a:rPr lang="ru-RU" dirty="0" err="1"/>
              <a:t>розмірі</a:t>
            </a:r>
            <a:r>
              <a:rPr lang="ru-RU" dirty="0"/>
              <a:t>, </a:t>
            </a:r>
            <a:r>
              <a:rPr lang="ru-RU" dirty="0" err="1"/>
              <a:t>мале</a:t>
            </a:r>
            <a:r>
              <a:rPr lang="ru-RU" dirty="0"/>
              <a:t> </a:t>
            </a:r>
            <a:r>
              <a:rPr lang="ru-RU" dirty="0" err="1"/>
              <a:t>тім'ячко</a:t>
            </a:r>
            <a:r>
              <a:rPr lang="ru-RU" dirty="0"/>
              <a:t> </a:t>
            </a:r>
            <a:r>
              <a:rPr lang="ru-RU" dirty="0" err="1"/>
              <a:t>розташований</a:t>
            </a:r>
            <a:r>
              <a:rPr lang="ru-RU" dirty="0"/>
              <a:t> </a:t>
            </a:r>
            <a:r>
              <a:rPr lang="ru-RU" dirty="0" err="1"/>
              <a:t>зліва</a:t>
            </a:r>
            <a:r>
              <a:rPr lang="ru-RU" dirty="0"/>
              <a:t> і </a:t>
            </a:r>
            <a:r>
              <a:rPr lang="ru-RU" dirty="0" err="1"/>
              <a:t>спереду</a:t>
            </a:r>
            <a:r>
              <a:rPr lang="ru-RU" dirty="0"/>
              <a:t>, великий - </a:t>
            </a:r>
            <a:r>
              <a:rPr lang="ru-RU" dirty="0" err="1"/>
              <a:t>праворуч</a:t>
            </a:r>
            <a:r>
              <a:rPr lang="ru-RU" dirty="0"/>
              <a:t> і </a:t>
            </a:r>
            <a:r>
              <a:rPr lang="ru-RU" dirty="0" err="1"/>
              <a:t>ззаду</a:t>
            </a:r>
            <a:r>
              <a:rPr lang="ru-RU" dirty="0"/>
              <a:t>, </a:t>
            </a:r>
            <a:r>
              <a:rPr lang="ru-RU" dirty="0" err="1"/>
              <a:t>сідничні</a:t>
            </a:r>
            <a:r>
              <a:rPr lang="ru-RU" dirty="0"/>
              <a:t> </a:t>
            </a:r>
            <a:r>
              <a:rPr lang="ru-RU" dirty="0" err="1"/>
              <a:t>ості</a:t>
            </a:r>
            <a:r>
              <a:rPr lang="ru-RU" dirty="0"/>
              <a:t> </a:t>
            </a:r>
            <a:r>
              <a:rPr lang="ru-RU" dirty="0" err="1"/>
              <a:t>досягаються</a:t>
            </a:r>
            <a:r>
              <a:rPr lang="ru-RU" dirty="0"/>
              <a:t> (</a:t>
            </a:r>
            <a:r>
              <a:rPr lang="ru-RU" dirty="0" err="1"/>
              <a:t>голівка</a:t>
            </a:r>
            <a:r>
              <a:rPr lang="ru-RU" dirty="0"/>
              <a:t> плода у </a:t>
            </a:r>
            <a:r>
              <a:rPr lang="ru-RU" dirty="0" err="1"/>
              <a:t>широкої</a:t>
            </a:r>
            <a:r>
              <a:rPr lang="ru-RU" dirty="0"/>
              <a:t> </a:t>
            </a:r>
            <a:r>
              <a:rPr lang="ru-RU" dirty="0" err="1"/>
              <a:t>частини</a:t>
            </a:r>
            <a:r>
              <a:rPr lang="ru-RU" dirty="0"/>
              <a:t> </a:t>
            </a:r>
            <a:r>
              <a:rPr lang="ru-RU" dirty="0" err="1"/>
              <a:t>порожнини</a:t>
            </a:r>
            <a:r>
              <a:rPr lang="ru-RU" dirty="0"/>
              <a:t> малого таза) </a:t>
            </a:r>
            <a:r>
              <a:rPr lang="ru-RU" dirty="0" err="1"/>
              <a:t>або</a:t>
            </a:r>
            <a:r>
              <a:rPr lang="ru-RU" dirty="0"/>
              <a:t> </a:t>
            </a:r>
            <a:r>
              <a:rPr lang="ru-RU" dirty="0" err="1" smtClean="0"/>
              <a:t>важко</a:t>
            </a:r>
            <a:r>
              <a:rPr lang="ru-RU" dirty="0" smtClean="0"/>
              <a:t> </a:t>
            </a:r>
            <a:r>
              <a:rPr lang="ru-RU" dirty="0" err="1" smtClean="0"/>
              <a:t>досягаються</a:t>
            </a:r>
            <a:r>
              <a:rPr lang="ru-RU" dirty="0" smtClean="0"/>
              <a:t> (</a:t>
            </a:r>
            <a:r>
              <a:rPr lang="ru-RU" dirty="0" err="1"/>
              <a:t>голівка</a:t>
            </a:r>
            <a:r>
              <a:rPr lang="ru-RU" dirty="0"/>
              <a:t> плода у </a:t>
            </a:r>
            <a:r>
              <a:rPr lang="ru-RU" dirty="0" err="1"/>
              <a:t>вузькій</a:t>
            </a:r>
            <a:r>
              <a:rPr lang="ru-RU" dirty="0"/>
              <a:t> </a:t>
            </a:r>
            <a:r>
              <a:rPr lang="ru-RU" dirty="0" err="1"/>
              <a:t>частині</a:t>
            </a:r>
            <a:r>
              <a:rPr lang="ru-RU" dirty="0"/>
              <a:t> </a:t>
            </a:r>
            <a:r>
              <a:rPr lang="ru-RU" dirty="0" err="1"/>
              <a:t>порожнини</a:t>
            </a:r>
            <a:r>
              <a:rPr lang="ru-RU" dirty="0"/>
              <a:t> малого таза). Для того </a:t>
            </a:r>
            <a:r>
              <a:rPr lang="ru-RU" dirty="0" err="1"/>
              <a:t>щоб</a:t>
            </a:r>
            <a:r>
              <a:rPr lang="ru-RU" dirty="0"/>
              <a:t> </a:t>
            </a:r>
            <a:r>
              <a:rPr lang="ru-RU" dirty="0" err="1"/>
              <a:t>голівка</a:t>
            </a:r>
            <a:r>
              <a:rPr lang="ru-RU" dirty="0"/>
              <a:t> плода </a:t>
            </a:r>
            <a:r>
              <a:rPr lang="ru-RU" dirty="0" err="1"/>
              <a:t>була</a:t>
            </a:r>
            <a:r>
              <a:rPr lang="ru-RU" dirty="0"/>
              <a:t> </a:t>
            </a:r>
            <a:r>
              <a:rPr lang="ru-RU" dirty="0" err="1"/>
              <a:t>захоплена</a:t>
            </a:r>
            <a:r>
              <a:rPr lang="ru-RU" dirty="0"/>
              <a:t> </a:t>
            </a:r>
            <a:r>
              <a:rPr lang="ru-RU" dirty="0" err="1"/>
              <a:t>біпаріетально</a:t>
            </a:r>
            <a:r>
              <a:rPr lang="ru-RU" dirty="0"/>
              <a:t>, </a:t>
            </a:r>
            <a:r>
              <a:rPr lang="ru-RU" dirty="0" err="1"/>
              <a:t>щипці</a:t>
            </a:r>
            <a:r>
              <a:rPr lang="ru-RU" dirty="0"/>
              <a:t> </a:t>
            </a:r>
            <a:r>
              <a:rPr lang="ru-RU" dirty="0" err="1"/>
              <a:t>необхідно</a:t>
            </a:r>
            <a:r>
              <a:rPr lang="ru-RU" dirty="0"/>
              <a:t> </a:t>
            </a:r>
            <a:r>
              <a:rPr lang="ru-RU" dirty="0" err="1"/>
              <a:t>накласти</a:t>
            </a:r>
            <a:r>
              <a:rPr lang="ru-RU" dirty="0"/>
              <a:t> в </a:t>
            </a:r>
            <a:r>
              <a:rPr lang="ru-RU" dirty="0" err="1"/>
              <a:t>лівому</a:t>
            </a:r>
            <a:r>
              <a:rPr lang="ru-RU" dirty="0"/>
              <a:t> косому </a:t>
            </a:r>
            <a:r>
              <a:rPr lang="ru-RU" dirty="0" err="1"/>
              <a:t>розмірі</a:t>
            </a:r>
            <a:r>
              <a:rPr lang="ru-RU" dirty="0"/>
              <a:t>. </a:t>
            </a:r>
          </a:p>
        </p:txBody>
      </p:sp>
    </p:spTree>
    <p:extLst>
      <p:ext uri="{BB962C8B-B14F-4D97-AF65-F5344CB8AC3E}">
        <p14:creationId xmlns:p14="http://schemas.microsoft.com/office/powerpoint/2010/main" val="2784321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592925" y="578391"/>
            <a:ext cx="8911687" cy="45719"/>
          </a:xfrm>
        </p:spPr>
        <p:txBody>
          <a:bodyPr>
            <a:normAutofit fontScale="90000"/>
          </a:bodyPr>
          <a:lstStyle/>
          <a:p>
            <a:endParaRPr lang="ru-RU" dirty="0"/>
          </a:p>
        </p:txBody>
      </p:sp>
      <p:sp>
        <p:nvSpPr>
          <p:cNvPr id="3" name="Объект 2"/>
          <p:cNvSpPr>
            <a:spLocks noGrp="1"/>
          </p:cNvSpPr>
          <p:nvPr>
            <p:ph idx="1"/>
          </p:nvPr>
        </p:nvSpPr>
        <p:spPr>
          <a:xfrm>
            <a:off x="1596980" y="624109"/>
            <a:ext cx="9907632" cy="6233891"/>
          </a:xfrm>
        </p:spPr>
        <p:txBody>
          <a:bodyPr>
            <a:normAutofit lnSpcReduction="10000"/>
          </a:bodyPr>
          <a:lstStyle/>
          <a:p>
            <a:r>
              <a:rPr lang="ru-RU" dirty="0"/>
              <a:t>При </a:t>
            </a:r>
            <a:r>
              <a:rPr lang="ru-RU" dirty="0" err="1"/>
              <a:t>накладенні</a:t>
            </a:r>
            <a:r>
              <a:rPr lang="ru-RU" dirty="0"/>
              <a:t> </a:t>
            </a:r>
            <a:r>
              <a:rPr lang="ru-RU" dirty="0" err="1"/>
              <a:t>порожнинних</a:t>
            </a:r>
            <a:r>
              <a:rPr lang="ru-RU" dirty="0"/>
              <a:t> </a:t>
            </a:r>
            <a:r>
              <a:rPr lang="ru-RU" dirty="0" err="1"/>
              <a:t>акушерських</a:t>
            </a:r>
            <a:r>
              <a:rPr lang="ru-RU" dirty="0"/>
              <a:t> </a:t>
            </a:r>
            <a:r>
              <a:rPr lang="ru-RU" dirty="0" err="1"/>
              <a:t>щипців</a:t>
            </a:r>
            <a:r>
              <a:rPr lang="ru-RU" dirty="0"/>
              <a:t> </a:t>
            </a:r>
            <a:r>
              <a:rPr lang="ru-RU" dirty="0" err="1"/>
              <a:t>зберігається</a:t>
            </a:r>
            <a:r>
              <a:rPr lang="ru-RU" dirty="0"/>
              <a:t> порядок </a:t>
            </a:r>
            <a:r>
              <a:rPr lang="ru-RU" dirty="0" err="1"/>
              <a:t>введення</a:t>
            </a:r>
            <a:r>
              <a:rPr lang="ru-RU" dirty="0"/>
              <a:t> ложок. </a:t>
            </a:r>
            <a:r>
              <a:rPr lang="ru-RU" dirty="0" err="1"/>
              <a:t>Ліва</a:t>
            </a:r>
            <a:r>
              <a:rPr lang="ru-RU" dirty="0"/>
              <a:t> ложка вводиться </a:t>
            </a:r>
            <a:r>
              <a:rPr lang="ru-RU" dirty="0" err="1"/>
              <a:t>під</a:t>
            </a:r>
            <a:r>
              <a:rPr lang="ru-RU" dirty="0"/>
              <a:t> контролем </a:t>
            </a:r>
            <a:r>
              <a:rPr lang="ru-RU" dirty="0" err="1"/>
              <a:t>правої</a:t>
            </a:r>
            <a:r>
              <a:rPr lang="ru-RU" dirty="0"/>
              <a:t> руки в </a:t>
            </a:r>
            <a:r>
              <a:rPr lang="ru-RU" i="1" dirty="0"/>
              <a:t>заднебоковой</a:t>
            </a:r>
            <a:r>
              <a:rPr lang="ru-RU" dirty="0"/>
              <a:t> </a:t>
            </a:r>
            <a:r>
              <a:rPr lang="ru-RU" dirty="0" err="1"/>
              <a:t>відділ</a:t>
            </a:r>
            <a:r>
              <a:rPr lang="ru-RU" dirty="0"/>
              <a:t> таза і </a:t>
            </a:r>
            <a:r>
              <a:rPr lang="ru-RU" dirty="0" err="1"/>
              <a:t>відразу</a:t>
            </a:r>
            <a:r>
              <a:rPr lang="ru-RU" dirty="0"/>
              <a:t> </a:t>
            </a:r>
            <a:r>
              <a:rPr lang="ru-RU" dirty="0" err="1"/>
              <a:t>розміщується</a:t>
            </a:r>
            <a:r>
              <a:rPr lang="ru-RU" dirty="0"/>
              <a:t> в </a:t>
            </a:r>
            <a:r>
              <a:rPr lang="ru-RU" dirty="0" err="1"/>
              <a:t>області</a:t>
            </a:r>
            <a:r>
              <a:rPr lang="ru-RU" dirty="0"/>
              <a:t> </a:t>
            </a:r>
            <a:r>
              <a:rPr lang="ru-RU" dirty="0" err="1"/>
              <a:t>лівого</a:t>
            </a:r>
            <a:r>
              <a:rPr lang="ru-RU" dirty="0"/>
              <a:t> </a:t>
            </a:r>
            <a:r>
              <a:rPr lang="ru-RU" dirty="0" err="1"/>
              <a:t>тім'яного</a:t>
            </a:r>
            <a:r>
              <a:rPr lang="ru-RU" dirty="0"/>
              <a:t> бугра </a:t>
            </a:r>
            <a:r>
              <a:rPr lang="ru-RU" dirty="0" err="1"/>
              <a:t>голівки</a:t>
            </a:r>
            <a:r>
              <a:rPr lang="ru-RU" dirty="0"/>
              <a:t>. Права ложка повинна </a:t>
            </a:r>
            <a:r>
              <a:rPr lang="ru-RU" dirty="0" err="1"/>
              <a:t>лягти</a:t>
            </a:r>
            <a:r>
              <a:rPr lang="ru-RU" dirty="0"/>
              <a:t> на </a:t>
            </a:r>
            <a:r>
              <a:rPr lang="ru-RU" dirty="0" err="1"/>
              <a:t>голівку</a:t>
            </a:r>
            <a:r>
              <a:rPr lang="ru-RU" dirty="0"/>
              <a:t> з </a:t>
            </a:r>
            <a:r>
              <a:rPr lang="ru-RU" dirty="0" err="1"/>
              <a:t>протилежного</a:t>
            </a:r>
            <a:r>
              <a:rPr lang="ru-RU" dirty="0"/>
              <a:t> боку, в </a:t>
            </a:r>
            <a:r>
              <a:rPr lang="ru-RU" dirty="0" err="1"/>
              <a:t>передньобокових</a:t>
            </a:r>
            <a:r>
              <a:rPr lang="ru-RU" dirty="0"/>
              <a:t> </a:t>
            </a:r>
            <a:r>
              <a:rPr lang="ru-RU" dirty="0" err="1"/>
              <a:t>відділі</a:t>
            </a:r>
            <a:r>
              <a:rPr lang="ru-RU" dirty="0"/>
              <a:t> тазу, </a:t>
            </a:r>
            <a:r>
              <a:rPr lang="ru-RU" dirty="0" err="1"/>
              <a:t>куди</a:t>
            </a:r>
            <a:r>
              <a:rPr lang="ru-RU" dirty="0"/>
              <a:t> </a:t>
            </a:r>
            <a:r>
              <a:rPr lang="ru-RU" dirty="0" err="1"/>
              <a:t>її</a:t>
            </a:r>
            <a:r>
              <a:rPr lang="ru-RU" dirty="0"/>
              <a:t> </a:t>
            </a:r>
            <a:r>
              <a:rPr lang="ru-RU" dirty="0" err="1"/>
              <a:t>неможливо</a:t>
            </a:r>
            <a:r>
              <a:rPr lang="ru-RU" dirty="0"/>
              <a:t> ввести </a:t>
            </a:r>
            <a:r>
              <a:rPr lang="ru-RU" dirty="0" err="1"/>
              <a:t>відразу</a:t>
            </a:r>
            <a:r>
              <a:rPr lang="ru-RU" dirty="0"/>
              <a:t>, тому </a:t>
            </a:r>
            <a:r>
              <a:rPr lang="ru-RU" dirty="0" err="1"/>
              <a:t>що</a:t>
            </a:r>
            <a:r>
              <a:rPr lang="ru-RU" dirty="0"/>
              <a:t> </a:t>
            </a:r>
            <a:r>
              <a:rPr lang="ru-RU" dirty="0" err="1"/>
              <a:t>цьому</a:t>
            </a:r>
            <a:r>
              <a:rPr lang="ru-RU" dirty="0"/>
              <a:t> </a:t>
            </a:r>
            <a:r>
              <a:rPr lang="ru-RU" dirty="0" err="1"/>
              <a:t>перешкоджає</a:t>
            </a:r>
            <a:r>
              <a:rPr lang="ru-RU" dirty="0"/>
              <a:t> </a:t>
            </a:r>
            <a:r>
              <a:rPr lang="ru-RU" dirty="0" err="1" smtClean="0"/>
              <a:t>лонна</a:t>
            </a:r>
            <a:r>
              <a:rPr lang="ru-RU" dirty="0" smtClean="0"/>
              <a:t> </a:t>
            </a:r>
            <a:r>
              <a:rPr lang="ru-RU" dirty="0"/>
              <a:t>дуга. </a:t>
            </a:r>
            <a:r>
              <a:rPr lang="ru-RU" dirty="0" err="1"/>
              <a:t>Це</a:t>
            </a:r>
            <a:r>
              <a:rPr lang="ru-RU" dirty="0"/>
              <a:t> </a:t>
            </a:r>
            <a:r>
              <a:rPr lang="ru-RU" dirty="0" err="1"/>
              <a:t>перешкода</a:t>
            </a:r>
            <a:r>
              <a:rPr lang="ru-RU" dirty="0"/>
              <a:t> </a:t>
            </a:r>
            <a:r>
              <a:rPr lang="ru-RU" dirty="0" err="1"/>
              <a:t>долається</a:t>
            </a:r>
            <a:r>
              <a:rPr lang="ru-RU" dirty="0"/>
              <a:t> </a:t>
            </a:r>
            <a:r>
              <a:rPr lang="ru-RU" dirty="0" err="1"/>
              <a:t>переміщенням</a:t>
            </a:r>
            <a:r>
              <a:rPr lang="ru-RU" dirty="0"/>
              <a:t> ("</a:t>
            </a:r>
            <a:r>
              <a:rPr lang="ru-RU" dirty="0" err="1"/>
              <a:t>блуканням</a:t>
            </a:r>
            <a:r>
              <a:rPr lang="ru-RU" dirty="0"/>
              <a:t>") ложки. Праву ложку </a:t>
            </a:r>
            <a:r>
              <a:rPr lang="ru-RU" dirty="0" err="1"/>
              <a:t>вводять</a:t>
            </a:r>
            <a:r>
              <a:rPr lang="ru-RU" dirty="0"/>
              <a:t> </a:t>
            </a:r>
            <a:r>
              <a:rPr lang="ru-RU" dirty="0" err="1"/>
              <a:t>звичайним</a:t>
            </a:r>
            <a:r>
              <a:rPr lang="ru-RU" dirty="0"/>
              <a:t> способом у праву половину таза, </a:t>
            </a:r>
            <a:r>
              <a:rPr lang="ru-RU" dirty="0" err="1"/>
              <a:t>потім</a:t>
            </a:r>
            <a:r>
              <a:rPr lang="ru-RU" dirty="0"/>
              <a:t> </a:t>
            </a:r>
            <a:r>
              <a:rPr lang="ru-RU" dirty="0" err="1"/>
              <a:t>під</a:t>
            </a:r>
            <a:r>
              <a:rPr lang="ru-RU" dirty="0"/>
              <a:t> контролем </a:t>
            </a:r>
            <a:r>
              <a:rPr lang="ru-RU" dirty="0" err="1"/>
              <a:t>лівої</a:t>
            </a:r>
            <a:r>
              <a:rPr lang="ru-RU" dirty="0"/>
              <a:t> руки, </a:t>
            </a:r>
            <a:r>
              <a:rPr lang="ru-RU" dirty="0" err="1"/>
              <a:t>введеної</a:t>
            </a:r>
            <a:r>
              <a:rPr lang="ru-RU" dirty="0"/>
              <a:t> в </a:t>
            </a:r>
            <a:r>
              <a:rPr lang="ru-RU" dirty="0" err="1"/>
              <a:t>піхву</a:t>
            </a:r>
            <a:r>
              <a:rPr lang="ru-RU" dirty="0"/>
              <a:t>, ложку </a:t>
            </a:r>
            <a:r>
              <a:rPr lang="ru-RU" dirty="0" err="1"/>
              <a:t>переміщують</a:t>
            </a:r>
            <a:r>
              <a:rPr lang="ru-RU" dirty="0"/>
              <a:t> </a:t>
            </a:r>
            <a:r>
              <a:rPr lang="ru-RU" dirty="0" err="1" smtClean="0"/>
              <a:t>допереду</a:t>
            </a:r>
            <a:r>
              <a:rPr lang="ru-RU" dirty="0" smtClean="0"/>
              <a:t>, </a:t>
            </a:r>
            <a:r>
              <a:rPr lang="ru-RU" dirty="0" err="1"/>
              <a:t>поки</a:t>
            </a:r>
            <a:r>
              <a:rPr lang="ru-RU" dirty="0"/>
              <a:t> вона не </a:t>
            </a:r>
            <a:r>
              <a:rPr lang="ru-RU" dirty="0" smtClean="0"/>
              <a:t>стане в </a:t>
            </a:r>
            <a:r>
              <a:rPr lang="ru-RU" dirty="0" err="1"/>
              <a:t>області</a:t>
            </a:r>
            <a:r>
              <a:rPr lang="ru-RU" dirty="0"/>
              <a:t> правого </a:t>
            </a:r>
            <a:r>
              <a:rPr lang="ru-RU" dirty="0" err="1"/>
              <a:t>тім'яного</a:t>
            </a:r>
            <a:r>
              <a:rPr lang="ru-RU" dirty="0"/>
              <a:t> бугра. </a:t>
            </a:r>
            <a:r>
              <a:rPr lang="ru-RU" dirty="0" err="1"/>
              <a:t>Переміщення</a:t>
            </a:r>
            <a:r>
              <a:rPr lang="ru-RU" dirty="0"/>
              <a:t> ложки </a:t>
            </a:r>
            <a:r>
              <a:rPr lang="ru-RU" dirty="0" err="1"/>
              <a:t>здійснюють</a:t>
            </a:r>
            <a:r>
              <a:rPr lang="ru-RU" dirty="0"/>
              <a:t> </a:t>
            </a:r>
            <a:r>
              <a:rPr lang="ru-RU" dirty="0" err="1"/>
              <a:t>обережним</a:t>
            </a:r>
            <a:r>
              <a:rPr lang="ru-RU" dirty="0"/>
              <a:t> </a:t>
            </a:r>
            <a:r>
              <a:rPr lang="ru-RU" dirty="0" err="1"/>
              <a:t>натисканням</a:t>
            </a:r>
            <a:r>
              <a:rPr lang="ru-RU" dirty="0"/>
              <a:t> </a:t>
            </a:r>
            <a:r>
              <a:rPr lang="sk-SK" dirty="0"/>
              <a:t>II </a:t>
            </a:r>
            <a:r>
              <a:rPr lang="ru-RU" dirty="0" err="1"/>
              <a:t>пальця</a:t>
            </a:r>
            <a:r>
              <a:rPr lang="ru-RU" dirty="0"/>
              <a:t> </a:t>
            </a:r>
            <a:r>
              <a:rPr lang="ru-RU" dirty="0" err="1"/>
              <a:t>лівої</a:t>
            </a:r>
            <a:r>
              <a:rPr lang="ru-RU" dirty="0"/>
              <a:t> руки на </a:t>
            </a:r>
            <a:r>
              <a:rPr lang="ru-RU" dirty="0" err="1"/>
              <a:t>її</a:t>
            </a:r>
            <a:r>
              <a:rPr lang="ru-RU" dirty="0"/>
              <a:t> </a:t>
            </a:r>
            <a:r>
              <a:rPr lang="ru-RU" dirty="0" err="1"/>
              <a:t>нижнє</a:t>
            </a:r>
            <a:r>
              <a:rPr lang="ru-RU" dirty="0"/>
              <a:t> ребро. У </a:t>
            </a:r>
            <a:r>
              <a:rPr lang="ru-RU" dirty="0" err="1"/>
              <a:t>даній</a:t>
            </a:r>
            <a:r>
              <a:rPr lang="ru-RU" dirty="0"/>
              <a:t> </a:t>
            </a:r>
            <a:r>
              <a:rPr lang="ru-RU" dirty="0" err="1"/>
              <a:t>ситуації</a:t>
            </a:r>
            <a:r>
              <a:rPr lang="ru-RU" dirty="0"/>
              <a:t> права ложка </a:t>
            </a:r>
            <a:r>
              <a:rPr lang="ru-RU" dirty="0" err="1"/>
              <a:t>називається</a:t>
            </a:r>
            <a:r>
              <a:rPr lang="ru-RU" dirty="0"/>
              <a:t> - </a:t>
            </a:r>
            <a:r>
              <a:rPr lang="ru-RU" i="1" dirty="0"/>
              <a:t>"</a:t>
            </a:r>
            <a:r>
              <a:rPr lang="ru-RU" i="1" dirty="0" err="1"/>
              <a:t>блукаючою</a:t>
            </a:r>
            <a:r>
              <a:rPr lang="ru-RU" i="1" dirty="0"/>
              <a:t>",</a:t>
            </a:r>
            <a:r>
              <a:rPr lang="ru-RU" dirty="0"/>
              <a:t> а </a:t>
            </a:r>
            <a:r>
              <a:rPr lang="ru-RU" dirty="0" err="1"/>
              <a:t>ліва</a:t>
            </a:r>
            <a:r>
              <a:rPr lang="ru-RU" dirty="0"/>
              <a:t> - </a:t>
            </a:r>
            <a:r>
              <a:rPr lang="ru-RU" i="1" dirty="0"/>
              <a:t>"</a:t>
            </a:r>
            <a:r>
              <a:rPr lang="ru-RU" i="1" dirty="0" err="1" smtClean="0"/>
              <a:t>фіксованою</a:t>
            </a:r>
            <a:r>
              <a:rPr lang="ru-RU" i="1" dirty="0" smtClean="0"/>
              <a:t>".</a:t>
            </a:r>
            <a:r>
              <a:rPr lang="ru-RU" dirty="0"/>
              <a:t> </a:t>
            </a:r>
            <a:r>
              <a:rPr lang="ru-RU" dirty="0" err="1"/>
              <a:t>Тракції</a:t>
            </a:r>
            <a:r>
              <a:rPr lang="ru-RU" dirty="0"/>
              <a:t> </a:t>
            </a:r>
            <a:r>
              <a:rPr lang="ru-RU" dirty="0" err="1" smtClean="0"/>
              <a:t>проводять</a:t>
            </a:r>
            <a:r>
              <a:rPr lang="ru-RU" dirty="0" smtClean="0"/>
              <a:t> </a:t>
            </a:r>
            <a:r>
              <a:rPr lang="ru-RU" dirty="0"/>
              <a:t>донизу і </a:t>
            </a:r>
            <a:r>
              <a:rPr lang="ru-RU" dirty="0" err="1"/>
              <a:t>ззаду</a:t>
            </a:r>
            <a:r>
              <a:rPr lang="ru-RU" dirty="0"/>
              <a:t>, головка </a:t>
            </a:r>
            <a:r>
              <a:rPr lang="ru-RU" dirty="0" err="1"/>
              <a:t>здійснює</a:t>
            </a:r>
            <a:r>
              <a:rPr lang="ru-RU" dirty="0"/>
              <a:t> </a:t>
            </a:r>
            <a:r>
              <a:rPr lang="ru-RU" dirty="0" err="1"/>
              <a:t>внутрішній</a:t>
            </a:r>
            <a:r>
              <a:rPr lang="ru-RU" dirty="0"/>
              <a:t> поворот, </a:t>
            </a:r>
            <a:r>
              <a:rPr lang="ru-RU" dirty="0" err="1"/>
              <a:t>стрілоподібний</a:t>
            </a:r>
            <a:r>
              <a:rPr lang="ru-RU" dirty="0"/>
              <a:t> шов </a:t>
            </a:r>
            <a:r>
              <a:rPr lang="ru-RU" dirty="0" err="1"/>
              <a:t>поступово</a:t>
            </a:r>
            <a:r>
              <a:rPr lang="ru-RU" dirty="0"/>
              <a:t> переходить в </a:t>
            </a:r>
            <a:r>
              <a:rPr lang="ru-RU" dirty="0" err="1"/>
              <a:t>прямий</a:t>
            </a:r>
            <a:r>
              <a:rPr lang="ru-RU" dirty="0"/>
              <a:t> </a:t>
            </a:r>
            <a:r>
              <a:rPr lang="ru-RU" dirty="0" err="1"/>
              <a:t>розмір</a:t>
            </a:r>
            <a:r>
              <a:rPr lang="ru-RU" dirty="0"/>
              <a:t> </a:t>
            </a:r>
            <a:r>
              <a:rPr lang="ru-RU" dirty="0" err="1"/>
              <a:t>виходу</a:t>
            </a:r>
            <a:r>
              <a:rPr lang="ru-RU" dirty="0"/>
              <a:t> таза. </a:t>
            </a:r>
            <a:r>
              <a:rPr lang="ru-RU" dirty="0" err="1"/>
              <a:t>Далі</a:t>
            </a:r>
            <a:r>
              <a:rPr lang="ru-RU" dirty="0"/>
              <a:t> </a:t>
            </a:r>
            <a:r>
              <a:rPr lang="ru-RU" dirty="0" err="1"/>
              <a:t>тракції</a:t>
            </a:r>
            <a:r>
              <a:rPr lang="ru-RU" dirty="0"/>
              <a:t> </a:t>
            </a:r>
            <a:r>
              <a:rPr lang="ru-RU" dirty="0" err="1"/>
              <a:t>направляють</a:t>
            </a:r>
            <a:r>
              <a:rPr lang="ru-RU" dirty="0"/>
              <a:t> </a:t>
            </a:r>
            <a:r>
              <a:rPr lang="ru-RU" dirty="0" err="1"/>
              <a:t>спочатку</a:t>
            </a:r>
            <a:r>
              <a:rPr lang="ru-RU" dirty="0"/>
              <a:t> вниз до </a:t>
            </a:r>
            <a:r>
              <a:rPr lang="ru-RU" dirty="0" err="1"/>
              <a:t>виходу</a:t>
            </a:r>
            <a:r>
              <a:rPr lang="ru-RU" dirty="0"/>
              <a:t> </a:t>
            </a:r>
            <a:r>
              <a:rPr lang="ru-RU" dirty="0" err="1"/>
              <a:t>потиличного</a:t>
            </a:r>
            <a:r>
              <a:rPr lang="ru-RU" dirty="0"/>
              <a:t> бугра з-</a:t>
            </a:r>
            <a:r>
              <a:rPr lang="ru-RU" dirty="0" err="1"/>
              <a:t>під</a:t>
            </a:r>
            <a:r>
              <a:rPr lang="ru-RU" dirty="0"/>
              <a:t> лона, </a:t>
            </a:r>
            <a:r>
              <a:rPr lang="ru-RU" dirty="0" err="1"/>
              <a:t>потім</a:t>
            </a:r>
            <a:r>
              <a:rPr lang="ru-RU" dirty="0"/>
              <a:t> - </a:t>
            </a:r>
            <a:r>
              <a:rPr lang="ru-RU" dirty="0" err="1"/>
              <a:t>допереду</a:t>
            </a:r>
            <a:r>
              <a:rPr lang="ru-RU" dirty="0"/>
              <a:t> до </a:t>
            </a:r>
            <a:r>
              <a:rPr lang="ru-RU" dirty="0" err="1"/>
              <a:t>розгинання</a:t>
            </a:r>
            <a:r>
              <a:rPr lang="ru-RU" dirty="0"/>
              <a:t> </a:t>
            </a:r>
            <a:r>
              <a:rPr lang="ru-RU" dirty="0" err="1"/>
              <a:t>голівки</a:t>
            </a:r>
            <a:r>
              <a:rPr lang="ru-RU" dirty="0"/>
              <a:t>. </a:t>
            </a:r>
            <a:br>
              <a:rPr lang="ru-RU" dirty="0"/>
            </a:br>
            <a:r>
              <a:rPr lang="ru-RU" i="1" dirty="0"/>
              <a:t>Друга </a:t>
            </a:r>
            <a:r>
              <a:rPr lang="ru-RU" i="1" dirty="0" err="1"/>
              <a:t>позиція</a:t>
            </a:r>
            <a:r>
              <a:rPr lang="ru-RU" i="1" dirty="0"/>
              <a:t>, </a:t>
            </a:r>
            <a:r>
              <a:rPr lang="ru-RU" i="1" dirty="0" err="1"/>
              <a:t>передній</a:t>
            </a:r>
            <a:r>
              <a:rPr lang="ru-RU" i="1" dirty="0"/>
              <a:t> вид </a:t>
            </a:r>
            <a:r>
              <a:rPr lang="ru-RU" i="1" dirty="0" err="1"/>
              <a:t>потиличного</a:t>
            </a:r>
            <a:r>
              <a:rPr lang="ru-RU" i="1" dirty="0"/>
              <a:t> </a:t>
            </a:r>
            <a:r>
              <a:rPr lang="ru-RU" i="1" dirty="0" err="1"/>
              <a:t>передлежання</a:t>
            </a:r>
            <a:r>
              <a:rPr lang="ru-RU" i="1" dirty="0"/>
              <a:t>.</a:t>
            </a:r>
            <a:r>
              <a:rPr lang="ru-RU" dirty="0"/>
              <a:t> </a:t>
            </a:r>
            <a:r>
              <a:rPr lang="ru-RU" dirty="0" err="1"/>
              <a:t>Голівка</a:t>
            </a:r>
            <a:r>
              <a:rPr lang="ru-RU" dirty="0"/>
              <a:t> плоду в </a:t>
            </a:r>
            <a:r>
              <a:rPr lang="ru-RU" dirty="0" err="1"/>
              <a:t>порожнині</a:t>
            </a:r>
            <a:r>
              <a:rPr lang="ru-RU" dirty="0"/>
              <a:t> малого тазу, </a:t>
            </a:r>
            <a:r>
              <a:rPr lang="ru-RU" dirty="0" err="1"/>
              <a:t>стрілоподібний</a:t>
            </a:r>
            <a:r>
              <a:rPr lang="ru-RU" dirty="0"/>
              <a:t> шов - в </a:t>
            </a:r>
            <a:r>
              <a:rPr lang="ru-RU" dirty="0" err="1"/>
              <a:t>лівому</a:t>
            </a:r>
            <a:r>
              <a:rPr lang="ru-RU" dirty="0"/>
              <a:t> косому </a:t>
            </a:r>
            <a:r>
              <a:rPr lang="ru-RU" dirty="0" err="1"/>
              <a:t>розмірі</a:t>
            </a:r>
            <a:r>
              <a:rPr lang="ru-RU" dirty="0"/>
              <a:t>, </a:t>
            </a:r>
            <a:r>
              <a:rPr lang="ru-RU" dirty="0" err="1"/>
              <a:t>мале</a:t>
            </a:r>
            <a:r>
              <a:rPr lang="ru-RU" dirty="0"/>
              <a:t> </a:t>
            </a:r>
            <a:r>
              <a:rPr lang="ru-RU" dirty="0" err="1"/>
              <a:t>тім'ячко</a:t>
            </a:r>
            <a:r>
              <a:rPr lang="ru-RU" dirty="0"/>
              <a:t> </a:t>
            </a:r>
            <a:r>
              <a:rPr lang="ru-RU" dirty="0" err="1"/>
              <a:t>розташований</a:t>
            </a:r>
            <a:r>
              <a:rPr lang="ru-RU" dirty="0"/>
              <a:t> </a:t>
            </a:r>
            <a:r>
              <a:rPr lang="ru-RU" dirty="0" err="1"/>
              <a:t>праворуч</a:t>
            </a:r>
            <a:r>
              <a:rPr lang="ru-RU" dirty="0"/>
              <a:t> і </a:t>
            </a:r>
            <a:r>
              <a:rPr lang="ru-RU" dirty="0" err="1"/>
              <a:t>попереду</a:t>
            </a:r>
            <a:r>
              <a:rPr lang="ru-RU" dirty="0"/>
              <a:t>, великий - </a:t>
            </a:r>
            <a:r>
              <a:rPr lang="ru-RU" dirty="0" err="1"/>
              <a:t>зліва</a:t>
            </a:r>
            <a:r>
              <a:rPr lang="ru-RU" dirty="0"/>
              <a:t> і </a:t>
            </a:r>
            <a:r>
              <a:rPr lang="ru-RU" dirty="0" err="1"/>
              <a:t>ззаду</a:t>
            </a:r>
            <a:r>
              <a:rPr lang="ru-RU" dirty="0"/>
              <a:t>, </a:t>
            </a:r>
            <a:r>
              <a:rPr lang="ru-RU" dirty="0" err="1"/>
              <a:t>сідничні</a:t>
            </a:r>
            <a:r>
              <a:rPr lang="ru-RU" dirty="0"/>
              <a:t> </a:t>
            </a:r>
            <a:r>
              <a:rPr lang="ru-RU" dirty="0" err="1"/>
              <a:t>ості</a:t>
            </a:r>
            <a:r>
              <a:rPr lang="ru-RU" dirty="0"/>
              <a:t> </a:t>
            </a:r>
            <a:r>
              <a:rPr lang="ru-RU" dirty="0" err="1"/>
              <a:t>досягаються</a:t>
            </a:r>
            <a:r>
              <a:rPr lang="ru-RU" dirty="0"/>
              <a:t> (</a:t>
            </a:r>
            <a:r>
              <a:rPr lang="ru-RU" dirty="0" err="1"/>
              <a:t>голівка</a:t>
            </a:r>
            <a:r>
              <a:rPr lang="ru-RU" dirty="0"/>
              <a:t> плода у </a:t>
            </a:r>
            <a:r>
              <a:rPr lang="ru-RU" dirty="0" err="1"/>
              <a:t>широкої</a:t>
            </a:r>
            <a:r>
              <a:rPr lang="ru-RU" dirty="0"/>
              <a:t> </a:t>
            </a:r>
            <a:r>
              <a:rPr lang="ru-RU" dirty="0" err="1"/>
              <a:t>частини</a:t>
            </a:r>
            <a:r>
              <a:rPr lang="ru-RU" dirty="0"/>
              <a:t> </a:t>
            </a:r>
            <a:r>
              <a:rPr lang="ru-RU" dirty="0" err="1"/>
              <a:t>порожнини</a:t>
            </a:r>
            <a:r>
              <a:rPr lang="ru-RU" dirty="0"/>
              <a:t> малого таза) </a:t>
            </a:r>
            <a:r>
              <a:rPr lang="ru-RU" dirty="0" err="1"/>
              <a:t>або</a:t>
            </a:r>
            <a:r>
              <a:rPr lang="ru-RU" dirty="0"/>
              <a:t> </a:t>
            </a:r>
            <a:r>
              <a:rPr lang="ru-RU" dirty="0" err="1"/>
              <a:t>досягаються</a:t>
            </a:r>
            <a:r>
              <a:rPr lang="ru-RU" dirty="0"/>
              <a:t> </a:t>
            </a:r>
            <a:r>
              <a:rPr lang="ru-RU" dirty="0" err="1" smtClean="0"/>
              <a:t>важко</a:t>
            </a:r>
            <a:r>
              <a:rPr lang="ru-RU" dirty="0" smtClean="0"/>
              <a:t> </a:t>
            </a:r>
            <a:r>
              <a:rPr lang="ru-RU" dirty="0"/>
              <a:t>(</a:t>
            </a:r>
            <a:r>
              <a:rPr lang="ru-RU" dirty="0" err="1"/>
              <a:t>голівка</a:t>
            </a:r>
            <a:r>
              <a:rPr lang="ru-RU" dirty="0"/>
              <a:t> плода у </a:t>
            </a:r>
            <a:r>
              <a:rPr lang="ru-RU" dirty="0" err="1"/>
              <a:t>вузькій</a:t>
            </a:r>
            <a:r>
              <a:rPr lang="ru-RU" dirty="0"/>
              <a:t> </a:t>
            </a:r>
            <a:r>
              <a:rPr lang="ru-RU" dirty="0" err="1"/>
              <a:t>частини</a:t>
            </a:r>
            <a:r>
              <a:rPr lang="ru-RU" dirty="0"/>
              <a:t> </a:t>
            </a:r>
            <a:r>
              <a:rPr lang="ru-RU" dirty="0" err="1"/>
              <a:t>порожнини</a:t>
            </a:r>
            <a:r>
              <a:rPr lang="ru-RU" dirty="0"/>
              <a:t> малого таза). Для того </a:t>
            </a:r>
            <a:r>
              <a:rPr lang="ru-RU" dirty="0" err="1"/>
              <a:t>щоб</a:t>
            </a:r>
            <a:r>
              <a:rPr lang="ru-RU" dirty="0"/>
              <a:t> </a:t>
            </a:r>
            <a:r>
              <a:rPr lang="ru-RU" dirty="0" err="1"/>
              <a:t>голівка</a:t>
            </a:r>
            <a:r>
              <a:rPr lang="ru-RU" dirty="0"/>
              <a:t> плода </a:t>
            </a:r>
            <a:r>
              <a:rPr lang="ru-RU" dirty="0" err="1"/>
              <a:t>була</a:t>
            </a:r>
            <a:r>
              <a:rPr lang="ru-RU" dirty="0"/>
              <a:t> </a:t>
            </a:r>
            <a:r>
              <a:rPr lang="ru-RU" dirty="0" err="1"/>
              <a:t>захоплена</a:t>
            </a:r>
            <a:r>
              <a:rPr lang="ru-RU" dirty="0"/>
              <a:t> </a:t>
            </a:r>
            <a:r>
              <a:rPr lang="ru-RU" dirty="0" err="1"/>
              <a:t>біпаріетально</a:t>
            </a:r>
            <a:r>
              <a:rPr lang="ru-RU" dirty="0"/>
              <a:t>, </a:t>
            </a:r>
            <a:r>
              <a:rPr lang="ru-RU" dirty="0" err="1"/>
              <a:t>щипці</a:t>
            </a:r>
            <a:r>
              <a:rPr lang="ru-RU" dirty="0"/>
              <a:t> </a:t>
            </a:r>
            <a:r>
              <a:rPr lang="ru-RU" dirty="0" err="1"/>
              <a:t>необхідно</a:t>
            </a:r>
            <a:r>
              <a:rPr lang="ru-RU" dirty="0"/>
              <a:t> </a:t>
            </a:r>
            <a:r>
              <a:rPr lang="ru-RU" dirty="0" err="1"/>
              <a:t>накласти</a:t>
            </a:r>
            <a:r>
              <a:rPr lang="ru-RU" dirty="0"/>
              <a:t> у правому косому </a:t>
            </a:r>
            <a:r>
              <a:rPr lang="ru-RU" dirty="0" err="1"/>
              <a:t>розмірі</a:t>
            </a:r>
            <a:r>
              <a:rPr lang="ru-RU" dirty="0"/>
              <a:t>. При </a:t>
            </a:r>
            <a:r>
              <a:rPr lang="ru-RU" dirty="0" err="1"/>
              <a:t>цій</a:t>
            </a:r>
            <a:r>
              <a:rPr lang="ru-RU" dirty="0"/>
              <a:t> </a:t>
            </a:r>
            <a:r>
              <a:rPr lang="ru-RU" dirty="0" err="1"/>
              <a:t>ситуації</a:t>
            </a:r>
            <a:r>
              <a:rPr lang="ru-RU" dirty="0"/>
              <a:t> "</a:t>
            </a:r>
            <a:r>
              <a:rPr lang="ru-RU" dirty="0" err="1"/>
              <a:t>блукаючою</a:t>
            </a:r>
            <a:r>
              <a:rPr lang="ru-RU" dirty="0"/>
              <a:t>" буде </a:t>
            </a:r>
            <a:r>
              <a:rPr lang="ru-RU" dirty="0" err="1" smtClean="0"/>
              <a:t>ліва</a:t>
            </a:r>
            <a:r>
              <a:rPr lang="ru-RU" dirty="0" smtClean="0"/>
              <a:t> ложка, </a:t>
            </a:r>
            <a:r>
              <a:rPr lang="ru-RU" dirty="0"/>
              <a:t>яку </a:t>
            </a:r>
            <a:r>
              <a:rPr lang="ru-RU" dirty="0" err="1"/>
              <a:t>накладають</a:t>
            </a:r>
            <a:r>
              <a:rPr lang="ru-RU" dirty="0"/>
              <a:t> </a:t>
            </a:r>
            <a:r>
              <a:rPr lang="ru-RU" dirty="0" err="1"/>
              <a:t>першою</a:t>
            </a:r>
            <a:r>
              <a:rPr lang="ru-RU" dirty="0"/>
              <a:t>. </a:t>
            </a:r>
            <a:r>
              <a:rPr lang="ru-RU" dirty="0" err="1"/>
              <a:t>Тракції</a:t>
            </a:r>
            <a:r>
              <a:rPr lang="ru-RU" dirty="0"/>
              <a:t> </a:t>
            </a:r>
            <a:r>
              <a:rPr lang="ru-RU" dirty="0" err="1" smtClean="0"/>
              <a:t>проводять</a:t>
            </a:r>
            <a:r>
              <a:rPr lang="ru-RU" dirty="0" smtClean="0"/>
              <a:t>, </a:t>
            </a:r>
            <a:r>
              <a:rPr lang="ru-RU" dirty="0"/>
              <a:t>як і при </a:t>
            </a:r>
            <a:r>
              <a:rPr lang="ru-RU" dirty="0" err="1"/>
              <a:t>першій</a:t>
            </a:r>
            <a:r>
              <a:rPr lang="ru-RU" dirty="0"/>
              <a:t> </a:t>
            </a:r>
            <a:r>
              <a:rPr lang="ru-RU" dirty="0" err="1"/>
              <a:t>позиції</a:t>
            </a:r>
            <a:r>
              <a:rPr lang="ru-RU" dirty="0"/>
              <a:t>, </a:t>
            </a:r>
            <a:r>
              <a:rPr lang="ru-RU" dirty="0" err="1"/>
              <a:t>передньому</a:t>
            </a:r>
            <a:r>
              <a:rPr lang="ru-RU" dirty="0"/>
              <a:t> </a:t>
            </a:r>
            <a:r>
              <a:rPr lang="ru-RU" dirty="0" err="1"/>
              <a:t>виді</a:t>
            </a:r>
            <a:r>
              <a:rPr lang="ru-RU" dirty="0"/>
              <a:t> </a:t>
            </a:r>
            <a:r>
              <a:rPr lang="ru-RU" dirty="0" err="1"/>
              <a:t>потиличного</a:t>
            </a:r>
            <a:r>
              <a:rPr lang="ru-RU" dirty="0"/>
              <a:t> </a:t>
            </a:r>
            <a:r>
              <a:rPr lang="ru-RU" dirty="0" err="1"/>
              <a:t>передлежання</a:t>
            </a:r>
            <a:r>
              <a:rPr lang="ru-RU" dirty="0"/>
              <a:t>. </a:t>
            </a:r>
          </a:p>
        </p:txBody>
      </p:sp>
    </p:spTree>
    <p:extLst>
      <p:ext uri="{BB962C8B-B14F-4D97-AF65-F5344CB8AC3E}">
        <p14:creationId xmlns:p14="http://schemas.microsoft.com/office/powerpoint/2010/main" val="986283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73625"/>
          </a:xfrm>
        </p:spPr>
        <p:txBody>
          <a:bodyPr>
            <a:normAutofit fontScale="90000"/>
          </a:bodyPr>
          <a:lstStyle/>
          <a:p>
            <a:r>
              <a:rPr lang="ru-RU" b="1" dirty="0"/>
              <a:t>УСКЛАДНЕННЯ</a:t>
            </a:r>
            <a:r>
              <a:rPr lang="ru-RU" dirty="0"/>
              <a:t> </a:t>
            </a:r>
          </a:p>
        </p:txBody>
      </p:sp>
      <p:sp>
        <p:nvSpPr>
          <p:cNvPr id="3" name="Объект 2"/>
          <p:cNvSpPr>
            <a:spLocks noGrp="1"/>
          </p:cNvSpPr>
          <p:nvPr>
            <p:ph idx="1"/>
          </p:nvPr>
        </p:nvSpPr>
        <p:spPr>
          <a:xfrm>
            <a:off x="2589212" y="1197735"/>
            <a:ext cx="8915400" cy="5537916"/>
          </a:xfrm>
        </p:spPr>
        <p:txBody>
          <a:bodyPr>
            <a:normAutofit lnSpcReduction="10000"/>
          </a:bodyPr>
          <a:lstStyle/>
          <a:p>
            <a:r>
              <a:rPr lang="ru-RU" dirty="0" err="1"/>
              <a:t>Застосування</a:t>
            </a:r>
            <a:r>
              <a:rPr lang="ru-RU" dirty="0"/>
              <a:t> </a:t>
            </a:r>
            <a:r>
              <a:rPr lang="ru-RU" dirty="0" err="1"/>
              <a:t>акушерських</a:t>
            </a:r>
            <a:r>
              <a:rPr lang="ru-RU" dirty="0"/>
              <a:t> </a:t>
            </a:r>
            <a:r>
              <a:rPr lang="ru-RU" dirty="0" err="1"/>
              <a:t>щипців</a:t>
            </a:r>
            <a:r>
              <a:rPr lang="ru-RU" dirty="0"/>
              <a:t> з </a:t>
            </a:r>
            <a:r>
              <a:rPr lang="ru-RU" dirty="0" err="1"/>
              <a:t>дотриманням</a:t>
            </a:r>
            <a:r>
              <a:rPr lang="ru-RU" dirty="0"/>
              <a:t> умов і </a:t>
            </a:r>
            <a:r>
              <a:rPr lang="ru-RU" dirty="0" err="1"/>
              <a:t>техніки</a:t>
            </a:r>
            <a:r>
              <a:rPr lang="ru-RU" dirty="0"/>
              <a:t> </a:t>
            </a:r>
            <a:r>
              <a:rPr lang="ru-RU" dirty="0" err="1"/>
              <a:t>зазвичай</a:t>
            </a:r>
            <a:r>
              <a:rPr lang="ru-RU" dirty="0"/>
              <a:t> не </a:t>
            </a:r>
            <a:r>
              <a:rPr lang="ru-RU" dirty="0" err="1"/>
              <a:t>викликає</a:t>
            </a:r>
            <a:r>
              <a:rPr lang="ru-RU" dirty="0"/>
              <a:t> будь-</a:t>
            </a:r>
            <a:r>
              <a:rPr lang="ru-RU" dirty="0" err="1"/>
              <a:t>яких</a:t>
            </a:r>
            <a:r>
              <a:rPr lang="ru-RU" dirty="0"/>
              <a:t> </a:t>
            </a:r>
            <a:r>
              <a:rPr lang="ru-RU" dirty="0" err="1"/>
              <a:t>ускладнень</a:t>
            </a:r>
            <a:r>
              <a:rPr lang="ru-RU" dirty="0"/>
              <a:t> для </a:t>
            </a:r>
            <a:r>
              <a:rPr lang="ru-RU" dirty="0" err="1"/>
              <a:t>матері</a:t>
            </a:r>
            <a:r>
              <a:rPr lang="ru-RU" dirty="0"/>
              <a:t> та плоду. В </a:t>
            </a:r>
            <a:r>
              <a:rPr lang="ru-RU" dirty="0" err="1"/>
              <a:t>окремих</a:t>
            </a:r>
            <a:r>
              <a:rPr lang="ru-RU" dirty="0"/>
              <a:t> </a:t>
            </a:r>
            <a:r>
              <a:rPr lang="ru-RU" dirty="0" err="1"/>
              <a:t>випадках</a:t>
            </a:r>
            <a:r>
              <a:rPr lang="ru-RU" dirty="0"/>
              <a:t> </a:t>
            </a:r>
            <a:r>
              <a:rPr lang="ru-RU" dirty="0" err="1"/>
              <a:t>ця</a:t>
            </a:r>
            <a:r>
              <a:rPr lang="ru-RU" dirty="0"/>
              <a:t> </a:t>
            </a:r>
            <a:r>
              <a:rPr lang="ru-RU" dirty="0" err="1"/>
              <a:t>операція</a:t>
            </a:r>
            <a:r>
              <a:rPr lang="ru-RU" dirty="0"/>
              <a:t> </a:t>
            </a:r>
            <a:r>
              <a:rPr lang="ru-RU" dirty="0" err="1"/>
              <a:t>може</a:t>
            </a:r>
            <a:r>
              <a:rPr lang="ru-RU" dirty="0"/>
              <a:t> бути причиною </a:t>
            </a:r>
            <a:r>
              <a:rPr lang="ru-RU" dirty="0" err="1"/>
              <a:t>ускладнень</a:t>
            </a:r>
            <a:r>
              <a:rPr lang="ru-RU" dirty="0"/>
              <a:t>. </a:t>
            </a:r>
            <a:br>
              <a:rPr lang="ru-RU" dirty="0"/>
            </a:br>
            <a:r>
              <a:rPr lang="ru-RU" b="1" i="1" dirty="0" err="1"/>
              <a:t>Пошкодження</a:t>
            </a:r>
            <a:r>
              <a:rPr lang="ru-RU" b="1" i="1" dirty="0"/>
              <a:t> </a:t>
            </a:r>
            <a:r>
              <a:rPr lang="ru-RU" b="1" i="1" dirty="0" err="1"/>
              <a:t>родових</a:t>
            </a:r>
            <a:r>
              <a:rPr lang="ru-RU" b="1" i="1" dirty="0"/>
              <a:t> </a:t>
            </a:r>
            <a:r>
              <a:rPr lang="ru-RU" b="1" i="1" dirty="0" err="1"/>
              <a:t>шляхів</a:t>
            </a:r>
            <a:r>
              <a:rPr lang="ru-RU" b="1" i="1" dirty="0"/>
              <a:t>.</a:t>
            </a:r>
            <a:r>
              <a:rPr lang="ru-RU" dirty="0"/>
              <a:t> До них </a:t>
            </a:r>
            <a:r>
              <a:rPr lang="ru-RU" dirty="0" err="1"/>
              <a:t>відносять</a:t>
            </a:r>
            <a:r>
              <a:rPr lang="ru-RU" dirty="0"/>
              <a:t> </a:t>
            </a:r>
            <a:r>
              <a:rPr lang="ru-RU" dirty="0" err="1"/>
              <a:t>розриви</a:t>
            </a:r>
            <a:r>
              <a:rPr lang="ru-RU" dirty="0"/>
              <a:t> </a:t>
            </a:r>
            <a:r>
              <a:rPr lang="ru-RU" dirty="0" err="1"/>
              <a:t>піхви</a:t>
            </a:r>
            <a:r>
              <a:rPr lang="ru-RU" dirty="0"/>
              <a:t> і </a:t>
            </a:r>
            <a:r>
              <a:rPr lang="ru-RU" dirty="0" err="1"/>
              <a:t>промежини</a:t>
            </a:r>
            <a:r>
              <a:rPr lang="ru-RU" dirty="0"/>
              <a:t>, </a:t>
            </a:r>
            <a:r>
              <a:rPr lang="ru-RU" dirty="0" err="1"/>
              <a:t>рідше</a:t>
            </a:r>
            <a:r>
              <a:rPr lang="ru-RU" dirty="0"/>
              <a:t> - </a:t>
            </a:r>
            <a:r>
              <a:rPr lang="ru-RU" dirty="0" err="1"/>
              <a:t>шийки</a:t>
            </a:r>
            <a:r>
              <a:rPr lang="ru-RU" dirty="0"/>
              <a:t> матки. </a:t>
            </a:r>
            <a:r>
              <a:rPr lang="ru-RU" dirty="0" err="1"/>
              <a:t>Важкими</a:t>
            </a:r>
            <a:r>
              <a:rPr lang="ru-RU" dirty="0"/>
              <a:t> </a:t>
            </a:r>
            <a:r>
              <a:rPr lang="ru-RU" dirty="0" err="1"/>
              <a:t>ускладненнями</a:t>
            </a:r>
            <a:r>
              <a:rPr lang="ru-RU" dirty="0"/>
              <a:t> є </a:t>
            </a:r>
            <a:r>
              <a:rPr lang="ru-RU" dirty="0" err="1"/>
              <a:t>розриви</a:t>
            </a:r>
            <a:r>
              <a:rPr lang="ru-RU" dirty="0"/>
              <a:t> </a:t>
            </a:r>
            <a:r>
              <a:rPr lang="ru-RU" dirty="0" err="1"/>
              <a:t>нижнього</a:t>
            </a:r>
            <a:r>
              <a:rPr lang="ru-RU" dirty="0"/>
              <a:t> сегмента матки і </a:t>
            </a:r>
            <a:r>
              <a:rPr lang="ru-RU" dirty="0" err="1"/>
              <a:t>пошкодження</a:t>
            </a:r>
            <a:r>
              <a:rPr lang="ru-RU" dirty="0"/>
              <a:t> </a:t>
            </a:r>
            <a:r>
              <a:rPr lang="ru-RU" dirty="0" err="1"/>
              <a:t>тазових</a:t>
            </a:r>
            <a:r>
              <a:rPr lang="ru-RU" dirty="0"/>
              <a:t> </a:t>
            </a:r>
            <a:r>
              <a:rPr lang="ru-RU" dirty="0" err="1"/>
              <a:t>органів</a:t>
            </a:r>
            <a:r>
              <a:rPr lang="ru-RU" dirty="0"/>
              <a:t>: </a:t>
            </a:r>
            <a:r>
              <a:rPr lang="ru-RU" dirty="0" err="1"/>
              <a:t>сечового</a:t>
            </a:r>
            <a:r>
              <a:rPr lang="ru-RU" dirty="0"/>
              <a:t> </a:t>
            </a:r>
            <a:r>
              <a:rPr lang="ru-RU" dirty="0" err="1"/>
              <a:t>міхура</a:t>
            </a:r>
            <a:r>
              <a:rPr lang="ru-RU" dirty="0"/>
              <a:t> і </a:t>
            </a:r>
            <a:r>
              <a:rPr lang="ru-RU" dirty="0" err="1"/>
              <a:t>прямої</a:t>
            </a:r>
            <a:r>
              <a:rPr lang="ru-RU" dirty="0"/>
              <a:t> кишки, </a:t>
            </a:r>
            <a:r>
              <a:rPr lang="ru-RU" dirty="0" err="1"/>
              <a:t>що</a:t>
            </a:r>
            <a:r>
              <a:rPr lang="ru-RU" dirty="0"/>
              <a:t> </a:t>
            </a:r>
            <a:r>
              <a:rPr lang="ru-RU" dirty="0" err="1"/>
              <a:t>звичайно</a:t>
            </a:r>
            <a:r>
              <a:rPr lang="ru-RU" dirty="0"/>
              <a:t> </a:t>
            </a:r>
            <a:r>
              <a:rPr lang="ru-RU" dirty="0" err="1"/>
              <a:t>виникають</a:t>
            </a:r>
            <a:r>
              <a:rPr lang="ru-RU" dirty="0"/>
              <a:t> при </a:t>
            </a:r>
            <a:r>
              <a:rPr lang="ru-RU" dirty="0" err="1"/>
              <a:t>порушенні</a:t>
            </a:r>
            <a:r>
              <a:rPr lang="ru-RU" dirty="0"/>
              <a:t> умов для </a:t>
            </a:r>
            <a:r>
              <a:rPr lang="ru-RU" dirty="0" err="1"/>
              <a:t>операції</a:t>
            </a:r>
            <a:r>
              <a:rPr lang="ru-RU" dirty="0"/>
              <a:t> і правил </a:t>
            </a:r>
            <a:r>
              <a:rPr lang="ru-RU" dirty="0" err="1"/>
              <a:t>техніки</a:t>
            </a:r>
            <a:r>
              <a:rPr lang="ru-RU" dirty="0"/>
              <a:t>. До </a:t>
            </a:r>
            <a:r>
              <a:rPr lang="ru-RU" dirty="0" err="1"/>
              <a:t>рідкісних</a:t>
            </a:r>
            <a:r>
              <a:rPr lang="ru-RU" dirty="0"/>
              <a:t> </a:t>
            </a:r>
            <a:r>
              <a:rPr lang="ru-RU" dirty="0" err="1"/>
              <a:t>ускладнень</a:t>
            </a:r>
            <a:r>
              <a:rPr lang="ru-RU" dirty="0"/>
              <a:t> </a:t>
            </a:r>
            <a:r>
              <a:rPr lang="ru-RU" dirty="0" err="1"/>
              <a:t>відносять</a:t>
            </a:r>
            <a:r>
              <a:rPr lang="ru-RU" dirty="0"/>
              <a:t> </a:t>
            </a:r>
            <a:r>
              <a:rPr lang="ru-RU" dirty="0" err="1"/>
              <a:t>ушкодження</a:t>
            </a:r>
            <a:r>
              <a:rPr lang="ru-RU" dirty="0"/>
              <a:t> </a:t>
            </a:r>
            <a:r>
              <a:rPr lang="ru-RU" dirty="0" err="1"/>
              <a:t>кісткового</a:t>
            </a:r>
            <a:r>
              <a:rPr lang="ru-RU" dirty="0"/>
              <a:t> родового каналу - </a:t>
            </a:r>
            <a:r>
              <a:rPr lang="ru-RU" dirty="0" err="1"/>
              <a:t>розрив</a:t>
            </a:r>
            <a:r>
              <a:rPr lang="ru-RU" dirty="0"/>
              <a:t> лобкового </a:t>
            </a:r>
            <a:r>
              <a:rPr lang="ru-RU" dirty="0" err="1"/>
              <a:t>симфізу</a:t>
            </a:r>
            <a:r>
              <a:rPr lang="ru-RU" dirty="0"/>
              <a:t>, </a:t>
            </a:r>
            <a:r>
              <a:rPr lang="ru-RU" dirty="0" err="1"/>
              <a:t>пошкодження</a:t>
            </a:r>
            <a:r>
              <a:rPr lang="ru-RU" dirty="0"/>
              <a:t> </a:t>
            </a:r>
            <a:r>
              <a:rPr lang="ru-RU" dirty="0" err="1"/>
              <a:t>крижово-куприкового</a:t>
            </a:r>
            <a:r>
              <a:rPr lang="ru-RU" dirty="0"/>
              <a:t> </a:t>
            </a:r>
            <a:r>
              <a:rPr lang="ru-RU" dirty="0" err="1"/>
              <a:t>зчленування</a:t>
            </a:r>
            <a:r>
              <a:rPr lang="ru-RU" dirty="0"/>
              <a:t>. </a:t>
            </a:r>
            <a:br>
              <a:rPr lang="ru-RU" dirty="0"/>
            </a:br>
            <a:r>
              <a:rPr lang="ru-RU" b="1" i="1" dirty="0" err="1"/>
              <a:t>Ускладнення</a:t>
            </a:r>
            <a:r>
              <a:rPr lang="ru-RU" b="1" i="1" dirty="0"/>
              <a:t> для плода.</a:t>
            </a:r>
            <a:r>
              <a:rPr lang="ru-RU" dirty="0"/>
              <a:t> </a:t>
            </a:r>
            <a:r>
              <a:rPr lang="ru-RU" dirty="0" err="1"/>
              <a:t>Після</a:t>
            </a:r>
            <a:r>
              <a:rPr lang="ru-RU" dirty="0"/>
              <a:t> </a:t>
            </a:r>
            <a:r>
              <a:rPr lang="ru-RU" dirty="0" err="1"/>
              <a:t>операції</a:t>
            </a:r>
            <a:r>
              <a:rPr lang="ru-RU" dirty="0"/>
              <a:t> на </a:t>
            </a:r>
            <a:r>
              <a:rPr lang="ru-RU" dirty="0" err="1"/>
              <a:t>м'яких</a:t>
            </a:r>
            <a:r>
              <a:rPr lang="ru-RU" dirty="0"/>
              <a:t> тканинах </a:t>
            </a:r>
            <a:r>
              <a:rPr lang="ru-RU" dirty="0" err="1"/>
              <a:t>голівки</a:t>
            </a:r>
            <a:r>
              <a:rPr lang="ru-RU" dirty="0"/>
              <a:t> плоду </a:t>
            </a:r>
            <a:r>
              <a:rPr lang="ru-RU" dirty="0" err="1"/>
              <a:t>зазвичай</a:t>
            </a:r>
            <a:r>
              <a:rPr lang="ru-RU" dirty="0"/>
              <a:t> - </a:t>
            </a:r>
            <a:r>
              <a:rPr lang="ru-RU" dirty="0" err="1"/>
              <a:t>набряклість</a:t>
            </a:r>
            <a:r>
              <a:rPr lang="ru-RU" dirty="0"/>
              <a:t>, </a:t>
            </a:r>
            <a:r>
              <a:rPr lang="ru-RU" dirty="0" err="1"/>
              <a:t>ціаноз</a:t>
            </a:r>
            <a:r>
              <a:rPr lang="ru-RU" dirty="0"/>
              <a:t>. При сильному </a:t>
            </a:r>
            <a:r>
              <a:rPr lang="ru-RU" dirty="0" err="1"/>
              <a:t>стисненні</a:t>
            </a:r>
            <a:r>
              <a:rPr lang="ru-RU" dirty="0"/>
              <a:t> головки </a:t>
            </a:r>
            <a:r>
              <a:rPr lang="ru-RU" dirty="0" err="1"/>
              <a:t>можуть</a:t>
            </a:r>
            <a:r>
              <a:rPr lang="ru-RU" dirty="0"/>
              <a:t> </a:t>
            </a:r>
            <a:r>
              <a:rPr lang="ru-RU" dirty="0" err="1"/>
              <a:t>виникати</a:t>
            </a:r>
            <a:r>
              <a:rPr lang="ru-RU" dirty="0"/>
              <a:t> </a:t>
            </a:r>
            <a:r>
              <a:rPr lang="ru-RU" dirty="0" err="1"/>
              <a:t>гематоми</a:t>
            </a:r>
            <a:r>
              <a:rPr lang="ru-RU" dirty="0"/>
              <a:t>. </a:t>
            </a:r>
            <a:r>
              <a:rPr lang="ru-RU" dirty="0" err="1"/>
              <a:t>Сильний</a:t>
            </a:r>
            <a:r>
              <a:rPr lang="ru-RU" dirty="0"/>
              <a:t> </a:t>
            </a:r>
            <a:r>
              <a:rPr lang="ru-RU" dirty="0" err="1"/>
              <a:t>тиск</a:t>
            </a:r>
            <a:r>
              <a:rPr lang="ru-RU" dirty="0"/>
              <a:t> ложки на </a:t>
            </a:r>
            <a:r>
              <a:rPr lang="ru-RU" dirty="0" err="1"/>
              <a:t>лицьовий</a:t>
            </a:r>
            <a:r>
              <a:rPr lang="ru-RU" dirty="0"/>
              <a:t> нерв </a:t>
            </a:r>
            <a:r>
              <a:rPr lang="ru-RU" dirty="0" err="1"/>
              <a:t>може</a:t>
            </a:r>
            <a:r>
              <a:rPr lang="ru-RU" dirty="0"/>
              <a:t> </a:t>
            </a:r>
            <a:r>
              <a:rPr lang="ru-RU" dirty="0" err="1"/>
              <a:t>викликати</a:t>
            </a:r>
            <a:r>
              <a:rPr lang="ru-RU" dirty="0"/>
              <a:t> </a:t>
            </a:r>
            <a:r>
              <a:rPr lang="ru-RU" dirty="0" err="1"/>
              <a:t>його</a:t>
            </a:r>
            <a:r>
              <a:rPr lang="ru-RU" dirty="0"/>
              <a:t> парез. </a:t>
            </a:r>
            <a:r>
              <a:rPr lang="ru-RU" dirty="0" err="1"/>
              <a:t>Важкими</a:t>
            </a:r>
            <a:r>
              <a:rPr lang="ru-RU" dirty="0"/>
              <a:t> </a:t>
            </a:r>
            <a:r>
              <a:rPr lang="ru-RU" dirty="0" err="1"/>
              <a:t>ускладненнями</a:t>
            </a:r>
            <a:r>
              <a:rPr lang="ru-RU" dirty="0"/>
              <a:t> є </a:t>
            </a:r>
            <a:r>
              <a:rPr lang="ru-RU" dirty="0" err="1"/>
              <a:t>ушкодження</a:t>
            </a:r>
            <a:r>
              <a:rPr lang="ru-RU" dirty="0"/>
              <a:t> </a:t>
            </a:r>
            <a:r>
              <a:rPr lang="ru-RU" dirty="0" err="1"/>
              <a:t>кісток</a:t>
            </a:r>
            <a:r>
              <a:rPr lang="ru-RU" dirty="0"/>
              <a:t> черепа плоду, </a:t>
            </a:r>
            <a:r>
              <a:rPr lang="ru-RU" dirty="0" err="1"/>
              <a:t>які</a:t>
            </a:r>
            <a:r>
              <a:rPr lang="ru-RU" dirty="0"/>
              <a:t> </a:t>
            </a:r>
            <a:r>
              <a:rPr lang="ru-RU" dirty="0" err="1"/>
              <a:t>можуть</a:t>
            </a:r>
            <a:r>
              <a:rPr lang="ru-RU" dirty="0"/>
              <a:t> бути </a:t>
            </a:r>
            <a:r>
              <a:rPr lang="ru-RU" dirty="0" err="1"/>
              <a:t>різного</a:t>
            </a:r>
            <a:r>
              <a:rPr lang="ru-RU" dirty="0"/>
              <a:t> </a:t>
            </a:r>
            <a:r>
              <a:rPr lang="ru-RU" dirty="0" err="1"/>
              <a:t>ступеня</a:t>
            </a:r>
            <a:r>
              <a:rPr lang="ru-RU" dirty="0"/>
              <a:t> - </a:t>
            </a:r>
            <a:r>
              <a:rPr lang="ru-RU" dirty="0" err="1"/>
              <a:t>від</a:t>
            </a:r>
            <a:r>
              <a:rPr lang="ru-RU" dirty="0"/>
              <a:t> </a:t>
            </a:r>
            <a:r>
              <a:rPr lang="ru-RU" dirty="0" err="1"/>
              <a:t>вдавлення</a:t>
            </a:r>
            <a:r>
              <a:rPr lang="ru-RU" dirty="0"/>
              <a:t> </a:t>
            </a:r>
            <a:r>
              <a:rPr lang="ru-RU" dirty="0" err="1"/>
              <a:t>кісток</a:t>
            </a:r>
            <a:r>
              <a:rPr lang="ru-RU" dirty="0"/>
              <a:t> до </a:t>
            </a:r>
            <a:r>
              <a:rPr lang="ru-RU" dirty="0" err="1"/>
              <a:t>переломів</a:t>
            </a:r>
            <a:r>
              <a:rPr lang="ru-RU" dirty="0"/>
              <a:t>. </a:t>
            </a:r>
            <a:r>
              <a:rPr lang="ru-RU" dirty="0" err="1"/>
              <a:t>Велику</a:t>
            </a:r>
            <a:r>
              <a:rPr lang="ru-RU" dirty="0"/>
              <a:t> </a:t>
            </a:r>
            <a:r>
              <a:rPr lang="ru-RU" dirty="0" err="1"/>
              <a:t>небезпеку</a:t>
            </a:r>
            <a:r>
              <a:rPr lang="ru-RU" dirty="0"/>
              <a:t> для </a:t>
            </a:r>
            <a:r>
              <a:rPr lang="ru-RU" dirty="0" err="1"/>
              <a:t>життя</a:t>
            </a:r>
            <a:r>
              <a:rPr lang="ru-RU" dirty="0"/>
              <a:t> плода </a:t>
            </a:r>
            <a:r>
              <a:rPr lang="ru-RU" dirty="0" err="1"/>
              <a:t>представляють</a:t>
            </a:r>
            <a:r>
              <a:rPr lang="ru-RU" dirty="0"/>
              <a:t> </a:t>
            </a:r>
            <a:r>
              <a:rPr lang="ru-RU" dirty="0" err="1" smtClean="0"/>
              <a:t>крововиливи</a:t>
            </a:r>
            <a:r>
              <a:rPr lang="ru-RU" dirty="0" smtClean="0"/>
              <a:t> </a:t>
            </a:r>
            <a:r>
              <a:rPr lang="ru-RU" dirty="0"/>
              <a:t>в </a:t>
            </a:r>
            <a:r>
              <a:rPr lang="ru-RU" dirty="0" err="1"/>
              <a:t>мозок</a:t>
            </a:r>
            <a:r>
              <a:rPr lang="ru-RU" dirty="0"/>
              <a:t>. </a:t>
            </a:r>
            <a:br>
              <a:rPr lang="ru-RU" dirty="0"/>
            </a:br>
            <a:r>
              <a:rPr lang="ru-RU" b="1" i="1" dirty="0" err="1"/>
              <a:t>Післяпологові</a:t>
            </a:r>
            <a:r>
              <a:rPr lang="ru-RU" b="1" i="1" dirty="0"/>
              <a:t> </a:t>
            </a:r>
            <a:r>
              <a:rPr lang="ru-RU" b="1" i="1" dirty="0" err="1"/>
              <a:t>інфекційні</a:t>
            </a:r>
            <a:r>
              <a:rPr lang="ru-RU" b="1" i="1" dirty="0"/>
              <a:t> </a:t>
            </a:r>
            <a:r>
              <a:rPr lang="ru-RU" b="1" i="1" dirty="0" err="1"/>
              <a:t>ускладнення</a:t>
            </a:r>
            <a:r>
              <a:rPr lang="ru-RU" b="1" i="1" dirty="0"/>
              <a:t>.</a:t>
            </a:r>
            <a:r>
              <a:rPr lang="ru-RU" dirty="0"/>
              <a:t> </a:t>
            </a:r>
            <a:r>
              <a:rPr lang="ru-RU" dirty="0" err="1"/>
              <a:t>Розродження</a:t>
            </a:r>
            <a:r>
              <a:rPr lang="ru-RU" dirty="0"/>
              <a:t> </a:t>
            </a:r>
            <a:r>
              <a:rPr lang="ru-RU" dirty="0" err="1"/>
              <a:t>операцією</a:t>
            </a:r>
            <a:r>
              <a:rPr lang="ru-RU" dirty="0"/>
              <a:t> </a:t>
            </a:r>
            <a:r>
              <a:rPr lang="ru-RU" dirty="0" err="1"/>
              <a:t>накладення</a:t>
            </a:r>
            <a:r>
              <a:rPr lang="ru-RU" dirty="0"/>
              <a:t> </a:t>
            </a:r>
            <a:r>
              <a:rPr lang="ru-RU" dirty="0" err="1"/>
              <a:t>акушерських</a:t>
            </a:r>
            <a:r>
              <a:rPr lang="ru-RU" dirty="0"/>
              <a:t> </a:t>
            </a:r>
            <a:r>
              <a:rPr lang="ru-RU" dirty="0" err="1"/>
              <a:t>щипців</a:t>
            </a:r>
            <a:r>
              <a:rPr lang="ru-RU" dirty="0"/>
              <a:t> не є причиною </a:t>
            </a:r>
            <a:r>
              <a:rPr lang="ru-RU" dirty="0" err="1"/>
              <a:t>післяпологових</a:t>
            </a:r>
            <a:r>
              <a:rPr lang="ru-RU" dirty="0"/>
              <a:t> </a:t>
            </a:r>
            <a:r>
              <a:rPr lang="ru-RU" dirty="0" err="1"/>
              <a:t>інфекційних</a:t>
            </a:r>
            <a:r>
              <a:rPr lang="ru-RU" dirty="0"/>
              <a:t> </a:t>
            </a:r>
            <a:r>
              <a:rPr lang="ru-RU" dirty="0" err="1"/>
              <a:t>захворювань</a:t>
            </a:r>
            <a:r>
              <a:rPr lang="ru-RU" dirty="0"/>
              <a:t>, </a:t>
            </a:r>
            <a:r>
              <a:rPr lang="ru-RU" dirty="0" err="1"/>
              <a:t>проте</a:t>
            </a:r>
            <a:r>
              <a:rPr lang="ru-RU" dirty="0"/>
              <a:t>, </a:t>
            </a:r>
            <a:r>
              <a:rPr lang="ru-RU" dirty="0" err="1"/>
              <a:t>збільшує</a:t>
            </a:r>
            <a:r>
              <a:rPr lang="ru-RU" dirty="0"/>
              <a:t> </a:t>
            </a:r>
            <a:r>
              <a:rPr lang="ru-RU" dirty="0" err="1"/>
              <a:t>ризик</a:t>
            </a:r>
            <a:r>
              <a:rPr lang="ru-RU" dirty="0"/>
              <a:t> </a:t>
            </a:r>
            <a:r>
              <a:rPr lang="ru-RU" dirty="0" err="1"/>
              <a:t>їх</a:t>
            </a:r>
            <a:r>
              <a:rPr lang="ru-RU" dirty="0"/>
              <a:t> </a:t>
            </a:r>
            <a:r>
              <a:rPr lang="ru-RU" dirty="0" err="1"/>
              <a:t>розвитку</a:t>
            </a:r>
            <a:r>
              <a:rPr lang="ru-RU" dirty="0"/>
              <a:t>, тому </a:t>
            </a:r>
            <a:r>
              <a:rPr lang="ru-RU" dirty="0" err="1"/>
              <a:t>вимагає</a:t>
            </a:r>
            <a:r>
              <a:rPr lang="ru-RU" dirty="0"/>
              <a:t> </a:t>
            </a:r>
            <a:r>
              <a:rPr lang="ru-RU" dirty="0" err="1"/>
              <a:t>адекватної</a:t>
            </a:r>
            <a:r>
              <a:rPr lang="ru-RU" dirty="0"/>
              <a:t> </a:t>
            </a:r>
            <a:r>
              <a:rPr lang="ru-RU" dirty="0" err="1"/>
              <a:t>профілактики</a:t>
            </a:r>
            <a:r>
              <a:rPr lang="ru-RU" dirty="0"/>
              <a:t> </a:t>
            </a:r>
            <a:r>
              <a:rPr lang="ru-RU" dirty="0" err="1"/>
              <a:t>інфекційних</a:t>
            </a:r>
            <a:r>
              <a:rPr lang="ru-RU" dirty="0"/>
              <a:t> </a:t>
            </a:r>
            <a:r>
              <a:rPr lang="ru-RU" dirty="0" err="1"/>
              <a:t>ускладнень</a:t>
            </a:r>
            <a:r>
              <a:rPr lang="ru-RU" dirty="0"/>
              <a:t> в </a:t>
            </a:r>
            <a:r>
              <a:rPr lang="ru-RU" dirty="0" err="1"/>
              <a:t>післяпологовому</a:t>
            </a:r>
            <a:r>
              <a:rPr lang="ru-RU" dirty="0"/>
              <a:t> </a:t>
            </a:r>
            <a:r>
              <a:rPr lang="ru-RU" dirty="0" err="1"/>
              <a:t>періоді</a:t>
            </a:r>
            <a:r>
              <a:rPr lang="ru-RU" dirty="0"/>
              <a:t>. </a:t>
            </a:r>
          </a:p>
        </p:txBody>
      </p:sp>
    </p:spTree>
    <p:extLst>
      <p:ext uri="{BB962C8B-B14F-4D97-AF65-F5344CB8AC3E}">
        <p14:creationId xmlns:p14="http://schemas.microsoft.com/office/powerpoint/2010/main" val="3792884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25141"/>
          </a:xfrm>
        </p:spPr>
        <p:txBody>
          <a:bodyPr>
            <a:normAutofit fontScale="90000"/>
          </a:bodyPr>
          <a:lstStyle/>
          <a:p>
            <a:r>
              <a:rPr lang="ru-RU" b="1" dirty="0"/>
              <a:t>Вакуум-</a:t>
            </a:r>
            <a:r>
              <a:rPr lang="ru-RU" b="1" dirty="0" err="1"/>
              <a:t>екстракція</a:t>
            </a:r>
            <a:r>
              <a:rPr lang="ru-RU" b="1" dirty="0"/>
              <a:t> </a:t>
            </a:r>
            <a:r>
              <a:rPr lang="ru-RU" b="1" dirty="0" smtClean="0"/>
              <a:t>плоду</a:t>
            </a:r>
            <a:endParaRPr lang="ru-RU" dirty="0"/>
          </a:p>
        </p:txBody>
      </p:sp>
      <p:sp>
        <p:nvSpPr>
          <p:cNvPr id="3" name="Объект 2"/>
          <p:cNvSpPr>
            <a:spLocks noGrp="1"/>
          </p:cNvSpPr>
          <p:nvPr>
            <p:ph idx="1"/>
          </p:nvPr>
        </p:nvSpPr>
        <p:spPr>
          <a:xfrm>
            <a:off x="1854557" y="1249251"/>
            <a:ext cx="10161431" cy="5608749"/>
          </a:xfrm>
        </p:spPr>
        <p:txBody>
          <a:bodyPr>
            <a:normAutofit lnSpcReduction="10000"/>
          </a:bodyPr>
          <a:lstStyle/>
          <a:p>
            <a:r>
              <a:rPr lang="ru-RU" i="1" dirty="0"/>
              <a:t>Вакуум-</a:t>
            </a:r>
            <a:r>
              <a:rPr lang="ru-RU" i="1" dirty="0" err="1"/>
              <a:t>екстракція</a:t>
            </a:r>
            <a:r>
              <a:rPr lang="ru-RU" i="1" dirty="0"/>
              <a:t> плода</a:t>
            </a:r>
            <a:r>
              <a:rPr lang="ru-RU" dirty="0"/>
              <a:t> - </a:t>
            </a:r>
            <a:r>
              <a:rPr lang="ru-RU" dirty="0" err="1" smtClean="0"/>
              <a:t>розроджуюча</a:t>
            </a:r>
            <a:r>
              <a:rPr lang="ru-RU" dirty="0" smtClean="0"/>
              <a:t> </a:t>
            </a:r>
            <a:r>
              <a:rPr lang="ru-RU" dirty="0" err="1" smtClean="0"/>
              <a:t>операція</a:t>
            </a:r>
            <a:r>
              <a:rPr lang="ru-RU" dirty="0"/>
              <a:t>, при </a:t>
            </a:r>
            <a:r>
              <a:rPr lang="ru-RU" dirty="0" err="1"/>
              <a:t>якій</a:t>
            </a:r>
            <a:r>
              <a:rPr lang="ru-RU" dirty="0"/>
              <a:t> </a:t>
            </a:r>
            <a:r>
              <a:rPr lang="ru-RU" dirty="0" err="1"/>
              <a:t>плід</a:t>
            </a:r>
            <a:r>
              <a:rPr lang="ru-RU" dirty="0"/>
              <a:t> штучно </a:t>
            </a:r>
            <a:r>
              <a:rPr lang="ru-RU" dirty="0" err="1" smtClean="0"/>
              <a:t>витягають</a:t>
            </a:r>
            <a:r>
              <a:rPr lang="ru-RU" dirty="0" smtClean="0"/>
              <a:t> </a:t>
            </a:r>
            <a:r>
              <a:rPr lang="ru-RU" dirty="0"/>
              <a:t>через </a:t>
            </a:r>
            <a:r>
              <a:rPr lang="ru-RU" dirty="0" err="1"/>
              <a:t>природні</a:t>
            </a:r>
            <a:r>
              <a:rPr lang="ru-RU" dirty="0"/>
              <a:t> </a:t>
            </a:r>
            <a:r>
              <a:rPr lang="ru-RU" dirty="0" err="1"/>
              <a:t>родові</a:t>
            </a:r>
            <a:r>
              <a:rPr lang="ru-RU" dirty="0"/>
              <a:t> шляхи за </a:t>
            </a:r>
            <a:r>
              <a:rPr lang="ru-RU" dirty="0" err="1"/>
              <a:t>допомогою</a:t>
            </a:r>
            <a:r>
              <a:rPr lang="ru-RU" dirty="0"/>
              <a:t> вакуум-</a:t>
            </a:r>
            <a:r>
              <a:rPr lang="ru-RU" dirty="0" err="1"/>
              <a:t>екстрактора</a:t>
            </a:r>
            <a:r>
              <a:rPr lang="ru-RU" dirty="0"/>
              <a:t>. </a:t>
            </a:r>
            <a:br>
              <a:rPr lang="ru-RU" dirty="0"/>
            </a:br>
            <a:r>
              <a:rPr lang="ru-RU" dirty="0" err="1"/>
              <a:t>Перші</a:t>
            </a:r>
            <a:r>
              <a:rPr lang="ru-RU" dirty="0"/>
              <a:t> </a:t>
            </a:r>
            <a:r>
              <a:rPr lang="ru-RU" dirty="0" err="1"/>
              <a:t>спроби</a:t>
            </a:r>
            <a:r>
              <a:rPr lang="ru-RU" dirty="0"/>
              <a:t> </a:t>
            </a:r>
            <a:r>
              <a:rPr lang="ru-RU" dirty="0" err="1"/>
              <a:t>використовувати</a:t>
            </a:r>
            <a:r>
              <a:rPr lang="ru-RU" dirty="0"/>
              <a:t> силу вакууму для </a:t>
            </a:r>
            <a:r>
              <a:rPr lang="ru-RU" dirty="0" err="1"/>
              <a:t>вилучення</a:t>
            </a:r>
            <a:r>
              <a:rPr lang="ru-RU" dirty="0"/>
              <a:t> плоду через </a:t>
            </a:r>
            <a:r>
              <a:rPr lang="ru-RU" dirty="0" err="1"/>
              <a:t>природні</a:t>
            </a:r>
            <a:r>
              <a:rPr lang="ru-RU" dirty="0"/>
              <a:t> </a:t>
            </a:r>
            <a:r>
              <a:rPr lang="ru-RU" dirty="0" err="1"/>
              <a:t>родові</a:t>
            </a:r>
            <a:r>
              <a:rPr lang="ru-RU" dirty="0"/>
              <a:t> шляхи </a:t>
            </a:r>
            <a:r>
              <a:rPr lang="ru-RU" dirty="0" err="1"/>
              <a:t>були</a:t>
            </a:r>
            <a:r>
              <a:rPr lang="ru-RU" dirty="0"/>
              <a:t> </a:t>
            </a:r>
            <a:r>
              <a:rPr lang="ru-RU" dirty="0" err="1"/>
              <a:t>зроблені</a:t>
            </a:r>
            <a:r>
              <a:rPr lang="ru-RU" dirty="0"/>
              <a:t> в </a:t>
            </a:r>
            <a:r>
              <a:rPr lang="ru-RU" dirty="0" err="1"/>
              <a:t>середині</a:t>
            </a:r>
            <a:r>
              <a:rPr lang="ru-RU" dirty="0"/>
              <a:t> </a:t>
            </a:r>
            <a:r>
              <a:rPr lang="ru-RU" dirty="0" err="1"/>
              <a:t>минулого</a:t>
            </a:r>
            <a:r>
              <a:rPr lang="ru-RU" dirty="0"/>
              <a:t> </a:t>
            </a:r>
            <a:r>
              <a:rPr lang="ru-RU" dirty="0" err="1"/>
              <a:t>століття</a:t>
            </a:r>
            <a:r>
              <a:rPr lang="ru-RU" dirty="0"/>
              <a:t>. </a:t>
            </a:r>
            <a:r>
              <a:rPr lang="ru-RU" dirty="0" err="1"/>
              <a:t>Винахід</a:t>
            </a:r>
            <a:r>
              <a:rPr lang="ru-RU" dirty="0"/>
              <a:t> "</a:t>
            </a:r>
            <a:r>
              <a:rPr lang="ru-RU" dirty="0" err="1"/>
              <a:t>аеротрактора</a:t>
            </a:r>
            <a:r>
              <a:rPr lang="ru-RU" dirty="0"/>
              <a:t>" </a:t>
            </a:r>
            <a:r>
              <a:rPr lang="ru-RU" dirty="0" err="1"/>
              <a:t>Сімпсона</a:t>
            </a:r>
            <a:r>
              <a:rPr lang="ru-RU" dirty="0"/>
              <a:t> </a:t>
            </a:r>
            <a:r>
              <a:rPr lang="ru-RU" dirty="0" err="1" smtClean="0"/>
              <a:t>датовано</a:t>
            </a:r>
            <a:r>
              <a:rPr lang="ru-RU" dirty="0" smtClean="0"/>
              <a:t> </a:t>
            </a:r>
            <a:r>
              <a:rPr lang="ru-RU" dirty="0"/>
              <a:t>1849 роком. Перша </a:t>
            </a:r>
            <a:r>
              <a:rPr lang="ru-RU" dirty="0" err="1"/>
              <a:t>сучасна</a:t>
            </a:r>
            <a:r>
              <a:rPr lang="ru-RU" dirty="0"/>
              <a:t> модель вакуум-</a:t>
            </a:r>
            <a:r>
              <a:rPr lang="ru-RU" dirty="0" err="1"/>
              <a:t>екстрактора</a:t>
            </a:r>
            <a:r>
              <a:rPr lang="ru-RU" dirty="0"/>
              <a:t> </a:t>
            </a:r>
            <a:r>
              <a:rPr lang="ru-RU" dirty="0" err="1"/>
              <a:t>була</a:t>
            </a:r>
            <a:r>
              <a:rPr lang="ru-RU" dirty="0"/>
              <a:t> </a:t>
            </a:r>
            <a:r>
              <a:rPr lang="ru-RU" dirty="0" err="1"/>
              <a:t>сконструйована</a:t>
            </a:r>
            <a:r>
              <a:rPr lang="ru-RU" dirty="0"/>
              <a:t> </a:t>
            </a:r>
            <a:r>
              <a:rPr lang="ru-RU" dirty="0" err="1"/>
              <a:t>югославським</a:t>
            </a:r>
            <a:r>
              <a:rPr lang="ru-RU" dirty="0"/>
              <a:t> акушером </a:t>
            </a:r>
            <a:r>
              <a:rPr lang="ru-RU" dirty="0" err="1"/>
              <a:t>Фіндерле</a:t>
            </a:r>
            <a:r>
              <a:rPr lang="ru-RU" dirty="0"/>
              <a:t> (</a:t>
            </a:r>
            <a:r>
              <a:rPr lang="sk-SK" dirty="0" err="1"/>
              <a:t>Finderle</a:t>
            </a:r>
            <a:r>
              <a:rPr lang="sk-SK" dirty="0"/>
              <a:t>) </a:t>
            </a:r>
            <a:r>
              <a:rPr lang="ru-RU" dirty="0"/>
              <a:t>в 1954 </a:t>
            </a:r>
            <a:r>
              <a:rPr lang="ru-RU" dirty="0" err="1"/>
              <a:t>році</a:t>
            </a:r>
            <a:r>
              <a:rPr lang="ru-RU" dirty="0"/>
              <a:t>. </a:t>
            </a:r>
            <a:r>
              <a:rPr lang="ru-RU" dirty="0" err="1"/>
              <a:t>Однак</a:t>
            </a:r>
            <a:r>
              <a:rPr lang="ru-RU" dirty="0"/>
              <a:t>, </a:t>
            </a:r>
            <a:r>
              <a:rPr lang="ru-RU" dirty="0" err="1" smtClean="0"/>
              <a:t>запропонована</a:t>
            </a:r>
            <a:r>
              <a:rPr lang="ru-RU" dirty="0" smtClean="0"/>
              <a:t> </a:t>
            </a:r>
            <a:r>
              <a:rPr lang="ru-RU" dirty="0"/>
              <a:t>в 1956 голу </a:t>
            </a:r>
            <a:r>
              <a:rPr lang="ru-RU" dirty="0" err="1"/>
              <a:t>конструкція</a:t>
            </a:r>
            <a:r>
              <a:rPr lang="ru-RU" dirty="0"/>
              <a:t> </a:t>
            </a:r>
            <a:r>
              <a:rPr lang="ru-RU" dirty="0" smtClean="0"/>
              <a:t>вакуум-</a:t>
            </a:r>
            <a:r>
              <a:rPr lang="ru-RU" dirty="0" err="1" smtClean="0"/>
              <a:t>екстрактора</a:t>
            </a:r>
            <a:r>
              <a:rPr lang="ru-RU" dirty="0" smtClean="0"/>
              <a:t> </a:t>
            </a:r>
            <a:r>
              <a:rPr lang="ru-RU" b="1" dirty="0" err="1" smtClean="0"/>
              <a:t>Мальстрема</a:t>
            </a:r>
            <a:r>
              <a:rPr lang="ru-RU" dirty="0"/>
              <a:t> (</a:t>
            </a:r>
            <a:r>
              <a:rPr lang="sk-SK" dirty="0" err="1"/>
              <a:t>Malstr</a:t>
            </a:r>
            <a:r>
              <a:rPr lang="ru-RU" dirty="0"/>
              <a:t>о</a:t>
            </a:r>
            <a:r>
              <a:rPr lang="sk-SK" dirty="0"/>
              <a:t>m), </a:t>
            </a:r>
            <a:r>
              <a:rPr lang="ru-RU" dirty="0" err="1"/>
              <a:t>отримала</a:t>
            </a:r>
            <a:r>
              <a:rPr lang="ru-RU" dirty="0"/>
              <a:t> </a:t>
            </a:r>
            <a:r>
              <a:rPr lang="ru-RU" dirty="0" err="1"/>
              <a:t>найбільш</a:t>
            </a:r>
            <a:r>
              <a:rPr lang="ru-RU" dirty="0"/>
              <a:t> </a:t>
            </a:r>
            <a:r>
              <a:rPr lang="ru-RU" dirty="0" err="1"/>
              <a:t>широке</a:t>
            </a:r>
            <a:r>
              <a:rPr lang="ru-RU" dirty="0"/>
              <a:t> </a:t>
            </a:r>
            <a:r>
              <a:rPr lang="ru-RU" dirty="0" err="1"/>
              <a:t>поширення</a:t>
            </a:r>
            <a:r>
              <a:rPr lang="ru-RU" dirty="0"/>
              <a:t>. У тому ж </a:t>
            </a:r>
            <a:r>
              <a:rPr lang="ru-RU" dirty="0" err="1"/>
              <a:t>році</a:t>
            </a:r>
            <a:r>
              <a:rPr lang="ru-RU" dirty="0"/>
              <a:t> </a:t>
            </a:r>
            <a:r>
              <a:rPr lang="ru-RU" dirty="0" err="1"/>
              <a:t>була</a:t>
            </a:r>
            <a:r>
              <a:rPr lang="ru-RU" dirty="0"/>
              <a:t> </a:t>
            </a:r>
            <a:r>
              <a:rPr lang="ru-RU" dirty="0" err="1"/>
              <a:t>запропонована</a:t>
            </a:r>
            <a:r>
              <a:rPr lang="ru-RU" dirty="0"/>
              <a:t> модель, </a:t>
            </a:r>
            <a:r>
              <a:rPr lang="ru-RU" dirty="0" err="1"/>
              <a:t>винайдена</a:t>
            </a:r>
            <a:r>
              <a:rPr lang="ru-RU" dirty="0"/>
              <a:t> </a:t>
            </a:r>
            <a:r>
              <a:rPr lang="ru-RU" dirty="0" err="1"/>
              <a:t>вітчизняними</a:t>
            </a:r>
            <a:r>
              <a:rPr lang="ru-RU" dirty="0"/>
              <a:t> акушерами </a:t>
            </a:r>
            <a:r>
              <a:rPr lang="ru-RU" b="1" dirty="0"/>
              <a:t>К.</a:t>
            </a:r>
            <a:r>
              <a:rPr lang="ru-RU" dirty="0"/>
              <a:t> </a:t>
            </a:r>
            <a:r>
              <a:rPr lang="ru-RU" b="1" dirty="0"/>
              <a:t>В. </a:t>
            </a:r>
            <a:r>
              <a:rPr lang="ru-RU" b="1" dirty="0" err="1"/>
              <a:t>Чачава</a:t>
            </a:r>
            <a:r>
              <a:rPr lang="ru-RU" dirty="0"/>
              <a:t> і </a:t>
            </a:r>
            <a:r>
              <a:rPr lang="ru-RU" b="1" dirty="0"/>
              <a:t>П.</a:t>
            </a:r>
            <a:r>
              <a:rPr lang="ru-RU" dirty="0"/>
              <a:t> </a:t>
            </a:r>
            <a:r>
              <a:rPr lang="ru-RU" b="1" dirty="0"/>
              <a:t>Д. </a:t>
            </a:r>
            <a:r>
              <a:rPr lang="ru-RU" b="1" dirty="0" err="1"/>
              <a:t>Вашакідзе</a:t>
            </a:r>
            <a:r>
              <a:rPr lang="ru-RU" b="1" dirty="0"/>
              <a:t>.</a:t>
            </a:r>
            <a:r>
              <a:rPr lang="ru-RU" dirty="0"/>
              <a:t> </a:t>
            </a:r>
            <a:br>
              <a:rPr lang="ru-RU" dirty="0"/>
            </a:br>
            <a:r>
              <a:rPr lang="ru-RU" dirty="0"/>
              <a:t>Принцип </a:t>
            </a:r>
            <a:r>
              <a:rPr lang="ru-RU" dirty="0" err="1"/>
              <a:t>роботи</a:t>
            </a:r>
            <a:r>
              <a:rPr lang="ru-RU" dirty="0"/>
              <a:t> </a:t>
            </a:r>
            <a:r>
              <a:rPr lang="ru-RU" dirty="0" err="1"/>
              <a:t>апарату</a:t>
            </a:r>
            <a:r>
              <a:rPr lang="ru-RU" dirty="0"/>
              <a:t> </a:t>
            </a:r>
            <a:r>
              <a:rPr lang="ru-RU" dirty="0" err="1"/>
              <a:t>полягає</a:t>
            </a:r>
            <a:r>
              <a:rPr lang="ru-RU" dirty="0"/>
              <a:t> у </a:t>
            </a:r>
            <a:r>
              <a:rPr lang="ru-RU" dirty="0" err="1"/>
              <a:t>створенні</a:t>
            </a:r>
            <a:r>
              <a:rPr lang="ru-RU" dirty="0"/>
              <a:t> негативного </a:t>
            </a:r>
            <a:r>
              <a:rPr lang="ru-RU" dirty="0" err="1"/>
              <a:t>тиску</a:t>
            </a:r>
            <a:r>
              <a:rPr lang="ru-RU" dirty="0"/>
              <a:t> </a:t>
            </a:r>
            <a:r>
              <a:rPr lang="ru-RU" dirty="0" err="1"/>
              <a:t>між</a:t>
            </a:r>
            <a:r>
              <a:rPr lang="ru-RU" dirty="0"/>
              <a:t> </a:t>
            </a:r>
            <a:r>
              <a:rPr lang="ru-RU" dirty="0" err="1"/>
              <a:t>внутрішньою</a:t>
            </a:r>
            <a:r>
              <a:rPr lang="ru-RU" dirty="0"/>
              <a:t> </a:t>
            </a:r>
            <a:r>
              <a:rPr lang="ru-RU" dirty="0" err="1"/>
              <a:t>поверхнею</a:t>
            </a:r>
            <a:r>
              <a:rPr lang="ru-RU" dirty="0"/>
              <a:t> </a:t>
            </a:r>
            <a:r>
              <a:rPr lang="ru-RU" dirty="0" err="1"/>
              <a:t>чашок</a:t>
            </a:r>
            <a:r>
              <a:rPr lang="ru-RU" dirty="0"/>
              <a:t> і </a:t>
            </a:r>
            <a:r>
              <a:rPr lang="ru-RU" dirty="0" err="1"/>
              <a:t>голівкою</a:t>
            </a:r>
            <a:r>
              <a:rPr lang="ru-RU" dirty="0"/>
              <a:t> плоду. </a:t>
            </a:r>
            <a:r>
              <a:rPr lang="ru-RU" dirty="0" err="1"/>
              <a:t>Основними</a:t>
            </a:r>
            <a:r>
              <a:rPr lang="ru-RU" dirty="0"/>
              <a:t> </a:t>
            </a:r>
            <a:r>
              <a:rPr lang="ru-RU" dirty="0" err="1"/>
              <a:t>елементами</a:t>
            </a:r>
            <a:r>
              <a:rPr lang="ru-RU" dirty="0"/>
              <a:t> </a:t>
            </a:r>
            <a:r>
              <a:rPr lang="ru-RU" dirty="0" err="1"/>
              <a:t>апарату</a:t>
            </a:r>
            <a:r>
              <a:rPr lang="ru-RU" dirty="0"/>
              <a:t> для вакуум-</a:t>
            </a:r>
            <a:r>
              <a:rPr lang="ru-RU" dirty="0" err="1"/>
              <a:t>екстракції</a:t>
            </a:r>
            <a:r>
              <a:rPr lang="ru-RU" dirty="0"/>
              <a:t> є: герметична </a:t>
            </a:r>
            <a:r>
              <a:rPr lang="ru-RU" dirty="0" err="1"/>
              <a:t>ємність</a:t>
            </a:r>
            <a:r>
              <a:rPr lang="ru-RU" dirty="0"/>
              <a:t>-буфер і </a:t>
            </a:r>
            <a:r>
              <a:rPr lang="ru-RU" dirty="0" err="1"/>
              <a:t>пов'язаний</a:t>
            </a:r>
            <a:r>
              <a:rPr lang="ru-RU" dirty="0"/>
              <a:t> з нею манометр, </a:t>
            </a:r>
            <a:r>
              <a:rPr lang="ru-RU" dirty="0" err="1"/>
              <a:t>ручний</a:t>
            </a:r>
            <a:r>
              <a:rPr lang="ru-RU" dirty="0"/>
              <a:t> </a:t>
            </a:r>
            <a:r>
              <a:rPr lang="ru-RU" dirty="0" err="1"/>
              <a:t>відсмоктування</a:t>
            </a:r>
            <a:r>
              <a:rPr lang="ru-RU" dirty="0"/>
              <a:t> для </a:t>
            </a:r>
            <a:r>
              <a:rPr lang="ru-RU" dirty="0" err="1"/>
              <a:t>створення</a:t>
            </a:r>
            <a:r>
              <a:rPr lang="ru-RU" dirty="0"/>
              <a:t> негативного </a:t>
            </a:r>
            <a:r>
              <a:rPr lang="ru-RU" dirty="0" err="1"/>
              <a:t>тиску</a:t>
            </a:r>
            <a:r>
              <a:rPr lang="ru-RU" dirty="0"/>
              <a:t>, </a:t>
            </a:r>
            <a:r>
              <a:rPr lang="ru-RU" dirty="0" err="1"/>
              <a:t>набір</a:t>
            </a:r>
            <a:r>
              <a:rPr lang="ru-RU" dirty="0"/>
              <a:t> </a:t>
            </a:r>
            <a:r>
              <a:rPr lang="ru-RU" dirty="0" err="1"/>
              <a:t>аплікаторів</a:t>
            </a:r>
            <a:r>
              <a:rPr lang="ru-RU" dirty="0"/>
              <a:t> (у </a:t>
            </a:r>
            <a:r>
              <a:rPr lang="ru-RU" dirty="0" err="1"/>
              <a:t>моделі</a:t>
            </a:r>
            <a:r>
              <a:rPr lang="ru-RU" dirty="0"/>
              <a:t> </a:t>
            </a:r>
            <a:r>
              <a:rPr lang="ru-RU" dirty="0" err="1"/>
              <a:t>Мальстрема</a:t>
            </a:r>
            <a:r>
              <a:rPr lang="ru-RU" dirty="0"/>
              <a:t> - </a:t>
            </a:r>
            <a:r>
              <a:rPr lang="ru-RU" dirty="0" err="1"/>
              <a:t>набір</a:t>
            </a:r>
            <a:r>
              <a:rPr lang="ru-RU" dirty="0"/>
              <a:t> </a:t>
            </a:r>
            <a:r>
              <a:rPr lang="ru-RU" dirty="0" err="1"/>
              <a:t>металевих</a:t>
            </a:r>
            <a:r>
              <a:rPr lang="ru-RU" dirty="0"/>
              <a:t> </a:t>
            </a:r>
            <a:r>
              <a:rPr lang="ru-RU" dirty="0" err="1"/>
              <a:t>чашок</a:t>
            </a:r>
            <a:r>
              <a:rPr lang="ru-RU" dirty="0"/>
              <a:t> </a:t>
            </a:r>
            <a:r>
              <a:rPr lang="ru-RU" dirty="0" err="1"/>
              <a:t>від</a:t>
            </a:r>
            <a:r>
              <a:rPr lang="ru-RU" dirty="0"/>
              <a:t> 4 до 7 </a:t>
            </a:r>
            <a:r>
              <a:rPr lang="ru-RU" dirty="0" err="1"/>
              <a:t>номери</a:t>
            </a:r>
            <a:r>
              <a:rPr lang="ru-RU" dirty="0"/>
              <a:t> </a:t>
            </a:r>
            <a:r>
              <a:rPr lang="ru-RU" dirty="0" err="1"/>
              <a:t>діаметром</a:t>
            </a:r>
            <a:r>
              <a:rPr lang="ru-RU" dirty="0"/>
              <a:t> </a:t>
            </a:r>
            <a:r>
              <a:rPr lang="ru-RU" dirty="0" err="1"/>
              <a:t>від</a:t>
            </a:r>
            <a:r>
              <a:rPr lang="ru-RU" dirty="0"/>
              <a:t> 15 до 80 мм, у </a:t>
            </a:r>
            <a:r>
              <a:rPr lang="ru-RU" dirty="0" err="1"/>
              <a:t>моделі</a:t>
            </a:r>
            <a:r>
              <a:rPr lang="ru-RU" dirty="0"/>
              <a:t> Є. В. </a:t>
            </a:r>
            <a:r>
              <a:rPr lang="ru-RU" dirty="0" err="1"/>
              <a:t>Чачава</a:t>
            </a:r>
            <a:r>
              <a:rPr lang="ru-RU" dirty="0"/>
              <a:t> і П. Д. </a:t>
            </a:r>
            <a:r>
              <a:rPr lang="ru-RU" dirty="0" err="1"/>
              <a:t>Вашакідзе</a:t>
            </a:r>
            <a:r>
              <a:rPr lang="ru-RU" dirty="0"/>
              <a:t> - </a:t>
            </a:r>
            <a:r>
              <a:rPr lang="ru-RU" dirty="0" err="1"/>
              <a:t>гумовий</a:t>
            </a:r>
            <a:r>
              <a:rPr lang="ru-RU" dirty="0"/>
              <a:t> </a:t>
            </a:r>
            <a:r>
              <a:rPr lang="ru-RU" dirty="0" err="1"/>
              <a:t>ковпак</a:t>
            </a:r>
            <a:r>
              <a:rPr lang="ru-RU" dirty="0"/>
              <a:t>). У </a:t>
            </a:r>
            <a:r>
              <a:rPr lang="ru-RU" dirty="0" err="1"/>
              <a:t>сучасному</a:t>
            </a:r>
            <a:r>
              <a:rPr lang="ru-RU" dirty="0"/>
              <a:t> </a:t>
            </a:r>
            <a:r>
              <a:rPr lang="ru-RU" dirty="0" err="1"/>
              <a:t>акушерстві</a:t>
            </a:r>
            <a:r>
              <a:rPr lang="ru-RU" dirty="0"/>
              <a:t> вакуум-</a:t>
            </a:r>
            <a:r>
              <a:rPr lang="ru-RU" dirty="0" err="1"/>
              <a:t>екстракція</a:t>
            </a:r>
            <a:r>
              <a:rPr lang="ru-RU" dirty="0"/>
              <a:t> плода </a:t>
            </a:r>
            <a:r>
              <a:rPr lang="ru-RU" dirty="0" err="1"/>
              <a:t>має</a:t>
            </a:r>
            <a:r>
              <a:rPr lang="ru-RU" dirty="0"/>
              <a:t> </a:t>
            </a:r>
            <a:r>
              <a:rPr lang="ru-RU" dirty="0" err="1"/>
              <a:t>вкрай</a:t>
            </a:r>
            <a:r>
              <a:rPr lang="ru-RU" dirty="0"/>
              <a:t> </a:t>
            </a:r>
            <a:r>
              <a:rPr lang="ru-RU" dirty="0" err="1"/>
              <a:t>обмежене</a:t>
            </a:r>
            <a:r>
              <a:rPr lang="ru-RU" dirty="0"/>
              <a:t> </a:t>
            </a:r>
            <a:r>
              <a:rPr lang="ru-RU" dirty="0" err="1"/>
              <a:t>застосування</a:t>
            </a:r>
            <a:r>
              <a:rPr lang="ru-RU" dirty="0"/>
              <a:t> у </a:t>
            </a:r>
            <a:r>
              <a:rPr lang="ru-RU" dirty="0" err="1"/>
              <a:t>зв'язку</a:t>
            </a:r>
            <a:r>
              <a:rPr lang="ru-RU" dirty="0"/>
              <a:t> з </a:t>
            </a:r>
            <a:r>
              <a:rPr lang="ru-RU" dirty="0" err="1"/>
              <a:t>несприятливими</a:t>
            </a:r>
            <a:r>
              <a:rPr lang="ru-RU" dirty="0"/>
              <a:t> </a:t>
            </a:r>
            <a:r>
              <a:rPr lang="ru-RU" dirty="0" err="1"/>
              <a:t>наслідками</a:t>
            </a:r>
            <a:r>
              <a:rPr lang="ru-RU" dirty="0"/>
              <a:t> для плоду. Вакуум-</a:t>
            </a:r>
            <a:r>
              <a:rPr lang="ru-RU" dirty="0" err="1"/>
              <a:t>екстракцію</a:t>
            </a:r>
            <a:r>
              <a:rPr lang="ru-RU" dirty="0"/>
              <a:t> </a:t>
            </a:r>
            <a:r>
              <a:rPr lang="ru-RU" dirty="0" err="1"/>
              <a:t>використовують</a:t>
            </a:r>
            <a:r>
              <a:rPr lang="ru-RU" dirty="0"/>
              <a:t> </a:t>
            </a:r>
            <a:r>
              <a:rPr lang="ru-RU" dirty="0" err="1"/>
              <a:t>тільки</a:t>
            </a:r>
            <a:r>
              <a:rPr lang="ru-RU" dirty="0"/>
              <a:t> у </a:t>
            </a:r>
            <a:r>
              <a:rPr lang="ru-RU" dirty="0" err="1"/>
              <a:t>випадках</a:t>
            </a:r>
            <a:r>
              <a:rPr lang="ru-RU" dirty="0"/>
              <a:t>, коли </a:t>
            </a:r>
            <a:r>
              <a:rPr lang="ru-RU" dirty="0" err="1"/>
              <a:t>немає</a:t>
            </a:r>
            <a:r>
              <a:rPr lang="ru-RU" dirty="0"/>
              <a:t> умов для </a:t>
            </a:r>
            <a:r>
              <a:rPr lang="ru-RU" dirty="0" err="1"/>
              <a:t>виконання</a:t>
            </a:r>
            <a:r>
              <a:rPr lang="ru-RU" dirty="0"/>
              <a:t> </a:t>
            </a:r>
            <a:r>
              <a:rPr lang="ru-RU" dirty="0" err="1"/>
              <a:t>інших</a:t>
            </a:r>
            <a:r>
              <a:rPr lang="ru-RU" dirty="0"/>
              <a:t> </a:t>
            </a:r>
            <a:r>
              <a:rPr lang="ru-RU" dirty="0" err="1" smtClean="0"/>
              <a:t>розроджуючих</a:t>
            </a:r>
            <a:r>
              <a:rPr lang="ru-RU" dirty="0" smtClean="0"/>
              <a:t> </a:t>
            </a:r>
            <a:r>
              <a:rPr lang="ru-RU" dirty="0" err="1"/>
              <a:t>операцій</a:t>
            </a:r>
            <a:r>
              <a:rPr lang="ru-RU" dirty="0"/>
              <a:t>. </a:t>
            </a:r>
            <a:br>
              <a:rPr lang="ru-RU" dirty="0"/>
            </a:br>
            <a:r>
              <a:rPr lang="ru-RU" dirty="0"/>
              <a:t>На </a:t>
            </a:r>
            <a:r>
              <a:rPr lang="ru-RU" dirty="0" err="1"/>
              <a:t>відміну</a:t>
            </a:r>
            <a:r>
              <a:rPr lang="ru-RU" dirty="0"/>
              <a:t> </a:t>
            </a:r>
            <a:r>
              <a:rPr lang="ru-RU" dirty="0" err="1"/>
              <a:t>від</a:t>
            </a:r>
            <a:r>
              <a:rPr lang="ru-RU" dirty="0"/>
              <a:t> </a:t>
            </a:r>
            <a:r>
              <a:rPr lang="ru-RU" dirty="0" err="1"/>
              <a:t>операції</a:t>
            </a:r>
            <a:r>
              <a:rPr lang="ru-RU" dirty="0"/>
              <a:t> </a:t>
            </a:r>
            <a:r>
              <a:rPr lang="ru-RU" dirty="0" err="1"/>
              <a:t>накладання</a:t>
            </a:r>
            <a:r>
              <a:rPr lang="ru-RU" dirty="0"/>
              <a:t> </a:t>
            </a:r>
            <a:r>
              <a:rPr lang="ru-RU" dirty="0" err="1"/>
              <a:t>акушерських</a:t>
            </a:r>
            <a:r>
              <a:rPr lang="ru-RU" dirty="0"/>
              <a:t> </a:t>
            </a:r>
            <a:r>
              <a:rPr lang="ru-RU" dirty="0" err="1"/>
              <a:t>щипців</a:t>
            </a:r>
            <a:r>
              <a:rPr lang="ru-RU" dirty="0"/>
              <a:t> вакуум-</a:t>
            </a:r>
            <a:r>
              <a:rPr lang="ru-RU" dirty="0" err="1"/>
              <a:t>екстракція</a:t>
            </a:r>
            <a:r>
              <a:rPr lang="ru-RU" dirty="0"/>
              <a:t> плода </a:t>
            </a:r>
            <a:r>
              <a:rPr lang="ru-RU" dirty="0" err="1"/>
              <a:t>потребує</a:t>
            </a:r>
            <a:r>
              <a:rPr lang="ru-RU" dirty="0"/>
              <a:t> </a:t>
            </a:r>
            <a:r>
              <a:rPr lang="ru-RU" dirty="0" err="1"/>
              <a:t>активної</a:t>
            </a:r>
            <a:r>
              <a:rPr lang="ru-RU" dirty="0"/>
              <a:t> </a:t>
            </a:r>
            <a:r>
              <a:rPr lang="ru-RU" dirty="0" err="1"/>
              <a:t>участі</a:t>
            </a:r>
            <a:r>
              <a:rPr lang="ru-RU" dirty="0"/>
              <a:t> </a:t>
            </a:r>
            <a:r>
              <a:rPr lang="ru-RU" dirty="0" err="1"/>
              <a:t>породіллі</a:t>
            </a:r>
            <a:r>
              <a:rPr lang="ru-RU" dirty="0"/>
              <a:t> при </a:t>
            </a:r>
            <a:r>
              <a:rPr lang="ru-RU" dirty="0" err="1"/>
              <a:t>тракція</a:t>
            </a:r>
            <a:r>
              <a:rPr lang="ru-RU" dirty="0"/>
              <a:t> плоду за </a:t>
            </a:r>
            <a:r>
              <a:rPr lang="ru-RU" dirty="0" err="1"/>
              <a:t>голівку</a:t>
            </a:r>
            <a:r>
              <a:rPr lang="ru-RU" dirty="0"/>
              <a:t>, тому список </a:t>
            </a:r>
            <a:r>
              <a:rPr lang="ru-RU" dirty="0" err="1"/>
              <a:t>показань</a:t>
            </a:r>
            <a:r>
              <a:rPr lang="ru-RU" dirty="0"/>
              <a:t> вельми </a:t>
            </a:r>
            <a:r>
              <a:rPr lang="ru-RU" dirty="0" err="1"/>
              <a:t>обмежений</a:t>
            </a:r>
            <a:r>
              <a:rPr lang="ru-RU" dirty="0"/>
              <a:t>. </a:t>
            </a:r>
          </a:p>
        </p:txBody>
      </p:sp>
    </p:spTree>
    <p:extLst>
      <p:ext uri="{BB962C8B-B14F-4D97-AF65-F5344CB8AC3E}">
        <p14:creationId xmlns:p14="http://schemas.microsoft.com/office/powerpoint/2010/main" val="20719554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50898"/>
          </a:xfrm>
        </p:spPr>
        <p:txBody>
          <a:bodyPr/>
          <a:lstStyle/>
          <a:p>
            <a:r>
              <a:rPr lang="uk-UA" i="1" dirty="0" smtClean="0"/>
              <a:t>Покази</a:t>
            </a:r>
            <a:endParaRPr lang="ru-RU" dirty="0"/>
          </a:p>
        </p:txBody>
      </p:sp>
      <p:sp>
        <p:nvSpPr>
          <p:cNvPr id="3" name="Объект 2"/>
          <p:cNvSpPr>
            <a:spLocks noGrp="1"/>
          </p:cNvSpPr>
          <p:nvPr>
            <p:ph idx="1"/>
          </p:nvPr>
        </p:nvSpPr>
        <p:spPr>
          <a:xfrm>
            <a:off x="2589212" y="1635617"/>
            <a:ext cx="8915400" cy="3760631"/>
          </a:xfrm>
        </p:spPr>
        <p:txBody>
          <a:bodyPr/>
          <a:lstStyle/>
          <a:p>
            <a:r>
              <a:rPr lang="uk-UA" i="1" dirty="0" smtClean="0"/>
              <a:t>З </a:t>
            </a:r>
            <a:r>
              <a:rPr lang="uk-UA" i="1" dirty="0"/>
              <a:t>боку матері</a:t>
            </a:r>
            <a:r>
              <a:rPr lang="uk-UA" dirty="0"/>
              <a:t> – ускладнення вагітності, пологів чи соматична патологія, котрі потребують вкорочення потужного періоду:</a:t>
            </a:r>
            <a:endParaRPr lang="ru-RU" dirty="0"/>
          </a:p>
          <a:p>
            <a:pPr lvl="0"/>
            <a:r>
              <a:rPr lang="uk-UA" dirty="0"/>
              <a:t>слабкість пологової діяльності;</a:t>
            </a:r>
            <a:endParaRPr lang="ru-RU" dirty="0"/>
          </a:p>
          <a:p>
            <a:pPr lvl="0"/>
            <a:r>
              <a:rPr lang="uk-UA" dirty="0"/>
              <a:t>випадіння петель пуповини;</a:t>
            </a:r>
            <a:endParaRPr lang="ru-RU" dirty="0"/>
          </a:p>
          <a:p>
            <a:pPr lvl="0"/>
            <a:r>
              <a:rPr lang="uk-UA" dirty="0"/>
              <a:t>затяжний другий період пологів;</a:t>
            </a:r>
            <a:endParaRPr lang="ru-RU" dirty="0"/>
          </a:p>
          <a:p>
            <a:pPr lvl="0"/>
            <a:r>
              <a:rPr lang="uk-UA" dirty="0" err="1"/>
              <a:t>інфекційно</a:t>
            </a:r>
            <a:r>
              <a:rPr lang="uk-UA" dirty="0"/>
              <a:t>-септичні захворювання з порушенням загального стану жінки, з високою температурою тіла;</a:t>
            </a:r>
            <a:endParaRPr lang="ru-RU" dirty="0"/>
          </a:p>
          <a:p>
            <a:pPr lvl="0"/>
            <a:r>
              <a:rPr lang="uk-UA" dirty="0"/>
              <a:t>захворювання серцево-судинної, дихальної систем та ін. – рішення приймається сумісно з відповідними спеціалістами.</a:t>
            </a:r>
            <a:endParaRPr lang="ru-RU" dirty="0"/>
          </a:p>
          <a:p>
            <a:endParaRPr lang="ru-RU" dirty="0"/>
          </a:p>
        </p:txBody>
      </p:sp>
    </p:spTree>
    <p:extLst>
      <p:ext uri="{BB962C8B-B14F-4D97-AF65-F5344CB8AC3E}">
        <p14:creationId xmlns:p14="http://schemas.microsoft.com/office/powerpoint/2010/main" val="460047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187259"/>
          </a:xfrm>
        </p:spPr>
        <p:txBody>
          <a:bodyPr>
            <a:normAutofit fontScale="90000"/>
          </a:bodyPr>
          <a:lstStyle/>
          <a:p>
            <a:endParaRPr lang="ru-RU" dirty="0"/>
          </a:p>
        </p:txBody>
      </p:sp>
      <p:sp>
        <p:nvSpPr>
          <p:cNvPr id="3" name="Объект 2"/>
          <p:cNvSpPr>
            <a:spLocks noGrp="1"/>
          </p:cNvSpPr>
          <p:nvPr>
            <p:ph idx="1"/>
          </p:nvPr>
        </p:nvSpPr>
        <p:spPr>
          <a:xfrm>
            <a:off x="2589211" y="1068945"/>
            <a:ext cx="9401019" cy="5789055"/>
          </a:xfrm>
        </p:spPr>
        <p:txBody>
          <a:bodyPr>
            <a:normAutofit/>
          </a:bodyPr>
          <a:lstStyle/>
          <a:p>
            <a:endParaRPr lang="ru-RU" dirty="0"/>
          </a:p>
          <a:p>
            <a:r>
              <a:rPr lang="uk-UA" i="1" dirty="0"/>
              <a:t>Умови:</a:t>
            </a:r>
            <a:endParaRPr lang="ru-RU" dirty="0"/>
          </a:p>
          <a:p>
            <a:r>
              <a:rPr lang="uk-UA" dirty="0"/>
              <a:t>1.Повне відкриття шийки матки.</a:t>
            </a:r>
            <a:endParaRPr lang="ru-RU" dirty="0"/>
          </a:p>
          <a:p>
            <a:r>
              <a:rPr lang="uk-UA" dirty="0"/>
              <a:t>2.Відсутність плідного міхура.</a:t>
            </a:r>
            <a:endParaRPr lang="ru-RU" dirty="0"/>
          </a:p>
          <a:p>
            <a:r>
              <a:rPr lang="uk-UA" dirty="0"/>
              <a:t>3.Відповідність між розмірами голівки плода і тазу.</a:t>
            </a:r>
            <a:endParaRPr lang="ru-RU" dirty="0"/>
          </a:p>
          <a:p>
            <a:r>
              <a:rPr lang="uk-UA" dirty="0"/>
              <a:t>4.Живий плід.</a:t>
            </a:r>
            <a:endParaRPr lang="ru-RU" dirty="0"/>
          </a:p>
          <a:p>
            <a:r>
              <a:rPr lang="uk-UA" dirty="0"/>
              <a:t>5.Активна участь </a:t>
            </a:r>
            <a:r>
              <a:rPr lang="uk-UA" dirty="0" smtClean="0"/>
              <a:t>роділлі</a:t>
            </a:r>
            <a:r>
              <a:rPr lang="uk-UA" dirty="0"/>
              <a:t>.</a:t>
            </a:r>
            <a:endParaRPr lang="ru-RU" dirty="0"/>
          </a:p>
          <a:p>
            <a:r>
              <a:rPr lang="uk-UA" dirty="0"/>
              <a:t>6.Голівка плода повинна бути розміщена в порожнині малого тазу.</a:t>
            </a:r>
            <a:endParaRPr lang="ru-RU" dirty="0"/>
          </a:p>
          <a:p>
            <a:r>
              <a:rPr lang="uk-UA" i="1" dirty="0"/>
              <a:t>Знеболення:</a:t>
            </a:r>
            <a:r>
              <a:rPr lang="uk-UA" dirty="0"/>
              <a:t> </a:t>
            </a:r>
            <a:r>
              <a:rPr lang="uk-UA" dirty="0" err="1"/>
              <a:t>пудендальна</a:t>
            </a:r>
            <a:r>
              <a:rPr lang="uk-UA" dirty="0"/>
              <a:t> анестезія.</a:t>
            </a:r>
            <a:endParaRPr lang="ru-RU" dirty="0"/>
          </a:p>
          <a:p>
            <a:endParaRPr lang="ru-RU" dirty="0"/>
          </a:p>
        </p:txBody>
      </p:sp>
    </p:spTree>
    <p:extLst>
      <p:ext uri="{BB962C8B-B14F-4D97-AF65-F5344CB8AC3E}">
        <p14:creationId xmlns:p14="http://schemas.microsoft.com/office/powerpoint/2010/main" val="2974956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86228"/>
            <a:ext cx="8911687" cy="58470"/>
          </a:xfrm>
        </p:spPr>
        <p:txBody>
          <a:bodyPr>
            <a:normAutofit fontScale="90000"/>
          </a:bodyPr>
          <a:lstStyle/>
          <a:p>
            <a:endParaRPr lang="ru-RU" dirty="0"/>
          </a:p>
        </p:txBody>
      </p:sp>
      <p:sp>
        <p:nvSpPr>
          <p:cNvPr id="3" name="Объект 2"/>
          <p:cNvSpPr>
            <a:spLocks noGrp="1"/>
          </p:cNvSpPr>
          <p:nvPr>
            <p:ph idx="1"/>
          </p:nvPr>
        </p:nvSpPr>
        <p:spPr>
          <a:xfrm>
            <a:off x="2589212" y="772732"/>
            <a:ext cx="8915400" cy="5950040"/>
          </a:xfrm>
        </p:spPr>
        <p:txBody>
          <a:bodyPr/>
          <a:lstStyle/>
          <a:p>
            <a:r>
              <a:rPr lang="uk-UA" i="1" dirty="0"/>
              <a:t>Методика.</a:t>
            </a:r>
            <a:r>
              <a:rPr lang="uk-UA" dirty="0"/>
              <a:t> Перед операцією слід спорожнити сечовий міхур та </a:t>
            </a:r>
            <a:r>
              <a:rPr lang="uk-UA" dirty="0" err="1"/>
              <a:t>кишківник</a:t>
            </a:r>
            <a:r>
              <a:rPr lang="uk-UA" dirty="0"/>
              <a:t>. Зовнішні статеві органи та </a:t>
            </a:r>
            <a:r>
              <a:rPr lang="uk-UA" dirty="0" smtClean="0"/>
              <a:t>піхву </a:t>
            </a:r>
            <a:r>
              <a:rPr lang="uk-UA" dirty="0"/>
              <a:t>обробляють розчином </a:t>
            </a:r>
            <a:r>
              <a:rPr lang="uk-UA" dirty="0" err="1"/>
              <a:t>йодонату</a:t>
            </a:r>
            <a:r>
              <a:rPr lang="uk-UA" dirty="0"/>
              <a:t> або 1% розчином йоду спиртового. </a:t>
            </a:r>
            <a:r>
              <a:rPr lang="uk-UA" dirty="0" smtClean="0"/>
              <a:t>Роділля </a:t>
            </a:r>
            <a:r>
              <a:rPr lang="uk-UA" dirty="0"/>
              <a:t>лежить на спині з підтягнутими до живота стегнами.</a:t>
            </a:r>
            <a:endParaRPr lang="ru-RU" dirty="0"/>
          </a:p>
          <a:p>
            <a:r>
              <a:rPr lang="uk-UA" dirty="0"/>
              <a:t>Поклавши чашку вакуум-екстрактора на внутрішню поверхню пальців правої руки, розкривають вхід у піхву лівою рукою. Чашку вводять боковою поверхнею у прямому розмірі тазу, потім повертають  у поперечний і отвором притискають до голівки плода, ближче до малого тім’ячка. Необхідно проконтролювати пальцями лівої руки правильність притискання чашки до голівки (виключити можливість защемлення стінок піхви чи шийки матки). Поступово (протягом 2-3 хвилин) створюється негативний тиск до 0,7 </a:t>
            </a:r>
            <a:r>
              <a:rPr lang="uk-UA" dirty="0" err="1"/>
              <a:t>атм</a:t>
            </a:r>
            <a:r>
              <a:rPr lang="uk-UA" dirty="0"/>
              <a:t>. При </a:t>
            </a:r>
            <a:r>
              <a:rPr lang="uk-UA" dirty="0" err="1"/>
              <a:t>тракціях</a:t>
            </a:r>
            <a:r>
              <a:rPr lang="uk-UA" dirty="0"/>
              <a:t> праву руку розміщують на </a:t>
            </a:r>
            <a:r>
              <a:rPr lang="uk-UA" dirty="0" err="1"/>
              <a:t>шланзі</a:t>
            </a:r>
            <a:r>
              <a:rPr lang="uk-UA" dirty="0"/>
              <a:t> біля самої чашки. </a:t>
            </a:r>
            <a:r>
              <a:rPr lang="uk-UA" dirty="0" err="1"/>
              <a:t>Тракції</a:t>
            </a:r>
            <a:r>
              <a:rPr lang="uk-UA" dirty="0"/>
              <a:t> виконують синхронно з потугами строго по осі, перпендикулярній до площини чашки. Операція починається з пробної (легкої) </a:t>
            </a:r>
            <a:r>
              <a:rPr lang="uk-UA" dirty="0" err="1"/>
              <a:t>тракції</a:t>
            </a:r>
            <a:r>
              <a:rPr lang="uk-UA" dirty="0"/>
              <a:t>. Напрямок </a:t>
            </a:r>
            <a:r>
              <a:rPr lang="uk-UA" dirty="0" err="1"/>
              <a:t>тракцій</a:t>
            </a:r>
            <a:r>
              <a:rPr lang="uk-UA" dirty="0"/>
              <a:t>: </a:t>
            </a:r>
            <a:r>
              <a:rPr lang="uk-UA" dirty="0" err="1"/>
              <a:t>тракції</a:t>
            </a:r>
            <a:r>
              <a:rPr lang="uk-UA" dirty="0"/>
              <a:t> повинні повторювати напрямок осі тазу і залежати від висоти стояння голівки плода: донизу, на себе і догори (на обличчя акушера). Під час прорізування голівки плода виконується захист промежини (за показами – </a:t>
            </a:r>
            <a:r>
              <a:rPr lang="uk-UA" dirty="0" err="1"/>
              <a:t>епізіотомія</a:t>
            </a:r>
            <a:r>
              <a:rPr lang="uk-UA" dirty="0"/>
              <a:t>), після чого чашка знімається з голівки.</a:t>
            </a:r>
            <a:endParaRPr lang="ru-RU" dirty="0"/>
          </a:p>
          <a:p>
            <a:endParaRPr lang="ru-RU" dirty="0"/>
          </a:p>
        </p:txBody>
      </p:sp>
    </p:spTree>
    <p:extLst>
      <p:ext uri="{BB962C8B-B14F-4D97-AF65-F5344CB8AC3E}">
        <p14:creationId xmlns:p14="http://schemas.microsoft.com/office/powerpoint/2010/main" val="6258207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160470"/>
            <a:ext cx="8911687" cy="638020"/>
          </a:xfrm>
        </p:spPr>
        <p:txBody>
          <a:bodyPr>
            <a:normAutofit fontScale="90000"/>
          </a:bodyPr>
          <a:lstStyle/>
          <a:p>
            <a:r>
              <a:rPr lang="uk-UA" b="1" dirty="0"/>
              <a:t>Ембріотомії</a:t>
            </a:r>
            <a:r>
              <a:rPr lang="ru-RU" dirty="0"/>
              <a:t/>
            </a:r>
            <a:br>
              <a:rPr lang="ru-RU" dirty="0"/>
            </a:br>
            <a:endParaRPr lang="ru-RU" dirty="0"/>
          </a:p>
        </p:txBody>
      </p:sp>
      <p:sp>
        <p:nvSpPr>
          <p:cNvPr id="3" name="Объект 2"/>
          <p:cNvSpPr>
            <a:spLocks noGrp="1"/>
          </p:cNvSpPr>
          <p:nvPr>
            <p:ph idx="1"/>
          </p:nvPr>
        </p:nvSpPr>
        <p:spPr>
          <a:xfrm>
            <a:off x="2009103" y="798489"/>
            <a:ext cx="10071279" cy="5769735"/>
          </a:xfrm>
        </p:spPr>
        <p:txBody>
          <a:bodyPr>
            <a:normAutofit fontScale="92500"/>
          </a:bodyPr>
          <a:lstStyle/>
          <a:p>
            <a:r>
              <a:rPr lang="uk-UA" dirty="0"/>
              <a:t>	Ембріотомії включають ряд </a:t>
            </a:r>
            <a:r>
              <a:rPr lang="uk-UA" dirty="0" err="1" smtClean="0"/>
              <a:t>плодоруйнівних</a:t>
            </a:r>
            <a:r>
              <a:rPr lang="uk-UA" dirty="0" smtClean="0"/>
              <a:t> </a:t>
            </a:r>
            <a:r>
              <a:rPr lang="uk-UA" dirty="0"/>
              <a:t>операцій, з допомогою яких досягається зменшення об’єму тіла плода або його найбільшої частини, розчленування плода на дрібніші частини, створення можливості для максимальної рухливості між окремими частинами тіла плода. Частіше всього застосовуються наступні види операцій:</a:t>
            </a:r>
            <a:endParaRPr lang="ru-RU" dirty="0"/>
          </a:p>
          <a:p>
            <a:pPr lvl="0"/>
            <a:r>
              <a:rPr lang="uk-UA" dirty="0"/>
              <a:t>краніотомія (зменшення об’єму передлежачої чи послідуючої голівки);</a:t>
            </a:r>
            <a:endParaRPr lang="ru-RU" dirty="0"/>
          </a:p>
          <a:p>
            <a:pPr lvl="0"/>
            <a:r>
              <a:rPr lang="uk-UA" dirty="0" err="1"/>
              <a:t>декапітація</a:t>
            </a:r>
            <a:r>
              <a:rPr lang="uk-UA" dirty="0"/>
              <a:t> та </a:t>
            </a:r>
            <a:r>
              <a:rPr lang="uk-UA" dirty="0" err="1"/>
              <a:t>екзентерація</a:t>
            </a:r>
            <a:r>
              <a:rPr lang="uk-UA" dirty="0"/>
              <a:t> (операції, з допомогою яких плід вилучається по частинах);</a:t>
            </a:r>
            <a:endParaRPr lang="ru-RU" dirty="0"/>
          </a:p>
          <a:p>
            <a:pPr lvl="0"/>
            <a:r>
              <a:rPr lang="uk-UA" dirty="0" err="1"/>
              <a:t>клейдотомія</a:t>
            </a:r>
            <a:r>
              <a:rPr lang="uk-UA" dirty="0"/>
              <a:t> і </a:t>
            </a:r>
            <a:r>
              <a:rPr lang="uk-UA" dirty="0" err="1"/>
              <a:t>спондилотомія</a:t>
            </a:r>
            <a:r>
              <a:rPr lang="uk-UA" dirty="0"/>
              <a:t> (операції, при яких зменшення об’єму плода досягається за рахунок підвищення </a:t>
            </a:r>
            <a:r>
              <a:rPr lang="uk-UA" dirty="0" err="1"/>
              <a:t>взаєморухливості</a:t>
            </a:r>
            <a:r>
              <a:rPr lang="uk-UA" dirty="0"/>
              <a:t> окремих його частин).</a:t>
            </a:r>
            <a:endParaRPr lang="ru-RU" dirty="0"/>
          </a:p>
          <a:p>
            <a:r>
              <a:rPr lang="uk-UA" b="1" i="1" dirty="0"/>
              <a:t>Краніотомія</a:t>
            </a:r>
            <a:r>
              <a:rPr lang="uk-UA" dirty="0"/>
              <a:t> – операція, при якій порушується цілісність черепа плода з метою зменшення об’єму голівки і послідуючого вилучення.</a:t>
            </a:r>
            <a:endParaRPr lang="ru-RU" dirty="0"/>
          </a:p>
          <a:p>
            <a:r>
              <a:rPr lang="uk-UA" i="1" dirty="0"/>
              <a:t>Показання:</a:t>
            </a:r>
            <a:endParaRPr lang="ru-RU" dirty="0"/>
          </a:p>
          <a:p>
            <a:pPr lvl="0"/>
            <a:r>
              <a:rPr lang="uk-UA" dirty="0"/>
              <a:t>невідповідність між розмірами тазу і голівки, патологічні вставлення голівки;</a:t>
            </a:r>
            <a:endParaRPr lang="ru-RU" dirty="0"/>
          </a:p>
          <a:p>
            <a:pPr lvl="0"/>
            <a:r>
              <a:rPr lang="uk-UA" dirty="0"/>
              <a:t>загроза розриву матки;</a:t>
            </a:r>
            <a:endParaRPr lang="ru-RU" dirty="0"/>
          </a:p>
          <a:p>
            <a:pPr lvl="0"/>
            <a:r>
              <a:rPr lang="uk-UA" dirty="0" err="1"/>
              <a:t>загрожуючий</a:t>
            </a:r>
            <a:r>
              <a:rPr lang="uk-UA" dirty="0"/>
              <a:t> стан жінки, що потребує термінового </a:t>
            </a:r>
            <a:r>
              <a:rPr lang="uk-UA" dirty="0" smtClean="0"/>
              <a:t>розродження;</a:t>
            </a:r>
            <a:endParaRPr lang="ru-RU" dirty="0"/>
          </a:p>
          <a:p>
            <a:pPr lvl="0"/>
            <a:r>
              <a:rPr lang="uk-UA" dirty="0"/>
              <a:t>впевненість у загибелі плода;</a:t>
            </a:r>
            <a:endParaRPr lang="ru-RU" dirty="0"/>
          </a:p>
          <a:p>
            <a:pPr lvl="0"/>
            <a:r>
              <a:rPr lang="uk-UA" dirty="0"/>
              <a:t>неможливість вилучення голівки при сідничному перед лежанні.</a:t>
            </a:r>
            <a:endParaRPr lang="ru-RU" dirty="0"/>
          </a:p>
          <a:p>
            <a:endParaRPr lang="ru-RU" dirty="0"/>
          </a:p>
        </p:txBody>
      </p:sp>
    </p:spTree>
    <p:extLst>
      <p:ext uri="{BB962C8B-B14F-4D97-AF65-F5344CB8AC3E}">
        <p14:creationId xmlns:p14="http://schemas.microsoft.com/office/powerpoint/2010/main" val="1523528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121834"/>
            <a:ext cx="8911687" cy="625141"/>
          </a:xfrm>
        </p:spPr>
        <p:txBody>
          <a:bodyPr>
            <a:normAutofit fontScale="90000"/>
          </a:bodyPr>
          <a:lstStyle/>
          <a:p>
            <a:r>
              <a:rPr lang="ru-RU" b="1" dirty="0"/>
              <a:t>ПРИСТРІЙ </a:t>
            </a:r>
            <a:r>
              <a:rPr lang="ru-RU" b="1" dirty="0" err="1"/>
              <a:t>Акушерські</a:t>
            </a:r>
            <a:r>
              <a:rPr lang="ru-RU" b="1" dirty="0"/>
              <a:t> </a:t>
            </a:r>
            <a:r>
              <a:rPr lang="ru-RU" b="1" dirty="0" err="1"/>
              <a:t>щипці</a:t>
            </a:r>
            <a:r>
              <a:rPr lang="ru-RU" dirty="0"/>
              <a:t> </a:t>
            </a:r>
          </a:p>
        </p:txBody>
      </p:sp>
      <p:sp>
        <p:nvSpPr>
          <p:cNvPr id="3" name="Объект 2"/>
          <p:cNvSpPr>
            <a:spLocks noGrp="1"/>
          </p:cNvSpPr>
          <p:nvPr>
            <p:ph idx="1"/>
          </p:nvPr>
        </p:nvSpPr>
        <p:spPr>
          <a:xfrm>
            <a:off x="2589211" y="837127"/>
            <a:ext cx="9465413" cy="5911403"/>
          </a:xfrm>
        </p:spPr>
        <p:txBody>
          <a:bodyPr>
            <a:normAutofit lnSpcReduction="10000"/>
          </a:bodyPr>
          <a:lstStyle/>
          <a:p>
            <a:r>
              <a:rPr lang="ru-RU" dirty="0" err="1"/>
              <a:t>Акушерські</a:t>
            </a:r>
            <a:r>
              <a:rPr lang="ru-RU" dirty="0"/>
              <a:t> </a:t>
            </a:r>
            <a:r>
              <a:rPr lang="ru-RU" dirty="0" err="1"/>
              <a:t>щипці</a:t>
            </a:r>
            <a:r>
              <a:rPr lang="ru-RU" dirty="0"/>
              <a:t> </a:t>
            </a:r>
            <a:r>
              <a:rPr lang="ru-RU" dirty="0" err="1"/>
              <a:t>складаються</a:t>
            </a:r>
            <a:r>
              <a:rPr lang="ru-RU" dirty="0"/>
              <a:t> з </a:t>
            </a:r>
            <a:r>
              <a:rPr lang="ru-RU" dirty="0" err="1"/>
              <a:t>двох</a:t>
            </a:r>
            <a:r>
              <a:rPr lang="ru-RU" dirty="0"/>
              <a:t> </a:t>
            </a:r>
            <a:r>
              <a:rPr lang="ru-RU" dirty="0" err="1"/>
              <a:t>симетричних</a:t>
            </a:r>
            <a:r>
              <a:rPr lang="ru-RU" dirty="0"/>
              <a:t> </a:t>
            </a:r>
            <a:r>
              <a:rPr lang="ru-RU" dirty="0" err="1"/>
              <a:t>частин</a:t>
            </a:r>
            <a:r>
              <a:rPr lang="ru-RU" dirty="0"/>
              <a:t> - </a:t>
            </a:r>
            <a:r>
              <a:rPr lang="ru-RU" i="1" dirty="0" err="1"/>
              <a:t>гілок</a:t>
            </a:r>
            <a:r>
              <a:rPr lang="ru-RU" i="1" dirty="0"/>
              <a:t>,</a:t>
            </a:r>
            <a:r>
              <a:rPr lang="ru-RU" dirty="0"/>
              <a:t> </a:t>
            </a:r>
            <a:r>
              <a:rPr lang="ru-RU" dirty="0" err="1"/>
              <a:t>які</a:t>
            </a:r>
            <a:r>
              <a:rPr lang="ru-RU" dirty="0"/>
              <a:t> </a:t>
            </a:r>
            <a:r>
              <a:rPr lang="ru-RU" dirty="0" err="1"/>
              <a:t>можуть</a:t>
            </a:r>
            <a:r>
              <a:rPr lang="ru-RU" dirty="0"/>
              <a:t> </a:t>
            </a:r>
            <a:r>
              <a:rPr lang="ru-RU" dirty="0" err="1"/>
              <a:t>мати</a:t>
            </a:r>
            <a:r>
              <a:rPr lang="ru-RU" dirty="0"/>
              <a:t> </a:t>
            </a:r>
            <a:r>
              <a:rPr lang="ru-RU" dirty="0" err="1"/>
              <a:t>відмінності</a:t>
            </a:r>
            <a:r>
              <a:rPr lang="ru-RU" dirty="0"/>
              <a:t> в </a:t>
            </a:r>
            <a:r>
              <a:rPr lang="ru-RU" dirty="0" err="1"/>
              <a:t>будові</a:t>
            </a:r>
            <a:r>
              <a:rPr lang="ru-RU" dirty="0"/>
              <a:t> </a:t>
            </a:r>
            <a:r>
              <a:rPr lang="ru-RU" dirty="0" err="1"/>
              <a:t>лівої</a:t>
            </a:r>
            <a:r>
              <a:rPr lang="ru-RU" dirty="0"/>
              <a:t> і </a:t>
            </a:r>
            <a:r>
              <a:rPr lang="ru-RU" dirty="0" err="1"/>
              <a:t>правої</a:t>
            </a:r>
            <a:r>
              <a:rPr lang="ru-RU" dirty="0"/>
              <a:t> </a:t>
            </a:r>
            <a:r>
              <a:rPr lang="ru-RU" dirty="0" err="1"/>
              <a:t>частин</a:t>
            </a:r>
            <a:r>
              <a:rPr lang="ru-RU" dirty="0"/>
              <a:t> замку. Одна з </a:t>
            </a:r>
            <a:r>
              <a:rPr lang="ru-RU" dirty="0" err="1"/>
              <a:t>гілок</a:t>
            </a:r>
            <a:r>
              <a:rPr lang="ru-RU" dirty="0"/>
              <a:t>, яку </a:t>
            </a:r>
            <a:r>
              <a:rPr lang="ru-RU" dirty="0" err="1"/>
              <a:t>захоплюють</a:t>
            </a:r>
            <a:r>
              <a:rPr lang="ru-RU" dirty="0"/>
              <a:t> </a:t>
            </a:r>
            <a:r>
              <a:rPr lang="ru-RU" dirty="0" err="1"/>
              <a:t>лівою</a:t>
            </a:r>
            <a:r>
              <a:rPr lang="ru-RU" dirty="0"/>
              <a:t> рукою і </a:t>
            </a:r>
            <a:r>
              <a:rPr lang="ru-RU" dirty="0" err="1"/>
              <a:t>вводять</a:t>
            </a:r>
            <a:r>
              <a:rPr lang="ru-RU" dirty="0"/>
              <a:t> у </a:t>
            </a:r>
            <a:r>
              <a:rPr lang="ru-RU" dirty="0" err="1"/>
              <a:t>ліву</a:t>
            </a:r>
            <a:r>
              <a:rPr lang="ru-RU" dirty="0"/>
              <a:t> половину таза </a:t>
            </a:r>
            <a:r>
              <a:rPr lang="ru-RU" dirty="0" err="1"/>
              <a:t>називають</a:t>
            </a:r>
            <a:r>
              <a:rPr lang="ru-RU" dirty="0"/>
              <a:t> </a:t>
            </a:r>
            <a:r>
              <a:rPr lang="ru-RU" i="1" dirty="0" err="1"/>
              <a:t>лівою</a:t>
            </a:r>
            <a:r>
              <a:rPr lang="ru-RU" dirty="0"/>
              <a:t> </a:t>
            </a:r>
            <a:r>
              <a:rPr lang="ru-RU" dirty="0" err="1"/>
              <a:t>гілкою</a:t>
            </a:r>
            <a:r>
              <a:rPr lang="ru-RU" dirty="0"/>
              <a:t>. </a:t>
            </a:r>
            <a:r>
              <a:rPr lang="ru-RU" dirty="0" err="1"/>
              <a:t>Іншу</a:t>
            </a:r>
            <a:r>
              <a:rPr lang="ru-RU" dirty="0"/>
              <a:t> </a:t>
            </a:r>
            <a:r>
              <a:rPr lang="ru-RU" dirty="0" err="1"/>
              <a:t>галузь</a:t>
            </a:r>
            <a:r>
              <a:rPr lang="ru-RU" dirty="0"/>
              <a:t> - </a:t>
            </a:r>
            <a:r>
              <a:rPr lang="ru-RU" i="1" dirty="0"/>
              <a:t>правою.</a:t>
            </a:r>
            <a:r>
              <a:rPr lang="ru-RU" dirty="0"/>
              <a:t> </a:t>
            </a:r>
            <a:br>
              <a:rPr lang="ru-RU" dirty="0"/>
            </a:br>
            <a:r>
              <a:rPr lang="ru-RU" dirty="0"/>
              <a:t>У </a:t>
            </a:r>
            <a:r>
              <a:rPr lang="ru-RU" dirty="0" err="1"/>
              <a:t>кожної</a:t>
            </a:r>
            <a:r>
              <a:rPr lang="ru-RU" dirty="0"/>
              <a:t> </a:t>
            </a:r>
            <a:r>
              <a:rPr lang="ru-RU" dirty="0" err="1"/>
              <a:t>гілки</a:t>
            </a:r>
            <a:r>
              <a:rPr lang="ru-RU" dirty="0"/>
              <a:t> </a:t>
            </a:r>
            <a:r>
              <a:rPr lang="ru-RU" dirty="0" err="1"/>
              <a:t>розрізняють</a:t>
            </a:r>
            <a:r>
              <a:rPr lang="ru-RU" dirty="0"/>
              <a:t> три </a:t>
            </a:r>
            <a:r>
              <a:rPr lang="ru-RU" dirty="0" err="1"/>
              <a:t>частини</a:t>
            </a:r>
            <a:r>
              <a:rPr lang="ru-RU" dirty="0"/>
              <a:t>: </a:t>
            </a:r>
            <a:r>
              <a:rPr lang="ru-RU" i="1" dirty="0"/>
              <a:t>ложка, </a:t>
            </a:r>
            <a:r>
              <a:rPr lang="ru-RU" i="1" dirty="0" err="1"/>
              <a:t>елемент</a:t>
            </a:r>
            <a:r>
              <a:rPr lang="ru-RU" i="1" dirty="0"/>
              <a:t> замку, рукоятка.</a:t>
            </a:r>
            <a:r>
              <a:rPr lang="ru-RU" dirty="0"/>
              <a:t> </a:t>
            </a:r>
            <a:br>
              <a:rPr lang="ru-RU" dirty="0"/>
            </a:br>
            <a:r>
              <a:rPr lang="ru-RU" b="1" i="1" dirty="0"/>
              <a:t>Ложка</a:t>
            </a:r>
            <a:r>
              <a:rPr lang="ru-RU" dirty="0"/>
              <a:t> </a:t>
            </a:r>
            <a:r>
              <a:rPr lang="ru-RU" dirty="0" err="1"/>
              <a:t>представляє</a:t>
            </a:r>
            <a:r>
              <a:rPr lang="ru-RU" dirty="0"/>
              <a:t> собою </a:t>
            </a:r>
            <a:r>
              <a:rPr lang="ru-RU" dirty="0" err="1"/>
              <a:t>вигнуту</a:t>
            </a:r>
            <a:r>
              <a:rPr lang="ru-RU" dirty="0"/>
              <a:t> пластину, </a:t>
            </a:r>
            <a:r>
              <a:rPr lang="ru-RU" dirty="0" err="1"/>
              <a:t>що</a:t>
            </a:r>
            <a:r>
              <a:rPr lang="ru-RU" dirty="0"/>
              <a:t> </a:t>
            </a:r>
            <a:r>
              <a:rPr lang="ru-RU" dirty="0" err="1"/>
              <a:t>має</a:t>
            </a:r>
            <a:r>
              <a:rPr lang="ru-RU" dirty="0"/>
              <a:t> широкий </a:t>
            </a:r>
            <a:r>
              <a:rPr lang="ru-RU" dirty="0" err="1"/>
              <a:t>виріз</a:t>
            </a:r>
            <a:r>
              <a:rPr lang="ru-RU" dirty="0"/>
              <a:t> - </a:t>
            </a:r>
            <a:r>
              <a:rPr lang="ru-RU" i="1" dirty="0" err="1"/>
              <a:t>вікно</a:t>
            </a:r>
            <a:r>
              <a:rPr lang="ru-RU" i="1" dirty="0"/>
              <a:t>.</a:t>
            </a:r>
            <a:r>
              <a:rPr lang="ru-RU" dirty="0"/>
              <a:t> </a:t>
            </a:r>
            <a:r>
              <a:rPr lang="ru-RU" dirty="0" err="1"/>
              <a:t>Закруглені</a:t>
            </a:r>
            <a:r>
              <a:rPr lang="ru-RU" dirty="0"/>
              <a:t> </a:t>
            </a:r>
            <a:r>
              <a:rPr lang="ru-RU" dirty="0" err="1"/>
              <a:t>краї</a:t>
            </a:r>
            <a:r>
              <a:rPr lang="ru-RU" dirty="0"/>
              <a:t> ложок </a:t>
            </a:r>
            <a:r>
              <a:rPr lang="ru-RU" dirty="0" err="1"/>
              <a:t>називають</a:t>
            </a:r>
            <a:r>
              <a:rPr lang="ru-RU" dirty="0"/>
              <a:t> </a:t>
            </a:r>
            <a:r>
              <a:rPr lang="ru-RU" i="1" dirty="0"/>
              <a:t>ребрами</a:t>
            </a:r>
            <a:r>
              <a:rPr lang="ru-RU" dirty="0"/>
              <a:t> (</a:t>
            </a:r>
            <a:r>
              <a:rPr lang="ru-RU" dirty="0" err="1"/>
              <a:t>верхнє</a:t>
            </a:r>
            <a:r>
              <a:rPr lang="ru-RU" dirty="0"/>
              <a:t> і </a:t>
            </a:r>
            <a:r>
              <a:rPr lang="ru-RU" dirty="0" err="1"/>
              <a:t>нижнє</a:t>
            </a:r>
            <a:r>
              <a:rPr lang="ru-RU" dirty="0"/>
              <a:t>). Ложка </a:t>
            </a:r>
            <a:r>
              <a:rPr lang="ru-RU" dirty="0" err="1"/>
              <a:t>має</a:t>
            </a:r>
            <a:r>
              <a:rPr lang="ru-RU" dirty="0"/>
              <a:t> </a:t>
            </a:r>
            <a:r>
              <a:rPr lang="ru-RU" dirty="0" err="1"/>
              <a:t>особливу</a:t>
            </a:r>
            <a:r>
              <a:rPr lang="ru-RU" dirty="0"/>
              <a:t> форму, яка продиктована формою і </a:t>
            </a:r>
            <a:r>
              <a:rPr lang="ru-RU" dirty="0" err="1"/>
              <a:t>розмірами</a:t>
            </a:r>
            <a:r>
              <a:rPr lang="ru-RU" dirty="0"/>
              <a:t>, як </a:t>
            </a:r>
            <a:r>
              <a:rPr lang="ru-RU" dirty="0" err="1"/>
              <a:t>голівки</a:t>
            </a:r>
            <a:r>
              <a:rPr lang="ru-RU" dirty="0"/>
              <a:t> плоду, так і малого тазу. Ложки </a:t>
            </a:r>
            <a:r>
              <a:rPr lang="ru-RU" dirty="0" err="1"/>
              <a:t>акушерських</a:t>
            </a:r>
            <a:r>
              <a:rPr lang="ru-RU" dirty="0"/>
              <a:t> </a:t>
            </a:r>
            <a:r>
              <a:rPr lang="ru-RU" dirty="0" err="1"/>
              <a:t>щипців</a:t>
            </a:r>
            <a:r>
              <a:rPr lang="ru-RU" dirty="0"/>
              <a:t> не </a:t>
            </a:r>
            <a:r>
              <a:rPr lang="ru-RU" dirty="0" err="1"/>
              <a:t>мають</a:t>
            </a:r>
            <a:r>
              <a:rPr lang="ru-RU" dirty="0"/>
              <a:t> </a:t>
            </a:r>
            <a:r>
              <a:rPr lang="ru-RU" dirty="0" err="1"/>
              <a:t>тазової</a:t>
            </a:r>
            <a:r>
              <a:rPr lang="ru-RU" dirty="0"/>
              <a:t> </a:t>
            </a:r>
            <a:r>
              <a:rPr lang="ru-RU" dirty="0" err="1"/>
              <a:t>кривизни</a:t>
            </a:r>
            <a:r>
              <a:rPr lang="ru-RU" dirty="0"/>
              <a:t> (</a:t>
            </a:r>
            <a:r>
              <a:rPr lang="ru-RU" dirty="0" err="1"/>
              <a:t>прямі</a:t>
            </a:r>
            <a:r>
              <a:rPr lang="ru-RU" dirty="0"/>
              <a:t> </a:t>
            </a:r>
            <a:r>
              <a:rPr lang="ru-RU" dirty="0" err="1"/>
              <a:t>щипці</a:t>
            </a:r>
            <a:r>
              <a:rPr lang="ru-RU" dirty="0"/>
              <a:t> </a:t>
            </a:r>
            <a:r>
              <a:rPr lang="ru-RU" dirty="0" err="1" smtClean="0"/>
              <a:t>Лазаревіча</a:t>
            </a:r>
            <a:r>
              <a:rPr lang="ru-RU" dirty="0"/>
              <a:t>). </a:t>
            </a:r>
            <a:r>
              <a:rPr lang="ru-RU" dirty="0" err="1"/>
              <a:t>Деякі</a:t>
            </a:r>
            <a:r>
              <a:rPr lang="ru-RU" dirty="0"/>
              <a:t> </a:t>
            </a:r>
            <a:r>
              <a:rPr lang="ru-RU" dirty="0" err="1"/>
              <a:t>моделі</a:t>
            </a:r>
            <a:r>
              <a:rPr lang="ru-RU" dirty="0"/>
              <a:t> </a:t>
            </a:r>
            <a:r>
              <a:rPr lang="ru-RU" dirty="0" err="1"/>
              <a:t>щипців</a:t>
            </a:r>
            <a:r>
              <a:rPr lang="ru-RU" dirty="0"/>
              <a:t> </a:t>
            </a:r>
            <a:r>
              <a:rPr lang="ru-RU" dirty="0" err="1"/>
              <a:t>мають</a:t>
            </a:r>
            <a:r>
              <a:rPr lang="ru-RU" dirty="0"/>
              <a:t> </a:t>
            </a:r>
            <a:r>
              <a:rPr lang="ru-RU" dirty="0" err="1"/>
              <a:t>додатково</a:t>
            </a:r>
            <a:r>
              <a:rPr lang="ru-RU" dirty="0"/>
              <a:t> і </a:t>
            </a:r>
            <a:r>
              <a:rPr lang="ru-RU" dirty="0" err="1" smtClean="0"/>
              <a:t>промежинну</a:t>
            </a:r>
            <a:r>
              <a:rPr lang="ru-RU" dirty="0" smtClean="0"/>
              <a:t> </a:t>
            </a:r>
            <a:r>
              <a:rPr lang="ru-RU" dirty="0"/>
              <a:t>кривизну в </a:t>
            </a:r>
            <a:r>
              <a:rPr lang="ru-RU" dirty="0" err="1"/>
              <a:t>області</a:t>
            </a:r>
            <a:r>
              <a:rPr lang="ru-RU" dirty="0"/>
              <a:t> </a:t>
            </a:r>
            <a:r>
              <a:rPr lang="ru-RU" dirty="0" err="1"/>
              <a:t>з'єднання</a:t>
            </a:r>
            <a:r>
              <a:rPr lang="ru-RU" dirty="0"/>
              <a:t> ложок і рукоятки (</a:t>
            </a:r>
            <a:r>
              <a:rPr lang="ru-RU" dirty="0" err="1"/>
              <a:t>Кілланда</a:t>
            </a:r>
            <a:r>
              <a:rPr lang="ru-RU" dirty="0"/>
              <a:t>, </a:t>
            </a:r>
            <a:r>
              <a:rPr lang="ru-RU" dirty="0" err="1"/>
              <a:t>Пайпера</a:t>
            </a:r>
            <a:r>
              <a:rPr lang="ru-RU" dirty="0"/>
              <a:t>). </a:t>
            </a:r>
            <a:r>
              <a:rPr lang="ru-RU" i="1" dirty="0" smtClean="0"/>
              <a:t>Головна </a:t>
            </a:r>
            <a:r>
              <a:rPr lang="ru-RU" i="1" dirty="0"/>
              <a:t>кривизна</a:t>
            </a:r>
            <a:r>
              <a:rPr lang="ru-RU" dirty="0"/>
              <a:t> - </a:t>
            </a:r>
            <a:r>
              <a:rPr lang="ru-RU" dirty="0" err="1"/>
              <a:t>це</a:t>
            </a:r>
            <a:r>
              <a:rPr lang="ru-RU" dirty="0"/>
              <a:t> </a:t>
            </a:r>
            <a:r>
              <a:rPr lang="ru-RU" dirty="0" err="1"/>
              <a:t>зігнутість</a:t>
            </a:r>
            <a:r>
              <a:rPr lang="ru-RU" dirty="0"/>
              <a:t> ложок у </a:t>
            </a:r>
            <a:r>
              <a:rPr lang="ru-RU" dirty="0" err="1"/>
              <a:t>фронтальній</a:t>
            </a:r>
            <a:r>
              <a:rPr lang="ru-RU" dirty="0"/>
              <a:t> </a:t>
            </a:r>
            <a:r>
              <a:rPr lang="ru-RU" dirty="0" err="1"/>
              <a:t>площині</a:t>
            </a:r>
            <a:r>
              <a:rPr lang="ru-RU" dirty="0"/>
              <a:t> </a:t>
            </a:r>
            <a:r>
              <a:rPr lang="ru-RU" dirty="0" err="1"/>
              <a:t>щипців</a:t>
            </a:r>
            <a:r>
              <a:rPr lang="ru-RU" dirty="0"/>
              <a:t>, </a:t>
            </a:r>
            <a:r>
              <a:rPr lang="ru-RU" dirty="0" err="1" smtClean="0"/>
              <a:t>що</a:t>
            </a:r>
            <a:r>
              <a:rPr lang="ru-RU" dirty="0" smtClean="0"/>
              <a:t> </a:t>
            </a:r>
            <a:r>
              <a:rPr lang="ru-RU" dirty="0" err="1" smtClean="0"/>
              <a:t>відтворює</a:t>
            </a:r>
            <a:r>
              <a:rPr lang="ru-RU" dirty="0" smtClean="0"/>
              <a:t> форму </a:t>
            </a:r>
            <a:r>
              <a:rPr lang="ru-RU" dirty="0" err="1"/>
              <a:t>голівки</a:t>
            </a:r>
            <a:r>
              <a:rPr lang="ru-RU" dirty="0"/>
              <a:t> плоду. </a:t>
            </a:r>
            <a:r>
              <a:rPr lang="ru-RU" i="1" dirty="0" err="1"/>
              <a:t>Тазова</a:t>
            </a:r>
            <a:r>
              <a:rPr lang="ru-RU" i="1" dirty="0"/>
              <a:t> кривизна</a:t>
            </a:r>
            <a:r>
              <a:rPr lang="ru-RU" dirty="0"/>
              <a:t> - </a:t>
            </a:r>
            <a:r>
              <a:rPr lang="ru-RU" dirty="0" err="1"/>
              <a:t>це</a:t>
            </a:r>
            <a:r>
              <a:rPr lang="ru-RU" dirty="0"/>
              <a:t> </a:t>
            </a:r>
            <a:r>
              <a:rPr lang="ru-RU" dirty="0" err="1"/>
              <a:t>зігнутість</a:t>
            </a:r>
            <a:r>
              <a:rPr lang="ru-RU" dirty="0"/>
              <a:t> ложок в </a:t>
            </a:r>
            <a:r>
              <a:rPr lang="ru-RU" dirty="0" err="1"/>
              <a:t>сагітальній</a:t>
            </a:r>
            <a:r>
              <a:rPr lang="ru-RU" dirty="0"/>
              <a:t> </a:t>
            </a:r>
            <a:r>
              <a:rPr lang="ru-RU" dirty="0" err="1"/>
              <a:t>площині</a:t>
            </a:r>
            <a:r>
              <a:rPr lang="ru-RU" dirty="0"/>
              <a:t> </a:t>
            </a:r>
            <a:r>
              <a:rPr lang="ru-RU" dirty="0" err="1"/>
              <a:t>щипців</a:t>
            </a:r>
            <a:r>
              <a:rPr lang="ru-RU" dirty="0"/>
              <a:t>, </a:t>
            </a:r>
            <a:r>
              <a:rPr lang="ru-RU" dirty="0" err="1"/>
              <a:t>відповідає</a:t>
            </a:r>
            <a:r>
              <a:rPr lang="ru-RU" dirty="0"/>
              <a:t> за формою </a:t>
            </a:r>
            <a:r>
              <a:rPr lang="ru-RU" dirty="0" err="1"/>
              <a:t>крижової</a:t>
            </a:r>
            <a:r>
              <a:rPr lang="ru-RU" dirty="0"/>
              <a:t> </a:t>
            </a:r>
            <a:r>
              <a:rPr lang="ru-RU" dirty="0" err="1"/>
              <a:t>западини</a:t>
            </a:r>
            <a:r>
              <a:rPr lang="ru-RU" dirty="0"/>
              <a:t> і до </a:t>
            </a:r>
            <a:r>
              <a:rPr lang="ru-RU" dirty="0" err="1"/>
              <a:t>певної</a:t>
            </a:r>
            <a:r>
              <a:rPr lang="ru-RU" dirty="0"/>
              <a:t> </a:t>
            </a:r>
            <a:r>
              <a:rPr lang="ru-RU" dirty="0" err="1"/>
              <a:t>міри</a:t>
            </a:r>
            <a:r>
              <a:rPr lang="ru-RU" dirty="0"/>
              <a:t> </a:t>
            </a:r>
            <a:r>
              <a:rPr lang="ru-RU" dirty="0" err="1"/>
              <a:t>провідної</a:t>
            </a:r>
            <a:r>
              <a:rPr lang="ru-RU" dirty="0"/>
              <a:t> </a:t>
            </a:r>
            <a:r>
              <a:rPr lang="ru-RU" dirty="0" err="1"/>
              <a:t>осі</a:t>
            </a:r>
            <a:r>
              <a:rPr lang="ru-RU" dirty="0"/>
              <a:t> тазу. </a:t>
            </a:r>
            <a:br>
              <a:rPr lang="ru-RU" dirty="0"/>
            </a:br>
            <a:r>
              <a:rPr lang="ru-RU" b="1" i="1" dirty="0"/>
              <a:t>Замок</a:t>
            </a:r>
            <a:r>
              <a:rPr lang="ru-RU" dirty="0"/>
              <a:t> служить для </a:t>
            </a:r>
            <a:r>
              <a:rPr lang="ru-RU" dirty="0" err="1"/>
              <a:t>з'єднання</a:t>
            </a:r>
            <a:r>
              <a:rPr lang="ru-RU" dirty="0"/>
              <a:t> </a:t>
            </a:r>
            <a:r>
              <a:rPr lang="ru-RU" dirty="0" err="1"/>
              <a:t>гілок</a:t>
            </a:r>
            <a:r>
              <a:rPr lang="ru-RU" dirty="0"/>
              <a:t> </a:t>
            </a:r>
            <a:r>
              <a:rPr lang="ru-RU" dirty="0" err="1"/>
              <a:t>щипців</a:t>
            </a:r>
            <a:r>
              <a:rPr lang="ru-RU" dirty="0"/>
              <a:t>. </a:t>
            </a:r>
            <a:r>
              <a:rPr lang="ru-RU" dirty="0" err="1"/>
              <a:t>Пристрій</a:t>
            </a:r>
            <a:r>
              <a:rPr lang="ru-RU" dirty="0"/>
              <a:t> </a:t>
            </a:r>
            <a:r>
              <a:rPr lang="ru-RU" dirty="0" err="1"/>
              <a:t>замків</a:t>
            </a:r>
            <a:r>
              <a:rPr lang="ru-RU" dirty="0"/>
              <a:t> </a:t>
            </a:r>
            <a:r>
              <a:rPr lang="ru-RU" dirty="0" err="1" smtClean="0"/>
              <a:t>неоднаковий</a:t>
            </a:r>
            <a:r>
              <a:rPr lang="ru-RU" dirty="0" smtClean="0"/>
              <a:t> </a:t>
            </a:r>
            <a:r>
              <a:rPr lang="ru-RU" dirty="0"/>
              <a:t>в </a:t>
            </a:r>
            <a:r>
              <a:rPr lang="ru-RU" dirty="0" err="1"/>
              <a:t>різних</a:t>
            </a:r>
            <a:r>
              <a:rPr lang="ru-RU" dirty="0"/>
              <a:t> моделях </a:t>
            </a:r>
            <a:r>
              <a:rPr lang="ru-RU" dirty="0" err="1"/>
              <a:t>щипців</a:t>
            </a:r>
            <a:r>
              <a:rPr lang="ru-RU" dirty="0"/>
              <a:t>. </a:t>
            </a:r>
            <a:r>
              <a:rPr lang="ru-RU" dirty="0" err="1"/>
              <a:t>Відмінною</a:t>
            </a:r>
            <a:r>
              <a:rPr lang="ru-RU" dirty="0"/>
              <a:t> характеристикою є </a:t>
            </a:r>
            <a:r>
              <a:rPr lang="ru-RU" dirty="0" err="1"/>
              <a:t>ступінь</a:t>
            </a:r>
            <a:r>
              <a:rPr lang="ru-RU" dirty="0"/>
              <a:t> </a:t>
            </a:r>
            <a:r>
              <a:rPr lang="ru-RU" dirty="0" err="1"/>
              <a:t>рухливості</a:t>
            </a:r>
            <a:r>
              <a:rPr lang="ru-RU" dirty="0"/>
              <a:t> </a:t>
            </a:r>
            <a:r>
              <a:rPr lang="ru-RU" dirty="0" err="1" smtClean="0"/>
              <a:t>з'єднуваних</a:t>
            </a:r>
            <a:r>
              <a:rPr lang="ru-RU" dirty="0" smtClean="0"/>
              <a:t> </a:t>
            </a:r>
            <a:r>
              <a:rPr lang="ru-RU" dirty="0" err="1"/>
              <a:t>гілок</a:t>
            </a:r>
            <a:r>
              <a:rPr lang="ru-RU" dirty="0"/>
              <a:t>: </a:t>
            </a:r>
            <a:br>
              <a:rPr lang="ru-RU" dirty="0"/>
            </a:br>
            <a:r>
              <a:rPr lang="ru-RU" dirty="0"/>
              <a:t>- </a:t>
            </a:r>
            <a:r>
              <a:rPr lang="ru-RU" dirty="0" err="1"/>
              <a:t>Російські</a:t>
            </a:r>
            <a:r>
              <a:rPr lang="ru-RU" dirty="0"/>
              <a:t> </a:t>
            </a:r>
            <a:r>
              <a:rPr lang="ru-RU" dirty="0" err="1"/>
              <a:t>щипці</a:t>
            </a:r>
            <a:r>
              <a:rPr lang="ru-RU" dirty="0"/>
              <a:t> (Лазаревича) - замок </a:t>
            </a:r>
            <a:r>
              <a:rPr lang="ru-RU" dirty="0" err="1"/>
              <a:t>вільно</a:t>
            </a:r>
            <a:r>
              <a:rPr lang="ru-RU" dirty="0"/>
              <a:t> </a:t>
            </a:r>
            <a:r>
              <a:rPr lang="ru-RU" dirty="0" err="1"/>
              <a:t>рухливий</a:t>
            </a:r>
            <a:r>
              <a:rPr lang="ru-RU" dirty="0"/>
              <a:t>; </a:t>
            </a:r>
            <a:br>
              <a:rPr lang="ru-RU" dirty="0"/>
            </a:br>
            <a:r>
              <a:rPr lang="ru-RU" dirty="0"/>
              <a:t>- </a:t>
            </a:r>
            <a:r>
              <a:rPr lang="ru-RU" dirty="0" err="1"/>
              <a:t>Англійські</a:t>
            </a:r>
            <a:r>
              <a:rPr lang="ru-RU" dirty="0"/>
              <a:t> </a:t>
            </a:r>
            <a:r>
              <a:rPr lang="ru-RU" dirty="0" err="1"/>
              <a:t>щипці</a:t>
            </a:r>
            <a:r>
              <a:rPr lang="ru-RU" dirty="0"/>
              <a:t> (</a:t>
            </a:r>
            <a:r>
              <a:rPr lang="sk-SK" dirty="0" err="1"/>
              <a:t>Smellie</a:t>
            </a:r>
            <a:r>
              <a:rPr lang="sk-SK" dirty="0"/>
              <a:t>) - </a:t>
            </a:r>
            <a:r>
              <a:rPr lang="ru-RU" dirty="0"/>
              <a:t>замок </a:t>
            </a:r>
            <a:r>
              <a:rPr lang="ru-RU" dirty="0" err="1"/>
              <a:t>помірно</a:t>
            </a:r>
            <a:r>
              <a:rPr lang="ru-RU" dirty="0"/>
              <a:t> </a:t>
            </a:r>
            <a:r>
              <a:rPr lang="ru-RU" dirty="0" err="1"/>
              <a:t>рухливий</a:t>
            </a:r>
            <a:r>
              <a:rPr lang="ru-RU" dirty="0"/>
              <a:t>; </a:t>
            </a:r>
            <a:br>
              <a:rPr lang="ru-RU" dirty="0"/>
            </a:br>
            <a:r>
              <a:rPr lang="ru-RU" dirty="0"/>
              <a:t>- </a:t>
            </a:r>
            <a:r>
              <a:rPr lang="ru-RU" dirty="0" err="1"/>
              <a:t>Німецькі</a:t>
            </a:r>
            <a:r>
              <a:rPr lang="ru-RU" dirty="0"/>
              <a:t> </a:t>
            </a:r>
            <a:r>
              <a:rPr lang="ru-RU" dirty="0" err="1"/>
              <a:t>щипці</a:t>
            </a:r>
            <a:r>
              <a:rPr lang="ru-RU" dirty="0"/>
              <a:t> (</a:t>
            </a:r>
            <a:r>
              <a:rPr lang="sk-SK" dirty="0" err="1"/>
              <a:t>Naegele</a:t>
            </a:r>
            <a:r>
              <a:rPr lang="sk-SK" dirty="0"/>
              <a:t>) - </a:t>
            </a:r>
            <a:r>
              <a:rPr lang="ru-RU" dirty="0"/>
              <a:t>замок </a:t>
            </a:r>
            <a:r>
              <a:rPr lang="ru-RU" dirty="0" err="1"/>
              <a:t>майже</a:t>
            </a:r>
            <a:r>
              <a:rPr lang="ru-RU" dirty="0"/>
              <a:t> </a:t>
            </a:r>
            <a:r>
              <a:rPr lang="ru-RU" dirty="0" err="1"/>
              <a:t>нерухомий</a:t>
            </a:r>
            <a:r>
              <a:rPr lang="ru-RU" dirty="0"/>
              <a:t>; </a:t>
            </a:r>
            <a:br>
              <a:rPr lang="ru-RU" dirty="0"/>
            </a:br>
            <a:r>
              <a:rPr lang="ru-RU" dirty="0"/>
              <a:t>- </a:t>
            </a:r>
            <a:r>
              <a:rPr lang="ru-RU" dirty="0" err="1"/>
              <a:t>Французькі</a:t>
            </a:r>
            <a:r>
              <a:rPr lang="ru-RU" dirty="0"/>
              <a:t> </a:t>
            </a:r>
            <a:r>
              <a:rPr lang="ru-RU" dirty="0" err="1"/>
              <a:t>щипці</a:t>
            </a:r>
            <a:r>
              <a:rPr lang="ru-RU" dirty="0"/>
              <a:t> (</a:t>
            </a:r>
            <a:r>
              <a:rPr lang="sk-SK" dirty="0" err="1"/>
              <a:t>Levret</a:t>
            </a:r>
            <a:r>
              <a:rPr lang="sk-SK" dirty="0"/>
              <a:t>) - </a:t>
            </a:r>
            <a:r>
              <a:rPr lang="ru-RU" dirty="0"/>
              <a:t>замок </a:t>
            </a:r>
            <a:r>
              <a:rPr lang="ru-RU" dirty="0" err="1"/>
              <a:t>нерухомий</a:t>
            </a:r>
            <a:r>
              <a:rPr lang="ru-RU" dirty="0"/>
              <a:t>. </a:t>
            </a:r>
          </a:p>
        </p:txBody>
      </p:sp>
    </p:spTree>
    <p:extLst>
      <p:ext uri="{BB962C8B-B14F-4D97-AF65-F5344CB8AC3E}">
        <p14:creationId xmlns:p14="http://schemas.microsoft.com/office/powerpoint/2010/main" val="3933307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108955"/>
            <a:ext cx="8911687" cy="109986"/>
          </a:xfrm>
        </p:spPr>
        <p:txBody>
          <a:bodyPr>
            <a:normAutofit fontScale="90000"/>
          </a:bodyPr>
          <a:lstStyle/>
          <a:p>
            <a:endParaRPr lang="ru-RU" dirty="0"/>
          </a:p>
        </p:txBody>
      </p:sp>
      <p:sp>
        <p:nvSpPr>
          <p:cNvPr id="4" name="Rectangle 1"/>
          <p:cNvSpPr>
            <a:spLocks noGrp="1" noChangeArrowheads="1"/>
          </p:cNvSpPr>
          <p:nvPr>
            <p:ph idx="1"/>
          </p:nvPr>
        </p:nvSpPr>
        <p:spPr bwMode="auto">
          <a:xfrm>
            <a:off x="1926024" y="619216"/>
            <a:ext cx="10241778"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28600" eaLnBrk="0" fontAlgn="base" hangingPunct="0">
              <a:spcBef>
                <a:spcPct val="0"/>
              </a:spcBef>
              <a:spcAft>
                <a:spcPct val="0"/>
              </a:spcAft>
              <a:tabLst>
                <a:tab pos="114300" algn="l"/>
              </a:tabLst>
              <a:defRPr>
                <a:solidFill>
                  <a:schemeClr val="tx1"/>
                </a:solidFill>
                <a:latin typeface="Arial" panose="020B0604020202020204" pitchFamily="34" charset="0"/>
              </a:defRPr>
            </a:lvl1pPr>
            <a:lvl2pPr eaLnBrk="0" fontAlgn="base" hangingPunct="0">
              <a:spcBef>
                <a:spcPct val="0"/>
              </a:spcBef>
              <a:spcAft>
                <a:spcPct val="0"/>
              </a:spcAft>
              <a:tabLst>
                <a:tab pos="114300" algn="l"/>
              </a:tabLst>
              <a:defRPr>
                <a:solidFill>
                  <a:schemeClr val="tx1"/>
                </a:solidFill>
                <a:latin typeface="Arial" panose="020B0604020202020204" pitchFamily="34" charset="0"/>
              </a:defRPr>
            </a:lvl2pPr>
            <a:lvl3pPr eaLnBrk="0" fontAlgn="base" hangingPunct="0">
              <a:spcBef>
                <a:spcPct val="0"/>
              </a:spcBef>
              <a:spcAft>
                <a:spcPct val="0"/>
              </a:spcAft>
              <a:tabLst>
                <a:tab pos="114300" algn="l"/>
              </a:tabLst>
              <a:defRPr>
                <a:solidFill>
                  <a:schemeClr val="tx1"/>
                </a:solidFill>
                <a:latin typeface="Arial" panose="020B0604020202020204" pitchFamily="34" charset="0"/>
              </a:defRPr>
            </a:lvl3pPr>
            <a:lvl4pPr eaLnBrk="0" fontAlgn="base" hangingPunct="0">
              <a:spcBef>
                <a:spcPct val="0"/>
              </a:spcBef>
              <a:spcAft>
                <a:spcPct val="0"/>
              </a:spcAft>
              <a:tabLst>
                <a:tab pos="114300" algn="l"/>
              </a:tabLst>
              <a:defRPr>
                <a:solidFill>
                  <a:schemeClr val="tx1"/>
                </a:solidFill>
                <a:latin typeface="Arial" panose="020B0604020202020204" pitchFamily="34" charset="0"/>
              </a:defRPr>
            </a:lvl4pPr>
            <a:lvl5pPr eaLnBrk="0" fontAlgn="base" hangingPunct="0">
              <a:spcBef>
                <a:spcPct val="0"/>
              </a:spcBef>
              <a:spcAft>
                <a:spcPct val="0"/>
              </a:spcAft>
              <a:tabLst>
                <a:tab pos="114300" algn="l"/>
              </a:tabLst>
              <a:defRPr>
                <a:solidFill>
                  <a:schemeClr val="tx1"/>
                </a:solidFill>
                <a:latin typeface="Arial" panose="020B0604020202020204" pitchFamily="34" charset="0"/>
              </a:defRPr>
            </a:lvl5pPr>
            <a:lvl6pPr eaLnBrk="0" fontAlgn="base" hangingPunct="0">
              <a:spcBef>
                <a:spcPct val="0"/>
              </a:spcBef>
              <a:spcAft>
                <a:spcPct val="0"/>
              </a:spcAft>
              <a:tabLst>
                <a:tab pos="114300" algn="l"/>
              </a:tabLst>
              <a:defRPr>
                <a:solidFill>
                  <a:schemeClr val="tx1"/>
                </a:solidFill>
                <a:latin typeface="Arial" panose="020B0604020202020204" pitchFamily="34" charset="0"/>
              </a:defRPr>
            </a:lvl6pPr>
            <a:lvl7pPr eaLnBrk="0" fontAlgn="base" hangingPunct="0">
              <a:spcBef>
                <a:spcPct val="0"/>
              </a:spcBef>
              <a:spcAft>
                <a:spcPct val="0"/>
              </a:spcAft>
              <a:tabLst>
                <a:tab pos="114300" algn="l"/>
              </a:tabLst>
              <a:defRPr>
                <a:solidFill>
                  <a:schemeClr val="tx1"/>
                </a:solidFill>
                <a:latin typeface="Arial" panose="020B0604020202020204" pitchFamily="34" charset="0"/>
              </a:defRPr>
            </a:lvl7pPr>
            <a:lvl8pPr eaLnBrk="0" fontAlgn="base" hangingPunct="0">
              <a:spcBef>
                <a:spcPct val="0"/>
              </a:spcBef>
              <a:spcAft>
                <a:spcPct val="0"/>
              </a:spcAft>
              <a:tabLst>
                <a:tab pos="114300" algn="l"/>
              </a:tabLst>
              <a:defRPr>
                <a:solidFill>
                  <a:schemeClr val="tx1"/>
                </a:solidFill>
                <a:latin typeface="Arial" panose="020B0604020202020204" pitchFamily="34" charset="0"/>
              </a:defRPr>
            </a:lvl8pPr>
            <a:lvl9pPr eaLnBrk="0" fontAlgn="base" hangingPunct="0">
              <a:spcBef>
                <a:spcPct val="0"/>
              </a:spcBef>
              <a:spcAft>
                <a:spcPct val="0"/>
              </a:spcAft>
              <a:tabLst>
                <a:tab pos="114300" algn="l"/>
              </a:tabLst>
              <a:defRPr>
                <a:solidFill>
                  <a:schemeClr val="tx1"/>
                </a:solidFill>
                <a:latin typeface="Arial" panose="020B0604020202020204" pitchFamily="34" charset="0"/>
              </a:defRPr>
            </a:lvl9pPr>
          </a:lstStyle>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Умови:</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мертвий плід;</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розмір істинної </a:t>
            </a: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кон’югати</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більше 7 см (відсутність абсолютного звуження тазу);</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розкриття маткового вічка повне або майже повне (при недоношеному невеликому плоді – </a:t>
            </a: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не менше ніж 6 см);</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відсутність плідного міхура.</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Знеболення:</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наркоз.</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Інструментарій:</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1.Вагінальні дзеркала та підйомник.</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2.Щипці </a:t>
            </a: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Мюзо</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або Дуаєна.</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3.Довгі ножиці і скальпель.</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4.Перфоратор (</a:t>
            </a: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Бло</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Феноменова</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5.Велика </a:t>
            </a: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кюретка</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7.Вікончастий затискач.</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8.Краніокласт.</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Методика</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Операція складається з трьох етапів:</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перфорація голівки;</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ексцеребрація</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114300" algn="l"/>
              </a:tabLst>
            </a:pPr>
            <a:r>
              <a:rPr kumimoji="0" lang="uk-UA"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краніоклазія</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ru-RU" b="0" i="0" u="none" strike="noStrike" cap="none" normalizeH="0" baseline="0" dirty="0" smtClean="0">
              <a:ln>
                <a:noFill/>
              </a:ln>
              <a:solidFill>
                <a:schemeClr val="tx1"/>
              </a:solidFill>
              <a:effectLst/>
              <a:latin typeface="Arial" panose="020B0604020202020204"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sng"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Перфорація</a:t>
            </a: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включає три моменти: 1 – оголення голівки плода; </a:t>
            </a: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2 – розсічення м’яких тканин голівки; </a:t>
            </a:r>
          </a:p>
          <a:p>
            <a:pPr marL="0" marR="0" lvl="0" indent="228600" algn="just" defTabSz="914400" rtl="0" eaLnBrk="0" fontAlgn="base" latinLnBrk="0" hangingPunct="0">
              <a:lnSpc>
                <a:spcPct val="100000"/>
              </a:lnSpc>
              <a:spcBef>
                <a:spcPct val="0"/>
              </a:spcBef>
              <a:spcAft>
                <a:spcPct val="0"/>
              </a:spcAft>
              <a:buClrTx/>
              <a:buSzTx/>
              <a:buFontTx/>
              <a:buNone/>
              <a:tabLst>
                <a:tab pos="114300" algn="l"/>
              </a:tabLst>
            </a:pPr>
            <a:r>
              <a:rPr kumimoji="0" lang="uk-UA"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3 – власно перфорація.</a:t>
            </a:r>
            <a:endParaRPr kumimoji="0" lang="uk-UA"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32613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211986"/>
            <a:ext cx="8911687" cy="135744"/>
          </a:xfrm>
        </p:spPr>
        <p:txBody>
          <a:bodyPr>
            <a:normAutofit fontScale="90000"/>
          </a:bodyPr>
          <a:lstStyle/>
          <a:p>
            <a:endParaRPr lang="ru-RU" dirty="0"/>
          </a:p>
        </p:txBody>
      </p:sp>
      <p:sp>
        <p:nvSpPr>
          <p:cNvPr id="3" name="Объект 2"/>
          <p:cNvSpPr>
            <a:spLocks noGrp="1"/>
          </p:cNvSpPr>
          <p:nvPr>
            <p:ph idx="1"/>
          </p:nvPr>
        </p:nvSpPr>
        <p:spPr>
          <a:xfrm>
            <a:off x="1725769" y="772732"/>
            <a:ext cx="10290219" cy="5924282"/>
          </a:xfrm>
        </p:spPr>
        <p:txBody>
          <a:bodyPr>
            <a:normAutofit fontScale="85000" lnSpcReduction="10000"/>
          </a:bodyPr>
          <a:lstStyle/>
          <a:p>
            <a:r>
              <a:rPr lang="uk-UA" dirty="0"/>
              <a:t>1.Після обробки зовнішніх статевих органів і піхви розчином антисептика вводять широкі вагінальні дзеркала. Асистент фіксує голівку плода через передню черевну стінку. Під контролем зору хірург захоплює шкіру голівки двома парами двозубих щипців і міцно фіксує її.</a:t>
            </a:r>
            <a:endParaRPr lang="ru-RU" dirty="0"/>
          </a:p>
          <a:p>
            <a:r>
              <a:rPr lang="uk-UA" dirty="0"/>
              <a:t>2.Довгими тупокінцевими ножицями або скальпелем розсікається шкіра голівки між накладеними щипцями, бажано – в ділянці тім’ячка.</a:t>
            </a:r>
            <a:endParaRPr lang="ru-RU" dirty="0"/>
          </a:p>
          <a:p>
            <a:r>
              <a:rPr lang="uk-UA" dirty="0"/>
              <a:t>3.Перфоратор гострим кінцем встановлюється перпендикулярно означеній частині голівки, голівка перфорується, колоподібними рухами перфоратора отвір розширюється.</a:t>
            </a:r>
            <a:endParaRPr lang="ru-RU" dirty="0"/>
          </a:p>
          <a:p>
            <a:r>
              <a:rPr lang="uk-UA" dirty="0"/>
              <a:t> </a:t>
            </a:r>
            <a:r>
              <a:rPr lang="uk-UA" u="sng" dirty="0" err="1"/>
              <a:t>Ексцеребрація</a:t>
            </a:r>
            <a:r>
              <a:rPr lang="uk-UA" dirty="0"/>
              <a:t> – видалення мозкової тканини через перфораційний отвір з допомогою великої </a:t>
            </a:r>
            <a:r>
              <a:rPr lang="uk-UA" dirty="0" err="1"/>
              <a:t>кюретки</a:t>
            </a:r>
            <a:r>
              <a:rPr lang="uk-UA" dirty="0"/>
              <a:t>, вікон частого затискача або вакуум-аспіратора.</a:t>
            </a:r>
            <a:endParaRPr lang="ru-RU" dirty="0"/>
          </a:p>
          <a:p>
            <a:r>
              <a:rPr lang="uk-UA" u="sng" dirty="0" err="1"/>
              <a:t>Краніоклазія</a:t>
            </a:r>
            <a:r>
              <a:rPr lang="uk-UA" dirty="0"/>
              <a:t> – операція вилучення перфорованої та зменшеної в об’ємі голівки плода з допомогою з допомогою спеціального інструмента – </a:t>
            </a:r>
            <a:r>
              <a:rPr lang="uk-UA" dirty="0" err="1"/>
              <a:t>краніокласта</a:t>
            </a:r>
            <a:r>
              <a:rPr lang="uk-UA" dirty="0"/>
              <a:t>.</a:t>
            </a:r>
            <a:endParaRPr lang="ru-RU" dirty="0"/>
          </a:p>
          <a:p>
            <a:r>
              <a:rPr lang="uk-UA" dirty="0"/>
              <a:t> </a:t>
            </a:r>
            <a:r>
              <a:rPr lang="uk-UA" b="1" i="1" dirty="0" err="1"/>
              <a:t>Декапітація</a:t>
            </a:r>
            <a:r>
              <a:rPr lang="uk-UA" dirty="0"/>
              <a:t> – це операція, при якій голівка плода відділяється від тулуба з метою послідуючого вилучення плода.</a:t>
            </a:r>
            <a:endParaRPr lang="ru-RU" dirty="0"/>
          </a:p>
          <a:p>
            <a:r>
              <a:rPr lang="uk-UA" i="1" dirty="0"/>
              <a:t>Покази:</a:t>
            </a:r>
            <a:r>
              <a:rPr lang="uk-UA" dirty="0"/>
              <a:t> запущене поперечне положення плода, мертвий плід.</a:t>
            </a:r>
            <a:endParaRPr lang="ru-RU" dirty="0"/>
          </a:p>
          <a:p>
            <a:r>
              <a:rPr lang="uk-UA" i="1" dirty="0"/>
              <a:t>Умови:</a:t>
            </a:r>
            <a:endParaRPr lang="ru-RU" dirty="0"/>
          </a:p>
          <a:p>
            <a:pPr lvl="0"/>
            <a:r>
              <a:rPr lang="uk-UA" dirty="0"/>
              <a:t>повне відкриття шийки матки;</a:t>
            </a:r>
            <a:endParaRPr lang="ru-RU" dirty="0"/>
          </a:p>
          <a:p>
            <a:pPr lvl="0"/>
            <a:r>
              <a:rPr lang="uk-UA" dirty="0"/>
              <a:t>можливість досягнення </a:t>
            </a:r>
            <a:r>
              <a:rPr lang="uk-UA" dirty="0" err="1"/>
              <a:t>досліджуючою</a:t>
            </a:r>
            <a:r>
              <a:rPr lang="uk-UA" dirty="0"/>
              <a:t> рукою шиї плода;</a:t>
            </a:r>
            <a:endParaRPr lang="ru-RU" dirty="0"/>
          </a:p>
          <a:p>
            <a:pPr lvl="0"/>
            <a:r>
              <a:rPr lang="uk-UA" dirty="0"/>
              <a:t>розміри тазу достатні для проходження плода.</a:t>
            </a:r>
            <a:endParaRPr lang="ru-RU" dirty="0"/>
          </a:p>
          <a:p>
            <a:r>
              <a:rPr lang="uk-UA" i="1" dirty="0"/>
              <a:t>Знеболення:</a:t>
            </a:r>
            <a:r>
              <a:rPr lang="uk-UA" dirty="0"/>
              <a:t> наркоз.</a:t>
            </a:r>
            <a:endParaRPr lang="ru-RU" dirty="0"/>
          </a:p>
          <a:p>
            <a:r>
              <a:rPr lang="uk-UA" i="1" dirty="0"/>
              <a:t>Інструменти:</a:t>
            </a:r>
            <a:r>
              <a:rPr lang="uk-UA" dirty="0"/>
              <a:t> крючок Брауна і ножиці </a:t>
            </a:r>
            <a:r>
              <a:rPr lang="uk-UA" dirty="0" err="1"/>
              <a:t>Зібальда</a:t>
            </a:r>
            <a:r>
              <a:rPr lang="uk-UA" dirty="0"/>
              <a:t>.</a:t>
            </a:r>
            <a:endParaRPr lang="ru-RU" dirty="0"/>
          </a:p>
          <a:p>
            <a:endParaRPr lang="ru-RU" dirty="0"/>
          </a:p>
        </p:txBody>
      </p:sp>
    </p:spTree>
    <p:extLst>
      <p:ext uri="{BB962C8B-B14F-4D97-AF65-F5344CB8AC3E}">
        <p14:creationId xmlns:p14="http://schemas.microsoft.com/office/powerpoint/2010/main" val="1855168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4136" y="173349"/>
            <a:ext cx="8911687" cy="148622"/>
          </a:xfrm>
        </p:spPr>
        <p:txBody>
          <a:bodyPr>
            <a:normAutofit fontScale="90000"/>
          </a:bodyPr>
          <a:lstStyle/>
          <a:p>
            <a:endParaRPr lang="ru-RU" dirty="0"/>
          </a:p>
        </p:txBody>
      </p:sp>
      <p:sp>
        <p:nvSpPr>
          <p:cNvPr id="3" name="Объект 2"/>
          <p:cNvSpPr>
            <a:spLocks noGrp="1"/>
          </p:cNvSpPr>
          <p:nvPr>
            <p:ph idx="1"/>
          </p:nvPr>
        </p:nvSpPr>
        <p:spPr>
          <a:xfrm>
            <a:off x="1519707" y="412124"/>
            <a:ext cx="10573555" cy="6445875"/>
          </a:xfrm>
        </p:spPr>
        <p:txBody>
          <a:bodyPr>
            <a:normAutofit fontScale="92500" lnSpcReduction="10000"/>
          </a:bodyPr>
          <a:lstStyle/>
          <a:p>
            <a:r>
              <a:rPr lang="uk-UA" i="1" dirty="0"/>
              <a:t>Методика.</a:t>
            </a:r>
            <a:r>
              <a:rPr lang="uk-UA" dirty="0"/>
              <a:t> Операція складається з трьох моментів:</a:t>
            </a:r>
            <a:endParaRPr lang="ru-RU" dirty="0"/>
          </a:p>
          <a:p>
            <a:pPr lvl="0"/>
            <a:r>
              <a:rPr lang="uk-UA" dirty="0"/>
              <a:t>введення і розміщення </a:t>
            </a:r>
            <a:r>
              <a:rPr lang="uk-UA" dirty="0" err="1"/>
              <a:t>декапітаційного</a:t>
            </a:r>
            <a:r>
              <a:rPr lang="uk-UA" dirty="0"/>
              <a:t> гачка;</a:t>
            </a:r>
            <a:endParaRPr lang="ru-RU" dirty="0"/>
          </a:p>
          <a:p>
            <a:pPr lvl="0"/>
            <a:r>
              <a:rPr lang="uk-UA" dirty="0"/>
              <a:t>власне </a:t>
            </a:r>
            <a:r>
              <a:rPr lang="uk-UA" dirty="0" err="1"/>
              <a:t>декапітація</a:t>
            </a:r>
            <a:r>
              <a:rPr lang="uk-UA" dirty="0"/>
              <a:t>;</a:t>
            </a:r>
            <a:endParaRPr lang="ru-RU" dirty="0"/>
          </a:p>
          <a:p>
            <a:pPr lvl="0"/>
            <a:r>
              <a:rPr lang="uk-UA" dirty="0"/>
              <a:t>вилучення розчленованого плода.</a:t>
            </a:r>
            <a:endParaRPr lang="ru-RU" dirty="0"/>
          </a:p>
          <a:p>
            <a:r>
              <a:rPr lang="uk-UA" i="1" dirty="0"/>
              <a:t>Ускладнення</a:t>
            </a:r>
            <a:r>
              <a:rPr lang="uk-UA" dirty="0"/>
              <a:t>:</a:t>
            </a:r>
            <a:endParaRPr lang="ru-RU" dirty="0"/>
          </a:p>
          <a:p>
            <a:pPr lvl="0"/>
            <a:r>
              <a:rPr lang="uk-UA" dirty="0"/>
              <a:t>пошкодження м’яких тканин пологових шляхів;</a:t>
            </a:r>
            <a:endParaRPr lang="ru-RU" dirty="0"/>
          </a:p>
          <a:p>
            <a:pPr lvl="0"/>
            <a:r>
              <a:rPr lang="uk-UA" dirty="0"/>
              <a:t>пошкодження органів  малого тазу;</a:t>
            </a:r>
            <a:endParaRPr lang="ru-RU" dirty="0"/>
          </a:p>
          <a:p>
            <a:pPr lvl="0"/>
            <a:r>
              <a:rPr lang="uk-UA" dirty="0"/>
              <a:t>розрив матки.</a:t>
            </a:r>
            <a:endParaRPr lang="ru-RU" dirty="0"/>
          </a:p>
          <a:p>
            <a:r>
              <a:rPr lang="uk-UA" b="1" i="1" dirty="0" err="1"/>
              <a:t>Евісцерація</a:t>
            </a:r>
            <a:r>
              <a:rPr lang="uk-UA" dirty="0"/>
              <a:t> – операція, направлена на зменшення об’єму тулуба з допомогою видалення зруйнованих внутрішніх органів.</a:t>
            </a:r>
            <a:endParaRPr lang="ru-RU" dirty="0"/>
          </a:p>
          <a:p>
            <a:r>
              <a:rPr lang="uk-UA" i="1" dirty="0"/>
              <a:t>Покази:</a:t>
            </a:r>
            <a:r>
              <a:rPr lang="uk-UA" dirty="0"/>
              <a:t> мертвий плід при поперечному положенні.</a:t>
            </a:r>
            <a:endParaRPr lang="ru-RU" dirty="0"/>
          </a:p>
          <a:p>
            <a:r>
              <a:rPr lang="uk-UA" i="1" dirty="0"/>
              <a:t>Умови</a:t>
            </a:r>
            <a:r>
              <a:rPr lang="uk-UA" dirty="0"/>
              <a:t>: повне відкриття шийки матки, розміщення плода черевцем або грудною кліткою донизу, коли неможливо виконати </a:t>
            </a:r>
            <a:r>
              <a:rPr lang="uk-UA" dirty="0" err="1"/>
              <a:t>декапітацію</a:t>
            </a:r>
            <a:r>
              <a:rPr lang="uk-UA" dirty="0"/>
              <a:t>.</a:t>
            </a:r>
            <a:endParaRPr lang="ru-RU" dirty="0"/>
          </a:p>
          <a:p>
            <a:r>
              <a:rPr lang="uk-UA" dirty="0"/>
              <a:t>	Операція складається з чотирьох моментів:</a:t>
            </a:r>
            <a:endParaRPr lang="ru-RU" dirty="0"/>
          </a:p>
          <a:p>
            <a:r>
              <a:rPr lang="uk-UA" dirty="0"/>
              <a:t>	1.Введення руки акушера у піхву і знаходження місця для перфорації стінки тулуба.</a:t>
            </a:r>
            <a:endParaRPr lang="ru-RU" dirty="0"/>
          </a:p>
          <a:p>
            <a:r>
              <a:rPr lang="uk-UA" dirty="0"/>
              <a:t>	2.Введення перфоратора під контролем внутрішньої руки.</a:t>
            </a:r>
            <a:endParaRPr lang="ru-RU" dirty="0"/>
          </a:p>
          <a:p>
            <a:r>
              <a:rPr lang="uk-UA" dirty="0"/>
              <a:t>	3.Перфорація тулуба в міжреберному проміжку і обережне розширення перфораційного отвору.</a:t>
            </a:r>
            <a:endParaRPr lang="ru-RU" dirty="0"/>
          </a:p>
          <a:p>
            <a:r>
              <a:rPr lang="uk-UA" dirty="0"/>
              <a:t>	4.Видалення зруйнованих органів.</a:t>
            </a:r>
            <a:endParaRPr lang="ru-RU" dirty="0"/>
          </a:p>
          <a:p>
            <a:endParaRPr lang="ru-RU" dirty="0"/>
          </a:p>
        </p:txBody>
      </p:sp>
    </p:spTree>
    <p:extLst>
      <p:ext uri="{BB962C8B-B14F-4D97-AF65-F5344CB8AC3E}">
        <p14:creationId xmlns:p14="http://schemas.microsoft.com/office/powerpoint/2010/main" val="32491152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uk-UA" dirty="0"/>
              <a:t>	</a:t>
            </a:r>
            <a:r>
              <a:rPr lang="uk-UA" b="1" i="1" dirty="0" err="1"/>
              <a:t>Спондилотомія</a:t>
            </a:r>
            <a:r>
              <a:rPr lang="uk-UA" dirty="0"/>
              <a:t> – операція, при якій розсікається хребет в грудному або </a:t>
            </a:r>
            <a:r>
              <a:rPr lang="uk-UA" dirty="0" err="1"/>
              <a:t>поясничному</a:t>
            </a:r>
            <a:r>
              <a:rPr lang="uk-UA" dirty="0"/>
              <a:t> відділі.</a:t>
            </a:r>
            <a:endParaRPr lang="ru-RU" dirty="0"/>
          </a:p>
          <a:p>
            <a:r>
              <a:rPr lang="uk-UA" i="1" dirty="0"/>
              <a:t>Покази:</a:t>
            </a:r>
            <a:r>
              <a:rPr lang="uk-UA" dirty="0"/>
              <a:t> запущене поперечне положення плода, мертвий плід.</a:t>
            </a:r>
            <a:endParaRPr lang="ru-RU" dirty="0"/>
          </a:p>
          <a:p>
            <a:r>
              <a:rPr lang="uk-UA" i="1" dirty="0"/>
              <a:t>Умови:</a:t>
            </a:r>
            <a:r>
              <a:rPr lang="uk-UA" dirty="0"/>
              <a:t> повне відкриття маткового вічка.</a:t>
            </a:r>
            <a:endParaRPr lang="ru-RU" dirty="0"/>
          </a:p>
          <a:p>
            <a:r>
              <a:rPr lang="uk-UA" dirty="0"/>
              <a:t>	Операція зазвичай виконується після </a:t>
            </a:r>
            <a:r>
              <a:rPr lang="uk-UA" dirty="0" err="1"/>
              <a:t>евісцерації</a:t>
            </a:r>
            <a:r>
              <a:rPr lang="uk-UA" dirty="0"/>
              <a:t>, коли хребет плода можна досягти пальцями акушера та інструментами.</a:t>
            </a:r>
            <a:endParaRPr lang="ru-RU" dirty="0"/>
          </a:p>
          <a:p>
            <a:r>
              <a:rPr lang="uk-UA" dirty="0"/>
              <a:t>	</a:t>
            </a:r>
            <a:r>
              <a:rPr lang="uk-UA" i="1" dirty="0" err="1"/>
              <a:t>Клейдотомія</a:t>
            </a:r>
            <a:r>
              <a:rPr lang="uk-UA" dirty="0"/>
              <a:t> – операція розсічення однієї чи обох ключиць, направлена на зменшення окружності плечового поясу плода.</a:t>
            </a:r>
            <a:endParaRPr lang="ru-RU" dirty="0"/>
          </a:p>
          <a:p>
            <a:r>
              <a:rPr lang="uk-UA" dirty="0"/>
              <a:t>	Як правило, ця операція виконується в якості допоміжної, після однієї з </a:t>
            </a:r>
            <a:r>
              <a:rPr lang="uk-UA" smtClean="0"/>
              <a:t>плодоруйнівних</a:t>
            </a:r>
            <a:r>
              <a:rPr lang="uk-UA" dirty="0" smtClean="0"/>
              <a:t> </a:t>
            </a:r>
            <a:r>
              <a:rPr lang="uk-UA" dirty="0"/>
              <a:t>операцій. У виключних випадках </a:t>
            </a:r>
            <a:r>
              <a:rPr lang="uk-UA" dirty="0" err="1"/>
              <a:t>клейдотомія</a:t>
            </a:r>
            <a:r>
              <a:rPr lang="uk-UA" dirty="0"/>
              <a:t> виконується на живому плоді при </a:t>
            </a:r>
            <a:r>
              <a:rPr lang="uk-UA" dirty="0" err="1"/>
              <a:t>дистоції</a:t>
            </a:r>
            <a:r>
              <a:rPr lang="uk-UA" dirty="0"/>
              <a:t> плечиків.</a:t>
            </a:r>
            <a:endParaRPr lang="ru-RU" dirty="0"/>
          </a:p>
          <a:p>
            <a:r>
              <a:rPr lang="uk-UA" i="1" dirty="0"/>
              <a:t>Покази:</a:t>
            </a:r>
            <a:r>
              <a:rPr lang="uk-UA" dirty="0"/>
              <a:t> утруднене виведення плечиків крупного плода.</a:t>
            </a:r>
            <a:endParaRPr lang="ru-RU" dirty="0"/>
          </a:p>
          <a:p>
            <a:r>
              <a:rPr lang="uk-UA" i="1" dirty="0"/>
              <a:t>Умови</a:t>
            </a:r>
            <a:r>
              <a:rPr lang="uk-UA" dirty="0"/>
              <a:t>: народження голівки.</a:t>
            </a:r>
            <a:endParaRPr lang="ru-RU" dirty="0"/>
          </a:p>
          <a:p>
            <a:endParaRPr lang="ru-RU" dirty="0"/>
          </a:p>
        </p:txBody>
      </p:sp>
    </p:spTree>
    <p:extLst>
      <p:ext uri="{BB962C8B-B14F-4D97-AF65-F5344CB8AC3E}">
        <p14:creationId xmlns:p14="http://schemas.microsoft.com/office/powerpoint/2010/main" val="27287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250622"/>
            <a:ext cx="8911687" cy="650898"/>
          </a:xfrm>
        </p:spPr>
        <p:txBody>
          <a:bodyPr>
            <a:normAutofit/>
          </a:bodyPr>
          <a:lstStyle/>
          <a:p>
            <a:endParaRPr lang="ru-RU" dirty="0"/>
          </a:p>
        </p:txBody>
      </p:sp>
      <p:sp>
        <p:nvSpPr>
          <p:cNvPr id="3" name="Объект 2"/>
          <p:cNvSpPr>
            <a:spLocks noGrp="1"/>
          </p:cNvSpPr>
          <p:nvPr>
            <p:ph idx="1"/>
          </p:nvPr>
        </p:nvSpPr>
        <p:spPr>
          <a:xfrm>
            <a:off x="2589212" y="1171977"/>
            <a:ext cx="8915400" cy="5525037"/>
          </a:xfrm>
        </p:spPr>
        <p:txBody>
          <a:bodyPr>
            <a:normAutofit lnSpcReduction="10000"/>
          </a:bodyPr>
          <a:lstStyle/>
          <a:p>
            <a:r>
              <a:rPr lang="ru-RU" b="1" i="1" dirty="0"/>
              <a:t>Рукоятка</a:t>
            </a:r>
            <a:r>
              <a:rPr lang="ru-RU" dirty="0"/>
              <a:t> служить для </a:t>
            </a:r>
            <a:r>
              <a:rPr lang="ru-RU" dirty="0" err="1"/>
              <a:t>захоплення</a:t>
            </a:r>
            <a:r>
              <a:rPr lang="ru-RU" dirty="0"/>
              <a:t> </a:t>
            </a:r>
            <a:r>
              <a:rPr lang="ru-RU" dirty="0" err="1"/>
              <a:t>щипців</a:t>
            </a:r>
            <a:r>
              <a:rPr lang="ru-RU" dirty="0"/>
              <a:t> і </a:t>
            </a:r>
            <a:r>
              <a:rPr lang="ru-RU" dirty="0" err="1"/>
              <a:t>виробництва</a:t>
            </a:r>
            <a:r>
              <a:rPr lang="ru-RU" dirty="0"/>
              <a:t> </a:t>
            </a:r>
            <a:r>
              <a:rPr lang="ru-RU" i="1" dirty="0" err="1"/>
              <a:t>тракції</a:t>
            </a:r>
            <a:r>
              <a:rPr lang="ru-RU" i="1" dirty="0"/>
              <a:t>.</a:t>
            </a:r>
            <a:r>
              <a:rPr lang="ru-RU" dirty="0"/>
              <a:t> Вона </a:t>
            </a:r>
            <a:r>
              <a:rPr lang="ru-RU" dirty="0" err="1"/>
              <a:t>має</a:t>
            </a:r>
            <a:r>
              <a:rPr lang="ru-RU" dirty="0"/>
              <a:t> </a:t>
            </a:r>
            <a:r>
              <a:rPr lang="ru-RU" dirty="0" err="1"/>
              <a:t>гладкі</a:t>
            </a:r>
            <a:r>
              <a:rPr lang="ru-RU" dirty="0"/>
              <a:t> </a:t>
            </a:r>
            <a:r>
              <a:rPr lang="ru-RU" dirty="0" err="1"/>
              <a:t>внутрішні</a:t>
            </a:r>
            <a:r>
              <a:rPr lang="ru-RU" dirty="0"/>
              <a:t> </a:t>
            </a:r>
            <a:r>
              <a:rPr lang="ru-RU" dirty="0" err="1"/>
              <a:t>поверхні</a:t>
            </a:r>
            <a:r>
              <a:rPr lang="ru-RU" dirty="0"/>
              <a:t>, у </a:t>
            </a:r>
            <a:r>
              <a:rPr lang="ru-RU" dirty="0" err="1"/>
              <a:t>зв'язку</a:t>
            </a:r>
            <a:r>
              <a:rPr lang="ru-RU" dirty="0"/>
              <a:t> з </a:t>
            </a:r>
            <a:r>
              <a:rPr lang="ru-RU" dirty="0" err="1"/>
              <a:t>чим</a:t>
            </a:r>
            <a:r>
              <a:rPr lang="ru-RU" dirty="0"/>
              <a:t>, при </a:t>
            </a:r>
            <a:r>
              <a:rPr lang="ru-RU" dirty="0" err="1"/>
              <a:t>зімкнутих</a:t>
            </a:r>
            <a:r>
              <a:rPr lang="ru-RU" dirty="0"/>
              <a:t> </a:t>
            </a:r>
            <a:r>
              <a:rPr lang="ru-RU" dirty="0" err="1"/>
              <a:t>гілках</a:t>
            </a:r>
            <a:r>
              <a:rPr lang="ru-RU" dirty="0"/>
              <a:t> вони </a:t>
            </a:r>
            <a:r>
              <a:rPr lang="ru-RU" dirty="0" err="1"/>
              <a:t>щільно</a:t>
            </a:r>
            <a:r>
              <a:rPr lang="ru-RU" dirty="0"/>
              <a:t> </a:t>
            </a:r>
            <a:r>
              <a:rPr lang="ru-RU" dirty="0" err="1"/>
              <a:t>прилягають</a:t>
            </a:r>
            <a:r>
              <a:rPr lang="ru-RU" dirty="0"/>
              <a:t> один до одного. </a:t>
            </a:r>
            <a:r>
              <a:rPr lang="ru-RU" dirty="0" err="1"/>
              <a:t>Зовнішні</a:t>
            </a:r>
            <a:r>
              <a:rPr lang="ru-RU" dirty="0"/>
              <a:t> </a:t>
            </a:r>
            <a:r>
              <a:rPr lang="ru-RU" dirty="0" err="1" smtClean="0"/>
              <a:t>поверхні</a:t>
            </a:r>
            <a:r>
              <a:rPr lang="ru-RU" dirty="0" smtClean="0"/>
              <a:t> </a:t>
            </a:r>
            <a:r>
              <a:rPr lang="ru-RU" dirty="0" err="1"/>
              <a:t>частин</a:t>
            </a:r>
            <a:r>
              <a:rPr lang="ru-RU" dirty="0"/>
              <a:t> рукоятки </a:t>
            </a:r>
            <a:r>
              <a:rPr lang="ru-RU" dirty="0" err="1"/>
              <a:t>щипців</a:t>
            </a:r>
            <a:r>
              <a:rPr lang="ru-RU" dirty="0"/>
              <a:t> </a:t>
            </a:r>
            <a:r>
              <a:rPr lang="ru-RU" dirty="0" err="1"/>
              <a:t>мають</a:t>
            </a:r>
            <a:r>
              <a:rPr lang="ru-RU" dirty="0"/>
              <a:t> </a:t>
            </a:r>
            <a:r>
              <a:rPr lang="ru-RU" dirty="0" err="1"/>
              <a:t>рифлену</a:t>
            </a:r>
            <a:r>
              <a:rPr lang="ru-RU" dirty="0"/>
              <a:t> </a:t>
            </a:r>
            <a:r>
              <a:rPr lang="ru-RU" dirty="0" err="1"/>
              <a:t>поверхню</a:t>
            </a:r>
            <a:r>
              <a:rPr lang="ru-RU" dirty="0"/>
              <a:t>, </a:t>
            </a:r>
            <a:r>
              <a:rPr lang="ru-RU" dirty="0" err="1"/>
              <a:t>що</a:t>
            </a:r>
            <a:r>
              <a:rPr lang="ru-RU" dirty="0"/>
              <a:t> </a:t>
            </a:r>
            <a:r>
              <a:rPr lang="ru-RU" dirty="0" err="1"/>
              <a:t>попереджає</a:t>
            </a:r>
            <a:r>
              <a:rPr lang="ru-RU" dirty="0"/>
              <a:t> </a:t>
            </a:r>
            <a:r>
              <a:rPr lang="ru-RU" dirty="0" err="1" smtClean="0"/>
              <a:t>ковзанню</a:t>
            </a:r>
            <a:r>
              <a:rPr lang="ru-RU" dirty="0" smtClean="0"/>
              <a:t> </a:t>
            </a:r>
            <a:r>
              <a:rPr lang="ru-RU" dirty="0"/>
              <a:t>рук </a:t>
            </a:r>
            <a:r>
              <a:rPr lang="ru-RU" dirty="0" err="1"/>
              <a:t>хірурга</a:t>
            </a:r>
            <a:r>
              <a:rPr lang="ru-RU" dirty="0"/>
              <a:t> при </a:t>
            </a:r>
            <a:r>
              <a:rPr lang="ru-RU" dirty="0" err="1" smtClean="0"/>
              <a:t>тракціях</a:t>
            </a:r>
            <a:r>
              <a:rPr lang="ru-RU" dirty="0" smtClean="0"/>
              <a:t>. </a:t>
            </a:r>
            <a:r>
              <a:rPr lang="ru-RU" dirty="0"/>
              <a:t>Рукоятка </a:t>
            </a:r>
            <a:r>
              <a:rPr lang="ru-RU" dirty="0" smtClean="0"/>
              <a:t>є </a:t>
            </a:r>
            <a:r>
              <a:rPr lang="ru-RU" dirty="0" err="1" smtClean="0"/>
              <a:t>порожнистими</a:t>
            </a:r>
            <a:r>
              <a:rPr lang="ru-RU" dirty="0" smtClean="0"/>
              <a:t>, </a:t>
            </a:r>
            <a:r>
              <a:rPr lang="ru-RU" dirty="0" err="1"/>
              <a:t>щоб</a:t>
            </a:r>
            <a:r>
              <a:rPr lang="ru-RU" dirty="0"/>
              <a:t> </a:t>
            </a:r>
            <a:r>
              <a:rPr lang="ru-RU" dirty="0" err="1"/>
              <a:t>зменшити</a:t>
            </a:r>
            <a:r>
              <a:rPr lang="ru-RU" dirty="0"/>
              <a:t> </a:t>
            </a:r>
            <a:r>
              <a:rPr lang="ru-RU" dirty="0" err="1"/>
              <a:t>масу</a:t>
            </a:r>
            <a:r>
              <a:rPr lang="ru-RU" dirty="0"/>
              <a:t> </a:t>
            </a:r>
            <a:r>
              <a:rPr lang="ru-RU" dirty="0" err="1"/>
              <a:t>інструмента</a:t>
            </a:r>
            <a:r>
              <a:rPr lang="ru-RU" dirty="0"/>
              <a:t>. У </a:t>
            </a:r>
            <a:r>
              <a:rPr lang="ru-RU" dirty="0" err="1"/>
              <a:t>верхній</a:t>
            </a:r>
            <a:r>
              <a:rPr lang="ru-RU" dirty="0"/>
              <a:t> </a:t>
            </a:r>
            <a:r>
              <a:rPr lang="ru-RU" dirty="0" err="1"/>
              <a:t>частині</a:t>
            </a:r>
            <a:r>
              <a:rPr lang="ru-RU" dirty="0"/>
              <a:t> </a:t>
            </a:r>
            <a:r>
              <a:rPr lang="ru-RU" dirty="0" err="1"/>
              <a:t>зовнішньої</a:t>
            </a:r>
            <a:r>
              <a:rPr lang="ru-RU" dirty="0"/>
              <a:t> </a:t>
            </a:r>
            <a:r>
              <a:rPr lang="ru-RU" dirty="0" err="1"/>
              <a:t>поверхні</a:t>
            </a:r>
            <a:r>
              <a:rPr lang="ru-RU" dirty="0"/>
              <a:t> рукоятки є </a:t>
            </a:r>
            <a:r>
              <a:rPr lang="ru-RU" dirty="0" err="1"/>
              <a:t>бічні</a:t>
            </a:r>
            <a:r>
              <a:rPr lang="ru-RU" dirty="0"/>
              <a:t> </a:t>
            </a:r>
            <a:r>
              <a:rPr lang="ru-RU" dirty="0" err="1"/>
              <a:t>виступи</a:t>
            </a:r>
            <a:r>
              <a:rPr lang="ru-RU" dirty="0"/>
              <a:t>, </a:t>
            </a:r>
            <a:r>
              <a:rPr lang="ru-RU" dirty="0" err="1"/>
              <a:t>які</a:t>
            </a:r>
            <a:r>
              <a:rPr lang="ru-RU" dirty="0"/>
              <a:t> </a:t>
            </a:r>
            <a:r>
              <a:rPr lang="ru-RU" dirty="0" err="1"/>
              <a:t>називаються</a:t>
            </a:r>
            <a:r>
              <a:rPr lang="ru-RU" dirty="0"/>
              <a:t> </a:t>
            </a:r>
            <a:r>
              <a:rPr lang="ru-RU" i="1" dirty="0" err="1"/>
              <a:t>гачками</a:t>
            </a:r>
            <a:r>
              <a:rPr lang="ru-RU" i="1" dirty="0"/>
              <a:t> Буша.</a:t>
            </a:r>
            <a:r>
              <a:rPr lang="ru-RU" dirty="0"/>
              <a:t> При </a:t>
            </a:r>
            <a:r>
              <a:rPr lang="ru-RU" dirty="0" err="1"/>
              <a:t>проведенні</a:t>
            </a:r>
            <a:r>
              <a:rPr lang="ru-RU" dirty="0"/>
              <a:t> </a:t>
            </a:r>
            <a:r>
              <a:rPr lang="ru-RU" dirty="0" err="1"/>
              <a:t>тракції</a:t>
            </a:r>
            <a:r>
              <a:rPr lang="ru-RU" dirty="0"/>
              <a:t> вони </a:t>
            </a:r>
            <a:r>
              <a:rPr lang="ru-RU" dirty="0" smtClean="0"/>
              <a:t>є </a:t>
            </a:r>
            <a:r>
              <a:rPr lang="ru-RU" dirty="0" err="1" smtClean="0"/>
              <a:t>надійною</a:t>
            </a:r>
            <a:r>
              <a:rPr lang="ru-RU" dirty="0" smtClean="0"/>
              <a:t> опорою </a:t>
            </a:r>
            <a:r>
              <a:rPr lang="ru-RU" dirty="0"/>
              <a:t>для руки </a:t>
            </a:r>
            <a:r>
              <a:rPr lang="ru-RU" dirty="0" err="1"/>
              <a:t>хірурга</a:t>
            </a:r>
            <a:r>
              <a:rPr lang="ru-RU" dirty="0"/>
              <a:t>. </a:t>
            </a:r>
            <a:r>
              <a:rPr lang="ru-RU" dirty="0" err="1"/>
              <a:t>Крім</a:t>
            </a:r>
            <a:r>
              <a:rPr lang="ru-RU" dirty="0"/>
              <a:t> того, </a:t>
            </a:r>
            <a:r>
              <a:rPr lang="ru-RU" dirty="0" err="1"/>
              <a:t>гачки</a:t>
            </a:r>
            <a:r>
              <a:rPr lang="ru-RU" dirty="0"/>
              <a:t> Буша </a:t>
            </a:r>
            <a:r>
              <a:rPr lang="ru-RU" dirty="0" err="1"/>
              <a:t>дозволяють</a:t>
            </a:r>
            <a:r>
              <a:rPr lang="ru-RU" dirty="0"/>
              <a:t> </a:t>
            </a:r>
            <a:r>
              <a:rPr lang="ru-RU" dirty="0" err="1"/>
              <a:t>судити</a:t>
            </a:r>
            <a:r>
              <a:rPr lang="ru-RU" dirty="0"/>
              <a:t> про </a:t>
            </a:r>
            <a:r>
              <a:rPr lang="ru-RU" dirty="0" err="1"/>
              <a:t>неправильне</a:t>
            </a:r>
            <a:r>
              <a:rPr lang="ru-RU" dirty="0"/>
              <a:t> </a:t>
            </a:r>
            <a:r>
              <a:rPr lang="ru-RU" dirty="0" err="1"/>
              <a:t>накладення</a:t>
            </a:r>
            <a:r>
              <a:rPr lang="ru-RU" dirty="0"/>
              <a:t> </a:t>
            </a:r>
            <a:r>
              <a:rPr lang="ru-RU" dirty="0" err="1"/>
              <a:t>акушерських</a:t>
            </a:r>
            <a:r>
              <a:rPr lang="ru-RU" dirty="0"/>
              <a:t> </a:t>
            </a:r>
            <a:r>
              <a:rPr lang="ru-RU" dirty="0" err="1"/>
              <a:t>щипців</a:t>
            </a:r>
            <a:r>
              <a:rPr lang="ru-RU" dirty="0"/>
              <a:t>, </a:t>
            </a:r>
            <a:r>
              <a:rPr lang="ru-RU" dirty="0" err="1"/>
              <a:t>якщо</a:t>
            </a:r>
            <a:r>
              <a:rPr lang="ru-RU" dirty="0"/>
              <a:t> при </a:t>
            </a:r>
            <a:r>
              <a:rPr lang="ru-RU" dirty="0" err="1"/>
              <a:t>змиканні</a:t>
            </a:r>
            <a:r>
              <a:rPr lang="ru-RU" dirty="0"/>
              <a:t> </a:t>
            </a:r>
            <a:r>
              <a:rPr lang="ru-RU" dirty="0" err="1"/>
              <a:t>гілок</a:t>
            </a:r>
            <a:r>
              <a:rPr lang="ru-RU" dirty="0"/>
              <a:t> </a:t>
            </a:r>
            <a:r>
              <a:rPr lang="ru-RU" dirty="0" err="1"/>
              <a:t>гачка</a:t>
            </a:r>
            <a:r>
              <a:rPr lang="ru-RU" dirty="0"/>
              <a:t> </a:t>
            </a:r>
            <a:r>
              <a:rPr lang="ru-RU" dirty="0" err="1"/>
              <a:t>розташовані</a:t>
            </a:r>
            <a:r>
              <a:rPr lang="ru-RU" dirty="0"/>
              <a:t> не один </a:t>
            </a:r>
            <a:r>
              <a:rPr lang="ru-RU" dirty="0" err="1"/>
              <a:t>проти</a:t>
            </a:r>
            <a:r>
              <a:rPr lang="ru-RU" dirty="0"/>
              <a:t> одного. </a:t>
            </a:r>
            <a:r>
              <a:rPr lang="ru-RU" dirty="0" err="1"/>
              <a:t>Однак</a:t>
            </a:r>
            <a:r>
              <a:rPr lang="ru-RU" dirty="0"/>
              <a:t> </a:t>
            </a:r>
            <a:r>
              <a:rPr lang="ru-RU" dirty="0" err="1"/>
              <a:t>симетричне</a:t>
            </a:r>
            <a:r>
              <a:rPr lang="ru-RU" dirty="0"/>
              <a:t> </a:t>
            </a:r>
            <a:r>
              <a:rPr lang="ru-RU" dirty="0" err="1"/>
              <a:t>їх</a:t>
            </a:r>
            <a:r>
              <a:rPr lang="ru-RU" dirty="0"/>
              <a:t> </a:t>
            </a:r>
            <a:r>
              <a:rPr lang="ru-RU" dirty="0" err="1"/>
              <a:t>розташування</a:t>
            </a:r>
            <a:r>
              <a:rPr lang="ru-RU" dirty="0"/>
              <a:t> не </a:t>
            </a:r>
            <a:r>
              <a:rPr lang="ru-RU" dirty="0" err="1"/>
              <a:t>може</a:t>
            </a:r>
            <a:r>
              <a:rPr lang="ru-RU" dirty="0"/>
              <a:t> бути </a:t>
            </a:r>
            <a:r>
              <a:rPr lang="ru-RU" dirty="0" err="1"/>
              <a:t>критерієм</a:t>
            </a:r>
            <a:r>
              <a:rPr lang="ru-RU" dirty="0"/>
              <a:t> </a:t>
            </a:r>
            <a:r>
              <a:rPr lang="ru-RU" dirty="0" err="1"/>
              <a:t>правильності</a:t>
            </a:r>
            <a:r>
              <a:rPr lang="ru-RU" dirty="0"/>
              <a:t> </a:t>
            </a:r>
            <a:r>
              <a:rPr lang="ru-RU" dirty="0" err="1"/>
              <a:t>накладання</a:t>
            </a:r>
            <a:r>
              <a:rPr lang="ru-RU" dirty="0"/>
              <a:t> </a:t>
            </a:r>
            <a:r>
              <a:rPr lang="ru-RU" dirty="0" err="1"/>
              <a:t>акушерських</a:t>
            </a:r>
            <a:r>
              <a:rPr lang="ru-RU" dirty="0"/>
              <a:t> </a:t>
            </a:r>
            <a:r>
              <a:rPr lang="ru-RU" dirty="0" err="1"/>
              <a:t>щипців</a:t>
            </a:r>
            <a:r>
              <a:rPr lang="ru-RU" dirty="0"/>
              <a:t>. </a:t>
            </a:r>
            <a:r>
              <a:rPr lang="ru-RU" dirty="0" err="1"/>
              <a:t>Площина</a:t>
            </a:r>
            <a:r>
              <a:rPr lang="ru-RU" dirty="0"/>
              <a:t>, в </a:t>
            </a:r>
            <a:r>
              <a:rPr lang="ru-RU" dirty="0" err="1"/>
              <a:t>якій</a:t>
            </a:r>
            <a:r>
              <a:rPr lang="ru-RU" dirty="0"/>
              <a:t> </a:t>
            </a:r>
            <a:r>
              <a:rPr lang="ru-RU" dirty="0" err="1"/>
              <a:t>знаходяться</a:t>
            </a:r>
            <a:r>
              <a:rPr lang="ru-RU" dirty="0"/>
              <a:t> </a:t>
            </a:r>
            <a:r>
              <a:rPr lang="ru-RU" dirty="0" err="1"/>
              <a:t>гачки</a:t>
            </a:r>
            <a:r>
              <a:rPr lang="ru-RU" dirty="0"/>
              <a:t> Буша </a:t>
            </a:r>
            <a:r>
              <a:rPr lang="ru-RU" dirty="0" err="1"/>
              <a:t>після</a:t>
            </a:r>
            <a:r>
              <a:rPr lang="ru-RU" dirty="0"/>
              <a:t> </a:t>
            </a:r>
            <a:r>
              <a:rPr lang="ru-RU" dirty="0" err="1"/>
              <a:t>введення</a:t>
            </a:r>
            <a:r>
              <a:rPr lang="ru-RU" dirty="0"/>
              <a:t> ложок і </a:t>
            </a:r>
            <a:r>
              <a:rPr lang="ru-RU" dirty="0" err="1"/>
              <a:t>замикання</a:t>
            </a:r>
            <a:r>
              <a:rPr lang="ru-RU" dirty="0"/>
              <a:t> замку </a:t>
            </a:r>
            <a:r>
              <a:rPr lang="ru-RU" dirty="0" err="1"/>
              <a:t>відповідає</a:t>
            </a:r>
            <a:r>
              <a:rPr lang="ru-RU" dirty="0"/>
              <a:t> </a:t>
            </a:r>
            <a:r>
              <a:rPr lang="ru-RU" dirty="0" err="1"/>
              <a:t>розміру</a:t>
            </a:r>
            <a:r>
              <a:rPr lang="ru-RU" dirty="0"/>
              <a:t>, в </a:t>
            </a:r>
            <a:r>
              <a:rPr lang="ru-RU" dirty="0" err="1"/>
              <a:t>якому</a:t>
            </a:r>
            <a:r>
              <a:rPr lang="ru-RU" dirty="0"/>
              <a:t> </a:t>
            </a:r>
            <a:r>
              <a:rPr lang="ru-RU" dirty="0" err="1"/>
              <a:t>розташовані</a:t>
            </a:r>
            <a:r>
              <a:rPr lang="ru-RU" dirty="0"/>
              <a:t> </a:t>
            </a:r>
            <a:r>
              <a:rPr lang="ru-RU" dirty="0" err="1"/>
              <a:t>власне</a:t>
            </a:r>
            <a:r>
              <a:rPr lang="ru-RU" dirty="0"/>
              <a:t> ложки (поперечному </a:t>
            </a:r>
            <a:r>
              <a:rPr lang="ru-RU" dirty="0" err="1"/>
              <a:t>або</a:t>
            </a:r>
            <a:r>
              <a:rPr lang="ru-RU" dirty="0"/>
              <a:t> одному з </a:t>
            </a:r>
            <a:r>
              <a:rPr lang="ru-RU" dirty="0" err="1"/>
              <a:t>косих</a:t>
            </a:r>
            <a:r>
              <a:rPr lang="ru-RU" dirty="0"/>
              <a:t> </a:t>
            </a:r>
            <a:r>
              <a:rPr lang="ru-RU" dirty="0" err="1"/>
              <a:t>розмірів</a:t>
            </a:r>
            <a:r>
              <a:rPr lang="ru-RU" dirty="0"/>
              <a:t> </a:t>
            </a:r>
            <a:r>
              <a:rPr lang="ru-RU" dirty="0" smtClean="0"/>
              <a:t>тазу).</a:t>
            </a:r>
            <a:r>
              <a:rPr lang="ru-RU" dirty="0"/>
              <a:t> </a:t>
            </a:r>
            <a:br>
              <a:rPr lang="ru-RU" dirty="0"/>
            </a:br>
            <a:r>
              <a:rPr lang="ru-RU" dirty="0"/>
              <a:t>У </a:t>
            </a:r>
            <a:r>
              <a:rPr lang="ru-RU" dirty="0" err="1"/>
              <a:t>Росії</a:t>
            </a:r>
            <a:r>
              <a:rPr lang="ru-RU" dirty="0"/>
              <a:t> </a:t>
            </a:r>
            <a:r>
              <a:rPr lang="ru-RU" dirty="0" err="1"/>
              <a:t>найчастіше</a:t>
            </a:r>
            <a:r>
              <a:rPr lang="ru-RU" dirty="0"/>
              <a:t> </a:t>
            </a:r>
            <a:r>
              <a:rPr lang="ru-RU" dirty="0" err="1"/>
              <a:t>користуються</a:t>
            </a:r>
            <a:r>
              <a:rPr lang="ru-RU" dirty="0"/>
              <a:t> </a:t>
            </a:r>
            <a:r>
              <a:rPr lang="ru-RU" dirty="0" err="1"/>
              <a:t>щипцями</a:t>
            </a:r>
            <a:r>
              <a:rPr lang="ru-RU" dirty="0"/>
              <a:t> </a:t>
            </a:r>
            <a:r>
              <a:rPr lang="ru-RU" b="1" dirty="0" err="1"/>
              <a:t>Сімпсона-Феноменова</a:t>
            </a:r>
            <a:r>
              <a:rPr lang="ru-RU" b="1" dirty="0"/>
              <a:t>.</a:t>
            </a:r>
            <a:r>
              <a:rPr lang="ru-RU" dirty="0"/>
              <a:t> М.М. </a:t>
            </a:r>
            <a:r>
              <a:rPr lang="ru-RU" dirty="0" err="1"/>
              <a:t>Феноменів</a:t>
            </a:r>
            <a:r>
              <a:rPr lang="ru-RU" dirty="0"/>
              <a:t> </a:t>
            </a:r>
            <a:r>
              <a:rPr lang="ru-RU" dirty="0" err="1"/>
              <a:t>вніс</a:t>
            </a:r>
            <a:r>
              <a:rPr lang="ru-RU" dirty="0"/>
              <a:t> до </a:t>
            </a:r>
            <a:r>
              <a:rPr lang="ru-RU" dirty="0" err="1" smtClean="0"/>
              <a:t>щипців</a:t>
            </a:r>
            <a:r>
              <a:rPr lang="ru-RU" dirty="0" smtClean="0"/>
              <a:t> </a:t>
            </a:r>
            <a:r>
              <a:rPr lang="ru-RU" dirty="0" err="1"/>
              <a:t>конструкції</a:t>
            </a:r>
            <a:r>
              <a:rPr lang="ru-RU" dirty="0"/>
              <a:t> </a:t>
            </a:r>
            <a:r>
              <a:rPr lang="ru-RU" dirty="0" err="1"/>
              <a:t>Сімпсона</a:t>
            </a:r>
            <a:r>
              <a:rPr lang="ru-RU" dirty="0"/>
              <a:t> (</a:t>
            </a:r>
            <a:r>
              <a:rPr lang="sk-SK" dirty="0" err="1"/>
              <a:t>Simpson</a:t>
            </a:r>
            <a:r>
              <a:rPr lang="sk-SK" dirty="0"/>
              <a:t>) </a:t>
            </a:r>
            <a:r>
              <a:rPr lang="ru-RU" dirty="0" err="1" smtClean="0"/>
              <a:t>важливу</a:t>
            </a:r>
            <a:r>
              <a:rPr lang="ru-RU" dirty="0" smtClean="0"/>
              <a:t> </a:t>
            </a:r>
            <a:r>
              <a:rPr lang="ru-RU" dirty="0" err="1" smtClean="0"/>
              <a:t>зміну</a:t>
            </a:r>
            <a:r>
              <a:rPr lang="ru-RU" dirty="0" smtClean="0"/>
              <a:t>, </a:t>
            </a:r>
            <a:r>
              <a:rPr lang="ru-RU" dirty="0" err="1"/>
              <a:t>зробивши</a:t>
            </a:r>
            <a:r>
              <a:rPr lang="ru-RU" dirty="0"/>
              <a:t> замок </a:t>
            </a:r>
            <a:r>
              <a:rPr lang="ru-RU" dirty="0" err="1"/>
              <a:t>більш</a:t>
            </a:r>
            <a:r>
              <a:rPr lang="ru-RU" dirty="0"/>
              <a:t> </a:t>
            </a:r>
            <a:r>
              <a:rPr lang="ru-RU" dirty="0" err="1"/>
              <a:t>рухливим</a:t>
            </a:r>
            <a:r>
              <a:rPr lang="ru-RU" dirty="0"/>
              <a:t>. </a:t>
            </a:r>
            <a:r>
              <a:rPr lang="ru-RU" dirty="0" err="1"/>
              <a:t>Маса</a:t>
            </a:r>
            <a:r>
              <a:rPr lang="ru-RU" dirty="0"/>
              <a:t> </a:t>
            </a:r>
            <a:r>
              <a:rPr lang="ru-RU" dirty="0" err="1"/>
              <a:t>цієї</a:t>
            </a:r>
            <a:r>
              <a:rPr lang="ru-RU" dirty="0"/>
              <a:t> </a:t>
            </a:r>
            <a:r>
              <a:rPr lang="ru-RU" dirty="0" err="1"/>
              <a:t>моделі</a:t>
            </a:r>
            <a:r>
              <a:rPr lang="ru-RU" dirty="0"/>
              <a:t> </a:t>
            </a:r>
            <a:r>
              <a:rPr lang="ru-RU" dirty="0" err="1"/>
              <a:t>щипців</a:t>
            </a:r>
            <a:r>
              <a:rPr lang="ru-RU" dirty="0"/>
              <a:t> становить </a:t>
            </a:r>
            <a:r>
              <a:rPr lang="ru-RU" dirty="0" err="1"/>
              <a:t>близько</a:t>
            </a:r>
            <a:r>
              <a:rPr lang="ru-RU" dirty="0"/>
              <a:t> 500 р. </a:t>
            </a:r>
            <a:r>
              <a:rPr lang="ru-RU" dirty="0" err="1"/>
              <a:t>Відстань</a:t>
            </a:r>
            <a:r>
              <a:rPr lang="ru-RU" dirty="0"/>
              <a:t> </a:t>
            </a:r>
            <a:r>
              <a:rPr lang="ru-RU" dirty="0" err="1"/>
              <a:t>між</a:t>
            </a:r>
            <a:r>
              <a:rPr lang="ru-RU" dirty="0"/>
              <a:t> </a:t>
            </a:r>
            <a:r>
              <a:rPr lang="ru-RU" dirty="0" err="1"/>
              <a:t>найбільш</a:t>
            </a:r>
            <a:r>
              <a:rPr lang="ru-RU" dirty="0"/>
              <a:t> </a:t>
            </a:r>
            <a:r>
              <a:rPr lang="ru-RU" dirty="0" err="1"/>
              <a:t>віддаленими</a:t>
            </a:r>
            <a:r>
              <a:rPr lang="ru-RU" dirty="0"/>
              <a:t> точками </a:t>
            </a:r>
            <a:r>
              <a:rPr lang="ru-RU" dirty="0" err="1" smtClean="0"/>
              <a:t>головної</a:t>
            </a:r>
            <a:r>
              <a:rPr lang="ru-RU" dirty="0" smtClean="0"/>
              <a:t> </a:t>
            </a:r>
            <a:r>
              <a:rPr lang="ru-RU" dirty="0" err="1"/>
              <a:t>кривизни</a:t>
            </a:r>
            <a:r>
              <a:rPr lang="ru-RU" dirty="0"/>
              <a:t> ложок при </a:t>
            </a:r>
            <a:r>
              <a:rPr lang="ru-RU" dirty="0" err="1"/>
              <a:t>замиканні</a:t>
            </a:r>
            <a:r>
              <a:rPr lang="ru-RU" dirty="0"/>
              <a:t> </a:t>
            </a:r>
            <a:r>
              <a:rPr lang="ru-RU" dirty="0" err="1"/>
              <a:t>щипців</a:t>
            </a:r>
            <a:r>
              <a:rPr lang="ru-RU" dirty="0"/>
              <a:t> становить 8 см, </a:t>
            </a:r>
            <a:r>
              <a:rPr lang="ru-RU" dirty="0" err="1"/>
              <a:t>відстань</a:t>
            </a:r>
            <a:r>
              <a:rPr lang="ru-RU" dirty="0"/>
              <a:t> </a:t>
            </a:r>
            <a:r>
              <a:rPr lang="ru-RU" dirty="0" err="1"/>
              <a:t>між</a:t>
            </a:r>
            <a:r>
              <a:rPr lang="ru-RU" dirty="0"/>
              <a:t> </a:t>
            </a:r>
            <a:r>
              <a:rPr lang="ru-RU" dirty="0" err="1"/>
              <a:t>верхівками</a:t>
            </a:r>
            <a:r>
              <a:rPr lang="ru-RU" dirty="0"/>
              <a:t> ложок </a:t>
            </a:r>
            <a:r>
              <a:rPr lang="ru-RU" dirty="0" smtClean="0"/>
              <a:t>2,5 </a:t>
            </a:r>
            <a:r>
              <a:rPr lang="ru-RU" dirty="0"/>
              <a:t>см. </a:t>
            </a:r>
          </a:p>
        </p:txBody>
      </p:sp>
    </p:spTree>
    <p:extLst>
      <p:ext uri="{BB962C8B-B14F-4D97-AF65-F5344CB8AC3E}">
        <p14:creationId xmlns:p14="http://schemas.microsoft.com/office/powerpoint/2010/main" val="1564953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224865"/>
            <a:ext cx="8911687" cy="573625"/>
          </a:xfrm>
        </p:spPr>
        <p:txBody>
          <a:bodyPr>
            <a:normAutofit fontScale="90000"/>
          </a:bodyPr>
          <a:lstStyle/>
          <a:p>
            <a:r>
              <a:rPr lang="ru-RU" b="1" dirty="0"/>
              <a:t>МЕХАНІЗМ ДІЇ</a:t>
            </a:r>
            <a:r>
              <a:rPr lang="ru-RU" dirty="0"/>
              <a:t> </a:t>
            </a:r>
          </a:p>
        </p:txBody>
      </p:sp>
      <p:sp>
        <p:nvSpPr>
          <p:cNvPr id="3" name="Объект 2"/>
          <p:cNvSpPr>
            <a:spLocks noGrp="1"/>
          </p:cNvSpPr>
          <p:nvPr>
            <p:ph idx="1"/>
          </p:nvPr>
        </p:nvSpPr>
        <p:spPr>
          <a:xfrm>
            <a:off x="2589211" y="1017431"/>
            <a:ext cx="9426777" cy="5628068"/>
          </a:xfrm>
        </p:spPr>
        <p:txBody>
          <a:bodyPr>
            <a:normAutofit/>
          </a:bodyPr>
          <a:lstStyle/>
          <a:p>
            <a:r>
              <a:rPr lang="ru-RU" dirty="0" err="1"/>
              <a:t>Механізм</a:t>
            </a:r>
            <a:r>
              <a:rPr lang="ru-RU" dirty="0"/>
              <a:t> </a:t>
            </a:r>
            <a:r>
              <a:rPr lang="ru-RU" dirty="0" err="1"/>
              <a:t>дії</a:t>
            </a:r>
            <a:r>
              <a:rPr lang="ru-RU" dirty="0"/>
              <a:t> </a:t>
            </a:r>
            <a:r>
              <a:rPr lang="ru-RU" dirty="0" err="1"/>
              <a:t>акушерських</a:t>
            </a:r>
            <a:r>
              <a:rPr lang="ru-RU" dirty="0"/>
              <a:t> </a:t>
            </a:r>
            <a:r>
              <a:rPr lang="ru-RU" dirty="0" err="1"/>
              <a:t>щипців</a:t>
            </a:r>
            <a:r>
              <a:rPr lang="ru-RU" dirty="0"/>
              <a:t> </a:t>
            </a:r>
            <a:r>
              <a:rPr lang="ru-RU" dirty="0" err="1"/>
              <a:t>включає</a:t>
            </a:r>
            <a:r>
              <a:rPr lang="ru-RU" dirty="0"/>
              <a:t> в себе два </a:t>
            </a:r>
            <a:r>
              <a:rPr lang="ru-RU" dirty="0" err="1"/>
              <a:t>моменти</a:t>
            </a:r>
            <a:r>
              <a:rPr lang="ru-RU" dirty="0"/>
              <a:t> </a:t>
            </a:r>
            <a:r>
              <a:rPr lang="ru-RU" dirty="0" err="1"/>
              <a:t>механічного</a:t>
            </a:r>
            <a:r>
              <a:rPr lang="ru-RU" dirty="0"/>
              <a:t> </a:t>
            </a:r>
            <a:r>
              <a:rPr lang="ru-RU" dirty="0" err="1"/>
              <a:t>ефекту</a:t>
            </a:r>
            <a:r>
              <a:rPr lang="ru-RU" dirty="0"/>
              <a:t> (</a:t>
            </a:r>
            <a:r>
              <a:rPr lang="ru-RU" dirty="0" err="1"/>
              <a:t>стиснення</a:t>
            </a:r>
            <a:r>
              <a:rPr lang="ru-RU" dirty="0"/>
              <a:t> і потяг). </a:t>
            </a:r>
            <a:r>
              <a:rPr lang="ru-RU" dirty="0" err="1"/>
              <a:t>Призначення</a:t>
            </a:r>
            <a:r>
              <a:rPr lang="ru-RU" dirty="0"/>
              <a:t> </a:t>
            </a:r>
            <a:r>
              <a:rPr lang="ru-RU" dirty="0" err="1"/>
              <a:t>щипців</a:t>
            </a:r>
            <a:r>
              <a:rPr lang="ru-RU" dirty="0"/>
              <a:t> - </a:t>
            </a:r>
            <a:r>
              <a:rPr lang="ru-RU" dirty="0" err="1"/>
              <a:t>щільно</a:t>
            </a:r>
            <a:r>
              <a:rPr lang="ru-RU" dirty="0"/>
              <a:t> </a:t>
            </a:r>
            <a:r>
              <a:rPr lang="ru-RU" dirty="0" err="1"/>
              <a:t>обхопити</a:t>
            </a:r>
            <a:r>
              <a:rPr lang="ru-RU" dirty="0"/>
              <a:t> </a:t>
            </a:r>
            <a:r>
              <a:rPr lang="ru-RU" dirty="0" err="1"/>
              <a:t>голівку</a:t>
            </a:r>
            <a:r>
              <a:rPr lang="ru-RU" dirty="0"/>
              <a:t> плоду і </a:t>
            </a:r>
            <a:r>
              <a:rPr lang="ru-RU" dirty="0" err="1"/>
              <a:t>замінити</a:t>
            </a:r>
            <a:r>
              <a:rPr lang="ru-RU" dirty="0"/>
              <a:t> </a:t>
            </a:r>
            <a:r>
              <a:rPr lang="ru-RU" dirty="0" err="1" smtClean="0"/>
              <a:t>виганяючу</a:t>
            </a:r>
            <a:r>
              <a:rPr lang="ru-RU" dirty="0" smtClean="0"/>
              <a:t> </a:t>
            </a:r>
            <a:r>
              <a:rPr lang="ru-RU" dirty="0"/>
              <a:t>силу матки і </a:t>
            </a:r>
            <a:r>
              <a:rPr lang="ru-RU" dirty="0" err="1"/>
              <a:t>черевного</a:t>
            </a:r>
            <a:r>
              <a:rPr lang="ru-RU" dirty="0"/>
              <a:t> </a:t>
            </a:r>
            <a:r>
              <a:rPr lang="ru-RU" dirty="0" err="1"/>
              <a:t>преса</a:t>
            </a:r>
            <a:r>
              <a:rPr lang="ru-RU" dirty="0"/>
              <a:t> </a:t>
            </a:r>
            <a:r>
              <a:rPr lang="ru-RU" dirty="0" smtClean="0"/>
              <a:t>силою </a:t>
            </a:r>
            <a:r>
              <a:rPr lang="ru-RU" dirty="0" err="1"/>
              <a:t>лікаря</a:t>
            </a:r>
            <a:r>
              <a:rPr lang="ru-RU" dirty="0"/>
              <a:t>. </a:t>
            </a:r>
            <a:r>
              <a:rPr lang="ru-RU" dirty="0" err="1"/>
              <a:t>Отже</a:t>
            </a:r>
            <a:r>
              <a:rPr lang="ru-RU" dirty="0"/>
              <a:t>, </a:t>
            </a:r>
            <a:r>
              <a:rPr lang="ru-RU" i="1" dirty="0" err="1"/>
              <a:t>акушерські</a:t>
            </a:r>
            <a:r>
              <a:rPr lang="ru-RU" i="1" dirty="0"/>
              <a:t> </a:t>
            </a:r>
            <a:r>
              <a:rPr lang="ru-RU" i="1" dirty="0" err="1"/>
              <a:t>щипці</a:t>
            </a:r>
            <a:r>
              <a:rPr lang="ru-RU" i="1" dirty="0"/>
              <a:t> є </a:t>
            </a:r>
            <a:r>
              <a:rPr lang="ru-RU" i="1" dirty="0" err="1"/>
              <a:t>тільки</a:t>
            </a:r>
            <a:r>
              <a:rPr lang="ru-RU" i="1" dirty="0"/>
              <a:t> </a:t>
            </a:r>
            <a:r>
              <a:rPr lang="ru-RU" b="1" i="1" dirty="0" err="1" smtClean="0"/>
              <a:t>тягневим</a:t>
            </a:r>
            <a:r>
              <a:rPr lang="ru-RU" i="1" dirty="0"/>
              <a:t> </a:t>
            </a:r>
            <a:r>
              <a:rPr lang="ru-RU" i="1" dirty="0" err="1"/>
              <a:t>інструментом</a:t>
            </a:r>
            <a:r>
              <a:rPr lang="ru-RU" i="1" dirty="0"/>
              <a:t>, але не </a:t>
            </a:r>
            <a:r>
              <a:rPr lang="ru-RU" i="1" dirty="0" err="1"/>
              <a:t>ротаційним</a:t>
            </a:r>
            <a:r>
              <a:rPr lang="ru-RU" i="1" dirty="0"/>
              <a:t> і не </a:t>
            </a:r>
            <a:r>
              <a:rPr lang="ru-RU" i="1" dirty="0" err="1"/>
              <a:t>компресійним</a:t>
            </a:r>
            <a:r>
              <a:rPr lang="ru-RU" i="1" dirty="0"/>
              <a:t>.</a:t>
            </a:r>
            <a:r>
              <a:rPr lang="ru-RU" dirty="0"/>
              <a:t> </a:t>
            </a:r>
            <a:r>
              <a:rPr lang="ru-RU" dirty="0" err="1"/>
              <a:t>Однак</a:t>
            </a:r>
            <a:r>
              <a:rPr lang="ru-RU" dirty="0"/>
              <a:t> </a:t>
            </a:r>
            <a:r>
              <a:rPr lang="ru-RU" dirty="0" err="1"/>
              <a:t>відомого</a:t>
            </a:r>
            <a:r>
              <a:rPr lang="ru-RU" dirty="0"/>
              <a:t> </a:t>
            </a:r>
            <a:r>
              <a:rPr lang="ru-RU" dirty="0" err="1"/>
              <a:t>стиснення</a:t>
            </a:r>
            <a:r>
              <a:rPr lang="ru-RU" dirty="0"/>
              <a:t> </a:t>
            </a:r>
            <a:r>
              <a:rPr lang="ru-RU" dirty="0" err="1"/>
              <a:t>голівки</a:t>
            </a:r>
            <a:r>
              <a:rPr lang="ru-RU" dirty="0"/>
              <a:t> в </a:t>
            </a:r>
            <a:r>
              <a:rPr lang="ru-RU" dirty="0" err="1"/>
              <a:t>процесі</a:t>
            </a:r>
            <a:r>
              <a:rPr lang="ru-RU" dirty="0"/>
              <a:t> </a:t>
            </a:r>
            <a:r>
              <a:rPr lang="ru-RU" dirty="0" err="1"/>
              <a:t>її</a:t>
            </a:r>
            <a:r>
              <a:rPr lang="ru-RU" dirty="0"/>
              <a:t> </a:t>
            </a:r>
            <a:r>
              <a:rPr lang="ru-RU" dirty="0" err="1"/>
              <a:t>вилучення</a:t>
            </a:r>
            <a:r>
              <a:rPr lang="ru-RU" dirty="0"/>
              <a:t>, </a:t>
            </a:r>
            <a:r>
              <a:rPr lang="ru-RU" dirty="0" err="1"/>
              <a:t>тим</a:t>
            </a:r>
            <a:r>
              <a:rPr lang="ru-RU" dirty="0"/>
              <a:t> не </a:t>
            </a:r>
            <a:r>
              <a:rPr lang="ru-RU" dirty="0" err="1"/>
              <a:t>менш</a:t>
            </a:r>
            <a:r>
              <a:rPr lang="ru-RU" dirty="0"/>
              <a:t>, </a:t>
            </a:r>
            <a:r>
              <a:rPr lang="ru-RU" dirty="0" err="1"/>
              <a:t>важко</a:t>
            </a:r>
            <a:r>
              <a:rPr lang="ru-RU" dirty="0"/>
              <a:t> </a:t>
            </a:r>
            <a:r>
              <a:rPr lang="ru-RU" dirty="0" err="1"/>
              <a:t>уникнути</a:t>
            </a:r>
            <a:r>
              <a:rPr lang="ru-RU" dirty="0"/>
              <a:t>, але </a:t>
            </a:r>
            <a:r>
              <a:rPr lang="ru-RU" dirty="0" err="1"/>
              <a:t>це</a:t>
            </a:r>
            <a:r>
              <a:rPr lang="ru-RU" dirty="0"/>
              <a:t> є </a:t>
            </a:r>
            <a:r>
              <a:rPr lang="ru-RU" dirty="0" err="1"/>
              <a:t>недоліком</a:t>
            </a:r>
            <a:r>
              <a:rPr lang="ru-RU" dirty="0"/>
              <a:t> </a:t>
            </a:r>
            <a:r>
              <a:rPr lang="ru-RU" dirty="0" err="1"/>
              <a:t>щипців</a:t>
            </a:r>
            <a:r>
              <a:rPr lang="ru-RU" dirty="0"/>
              <a:t>, а не </a:t>
            </a:r>
            <a:r>
              <a:rPr lang="ru-RU" dirty="0" err="1"/>
              <a:t>їх</a:t>
            </a:r>
            <a:r>
              <a:rPr lang="ru-RU" dirty="0"/>
              <a:t> </a:t>
            </a:r>
            <a:r>
              <a:rPr lang="ru-RU" dirty="0" err="1"/>
              <a:t>призначенням</a:t>
            </a:r>
            <a:r>
              <a:rPr lang="ru-RU" dirty="0"/>
              <a:t>. </a:t>
            </a:r>
            <a:r>
              <a:rPr lang="ru-RU" dirty="0" err="1"/>
              <a:t>Безсумнівно</a:t>
            </a:r>
            <a:r>
              <a:rPr lang="ru-RU" dirty="0"/>
              <a:t>, і те, </a:t>
            </a:r>
            <a:r>
              <a:rPr lang="ru-RU" dirty="0" err="1"/>
              <a:t>що</a:t>
            </a:r>
            <a:r>
              <a:rPr lang="ru-RU" dirty="0"/>
              <a:t> в </a:t>
            </a:r>
            <a:r>
              <a:rPr lang="ru-RU" dirty="0" err="1"/>
              <a:t>процесі</a:t>
            </a:r>
            <a:r>
              <a:rPr lang="ru-RU" dirty="0"/>
              <a:t> </a:t>
            </a:r>
            <a:r>
              <a:rPr lang="ru-RU" dirty="0" err="1"/>
              <a:t>тракції</a:t>
            </a:r>
            <a:r>
              <a:rPr lang="ru-RU" dirty="0"/>
              <a:t> </a:t>
            </a:r>
            <a:r>
              <a:rPr lang="ru-RU" dirty="0" err="1"/>
              <a:t>акушерські</a:t>
            </a:r>
            <a:r>
              <a:rPr lang="ru-RU" dirty="0"/>
              <a:t> </a:t>
            </a:r>
            <a:r>
              <a:rPr lang="ru-RU" dirty="0" err="1"/>
              <a:t>щипці</a:t>
            </a:r>
            <a:r>
              <a:rPr lang="ru-RU" dirty="0"/>
              <a:t> </a:t>
            </a:r>
            <a:r>
              <a:rPr lang="ru-RU" dirty="0" err="1"/>
              <a:t>здійснюють</a:t>
            </a:r>
            <a:r>
              <a:rPr lang="ru-RU" dirty="0"/>
              <a:t> </a:t>
            </a:r>
            <a:r>
              <a:rPr lang="ru-RU" dirty="0" err="1"/>
              <a:t>ротаційні</a:t>
            </a:r>
            <a:r>
              <a:rPr lang="ru-RU" dirty="0"/>
              <a:t> </a:t>
            </a:r>
            <a:r>
              <a:rPr lang="ru-RU" dirty="0" err="1" smtClean="0"/>
              <a:t>рухи</a:t>
            </a:r>
            <a:r>
              <a:rPr lang="ru-RU" dirty="0" smtClean="0"/>
              <a:t>, </a:t>
            </a:r>
            <a:r>
              <a:rPr lang="ru-RU" dirty="0"/>
              <a:t>але, </a:t>
            </a:r>
            <a:r>
              <a:rPr lang="ru-RU" dirty="0" err="1"/>
              <a:t>виключно</a:t>
            </a:r>
            <a:r>
              <a:rPr lang="ru-RU" dirty="0"/>
              <a:t>, </a:t>
            </a:r>
            <a:r>
              <a:rPr lang="ru-RU" dirty="0" err="1"/>
              <a:t>дотримуючись</a:t>
            </a:r>
            <a:r>
              <a:rPr lang="ru-RU" dirty="0"/>
              <a:t> </a:t>
            </a:r>
            <a:r>
              <a:rPr lang="ru-RU" dirty="0" err="1"/>
              <a:t>руху</a:t>
            </a:r>
            <a:r>
              <a:rPr lang="ru-RU" dirty="0"/>
              <a:t> </a:t>
            </a:r>
            <a:r>
              <a:rPr lang="ru-RU" dirty="0" err="1"/>
              <a:t>голівки</a:t>
            </a:r>
            <a:r>
              <a:rPr lang="ru-RU" dirty="0"/>
              <a:t> плоду, не </a:t>
            </a:r>
            <a:r>
              <a:rPr lang="ru-RU" dirty="0" err="1"/>
              <a:t>порушуючи</a:t>
            </a:r>
            <a:r>
              <a:rPr lang="ru-RU" dirty="0"/>
              <a:t> природного </a:t>
            </a:r>
            <a:r>
              <a:rPr lang="ru-RU" dirty="0" err="1"/>
              <a:t>механізму</a:t>
            </a:r>
            <a:r>
              <a:rPr lang="ru-RU" dirty="0"/>
              <a:t> </a:t>
            </a:r>
            <a:r>
              <a:rPr lang="ru-RU" dirty="0" err="1"/>
              <a:t>пологів</a:t>
            </a:r>
            <a:r>
              <a:rPr lang="ru-RU" dirty="0"/>
              <a:t>. </a:t>
            </a:r>
            <a:r>
              <a:rPr lang="ru-RU" dirty="0" err="1"/>
              <a:t>Отже</a:t>
            </a:r>
            <a:r>
              <a:rPr lang="ru-RU" dirty="0"/>
              <a:t>, </a:t>
            </a:r>
            <a:r>
              <a:rPr lang="ru-RU" dirty="0" err="1"/>
              <a:t>лікар</a:t>
            </a:r>
            <a:r>
              <a:rPr lang="ru-RU" dirty="0"/>
              <a:t> у </a:t>
            </a:r>
            <a:r>
              <a:rPr lang="ru-RU" dirty="0" err="1"/>
              <a:t>процесі</a:t>
            </a:r>
            <a:r>
              <a:rPr lang="ru-RU" dirty="0"/>
              <a:t> </a:t>
            </a:r>
            <a:r>
              <a:rPr lang="ru-RU" dirty="0" err="1"/>
              <a:t>вилучення</a:t>
            </a:r>
            <a:r>
              <a:rPr lang="ru-RU" dirty="0"/>
              <a:t> головки не повинен </a:t>
            </a:r>
            <a:r>
              <a:rPr lang="ru-RU" dirty="0" err="1"/>
              <a:t>перешкоджати</a:t>
            </a:r>
            <a:r>
              <a:rPr lang="ru-RU" dirty="0"/>
              <a:t> </a:t>
            </a:r>
            <a:r>
              <a:rPr lang="ru-RU" dirty="0" err="1"/>
              <a:t>тим</a:t>
            </a:r>
            <a:r>
              <a:rPr lang="ru-RU" dirty="0"/>
              <a:t> </a:t>
            </a:r>
            <a:r>
              <a:rPr lang="ru-RU" dirty="0" smtClean="0"/>
              <a:t>поворотам, </a:t>
            </a:r>
            <a:r>
              <a:rPr lang="ru-RU" dirty="0" err="1"/>
              <a:t>які</a:t>
            </a:r>
            <a:r>
              <a:rPr lang="ru-RU" dirty="0"/>
              <a:t> буде </a:t>
            </a:r>
            <a:r>
              <a:rPr lang="ru-RU" dirty="0" err="1"/>
              <a:t>здійснювати</a:t>
            </a:r>
            <a:r>
              <a:rPr lang="ru-RU" dirty="0"/>
              <a:t> </a:t>
            </a:r>
            <a:r>
              <a:rPr lang="ru-RU" dirty="0" err="1"/>
              <a:t>голівка</a:t>
            </a:r>
            <a:r>
              <a:rPr lang="ru-RU" dirty="0"/>
              <a:t> плоду, а, </a:t>
            </a:r>
            <a:r>
              <a:rPr lang="ru-RU" dirty="0" err="1"/>
              <a:t>навпаки</a:t>
            </a:r>
            <a:r>
              <a:rPr lang="ru-RU" dirty="0"/>
              <a:t>, </a:t>
            </a:r>
            <a:r>
              <a:rPr lang="ru-RU" dirty="0" err="1"/>
              <a:t>сприяти</a:t>
            </a:r>
            <a:r>
              <a:rPr lang="ru-RU" dirty="0"/>
              <a:t> </a:t>
            </a:r>
            <a:r>
              <a:rPr lang="ru-RU" dirty="0" err="1"/>
              <a:t>їм</a:t>
            </a:r>
            <a:r>
              <a:rPr lang="ru-RU" dirty="0"/>
              <a:t>. </a:t>
            </a:r>
            <a:r>
              <a:rPr lang="ru-RU" dirty="0" err="1"/>
              <a:t>Насильницькі</a:t>
            </a:r>
            <a:r>
              <a:rPr lang="ru-RU" dirty="0"/>
              <a:t> </a:t>
            </a:r>
            <a:r>
              <a:rPr lang="ru-RU" dirty="0" err="1"/>
              <a:t>обертальні</a:t>
            </a:r>
            <a:r>
              <a:rPr lang="ru-RU" dirty="0"/>
              <a:t> </a:t>
            </a:r>
            <a:r>
              <a:rPr lang="ru-RU" dirty="0" err="1"/>
              <a:t>рухи</a:t>
            </a:r>
            <a:r>
              <a:rPr lang="ru-RU" dirty="0"/>
              <a:t> </a:t>
            </a:r>
            <a:r>
              <a:rPr lang="ru-RU" dirty="0" err="1"/>
              <a:t>щипцями</a:t>
            </a:r>
            <a:r>
              <a:rPr lang="ru-RU" dirty="0"/>
              <a:t> </a:t>
            </a:r>
            <a:r>
              <a:rPr lang="ru-RU" dirty="0" err="1"/>
              <a:t>неприпустимі</a:t>
            </a:r>
            <a:r>
              <a:rPr lang="ru-RU" dirty="0"/>
              <a:t>, так як </a:t>
            </a:r>
            <a:r>
              <a:rPr lang="ru-RU" dirty="0" err="1"/>
              <a:t>неправильні</a:t>
            </a:r>
            <a:r>
              <a:rPr lang="ru-RU" dirty="0"/>
              <a:t> </a:t>
            </a:r>
            <a:r>
              <a:rPr lang="ru-RU" dirty="0" err="1"/>
              <a:t>положення</a:t>
            </a:r>
            <a:r>
              <a:rPr lang="ru-RU" dirty="0"/>
              <a:t> </a:t>
            </a:r>
            <a:r>
              <a:rPr lang="ru-RU" dirty="0" err="1"/>
              <a:t>голівки</a:t>
            </a:r>
            <a:r>
              <a:rPr lang="ru-RU" dirty="0"/>
              <a:t> в тазу не </a:t>
            </a:r>
            <a:r>
              <a:rPr lang="ru-RU" dirty="0" err="1" smtClean="0"/>
              <a:t>виникають</a:t>
            </a:r>
            <a:r>
              <a:rPr lang="ru-RU" dirty="0" smtClean="0"/>
              <a:t> </a:t>
            </a:r>
            <a:r>
              <a:rPr lang="ru-RU" dirty="0" err="1" smtClean="0"/>
              <a:t>безпричинно</a:t>
            </a:r>
            <a:r>
              <a:rPr lang="ru-RU" dirty="0" smtClean="0"/>
              <a:t>. </a:t>
            </a:r>
            <a:r>
              <a:rPr lang="ru-RU" dirty="0"/>
              <a:t>Вони </a:t>
            </a:r>
            <a:r>
              <a:rPr lang="ru-RU" dirty="0" err="1"/>
              <a:t>виникають</a:t>
            </a:r>
            <a:r>
              <a:rPr lang="ru-RU" dirty="0"/>
              <a:t> </a:t>
            </a:r>
            <a:r>
              <a:rPr lang="ru-RU" dirty="0" err="1"/>
              <a:t>або</a:t>
            </a:r>
            <a:r>
              <a:rPr lang="ru-RU" dirty="0"/>
              <a:t> </a:t>
            </a:r>
            <a:r>
              <a:rPr lang="ru-RU" dirty="0" err="1"/>
              <a:t>внаслідок</a:t>
            </a:r>
            <a:r>
              <a:rPr lang="ru-RU" dirty="0"/>
              <a:t> </a:t>
            </a:r>
            <a:r>
              <a:rPr lang="ru-RU" dirty="0" err="1"/>
              <a:t>аномалій</a:t>
            </a:r>
            <a:r>
              <a:rPr lang="ru-RU" dirty="0"/>
              <a:t> </a:t>
            </a:r>
            <a:r>
              <a:rPr lang="ru-RU" dirty="0" err="1"/>
              <a:t>будови</a:t>
            </a:r>
            <a:r>
              <a:rPr lang="ru-RU" dirty="0"/>
              <a:t> тазу, </a:t>
            </a:r>
            <a:r>
              <a:rPr lang="ru-RU" dirty="0" err="1"/>
              <a:t>або</a:t>
            </a:r>
            <a:r>
              <a:rPr lang="ru-RU" dirty="0"/>
              <a:t> </a:t>
            </a:r>
            <a:r>
              <a:rPr lang="ru-RU" dirty="0" err="1"/>
              <a:t>внаслідок</a:t>
            </a:r>
            <a:r>
              <a:rPr lang="ru-RU" dirty="0"/>
              <a:t> </a:t>
            </a:r>
            <a:r>
              <a:rPr lang="ru-RU" dirty="0" err="1"/>
              <a:t>особливої</a:t>
            </a:r>
            <a:r>
              <a:rPr lang="ru-RU" dirty="0"/>
              <a:t> ​​</a:t>
            </a:r>
            <a:r>
              <a:rPr lang="ru-RU" dirty="0" err="1"/>
              <a:t>будови</a:t>
            </a:r>
            <a:r>
              <a:rPr lang="ru-RU" dirty="0"/>
              <a:t> </a:t>
            </a:r>
            <a:r>
              <a:rPr lang="ru-RU" dirty="0" err="1"/>
              <a:t>голівки</a:t>
            </a:r>
            <a:r>
              <a:rPr lang="ru-RU" dirty="0"/>
              <a:t>. </a:t>
            </a:r>
            <a:r>
              <a:rPr lang="ru-RU" dirty="0" err="1"/>
              <a:t>Ці</a:t>
            </a:r>
            <a:r>
              <a:rPr lang="ru-RU" dirty="0"/>
              <a:t> причини </a:t>
            </a:r>
            <a:r>
              <a:rPr lang="ru-RU" dirty="0" err="1"/>
              <a:t>стійкі</a:t>
            </a:r>
            <a:r>
              <a:rPr lang="ru-RU" dirty="0"/>
              <a:t>, </a:t>
            </a:r>
            <a:r>
              <a:rPr lang="ru-RU" dirty="0" err="1"/>
              <a:t>анатомічні</a:t>
            </a:r>
            <a:r>
              <a:rPr lang="ru-RU" dirty="0"/>
              <a:t> і </a:t>
            </a:r>
            <a:r>
              <a:rPr lang="ru-RU" dirty="0" err="1"/>
              <a:t>їх</a:t>
            </a:r>
            <a:r>
              <a:rPr lang="ru-RU" dirty="0"/>
              <a:t> не </a:t>
            </a:r>
            <a:r>
              <a:rPr lang="ru-RU" dirty="0" err="1"/>
              <a:t>можна</a:t>
            </a:r>
            <a:r>
              <a:rPr lang="ru-RU" dirty="0"/>
              <a:t> </a:t>
            </a:r>
            <a:r>
              <a:rPr lang="ru-RU" dirty="0" err="1"/>
              <a:t>усунути</a:t>
            </a:r>
            <a:r>
              <a:rPr lang="ru-RU" dirty="0"/>
              <a:t> </a:t>
            </a:r>
            <a:r>
              <a:rPr lang="ru-RU" dirty="0" err="1"/>
              <a:t>дією</a:t>
            </a:r>
            <a:r>
              <a:rPr lang="ru-RU" dirty="0"/>
              <a:t> </a:t>
            </a:r>
            <a:r>
              <a:rPr lang="ru-RU" dirty="0" err="1"/>
              <a:t>акушерських</a:t>
            </a:r>
            <a:r>
              <a:rPr lang="ru-RU" dirty="0"/>
              <a:t> </a:t>
            </a:r>
            <a:r>
              <a:rPr lang="ru-RU" dirty="0" err="1"/>
              <a:t>щипців</a:t>
            </a:r>
            <a:r>
              <a:rPr lang="ru-RU" dirty="0"/>
              <a:t>. Справа </a:t>
            </a:r>
            <a:r>
              <a:rPr lang="ru-RU" dirty="0" err="1"/>
              <a:t>зовсім</a:t>
            </a:r>
            <a:r>
              <a:rPr lang="ru-RU" dirty="0"/>
              <a:t> не в тому, </a:t>
            </a:r>
            <a:r>
              <a:rPr lang="ru-RU" dirty="0" err="1"/>
              <a:t>що</a:t>
            </a:r>
            <a:r>
              <a:rPr lang="ru-RU" dirty="0"/>
              <a:t> </a:t>
            </a:r>
            <a:r>
              <a:rPr lang="ru-RU" dirty="0" err="1"/>
              <a:t>голівка</a:t>
            </a:r>
            <a:r>
              <a:rPr lang="ru-RU" dirty="0"/>
              <a:t> не </a:t>
            </a:r>
            <a:r>
              <a:rPr lang="ru-RU" dirty="0" err="1"/>
              <a:t>робить</a:t>
            </a:r>
            <a:r>
              <a:rPr lang="ru-RU" dirty="0"/>
              <a:t> поворот, а в тому, </a:t>
            </a:r>
            <a:r>
              <a:rPr lang="ru-RU" dirty="0" err="1"/>
              <a:t>що</a:t>
            </a:r>
            <a:r>
              <a:rPr lang="ru-RU" dirty="0"/>
              <a:t> є </a:t>
            </a:r>
            <a:r>
              <a:rPr lang="ru-RU" dirty="0" err="1"/>
              <a:t>умови</a:t>
            </a:r>
            <a:r>
              <a:rPr lang="ru-RU" dirty="0"/>
              <a:t>, </a:t>
            </a:r>
            <a:r>
              <a:rPr lang="ru-RU" dirty="0" err="1"/>
              <a:t>що</a:t>
            </a:r>
            <a:r>
              <a:rPr lang="ru-RU" dirty="0"/>
              <a:t> </a:t>
            </a:r>
            <a:r>
              <a:rPr lang="ru-RU" dirty="0" err="1"/>
              <a:t>виключають</a:t>
            </a:r>
            <a:r>
              <a:rPr lang="ru-RU" dirty="0"/>
              <a:t> і </a:t>
            </a:r>
            <a:r>
              <a:rPr lang="ru-RU" dirty="0" err="1"/>
              <a:t>можливість</a:t>
            </a:r>
            <a:r>
              <a:rPr lang="ru-RU" dirty="0"/>
              <a:t>, і </a:t>
            </a:r>
            <a:r>
              <a:rPr lang="ru-RU" dirty="0" err="1"/>
              <a:t>необхідність</a:t>
            </a:r>
            <a:r>
              <a:rPr lang="ru-RU" dirty="0"/>
              <a:t> повороту в </a:t>
            </a:r>
            <a:r>
              <a:rPr lang="ru-RU" dirty="0" err="1"/>
              <a:t>даний</a:t>
            </a:r>
            <a:r>
              <a:rPr lang="ru-RU" dirty="0"/>
              <a:t> час. </a:t>
            </a:r>
            <a:r>
              <a:rPr lang="ru-RU" dirty="0" err="1"/>
              <a:t>Насильницьке</a:t>
            </a:r>
            <a:r>
              <a:rPr lang="ru-RU" dirty="0"/>
              <a:t> </a:t>
            </a:r>
            <a:r>
              <a:rPr lang="ru-RU" dirty="0" err="1"/>
              <a:t>виправлення</a:t>
            </a:r>
            <a:r>
              <a:rPr lang="ru-RU" dirty="0"/>
              <a:t> </a:t>
            </a:r>
            <a:r>
              <a:rPr lang="ru-RU" dirty="0" err="1"/>
              <a:t>положення</a:t>
            </a:r>
            <a:r>
              <a:rPr lang="ru-RU" dirty="0"/>
              <a:t> </a:t>
            </a:r>
            <a:r>
              <a:rPr lang="ru-RU" dirty="0" err="1"/>
              <a:t>голівки</a:t>
            </a:r>
            <a:r>
              <a:rPr lang="ru-RU" dirty="0"/>
              <a:t> в </a:t>
            </a:r>
            <a:r>
              <a:rPr lang="ru-RU" dirty="0" err="1"/>
              <a:t>даній</a:t>
            </a:r>
            <a:r>
              <a:rPr lang="ru-RU" dirty="0"/>
              <a:t> </a:t>
            </a:r>
            <a:r>
              <a:rPr lang="ru-RU" dirty="0" err="1"/>
              <a:t>ситуації</a:t>
            </a:r>
            <a:r>
              <a:rPr lang="ru-RU" dirty="0"/>
              <a:t> неминуче </a:t>
            </a:r>
            <a:r>
              <a:rPr lang="ru-RU" dirty="0" err="1"/>
              <a:t>призводить</a:t>
            </a:r>
            <a:r>
              <a:rPr lang="ru-RU" dirty="0"/>
              <a:t> до родового травматизму </a:t>
            </a:r>
            <a:r>
              <a:rPr lang="ru-RU" dirty="0" err="1"/>
              <a:t>матері</a:t>
            </a:r>
            <a:r>
              <a:rPr lang="ru-RU" dirty="0"/>
              <a:t> та плоду. </a:t>
            </a:r>
          </a:p>
        </p:txBody>
      </p:sp>
    </p:spTree>
    <p:extLst>
      <p:ext uri="{BB962C8B-B14F-4D97-AF65-F5344CB8AC3E}">
        <p14:creationId xmlns:p14="http://schemas.microsoft.com/office/powerpoint/2010/main" val="3304681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8530" y="366533"/>
            <a:ext cx="8911687" cy="509231"/>
          </a:xfrm>
        </p:spPr>
        <p:txBody>
          <a:bodyPr>
            <a:normAutofit fontScale="90000"/>
          </a:bodyPr>
          <a:lstStyle/>
          <a:p>
            <a:r>
              <a:rPr lang="ru-RU" b="1" dirty="0" err="1" smtClean="0"/>
              <a:t>Покази</a:t>
            </a:r>
            <a:endParaRPr lang="ru-RU" dirty="0"/>
          </a:p>
        </p:txBody>
      </p:sp>
      <p:sp>
        <p:nvSpPr>
          <p:cNvPr id="3" name="Объект 2"/>
          <p:cNvSpPr>
            <a:spLocks noGrp="1"/>
          </p:cNvSpPr>
          <p:nvPr>
            <p:ph idx="1"/>
          </p:nvPr>
        </p:nvSpPr>
        <p:spPr>
          <a:xfrm>
            <a:off x="1983346" y="991673"/>
            <a:ext cx="10208653" cy="5692461"/>
          </a:xfrm>
        </p:spPr>
        <p:txBody>
          <a:bodyPr>
            <a:noAutofit/>
          </a:bodyPr>
          <a:lstStyle/>
          <a:p>
            <a:r>
              <a:rPr lang="ru-RU" sz="2400" dirty="0" err="1"/>
              <a:t>Показання</a:t>
            </a:r>
            <a:r>
              <a:rPr lang="ru-RU" sz="2400" dirty="0"/>
              <a:t> для </a:t>
            </a:r>
            <a:r>
              <a:rPr lang="ru-RU" sz="2400" dirty="0" err="1"/>
              <a:t>операції</a:t>
            </a:r>
            <a:r>
              <a:rPr lang="ru-RU" sz="2400" dirty="0"/>
              <a:t> </a:t>
            </a:r>
            <a:r>
              <a:rPr lang="ru-RU" sz="2400" dirty="0" err="1"/>
              <a:t>накладання</a:t>
            </a:r>
            <a:r>
              <a:rPr lang="ru-RU" sz="2400" dirty="0"/>
              <a:t> </a:t>
            </a:r>
            <a:r>
              <a:rPr lang="ru-RU" sz="2400" dirty="0" err="1"/>
              <a:t>акушерських</a:t>
            </a:r>
            <a:r>
              <a:rPr lang="ru-RU" sz="2400" dirty="0"/>
              <a:t> </a:t>
            </a:r>
            <a:r>
              <a:rPr lang="ru-RU" sz="2400" dirty="0" err="1"/>
              <a:t>щипців</a:t>
            </a:r>
            <a:r>
              <a:rPr lang="ru-RU" sz="2400" dirty="0"/>
              <a:t> </a:t>
            </a:r>
            <a:r>
              <a:rPr lang="ru-RU" sz="2400" dirty="0" err="1"/>
              <a:t>виникають</a:t>
            </a:r>
            <a:r>
              <a:rPr lang="ru-RU" sz="2400" dirty="0"/>
              <a:t> при </a:t>
            </a:r>
            <a:r>
              <a:rPr lang="ru-RU" sz="2400" dirty="0" err="1"/>
              <a:t>ситуаціях</a:t>
            </a:r>
            <a:r>
              <a:rPr lang="ru-RU" sz="2400" dirty="0"/>
              <a:t>, коли </a:t>
            </a:r>
            <a:r>
              <a:rPr lang="ru-RU" sz="2400" dirty="0" err="1"/>
              <a:t>консервативне</a:t>
            </a:r>
            <a:r>
              <a:rPr lang="ru-RU" sz="2400" dirty="0"/>
              <a:t> </a:t>
            </a:r>
            <a:r>
              <a:rPr lang="ru-RU" sz="2400" dirty="0" err="1"/>
              <a:t>продовження</a:t>
            </a:r>
            <a:r>
              <a:rPr lang="ru-RU" sz="2400" dirty="0"/>
              <a:t> </a:t>
            </a:r>
            <a:r>
              <a:rPr lang="ru-RU" sz="2400" dirty="0" err="1"/>
              <a:t>пологів</a:t>
            </a:r>
            <a:r>
              <a:rPr lang="ru-RU" sz="2400" dirty="0"/>
              <a:t> </a:t>
            </a:r>
            <a:r>
              <a:rPr lang="ru-RU" sz="2400" dirty="0" err="1" smtClean="0"/>
              <a:t>неможливе</a:t>
            </a:r>
            <a:r>
              <a:rPr lang="ru-RU" sz="2400" dirty="0" smtClean="0"/>
              <a:t>, </a:t>
            </a:r>
            <a:r>
              <a:rPr lang="ru-RU" sz="2400" dirty="0" err="1"/>
              <a:t>зважаючи</a:t>
            </a:r>
            <a:r>
              <a:rPr lang="ru-RU" sz="2400" dirty="0"/>
              <a:t> на </a:t>
            </a:r>
            <a:r>
              <a:rPr lang="ru-RU" sz="2400" dirty="0" err="1"/>
              <a:t>небезпеку</a:t>
            </a:r>
            <a:r>
              <a:rPr lang="ru-RU" sz="2400" dirty="0"/>
              <a:t> </a:t>
            </a:r>
            <a:r>
              <a:rPr lang="ru-RU" sz="2400" dirty="0" err="1"/>
              <a:t>серйозних</a:t>
            </a:r>
            <a:r>
              <a:rPr lang="ru-RU" sz="2400" dirty="0"/>
              <a:t> </a:t>
            </a:r>
            <a:r>
              <a:rPr lang="ru-RU" sz="2400" dirty="0" err="1"/>
              <a:t>ускладнень</a:t>
            </a:r>
            <a:r>
              <a:rPr lang="ru-RU" sz="2400" dirty="0"/>
              <a:t>, як для </a:t>
            </a:r>
            <a:r>
              <a:rPr lang="ru-RU" sz="2400" dirty="0" err="1"/>
              <a:t>матері</a:t>
            </a:r>
            <a:r>
              <a:rPr lang="ru-RU" sz="2400" dirty="0"/>
              <a:t>, так і для плоду, аж до летального результату. У </a:t>
            </a:r>
            <a:r>
              <a:rPr lang="ru-RU" sz="2400" dirty="0" err="1"/>
              <a:t>період</a:t>
            </a:r>
            <a:r>
              <a:rPr lang="ru-RU" sz="2400" dirty="0"/>
              <a:t> </a:t>
            </a:r>
            <a:r>
              <a:rPr lang="ru-RU" sz="2400" dirty="0" err="1" smtClean="0"/>
              <a:t>вигнання</a:t>
            </a:r>
            <a:r>
              <a:rPr lang="ru-RU" sz="2400" dirty="0" smtClean="0"/>
              <a:t>, </a:t>
            </a:r>
            <a:r>
              <a:rPr lang="ru-RU" sz="2400" dirty="0"/>
              <a:t>за </a:t>
            </a:r>
            <a:r>
              <a:rPr lang="ru-RU" sz="2400" dirty="0" err="1"/>
              <a:t>наявності</a:t>
            </a:r>
            <a:r>
              <a:rPr lang="ru-RU" sz="2400" dirty="0"/>
              <a:t> </a:t>
            </a:r>
            <a:r>
              <a:rPr lang="ru-RU" sz="2400" dirty="0" err="1"/>
              <a:t>відповідних</a:t>
            </a:r>
            <a:r>
              <a:rPr lang="ru-RU" sz="2400" dirty="0"/>
              <a:t> </a:t>
            </a:r>
            <a:r>
              <a:rPr lang="ru-RU" sz="2400" dirty="0" smtClean="0"/>
              <a:t>умов, </a:t>
            </a:r>
            <a:r>
              <a:rPr lang="ru-RU" sz="2400" dirty="0" err="1"/>
              <a:t>ці</a:t>
            </a:r>
            <a:r>
              <a:rPr lang="ru-RU" sz="2400" dirty="0"/>
              <a:t> </a:t>
            </a:r>
            <a:r>
              <a:rPr lang="ru-RU" sz="2400" dirty="0" err="1"/>
              <a:t>ситуації</a:t>
            </a:r>
            <a:r>
              <a:rPr lang="ru-RU" sz="2400" dirty="0"/>
              <a:t> </a:t>
            </a:r>
            <a:r>
              <a:rPr lang="ru-RU" sz="2400" dirty="0" err="1"/>
              <a:t>можна</a:t>
            </a:r>
            <a:r>
              <a:rPr lang="ru-RU" sz="2400" dirty="0"/>
              <a:t> </a:t>
            </a:r>
            <a:r>
              <a:rPr lang="ru-RU" sz="2400" dirty="0" err="1"/>
              <a:t>повністю</a:t>
            </a:r>
            <a:r>
              <a:rPr lang="ru-RU" sz="2400" dirty="0"/>
              <a:t> </a:t>
            </a:r>
            <a:r>
              <a:rPr lang="ru-RU" sz="2400" dirty="0" err="1"/>
              <a:t>або</a:t>
            </a:r>
            <a:r>
              <a:rPr lang="ru-RU" sz="2400" dirty="0"/>
              <a:t> </a:t>
            </a:r>
            <a:r>
              <a:rPr lang="ru-RU" sz="2400" dirty="0" err="1"/>
              <a:t>частково</a:t>
            </a:r>
            <a:r>
              <a:rPr lang="ru-RU" sz="2400" dirty="0"/>
              <a:t> </a:t>
            </a:r>
            <a:r>
              <a:rPr lang="ru-RU" sz="2400" dirty="0" err="1"/>
              <a:t>усунути</a:t>
            </a:r>
            <a:r>
              <a:rPr lang="ru-RU" sz="2400" dirty="0"/>
              <a:t> </a:t>
            </a:r>
            <a:r>
              <a:rPr lang="ru-RU" sz="2400" dirty="0" err="1"/>
              <a:t>оперативним</a:t>
            </a:r>
            <a:r>
              <a:rPr lang="ru-RU" sz="2400" dirty="0"/>
              <a:t> </a:t>
            </a:r>
            <a:r>
              <a:rPr lang="ru-RU" sz="2400" dirty="0" err="1"/>
              <a:t>розродженням</a:t>
            </a:r>
            <a:r>
              <a:rPr lang="ru-RU" sz="2400" dirty="0"/>
              <a:t> шляхом </a:t>
            </a:r>
            <a:r>
              <a:rPr lang="ru-RU" sz="2400" dirty="0" err="1"/>
              <a:t>накладення</a:t>
            </a:r>
            <a:r>
              <a:rPr lang="ru-RU" sz="2400" dirty="0"/>
              <a:t> </a:t>
            </a:r>
            <a:r>
              <a:rPr lang="ru-RU" sz="2400" dirty="0" err="1"/>
              <a:t>акушерських</a:t>
            </a:r>
            <a:r>
              <a:rPr lang="ru-RU" sz="2400" dirty="0"/>
              <a:t> </a:t>
            </a:r>
            <a:r>
              <a:rPr lang="ru-RU" sz="2400" dirty="0" err="1"/>
              <a:t>щипців</a:t>
            </a:r>
            <a:r>
              <a:rPr lang="ru-RU" sz="2400" dirty="0"/>
              <a:t>. </a:t>
            </a:r>
            <a:r>
              <a:rPr lang="ru-RU" sz="2400" dirty="0" err="1"/>
              <a:t>Показання</a:t>
            </a:r>
            <a:r>
              <a:rPr lang="ru-RU" sz="2400" dirty="0"/>
              <a:t> для </a:t>
            </a:r>
            <a:r>
              <a:rPr lang="ru-RU" sz="2400" dirty="0" err="1"/>
              <a:t>операції</a:t>
            </a:r>
            <a:r>
              <a:rPr lang="ru-RU" sz="2400" dirty="0"/>
              <a:t> </a:t>
            </a:r>
            <a:r>
              <a:rPr lang="ru-RU" sz="2400" dirty="0" err="1"/>
              <a:t>можна</a:t>
            </a:r>
            <a:r>
              <a:rPr lang="ru-RU" sz="2400" dirty="0"/>
              <a:t> </a:t>
            </a:r>
            <a:r>
              <a:rPr lang="ru-RU" sz="2400" dirty="0" err="1"/>
              <a:t>умовно</a:t>
            </a:r>
            <a:r>
              <a:rPr lang="ru-RU" sz="2400" dirty="0"/>
              <a:t> </a:t>
            </a:r>
            <a:r>
              <a:rPr lang="ru-RU" sz="2400" dirty="0" err="1"/>
              <a:t>розділити</a:t>
            </a:r>
            <a:r>
              <a:rPr lang="ru-RU" sz="2400" dirty="0"/>
              <a:t> на </a:t>
            </a:r>
            <a:r>
              <a:rPr lang="ru-RU" sz="2400" dirty="0" err="1"/>
              <a:t>дві</a:t>
            </a:r>
            <a:r>
              <a:rPr lang="ru-RU" sz="2400" dirty="0"/>
              <a:t> </a:t>
            </a:r>
            <a:r>
              <a:rPr lang="ru-RU" sz="2400" dirty="0" err="1"/>
              <a:t>групи</a:t>
            </a:r>
            <a:r>
              <a:rPr lang="ru-RU" sz="2400" dirty="0"/>
              <a:t>: </a:t>
            </a:r>
            <a:r>
              <a:rPr lang="ru-RU" sz="2400" dirty="0" err="1"/>
              <a:t>показання</a:t>
            </a:r>
            <a:r>
              <a:rPr lang="ru-RU" sz="2400" dirty="0"/>
              <a:t> з боку </a:t>
            </a:r>
            <a:r>
              <a:rPr lang="ru-RU" sz="2400" dirty="0" err="1"/>
              <a:t>матері</a:t>
            </a:r>
            <a:r>
              <a:rPr lang="ru-RU" sz="2400" dirty="0"/>
              <a:t> і </a:t>
            </a:r>
            <a:r>
              <a:rPr lang="ru-RU" sz="2400" dirty="0" err="1"/>
              <a:t>показання</a:t>
            </a:r>
            <a:r>
              <a:rPr lang="ru-RU" sz="2400" dirty="0"/>
              <a:t> з боку плоду. А </a:t>
            </a:r>
            <a:r>
              <a:rPr lang="ru-RU" sz="2400" dirty="0" err="1"/>
              <a:t>показання</a:t>
            </a:r>
            <a:r>
              <a:rPr lang="ru-RU" sz="2400" dirty="0"/>
              <a:t> з боку </a:t>
            </a:r>
            <a:r>
              <a:rPr lang="ru-RU" sz="2400" dirty="0" err="1"/>
              <a:t>матері</a:t>
            </a:r>
            <a:r>
              <a:rPr lang="ru-RU" sz="2400" dirty="0"/>
              <a:t> </a:t>
            </a:r>
            <a:r>
              <a:rPr lang="ru-RU" sz="2400" dirty="0" err="1"/>
              <a:t>можна</a:t>
            </a:r>
            <a:r>
              <a:rPr lang="ru-RU" sz="2400" dirty="0"/>
              <a:t> </a:t>
            </a:r>
            <a:r>
              <a:rPr lang="ru-RU" sz="2400" dirty="0" err="1"/>
              <a:t>розділити</a:t>
            </a:r>
            <a:r>
              <a:rPr lang="ru-RU" sz="2400" dirty="0"/>
              <a:t> на </a:t>
            </a:r>
            <a:r>
              <a:rPr lang="ru-RU" sz="2400" dirty="0" err="1"/>
              <a:t>свідчення</a:t>
            </a:r>
            <a:r>
              <a:rPr lang="ru-RU" sz="2400" dirty="0"/>
              <a:t> </a:t>
            </a:r>
            <a:r>
              <a:rPr lang="ru-RU" sz="2400" dirty="0" err="1"/>
              <a:t>пов'язані</a:t>
            </a:r>
            <a:r>
              <a:rPr lang="ru-RU" sz="2400" dirty="0"/>
              <a:t> з </a:t>
            </a:r>
            <a:r>
              <a:rPr lang="ru-RU" sz="2400" dirty="0" err="1"/>
              <a:t>вагітністю</a:t>
            </a:r>
            <a:r>
              <a:rPr lang="ru-RU" sz="2400" dirty="0"/>
              <a:t> та пологами (</a:t>
            </a:r>
            <a:r>
              <a:rPr lang="ru-RU" sz="2400" dirty="0" err="1"/>
              <a:t>акушерські</a:t>
            </a:r>
            <a:r>
              <a:rPr lang="ru-RU" sz="2400" dirty="0"/>
              <a:t> </a:t>
            </a:r>
            <a:r>
              <a:rPr lang="ru-RU" sz="2400" dirty="0" err="1"/>
              <a:t>показання</a:t>
            </a:r>
            <a:r>
              <a:rPr lang="ru-RU" sz="2400" dirty="0"/>
              <a:t>) і </a:t>
            </a:r>
            <a:r>
              <a:rPr lang="ru-RU" sz="2400" dirty="0" err="1"/>
              <a:t>свідчення</a:t>
            </a:r>
            <a:r>
              <a:rPr lang="ru-RU" sz="2400" dirty="0"/>
              <a:t>, </a:t>
            </a:r>
            <a:r>
              <a:rPr lang="ru-RU" sz="2400" dirty="0" err="1"/>
              <a:t>пов'язані</a:t>
            </a:r>
            <a:r>
              <a:rPr lang="ru-RU" sz="2400" dirty="0"/>
              <a:t> з </a:t>
            </a:r>
            <a:r>
              <a:rPr lang="ru-RU" sz="2400" dirty="0" err="1"/>
              <a:t>екстрагенітальні</a:t>
            </a:r>
            <a:r>
              <a:rPr lang="ru-RU" sz="2400" dirty="0"/>
              <a:t> </a:t>
            </a:r>
            <a:r>
              <a:rPr lang="ru-RU" sz="2400" dirty="0" err="1"/>
              <a:t>захворювання</a:t>
            </a:r>
            <a:r>
              <a:rPr lang="ru-RU" sz="2400" dirty="0"/>
              <a:t> </a:t>
            </a:r>
            <a:r>
              <a:rPr lang="ru-RU" sz="2400" dirty="0" err="1"/>
              <a:t>жінки</a:t>
            </a:r>
            <a:r>
              <a:rPr lang="ru-RU" sz="2400" dirty="0"/>
              <a:t>, </a:t>
            </a:r>
            <a:r>
              <a:rPr lang="ru-RU" sz="2400" dirty="0" err="1"/>
              <a:t>які</a:t>
            </a:r>
            <a:r>
              <a:rPr lang="ru-RU" sz="2400" dirty="0"/>
              <a:t> </a:t>
            </a:r>
            <a:r>
              <a:rPr lang="ru-RU" sz="2400" dirty="0" err="1"/>
              <a:t>вимагають</a:t>
            </a:r>
            <a:r>
              <a:rPr lang="ru-RU" sz="2400" dirty="0"/>
              <a:t> "</a:t>
            </a:r>
            <a:r>
              <a:rPr lang="ru-RU" sz="2400" dirty="0" err="1"/>
              <a:t>виключення</a:t>
            </a:r>
            <a:r>
              <a:rPr lang="ru-RU" sz="2400" dirty="0"/>
              <a:t>" потуг (</a:t>
            </a:r>
            <a:r>
              <a:rPr lang="ru-RU" sz="2400" dirty="0" err="1"/>
              <a:t>соматичні</a:t>
            </a:r>
            <a:r>
              <a:rPr lang="ru-RU" sz="2400" dirty="0"/>
              <a:t> </a:t>
            </a:r>
            <a:r>
              <a:rPr lang="ru-RU" sz="2400" dirty="0" err="1"/>
              <a:t>свідчення</a:t>
            </a:r>
            <a:r>
              <a:rPr lang="ru-RU" sz="2400" dirty="0"/>
              <a:t>). Часто </a:t>
            </a:r>
            <a:r>
              <a:rPr lang="ru-RU" sz="2400" dirty="0" err="1"/>
              <a:t>спостерігається</a:t>
            </a:r>
            <a:r>
              <a:rPr lang="ru-RU" sz="2400" dirty="0"/>
              <a:t> </a:t>
            </a:r>
            <a:r>
              <a:rPr lang="ru-RU" sz="2400" dirty="0" err="1"/>
              <a:t>їх</a:t>
            </a:r>
            <a:r>
              <a:rPr lang="ru-RU" sz="2400" dirty="0"/>
              <a:t> </a:t>
            </a:r>
            <a:r>
              <a:rPr lang="ru-RU" sz="2400" dirty="0" err="1"/>
              <a:t>поєднання</a:t>
            </a:r>
            <a:r>
              <a:rPr lang="ru-RU" sz="2400" dirty="0"/>
              <a:t>. </a:t>
            </a:r>
            <a:br>
              <a:rPr lang="ru-RU" sz="2400" dirty="0"/>
            </a:br>
            <a:r>
              <a:rPr lang="ru-RU" sz="2400" dirty="0" err="1"/>
              <a:t>Показання</a:t>
            </a:r>
            <a:r>
              <a:rPr lang="ru-RU" sz="2400" dirty="0"/>
              <a:t> для </a:t>
            </a:r>
            <a:r>
              <a:rPr lang="ru-RU" sz="2400" dirty="0" err="1"/>
              <a:t>операції</a:t>
            </a:r>
            <a:r>
              <a:rPr lang="ru-RU" sz="2400" dirty="0"/>
              <a:t> </a:t>
            </a:r>
            <a:r>
              <a:rPr lang="ru-RU" sz="2400" dirty="0" err="1"/>
              <a:t>накладання</a:t>
            </a:r>
            <a:r>
              <a:rPr lang="ru-RU" sz="2400" dirty="0"/>
              <a:t> </a:t>
            </a:r>
            <a:r>
              <a:rPr lang="ru-RU" sz="2400" dirty="0" err="1"/>
              <a:t>акушерських</a:t>
            </a:r>
            <a:r>
              <a:rPr lang="ru-RU" sz="2400" dirty="0"/>
              <a:t> </a:t>
            </a:r>
            <a:r>
              <a:rPr lang="ru-RU" sz="2400" dirty="0" err="1"/>
              <a:t>щипців</a:t>
            </a:r>
            <a:r>
              <a:rPr lang="ru-RU" sz="2400" dirty="0"/>
              <a:t> </a:t>
            </a:r>
            <a:r>
              <a:rPr lang="ru-RU" sz="2400" dirty="0" err="1"/>
              <a:t>наступні</a:t>
            </a:r>
            <a:r>
              <a:rPr lang="ru-RU" sz="2400" dirty="0"/>
              <a:t>: </a:t>
            </a:r>
          </a:p>
        </p:txBody>
      </p:sp>
    </p:spTree>
    <p:extLst>
      <p:ext uri="{BB962C8B-B14F-4D97-AF65-F5344CB8AC3E}">
        <p14:creationId xmlns:p14="http://schemas.microsoft.com/office/powerpoint/2010/main" val="281192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25141"/>
          </a:xfrm>
        </p:spPr>
        <p:txBody>
          <a:bodyPr>
            <a:normAutofit fontScale="90000"/>
          </a:bodyPr>
          <a:lstStyle/>
          <a:p>
            <a:r>
              <a:rPr lang="ru-RU" b="1" i="1" dirty="0" err="1" smtClean="0"/>
              <a:t>Покази</a:t>
            </a:r>
            <a:r>
              <a:rPr lang="ru-RU" b="1" i="1" dirty="0" smtClean="0"/>
              <a:t> </a:t>
            </a:r>
            <a:r>
              <a:rPr lang="ru-RU" b="1" i="1" dirty="0"/>
              <a:t>з боку </a:t>
            </a:r>
            <a:r>
              <a:rPr lang="ru-RU" b="1" i="1" dirty="0" err="1"/>
              <a:t>матері</a:t>
            </a:r>
            <a:r>
              <a:rPr lang="ru-RU" b="1" i="1" dirty="0"/>
              <a:t>:</a:t>
            </a:r>
            <a:r>
              <a:rPr lang="ru-RU" dirty="0"/>
              <a:t> </a:t>
            </a:r>
          </a:p>
        </p:txBody>
      </p:sp>
      <p:sp>
        <p:nvSpPr>
          <p:cNvPr id="3" name="Объект 2"/>
          <p:cNvSpPr>
            <a:spLocks noGrp="1"/>
          </p:cNvSpPr>
          <p:nvPr>
            <p:ph idx="1"/>
          </p:nvPr>
        </p:nvSpPr>
        <p:spPr>
          <a:xfrm>
            <a:off x="1352283" y="1249250"/>
            <a:ext cx="10740980" cy="5608749"/>
          </a:xfrm>
        </p:spPr>
        <p:txBody>
          <a:bodyPr>
            <a:normAutofit/>
          </a:bodyPr>
          <a:lstStyle/>
          <a:p>
            <a:r>
              <a:rPr lang="ru-RU" dirty="0"/>
              <a:t> </a:t>
            </a:r>
            <a:r>
              <a:rPr lang="ru-RU" dirty="0" err="1"/>
              <a:t>Акушерські</a:t>
            </a:r>
            <a:r>
              <a:rPr lang="ru-RU" dirty="0"/>
              <a:t> </a:t>
            </a:r>
            <a:r>
              <a:rPr lang="ru-RU" dirty="0" err="1"/>
              <a:t>показання</a:t>
            </a:r>
            <a:r>
              <a:rPr lang="ru-RU" dirty="0"/>
              <a:t>: </a:t>
            </a:r>
            <a:br>
              <a:rPr lang="ru-RU" dirty="0"/>
            </a:br>
            <a:r>
              <a:rPr lang="ru-RU" dirty="0"/>
              <a:t>· </a:t>
            </a:r>
            <a:r>
              <a:rPr lang="ru-RU" dirty="0" err="1"/>
              <a:t>Важкі</a:t>
            </a:r>
            <a:r>
              <a:rPr lang="ru-RU" dirty="0"/>
              <a:t> </a:t>
            </a:r>
            <a:r>
              <a:rPr lang="ru-RU" dirty="0" err="1"/>
              <a:t>форми</a:t>
            </a:r>
            <a:r>
              <a:rPr lang="ru-RU" dirty="0"/>
              <a:t> </a:t>
            </a:r>
            <a:r>
              <a:rPr lang="ru-RU" dirty="0" err="1"/>
              <a:t>гестозу</a:t>
            </a:r>
            <a:r>
              <a:rPr lang="ru-RU" dirty="0"/>
              <a:t> (</a:t>
            </a:r>
            <a:r>
              <a:rPr lang="ru-RU" dirty="0" err="1"/>
              <a:t>прееклампсія</a:t>
            </a:r>
            <a:r>
              <a:rPr lang="ru-RU" dirty="0"/>
              <a:t>, </a:t>
            </a:r>
            <a:r>
              <a:rPr lang="ru-RU" dirty="0" err="1"/>
              <a:t>еклампсія</a:t>
            </a:r>
            <a:r>
              <a:rPr lang="ru-RU" dirty="0"/>
              <a:t>, </a:t>
            </a:r>
            <a:r>
              <a:rPr lang="ru-RU" dirty="0" err="1"/>
              <a:t>виражена</a:t>
            </a:r>
            <a:r>
              <a:rPr lang="ru-RU" dirty="0"/>
              <a:t> </a:t>
            </a:r>
            <a:r>
              <a:rPr lang="ru-RU" dirty="0" err="1"/>
              <a:t>гіпертензія</a:t>
            </a:r>
            <a:r>
              <a:rPr lang="ru-RU" dirty="0"/>
              <a:t>, </a:t>
            </a:r>
            <a:r>
              <a:rPr lang="ru-RU" dirty="0" err="1"/>
              <a:t>що</a:t>
            </a:r>
            <a:r>
              <a:rPr lang="ru-RU" dirty="0"/>
              <a:t> не </a:t>
            </a:r>
            <a:r>
              <a:rPr lang="ru-RU" dirty="0" err="1"/>
              <a:t>піддається</a:t>
            </a:r>
            <a:r>
              <a:rPr lang="ru-RU" dirty="0"/>
              <a:t> </a:t>
            </a:r>
            <a:r>
              <a:rPr lang="ru-RU" dirty="0" err="1" smtClean="0"/>
              <a:t>консервативній</a:t>
            </a:r>
            <a:r>
              <a:rPr lang="ru-RU" dirty="0" smtClean="0"/>
              <a:t> </a:t>
            </a:r>
            <a:r>
              <a:rPr lang="ru-RU" dirty="0" err="1"/>
              <a:t>терапії</a:t>
            </a:r>
            <a:r>
              <a:rPr lang="ru-RU" dirty="0"/>
              <a:t>) </a:t>
            </a:r>
            <a:r>
              <a:rPr lang="ru-RU" dirty="0" err="1"/>
              <a:t>вимагають</a:t>
            </a:r>
            <a:r>
              <a:rPr lang="ru-RU" dirty="0"/>
              <a:t> </a:t>
            </a:r>
            <a:r>
              <a:rPr lang="ru-RU" dirty="0" err="1"/>
              <a:t>виключення</a:t>
            </a:r>
            <a:r>
              <a:rPr lang="ru-RU" dirty="0"/>
              <a:t> потуг і </a:t>
            </a:r>
            <a:r>
              <a:rPr lang="ru-RU" dirty="0" err="1"/>
              <a:t>напруги</a:t>
            </a:r>
            <a:r>
              <a:rPr lang="ru-RU" dirty="0"/>
              <a:t> </a:t>
            </a:r>
            <a:r>
              <a:rPr lang="ru-RU" dirty="0" err="1"/>
              <a:t>породіллі</a:t>
            </a:r>
            <a:r>
              <a:rPr lang="ru-RU" dirty="0"/>
              <a:t>; </a:t>
            </a:r>
            <a:br>
              <a:rPr lang="ru-RU" dirty="0"/>
            </a:br>
            <a:r>
              <a:rPr lang="ru-RU" dirty="0"/>
              <a:t>· </a:t>
            </a:r>
            <a:r>
              <a:rPr lang="ru-RU" dirty="0" err="1"/>
              <a:t>Наполеглива</a:t>
            </a:r>
            <a:r>
              <a:rPr lang="ru-RU" dirty="0"/>
              <a:t> </a:t>
            </a:r>
            <a:r>
              <a:rPr lang="ru-RU" dirty="0" err="1"/>
              <a:t>слабкість</a:t>
            </a:r>
            <a:r>
              <a:rPr lang="ru-RU" dirty="0"/>
              <a:t> </a:t>
            </a:r>
            <a:r>
              <a:rPr lang="ru-RU" dirty="0" err="1"/>
              <a:t>родової</a:t>
            </a:r>
            <a:r>
              <a:rPr lang="ru-RU" dirty="0"/>
              <a:t> </a:t>
            </a:r>
            <a:r>
              <a:rPr lang="ru-RU" dirty="0" err="1"/>
              <a:t>діяльності</a:t>
            </a:r>
            <a:r>
              <a:rPr lang="ru-RU" dirty="0"/>
              <a:t> та / </a:t>
            </a:r>
            <a:r>
              <a:rPr lang="ru-RU" dirty="0" err="1"/>
              <a:t>або</a:t>
            </a:r>
            <a:r>
              <a:rPr lang="ru-RU" dirty="0"/>
              <a:t> </a:t>
            </a:r>
            <a:r>
              <a:rPr lang="ru-RU" dirty="0" err="1"/>
              <a:t>слабкість</a:t>
            </a:r>
            <a:r>
              <a:rPr lang="ru-RU" dirty="0"/>
              <a:t> потуг, </a:t>
            </a:r>
            <a:r>
              <a:rPr lang="ru-RU" dirty="0" err="1"/>
              <a:t>які</a:t>
            </a:r>
            <a:r>
              <a:rPr lang="ru-RU" dirty="0"/>
              <a:t> </a:t>
            </a:r>
            <a:r>
              <a:rPr lang="ru-RU" dirty="0" err="1"/>
              <a:t>проявляються</a:t>
            </a:r>
            <a:r>
              <a:rPr lang="ru-RU" dirty="0"/>
              <a:t> </a:t>
            </a:r>
            <a:r>
              <a:rPr lang="ru-RU" dirty="0" err="1"/>
              <a:t>стоянням</a:t>
            </a:r>
            <a:r>
              <a:rPr lang="ru-RU" dirty="0"/>
              <a:t> </a:t>
            </a:r>
            <a:r>
              <a:rPr lang="ru-RU" dirty="0" err="1"/>
              <a:t>голівки</a:t>
            </a:r>
            <a:r>
              <a:rPr lang="ru-RU" dirty="0"/>
              <a:t> плоду в </a:t>
            </a:r>
            <a:r>
              <a:rPr lang="ru-RU" dirty="0" err="1"/>
              <a:t>одній</a:t>
            </a:r>
            <a:r>
              <a:rPr lang="ru-RU" dirty="0"/>
              <a:t> </a:t>
            </a:r>
            <a:r>
              <a:rPr lang="ru-RU" dirty="0" err="1"/>
              <a:t>площині</a:t>
            </a:r>
            <a:r>
              <a:rPr lang="ru-RU" dirty="0"/>
              <a:t> таза </a:t>
            </a:r>
            <a:r>
              <a:rPr lang="ru-RU" dirty="0" err="1"/>
              <a:t>понад</a:t>
            </a:r>
            <a:r>
              <a:rPr lang="ru-RU" dirty="0"/>
              <a:t> 2 </a:t>
            </a:r>
            <a:r>
              <a:rPr lang="ru-RU" dirty="0" err="1"/>
              <a:t>години</a:t>
            </a:r>
            <a:r>
              <a:rPr lang="ru-RU" dirty="0"/>
              <a:t>, при </a:t>
            </a:r>
            <a:r>
              <a:rPr lang="ru-RU" dirty="0" err="1"/>
              <a:t>відсутності</a:t>
            </a:r>
            <a:r>
              <a:rPr lang="ru-RU" dirty="0"/>
              <a:t> </a:t>
            </a:r>
            <a:r>
              <a:rPr lang="ru-RU" dirty="0" err="1"/>
              <a:t>ефекту</a:t>
            </a:r>
            <a:r>
              <a:rPr lang="ru-RU" dirty="0"/>
              <a:t> </a:t>
            </a:r>
            <a:r>
              <a:rPr lang="ru-RU" dirty="0" err="1"/>
              <a:t>від</a:t>
            </a:r>
            <a:r>
              <a:rPr lang="ru-RU" dirty="0"/>
              <a:t> </a:t>
            </a:r>
            <a:r>
              <a:rPr lang="ru-RU" dirty="0" err="1"/>
              <a:t>застосування</a:t>
            </a:r>
            <a:r>
              <a:rPr lang="ru-RU" dirty="0"/>
              <a:t> </a:t>
            </a:r>
            <a:r>
              <a:rPr lang="ru-RU" dirty="0" err="1"/>
              <a:t>медикаментозних</a:t>
            </a:r>
            <a:r>
              <a:rPr lang="ru-RU" dirty="0"/>
              <a:t> </a:t>
            </a:r>
            <a:r>
              <a:rPr lang="ru-RU" dirty="0" err="1"/>
              <a:t>засобів</a:t>
            </a:r>
            <a:r>
              <a:rPr lang="ru-RU" dirty="0"/>
              <a:t>. </a:t>
            </a:r>
            <a:r>
              <a:rPr lang="ru-RU" dirty="0" err="1"/>
              <a:t>Тривале</a:t>
            </a:r>
            <a:r>
              <a:rPr lang="ru-RU" dirty="0"/>
              <a:t> </a:t>
            </a:r>
            <a:r>
              <a:rPr lang="ru-RU" dirty="0" err="1"/>
              <a:t>стояння</a:t>
            </a:r>
            <a:r>
              <a:rPr lang="ru-RU" dirty="0"/>
              <a:t> </a:t>
            </a:r>
            <a:r>
              <a:rPr lang="ru-RU" dirty="0" err="1"/>
              <a:t>голівки</a:t>
            </a:r>
            <a:r>
              <a:rPr lang="ru-RU" dirty="0"/>
              <a:t> в </a:t>
            </a:r>
            <a:r>
              <a:rPr lang="ru-RU" dirty="0" err="1"/>
              <a:t>одній</a:t>
            </a:r>
            <a:r>
              <a:rPr lang="ru-RU" dirty="0"/>
              <a:t> </a:t>
            </a:r>
            <a:r>
              <a:rPr lang="ru-RU" dirty="0" err="1"/>
              <a:t>площині</a:t>
            </a:r>
            <a:r>
              <a:rPr lang="ru-RU" dirty="0"/>
              <a:t> малого таза </a:t>
            </a:r>
            <a:r>
              <a:rPr lang="ru-RU" dirty="0" err="1"/>
              <a:t>веде</a:t>
            </a:r>
            <a:r>
              <a:rPr lang="ru-RU" dirty="0"/>
              <a:t> до </a:t>
            </a:r>
            <a:r>
              <a:rPr lang="ru-RU" dirty="0" err="1"/>
              <a:t>підвищення</a:t>
            </a:r>
            <a:r>
              <a:rPr lang="ru-RU" dirty="0"/>
              <a:t> </a:t>
            </a:r>
            <a:r>
              <a:rPr lang="ru-RU" dirty="0" err="1"/>
              <a:t>ризику</a:t>
            </a:r>
            <a:r>
              <a:rPr lang="ru-RU" dirty="0"/>
              <a:t> </a:t>
            </a:r>
            <a:r>
              <a:rPr lang="ru-RU" dirty="0" err="1"/>
              <a:t>виникнення</a:t>
            </a:r>
            <a:r>
              <a:rPr lang="ru-RU" dirty="0"/>
              <a:t> родового травматизму як плода (</a:t>
            </a:r>
            <a:r>
              <a:rPr lang="ru-RU" dirty="0" err="1"/>
              <a:t>поєднання</a:t>
            </a:r>
            <a:r>
              <a:rPr lang="ru-RU" dirty="0"/>
              <a:t> </a:t>
            </a:r>
            <a:r>
              <a:rPr lang="ru-RU" dirty="0" err="1"/>
              <a:t>механічних</a:t>
            </a:r>
            <a:r>
              <a:rPr lang="ru-RU" dirty="0"/>
              <a:t> і </a:t>
            </a:r>
            <a:r>
              <a:rPr lang="ru-RU" dirty="0" err="1"/>
              <a:t>гіпоксичних</a:t>
            </a:r>
            <a:r>
              <a:rPr lang="ru-RU" dirty="0"/>
              <a:t> </a:t>
            </a:r>
            <a:r>
              <a:rPr lang="ru-RU" dirty="0" err="1"/>
              <a:t>факторів</a:t>
            </a:r>
            <a:r>
              <a:rPr lang="ru-RU" dirty="0"/>
              <a:t>), так і </a:t>
            </a:r>
            <a:r>
              <a:rPr lang="ru-RU" dirty="0" err="1"/>
              <a:t>матері</a:t>
            </a:r>
            <a:r>
              <a:rPr lang="ru-RU" dirty="0"/>
              <a:t> (</a:t>
            </a:r>
            <a:r>
              <a:rPr lang="ru-RU" dirty="0" err="1"/>
              <a:t>сечостатеві</a:t>
            </a:r>
            <a:r>
              <a:rPr lang="ru-RU" dirty="0"/>
              <a:t> і </a:t>
            </a:r>
            <a:r>
              <a:rPr lang="ru-RU" dirty="0" err="1"/>
              <a:t>кишково-статеві</a:t>
            </a:r>
            <a:r>
              <a:rPr lang="ru-RU" dirty="0"/>
              <a:t> </a:t>
            </a:r>
            <a:r>
              <a:rPr lang="ru-RU" dirty="0" err="1"/>
              <a:t>нориці</a:t>
            </a:r>
            <a:r>
              <a:rPr lang="ru-RU" dirty="0"/>
              <a:t>); </a:t>
            </a:r>
            <a:br>
              <a:rPr lang="ru-RU" dirty="0"/>
            </a:br>
            <a:r>
              <a:rPr lang="ru-RU" dirty="0"/>
              <a:t>· </a:t>
            </a:r>
            <a:r>
              <a:rPr lang="ru-RU" dirty="0" err="1"/>
              <a:t>Кровотеча</a:t>
            </a:r>
            <a:r>
              <a:rPr lang="ru-RU" dirty="0"/>
              <a:t> в другому </a:t>
            </a:r>
            <a:r>
              <a:rPr lang="ru-RU" dirty="0" err="1"/>
              <a:t>періоді</a:t>
            </a:r>
            <a:r>
              <a:rPr lang="ru-RU" dirty="0"/>
              <a:t> </a:t>
            </a:r>
            <a:r>
              <a:rPr lang="ru-RU" dirty="0" err="1"/>
              <a:t>пологів</a:t>
            </a:r>
            <a:r>
              <a:rPr lang="ru-RU" dirty="0"/>
              <a:t>, </a:t>
            </a:r>
            <a:r>
              <a:rPr lang="ru-RU" dirty="0" err="1" smtClean="0"/>
              <a:t>обумовлена</a:t>
            </a:r>
            <a:r>
              <a:rPr lang="ru-RU" dirty="0" smtClean="0"/>
              <a:t> </a:t>
            </a:r>
            <a:r>
              <a:rPr lang="ru-RU" dirty="0" err="1"/>
              <a:t>передчасним</a:t>
            </a:r>
            <a:r>
              <a:rPr lang="ru-RU" dirty="0"/>
              <a:t> </a:t>
            </a:r>
            <a:r>
              <a:rPr lang="ru-RU" dirty="0" err="1"/>
              <a:t>відшаруванням</a:t>
            </a:r>
            <a:r>
              <a:rPr lang="ru-RU" dirty="0"/>
              <a:t> нормально </a:t>
            </a:r>
            <a:r>
              <a:rPr lang="ru-RU" dirty="0" err="1"/>
              <a:t>розташованої</a:t>
            </a:r>
            <a:r>
              <a:rPr lang="ru-RU" dirty="0"/>
              <a:t> </a:t>
            </a:r>
            <a:r>
              <a:rPr lang="ru-RU" dirty="0" err="1"/>
              <a:t>плаценти</a:t>
            </a:r>
            <a:r>
              <a:rPr lang="ru-RU" dirty="0"/>
              <a:t>, </a:t>
            </a:r>
            <a:r>
              <a:rPr lang="ru-RU" dirty="0" err="1"/>
              <a:t>розривом</a:t>
            </a:r>
            <a:r>
              <a:rPr lang="ru-RU" dirty="0"/>
              <a:t> </a:t>
            </a:r>
            <a:r>
              <a:rPr lang="ru-RU" dirty="0" err="1"/>
              <a:t>судин</a:t>
            </a:r>
            <a:r>
              <a:rPr lang="ru-RU" dirty="0"/>
              <a:t> </a:t>
            </a:r>
            <a:r>
              <a:rPr lang="ru-RU" dirty="0" err="1"/>
              <a:t>пуповини</a:t>
            </a:r>
            <a:r>
              <a:rPr lang="ru-RU" dirty="0"/>
              <a:t> при </a:t>
            </a:r>
            <a:r>
              <a:rPr lang="ru-RU" dirty="0" err="1"/>
              <a:t>їх</a:t>
            </a:r>
            <a:r>
              <a:rPr lang="ru-RU" dirty="0"/>
              <a:t> </a:t>
            </a:r>
            <a:r>
              <a:rPr lang="ru-RU" dirty="0" err="1"/>
              <a:t>оболонковому</a:t>
            </a:r>
            <a:r>
              <a:rPr lang="ru-RU" dirty="0"/>
              <a:t> </a:t>
            </a:r>
            <a:r>
              <a:rPr lang="ru-RU" dirty="0" err="1"/>
              <a:t>прикріплення</a:t>
            </a:r>
            <a:r>
              <a:rPr lang="ru-RU" dirty="0"/>
              <a:t>; </a:t>
            </a:r>
            <a:br>
              <a:rPr lang="ru-RU" dirty="0"/>
            </a:br>
            <a:r>
              <a:rPr lang="ru-RU" dirty="0"/>
              <a:t>· </a:t>
            </a:r>
            <a:r>
              <a:rPr lang="ru-RU" dirty="0" err="1"/>
              <a:t>Ендометрит</a:t>
            </a:r>
            <a:r>
              <a:rPr lang="ru-RU" dirty="0"/>
              <a:t> в пологах. </a:t>
            </a:r>
            <a:br>
              <a:rPr lang="ru-RU" dirty="0"/>
            </a:br>
            <a:r>
              <a:rPr lang="ru-RU" dirty="0"/>
              <a:t>- </a:t>
            </a:r>
            <a:r>
              <a:rPr lang="ru-RU" dirty="0" err="1"/>
              <a:t>Соматичні</a:t>
            </a:r>
            <a:r>
              <a:rPr lang="ru-RU" dirty="0"/>
              <a:t> </a:t>
            </a:r>
            <a:r>
              <a:rPr lang="ru-RU" dirty="0" err="1"/>
              <a:t>показання</a:t>
            </a:r>
            <a:r>
              <a:rPr lang="ru-RU" dirty="0"/>
              <a:t>: </a:t>
            </a:r>
            <a:br>
              <a:rPr lang="ru-RU" dirty="0"/>
            </a:br>
            <a:r>
              <a:rPr lang="ru-RU" dirty="0"/>
              <a:t>· </a:t>
            </a:r>
            <a:r>
              <a:rPr lang="ru-RU" dirty="0" err="1"/>
              <a:t>Хвороби</a:t>
            </a:r>
            <a:r>
              <a:rPr lang="ru-RU" dirty="0"/>
              <a:t> серцево-судинної </a:t>
            </a:r>
            <a:r>
              <a:rPr lang="ru-RU" dirty="0" err="1"/>
              <a:t>системи</a:t>
            </a:r>
            <a:r>
              <a:rPr lang="ru-RU" dirty="0"/>
              <a:t> в </a:t>
            </a:r>
            <a:r>
              <a:rPr lang="ru-RU" dirty="0" err="1"/>
              <a:t>стадії</a:t>
            </a:r>
            <a:r>
              <a:rPr lang="ru-RU" dirty="0"/>
              <a:t> </a:t>
            </a:r>
            <a:r>
              <a:rPr lang="ru-RU" dirty="0" err="1"/>
              <a:t>декомпенсації</a:t>
            </a:r>
            <a:r>
              <a:rPr lang="ru-RU" dirty="0"/>
              <a:t>; </a:t>
            </a:r>
            <a:br>
              <a:rPr lang="ru-RU" dirty="0"/>
            </a:br>
            <a:r>
              <a:rPr lang="ru-RU" dirty="0"/>
              <a:t>· </a:t>
            </a:r>
            <a:r>
              <a:rPr lang="ru-RU" dirty="0" err="1"/>
              <a:t>Розлади</a:t>
            </a:r>
            <a:r>
              <a:rPr lang="ru-RU" dirty="0"/>
              <a:t> </a:t>
            </a:r>
            <a:r>
              <a:rPr lang="ru-RU" dirty="0" err="1"/>
              <a:t>дихання</a:t>
            </a:r>
            <a:r>
              <a:rPr lang="ru-RU" dirty="0"/>
              <a:t> </a:t>
            </a:r>
            <a:r>
              <a:rPr lang="ru-RU" dirty="0" err="1"/>
              <a:t>внаслідок</a:t>
            </a:r>
            <a:r>
              <a:rPr lang="ru-RU" dirty="0"/>
              <a:t> </a:t>
            </a:r>
            <a:r>
              <a:rPr lang="ru-RU" dirty="0" err="1"/>
              <a:t>захворювання</a:t>
            </a:r>
            <a:r>
              <a:rPr lang="ru-RU" dirty="0"/>
              <a:t> </a:t>
            </a:r>
            <a:r>
              <a:rPr lang="ru-RU" dirty="0" err="1"/>
              <a:t>легенів</a:t>
            </a:r>
            <a:r>
              <a:rPr lang="ru-RU" dirty="0"/>
              <a:t>; </a:t>
            </a:r>
            <a:br>
              <a:rPr lang="ru-RU" dirty="0"/>
            </a:br>
            <a:r>
              <a:rPr lang="ru-RU" dirty="0"/>
              <a:t>· </a:t>
            </a:r>
            <a:r>
              <a:rPr lang="ru-RU" dirty="0" err="1"/>
              <a:t>Міопія</a:t>
            </a:r>
            <a:r>
              <a:rPr lang="ru-RU" dirty="0"/>
              <a:t> </a:t>
            </a:r>
            <a:r>
              <a:rPr lang="ru-RU" dirty="0" err="1"/>
              <a:t>високого</a:t>
            </a:r>
            <a:r>
              <a:rPr lang="ru-RU" dirty="0"/>
              <a:t> </a:t>
            </a:r>
            <a:r>
              <a:rPr lang="ru-RU" dirty="0" err="1"/>
              <a:t>ступеня</a:t>
            </a:r>
            <a:r>
              <a:rPr lang="ru-RU" dirty="0"/>
              <a:t>; </a:t>
            </a:r>
            <a:br>
              <a:rPr lang="ru-RU" dirty="0"/>
            </a:br>
            <a:r>
              <a:rPr lang="ru-RU" dirty="0"/>
              <a:t>· </a:t>
            </a:r>
            <a:r>
              <a:rPr lang="ru-RU" dirty="0" err="1"/>
              <a:t>Гострі</a:t>
            </a:r>
            <a:r>
              <a:rPr lang="ru-RU" dirty="0"/>
              <a:t> </a:t>
            </a:r>
            <a:r>
              <a:rPr lang="ru-RU" dirty="0" err="1"/>
              <a:t>інфекційні</a:t>
            </a:r>
            <a:r>
              <a:rPr lang="ru-RU" dirty="0"/>
              <a:t> </a:t>
            </a:r>
            <a:r>
              <a:rPr lang="ru-RU" dirty="0" err="1"/>
              <a:t>захворювання</a:t>
            </a:r>
            <a:r>
              <a:rPr lang="ru-RU" dirty="0"/>
              <a:t>; </a:t>
            </a:r>
            <a:br>
              <a:rPr lang="ru-RU" dirty="0"/>
            </a:br>
            <a:r>
              <a:rPr lang="ru-RU" dirty="0"/>
              <a:t>· </a:t>
            </a:r>
            <a:r>
              <a:rPr lang="ru-RU" dirty="0" err="1"/>
              <a:t>Важкі</a:t>
            </a:r>
            <a:r>
              <a:rPr lang="ru-RU" dirty="0"/>
              <a:t> </a:t>
            </a:r>
            <a:r>
              <a:rPr lang="ru-RU" dirty="0" err="1"/>
              <a:t>форми</a:t>
            </a:r>
            <a:r>
              <a:rPr lang="ru-RU" dirty="0"/>
              <a:t> </a:t>
            </a:r>
            <a:r>
              <a:rPr lang="ru-RU" dirty="0" err="1"/>
              <a:t>нервово-психічних</a:t>
            </a:r>
            <a:r>
              <a:rPr lang="ru-RU" dirty="0"/>
              <a:t> </a:t>
            </a:r>
            <a:r>
              <a:rPr lang="ru-RU" dirty="0" err="1"/>
              <a:t>розладів</a:t>
            </a:r>
            <a:r>
              <a:rPr lang="ru-RU" dirty="0"/>
              <a:t>; </a:t>
            </a:r>
            <a:br>
              <a:rPr lang="ru-RU" dirty="0"/>
            </a:br>
            <a:r>
              <a:rPr lang="ru-RU" dirty="0"/>
              <a:t>· </a:t>
            </a:r>
            <a:r>
              <a:rPr lang="ru-RU" dirty="0" err="1"/>
              <a:t>Інтоксикація</a:t>
            </a:r>
            <a:r>
              <a:rPr lang="ru-RU" dirty="0"/>
              <a:t> </a:t>
            </a:r>
            <a:r>
              <a:rPr lang="ru-RU" dirty="0" err="1"/>
              <a:t>або</a:t>
            </a:r>
            <a:r>
              <a:rPr lang="ru-RU" dirty="0"/>
              <a:t> </a:t>
            </a:r>
            <a:r>
              <a:rPr lang="ru-RU" dirty="0" err="1"/>
              <a:t>отруєння</a:t>
            </a:r>
            <a:r>
              <a:rPr lang="ru-RU" dirty="0"/>
              <a:t>. </a:t>
            </a:r>
          </a:p>
        </p:txBody>
      </p:sp>
    </p:spTree>
    <p:extLst>
      <p:ext uri="{BB962C8B-B14F-4D97-AF65-F5344CB8AC3E}">
        <p14:creationId xmlns:p14="http://schemas.microsoft.com/office/powerpoint/2010/main" val="1767809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160470"/>
            <a:ext cx="8911687" cy="638020"/>
          </a:xfrm>
        </p:spPr>
        <p:txBody>
          <a:bodyPr>
            <a:normAutofit fontScale="90000"/>
          </a:bodyPr>
          <a:lstStyle/>
          <a:p>
            <a:r>
              <a:rPr lang="ru-RU" b="1" i="1" dirty="0" err="1" smtClean="0"/>
              <a:t>Покази</a:t>
            </a:r>
            <a:r>
              <a:rPr lang="ru-RU" b="1" i="1" dirty="0" smtClean="0"/>
              <a:t> </a:t>
            </a:r>
            <a:r>
              <a:rPr lang="ru-RU" b="1" i="1" dirty="0"/>
              <a:t>з боку плода:</a:t>
            </a:r>
            <a:endParaRPr lang="ru-RU" dirty="0"/>
          </a:p>
        </p:txBody>
      </p:sp>
      <p:sp>
        <p:nvSpPr>
          <p:cNvPr id="3" name="Объект 2"/>
          <p:cNvSpPr>
            <a:spLocks noGrp="1"/>
          </p:cNvSpPr>
          <p:nvPr>
            <p:ph idx="1"/>
          </p:nvPr>
        </p:nvSpPr>
        <p:spPr>
          <a:xfrm>
            <a:off x="2589212" y="798490"/>
            <a:ext cx="8915400" cy="6059510"/>
          </a:xfrm>
        </p:spPr>
        <p:txBody>
          <a:bodyPr/>
          <a:lstStyle/>
          <a:p>
            <a:r>
              <a:rPr lang="ru-RU" dirty="0"/>
              <a:t> </a:t>
            </a:r>
            <a:r>
              <a:rPr lang="ru-RU" dirty="0" err="1"/>
              <a:t>Гіпоксія</a:t>
            </a:r>
            <a:r>
              <a:rPr lang="ru-RU" dirty="0"/>
              <a:t> плоду, </a:t>
            </a:r>
            <a:r>
              <a:rPr lang="ru-RU" dirty="0" err="1"/>
              <a:t>що</a:t>
            </a:r>
            <a:r>
              <a:rPr lang="ru-RU" dirty="0"/>
              <a:t> </a:t>
            </a:r>
            <a:r>
              <a:rPr lang="ru-RU" dirty="0" err="1"/>
              <a:t>розвивається</a:t>
            </a:r>
            <a:r>
              <a:rPr lang="ru-RU" dirty="0"/>
              <a:t> </a:t>
            </a:r>
            <a:r>
              <a:rPr lang="ru-RU" dirty="0" err="1"/>
              <a:t>внаслідок</a:t>
            </a:r>
            <a:r>
              <a:rPr lang="ru-RU" dirty="0"/>
              <a:t> </a:t>
            </a:r>
            <a:r>
              <a:rPr lang="ru-RU" dirty="0" err="1"/>
              <a:t>різних</a:t>
            </a:r>
            <a:r>
              <a:rPr lang="ru-RU" dirty="0"/>
              <a:t> причин у другому </a:t>
            </a:r>
            <a:r>
              <a:rPr lang="ru-RU" dirty="0" err="1"/>
              <a:t>періоді</a:t>
            </a:r>
            <a:r>
              <a:rPr lang="ru-RU" dirty="0"/>
              <a:t> </a:t>
            </a:r>
            <a:r>
              <a:rPr lang="ru-RU" dirty="0" err="1"/>
              <a:t>пологів</a:t>
            </a:r>
            <a:r>
              <a:rPr lang="ru-RU" dirty="0"/>
              <a:t> (</a:t>
            </a:r>
            <a:r>
              <a:rPr lang="ru-RU" dirty="0" err="1"/>
              <a:t>передчасне</a:t>
            </a:r>
            <a:r>
              <a:rPr lang="ru-RU" dirty="0"/>
              <a:t> </a:t>
            </a:r>
            <a:r>
              <a:rPr lang="ru-RU" dirty="0" err="1"/>
              <a:t>відшарування</a:t>
            </a:r>
            <a:r>
              <a:rPr lang="ru-RU" dirty="0"/>
              <a:t> нормально </a:t>
            </a:r>
            <a:r>
              <a:rPr lang="ru-RU" dirty="0" err="1"/>
              <a:t>розташованої</a:t>
            </a:r>
            <a:r>
              <a:rPr lang="ru-RU" dirty="0"/>
              <a:t> </a:t>
            </a:r>
            <a:r>
              <a:rPr lang="ru-RU" dirty="0" err="1"/>
              <a:t>плаценти</a:t>
            </a:r>
            <a:r>
              <a:rPr lang="ru-RU" dirty="0"/>
              <a:t>, </a:t>
            </a:r>
            <a:r>
              <a:rPr lang="ru-RU" dirty="0" err="1"/>
              <a:t>слабкість</a:t>
            </a:r>
            <a:r>
              <a:rPr lang="ru-RU" dirty="0"/>
              <a:t> </a:t>
            </a:r>
            <a:r>
              <a:rPr lang="ru-RU" dirty="0" err="1"/>
              <a:t>пологової</a:t>
            </a:r>
            <a:r>
              <a:rPr lang="ru-RU" dirty="0"/>
              <a:t> </a:t>
            </a:r>
            <a:r>
              <a:rPr lang="ru-RU" dirty="0" err="1"/>
              <a:t>діяльності</a:t>
            </a:r>
            <a:r>
              <a:rPr lang="ru-RU" dirty="0"/>
              <a:t>, </a:t>
            </a:r>
            <a:r>
              <a:rPr lang="ru-RU" dirty="0" err="1"/>
              <a:t>пізній</a:t>
            </a:r>
            <a:r>
              <a:rPr lang="ru-RU" dirty="0"/>
              <a:t> </a:t>
            </a:r>
            <a:r>
              <a:rPr lang="ru-RU" dirty="0" err="1"/>
              <a:t>гестоз</a:t>
            </a:r>
            <a:r>
              <a:rPr lang="ru-RU" dirty="0"/>
              <a:t>, коротка пуповина, </a:t>
            </a:r>
            <a:r>
              <a:rPr lang="ru-RU" dirty="0" err="1"/>
              <a:t>обвиття</a:t>
            </a:r>
            <a:r>
              <a:rPr lang="ru-RU" dirty="0"/>
              <a:t> </a:t>
            </a:r>
            <a:r>
              <a:rPr lang="ru-RU" dirty="0" err="1"/>
              <a:t>пуповини</a:t>
            </a:r>
            <a:r>
              <a:rPr lang="ru-RU" dirty="0"/>
              <a:t> </a:t>
            </a:r>
            <a:r>
              <a:rPr lang="ru-RU" dirty="0" err="1"/>
              <a:t>навколо</a:t>
            </a:r>
            <a:r>
              <a:rPr lang="ru-RU" dirty="0"/>
              <a:t> </a:t>
            </a:r>
            <a:r>
              <a:rPr lang="ru-RU" dirty="0" err="1"/>
              <a:t>шиї</a:t>
            </a:r>
            <a:r>
              <a:rPr lang="ru-RU" dirty="0"/>
              <a:t> та </a:t>
            </a:r>
            <a:r>
              <a:rPr lang="ru-RU" dirty="0" err="1"/>
              <a:t>ін</a:t>
            </a:r>
            <a:r>
              <a:rPr lang="ru-RU" dirty="0"/>
              <a:t>.) </a:t>
            </a:r>
            <a:br>
              <a:rPr lang="ru-RU" dirty="0"/>
            </a:br>
            <a:r>
              <a:rPr lang="ru-RU" dirty="0" err="1"/>
              <a:t>Накладення</a:t>
            </a:r>
            <a:r>
              <a:rPr lang="ru-RU" dirty="0"/>
              <a:t> </a:t>
            </a:r>
            <a:r>
              <a:rPr lang="ru-RU" dirty="0" err="1"/>
              <a:t>акушерських</a:t>
            </a:r>
            <a:r>
              <a:rPr lang="ru-RU" dirty="0"/>
              <a:t> </a:t>
            </a:r>
            <a:r>
              <a:rPr lang="ru-RU" dirty="0" err="1"/>
              <a:t>щипців</a:t>
            </a:r>
            <a:r>
              <a:rPr lang="ru-RU" dirty="0"/>
              <a:t> </a:t>
            </a:r>
            <a:r>
              <a:rPr lang="ru-RU" dirty="0" err="1"/>
              <a:t>може</a:t>
            </a:r>
            <a:r>
              <a:rPr lang="ru-RU" dirty="0"/>
              <a:t> </a:t>
            </a:r>
            <a:r>
              <a:rPr lang="ru-RU" dirty="0" err="1"/>
              <a:t>знадобитися</a:t>
            </a:r>
            <a:r>
              <a:rPr lang="ru-RU" dirty="0"/>
              <a:t> </a:t>
            </a:r>
            <a:r>
              <a:rPr lang="ru-RU" dirty="0" err="1"/>
              <a:t>породіллям</a:t>
            </a:r>
            <a:r>
              <a:rPr lang="ru-RU" dirty="0"/>
              <a:t>, перенесли </a:t>
            </a:r>
            <a:r>
              <a:rPr lang="ru-RU" dirty="0" err="1"/>
              <a:t>напередодні</a:t>
            </a:r>
            <a:r>
              <a:rPr lang="ru-RU" dirty="0"/>
              <a:t> </a:t>
            </a:r>
            <a:r>
              <a:rPr lang="ru-RU" dirty="0" err="1"/>
              <a:t>пологів</a:t>
            </a:r>
            <a:r>
              <a:rPr lang="ru-RU" dirty="0"/>
              <a:t> </a:t>
            </a:r>
            <a:r>
              <a:rPr lang="ru-RU" dirty="0" err="1"/>
              <a:t>хірургічне</a:t>
            </a:r>
            <a:r>
              <a:rPr lang="ru-RU" dirty="0"/>
              <a:t> </a:t>
            </a:r>
            <a:r>
              <a:rPr lang="ru-RU" dirty="0" err="1"/>
              <a:t>втручання</a:t>
            </a:r>
            <a:r>
              <a:rPr lang="ru-RU" dirty="0"/>
              <a:t> на органах </a:t>
            </a:r>
            <a:r>
              <a:rPr lang="ru-RU" dirty="0" err="1"/>
              <a:t>черевної</a:t>
            </a:r>
            <a:r>
              <a:rPr lang="ru-RU" dirty="0"/>
              <a:t> </a:t>
            </a:r>
            <a:r>
              <a:rPr lang="ru-RU" dirty="0" err="1"/>
              <a:t>порожнини</a:t>
            </a:r>
            <a:r>
              <a:rPr lang="ru-RU" dirty="0"/>
              <a:t> (</a:t>
            </a:r>
            <a:r>
              <a:rPr lang="ru-RU" dirty="0" err="1"/>
              <a:t>неможливість</a:t>
            </a:r>
            <a:r>
              <a:rPr lang="ru-RU" dirty="0"/>
              <a:t> </a:t>
            </a:r>
            <a:r>
              <a:rPr lang="ru-RU" dirty="0" err="1"/>
              <a:t>м'язів</a:t>
            </a:r>
            <a:r>
              <a:rPr lang="ru-RU" dirty="0"/>
              <a:t> </a:t>
            </a:r>
            <a:r>
              <a:rPr lang="ru-RU" dirty="0" err="1"/>
              <a:t>черевного</a:t>
            </a:r>
            <a:r>
              <a:rPr lang="ru-RU" dirty="0"/>
              <a:t> </a:t>
            </a:r>
            <a:r>
              <a:rPr lang="ru-RU" dirty="0" err="1"/>
              <a:t>преса</a:t>
            </a:r>
            <a:r>
              <a:rPr lang="ru-RU" dirty="0"/>
              <a:t> </a:t>
            </a:r>
            <a:r>
              <a:rPr lang="ru-RU" dirty="0" err="1"/>
              <a:t>забезпечити</a:t>
            </a:r>
            <a:r>
              <a:rPr lang="ru-RU" dirty="0"/>
              <a:t> </a:t>
            </a:r>
            <a:r>
              <a:rPr lang="ru-RU" dirty="0" err="1"/>
              <a:t>повноцінні</a:t>
            </a:r>
            <a:r>
              <a:rPr lang="ru-RU" dirty="0"/>
              <a:t> потуги). </a:t>
            </a:r>
            <a:br>
              <a:rPr lang="ru-RU" dirty="0"/>
            </a:br>
            <a:r>
              <a:rPr lang="ru-RU" dirty="0" err="1"/>
              <a:t>Ще</a:t>
            </a:r>
            <a:r>
              <a:rPr lang="ru-RU" dirty="0"/>
              <a:t> раз </a:t>
            </a:r>
            <a:r>
              <a:rPr lang="ru-RU" dirty="0" err="1"/>
              <a:t>хочеться</a:t>
            </a:r>
            <a:r>
              <a:rPr lang="ru-RU" dirty="0"/>
              <a:t> </a:t>
            </a:r>
            <a:r>
              <a:rPr lang="ru-RU" dirty="0" err="1"/>
              <a:t>підкреслити</a:t>
            </a:r>
            <a:r>
              <a:rPr lang="ru-RU" dirty="0"/>
              <a:t>, </a:t>
            </a:r>
            <a:r>
              <a:rPr lang="ru-RU" dirty="0" err="1"/>
              <a:t>що</a:t>
            </a:r>
            <a:r>
              <a:rPr lang="ru-RU" dirty="0"/>
              <a:t> в </a:t>
            </a:r>
            <a:r>
              <a:rPr lang="ru-RU" dirty="0" err="1"/>
              <a:t>більшості</a:t>
            </a:r>
            <a:r>
              <a:rPr lang="ru-RU" dirty="0"/>
              <a:t> </a:t>
            </a:r>
            <a:r>
              <a:rPr lang="ru-RU" dirty="0" err="1"/>
              <a:t>випадків</a:t>
            </a:r>
            <a:r>
              <a:rPr lang="ru-RU" dirty="0"/>
              <a:t> </a:t>
            </a:r>
            <a:r>
              <a:rPr lang="ru-RU" dirty="0" err="1"/>
              <a:t>спостерігається</a:t>
            </a:r>
            <a:r>
              <a:rPr lang="ru-RU" dirty="0"/>
              <a:t> </a:t>
            </a:r>
            <a:r>
              <a:rPr lang="ru-RU" dirty="0" err="1"/>
              <a:t>поєднання</a:t>
            </a:r>
            <a:r>
              <a:rPr lang="ru-RU" dirty="0"/>
              <a:t> </a:t>
            </a:r>
            <a:r>
              <a:rPr lang="ru-RU" dirty="0" err="1"/>
              <a:t>перерахованих</a:t>
            </a:r>
            <a:r>
              <a:rPr lang="ru-RU" dirty="0"/>
              <a:t> </a:t>
            </a:r>
            <a:r>
              <a:rPr lang="ru-RU" dirty="0" err="1"/>
              <a:t>показань</a:t>
            </a:r>
            <a:r>
              <a:rPr lang="ru-RU" dirty="0"/>
              <a:t>, </a:t>
            </a:r>
            <a:r>
              <a:rPr lang="ru-RU" dirty="0" err="1"/>
              <a:t>які</a:t>
            </a:r>
            <a:r>
              <a:rPr lang="ru-RU" dirty="0"/>
              <a:t> </a:t>
            </a:r>
            <a:r>
              <a:rPr lang="ru-RU" dirty="0" err="1"/>
              <a:t>вимагають</a:t>
            </a:r>
            <a:r>
              <a:rPr lang="ru-RU" dirty="0"/>
              <a:t> </a:t>
            </a:r>
            <a:r>
              <a:rPr lang="ru-RU" dirty="0" err="1"/>
              <a:t>екстреного</a:t>
            </a:r>
            <a:r>
              <a:rPr lang="ru-RU" dirty="0"/>
              <a:t> </a:t>
            </a:r>
            <a:r>
              <a:rPr lang="ru-RU" dirty="0" err="1"/>
              <a:t>закінчення</a:t>
            </a:r>
            <a:r>
              <a:rPr lang="ru-RU" dirty="0"/>
              <a:t> </a:t>
            </a:r>
            <a:r>
              <a:rPr lang="ru-RU" dirty="0" err="1"/>
              <a:t>пологів</a:t>
            </a:r>
            <a:r>
              <a:rPr lang="ru-RU" dirty="0"/>
              <a:t>. </a:t>
            </a:r>
            <a:r>
              <a:rPr lang="ru-RU" dirty="0" err="1"/>
              <a:t>Показання</a:t>
            </a:r>
            <a:r>
              <a:rPr lang="ru-RU" dirty="0"/>
              <a:t> для </a:t>
            </a:r>
            <a:r>
              <a:rPr lang="ru-RU" dirty="0" err="1"/>
              <a:t>операції</a:t>
            </a:r>
            <a:r>
              <a:rPr lang="ru-RU" dirty="0"/>
              <a:t> </a:t>
            </a:r>
            <a:r>
              <a:rPr lang="ru-RU" dirty="0" err="1"/>
              <a:t>накладання</a:t>
            </a:r>
            <a:r>
              <a:rPr lang="ru-RU" dirty="0"/>
              <a:t> </a:t>
            </a:r>
            <a:r>
              <a:rPr lang="ru-RU" dirty="0" err="1"/>
              <a:t>акушерських</a:t>
            </a:r>
            <a:r>
              <a:rPr lang="ru-RU" dirty="0"/>
              <a:t> </a:t>
            </a:r>
            <a:r>
              <a:rPr lang="ru-RU" dirty="0" err="1"/>
              <a:t>щипців</a:t>
            </a:r>
            <a:r>
              <a:rPr lang="ru-RU" dirty="0"/>
              <a:t> не </a:t>
            </a:r>
            <a:r>
              <a:rPr lang="ru-RU" dirty="0" err="1"/>
              <a:t>специфічні</a:t>
            </a:r>
            <a:r>
              <a:rPr lang="ru-RU" dirty="0"/>
              <a:t> для </a:t>
            </a:r>
            <a:r>
              <a:rPr lang="ru-RU" dirty="0" err="1"/>
              <a:t>цієї</a:t>
            </a:r>
            <a:r>
              <a:rPr lang="ru-RU" dirty="0"/>
              <a:t> </a:t>
            </a:r>
            <a:r>
              <a:rPr lang="ru-RU" dirty="0" err="1"/>
              <a:t>операції</a:t>
            </a:r>
            <a:r>
              <a:rPr lang="ru-RU" dirty="0"/>
              <a:t>, вони </a:t>
            </a:r>
            <a:r>
              <a:rPr lang="ru-RU" dirty="0" err="1"/>
              <a:t>можуть</a:t>
            </a:r>
            <a:r>
              <a:rPr lang="ru-RU" dirty="0"/>
              <a:t> </a:t>
            </a:r>
            <a:r>
              <a:rPr lang="ru-RU" dirty="0" err="1"/>
              <a:t>з'явитися</a:t>
            </a:r>
            <a:r>
              <a:rPr lang="ru-RU" dirty="0"/>
              <a:t> </a:t>
            </a:r>
            <a:r>
              <a:rPr lang="ru-RU" dirty="0" err="1"/>
              <a:t>показанням</a:t>
            </a:r>
            <a:r>
              <a:rPr lang="ru-RU" dirty="0"/>
              <a:t> і для </a:t>
            </a:r>
            <a:r>
              <a:rPr lang="ru-RU" dirty="0" err="1"/>
              <a:t>інших</a:t>
            </a:r>
            <a:r>
              <a:rPr lang="ru-RU" dirty="0"/>
              <a:t> </a:t>
            </a:r>
            <a:r>
              <a:rPr lang="ru-RU" dirty="0" err="1"/>
              <a:t>родоразрешающіх</a:t>
            </a:r>
            <a:r>
              <a:rPr lang="ru-RU" dirty="0"/>
              <a:t> </a:t>
            </a:r>
            <a:r>
              <a:rPr lang="ru-RU" dirty="0" err="1"/>
              <a:t>операцій</a:t>
            </a:r>
            <a:r>
              <a:rPr lang="ru-RU" dirty="0"/>
              <a:t> (</a:t>
            </a:r>
            <a:r>
              <a:rPr lang="ru-RU" dirty="0" err="1"/>
              <a:t>кесарів</a:t>
            </a:r>
            <a:r>
              <a:rPr lang="ru-RU" dirty="0"/>
              <a:t> </a:t>
            </a:r>
            <a:r>
              <a:rPr lang="ru-RU" dirty="0" err="1"/>
              <a:t>розтин</a:t>
            </a:r>
            <a:r>
              <a:rPr lang="ru-RU" dirty="0"/>
              <a:t>, вакуум-</a:t>
            </a:r>
            <a:r>
              <a:rPr lang="ru-RU" dirty="0" err="1"/>
              <a:t>екстракція</a:t>
            </a:r>
            <a:r>
              <a:rPr lang="ru-RU" dirty="0"/>
              <a:t> плода). </a:t>
            </a:r>
            <a:r>
              <a:rPr lang="ru-RU" dirty="0" err="1"/>
              <a:t>Вибір</a:t>
            </a:r>
            <a:r>
              <a:rPr lang="ru-RU" dirty="0"/>
              <a:t> </a:t>
            </a:r>
            <a:r>
              <a:rPr lang="ru-RU" dirty="0" err="1" smtClean="0"/>
              <a:t>розроджуючої</a:t>
            </a:r>
            <a:r>
              <a:rPr lang="ru-RU" dirty="0" smtClean="0"/>
              <a:t> </a:t>
            </a:r>
            <a:r>
              <a:rPr lang="ru-RU" dirty="0" err="1"/>
              <a:t>операції</a:t>
            </a:r>
            <a:r>
              <a:rPr lang="ru-RU" dirty="0"/>
              <a:t> в </a:t>
            </a:r>
            <a:r>
              <a:rPr lang="ru-RU" dirty="0" err="1"/>
              <a:t>повній</a:t>
            </a:r>
            <a:r>
              <a:rPr lang="ru-RU" dirty="0"/>
              <a:t> </a:t>
            </a:r>
            <a:r>
              <a:rPr lang="ru-RU" dirty="0" err="1"/>
              <a:t>мірі</a:t>
            </a:r>
            <a:r>
              <a:rPr lang="ru-RU" dirty="0"/>
              <a:t> </a:t>
            </a:r>
            <a:r>
              <a:rPr lang="ru-RU" dirty="0" err="1"/>
              <a:t>залежить</a:t>
            </a:r>
            <a:r>
              <a:rPr lang="ru-RU" dirty="0"/>
              <a:t> </a:t>
            </a:r>
            <a:r>
              <a:rPr lang="ru-RU" dirty="0" err="1"/>
              <a:t>від</a:t>
            </a:r>
            <a:r>
              <a:rPr lang="ru-RU" dirty="0"/>
              <a:t> </a:t>
            </a:r>
            <a:r>
              <a:rPr lang="ru-RU" dirty="0" err="1"/>
              <a:t>наявності</a:t>
            </a:r>
            <a:r>
              <a:rPr lang="ru-RU" dirty="0"/>
              <a:t> </a:t>
            </a:r>
            <a:r>
              <a:rPr lang="ru-RU" dirty="0" err="1"/>
              <a:t>певних</a:t>
            </a:r>
            <a:r>
              <a:rPr lang="ru-RU" dirty="0"/>
              <a:t> умов, </a:t>
            </a:r>
            <a:r>
              <a:rPr lang="ru-RU" dirty="0" err="1"/>
              <a:t>що</a:t>
            </a:r>
            <a:r>
              <a:rPr lang="ru-RU" dirty="0"/>
              <a:t> </a:t>
            </a:r>
            <a:r>
              <a:rPr lang="ru-RU" dirty="0" err="1"/>
              <a:t>дозволяють</a:t>
            </a:r>
            <a:r>
              <a:rPr lang="ru-RU" dirty="0"/>
              <a:t> </a:t>
            </a:r>
            <a:r>
              <a:rPr lang="ru-RU" dirty="0" err="1"/>
              <a:t>виконати</a:t>
            </a:r>
            <a:r>
              <a:rPr lang="ru-RU" dirty="0"/>
              <a:t> </a:t>
            </a:r>
            <a:r>
              <a:rPr lang="ru-RU" dirty="0" err="1"/>
              <a:t>конкретну</a:t>
            </a:r>
            <a:r>
              <a:rPr lang="ru-RU" dirty="0"/>
              <a:t> </a:t>
            </a:r>
            <a:r>
              <a:rPr lang="ru-RU" dirty="0" err="1"/>
              <a:t>операцію</a:t>
            </a:r>
            <a:r>
              <a:rPr lang="ru-RU" dirty="0"/>
              <a:t>, тому в кожному </a:t>
            </a:r>
            <a:r>
              <a:rPr lang="ru-RU" dirty="0" err="1"/>
              <a:t>випадку</a:t>
            </a:r>
            <a:r>
              <a:rPr lang="ru-RU" dirty="0"/>
              <a:t> </a:t>
            </a:r>
            <a:r>
              <a:rPr lang="ru-RU" dirty="0" err="1"/>
              <a:t>необхідна</a:t>
            </a:r>
            <a:r>
              <a:rPr lang="ru-RU" dirty="0"/>
              <a:t> </a:t>
            </a:r>
            <a:r>
              <a:rPr lang="ru-RU" dirty="0" err="1"/>
              <a:t>їх</a:t>
            </a:r>
            <a:r>
              <a:rPr lang="ru-RU" dirty="0"/>
              <a:t> </a:t>
            </a:r>
            <a:r>
              <a:rPr lang="ru-RU" dirty="0" err="1"/>
              <a:t>ретельна</a:t>
            </a:r>
            <a:r>
              <a:rPr lang="ru-RU" dirty="0"/>
              <a:t> </a:t>
            </a:r>
            <a:r>
              <a:rPr lang="ru-RU" dirty="0" err="1"/>
              <a:t>оцінка</a:t>
            </a:r>
            <a:r>
              <a:rPr lang="ru-RU" dirty="0"/>
              <a:t> для правильного </a:t>
            </a:r>
            <a:r>
              <a:rPr lang="ru-RU" dirty="0" err="1"/>
              <a:t>вибору</a:t>
            </a:r>
            <a:r>
              <a:rPr lang="ru-RU" dirty="0"/>
              <a:t> методу </a:t>
            </a:r>
            <a:r>
              <a:rPr lang="ru-RU" dirty="0" err="1"/>
              <a:t>розродження</a:t>
            </a:r>
            <a:r>
              <a:rPr lang="ru-RU" dirty="0"/>
              <a:t>. </a:t>
            </a:r>
            <a:br>
              <a:rPr lang="ru-RU" dirty="0"/>
            </a:br>
            <a:r>
              <a:rPr lang="ru-RU" dirty="0"/>
              <a:t>Для </a:t>
            </a:r>
            <a:r>
              <a:rPr lang="ru-RU" dirty="0" err="1"/>
              <a:t>виконання</a:t>
            </a:r>
            <a:r>
              <a:rPr lang="ru-RU" dirty="0"/>
              <a:t> </a:t>
            </a:r>
            <a:r>
              <a:rPr lang="ru-RU" dirty="0" err="1"/>
              <a:t>операції</a:t>
            </a:r>
            <a:r>
              <a:rPr lang="ru-RU" dirty="0"/>
              <a:t> </a:t>
            </a:r>
            <a:r>
              <a:rPr lang="ru-RU" dirty="0" err="1"/>
              <a:t>накладення</a:t>
            </a:r>
            <a:r>
              <a:rPr lang="ru-RU" dirty="0"/>
              <a:t> </a:t>
            </a:r>
            <a:r>
              <a:rPr lang="ru-RU" dirty="0" err="1"/>
              <a:t>акушерських</a:t>
            </a:r>
            <a:r>
              <a:rPr lang="ru-RU" dirty="0"/>
              <a:t> </a:t>
            </a:r>
            <a:r>
              <a:rPr lang="ru-RU" dirty="0" err="1"/>
              <a:t>щипців</a:t>
            </a:r>
            <a:r>
              <a:rPr lang="ru-RU" dirty="0"/>
              <a:t> </a:t>
            </a:r>
            <a:r>
              <a:rPr lang="ru-RU" dirty="0" err="1"/>
              <a:t>необхідні</a:t>
            </a:r>
            <a:r>
              <a:rPr lang="ru-RU" dirty="0"/>
              <a:t> </a:t>
            </a:r>
            <a:r>
              <a:rPr lang="ru-RU" dirty="0" err="1"/>
              <a:t>певні</a:t>
            </a:r>
            <a:r>
              <a:rPr lang="ru-RU" dirty="0"/>
              <a:t> </a:t>
            </a:r>
            <a:r>
              <a:rPr lang="ru-RU" dirty="0" err="1"/>
              <a:t>умови</a:t>
            </a:r>
            <a:r>
              <a:rPr lang="ru-RU" dirty="0"/>
              <a:t>, </a:t>
            </a:r>
            <a:r>
              <a:rPr lang="ru-RU" dirty="0" err="1"/>
              <a:t>які</a:t>
            </a:r>
            <a:r>
              <a:rPr lang="ru-RU" dirty="0"/>
              <a:t> </a:t>
            </a:r>
            <a:r>
              <a:rPr lang="ru-RU" dirty="0" err="1"/>
              <a:t>забезпечують</a:t>
            </a:r>
            <a:r>
              <a:rPr lang="ru-RU" dirty="0"/>
              <a:t> </a:t>
            </a:r>
            <a:r>
              <a:rPr lang="ru-RU" dirty="0" err="1"/>
              <a:t>можливо</a:t>
            </a:r>
            <a:r>
              <a:rPr lang="ru-RU" dirty="0"/>
              <a:t> </a:t>
            </a:r>
            <a:r>
              <a:rPr lang="ru-RU" dirty="0" err="1"/>
              <a:t>більш</a:t>
            </a:r>
            <a:r>
              <a:rPr lang="ru-RU" dirty="0"/>
              <a:t> </a:t>
            </a:r>
            <a:r>
              <a:rPr lang="ru-RU" dirty="0" err="1"/>
              <a:t>сприятливий</a:t>
            </a:r>
            <a:r>
              <a:rPr lang="ru-RU" dirty="0"/>
              <a:t> результат </a:t>
            </a:r>
            <a:r>
              <a:rPr lang="ru-RU" dirty="0" err="1"/>
              <a:t>її</a:t>
            </a:r>
            <a:r>
              <a:rPr lang="ru-RU" dirty="0"/>
              <a:t> як для </a:t>
            </a:r>
            <a:r>
              <a:rPr lang="ru-RU" dirty="0" err="1"/>
              <a:t>породіллі</a:t>
            </a:r>
            <a:r>
              <a:rPr lang="ru-RU" dirty="0"/>
              <a:t>, так і для плоду. </a:t>
            </a:r>
            <a:r>
              <a:rPr lang="ru-RU" dirty="0" err="1"/>
              <a:t>Якщо</a:t>
            </a:r>
            <a:r>
              <a:rPr lang="ru-RU" dirty="0"/>
              <a:t> одного з </a:t>
            </a:r>
            <a:r>
              <a:rPr lang="ru-RU" dirty="0" err="1"/>
              <a:t>цих</a:t>
            </a:r>
            <a:r>
              <a:rPr lang="ru-RU" dirty="0"/>
              <a:t> умов </a:t>
            </a:r>
            <a:r>
              <a:rPr lang="ru-RU" dirty="0" err="1"/>
              <a:t>немає</a:t>
            </a:r>
            <a:r>
              <a:rPr lang="ru-RU" dirty="0"/>
              <a:t>, то </a:t>
            </a:r>
            <a:r>
              <a:rPr lang="ru-RU" dirty="0" err="1"/>
              <a:t>операція</a:t>
            </a:r>
            <a:r>
              <a:rPr lang="ru-RU" dirty="0"/>
              <a:t> </a:t>
            </a:r>
            <a:r>
              <a:rPr lang="ru-RU" dirty="0" err="1"/>
              <a:t>протипоказана</a:t>
            </a:r>
            <a:r>
              <a:rPr lang="ru-RU" dirty="0"/>
              <a:t>. </a:t>
            </a:r>
          </a:p>
        </p:txBody>
      </p:sp>
    </p:spTree>
    <p:extLst>
      <p:ext uri="{BB962C8B-B14F-4D97-AF65-F5344CB8AC3E}">
        <p14:creationId xmlns:p14="http://schemas.microsoft.com/office/powerpoint/2010/main" val="2878983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2" y="211986"/>
            <a:ext cx="8911687" cy="612262"/>
          </a:xfrm>
        </p:spPr>
        <p:txBody>
          <a:bodyPr>
            <a:normAutofit fontScale="90000"/>
          </a:bodyPr>
          <a:lstStyle/>
          <a:p>
            <a:r>
              <a:rPr lang="ru-RU" b="1" dirty="0"/>
              <a:t>УМОВИ ДЛЯ ПРОВЕДЕННЯ ОПЕРАЦІЇ</a:t>
            </a:r>
            <a:r>
              <a:rPr lang="ru-RU" dirty="0"/>
              <a:t> </a:t>
            </a:r>
          </a:p>
        </p:txBody>
      </p:sp>
      <p:sp>
        <p:nvSpPr>
          <p:cNvPr id="3" name="Объект 2"/>
          <p:cNvSpPr>
            <a:spLocks noGrp="1"/>
          </p:cNvSpPr>
          <p:nvPr>
            <p:ph idx="1"/>
          </p:nvPr>
        </p:nvSpPr>
        <p:spPr>
          <a:xfrm>
            <a:off x="2589212" y="914400"/>
            <a:ext cx="9602788" cy="5782614"/>
          </a:xfrm>
        </p:spPr>
        <p:txBody>
          <a:bodyPr>
            <a:normAutofit lnSpcReduction="10000"/>
          </a:bodyPr>
          <a:lstStyle/>
          <a:p>
            <a:r>
              <a:rPr lang="ru-RU" dirty="0"/>
              <a:t>- </a:t>
            </a:r>
            <a:r>
              <a:rPr lang="ru-RU" i="1" dirty="0" err="1"/>
              <a:t>Живий</a:t>
            </a:r>
            <a:r>
              <a:rPr lang="ru-RU" i="1" dirty="0"/>
              <a:t> </a:t>
            </a:r>
            <a:r>
              <a:rPr lang="ru-RU" i="1" dirty="0" err="1"/>
              <a:t>плід</a:t>
            </a:r>
            <a:r>
              <a:rPr lang="ru-RU" i="1" dirty="0"/>
              <a:t>.</a:t>
            </a:r>
            <a:r>
              <a:rPr lang="ru-RU" dirty="0"/>
              <a:t> </a:t>
            </a:r>
            <a:r>
              <a:rPr lang="ru-RU" dirty="0" err="1"/>
              <a:t>Акушерські</a:t>
            </a:r>
            <a:r>
              <a:rPr lang="ru-RU" dirty="0"/>
              <a:t> </a:t>
            </a:r>
            <a:r>
              <a:rPr lang="ru-RU" dirty="0" err="1"/>
              <a:t>щипці</a:t>
            </a:r>
            <a:r>
              <a:rPr lang="ru-RU" dirty="0"/>
              <a:t> при </a:t>
            </a:r>
            <a:r>
              <a:rPr lang="ru-RU" dirty="0" err="1"/>
              <a:t>наявності</a:t>
            </a:r>
            <a:r>
              <a:rPr lang="ru-RU" dirty="0"/>
              <a:t> мертвого плоду </a:t>
            </a:r>
            <a:r>
              <a:rPr lang="ru-RU" dirty="0" err="1"/>
              <a:t>протипоказані</a:t>
            </a:r>
            <a:r>
              <a:rPr lang="ru-RU" dirty="0"/>
              <a:t>. У </a:t>
            </a:r>
            <a:r>
              <a:rPr lang="ru-RU" dirty="0" err="1"/>
              <a:t>разі</a:t>
            </a:r>
            <a:r>
              <a:rPr lang="ru-RU" dirty="0"/>
              <a:t> </a:t>
            </a:r>
            <a:r>
              <a:rPr lang="ru-RU" dirty="0" err="1"/>
              <a:t>загибелі</a:t>
            </a:r>
            <a:r>
              <a:rPr lang="ru-RU" dirty="0"/>
              <a:t> плоду і </a:t>
            </a:r>
            <a:r>
              <a:rPr lang="ru-RU" dirty="0" err="1"/>
              <a:t>наявності</a:t>
            </a:r>
            <a:r>
              <a:rPr lang="ru-RU" dirty="0"/>
              <a:t> </a:t>
            </a:r>
            <a:r>
              <a:rPr lang="ru-RU" dirty="0" err="1"/>
              <a:t>показань</a:t>
            </a:r>
            <a:r>
              <a:rPr lang="ru-RU" dirty="0"/>
              <a:t> для </a:t>
            </a:r>
            <a:r>
              <a:rPr lang="ru-RU" dirty="0" err="1"/>
              <a:t>екстреного</a:t>
            </a:r>
            <a:r>
              <a:rPr lang="ru-RU" dirty="0"/>
              <a:t> </a:t>
            </a:r>
            <a:r>
              <a:rPr lang="ru-RU" dirty="0" err="1"/>
              <a:t>розродження</a:t>
            </a:r>
            <a:r>
              <a:rPr lang="ru-RU" dirty="0"/>
              <a:t> </a:t>
            </a:r>
            <a:r>
              <a:rPr lang="ru-RU" dirty="0" err="1"/>
              <a:t>виконують</a:t>
            </a:r>
            <a:r>
              <a:rPr lang="ru-RU" dirty="0"/>
              <a:t> </a:t>
            </a:r>
            <a:r>
              <a:rPr lang="ru-RU" dirty="0" err="1" smtClean="0"/>
              <a:t>плодоруйнуючі</a:t>
            </a:r>
            <a:r>
              <a:rPr lang="ru-RU" dirty="0" smtClean="0"/>
              <a:t> </a:t>
            </a:r>
            <a:r>
              <a:rPr lang="ru-RU" dirty="0" err="1" smtClean="0"/>
              <a:t>операції</a:t>
            </a:r>
            <a:r>
              <a:rPr lang="ru-RU" dirty="0"/>
              <a:t>. </a:t>
            </a:r>
            <a:br>
              <a:rPr lang="ru-RU" dirty="0"/>
            </a:br>
            <a:r>
              <a:rPr lang="ru-RU" dirty="0"/>
              <a:t>- </a:t>
            </a:r>
            <a:r>
              <a:rPr lang="ru-RU" i="1" dirty="0" err="1"/>
              <a:t>Повне</a:t>
            </a:r>
            <a:r>
              <a:rPr lang="ru-RU" i="1" dirty="0"/>
              <a:t> </a:t>
            </a:r>
            <a:r>
              <a:rPr lang="ru-RU" i="1" dirty="0" err="1"/>
              <a:t>розкриття</a:t>
            </a:r>
            <a:r>
              <a:rPr lang="ru-RU" i="1" dirty="0"/>
              <a:t> </a:t>
            </a:r>
            <a:r>
              <a:rPr lang="ru-RU" i="1" dirty="0" err="1"/>
              <a:t>маткового</a:t>
            </a:r>
            <a:r>
              <a:rPr lang="ru-RU" i="1" dirty="0"/>
              <a:t> </a:t>
            </a:r>
            <a:r>
              <a:rPr lang="ru-RU" i="1" dirty="0" err="1"/>
              <a:t>зіва</a:t>
            </a:r>
            <a:r>
              <a:rPr lang="ru-RU" i="1" dirty="0"/>
              <a:t>.</a:t>
            </a:r>
            <a:r>
              <a:rPr lang="ru-RU" dirty="0"/>
              <a:t> </a:t>
            </a:r>
            <a:r>
              <a:rPr lang="ru-RU" dirty="0" err="1"/>
              <a:t>Недотримання</a:t>
            </a:r>
            <a:r>
              <a:rPr lang="ru-RU" dirty="0"/>
              <a:t> </a:t>
            </a:r>
            <a:r>
              <a:rPr lang="ru-RU" dirty="0" err="1"/>
              <a:t>цієї</a:t>
            </a:r>
            <a:r>
              <a:rPr lang="ru-RU" dirty="0"/>
              <a:t> </a:t>
            </a:r>
            <a:r>
              <a:rPr lang="ru-RU" dirty="0" err="1"/>
              <a:t>умови</a:t>
            </a:r>
            <a:r>
              <a:rPr lang="ru-RU" dirty="0"/>
              <a:t> неминуче </a:t>
            </a:r>
            <a:r>
              <a:rPr lang="ru-RU" dirty="0" err="1"/>
              <a:t>призведе</a:t>
            </a:r>
            <a:r>
              <a:rPr lang="ru-RU" dirty="0"/>
              <a:t> до </a:t>
            </a:r>
            <a:r>
              <a:rPr lang="ru-RU" dirty="0" err="1"/>
              <a:t>розриву</a:t>
            </a:r>
            <a:r>
              <a:rPr lang="ru-RU" dirty="0"/>
              <a:t> </a:t>
            </a:r>
            <a:r>
              <a:rPr lang="ru-RU" dirty="0" err="1"/>
              <a:t>шийки</a:t>
            </a:r>
            <a:r>
              <a:rPr lang="ru-RU" dirty="0"/>
              <a:t> матки і </a:t>
            </a:r>
            <a:r>
              <a:rPr lang="ru-RU" dirty="0" err="1"/>
              <a:t>нижнього</a:t>
            </a:r>
            <a:r>
              <a:rPr lang="ru-RU" dirty="0"/>
              <a:t> сегмента матки. </a:t>
            </a:r>
            <a:br>
              <a:rPr lang="ru-RU" dirty="0"/>
            </a:br>
            <a:r>
              <a:rPr lang="ru-RU" dirty="0"/>
              <a:t>- </a:t>
            </a:r>
            <a:r>
              <a:rPr lang="ru-RU" i="1" dirty="0" err="1"/>
              <a:t>Відсутність</a:t>
            </a:r>
            <a:r>
              <a:rPr lang="ru-RU" i="1" dirty="0"/>
              <a:t> плодового </a:t>
            </a:r>
            <a:r>
              <a:rPr lang="ru-RU" i="1" dirty="0" err="1"/>
              <a:t>міхура</a:t>
            </a:r>
            <a:r>
              <a:rPr lang="ru-RU" i="1" dirty="0"/>
              <a:t>.</a:t>
            </a:r>
            <a:r>
              <a:rPr lang="ru-RU" dirty="0"/>
              <a:t> </a:t>
            </a:r>
            <a:r>
              <a:rPr lang="ru-RU" dirty="0" err="1"/>
              <a:t>Якщо</a:t>
            </a:r>
            <a:r>
              <a:rPr lang="ru-RU" dirty="0"/>
              <a:t> </a:t>
            </a:r>
            <a:r>
              <a:rPr lang="ru-RU" dirty="0" err="1"/>
              <a:t>плодовий</a:t>
            </a:r>
            <a:r>
              <a:rPr lang="ru-RU" dirty="0"/>
              <a:t> </a:t>
            </a:r>
            <a:r>
              <a:rPr lang="ru-RU" dirty="0" err="1"/>
              <a:t>міхур</a:t>
            </a:r>
            <a:r>
              <a:rPr lang="ru-RU" dirty="0"/>
              <a:t> </a:t>
            </a:r>
            <a:r>
              <a:rPr lang="ru-RU" dirty="0" err="1"/>
              <a:t>цілий</a:t>
            </a:r>
            <a:r>
              <a:rPr lang="ru-RU" dirty="0"/>
              <a:t>, </a:t>
            </a:r>
            <a:r>
              <a:rPr lang="ru-RU" dirty="0" err="1"/>
              <a:t>він</a:t>
            </a:r>
            <a:r>
              <a:rPr lang="ru-RU" dirty="0"/>
              <a:t> повинен бути </a:t>
            </a:r>
            <a:r>
              <a:rPr lang="ru-RU" dirty="0" err="1"/>
              <a:t>розкритий</a:t>
            </a:r>
            <a:r>
              <a:rPr lang="ru-RU" dirty="0"/>
              <a:t>. </a:t>
            </a:r>
            <a:br>
              <a:rPr lang="ru-RU" dirty="0"/>
            </a:br>
            <a:r>
              <a:rPr lang="ru-RU" dirty="0"/>
              <a:t>- </a:t>
            </a:r>
            <a:r>
              <a:rPr lang="ru-RU" i="1" dirty="0"/>
              <a:t>Головка плоду повинна </a:t>
            </a:r>
            <a:r>
              <a:rPr lang="ru-RU" i="1" dirty="0" err="1"/>
              <a:t>відповідати</a:t>
            </a:r>
            <a:r>
              <a:rPr lang="ru-RU" i="1" dirty="0"/>
              <a:t> </a:t>
            </a:r>
            <a:r>
              <a:rPr lang="ru-RU" i="1" dirty="0" err="1"/>
              <a:t>середнім</a:t>
            </a:r>
            <a:r>
              <a:rPr lang="ru-RU" i="1" dirty="0"/>
              <a:t> </a:t>
            </a:r>
            <a:r>
              <a:rPr lang="ru-RU" i="1" dirty="0" err="1"/>
              <a:t>розмірам</a:t>
            </a:r>
            <a:r>
              <a:rPr lang="ru-RU" i="1" dirty="0"/>
              <a:t> </a:t>
            </a:r>
            <a:r>
              <a:rPr lang="ru-RU" i="1" dirty="0" err="1"/>
              <a:t>голівки</a:t>
            </a:r>
            <a:r>
              <a:rPr lang="ru-RU" i="1" dirty="0"/>
              <a:t> </a:t>
            </a:r>
            <a:r>
              <a:rPr lang="ru-RU" i="1" dirty="0" err="1"/>
              <a:t>доношеної</a:t>
            </a:r>
            <a:r>
              <a:rPr lang="ru-RU" i="1" dirty="0"/>
              <a:t> плоду.</a:t>
            </a:r>
            <a:r>
              <a:rPr lang="ru-RU" dirty="0"/>
              <a:t> </a:t>
            </a:r>
            <a:r>
              <a:rPr lang="ru-RU" dirty="0" err="1"/>
              <a:t>Акушери</a:t>
            </a:r>
            <a:r>
              <a:rPr lang="ru-RU" dirty="0"/>
              <a:t> </a:t>
            </a:r>
            <a:r>
              <a:rPr lang="ru-RU" dirty="0" err="1"/>
              <a:t>формулюють</a:t>
            </a:r>
            <a:r>
              <a:rPr lang="ru-RU" dirty="0"/>
              <a:t> </a:t>
            </a:r>
            <a:r>
              <a:rPr lang="ru-RU" dirty="0" err="1"/>
              <a:t>це</a:t>
            </a:r>
            <a:r>
              <a:rPr lang="ru-RU" dirty="0"/>
              <a:t> </a:t>
            </a:r>
            <a:r>
              <a:rPr lang="ru-RU" dirty="0" err="1"/>
              <a:t>умова</a:t>
            </a:r>
            <a:r>
              <a:rPr lang="ru-RU" dirty="0"/>
              <a:t> </a:t>
            </a:r>
            <a:r>
              <a:rPr lang="ru-RU" dirty="0" err="1"/>
              <a:t>трохи</a:t>
            </a:r>
            <a:r>
              <a:rPr lang="ru-RU" dirty="0"/>
              <a:t> </a:t>
            </a:r>
            <a:r>
              <a:rPr lang="ru-RU" dirty="0" err="1"/>
              <a:t>інакше</a:t>
            </a:r>
            <a:r>
              <a:rPr lang="ru-RU" dirty="0"/>
              <a:t>: </a:t>
            </a:r>
            <a:r>
              <a:rPr lang="ru-RU" dirty="0" err="1"/>
              <a:t>голівка</a:t>
            </a:r>
            <a:r>
              <a:rPr lang="ru-RU" dirty="0"/>
              <a:t> плоду не повинна бути </a:t>
            </a:r>
            <a:r>
              <a:rPr lang="ru-RU" dirty="0" err="1"/>
              <a:t>занадто</a:t>
            </a:r>
            <a:r>
              <a:rPr lang="ru-RU" dirty="0"/>
              <a:t> велика </a:t>
            </a:r>
            <a:r>
              <a:rPr lang="ru-RU" dirty="0" err="1"/>
              <a:t>або</a:t>
            </a:r>
            <a:r>
              <a:rPr lang="ru-RU" dirty="0"/>
              <a:t> </a:t>
            </a:r>
            <a:r>
              <a:rPr lang="ru-RU" dirty="0" err="1"/>
              <a:t>занадто</a:t>
            </a:r>
            <a:r>
              <a:rPr lang="ru-RU" dirty="0"/>
              <a:t> мала. </a:t>
            </a:r>
            <a:r>
              <a:rPr lang="ru-RU" dirty="0" err="1"/>
              <a:t>Збільшення</a:t>
            </a:r>
            <a:r>
              <a:rPr lang="ru-RU" dirty="0"/>
              <a:t> </a:t>
            </a:r>
            <a:r>
              <a:rPr lang="ru-RU" dirty="0" err="1"/>
              <a:t>цього</a:t>
            </a:r>
            <a:r>
              <a:rPr lang="ru-RU" dirty="0"/>
              <a:t> параметра </a:t>
            </a:r>
            <a:r>
              <a:rPr lang="ru-RU" dirty="0" err="1"/>
              <a:t>має</a:t>
            </a:r>
            <a:r>
              <a:rPr lang="ru-RU" dirty="0"/>
              <a:t> </a:t>
            </a:r>
            <a:r>
              <a:rPr lang="ru-RU" dirty="0" err="1"/>
              <a:t>місце</a:t>
            </a:r>
            <a:r>
              <a:rPr lang="ru-RU" dirty="0"/>
              <a:t> при </a:t>
            </a:r>
            <a:r>
              <a:rPr lang="ru-RU" dirty="0" err="1"/>
              <a:t>гідроцефалії</a:t>
            </a:r>
            <a:r>
              <a:rPr lang="ru-RU" dirty="0"/>
              <a:t>, великому </a:t>
            </a:r>
            <a:r>
              <a:rPr lang="ru-RU" dirty="0" err="1"/>
              <a:t>або</a:t>
            </a:r>
            <a:r>
              <a:rPr lang="ru-RU" dirty="0"/>
              <a:t> </a:t>
            </a:r>
            <a:r>
              <a:rPr lang="ru-RU" dirty="0" err="1"/>
              <a:t>гігантському</a:t>
            </a:r>
            <a:r>
              <a:rPr lang="ru-RU" dirty="0"/>
              <a:t> </a:t>
            </a:r>
            <a:r>
              <a:rPr lang="ru-RU" dirty="0" err="1"/>
              <a:t>плоді</a:t>
            </a:r>
            <a:r>
              <a:rPr lang="ru-RU" dirty="0"/>
              <a:t>. </a:t>
            </a:r>
            <a:r>
              <a:rPr lang="ru-RU" dirty="0" err="1"/>
              <a:t>Зменшення</a:t>
            </a:r>
            <a:r>
              <a:rPr lang="ru-RU" dirty="0"/>
              <a:t> - у </a:t>
            </a:r>
            <a:r>
              <a:rPr lang="ru-RU" dirty="0" err="1"/>
              <a:t>недоношеного</a:t>
            </a:r>
            <a:r>
              <a:rPr lang="ru-RU" dirty="0"/>
              <a:t> плоду. </a:t>
            </a:r>
            <a:r>
              <a:rPr lang="ru-RU" dirty="0" err="1"/>
              <a:t>Це</a:t>
            </a:r>
            <a:r>
              <a:rPr lang="ru-RU" dirty="0"/>
              <a:t> </a:t>
            </a:r>
            <a:r>
              <a:rPr lang="ru-RU" dirty="0" err="1"/>
              <a:t>пов'язано</a:t>
            </a:r>
            <a:r>
              <a:rPr lang="ru-RU" dirty="0"/>
              <a:t> з </a:t>
            </a:r>
            <a:r>
              <a:rPr lang="ru-RU" dirty="0" err="1"/>
              <a:t>розмірами</a:t>
            </a:r>
            <a:r>
              <a:rPr lang="ru-RU" dirty="0"/>
              <a:t> </a:t>
            </a:r>
            <a:r>
              <a:rPr lang="ru-RU" dirty="0" err="1"/>
              <a:t>щипців</a:t>
            </a:r>
            <a:r>
              <a:rPr lang="ru-RU" dirty="0"/>
              <a:t>, </a:t>
            </a:r>
            <a:r>
              <a:rPr lang="ru-RU" dirty="0" err="1"/>
              <a:t>які</a:t>
            </a:r>
            <a:r>
              <a:rPr lang="ru-RU" dirty="0"/>
              <a:t> </a:t>
            </a:r>
            <a:r>
              <a:rPr lang="ru-RU" dirty="0" err="1"/>
              <a:t>розраховані</a:t>
            </a:r>
            <a:r>
              <a:rPr lang="ru-RU" dirty="0"/>
              <a:t> для </a:t>
            </a:r>
            <a:r>
              <a:rPr lang="ru-RU" dirty="0" err="1"/>
              <a:t>середніх</a:t>
            </a:r>
            <a:r>
              <a:rPr lang="ru-RU" dirty="0"/>
              <a:t> </a:t>
            </a:r>
            <a:r>
              <a:rPr lang="ru-RU" dirty="0" err="1"/>
              <a:t>розмірів</a:t>
            </a:r>
            <a:r>
              <a:rPr lang="ru-RU" dirty="0"/>
              <a:t> </a:t>
            </a:r>
            <a:r>
              <a:rPr lang="ru-RU" dirty="0" err="1"/>
              <a:t>голівки</a:t>
            </a:r>
            <a:r>
              <a:rPr lang="ru-RU" dirty="0"/>
              <a:t> </a:t>
            </a:r>
            <a:r>
              <a:rPr lang="ru-RU" dirty="0" err="1"/>
              <a:t>доношеної</a:t>
            </a:r>
            <a:r>
              <a:rPr lang="ru-RU" dirty="0"/>
              <a:t> плоду. </a:t>
            </a:r>
            <a:r>
              <a:rPr lang="ru-RU" dirty="0" err="1"/>
              <a:t>Застосування</a:t>
            </a:r>
            <a:r>
              <a:rPr lang="ru-RU" dirty="0"/>
              <a:t> </a:t>
            </a:r>
            <a:r>
              <a:rPr lang="ru-RU" dirty="0" err="1"/>
              <a:t>акушерських</a:t>
            </a:r>
            <a:r>
              <a:rPr lang="ru-RU" dirty="0"/>
              <a:t> </a:t>
            </a:r>
            <a:r>
              <a:rPr lang="ru-RU" dirty="0" err="1"/>
              <a:t>щипців</a:t>
            </a:r>
            <a:r>
              <a:rPr lang="ru-RU" dirty="0"/>
              <a:t> без </a:t>
            </a:r>
            <a:r>
              <a:rPr lang="ru-RU" dirty="0" err="1"/>
              <a:t>урахування</a:t>
            </a:r>
            <a:r>
              <a:rPr lang="ru-RU" dirty="0"/>
              <a:t> </a:t>
            </a:r>
            <a:r>
              <a:rPr lang="ru-RU" dirty="0" err="1"/>
              <a:t>цієї</a:t>
            </a:r>
            <a:r>
              <a:rPr lang="ru-RU" dirty="0"/>
              <a:t> </a:t>
            </a:r>
            <a:r>
              <a:rPr lang="ru-RU" dirty="0" err="1"/>
              <a:t>умови</a:t>
            </a:r>
            <a:r>
              <a:rPr lang="ru-RU" dirty="0"/>
              <a:t> </a:t>
            </a:r>
            <a:r>
              <a:rPr lang="ru-RU" dirty="0" err="1"/>
              <a:t>стає</a:t>
            </a:r>
            <a:r>
              <a:rPr lang="ru-RU" dirty="0"/>
              <a:t> </a:t>
            </a:r>
            <a:r>
              <a:rPr lang="ru-RU" dirty="0" err="1"/>
              <a:t>травматичним</a:t>
            </a:r>
            <a:r>
              <a:rPr lang="ru-RU" dirty="0"/>
              <a:t> для плоду і для </a:t>
            </a:r>
            <a:r>
              <a:rPr lang="ru-RU" dirty="0" err="1"/>
              <a:t>матері</a:t>
            </a:r>
            <a:r>
              <a:rPr lang="ru-RU" dirty="0"/>
              <a:t>. </a:t>
            </a:r>
            <a:br>
              <a:rPr lang="ru-RU" dirty="0"/>
            </a:br>
            <a:r>
              <a:rPr lang="ru-RU" dirty="0"/>
              <a:t>- </a:t>
            </a:r>
            <a:r>
              <a:rPr lang="ru-RU" i="1" dirty="0" err="1"/>
              <a:t>Відповідність</a:t>
            </a:r>
            <a:r>
              <a:rPr lang="ru-RU" i="1" dirty="0"/>
              <a:t> </a:t>
            </a:r>
            <a:r>
              <a:rPr lang="ru-RU" i="1" dirty="0" err="1"/>
              <a:t>розмірів</a:t>
            </a:r>
            <a:r>
              <a:rPr lang="ru-RU" i="1" dirty="0"/>
              <a:t> таза </a:t>
            </a:r>
            <a:r>
              <a:rPr lang="ru-RU" i="1" dirty="0" err="1"/>
              <a:t>матері</a:t>
            </a:r>
            <a:r>
              <a:rPr lang="ru-RU" i="1" dirty="0"/>
              <a:t> і </a:t>
            </a:r>
            <a:r>
              <a:rPr lang="ru-RU" i="1" dirty="0" err="1"/>
              <a:t>голівки</a:t>
            </a:r>
            <a:r>
              <a:rPr lang="ru-RU" i="1" dirty="0"/>
              <a:t> плоду.</a:t>
            </a:r>
            <a:r>
              <a:rPr lang="ru-RU" dirty="0"/>
              <a:t> При </a:t>
            </a:r>
            <a:r>
              <a:rPr lang="ru-RU" dirty="0" err="1"/>
              <a:t>вузькому</a:t>
            </a:r>
            <a:r>
              <a:rPr lang="ru-RU" dirty="0"/>
              <a:t> </a:t>
            </a:r>
            <a:r>
              <a:rPr lang="ru-RU" dirty="0" err="1"/>
              <a:t>тазі</a:t>
            </a:r>
            <a:r>
              <a:rPr lang="ru-RU" dirty="0"/>
              <a:t> </a:t>
            </a:r>
            <a:r>
              <a:rPr lang="ru-RU" dirty="0" err="1"/>
              <a:t>щипці</a:t>
            </a:r>
            <a:r>
              <a:rPr lang="ru-RU" dirty="0"/>
              <a:t> є </a:t>
            </a:r>
            <a:r>
              <a:rPr lang="ru-RU" dirty="0" err="1"/>
              <a:t>досить</a:t>
            </a:r>
            <a:r>
              <a:rPr lang="ru-RU" dirty="0"/>
              <a:t> </a:t>
            </a:r>
            <a:r>
              <a:rPr lang="ru-RU" dirty="0" err="1"/>
              <a:t>небезпечним</a:t>
            </a:r>
            <a:r>
              <a:rPr lang="ru-RU" dirty="0"/>
              <a:t> </a:t>
            </a:r>
            <a:r>
              <a:rPr lang="ru-RU" dirty="0" err="1"/>
              <a:t>інструментом</a:t>
            </a:r>
            <a:r>
              <a:rPr lang="ru-RU" dirty="0"/>
              <a:t>, тому </a:t>
            </a:r>
            <a:r>
              <a:rPr lang="ru-RU" dirty="0" err="1"/>
              <a:t>їх</a:t>
            </a:r>
            <a:r>
              <a:rPr lang="ru-RU" dirty="0"/>
              <a:t> </a:t>
            </a:r>
            <a:r>
              <a:rPr lang="ru-RU" dirty="0" err="1"/>
              <a:t>застосування</a:t>
            </a:r>
            <a:r>
              <a:rPr lang="ru-RU" dirty="0"/>
              <a:t> </a:t>
            </a:r>
            <a:r>
              <a:rPr lang="ru-RU" dirty="0" err="1"/>
              <a:t>протипоказано</a:t>
            </a:r>
            <a:r>
              <a:rPr lang="ru-RU" dirty="0"/>
              <a:t>. </a:t>
            </a:r>
            <a:br>
              <a:rPr lang="ru-RU" dirty="0"/>
            </a:br>
            <a:r>
              <a:rPr lang="ru-RU" dirty="0"/>
              <a:t>- </a:t>
            </a:r>
            <a:r>
              <a:rPr lang="ru-RU" i="1" dirty="0"/>
              <a:t>Головка плоду повинна </a:t>
            </a:r>
            <a:r>
              <a:rPr lang="ru-RU" i="1" dirty="0" err="1"/>
              <a:t>знаходитися</a:t>
            </a:r>
            <a:r>
              <a:rPr lang="ru-RU" i="1" dirty="0"/>
              <a:t> у </a:t>
            </a:r>
            <a:r>
              <a:rPr lang="ru-RU" i="1" dirty="0" err="1"/>
              <a:t>виході</a:t>
            </a:r>
            <a:r>
              <a:rPr lang="ru-RU" i="1" dirty="0"/>
              <a:t> з малого тазу </a:t>
            </a:r>
            <a:r>
              <a:rPr lang="ru-RU" i="1" dirty="0" err="1"/>
              <a:t>стрілоподібним</a:t>
            </a:r>
            <a:r>
              <a:rPr lang="ru-RU" i="1" dirty="0"/>
              <a:t> швом в прямому </a:t>
            </a:r>
            <a:r>
              <a:rPr lang="ru-RU" i="1" dirty="0" err="1"/>
              <a:t>розмірі</a:t>
            </a:r>
            <a:r>
              <a:rPr lang="ru-RU" i="1" dirty="0"/>
              <a:t> </a:t>
            </a:r>
            <a:r>
              <a:rPr lang="ru-RU" i="1" dirty="0" err="1"/>
              <a:t>або</a:t>
            </a:r>
            <a:r>
              <a:rPr lang="ru-RU" i="1" dirty="0"/>
              <a:t> в </a:t>
            </a:r>
            <a:r>
              <a:rPr lang="ru-RU" i="1" dirty="0" err="1"/>
              <a:t>порожнині</a:t>
            </a:r>
            <a:r>
              <a:rPr lang="ru-RU" i="1" dirty="0"/>
              <a:t> малого тазу </a:t>
            </a:r>
            <a:r>
              <a:rPr lang="ru-RU" i="1" dirty="0" err="1"/>
              <a:t>стрілоподібним</a:t>
            </a:r>
            <a:r>
              <a:rPr lang="ru-RU" i="1" dirty="0"/>
              <a:t> швом в одному з </a:t>
            </a:r>
            <a:r>
              <a:rPr lang="ru-RU" i="1" dirty="0" err="1"/>
              <a:t>косих</a:t>
            </a:r>
            <a:r>
              <a:rPr lang="ru-RU" i="1" dirty="0"/>
              <a:t> </a:t>
            </a:r>
            <a:r>
              <a:rPr lang="ru-RU" i="1" dirty="0" err="1"/>
              <a:t>розмірів</a:t>
            </a:r>
            <a:r>
              <a:rPr lang="ru-RU" i="1" dirty="0"/>
              <a:t>.</a:t>
            </a:r>
            <a:r>
              <a:rPr lang="ru-RU" dirty="0"/>
              <a:t> </a:t>
            </a:r>
            <a:r>
              <a:rPr lang="ru-RU" dirty="0" err="1"/>
              <a:t>Точне</a:t>
            </a:r>
            <a:r>
              <a:rPr lang="ru-RU" dirty="0"/>
              <a:t> </a:t>
            </a:r>
            <a:r>
              <a:rPr lang="ru-RU" dirty="0" err="1"/>
              <a:t>визначення</a:t>
            </a:r>
            <a:r>
              <a:rPr lang="ru-RU" dirty="0"/>
              <a:t> </a:t>
            </a:r>
            <a:r>
              <a:rPr lang="ru-RU" dirty="0" err="1"/>
              <a:t>положення</a:t>
            </a:r>
            <a:r>
              <a:rPr lang="ru-RU" dirty="0"/>
              <a:t> </a:t>
            </a:r>
            <a:r>
              <a:rPr lang="ru-RU" dirty="0" err="1"/>
              <a:t>голівки</a:t>
            </a:r>
            <a:r>
              <a:rPr lang="ru-RU" dirty="0"/>
              <a:t> плоду в малому </a:t>
            </a:r>
            <a:r>
              <a:rPr lang="ru-RU" dirty="0" err="1"/>
              <a:t>тазі</a:t>
            </a:r>
            <a:r>
              <a:rPr lang="ru-RU" dirty="0"/>
              <a:t> </a:t>
            </a:r>
            <a:r>
              <a:rPr lang="ru-RU" dirty="0" err="1"/>
              <a:t>можливо</a:t>
            </a:r>
            <a:r>
              <a:rPr lang="ru-RU" dirty="0"/>
              <a:t> </a:t>
            </a:r>
            <a:r>
              <a:rPr lang="ru-RU" dirty="0" err="1"/>
              <a:t>тільки</a:t>
            </a:r>
            <a:r>
              <a:rPr lang="ru-RU" dirty="0"/>
              <a:t> при </a:t>
            </a:r>
            <a:r>
              <a:rPr lang="ru-RU" dirty="0" err="1"/>
              <a:t>піхвовому</a:t>
            </a:r>
            <a:r>
              <a:rPr lang="ru-RU" dirty="0"/>
              <a:t> </a:t>
            </a:r>
            <a:r>
              <a:rPr lang="ru-RU" dirty="0" err="1"/>
              <a:t>дослідженні</a:t>
            </a:r>
            <a:r>
              <a:rPr lang="ru-RU" dirty="0"/>
              <a:t>, яке </a:t>
            </a:r>
            <a:r>
              <a:rPr lang="ru-RU" dirty="0" err="1"/>
              <a:t>обов'язково</a:t>
            </a:r>
            <a:r>
              <a:rPr lang="ru-RU" dirty="0"/>
              <a:t> </a:t>
            </a:r>
            <a:r>
              <a:rPr lang="ru-RU" dirty="0" err="1"/>
              <a:t>має</a:t>
            </a:r>
            <a:r>
              <a:rPr lang="ru-RU" dirty="0"/>
              <a:t> бути </a:t>
            </a:r>
            <a:r>
              <a:rPr lang="ru-RU" dirty="0" err="1" smtClean="0"/>
              <a:t>проведене</a:t>
            </a:r>
            <a:r>
              <a:rPr lang="ru-RU" dirty="0" smtClean="0"/>
              <a:t> </a:t>
            </a:r>
            <a:r>
              <a:rPr lang="ru-RU" dirty="0"/>
              <a:t>перед </a:t>
            </a:r>
            <a:r>
              <a:rPr lang="ru-RU" dirty="0" err="1"/>
              <a:t>накладенням</a:t>
            </a:r>
            <a:r>
              <a:rPr lang="ru-RU" dirty="0"/>
              <a:t> </a:t>
            </a:r>
            <a:r>
              <a:rPr lang="ru-RU" dirty="0" err="1"/>
              <a:t>акушерських</a:t>
            </a:r>
            <a:r>
              <a:rPr lang="ru-RU" dirty="0"/>
              <a:t> </a:t>
            </a:r>
            <a:r>
              <a:rPr lang="ru-RU" dirty="0" err="1"/>
              <a:t>щипців</a:t>
            </a:r>
            <a:r>
              <a:rPr lang="ru-RU" dirty="0"/>
              <a:t>. </a:t>
            </a:r>
          </a:p>
        </p:txBody>
      </p:sp>
    </p:spTree>
    <p:extLst>
      <p:ext uri="{BB962C8B-B14F-4D97-AF65-F5344CB8AC3E}">
        <p14:creationId xmlns:p14="http://schemas.microsoft.com/office/powerpoint/2010/main" val="348712233"/>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168</TotalTime>
  <Words>1519</Words>
  <Application>Microsoft Office PowerPoint</Application>
  <PresentationFormat>Широкоэкранный</PresentationFormat>
  <Paragraphs>149</Paragraphs>
  <Slides>33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33</vt:i4>
      </vt:variant>
    </vt:vector>
  </HeadingPairs>
  <TitlesOfParts>
    <vt:vector size="38" baseType="lpstr">
      <vt:lpstr>Arial</vt:lpstr>
      <vt:lpstr>Century Gothic</vt:lpstr>
      <vt:lpstr>Times New Roman</vt:lpstr>
      <vt:lpstr>Wingdings 3</vt:lpstr>
      <vt:lpstr>Легкий дым</vt:lpstr>
      <vt:lpstr>РОЗРОДЖУВАЛЬНІ ОПЕРАЦІЇ В АКУШЕРСТВІ</vt:lpstr>
      <vt:lpstr>Операція накладення акушерських щипців</vt:lpstr>
      <vt:lpstr>ПРИСТРІЙ Акушерські щипці </vt:lpstr>
      <vt:lpstr>Презентация PowerPoint</vt:lpstr>
      <vt:lpstr>МЕХАНІЗМ ДІЇ </vt:lpstr>
      <vt:lpstr>Покази</vt:lpstr>
      <vt:lpstr>Покази з боку матері: </vt:lpstr>
      <vt:lpstr>Покази з боку плода:</vt:lpstr>
      <vt:lpstr>УМОВИ ДЛЯ ПРОВЕДЕННЯ ОПЕРАЦІЇ </vt:lpstr>
      <vt:lpstr>Положення голівки плоду по відношенню до площини тазу при потиличного передлежання</vt:lpstr>
      <vt:lpstr>Презентация PowerPoint</vt:lpstr>
      <vt:lpstr>ПІДГОТОВКА ДО ОПЕРАЦІЇ </vt:lpstr>
      <vt:lpstr>Презентация PowerPoint</vt:lpstr>
      <vt:lpstr>ТЕХНІКА ОПЕРАЦІЇ </vt:lpstr>
      <vt:lpstr>Презентация PowerPoint</vt:lpstr>
      <vt:lpstr>Презентация PowerPoint</vt:lpstr>
      <vt:lpstr>Презентация PowerPoint</vt:lpstr>
      <vt:lpstr>Презентация PowerPoint</vt:lpstr>
      <vt:lpstr>ТРУДНОЩІ, ЩО ВИНИКАЮТЬ ПРИ накладенні акушерських щипців </vt:lpstr>
      <vt:lpstr>Презентация PowerPoint</vt:lpstr>
      <vt:lpstr>ВИХІДНІ Акушерські щипці </vt:lpstr>
      <vt:lpstr>Порожнинні акушерські щипці </vt:lpstr>
      <vt:lpstr>Презентация PowerPoint</vt:lpstr>
      <vt:lpstr>УСКЛАДНЕННЯ </vt:lpstr>
      <vt:lpstr>Вакуум-екстракція плоду</vt:lpstr>
      <vt:lpstr>Покази</vt:lpstr>
      <vt:lpstr>Презентация PowerPoint</vt:lpstr>
      <vt:lpstr>Презентация PowerPoint</vt:lpstr>
      <vt:lpstr>Ембріотомії </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ROMA</dc:creator>
  <cp:lastModifiedBy>ROMA</cp:lastModifiedBy>
  <cp:revision>25</cp:revision>
  <dcterms:created xsi:type="dcterms:W3CDTF">2014-10-22T12:20:10Z</dcterms:created>
  <dcterms:modified xsi:type="dcterms:W3CDTF">2014-11-21T04:37:03Z</dcterms:modified>
</cp:coreProperties>
</file>