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6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028870-79BA-4102-BACE-DB85A96EAD36}" type="datetimeFigureOut">
              <a:rPr lang="uk-UA" smtClean="0"/>
              <a:t>06.11.2014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08988-0968-48F0-8B03-C0C36FC9B789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E02F07-DC94-4AC2-955B-07A3C258372D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D23996E-DAD9-4D8E-BAAC-A637622846DB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22F80F-3BD5-421B-805E-11E4165FAD15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508BFDA-51BB-41BA-8C13-477F8B9D0210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uk-U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DD6091A-57A9-4138-9335-F4C35DE17B49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uk-U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D16BCEC-D815-402D-A200-94A526779364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uk-U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2F9951-DB0B-4F05-8928-4A3F87938264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uk-U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2AFB90-A15B-4FDC-9A32-3A94C0D76743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uk-U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F3C1620-BD25-480E-9969-55F97B6F9811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uk-U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13879D-5B5B-4586-8D50-A84182117258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uk-U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5C9E96-CEEF-43C4-9C25-F1EA133D2ACE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753DB1-101F-41F0-A491-E3253C919819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uk-U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624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1B755A-2970-4CAD-A458-AAFDD2D1ED27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uk-U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634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30BCBE8-9465-4E54-9F55-79098ABF3AA9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C629BB-E4B8-4093-A169-01A526A8DDFF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0F48A49-1ECC-4126-B733-58FA6A0C191F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04620FD-1343-4F43-94D2-AF22EEDB866E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5FC5B2-23D7-4FD3-AC06-E51255FCF94E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0391F3-3B33-46B5-90A1-04239DDA7D4E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E09311-1594-4ABE-9DB1-65492D987C7E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1165BF-2FE8-4BF2-9561-DE611FAA996A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828800"/>
          </a:xfrm>
        </p:spPr>
        <p:txBody>
          <a:bodyPr/>
          <a:lstStyle/>
          <a:p>
            <a:r>
              <a:rPr lang="uk-UA" dirty="0" smtClean="0"/>
              <a:t>Аномалії пологової діяльності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5085184"/>
            <a:ext cx="7772400" cy="914400"/>
          </a:xfrm>
        </p:spPr>
        <p:txBody>
          <a:bodyPr>
            <a:normAutofit fontScale="85000" lnSpcReduction="20000"/>
          </a:bodyPr>
          <a:lstStyle/>
          <a:p>
            <a:r>
              <a:rPr lang="uk-UA" dirty="0" err="1" smtClean="0"/>
              <a:t>Д.мед.н</a:t>
            </a:r>
            <a:r>
              <a:rPr lang="uk-UA" dirty="0" smtClean="0"/>
              <a:t>., проф. Бобик Ю.Ю.</a:t>
            </a:r>
          </a:p>
          <a:p>
            <a:r>
              <a:rPr lang="uk-UA" dirty="0" smtClean="0"/>
              <a:t>Кафедра охорони </a:t>
            </a:r>
            <a:r>
              <a:rPr lang="uk-UA" dirty="0" err="1" smtClean="0"/>
              <a:t>материнстива</a:t>
            </a:r>
            <a:r>
              <a:rPr lang="uk-UA" dirty="0" smtClean="0"/>
              <a:t> та дитинства</a:t>
            </a:r>
          </a:p>
          <a:p>
            <a:r>
              <a:rPr lang="uk-UA" dirty="0" smtClean="0"/>
              <a:t>ФПОДП ДВНЗ </a:t>
            </a:r>
            <a:r>
              <a:rPr lang="uk-UA" dirty="0" err="1" smtClean="0"/>
              <a:t>“УжНУ”</a:t>
            </a: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3200" b="1" i="1" dirty="0" smtClean="0">
                <a:solidFill>
                  <a:schemeClr val="tx2">
                    <a:satMod val="200000"/>
                  </a:schemeClr>
                </a:solidFill>
              </a:rPr>
              <a:t>Побічна дія  </a:t>
            </a:r>
            <a:r>
              <a:rPr lang="uk-UA" sz="3200" b="1" i="1" dirty="0" smtClean="0">
                <a:solidFill>
                  <a:schemeClr val="tx2">
                    <a:satMod val="200000"/>
                  </a:schemeClr>
                </a:solidFill>
              </a:rPr>
              <a:t>β</a:t>
            </a:r>
            <a:r>
              <a:rPr lang="uk-UA" sz="3200" b="1" i="1" baseline="-25000" dirty="0" smtClean="0">
                <a:solidFill>
                  <a:schemeClr val="tx2">
                    <a:satMod val="200000"/>
                  </a:schemeClr>
                </a:solidFill>
              </a:rPr>
              <a:t>2</a:t>
            </a:r>
            <a:r>
              <a:rPr lang="uk-UA" sz="3200" b="1" i="1" dirty="0" smtClean="0">
                <a:solidFill>
                  <a:schemeClr val="tx2">
                    <a:satMod val="200000"/>
                  </a:schemeClr>
                </a:solidFill>
              </a:rPr>
              <a:t>-адреноміметиків</a:t>
            </a:r>
            <a:r>
              <a:rPr lang="uk-UA" sz="3200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sz="3200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uk-UA" sz="32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328592"/>
          </a:xfrm>
        </p:spPr>
        <p:txBody>
          <a:bodyPr>
            <a:normAutofit fontScale="550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dirty="0" smtClean="0"/>
              <a:t>- біль голови;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dirty="0" smtClean="0"/>
              <a:t>- запаморочення;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dirty="0" smtClean="0"/>
              <a:t>- тремор;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dirty="0" smtClean="0"/>
              <a:t>- тахікардія;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dirty="0" smtClean="0"/>
              <a:t>- </a:t>
            </a:r>
            <a:r>
              <a:rPr lang="uk-UA" sz="3300" dirty="0" err="1" smtClean="0"/>
              <a:t>шлуночкова</a:t>
            </a:r>
            <a:r>
              <a:rPr lang="uk-UA" sz="3300" dirty="0" smtClean="0"/>
              <a:t> екстрасистолія;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dirty="0" smtClean="0"/>
              <a:t>- болі у серці, зниження АТ;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dirty="0" smtClean="0"/>
              <a:t>- </a:t>
            </a:r>
            <a:r>
              <a:rPr lang="uk-UA" sz="3300" dirty="0" err="1" smtClean="0"/>
              <a:t>гіпокаліемія</a:t>
            </a:r>
            <a:r>
              <a:rPr lang="uk-UA" sz="3300" dirty="0" smtClean="0"/>
              <a:t>, </a:t>
            </a:r>
            <a:r>
              <a:rPr lang="uk-UA" sz="3300" dirty="0" err="1" smtClean="0"/>
              <a:t>знижен</a:t>
            </a:r>
            <a:r>
              <a:rPr lang="ru-RU" sz="3300" dirty="0" err="1" smtClean="0"/>
              <a:t>н</a:t>
            </a:r>
            <a:r>
              <a:rPr lang="uk-UA" sz="3300" dirty="0" smtClean="0"/>
              <a:t>я діурезу;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dirty="0" smtClean="0"/>
              <a:t>- набряки.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dirty="0" smtClean="0"/>
              <a:t>У новонародженого можливі </a:t>
            </a:r>
            <a:r>
              <a:rPr lang="uk-UA" sz="3300" dirty="0" err="1" smtClean="0"/>
              <a:t>гіпокаліємія</a:t>
            </a:r>
            <a:r>
              <a:rPr lang="uk-UA" sz="3300" dirty="0" smtClean="0"/>
              <a:t> та ацидоз.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sz="3300" b="1" i="1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sz="3300" b="1" i="1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b="1" i="1" dirty="0" smtClean="0"/>
              <a:t>У разі виникнення тахікардії у роділлі (&gt; 100уд/</a:t>
            </a:r>
            <a:r>
              <a:rPr lang="uk-UA" sz="3300" b="1" i="1" dirty="0" err="1" smtClean="0"/>
              <a:t>хв</a:t>
            </a:r>
            <a:r>
              <a:rPr lang="uk-UA" sz="3300" b="1" i="1" dirty="0" smtClean="0"/>
              <a:t>) показано введення </a:t>
            </a:r>
            <a:r>
              <a:rPr lang="uk-UA" sz="3300" b="1" i="1" dirty="0" err="1" smtClean="0"/>
              <a:t>верапамілу</a:t>
            </a:r>
            <a:r>
              <a:rPr lang="uk-UA" sz="3300" b="1" i="1" dirty="0" smtClean="0"/>
              <a:t> та препаратів калію.</a:t>
            </a:r>
            <a:endParaRPr lang="uk-UA" sz="33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b="1" i="1" dirty="0" smtClean="0"/>
              <a:t>Обсяг </a:t>
            </a:r>
            <a:r>
              <a:rPr lang="uk-UA" sz="3300" b="1" i="1" dirty="0" err="1" smtClean="0"/>
              <a:t>інфузійної</a:t>
            </a:r>
            <a:r>
              <a:rPr lang="uk-UA" sz="3300" b="1" i="1" dirty="0" smtClean="0"/>
              <a:t> терапії не має перевищувати 1,5 л/добу.</a:t>
            </a:r>
            <a:endParaRPr lang="uk-UA" sz="33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b="1" i="1" dirty="0" smtClean="0"/>
              <a:t>Введення </a:t>
            </a:r>
            <a:r>
              <a:rPr lang="uk-UA" sz="3300" b="1" i="1" dirty="0" err="1" smtClean="0"/>
              <a:t>глюкортикоїдів</a:t>
            </a:r>
            <a:r>
              <a:rPr lang="uk-UA" sz="3300" b="1" i="1" dirty="0" smtClean="0"/>
              <a:t> на фоні </a:t>
            </a:r>
            <a:r>
              <a:rPr lang="uk-UA" sz="3300" b="1" i="1" dirty="0" err="1" smtClean="0"/>
              <a:t>інфузії</a:t>
            </a:r>
            <a:r>
              <a:rPr lang="uk-UA" sz="3300" b="1" i="1" dirty="0" smtClean="0"/>
              <a:t> </a:t>
            </a:r>
            <a:r>
              <a:rPr lang="uk-UA" sz="3300" b="1" i="1" dirty="0" err="1" smtClean="0"/>
              <a:t>гексопреналіну</a:t>
            </a:r>
            <a:r>
              <a:rPr lang="uk-UA" sz="3300" b="1" i="1" dirty="0" smtClean="0"/>
              <a:t> може спричинити набряк легень у роділлі.</a:t>
            </a:r>
            <a:endParaRPr lang="uk-UA" sz="33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3300" b="1" i="1" dirty="0" err="1" smtClean="0"/>
              <a:t>Гексопреналін</a:t>
            </a:r>
            <a:r>
              <a:rPr lang="uk-UA" sz="3300" b="1" i="1" dirty="0" smtClean="0"/>
              <a:t> зменшує ефективність </a:t>
            </a:r>
            <a:r>
              <a:rPr lang="uk-UA" sz="3300" b="1" i="1" dirty="0" err="1" smtClean="0"/>
              <a:t>глюкозознижуючих</a:t>
            </a:r>
            <a:r>
              <a:rPr lang="uk-UA" sz="3300" b="1" i="1" dirty="0" smtClean="0"/>
              <a:t> препаратів.</a:t>
            </a:r>
            <a:endParaRPr lang="uk-UA" sz="3300" dirty="0" smtClean="0"/>
          </a:p>
          <a:p>
            <a:pPr marL="411480" fontAlgn="auto">
              <a:spcAft>
                <a:spcPts val="0"/>
              </a:spcAft>
              <a:buNone/>
              <a:defRPr/>
            </a:pPr>
            <a:r>
              <a:rPr lang="uk-UA" b="1" dirty="0" smtClean="0"/>
              <a:t> 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-1107504"/>
            <a:ext cx="7772400" cy="3505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2">
                    <a:satMod val="200000"/>
                  </a:schemeClr>
                </a:solidFill>
              </a:rPr>
              <a:t>		</a:t>
            </a:r>
            <a:r>
              <a:rPr lang="uk-UA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uk-UA" b="1" dirty="0" smtClean="0">
                <a:solidFill>
                  <a:schemeClr val="tx2">
                    <a:satMod val="200000"/>
                  </a:schemeClr>
                </a:solidFill>
              </a:rPr>
              <a:t>	</a:t>
            </a:r>
            <a:br>
              <a:rPr lang="uk-UA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uk-UA" b="1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uk-UA" sz="3200" b="1" i="1" dirty="0" smtClean="0">
                <a:solidFill>
                  <a:schemeClr val="tx2">
                    <a:satMod val="200000"/>
                  </a:schemeClr>
                </a:solidFill>
              </a:rPr>
              <a:t>Протипоказання до застосування </a:t>
            </a:r>
            <a:r>
              <a:rPr lang="uk-UA" sz="3200" b="1" i="1" dirty="0" err="1" smtClean="0">
                <a:solidFill>
                  <a:schemeClr val="tx2">
                    <a:satMod val="200000"/>
                  </a:schemeClr>
                </a:solidFill>
              </a:rPr>
              <a:t>простагландинів</a:t>
            </a:r>
            <a:r>
              <a:rPr lang="uk-UA" sz="3200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sz="32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uk-UA" b="1" dirty="0" smtClean="0">
                <a:solidFill>
                  <a:schemeClr val="tx2">
                    <a:satMod val="200000"/>
                  </a:schemeClr>
                </a:solidFill>
              </a:rPr>
              <a:t>	</a:t>
            </a:r>
            <a:endParaRPr lang="uk-UA" sz="32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 fontScale="700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органічні захворювання серця;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захворювання органів дихання (бронхіальна астма, алергічний бронхіт, емфізема, </a:t>
            </a:r>
            <a:r>
              <a:rPr lang="uk-UA" dirty="0" err="1" smtClean="0"/>
              <a:t>бронхоектатична</a:t>
            </a:r>
            <a:r>
              <a:rPr lang="uk-UA" dirty="0" smtClean="0"/>
              <a:t> хвороба, туберкульоз);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виразкова хвороба шлунка, виразковий коліт;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тяжкі порушення функції нирок та  печінки;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глаукома;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епілепсія;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тиреотоксикоз;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захворювання крові (</a:t>
            </a:r>
            <a:r>
              <a:rPr lang="uk-UA" dirty="0" err="1" smtClean="0"/>
              <a:t>серповидноцелюлярна</a:t>
            </a:r>
            <a:r>
              <a:rPr lang="uk-UA" dirty="0" smtClean="0"/>
              <a:t> анемія, </a:t>
            </a:r>
            <a:r>
              <a:rPr lang="uk-UA" dirty="0" err="1" smtClean="0"/>
              <a:t>коагулопатія</a:t>
            </a:r>
            <a:r>
              <a:rPr lang="uk-UA" dirty="0" smtClean="0"/>
              <a:t>);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системні захворювання сполучної тканини;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інфекції нижніх відділів статевих шляхів;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алергія на </a:t>
            </a:r>
            <a:r>
              <a:rPr lang="uk-UA" dirty="0" err="1" smtClean="0"/>
              <a:t>простагландин</a:t>
            </a:r>
            <a:r>
              <a:rPr lang="uk-UA" dirty="0" smtClean="0"/>
              <a:t> Е</a:t>
            </a:r>
            <a:r>
              <a:rPr lang="uk-UA" baseline="-25000" dirty="0" smtClean="0"/>
              <a:t>2</a:t>
            </a:r>
            <a:r>
              <a:rPr lang="uk-UA" dirty="0" smtClean="0"/>
              <a:t>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оперована матка (кесарів розтин, консервативна </a:t>
            </a:r>
            <a:r>
              <a:rPr lang="uk-UA" dirty="0" err="1" smtClean="0"/>
              <a:t>міомектомія</a:t>
            </a:r>
            <a:r>
              <a:rPr lang="uk-UA" dirty="0" smtClean="0"/>
              <a:t>), міома, аномалії розвитку матки.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b="1" i="1" dirty="0" smtClean="0"/>
              <a:t>Не використовувати естрогени та </a:t>
            </a:r>
            <a:r>
              <a:rPr lang="uk-UA" b="1" i="1" dirty="0" err="1" smtClean="0"/>
              <a:t>простагландин</a:t>
            </a:r>
            <a:r>
              <a:rPr lang="uk-UA" b="1" i="1" dirty="0" smtClean="0"/>
              <a:t> F2-</a:t>
            </a:r>
            <a:r>
              <a:rPr lang="uk-UA" b="1" i="1" dirty="0" smtClean="0">
                <a:sym typeface="Symbol"/>
              </a:rPr>
              <a:t></a:t>
            </a:r>
            <a:r>
              <a:rPr lang="uk-UA" b="1" i="1" dirty="0" smtClean="0"/>
              <a:t> з метою підготовки до розродження.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uk-UA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Діагноз аномалій пологової діяльності встановлюється після динамічного спостереження за роділлею протягом 8 годин у латентній фазі і 4 годин у активній фазі, у порівнянні із графіком розкриття шийки матки і просування </a:t>
            </a:r>
            <a:r>
              <a:rPr lang="uk-UA" dirty="0" err="1" smtClean="0"/>
              <a:t>передлеглої</a:t>
            </a:r>
            <a:r>
              <a:rPr lang="uk-UA" dirty="0" smtClean="0"/>
              <a:t> частини по пологовим шляхам нормальної </a:t>
            </a:r>
            <a:r>
              <a:rPr lang="uk-UA" dirty="0" err="1" smtClean="0"/>
              <a:t>партограми</a:t>
            </a:r>
            <a:r>
              <a:rPr lang="uk-UA" dirty="0" smtClean="0"/>
              <a:t>. </a:t>
            </a:r>
          </a:p>
          <a:p>
            <a:endParaRPr lang="uk-UA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066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 smtClean="0">
                <a:solidFill>
                  <a:schemeClr val="tx2">
                    <a:satMod val="200000"/>
                  </a:schemeClr>
                </a:solidFill>
              </a:rPr>
              <a:t>Діагностика незадовільного прогресу пологів </a:t>
            </a:r>
            <a:endParaRPr lang="uk-UA" sz="2800" b="1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914400" y="1340769"/>
          <a:ext cx="7772400" cy="5256582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10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Об’єктивні дані</a:t>
                      </a:r>
                      <a:endParaRPr kumimoji="0" lang="uk-UA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Діагноз</a:t>
                      </a:r>
                      <a:endParaRPr kumimoji="0" lang="uk-UA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4105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Відсутні регулярні скорочення матки або нерегулярні, різної тривалості та інтенсивності перейми.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Шийка матки зріла (&gt; 5 балів за шкалою Бішопа).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Удавані перейми</a:t>
                      </a:r>
                      <a:endParaRPr kumimoji="0" 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42052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Після 8 годин регулярних перейм шийка матки розкрита менше ніж на 4см.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Уповільнена латентна фаза пологів</a:t>
                      </a:r>
                      <a:endParaRPr kumimoji="0" 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126158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Менше, ніж три перейми за 10 хвилин, тривалість кожної менше 40 секунд.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Уповільнене розкриття шийки матки (менше 1см/год.).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Крива розкриття шийки матки на партограмі розташована справа від лінії тривоги.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Затягнута активна фаза пологів 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Неадекватна активність матки (слабкість пологової діяльності)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63079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Вторинна зупинка розкриття шийки матки і опускання передлеглої частини за умови наявності активної пологової діяльності.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Диспропорція голівки плода і тазу матері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84105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Активна пологова діяльність.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Шийка матки повністю розкрита.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Голівка в площині входу в малий таз, просування голівки відсутнє.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Клінічно вузький таз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105131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Шийка матки розкрита повністю.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Голівка плода в широкій або вузькій частині площини малого тазу.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Тривалість періоду вигнання більше 2 годин (1 години у повторнородящих ).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Затягнутий період вигнання</a:t>
                      </a:r>
                      <a:endParaRPr kumimoji="0" 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u="sng" dirty="0" smtClean="0">
                <a:solidFill>
                  <a:schemeClr val="tx2">
                    <a:satMod val="200000"/>
                  </a:schemeClr>
                </a:solidFill>
              </a:rPr>
              <a:t>Діагностика і лікування слабкості пологової діяльності </a:t>
            </a:r>
            <a:br>
              <a:rPr lang="uk-UA" sz="2400" b="1" u="sng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uk-UA" sz="2000" dirty="0" smtClean="0">
                <a:solidFill>
                  <a:schemeClr val="tx2">
                    <a:satMod val="200000"/>
                  </a:schemeClr>
                </a:solidFill>
              </a:rPr>
              <a:t> </a:t>
            </a:r>
            <a:br>
              <a:rPr lang="uk-UA" sz="2000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uk-UA" sz="2000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14400" y="1524000"/>
          <a:ext cx="7772400" cy="4953002"/>
        </p:xfrm>
        <a:graphic>
          <a:graphicData uri="http://schemas.openxmlformats.org/drawingml/2006/table">
            <a:tbl>
              <a:tblPr/>
              <a:tblGrid>
                <a:gridCol w="2590800"/>
                <a:gridCol w="1295400"/>
                <a:gridCol w="1295400"/>
                <a:gridCol w="2590800"/>
              </a:tblGrid>
              <a:tr h="21748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 пологової</a:t>
                      </a:r>
                      <a:endParaRPr kumimoji="0" lang="uk-UA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діяльності</a:t>
                      </a:r>
                      <a:endParaRPr kumimoji="0" lang="uk-UA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Діагностичні критерії</a:t>
                      </a:r>
                      <a:endParaRPr kumimoji="0" lang="uk-UA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Засоби лікування</a:t>
                      </a:r>
                      <a:endParaRPr kumimoji="0" lang="uk-UA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3021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Перші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пологи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Повторні пологи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365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                                                                  Латентна фаза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8687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1.Збільшення тривалості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(уповільнена латентна фаза)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 8 годин 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 8годин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Амніотомія 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Родопосилення  в/венним краплинним введенням окситоцину або простагландину Е</a:t>
                      </a:r>
                      <a:r>
                        <a:rPr kumimoji="0" lang="uk-UA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Оцінка ефективності через 6 – 8 годин з переглядом за показаннями подальшої тактики ведення пологів: 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визначення динаміки розкриття шийки матки і просування голівки кожних 2 години зовнішніми методами;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–"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внутрішнє акушерське дослідження через 4 години.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При відсутності переходу в активну фазу пологів після 8 годин родопосилення окситоцином – розродження операцією кесарева розтину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914400" y="-381000"/>
            <a:ext cx="7772400" cy="381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uk-UA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14400" y="1052736"/>
          <a:ext cx="7772400" cy="5616623"/>
        </p:xfrm>
        <a:graphic>
          <a:graphicData uri="http://schemas.openxmlformats.org/drawingml/2006/table">
            <a:tbl>
              <a:tblPr/>
              <a:tblGrid>
                <a:gridCol w="2590800"/>
                <a:gridCol w="1295400"/>
                <a:gridCol w="1295400"/>
                <a:gridCol w="2590800"/>
              </a:tblGrid>
              <a:tr h="21669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 пологової</a:t>
                      </a:r>
                      <a:endParaRPr kumimoji="0" lang="uk-UA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діяльності</a:t>
                      </a:r>
                      <a:endParaRPr kumimoji="0" lang="uk-UA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Діагностичні критерії</a:t>
                      </a:r>
                      <a:endParaRPr kumimoji="0" lang="uk-UA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Засоби лікування</a:t>
                      </a:r>
                      <a:endParaRPr kumimoji="0" lang="uk-UA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904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Перші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пологи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Повторні пологи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34826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                                                                 Активна фаза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178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1.Уповільнення  розкриття шийки матки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2.Уповільнення просування голівки плода відносно площини входу у малий таз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&lt;1см/год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Відповідно до партограми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&lt;1см/</a:t>
                      </a:r>
                      <a:r>
                        <a:rPr kumimoji="0" lang="uk-UA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kumimoji="0" 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Відповідно до </a:t>
                      </a:r>
                      <a:r>
                        <a:rPr kumimoji="0" lang="uk-UA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партограми</a:t>
                      </a:r>
                      <a:endParaRPr kumimoji="0" 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Амніотомія і спостереження протягом 2-х годин при активній поведінці роділлі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Родопосилення в/венним краплинним введенням окситоцину або простагландину </a:t>
                      </a: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uk-UA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uk-UA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</a:t>
                      </a: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Кесарів розтин за умови клінічної невідповідності розмірів голівки та тазу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235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Збільшення тривалості періоду вигнання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&gt;2 год.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&gt;1 год.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Виключення клінічної невідповідності розмірів голівки і тазу. При клінічній невідповідності – розродження операцією </a:t>
                      </a:r>
                      <a:r>
                        <a:rPr kumimoji="0" 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ragmatica"/>
                          <a:cs typeface="Times New Roman" pitchFamily="18" charset="0"/>
                        </a:rPr>
                        <a:t>кесарева розтину.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kumimoji="0" lang="uk-UA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Родопосилення</a:t>
                      </a:r>
                      <a:r>
                        <a:rPr kumimoji="0" 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в/венним краплинним введенням </a:t>
                      </a:r>
                      <a:r>
                        <a:rPr kumimoji="0" lang="uk-UA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окситоцину</a:t>
                      </a:r>
                      <a:r>
                        <a:rPr kumimoji="0" 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kumimoji="0" 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Залежно від місця розташування </a:t>
                      </a:r>
                      <a:r>
                        <a:rPr kumimoji="0" lang="uk-UA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передлеглої</a:t>
                      </a:r>
                      <a:r>
                        <a:rPr kumimoji="0" 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голівки плода – вакуум-екстракція плода або накладання акушерських щипців.</a:t>
                      </a:r>
                      <a:endParaRPr kumimoji="0" 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600" b="1" u="sng" dirty="0" smtClean="0">
                <a:solidFill>
                  <a:schemeClr val="tx2">
                    <a:satMod val="200000"/>
                  </a:schemeClr>
                </a:solidFill>
              </a:rPr>
              <a:t>Слабкість пологової діяльності</a:t>
            </a:r>
            <a:br>
              <a:rPr lang="uk-UA" sz="3600" b="1" u="sng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uk-UA" sz="3600" b="1" u="sng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984750"/>
          </a:xfrm>
        </p:spPr>
        <p:txBody>
          <a:bodyPr>
            <a:normAutofit fontScale="775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Слабкість пологової діяльності</a:t>
            </a:r>
            <a:r>
              <a:rPr lang="uk-UA" b="1" dirty="0" smtClean="0"/>
              <a:t> - </a:t>
            </a:r>
            <a:r>
              <a:rPr lang="uk-UA" dirty="0" smtClean="0"/>
              <a:t>характер пологової діяльності, при якому перейми мають недостатню силу і тривалість, проміжок часу між ними збільшується, при цьому сповільнюються згладжування і розкриття шийки матки та просування голівки плода по пологових шляхах у першому або другому періоді пологів (табл.1). </a:t>
            </a:r>
          </a:p>
          <a:p>
            <a:pPr marL="411480" fontAlgn="auto">
              <a:spcAft>
                <a:spcPts val="0"/>
              </a:spcAft>
              <a:buNone/>
              <a:defRPr/>
            </a:pP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b="1" i="1" dirty="0" smtClean="0"/>
              <a:t>Лікування</a:t>
            </a:r>
            <a:endParaRPr lang="uk-UA" dirty="0" smtClean="0"/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За відсутності протипоказань застосовують медикаментозні схеми стимуляції пологової діяльності.</a:t>
            </a:r>
          </a:p>
          <a:p>
            <a:pPr marL="411480" fontAlgn="auto">
              <a:spcAft>
                <a:spcPts val="0"/>
              </a:spcAft>
              <a:buNone/>
              <a:defRPr/>
            </a:pPr>
            <a:r>
              <a:rPr lang="uk-UA" b="1" dirty="0" smtClean="0"/>
              <a:t> 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b="1" i="1" dirty="0" smtClean="0"/>
              <a:t>Умови призначення </a:t>
            </a:r>
            <a:r>
              <a:rPr lang="uk-UA" b="1" i="1" dirty="0" err="1" smtClean="0"/>
              <a:t>утеротонічних</a:t>
            </a:r>
            <a:r>
              <a:rPr lang="uk-UA" b="1" i="1" dirty="0" smtClean="0"/>
              <a:t> засобів:</a:t>
            </a:r>
            <a:endParaRPr lang="uk-UA" dirty="0" smtClean="0"/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- відсутність плідного міхура;</a:t>
            </a:r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- відповідність розмірів плода і тазу матері</a:t>
            </a:r>
            <a:r>
              <a:rPr lang="uk-UA" dirty="0" smtClean="0"/>
              <a:t>.</a:t>
            </a:r>
            <a:r>
              <a:rPr lang="uk-UA" b="1" dirty="0" smtClean="0"/>
              <a:t> 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76456" cy="1152128"/>
          </a:xfrm>
        </p:spPr>
        <p:txBody>
          <a:bodyPr>
            <a:normAutofit/>
          </a:bodyPr>
          <a:lstStyle/>
          <a:p>
            <a:pPr marL="411480" fontAlgn="auto">
              <a:spcAft>
                <a:spcPts val="0"/>
              </a:spcAft>
              <a:defRPr/>
            </a:pPr>
            <a:r>
              <a:rPr lang="uk-UA" sz="3200" b="1" u="sng" dirty="0" smtClean="0"/>
              <a:t>Протипоказання до призначення </a:t>
            </a:r>
            <a:r>
              <a:rPr lang="uk-UA" sz="3200" b="1" u="sng" dirty="0" err="1" smtClean="0"/>
              <a:t>утеротонічних</a:t>
            </a:r>
            <a:r>
              <a:rPr lang="uk-UA" sz="3200" b="1" u="sng" dirty="0" smtClean="0"/>
              <a:t> засобів:</a:t>
            </a:r>
            <a:endParaRPr lang="uk-UA" sz="3200" u="sng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16832"/>
            <a:ext cx="8352928" cy="4824536"/>
          </a:xfrm>
        </p:spPr>
        <p:txBody>
          <a:bodyPr>
            <a:normAutofit fontScale="925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</a:t>
            </a:r>
            <a:r>
              <a:rPr lang="uk-UA" dirty="0" smtClean="0"/>
              <a:t>клінічно та анатомічно вузький таз;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оперована матка;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аномальні положення та  передлежання плода;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</a:t>
            </a:r>
            <a:r>
              <a:rPr lang="uk-UA" dirty="0" err="1" smtClean="0"/>
              <a:t>дистрес</a:t>
            </a:r>
            <a:r>
              <a:rPr lang="uk-UA" dirty="0" smtClean="0"/>
              <a:t> плода;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повне передлежання плаценти;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передчасне відшарування нормально та  низько розташованої плаценти;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</a:t>
            </a:r>
            <a:r>
              <a:rPr lang="uk-UA" dirty="0" err="1" smtClean="0"/>
              <a:t>стріктура</a:t>
            </a:r>
            <a:r>
              <a:rPr lang="uk-UA" dirty="0" smtClean="0"/>
              <a:t> піхви;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 відновлений розрив промежини III ступеня;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</a:t>
            </a:r>
            <a:r>
              <a:rPr lang="uk-UA" dirty="0" err="1" smtClean="0"/>
              <a:t>дистоція</a:t>
            </a:r>
            <a:r>
              <a:rPr lang="uk-UA" dirty="0" smtClean="0"/>
              <a:t>, атрезія, рубцеві зміни шийки матки;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</a:t>
            </a:r>
            <a:r>
              <a:rPr lang="uk-UA" dirty="0" err="1" smtClean="0"/>
              <a:t>гіперчутливість</a:t>
            </a:r>
            <a:r>
              <a:rPr lang="uk-UA" dirty="0" smtClean="0"/>
              <a:t> .   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100" b="1" u="sng" dirty="0" smtClean="0">
                <a:solidFill>
                  <a:schemeClr val="tx2">
                    <a:satMod val="200000"/>
                  </a:schemeClr>
                </a:solidFill>
              </a:rPr>
              <a:t>Методика введення </a:t>
            </a:r>
            <a:r>
              <a:rPr lang="uk-UA" sz="3100" b="1" u="sng" dirty="0" err="1" smtClean="0">
                <a:solidFill>
                  <a:schemeClr val="tx2">
                    <a:satMod val="200000"/>
                  </a:schemeClr>
                </a:solidFill>
              </a:rPr>
              <a:t>окситоцину</a:t>
            </a:r>
            <a:r>
              <a:rPr lang="uk-UA" sz="3100" b="1" u="sng" dirty="0" smtClean="0">
                <a:solidFill>
                  <a:schemeClr val="tx2">
                    <a:satMod val="200000"/>
                  </a:schemeClr>
                </a:solidFill>
              </a:rPr>
              <a:t> з метою лікування слабкості пологової діяльності. </a:t>
            </a:r>
            <a:r>
              <a:rPr lang="uk-UA" sz="2400" b="1" u="sng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sz="2400" b="1" u="sng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uk-UA" sz="2400" b="1" u="sng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700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З метою внутрішньовенної </a:t>
            </a:r>
            <a:r>
              <a:rPr lang="uk-UA" dirty="0" err="1" smtClean="0"/>
              <a:t>інфузії</a:t>
            </a:r>
            <a:r>
              <a:rPr lang="uk-UA" dirty="0" smtClean="0"/>
              <a:t> 1мл </a:t>
            </a:r>
            <a:r>
              <a:rPr lang="uk-UA" dirty="0" err="1" smtClean="0"/>
              <a:t>окситоцину</a:t>
            </a:r>
            <a:r>
              <a:rPr lang="uk-UA" dirty="0" smtClean="0"/>
              <a:t> (5 ОД) розчиняють у 500 </a:t>
            </a:r>
            <a:r>
              <a:rPr lang="uk-UA" dirty="0" err="1" smtClean="0"/>
              <a:t>мл</a:t>
            </a:r>
            <a:r>
              <a:rPr lang="uk-UA" dirty="0" smtClean="0"/>
              <a:t> ізотонічного розчину натрію хлориду. 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Обов’язкове </a:t>
            </a:r>
            <a:r>
              <a:rPr lang="uk-UA" dirty="0" smtClean="0"/>
              <a:t>проведення катетеризації ліктьової вени для забезпечення активної поведінки роділлі. 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Починається </a:t>
            </a:r>
            <a:r>
              <a:rPr lang="uk-UA" dirty="0" smtClean="0"/>
              <a:t>введення зі швидкістю 6 – 8 крапель/хв. </a:t>
            </a:r>
            <a:r>
              <a:rPr lang="uk-UA" dirty="0" smtClean="0"/>
              <a:t>(0,5-1,0 </a:t>
            </a:r>
            <a:r>
              <a:rPr lang="uk-UA" dirty="0" err="1" smtClean="0"/>
              <a:t>мОД</a:t>
            </a:r>
            <a:r>
              <a:rPr lang="uk-UA" dirty="0" smtClean="0"/>
              <a:t>/</a:t>
            </a:r>
            <a:r>
              <a:rPr lang="uk-UA" dirty="0" err="1" smtClean="0"/>
              <a:t>хв</a:t>
            </a:r>
            <a:r>
              <a:rPr lang="uk-UA" dirty="0" smtClean="0"/>
              <a:t>). </a:t>
            </a:r>
            <a:r>
              <a:rPr lang="uk-UA" dirty="0" smtClean="0"/>
              <a:t>При досягненні ефекту через 30 хвилин швидкість введення залишається попередньою. 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У </a:t>
            </a:r>
            <a:r>
              <a:rPr lang="uk-UA" dirty="0" smtClean="0"/>
              <a:t>разі відсутності ефекту швидкість введення збільшують кожних 30 хвилин на 6 крапель (0,5 </a:t>
            </a:r>
            <a:r>
              <a:rPr lang="uk-UA" dirty="0" err="1" smtClean="0"/>
              <a:t>мОД</a:t>
            </a:r>
            <a:r>
              <a:rPr lang="uk-UA" dirty="0" smtClean="0"/>
              <a:t>/</a:t>
            </a:r>
            <a:r>
              <a:rPr lang="uk-UA" dirty="0" err="1" smtClean="0"/>
              <a:t>хв</a:t>
            </a:r>
            <a:r>
              <a:rPr lang="uk-UA" dirty="0" smtClean="0"/>
              <a:t>). Максимальна швидкість введення не має перевищувати 40 крапель у одну хвилину. 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Критерієм досягнення регулярної адекватної пологової діяльності без </a:t>
            </a:r>
            <a:r>
              <a:rPr lang="uk-UA" dirty="0" err="1" smtClean="0"/>
              <a:t>гіперстимуляції</a:t>
            </a:r>
            <a:r>
              <a:rPr lang="uk-UA" dirty="0" smtClean="0"/>
              <a:t> матки вважається наявність 4 – 5 маткових скорочень за 10 хвилин при тривалості скорочень 40 – 50 сек. 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err="1" smtClean="0"/>
              <a:t>Родопосилення</a:t>
            </a:r>
            <a:r>
              <a:rPr lang="uk-UA" dirty="0" smtClean="0"/>
              <a:t> </a:t>
            </a:r>
            <a:r>
              <a:rPr lang="uk-UA" dirty="0" smtClean="0"/>
              <a:t>проводиться зі спостереженням за станом плода.</a:t>
            </a:r>
          </a:p>
          <a:p>
            <a:pPr marL="411480" fontAlgn="auto">
              <a:spcAft>
                <a:spcPts val="0"/>
              </a:spcAft>
              <a:buNone/>
              <a:defRPr/>
            </a:pP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u="sng" dirty="0" smtClean="0">
                <a:solidFill>
                  <a:schemeClr val="tx2">
                    <a:satMod val="200000"/>
                  </a:schemeClr>
                </a:solidFill>
              </a:rPr>
              <a:t>Методика введення </a:t>
            </a:r>
            <a:r>
              <a:rPr lang="uk-UA" sz="2800" b="1" u="sng" dirty="0" err="1" smtClean="0">
                <a:solidFill>
                  <a:schemeClr val="tx2">
                    <a:satMod val="200000"/>
                  </a:schemeClr>
                </a:solidFill>
              </a:rPr>
              <a:t>простагландинів</a:t>
            </a:r>
            <a:r>
              <a:rPr lang="uk-UA" sz="2800" b="1" u="sng" dirty="0" smtClean="0">
                <a:solidFill>
                  <a:schemeClr val="tx2">
                    <a:satMod val="200000"/>
                  </a:schemeClr>
                </a:solidFill>
              </a:rPr>
              <a:t> з метою лікування слабкості пологової діяльності.</a:t>
            </a:r>
            <a:r>
              <a:rPr lang="uk-UA" sz="2800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sz="2800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uk-UA" sz="28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 fontScale="925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i="1" dirty="0" err="1" smtClean="0"/>
              <a:t>Простагландин</a:t>
            </a:r>
            <a:r>
              <a:rPr lang="uk-UA" i="1" dirty="0" smtClean="0"/>
              <a:t> Е</a:t>
            </a:r>
            <a:r>
              <a:rPr lang="uk-UA" i="1" baseline="-25000" dirty="0" smtClean="0"/>
              <a:t>2  </a:t>
            </a:r>
            <a:r>
              <a:rPr lang="uk-UA" i="1" dirty="0" smtClean="0"/>
              <a:t>- латентна фаза пологів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 Для внутрішньовенної </a:t>
            </a:r>
            <a:r>
              <a:rPr lang="uk-UA" dirty="0" err="1" smtClean="0"/>
              <a:t>інфузії</a:t>
            </a:r>
            <a:r>
              <a:rPr lang="uk-UA" dirty="0" smtClean="0"/>
              <a:t> 0,75мл (1 ампула) </a:t>
            </a:r>
            <a:r>
              <a:rPr lang="uk-UA" dirty="0" err="1" smtClean="0"/>
              <a:t>простагландину</a:t>
            </a:r>
            <a:r>
              <a:rPr lang="uk-UA" dirty="0" smtClean="0"/>
              <a:t> Е</a:t>
            </a:r>
            <a:r>
              <a:rPr lang="uk-UA" baseline="-25000" dirty="0" smtClean="0"/>
              <a:t>2</a:t>
            </a:r>
            <a:r>
              <a:rPr lang="uk-UA" dirty="0" smtClean="0"/>
              <a:t> (випускається у вигляді концентрату для </a:t>
            </a:r>
            <a:r>
              <a:rPr lang="uk-UA" dirty="0" err="1" smtClean="0"/>
              <a:t>інфузій</a:t>
            </a:r>
            <a:r>
              <a:rPr lang="uk-UA" dirty="0" smtClean="0"/>
              <a:t>) розчиняють у 500мл ізотонічного розчину натрію хлориду, вводять </a:t>
            </a:r>
            <a:r>
              <a:rPr lang="uk-UA" dirty="0" err="1" smtClean="0"/>
              <a:t>крапельно</a:t>
            </a:r>
            <a:r>
              <a:rPr lang="uk-UA" dirty="0" smtClean="0"/>
              <a:t>. 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Початкова </a:t>
            </a:r>
            <a:r>
              <a:rPr lang="uk-UA" dirty="0" smtClean="0"/>
              <a:t>швидкість </a:t>
            </a:r>
            <a:r>
              <a:rPr lang="uk-UA" dirty="0" err="1" smtClean="0"/>
              <a:t>інфузії</a:t>
            </a:r>
            <a:r>
              <a:rPr lang="uk-UA" dirty="0" smtClean="0"/>
              <a:t>, яку підтримують не менше 30хв., складає 5 - 8 крапель/хв. 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При </a:t>
            </a:r>
            <a:r>
              <a:rPr lang="uk-UA" dirty="0" smtClean="0"/>
              <a:t>досягненні ефекту швидкість введення залишається попередньою. 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У </a:t>
            </a:r>
            <a:r>
              <a:rPr lang="uk-UA" dirty="0" smtClean="0"/>
              <a:t>разі відсутності ефекту швидкість введення збільшують кожну годину до отримання ефекту (не більше 25 – 30 крапель/хв.).</a:t>
            </a:r>
            <a:endParaRPr lang="uk-UA" dirty="0" smtClean="0"/>
          </a:p>
          <a:p>
            <a:pPr marL="411480" fontAlgn="auto">
              <a:spcAft>
                <a:spcPts val="0"/>
              </a:spcAft>
              <a:buNone/>
              <a:defRPr/>
            </a:pP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340768"/>
            <a:ext cx="8183880" cy="5040560"/>
          </a:xfrm>
        </p:spPr>
        <p:txBody>
          <a:bodyPr>
            <a:normAutofit/>
          </a:bodyPr>
          <a:lstStyle/>
          <a:p>
            <a:r>
              <a:rPr lang="uk-UA" dirty="0" smtClean="0"/>
              <a:t>Аномалії пологової діяльності – стан, коли частота, тривалість, ритм і сила переймів та потуг не забезпечують динамічного, у межах фізіологічних параметрів часу, просування плода та вигнання його без порушення </a:t>
            </a:r>
            <a:r>
              <a:rPr lang="uk-UA" dirty="0" err="1" smtClean="0"/>
              <a:t>біомеханізму</a:t>
            </a:r>
            <a:r>
              <a:rPr lang="uk-UA" dirty="0" smtClean="0"/>
              <a:t> пологів.</a:t>
            </a:r>
          </a:p>
          <a:p>
            <a:r>
              <a:rPr lang="uk-UA" dirty="0" smtClean="0"/>
              <a:t> </a:t>
            </a:r>
            <a:r>
              <a:rPr lang="uk-UA" dirty="0" smtClean="0"/>
              <a:t>Можливі </a:t>
            </a:r>
            <a:r>
              <a:rPr lang="uk-UA" dirty="0" smtClean="0"/>
              <a:t>розлади кожного із показників скоротливої діяльності матки – тонусу матки, ритму, частоти і координації скорочень, інтервалів між переймами, потугами, тривалості пологів. 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914400" y="-304800"/>
            <a:ext cx="7772400" cy="304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uk-UA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96752"/>
            <a:ext cx="8075240" cy="5159598"/>
          </a:xfrm>
        </p:spPr>
        <p:txBody>
          <a:bodyPr>
            <a:normAutofit fontScale="925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i="1" dirty="0" err="1" smtClean="0"/>
              <a:t>Простагландин</a:t>
            </a:r>
            <a:r>
              <a:rPr lang="uk-UA" i="1" dirty="0" smtClean="0"/>
              <a:t> F</a:t>
            </a:r>
            <a:r>
              <a:rPr lang="uk-UA" i="1" baseline="-25000" dirty="0" smtClean="0"/>
              <a:t>2</a:t>
            </a:r>
            <a:r>
              <a:rPr lang="uk-UA" i="1" baseline="-25000" dirty="0" smtClean="0">
                <a:sym typeface="Symbol"/>
              </a:rPr>
              <a:t></a:t>
            </a:r>
            <a:r>
              <a:rPr lang="uk-UA" i="1" baseline="-25000" dirty="0" smtClean="0"/>
              <a:t>  </a:t>
            </a:r>
            <a:r>
              <a:rPr lang="uk-UA" i="1" dirty="0" smtClean="0"/>
              <a:t>-  активна фаза пологів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Для внутрішньовенної </a:t>
            </a:r>
            <a:r>
              <a:rPr lang="uk-UA" dirty="0" err="1" smtClean="0"/>
              <a:t>інфузії</a:t>
            </a:r>
            <a:r>
              <a:rPr lang="uk-UA" dirty="0" smtClean="0"/>
              <a:t> 5мг </a:t>
            </a:r>
            <a:r>
              <a:rPr lang="uk-UA" dirty="0" err="1" smtClean="0"/>
              <a:t>простагландину</a:t>
            </a:r>
            <a:r>
              <a:rPr lang="uk-UA" dirty="0" smtClean="0"/>
              <a:t> F</a:t>
            </a:r>
            <a:r>
              <a:rPr lang="uk-UA" baseline="-25000" dirty="0" smtClean="0"/>
              <a:t>2</a:t>
            </a:r>
            <a:r>
              <a:rPr lang="uk-UA" baseline="-25000" dirty="0" smtClean="0">
                <a:sym typeface="Symbol"/>
              </a:rPr>
              <a:t></a:t>
            </a:r>
            <a:r>
              <a:rPr lang="uk-UA" baseline="-25000" dirty="0" smtClean="0"/>
              <a:t>  </a:t>
            </a:r>
            <a:r>
              <a:rPr lang="uk-UA" dirty="0" smtClean="0"/>
              <a:t>розчиняють у 500мл ізотонічного розчину хлориду натрію і вводять </a:t>
            </a:r>
            <a:r>
              <a:rPr lang="uk-UA" dirty="0" err="1" smtClean="0"/>
              <a:t>крапельно</a:t>
            </a:r>
            <a:r>
              <a:rPr lang="uk-UA" dirty="0" smtClean="0"/>
              <a:t> зі швидкістю 6 – 8 крапель в хвилину. 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Початкова </a:t>
            </a:r>
            <a:r>
              <a:rPr lang="uk-UA" dirty="0" smtClean="0"/>
              <a:t>швидкість </a:t>
            </a:r>
            <a:r>
              <a:rPr lang="uk-UA" dirty="0" err="1" smtClean="0"/>
              <a:t>інфузії</a:t>
            </a:r>
            <a:r>
              <a:rPr lang="uk-UA" dirty="0" smtClean="0"/>
              <a:t>, яку підтримують не менше 30хв., складає 5 - 8 крапель/хв. 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При </a:t>
            </a:r>
            <a:r>
              <a:rPr lang="uk-UA" dirty="0" smtClean="0"/>
              <a:t>досягненні ефекту швидкість введення залишається попередньою. 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При </a:t>
            </a:r>
            <a:r>
              <a:rPr lang="uk-UA" dirty="0" smtClean="0"/>
              <a:t>відсутності ефекту швидкість введення збільшують кожну годину до отримання ефекту (не більше 25 – 30 крапель/хв.).</a:t>
            </a:r>
            <a:endParaRPr lang="uk-UA" dirty="0" smtClean="0"/>
          </a:p>
          <a:p>
            <a:pPr marL="411480" fontAlgn="auto">
              <a:spcAft>
                <a:spcPts val="0"/>
              </a:spcAft>
              <a:buNone/>
              <a:defRPr/>
            </a:pPr>
            <a:r>
              <a:rPr lang="uk-UA" b="1" baseline="-25000" dirty="0" smtClean="0"/>
              <a:t> 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b="1" u="sng" dirty="0" smtClean="0">
                <a:solidFill>
                  <a:schemeClr val="tx2">
                    <a:satMod val="200000"/>
                  </a:schemeClr>
                </a:solidFill>
              </a:rPr>
              <a:t>Ускладнення</a:t>
            </a:r>
            <a:endParaRPr lang="uk-UA" u="sng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Передозування призводить до розвитку </a:t>
            </a:r>
            <a:r>
              <a:rPr lang="uk-UA" dirty="0" err="1" smtClean="0"/>
              <a:t>гіпертонусу</a:t>
            </a:r>
            <a:r>
              <a:rPr lang="uk-UA" dirty="0" smtClean="0"/>
              <a:t> матки, скорочення набувають характеру судом, погіршується матково-плацентарний кровообіг, розвивається гіпоксія плода; зростає загроза відшарування плаценти, ризик родової травми та хірургічного втручання за невідкладними показаннями.</a:t>
            </a:r>
          </a:p>
          <a:p>
            <a:endParaRPr lang="uk-UA" dirty="0" smtClean="0"/>
          </a:p>
          <a:p>
            <a:endParaRPr lang="uk-UA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3200" b="1" u="sng" dirty="0" smtClean="0">
                <a:solidFill>
                  <a:schemeClr val="tx2">
                    <a:satMod val="200000"/>
                  </a:schemeClr>
                </a:solidFill>
              </a:rPr>
              <a:t>Надмірно сильна пологова діяльність</a:t>
            </a:r>
            <a:endParaRPr lang="uk-UA" sz="3200" u="sng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850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Надмірно сильна пологова діяльність розвивається раптово. Сильні перейми відбуваються через короткий проміжок часу, частота скорочень матки більша 5 протягом 10 хвилин, що сприяє швидкому та повному розкриттю маткового вічка.</a:t>
            </a:r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Швидкими вважають пологи, що тривають менше 6 годин у </a:t>
            </a:r>
            <a:r>
              <a:rPr lang="uk-UA" dirty="0" err="1" smtClean="0"/>
              <a:t>першонароджуючих</a:t>
            </a:r>
            <a:r>
              <a:rPr lang="uk-UA" dirty="0" smtClean="0"/>
              <a:t> і менше 4 годин у </a:t>
            </a:r>
            <a:r>
              <a:rPr lang="uk-UA" dirty="0" err="1" smtClean="0"/>
              <a:t>повторнонароджуючих</a:t>
            </a:r>
            <a:endParaRPr lang="uk-UA" dirty="0" smtClean="0"/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Стрімкими </a:t>
            </a:r>
            <a:r>
              <a:rPr lang="uk-UA" dirty="0" smtClean="0"/>
              <a:t>– відповідно менше 4 та 2 годин. 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Вони </a:t>
            </a:r>
            <a:r>
              <a:rPr lang="uk-UA" dirty="0" smtClean="0"/>
              <a:t>призводять до виникнення травм у матері та плода (глибокі розриви шийки матки, піхви, промежини, передчасне відшарування нормально розташованої плаценти, гіпотонічна кровотеча, розрив пуповини, крововилив у головний мозок, </a:t>
            </a:r>
            <a:r>
              <a:rPr lang="uk-UA" dirty="0" err="1" smtClean="0"/>
              <a:t>кефалогематоми</a:t>
            </a:r>
            <a:r>
              <a:rPr lang="uk-UA" dirty="0" smtClean="0"/>
              <a:t>).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b="1" u="sng" dirty="0" smtClean="0">
                <a:solidFill>
                  <a:schemeClr val="tx2">
                    <a:satMod val="200000"/>
                  </a:schemeClr>
                </a:solidFill>
              </a:rPr>
              <a:t>Лікування</a:t>
            </a:r>
            <a:endParaRPr lang="uk-UA" u="sng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полягає в </a:t>
            </a:r>
            <a:r>
              <a:rPr lang="uk-UA" dirty="0" err="1" smtClean="0"/>
              <a:t>немедикаментозному</a:t>
            </a:r>
            <a:r>
              <a:rPr lang="uk-UA" dirty="0" smtClean="0"/>
              <a:t> коригуванні сили і частоти переймів. Роділля повинна лежати на боці, протилежному позиції плода.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При розкритті шийки матки менше 6 см та відсутності протипоказань, для зменшення інтенсивності пологової діяльності можливе застосування </a:t>
            </a:r>
            <a:r>
              <a:rPr lang="uk-UA" dirty="0" err="1" smtClean="0"/>
              <a:t>токолізу</a:t>
            </a:r>
            <a:r>
              <a:rPr lang="uk-UA" dirty="0" smtClean="0"/>
              <a:t> β</a:t>
            </a:r>
            <a:r>
              <a:rPr lang="uk-UA" baseline="-25000" dirty="0" smtClean="0"/>
              <a:t>2</a:t>
            </a:r>
            <a:r>
              <a:rPr lang="uk-UA" dirty="0" smtClean="0"/>
              <a:t>-адреноміметиками, які покращують матково-плацентарний </a:t>
            </a:r>
            <a:r>
              <a:rPr lang="uk-UA" dirty="0" err="1" smtClean="0"/>
              <a:t>кровоток</a:t>
            </a:r>
            <a:r>
              <a:rPr lang="uk-UA" dirty="0" smtClean="0"/>
              <a:t> та стан плода</a:t>
            </a:r>
            <a:endParaRPr lang="uk-U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b="1" u="sng" dirty="0" smtClean="0">
                <a:solidFill>
                  <a:schemeClr val="tx2">
                    <a:satMod val="200000"/>
                  </a:schemeClr>
                </a:solidFill>
              </a:rPr>
              <a:t>Для проведення </a:t>
            </a:r>
            <a:r>
              <a:rPr lang="uk-UA" b="1" u="sng" dirty="0" err="1" smtClean="0">
                <a:solidFill>
                  <a:schemeClr val="tx2">
                    <a:satMod val="200000"/>
                  </a:schemeClr>
                </a:solidFill>
              </a:rPr>
              <a:t>токолізу</a:t>
            </a:r>
            <a:r>
              <a:rPr lang="uk-UA" u="sng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endParaRPr lang="uk-UA" u="sng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17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smtClean="0"/>
              <a:t>гексопреналін 25мкг (5мл) розводиться у 500мл ізотонічного розчину натрію хлориду і вводиться внутрішньовенно крапельно повільно, починаючи з 8 крапель/ хв. до 10 – 15 крапель/хв.</a:t>
            </a:r>
            <a:r>
              <a:rPr lang="uk-UA" smtClean="0"/>
              <a:t>, </a:t>
            </a:r>
            <a:r>
              <a:rPr lang="uk-UA" i="1" smtClean="0"/>
              <a:t>(не перевищувати частоту введення 15 - 20 крапель/хв.) під спостереженням за активністю перейм. (В)</a:t>
            </a:r>
            <a:endParaRPr lang="uk-UA" smtClean="0"/>
          </a:p>
          <a:p>
            <a:endParaRPr lang="uk-UA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i="1" dirty="0" smtClean="0">
                <a:solidFill>
                  <a:schemeClr val="tx2">
                    <a:satMod val="200000"/>
                  </a:schemeClr>
                </a:solidFill>
              </a:rPr>
              <a:t> </a:t>
            </a:r>
            <a:r>
              <a:rPr lang="uk-UA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uk-UA" sz="3600" b="1" u="sng" dirty="0" err="1" smtClean="0">
                <a:solidFill>
                  <a:schemeClr val="tx2">
                    <a:satMod val="200000"/>
                  </a:schemeClr>
                </a:solidFill>
              </a:rPr>
              <a:t>Дискоординована</a:t>
            </a:r>
            <a:r>
              <a:rPr lang="uk-UA" sz="3600" b="1" u="sng" dirty="0" smtClean="0">
                <a:solidFill>
                  <a:schemeClr val="tx2">
                    <a:satMod val="200000"/>
                  </a:schemeClr>
                </a:solidFill>
              </a:rPr>
              <a:t> пологова діяльність</a:t>
            </a:r>
            <a:r>
              <a:rPr lang="uk-UA" sz="3600" u="sng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sz="3600" u="sng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uk-UA" sz="3600" u="sng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824536"/>
          </a:xfrm>
        </p:spPr>
        <p:txBody>
          <a:bodyPr>
            <a:normAutofit fontScale="775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err="1" smtClean="0"/>
              <a:t>Дискоординована</a:t>
            </a:r>
            <a:r>
              <a:rPr lang="uk-UA" dirty="0" smtClean="0"/>
              <a:t> пологова діяльність — порушення координації скорочень різних відділів матки. Клінічна картина характеризується </a:t>
            </a:r>
            <a:r>
              <a:rPr lang="uk-UA" dirty="0" err="1" smtClean="0"/>
              <a:t>гіпертонусом</a:t>
            </a:r>
            <a:r>
              <a:rPr lang="uk-UA" dirty="0" smtClean="0"/>
              <a:t> нижнього сегменту, нерегулярними, сильними, різко болючими переймами і нагадує таку при загрозі розриву матки.    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Клінічні </a:t>
            </a:r>
            <a:r>
              <a:rPr lang="uk-UA" dirty="0" smtClean="0"/>
              <a:t>ознаки </a:t>
            </a:r>
            <a:r>
              <a:rPr lang="uk-UA" dirty="0" err="1" smtClean="0"/>
              <a:t>дискоординованої</a:t>
            </a:r>
            <a:r>
              <a:rPr lang="uk-UA" dirty="0" smtClean="0"/>
              <a:t> пологової діяльності:</a:t>
            </a:r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біль;</a:t>
            </a:r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порушення ритму переймів;</a:t>
            </a:r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набряк та відсутність динаміки розкриття шийки матки;</a:t>
            </a:r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уповільнення або відсутність просування голівки; </a:t>
            </a:r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відсутність синхронної хвилі скорочень у різних відділах матки;</a:t>
            </a:r>
          </a:p>
          <a:p>
            <a:pPr marL="704088" lvl="1">
              <a:buFont typeface="Wingdings"/>
              <a:buChar char=""/>
              <a:defRPr/>
            </a:pPr>
            <a:r>
              <a:rPr lang="uk-UA" dirty="0" err="1" smtClean="0"/>
              <a:t>гіпертонус</a:t>
            </a:r>
            <a:r>
              <a:rPr lang="uk-UA" dirty="0" smtClean="0"/>
              <a:t> нижнього сегменту матки (зворотний градієнт);</a:t>
            </a:r>
          </a:p>
          <a:p>
            <a:pPr marL="704088" lvl="1">
              <a:buFont typeface="Wingdings"/>
              <a:buChar char=""/>
              <a:defRPr/>
            </a:pPr>
            <a:r>
              <a:rPr lang="uk-UA" dirty="0" err="1" smtClean="0"/>
              <a:t>судомоподібні</a:t>
            </a:r>
            <a:r>
              <a:rPr lang="uk-UA" dirty="0" smtClean="0"/>
              <a:t> перейми (тетанія матки);</a:t>
            </a:r>
          </a:p>
          <a:p>
            <a:pPr marL="704088" lvl="1">
              <a:buFont typeface="Wingdings"/>
              <a:buChar char=""/>
              <a:defRPr/>
            </a:pPr>
            <a:r>
              <a:rPr lang="uk-UA" dirty="0" err="1" smtClean="0"/>
              <a:t>дистоція</a:t>
            </a:r>
            <a:r>
              <a:rPr lang="uk-UA" dirty="0" smtClean="0"/>
              <a:t> шийки матки.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u="sng" dirty="0" smtClean="0">
                <a:solidFill>
                  <a:schemeClr val="tx2">
                    <a:satMod val="200000"/>
                  </a:schemeClr>
                </a:solidFill>
              </a:rPr>
              <a:t>Лікування </a:t>
            </a:r>
            <a:r>
              <a:rPr lang="uk-UA" b="1" u="sng" dirty="0" err="1" smtClean="0">
                <a:solidFill>
                  <a:schemeClr val="tx2">
                    <a:satMod val="200000"/>
                  </a:schemeClr>
                </a:solidFill>
              </a:rPr>
              <a:t>дискоординованої</a:t>
            </a:r>
            <a:r>
              <a:rPr lang="uk-UA" b="1" u="sng" dirty="0" smtClean="0">
                <a:solidFill>
                  <a:schemeClr val="tx2">
                    <a:satMod val="200000"/>
                  </a:schemeClr>
                </a:solidFill>
              </a:rPr>
              <a:t> родової діяльності</a:t>
            </a:r>
            <a:endParaRPr lang="uk-UA" u="sng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 fontScale="700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проводять залежно від причини </a:t>
            </a:r>
            <a:r>
              <a:rPr lang="uk-UA" dirty="0" err="1" smtClean="0"/>
              <a:t>дискоординації</a:t>
            </a:r>
            <a:r>
              <a:rPr lang="uk-UA" dirty="0" smtClean="0"/>
              <a:t> пологової діяльності</a:t>
            </a:r>
            <a:r>
              <a:rPr lang="uk-UA" dirty="0" smtClean="0"/>
              <a:t>:</a:t>
            </a:r>
            <a:endParaRPr lang="uk-UA" dirty="0" smtClean="0"/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пролонгована </a:t>
            </a:r>
            <a:r>
              <a:rPr lang="uk-UA" dirty="0" err="1" smtClean="0"/>
              <a:t>епідуральна</a:t>
            </a:r>
            <a:r>
              <a:rPr lang="uk-UA" dirty="0" smtClean="0"/>
              <a:t> анестезія;</a:t>
            </a:r>
          </a:p>
          <a:p>
            <a:pPr marL="704088" lvl="1">
              <a:buFont typeface="Wingdings"/>
              <a:buChar char=""/>
              <a:defRPr/>
            </a:pPr>
            <a:r>
              <a:rPr lang="uk-UA" dirty="0" smtClean="0"/>
              <a:t>проведення </a:t>
            </a:r>
            <a:r>
              <a:rPr lang="uk-UA" dirty="0" err="1" smtClean="0"/>
              <a:t>токолізу</a:t>
            </a:r>
            <a:r>
              <a:rPr lang="uk-UA" dirty="0" smtClean="0"/>
              <a:t> (</a:t>
            </a:r>
            <a:r>
              <a:rPr lang="uk-UA" i="1" dirty="0" err="1" smtClean="0"/>
              <a:t>гексопреналін</a:t>
            </a:r>
            <a:r>
              <a:rPr lang="uk-UA" i="1" dirty="0" smtClean="0"/>
              <a:t> 25мкг (5мл) розводиться у 500 </a:t>
            </a:r>
            <a:r>
              <a:rPr lang="uk-UA" i="1" dirty="0" err="1" smtClean="0"/>
              <a:t>мл</a:t>
            </a:r>
            <a:r>
              <a:rPr lang="uk-UA" i="1" dirty="0" smtClean="0"/>
              <a:t> ізотонічного розчину натрію хлориду і вводиться </a:t>
            </a:r>
            <a:r>
              <a:rPr lang="uk-UA" i="1" dirty="0" err="1" smtClean="0"/>
              <a:t>внутрішньовенно</a:t>
            </a:r>
            <a:r>
              <a:rPr lang="uk-UA" i="1" dirty="0" smtClean="0"/>
              <a:t> </a:t>
            </a:r>
            <a:r>
              <a:rPr lang="uk-UA" i="1" dirty="0" err="1" smtClean="0"/>
              <a:t>крапельно</a:t>
            </a:r>
            <a:r>
              <a:rPr lang="uk-UA" i="1" dirty="0" smtClean="0"/>
              <a:t> повільно, починаючи з 8 крапель/ хв. до 10 – 15 крапель/хв.</a:t>
            </a:r>
            <a:r>
              <a:rPr lang="uk-UA" dirty="0" smtClean="0"/>
              <a:t>) </a:t>
            </a:r>
            <a:r>
              <a:rPr lang="uk-UA" i="1" dirty="0" smtClean="0"/>
              <a:t>не перевищуючи 15 - 20 крапель/хв. під спостереженням за активністю </a:t>
            </a:r>
            <a:r>
              <a:rPr lang="uk-UA" i="1" dirty="0" err="1" smtClean="0"/>
              <a:t>перейм</a:t>
            </a:r>
            <a:r>
              <a:rPr lang="uk-UA" i="1" dirty="0" smtClean="0"/>
              <a:t>).</a:t>
            </a:r>
            <a:r>
              <a:rPr lang="uk-UA" dirty="0" smtClean="0"/>
              <a:t> </a:t>
            </a: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На всіх етапах лікування аномалій пологової діяльності має проводитись спостереження за станом плода  та здійснюватись </a:t>
            </a:r>
            <a:r>
              <a:rPr lang="uk-UA" dirty="0" err="1" smtClean="0"/>
              <a:t>немедикаментозна</a:t>
            </a:r>
            <a:r>
              <a:rPr lang="uk-UA" dirty="0" smtClean="0"/>
              <a:t> профілактика гіпоксії плода (зміна положення тіла роділлі, регуляція дихання).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У третьому періоді  пологів застосовують активну тактику ведення.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За умови наявності протипоказань до корекції пологової діяльності, при неефективності медикаментозної корекції аномалій пологової діяльності методом розродження є операція кесаревого розтину.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914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u="sng" dirty="0" smtClean="0">
                <a:solidFill>
                  <a:schemeClr val="tx2">
                    <a:satMod val="200000"/>
                  </a:schemeClr>
                </a:solidFill>
              </a:rPr>
              <a:t>Прогнозовані ускладнення залежно від типу порушень  пологової діяльності </a:t>
            </a:r>
            <a:r>
              <a:rPr lang="uk-UA" sz="2800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sz="28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uk-UA" sz="2800" b="1" dirty="0" smtClean="0">
                <a:solidFill>
                  <a:schemeClr val="tx2">
                    <a:satMod val="200000"/>
                  </a:schemeClr>
                </a:solidFill>
              </a:rPr>
              <a:t> </a:t>
            </a:r>
            <a:r>
              <a:rPr lang="uk-UA" sz="2800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sz="2800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uk-UA" sz="2800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7752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Гіподинамічна пологова діяльність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Гіпердинамічна пологова діяльність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Передчасний розрив плідного міхура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Передчасний розрив плідного міхура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Випадіння пуповини та дрібних частин плода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Передчасне відшарування нормально розташованої плаценти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Дистрес плода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Гостре порушення матково-плацентарного кровообігу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Аспірація плодом навколоплідних вод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Гостра гіпоксія плода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Амніохоріоніт у пологах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Емболія навколоплідними водами, ДВЗ-синдром, кровотеча.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Підвищена частота кесаревого розтину й інших втручань для розродження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Підвищена частота кесаревого розтину й інших втручань для розродження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Пологова травма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Пологова травма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Гіпотонічна кровотеча у ранньому післяпологовому періоді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Гіпотонічна кровотеча у ранньому післяпологовому періоді</a:t>
                      </a:r>
                      <a:endPara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ragmatic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4400" b="1" smtClean="0"/>
              <a:t>         Дякую </a:t>
            </a:r>
            <a:r>
              <a:rPr lang="uk-UA" sz="4400" b="1" dirty="0" smtClean="0"/>
              <a:t>за увагу</a:t>
            </a:r>
            <a:endParaRPr lang="uk-UA"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2204864"/>
            <a:ext cx="8183880" cy="3830176"/>
          </a:xfrm>
        </p:spPr>
        <p:txBody>
          <a:bodyPr>
            <a:noAutofit/>
          </a:bodyPr>
          <a:lstStyle/>
          <a:p>
            <a:r>
              <a:rPr lang="uk-UA" sz="1800" dirty="0" smtClean="0"/>
              <a:t>1. Первинна слабкість пологової діяльності:</a:t>
            </a:r>
            <a:br>
              <a:rPr lang="uk-UA" sz="1800" dirty="0" smtClean="0"/>
            </a:br>
            <a:r>
              <a:rPr lang="uk-UA" sz="1800" dirty="0" smtClean="0"/>
              <a:t>- відсутність прогресуючого розкриття шийки матки;</a:t>
            </a:r>
            <a:br>
              <a:rPr lang="uk-UA" sz="1800" dirty="0" smtClean="0"/>
            </a:br>
            <a:r>
              <a:rPr lang="uk-UA" sz="1800" dirty="0" smtClean="0"/>
              <a:t>- первинна гіпотонічна дисфункція матки.</a:t>
            </a:r>
            <a:br>
              <a:rPr lang="uk-UA" sz="1800" dirty="0" smtClean="0"/>
            </a:br>
            <a:r>
              <a:rPr lang="uk-UA" sz="1800" dirty="0" smtClean="0"/>
              <a:t>2. Вторинна слабкість пологової діяльності:</a:t>
            </a:r>
            <a:br>
              <a:rPr lang="uk-UA" sz="1800" dirty="0" smtClean="0"/>
            </a:br>
            <a:r>
              <a:rPr lang="uk-UA" sz="1800" dirty="0" smtClean="0"/>
              <a:t>- припинення переймів у активній фазі пологів;</a:t>
            </a:r>
            <a:br>
              <a:rPr lang="uk-UA" sz="1800" dirty="0" smtClean="0"/>
            </a:br>
            <a:r>
              <a:rPr lang="uk-UA" sz="1800" dirty="0" smtClean="0"/>
              <a:t>- вторинна гіпотонічна дисфункція матки</a:t>
            </a:r>
            <a:r>
              <a:rPr lang="uk-UA" sz="1800" dirty="0" smtClean="0"/>
              <a:t>.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Інші види аномалій пологової діяльності:</a:t>
            </a:r>
            <a:br>
              <a:rPr lang="uk-UA" sz="1800" dirty="0" smtClean="0"/>
            </a:br>
            <a:r>
              <a:rPr lang="uk-UA" sz="1800" dirty="0" smtClean="0"/>
              <a:t>- атонія матки;</a:t>
            </a:r>
            <a:br>
              <a:rPr lang="uk-UA" sz="1800" dirty="0" smtClean="0"/>
            </a:br>
            <a:r>
              <a:rPr lang="uk-UA" sz="1800" dirty="0" smtClean="0"/>
              <a:t>- хаотичні перейми;</a:t>
            </a:r>
            <a:br>
              <a:rPr lang="uk-UA" sz="1800" dirty="0" smtClean="0"/>
            </a:br>
            <a:r>
              <a:rPr lang="uk-UA" sz="1800" dirty="0" smtClean="0"/>
              <a:t>- слабкі перейми.</a:t>
            </a:r>
            <a:br>
              <a:rPr lang="uk-UA" sz="1800" dirty="0" smtClean="0"/>
            </a:br>
            <a:r>
              <a:rPr lang="uk-UA" sz="1800" dirty="0" smtClean="0"/>
              <a:t>3. Стрімкі пологи.</a:t>
            </a:r>
            <a:br>
              <a:rPr lang="uk-UA" sz="1800" dirty="0" smtClean="0"/>
            </a:br>
            <a:r>
              <a:rPr lang="uk-UA" sz="1800" dirty="0" smtClean="0"/>
              <a:t>4. Гіпертонічні, некоординовані і затяжні скорочення матки:</a:t>
            </a:r>
            <a:br>
              <a:rPr lang="uk-UA" sz="1800" dirty="0" smtClean="0"/>
            </a:br>
            <a:r>
              <a:rPr lang="uk-UA" sz="1800" dirty="0" smtClean="0"/>
              <a:t>- </a:t>
            </a:r>
            <a:r>
              <a:rPr lang="uk-UA" sz="1800" dirty="0" err="1" smtClean="0"/>
              <a:t>дистоція</a:t>
            </a:r>
            <a:r>
              <a:rPr lang="uk-UA" sz="1800" dirty="0" smtClean="0"/>
              <a:t> шийки матки;</a:t>
            </a:r>
            <a:br>
              <a:rPr lang="uk-UA" sz="1800" dirty="0" smtClean="0"/>
            </a:br>
            <a:r>
              <a:rPr lang="uk-UA" sz="1800" dirty="0" smtClean="0"/>
              <a:t>- </a:t>
            </a:r>
            <a:r>
              <a:rPr lang="uk-UA" sz="1800" dirty="0" err="1" smtClean="0"/>
              <a:t>дискоординована</a:t>
            </a:r>
            <a:r>
              <a:rPr lang="uk-UA" sz="1800" dirty="0" smtClean="0"/>
              <a:t> родова діяльність;</a:t>
            </a:r>
            <a:br>
              <a:rPr lang="uk-UA" sz="1800" dirty="0" smtClean="0"/>
            </a:br>
            <a:r>
              <a:rPr lang="uk-UA" sz="1800" dirty="0" smtClean="0"/>
              <a:t>- гіпертонічна дисфункція матки;</a:t>
            </a:r>
            <a:br>
              <a:rPr lang="uk-UA" sz="1800" dirty="0" smtClean="0"/>
            </a:br>
            <a:r>
              <a:rPr lang="uk-UA" sz="1800" dirty="0" smtClean="0"/>
              <a:t>- тетанічні скорочення.</a:t>
            </a:r>
            <a:br>
              <a:rPr lang="uk-UA" sz="1800" dirty="0" smtClean="0"/>
            </a:br>
            <a:endParaRPr lang="uk-UA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1704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u="sng" dirty="0" smtClean="0"/>
              <a:t>Клінічна класифікація </a:t>
            </a:r>
            <a:r>
              <a:rPr lang="uk-UA" b="1" u="sng" dirty="0" smtClean="0"/>
              <a:t>аномалій пологової </a:t>
            </a:r>
            <a:r>
              <a:rPr lang="uk-UA" b="1" u="sng" dirty="0" smtClean="0"/>
              <a:t>діяльності (ВООЗ, 1995)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uk-UA" b="1" u="sng" dirty="0" smtClean="0"/>
              <a:t>Фізіологічний </a:t>
            </a:r>
            <a:r>
              <a:rPr lang="uk-UA" b="1" u="sng" dirty="0" smtClean="0"/>
              <a:t>п</a:t>
            </a:r>
            <a:r>
              <a:rPr lang="uk-UA" b="1" u="sng" dirty="0" smtClean="0"/>
              <a:t>релімінарний період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характеризується </a:t>
            </a:r>
            <a:r>
              <a:rPr lang="uk-UA" dirty="0" smtClean="0"/>
              <a:t>нерегулярними, слабкими </a:t>
            </a:r>
            <a:r>
              <a:rPr lang="uk-UA" dirty="0" err="1" smtClean="0"/>
              <a:t>переймоподібними</a:t>
            </a:r>
            <a:r>
              <a:rPr lang="uk-UA" dirty="0" smtClean="0"/>
              <a:t> болями внизу живота та у попереку, які виникають на фоні нормального тонусу матки при зрілій шийці матки (шкала </a:t>
            </a:r>
            <a:r>
              <a:rPr lang="uk-UA" dirty="0" err="1" smtClean="0"/>
              <a:t>Бішопа</a:t>
            </a:r>
            <a:r>
              <a:rPr lang="uk-UA" dirty="0" smtClean="0"/>
              <a:t>). </a:t>
            </a:r>
            <a:endParaRPr lang="uk-UA" dirty="0" smtClean="0"/>
          </a:p>
          <a:p>
            <a:r>
              <a:rPr lang="uk-UA" dirty="0" smtClean="0"/>
              <a:t>Тривалість </a:t>
            </a:r>
            <a:r>
              <a:rPr lang="uk-UA" dirty="0" smtClean="0"/>
              <a:t>фізіологічного прелімінарного періоду</a:t>
            </a:r>
            <a:r>
              <a:rPr lang="uk-UA" b="1" dirty="0" smtClean="0"/>
              <a:t> </a:t>
            </a:r>
            <a:r>
              <a:rPr lang="uk-UA" dirty="0" smtClean="0"/>
              <a:t>складає 6 – 8 год. 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914400" y="-762000"/>
            <a:ext cx="7772400" cy="12747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uk-UA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620688"/>
            <a:ext cx="7772400" cy="6552728"/>
          </a:xfrm>
        </p:spPr>
        <p:txBody>
          <a:bodyPr>
            <a:normAutofit/>
          </a:bodyPr>
          <a:lstStyle/>
          <a:p>
            <a:pPr marL="411480" fontAlgn="auto">
              <a:spcAft>
                <a:spcPts val="0"/>
              </a:spcAft>
              <a:buNone/>
              <a:defRPr/>
            </a:pPr>
            <a:r>
              <a:rPr lang="uk-UA" sz="2400" b="1" u="sng" dirty="0" smtClean="0"/>
              <a:t>Оцінка ступеня </a:t>
            </a:r>
            <a:r>
              <a:rPr lang="uk-UA" sz="2400" b="1" u="sng" dirty="0" err="1" smtClean="0"/>
              <a:t>„зрілості”</a:t>
            </a:r>
            <a:r>
              <a:rPr lang="uk-UA" sz="2400" b="1" u="sng" dirty="0" smtClean="0"/>
              <a:t> шийки матки за </a:t>
            </a:r>
            <a:r>
              <a:rPr lang="uk-UA" sz="2400" b="1" u="sng" dirty="0" err="1" smtClean="0"/>
              <a:t>Бішопом</a:t>
            </a:r>
            <a:endParaRPr lang="uk-UA" b="1" u="sng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sz="14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sz="1400" u="sng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sz="1600" u="sng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sz="1600" u="sng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sz="1600" u="sng" dirty="0" smtClean="0"/>
              <a:t>Примітка:</a:t>
            </a:r>
            <a:r>
              <a:rPr lang="uk-UA" sz="1600" dirty="0" smtClean="0"/>
              <a:t>  	</a:t>
            </a:r>
          </a:p>
          <a:p>
            <a:pPr marL="411480" fontAlgn="auto">
              <a:spcAft>
                <a:spcPts val="0"/>
              </a:spcAft>
              <a:buNone/>
              <a:defRPr/>
            </a:pPr>
            <a:r>
              <a:rPr lang="uk-UA" sz="1600" dirty="0" smtClean="0"/>
              <a:t>0-2 </a:t>
            </a:r>
            <a:r>
              <a:rPr lang="uk-UA" sz="1600" dirty="0" smtClean="0"/>
              <a:t>бали – шийка </a:t>
            </a:r>
            <a:r>
              <a:rPr lang="uk-UA" sz="1600" dirty="0" err="1" smtClean="0"/>
              <a:t>“незріла</a:t>
            </a:r>
            <a:r>
              <a:rPr lang="uk-UA" sz="1600" dirty="0" err="1" smtClean="0"/>
              <a:t>”</a:t>
            </a:r>
            <a:r>
              <a:rPr lang="uk-UA" sz="1600" dirty="0" smtClean="0"/>
              <a:t>;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1600" dirty="0" smtClean="0"/>
              <a:t>3-5 </a:t>
            </a:r>
            <a:r>
              <a:rPr lang="uk-UA" sz="1600" dirty="0" smtClean="0"/>
              <a:t>балів – шийка </a:t>
            </a:r>
            <a:r>
              <a:rPr lang="uk-UA" sz="1600" dirty="0" err="1" smtClean="0"/>
              <a:t>“недостатньо</a:t>
            </a:r>
            <a:r>
              <a:rPr lang="uk-UA" sz="1600" dirty="0" smtClean="0"/>
              <a:t> </a:t>
            </a:r>
            <a:r>
              <a:rPr lang="uk-UA" sz="1600" dirty="0" err="1" smtClean="0"/>
              <a:t>зріла”</a:t>
            </a:r>
            <a:r>
              <a:rPr lang="uk-UA" sz="1600" dirty="0" smtClean="0"/>
              <a:t>;</a:t>
            </a:r>
          </a:p>
          <a:p>
            <a:pPr marL="411480" fontAlgn="auto">
              <a:spcAft>
                <a:spcPts val="0"/>
              </a:spcAft>
              <a:buNone/>
              <a:defRPr/>
            </a:pPr>
            <a:r>
              <a:rPr lang="uk-UA" sz="1600" i="1" dirty="0" smtClean="0"/>
              <a:t>≥ </a:t>
            </a:r>
            <a:r>
              <a:rPr lang="uk-UA" sz="1600" i="1" dirty="0" smtClean="0"/>
              <a:t>6 балів – шийка </a:t>
            </a:r>
            <a:r>
              <a:rPr lang="uk-UA" sz="1600" i="1" dirty="0" err="1" smtClean="0"/>
              <a:t>“зріла”</a:t>
            </a:r>
            <a:r>
              <a:rPr lang="uk-UA" sz="1600" i="1" dirty="0" smtClean="0"/>
              <a:t>.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sz="16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2000" y="1484785"/>
          <a:ext cx="8001000" cy="3672407"/>
        </p:xfrm>
        <a:graphic>
          <a:graphicData uri="http://schemas.openxmlformats.org/drawingml/2006/table">
            <a:tbl>
              <a:tblPr/>
              <a:tblGrid>
                <a:gridCol w="2600325"/>
                <a:gridCol w="1800225"/>
                <a:gridCol w="1800225"/>
                <a:gridCol w="1800225"/>
              </a:tblGrid>
              <a:tr h="38196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Параметри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                                    Бали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819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        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       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        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8594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Положення шийки матки щодо провідної осі тазу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Зміщена до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крижів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Між крижами і провідною віссю тазу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По вісі тазу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3879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Довжина шийки матки (см)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≥ 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1 - 2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≤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3879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Консистенція шийки матки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Щільна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Розм’якшена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М’яка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5092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636838" algn="ctr"/>
                          <a:tab pos="5273675" algn="r"/>
                        </a:tabLst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Відкриття зовнішнього вічка (см)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Закритий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≥ 2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763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Місце знаходження передлеглої частини плода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Рухома над входом у малий таз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Притиснута до входу у малий таз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Притиснута або фіксована у вході у малий таз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914400" y="-533400"/>
            <a:ext cx="7772400" cy="533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uk-UA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899592" y="548680"/>
            <a:ext cx="7772400" cy="6705600"/>
          </a:xfrm>
        </p:spPr>
        <p:txBody>
          <a:bodyPr/>
          <a:lstStyle/>
          <a:p>
            <a:pPr>
              <a:buNone/>
            </a:pPr>
            <a:r>
              <a:rPr lang="uk-UA" sz="2000" b="1" u="sng" dirty="0" smtClean="0"/>
              <a:t>Характеристика першого і другого періодів пологів </a:t>
            </a:r>
          </a:p>
          <a:p>
            <a:endParaRPr lang="uk-UA" sz="2000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85800" y="1314311"/>
          <a:ext cx="7924800" cy="5379859"/>
        </p:xfrm>
        <a:graphic>
          <a:graphicData uri="http://schemas.openxmlformats.org/drawingml/2006/table">
            <a:tbl>
              <a:tblPr/>
              <a:tblGrid>
                <a:gridCol w="4060825"/>
                <a:gridCol w="1684338"/>
                <a:gridCol w="2179637"/>
              </a:tblGrid>
              <a:tr h="3263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Період пологів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Перші </a:t>
                      </a:r>
                      <a:endParaRPr kumimoji="0" lang="uk-UA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пологи</a:t>
                      </a:r>
                      <a:endParaRPr kumimoji="0" lang="uk-UA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Повторні пологи</a:t>
                      </a:r>
                      <a:endParaRPr kumimoji="0" lang="uk-UA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598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                                                                    </a:t>
                      </a: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rbel" pitchFamily="34" charset="0"/>
                        </a:rPr>
                        <a:t>Перший період пологів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2723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rbel" pitchFamily="34" charset="0"/>
                        </a:rPr>
                        <a:t>Латентна фаза </a:t>
                      </a:r>
                      <a:r>
                        <a:rPr kumimoji="0" lang="uk-UA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( від початку регулярних переймів до розкриття  шийки матки до 3-4 см)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59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Середня тривалість (год.)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3059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Максимально допустима тривалість (год.)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3059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Швидкість розкриття (см/год) 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0,35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3059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Частота переймів  (за 10 хвилин) 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менше двох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59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Тривалість переймів (сек.)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– 25 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Тривалість переймів (сек.)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305983"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rbel" pitchFamily="34" charset="0"/>
                        </a:rPr>
                        <a:t>             Активна фаза (</a:t>
                      </a:r>
                      <a:r>
                        <a:rPr kumimoji="0" lang="uk-UA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розкриття  шийки матки від 3-4 см  до 10 см)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59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Середня тривалість (год.)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3059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Максимально допустима тривалість (год.)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11,7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3059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Мінімально допустима швидкість розкриття (см/год.)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3059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Частота переймів  (за 10 хвилин) 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– 5 перейм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59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Тривалість переймів (сек.)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– 50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598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Другий період пологів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59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Максимально допустима тривалість (год.)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uk-UA" b="1" u="sng" dirty="0" smtClean="0"/>
              <a:t>Удавані перейми (патологічний прелімінарний період</a:t>
            </a:r>
            <a:r>
              <a:rPr lang="uk-UA" b="1" u="sng" dirty="0" smtClean="0"/>
              <a:t>)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Тривають більше 6 годин, можливо до 24 - 48 годин, характеризуються нерегулярними різної тривалості та інтенсивності </a:t>
            </a:r>
            <a:r>
              <a:rPr lang="uk-UA" dirty="0" err="1" smtClean="0"/>
              <a:t>переймоподібними</a:t>
            </a:r>
            <a:r>
              <a:rPr lang="uk-UA" dirty="0" smtClean="0"/>
              <a:t> болями унизу живота, в ділянці попереку та крижів. </a:t>
            </a:r>
            <a:endParaRPr lang="uk-UA" dirty="0" smtClean="0"/>
          </a:p>
          <a:p>
            <a:r>
              <a:rPr lang="uk-UA" dirty="0" smtClean="0"/>
              <a:t>Тонус </a:t>
            </a:r>
            <a:r>
              <a:rPr lang="uk-UA" dirty="0" smtClean="0"/>
              <a:t>матки підвищений, але перейми непродуктивні, оскільки відсутня динаміка розкриття шийки матки. Жінка тривалий час не спить, виснажується. Відсутність розкриття шийки матки за шкалою </a:t>
            </a:r>
            <a:r>
              <a:rPr lang="uk-UA" dirty="0" err="1" smtClean="0"/>
              <a:t>Бішопа</a:t>
            </a:r>
            <a:r>
              <a:rPr lang="uk-UA" dirty="0" smtClean="0"/>
              <a:t> протягом  чотирьох годин свідчить про хибні пологи.</a:t>
            </a:r>
          </a:p>
          <a:p>
            <a:r>
              <a:rPr lang="uk-UA" dirty="0" smtClean="0"/>
              <a:t>Патологічний прелімінарний період спостерігається у жінок з функціональними змінами регуляції центральної нервової системи (страх перед пологами, невроз), </a:t>
            </a:r>
            <a:r>
              <a:rPr lang="uk-UA" dirty="0" err="1" smtClean="0"/>
              <a:t>нейроциркуляторною</a:t>
            </a:r>
            <a:r>
              <a:rPr lang="uk-UA" dirty="0" smtClean="0"/>
              <a:t> дистонією, порушеннями функції ендокринної системи, вегетативними розладами. </a:t>
            </a:r>
            <a:endParaRPr lang="uk-UA" dirty="0" smtClean="0"/>
          </a:p>
          <a:p>
            <a:r>
              <a:rPr lang="uk-UA" dirty="0" smtClean="0"/>
              <a:t>Патологічний </a:t>
            </a:r>
            <a:r>
              <a:rPr lang="uk-UA" dirty="0" smtClean="0"/>
              <a:t>прелімінарний період може безпосередньо переходити у слабкість пологової діяльності.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764704"/>
            <a:ext cx="8856984" cy="1066800"/>
          </a:xfrm>
        </p:spPr>
        <p:txBody>
          <a:bodyPr>
            <a:normAutofit fontScale="90000"/>
          </a:bodyPr>
          <a:lstStyle/>
          <a:p>
            <a:r>
              <a:rPr lang="uk-UA" b="1" u="sng" dirty="0" smtClean="0"/>
              <a:t>Лікування патологічного прелімінарного періоду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- </a:t>
            </a:r>
            <a:r>
              <a:rPr lang="uk-UA" dirty="0" smtClean="0"/>
              <a:t>седативні, заспокійливі засоби (</a:t>
            </a:r>
            <a:r>
              <a:rPr lang="uk-UA" dirty="0" err="1" smtClean="0"/>
              <a:t>діазепам</a:t>
            </a:r>
            <a:r>
              <a:rPr lang="uk-UA" dirty="0" smtClean="0"/>
              <a:t> до 30мг на добу при внутрішньовенному введенні; 1мл 2% розчину промедолу); </a:t>
            </a:r>
            <a:endParaRPr lang="uk-UA" dirty="0" smtClean="0"/>
          </a:p>
          <a:p>
            <a:r>
              <a:rPr lang="uk-UA" dirty="0" smtClean="0"/>
              <a:t>- </a:t>
            </a:r>
            <a:r>
              <a:rPr lang="uk-UA" dirty="0" smtClean="0"/>
              <a:t>за умови неефективності – однократне застосування </a:t>
            </a:r>
            <a:r>
              <a:rPr lang="uk-UA" dirty="0" err="1" smtClean="0"/>
              <a:t>токолітичної</a:t>
            </a:r>
            <a:r>
              <a:rPr lang="uk-UA" dirty="0" smtClean="0"/>
              <a:t> терапії β</a:t>
            </a:r>
            <a:r>
              <a:rPr lang="uk-UA" baseline="-25000" dirty="0" smtClean="0"/>
              <a:t>2</a:t>
            </a:r>
            <a:r>
              <a:rPr lang="uk-UA" dirty="0" smtClean="0"/>
              <a:t>‑адреноміметиками (</a:t>
            </a:r>
            <a:r>
              <a:rPr lang="uk-UA" i="1" dirty="0" err="1" smtClean="0"/>
              <a:t>гексопреналін</a:t>
            </a:r>
            <a:r>
              <a:rPr lang="uk-UA" i="1" dirty="0" smtClean="0"/>
              <a:t> 25мкг (5 </a:t>
            </a:r>
            <a:r>
              <a:rPr lang="uk-UA" i="1" dirty="0" err="1" smtClean="0"/>
              <a:t>мл</a:t>
            </a:r>
            <a:r>
              <a:rPr lang="uk-UA" i="1" dirty="0" smtClean="0"/>
              <a:t>) розводиться у 500мл ізотонічного розчину натрію хлориду і вводиться </a:t>
            </a:r>
            <a:r>
              <a:rPr lang="uk-UA" i="1" dirty="0" err="1" smtClean="0"/>
              <a:t>внутрішньовенно</a:t>
            </a:r>
            <a:r>
              <a:rPr lang="uk-UA" i="1" dirty="0" smtClean="0"/>
              <a:t> </a:t>
            </a:r>
            <a:r>
              <a:rPr lang="uk-UA" i="1" dirty="0" err="1" smtClean="0"/>
              <a:t>крапельно</a:t>
            </a:r>
            <a:r>
              <a:rPr lang="uk-UA" i="1" dirty="0" smtClean="0"/>
              <a:t> повільно – 10 – 15 крапель на хвилину</a:t>
            </a:r>
            <a:r>
              <a:rPr lang="uk-UA" dirty="0" smtClean="0"/>
              <a:t>) з урахуванням протипоказань. </a:t>
            </a:r>
            <a:endParaRPr lang="uk-UA" dirty="0" smtClean="0"/>
          </a:p>
          <a:p>
            <a:r>
              <a:rPr lang="uk-UA" dirty="0" smtClean="0"/>
              <a:t>-</a:t>
            </a:r>
            <a:r>
              <a:rPr lang="uk-UA" dirty="0" smtClean="0"/>
              <a:t> </a:t>
            </a:r>
            <a:r>
              <a:rPr lang="uk-UA" dirty="0" smtClean="0"/>
              <a:t>підготовка до пологів </a:t>
            </a:r>
            <a:r>
              <a:rPr lang="uk-UA" dirty="0" err="1" smtClean="0"/>
              <a:t>інтравагінальним</a:t>
            </a:r>
            <a:r>
              <a:rPr lang="uk-UA" dirty="0" smtClean="0"/>
              <a:t> введенням </a:t>
            </a:r>
            <a:r>
              <a:rPr lang="uk-UA" dirty="0" err="1" smtClean="0"/>
              <a:t>простагландину</a:t>
            </a:r>
            <a:r>
              <a:rPr lang="uk-UA" dirty="0" smtClean="0"/>
              <a:t>  Е</a:t>
            </a:r>
            <a:r>
              <a:rPr lang="uk-UA" baseline="-25000" dirty="0" smtClean="0"/>
              <a:t>2.</a:t>
            </a:r>
            <a:r>
              <a:rPr lang="uk-UA" dirty="0" smtClean="0"/>
              <a:t> 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600" b="1" i="1" dirty="0" smtClean="0">
                <a:solidFill>
                  <a:schemeClr val="tx2">
                    <a:satMod val="200000"/>
                  </a:schemeClr>
                </a:solidFill>
              </a:rPr>
              <a:t>Протипоказання до застосування </a:t>
            </a:r>
            <a:r>
              <a:rPr lang="uk-UA" sz="3600" b="1" i="1" dirty="0" smtClean="0">
                <a:solidFill>
                  <a:schemeClr val="tx2">
                    <a:satMod val="200000"/>
                  </a:schemeClr>
                </a:solidFill>
              </a:rPr>
              <a:t>β</a:t>
            </a:r>
            <a:r>
              <a:rPr lang="uk-UA" sz="3600" b="1" i="1" baseline="-25000" dirty="0" smtClean="0">
                <a:solidFill>
                  <a:schemeClr val="tx2">
                    <a:satMod val="200000"/>
                  </a:schemeClr>
                </a:solidFill>
              </a:rPr>
              <a:t>2</a:t>
            </a:r>
            <a:r>
              <a:rPr lang="uk-UA" sz="3600" b="1" i="1" dirty="0" smtClean="0">
                <a:solidFill>
                  <a:schemeClr val="tx2">
                    <a:satMod val="200000"/>
                  </a:schemeClr>
                </a:solidFill>
              </a:rPr>
              <a:t>-адреноміметиків</a:t>
            </a:r>
            <a:r>
              <a:rPr lang="uk-UA" sz="3600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uk-UA" sz="3600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uk-UA" sz="36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</a:t>
            </a:r>
            <a:r>
              <a:rPr lang="uk-UA" dirty="0" err="1" smtClean="0"/>
              <a:t>гіперчутливість</a:t>
            </a:r>
            <a:r>
              <a:rPr lang="uk-UA" dirty="0" smtClean="0"/>
              <a:t>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передчасне відшарування плаценти;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маткова кровотеча;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ендометрит;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-серцево-судинні захворювання, які супроводжуються тахікардією або порушеннями серцевого ритму;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міокардит;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вади </a:t>
            </a:r>
            <a:r>
              <a:rPr lang="uk-UA" dirty="0" err="1" smtClean="0"/>
              <a:t>мітрального</a:t>
            </a:r>
            <a:r>
              <a:rPr lang="uk-UA" dirty="0" smtClean="0"/>
              <a:t> клапану;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стеноз аорти;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тяжкі ураження печінки та нирок;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гіпертиреоз;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uk-UA" dirty="0" smtClean="0"/>
              <a:t>- глаукома.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</TotalTime>
  <Words>2158</Words>
  <Application>Microsoft Office PowerPoint</Application>
  <PresentationFormat>Экран (4:3)</PresentationFormat>
  <Paragraphs>322</Paragraphs>
  <Slides>28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Городская</vt:lpstr>
      <vt:lpstr>Аномалії пологової діяльності</vt:lpstr>
      <vt:lpstr>Слайд 2</vt:lpstr>
      <vt:lpstr>1. Первинна слабкість пологової діяльності: - відсутність прогресуючого розкриття шийки матки; - первинна гіпотонічна дисфункція матки. 2. Вторинна слабкість пологової діяльності: - припинення переймів у активній фазі пологів; - вторинна гіпотонічна дисфункція матки. Інші види аномалій пологової діяльності: - атонія матки; - хаотичні перейми; - слабкі перейми. 3. Стрімкі пологи. 4. Гіпертонічні, некоординовані і затяжні скорочення матки: - дистоція шийки матки; - дискоординована родова діяльність; - гіпертонічна дисфункція матки; - тетанічні скорочення. </vt:lpstr>
      <vt:lpstr>Фізіологічний прелімінарний період</vt:lpstr>
      <vt:lpstr>Слайд 5</vt:lpstr>
      <vt:lpstr>Слайд 6</vt:lpstr>
      <vt:lpstr>Удавані перейми (патологічний прелімінарний період) </vt:lpstr>
      <vt:lpstr>Лікування патологічного прелімінарного періоду </vt:lpstr>
      <vt:lpstr>Протипоказання до застосування β2-адреноміметиків </vt:lpstr>
      <vt:lpstr>Побічна дія  β2-адреноміметиків </vt:lpstr>
      <vt:lpstr>      Протипоказання до застосування простагландинів   </vt:lpstr>
      <vt:lpstr>Слайд 12</vt:lpstr>
      <vt:lpstr>Діагностика незадовільного прогресу пологів </vt:lpstr>
      <vt:lpstr>Діагностика і лікування слабкості пологової діяльності    </vt:lpstr>
      <vt:lpstr>Слайд 15</vt:lpstr>
      <vt:lpstr>Слабкість пологової діяльності </vt:lpstr>
      <vt:lpstr>Протипоказання до призначення утеротонічних засобів:</vt:lpstr>
      <vt:lpstr>Методика введення окситоцину з метою лікування слабкості пологової діяльності.  </vt:lpstr>
      <vt:lpstr>Методика введення простагландинів з метою лікування слабкості пологової діяльності. </vt:lpstr>
      <vt:lpstr>Слайд 20</vt:lpstr>
      <vt:lpstr>Ускладнення</vt:lpstr>
      <vt:lpstr>Надмірно сильна пологова діяльність</vt:lpstr>
      <vt:lpstr>Лікування</vt:lpstr>
      <vt:lpstr>Для проведення токолізу </vt:lpstr>
      <vt:lpstr>  Дискоординована пологова діяльність </vt:lpstr>
      <vt:lpstr>Лікування дискоординованої родової діяльності</vt:lpstr>
      <vt:lpstr>Прогнозовані ускладнення залежно від типу порушень  пологової діяльності    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Аномалії пологової діяльності</dc:title>
  <dc:creator>User</dc:creator>
  <cp:lastModifiedBy>User</cp:lastModifiedBy>
  <cp:revision>1</cp:revision>
  <dcterms:created xsi:type="dcterms:W3CDTF">2014-11-06T09:10:12Z</dcterms:created>
  <dcterms:modified xsi:type="dcterms:W3CDTF">2014-11-06T09:50:16Z</dcterms:modified>
</cp:coreProperties>
</file>