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70" r:id="rId6"/>
    <p:sldId id="285" r:id="rId7"/>
    <p:sldId id="281" r:id="rId8"/>
    <p:sldId id="284" r:id="rId9"/>
    <p:sldId id="286" r:id="rId10"/>
    <p:sldId id="267" r:id="rId11"/>
    <p:sldId id="261" r:id="rId12"/>
    <p:sldId id="262" r:id="rId13"/>
    <p:sldId id="266" r:id="rId14"/>
    <p:sldId id="278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'яна" initials="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62" d="100"/>
          <a:sy n="62" d="100"/>
        </p:scale>
        <p:origin x="-662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A29B-0FA2-4E34-BAAF-0BCAE7C7B268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17936753-875C-4ECC-8BAF-5B7359930E8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800" b="1" i="1" dirty="0"/>
            <a:t>чесність</a:t>
          </a:r>
        </a:p>
      </dgm:t>
    </dgm:pt>
    <dgm:pt modelId="{F4C0B96D-A099-4A5B-B7FC-12D740A55473}" type="parTrans" cxnId="{8AE8121E-C612-4C91-86F4-0444D284BC78}">
      <dgm:prSet/>
      <dgm:spPr/>
      <dgm:t>
        <a:bodyPr/>
        <a:lstStyle/>
        <a:p>
          <a:endParaRPr lang="uk-UA"/>
        </a:p>
      </dgm:t>
    </dgm:pt>
    <dgm:pt modelId="{9B15A2DC-8AB2-49E0-A1D3-3D2A8850ACC2}" type="sibTrans" cxnId="{8AE8121E-C612-4C91-86F4-0444D284BC78}">
      <dgm:prSet/>
      <dgm:spPr/>
      <dgm:t>
        <a:bodyPr/>
        <a:lstStyle/>
        <a:p>
          <a:endParaRPr lang="uk-UA"/>
        </a:p>
      </dgm:t>
    </dgm:pt>
    <dgm:pt modelId="{CA123444-F3D1-4571-8AB2-0538C15165FB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b="1" i="1" dirty="0"/>
            <a:t>відповідальність</a:t>
          </a:r>
        </a:p>
      </dgm:t>
    </dgm:pt>
    <dgm:pt modelId="{554C7ED3-FB55-4596-A601-00B6C23957B5}" type="parTrans" cxnId="{D06F65E5-DF53-4F3C-B48B-AC1892A98C46}">
      <dgm:prSet/>
      <dgm:spPr/>
      <dgm:t>
        <a:bodyPr/>
        <a:lstStyle/>
        <a:p>
          <a:endParaRPr lang="uk-UA"/>
        </a:p>
      </dgm:t>
    </dgm:pt>
    <dgm:pt modelId="{C103ADD2-78FF-4301-B27B-5FBC6D34A96D}" type="sibTrans" cxnId="{D06F65E5-DF53-4F3C-B48B-AC1892A98C46}">
      <dgm:prSet/>
      <dgm:spPr/>
      <dgm:t>
        <a:bodyPr/>
        <a:lstStyle/>
        <a:p>
          <a:endParaRPr lang="uk-UA"/>
        </a:p>
      </dgm:t>
    </dgm:pt>
    <dgm:pt modelId="{D6761A79-A8B1-4440-B3CF-50622679D034}">
      <dgm:prSet phldrT="[Текст]"/>
      <dgm:spPr>
        <a:solidFill>
          <a:srgbClr val="FF66CC"/>
        </a:solidFill>
      </dgm:spPr>
      <dgm:t>
        <a:bodyPr/>
        <a:lstStyle/>
        <a:p>
          <a:r>
            <a:rPr lang="uk-UA" b="1" i="1" dirty="0"/>
            <a:t>довіра</a:t>
          </a:r>
        </a:p>
      </dgm:t>
    </dgm:pt>
    <dgm:pt modelId="{3FBB2F21-BA33-4D9C-905C-2F48A7A3ABD3}" type="parTrans" cxnId="{B9A5F598-A41A-4FFA-AB32-E99FE43E0C97}">
      <dgm:prSet/>
      <dgm:spPr/>
      <dgm:t>
        <a:bodyPr/>
        <a:lstStyle/>
        <a:p>
          <a:endParaRPr lang="uk-UA"/>
        </a:p>
      </dgm:t>
    </dgm:pt>
    <dgm:pt modelId="{56DCA044-D049-4042-8F34-E7FF121F8CFF}" type="sibTrans" cxnId="{B9A5F598-A41A-4FFA-AB32-E99FE43E0C97}">
      <dgm:prSet/>
      <dgm:spPr/>
      <dgm:t>
        <a:bodyPr/>
        <a:lstStyle/>
        <a:p>
          <a:endParaRPr lang="uk-UA"/>
        </a:p>
      </dgm:t>
    </dgm:pt>
    <dgm:pt modelId="{132703BA-CFF8-4EC9-9EED-536662FB82D8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i="1" dirty="0"/>
            <a:t>повага</a:t>
          </a:r>
        </a:p>
      </dgm:t>
    </dgm:pt>
    <dgm:pt modelId="{70E4082D-0ABA-4A8B-8297-8D2DEF274629}" type="parTrans" cxnId="{9D831E78-9599-484F-865F-723F5A9FC132}">
      <dgm:prSet/>
      <dgm:spPr/>
      <dgm:t>
        <a:bodyPr/>
        <a:lstStyle/>
        <a:p>
          <a:endParaRPr lang="uk-UA"/>
        </a:p>
      </dgm:t>
    </dgm:pt>
    <dgm:pt modelId="{CA3A9C12-2C6B-41F8-B963-2300578D59C2}" type="sibTrans" cxnId="{9D831E78-9599-484F-865F-723F5A9FC132}">
      <dgm:prSet/>
      <dgm:spPr/>
      <dgm:t>
        <a:bodyPr/>
        <a:lstStyle/>
        <a:p>
          <a:endParaRPr lang="uk-UA"/>
        </a:p>
      </dgm:t>
    </dgm:pt>
    <dgm:pt modelId="{0A5C4ABC-2C33-4B66-BE9C-FF210C7BA502}">
      <dgm:prSet phldrT="[Текст]"/>
      <dgm:spPr>
        <a:solidFill>
          <a:schemeClr val="accent2"/>
        </a:solidFill>
      </dgm:spPr>
      <dgm:t>
        <a:bodyPr/>
        <a:lstStyle/>
        <a:p>
          <a:r>
            <a:rPr lang="uk-UA" b="1" i="1" dirty="0"/>
            <a:t>сміливість</a:t>
          </a:r>
        </a:p>
      </dgm:t>
    </dgm:pt>
    <dgm:pt modelId="{F2199CE4-2D3F-4F96-8F6F-F82811442FD1}" type="parTrans" cxnId="{28B0908E-1906-4982-8ADA-C04A602EAA17}">
      <dgm:prSet/>
      <dgm:spPr/>
      <dgm:t>
        <a:bodyPr/>
        <a:lstStyle/>
        <a:p>
          <a:endParaRPr lang="uk-UA"/>
        </a:p>
      </dgm:t>
    </dgm:pt>
    <dgm:pt modelId="{06B9CC92-CF73-45EC-B424-0EE45B3BF596}" type="sibTrans" cxnId="{28B0908E-1906-4982-8ADA-C04A602EAA17}">
      <dgm:prSet/>
      <dgm:spPr/>
      <dgm:t>
        <a:bodyPr/>
        <a:lstStyle/>
        <a:p>
          <a:endParaRPr lang="uk-UA"/>
        </a:p>
      </dgm:t>
    </dgm:pt>
    <dgm:pt modelId="{ABD297DF-E3DB-4CA4-8C05-6D0AD2EC40F6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b="1" i="1" dirty="0"/>
            <a:t>справедливість</a:t>
          </a:r>
        </a:p>
      </dgm:t>
    </dgm:pt>
    <dgm:pt modelId="{14D1A829-2A92-4AF5-A060-5CED857480A5}" type="parTrans" cxnId="{EC02FC6B-649F-4FB9-847E-6FD5FE33C607}">
      <dgm:prSet/>
      <dgm:spPr/>
      <dgm:t>
        <a:bodyPr/>
        <a:lstStyle/>
        <a:p>
          <a:endParaRPr lang="uk-UA"/>
        </a:p>
      </dgm:t>
    </dgm:pt>
    <dgm:pt modelId="{CCFE33C7-CDC8-4C53-B08E-15DC67A5FC4F}" type="sibTrans" cxnId="{EC02FC6B-649F-4FB9-847E-6FD5FE33C607}">
      <dgm:prSet/>
      <dgm:spPr/>
      <dgm:t>
        <a:bodyPr/>
        <a:lstStyle/>
        <a:p>
          <a:endParaRPr lang="uk-UA"/>
        </a:p>
      </dgm:t>
    </dgm:pt>
    <dgm:pt modelId="{3B723D7D-2037-4CA6-967A-60717A99B45D}" type="pres">
      <dgm:prSet presAssocID="{2DC1A29B-0FA2-4E34-BAAF-0BCAE7C7B2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DE3E67-1DCE-48DF-8FD9-039CFB60E8FF}" type="pres">
      <dgm:prSet presAssocID="{17936753-875C-4ECC-8BAF-5B7359930E8C}" presName="vertOne" presStyleCnt="0"/>
      <dgm:spPr/>
    </dgm:pt>
    <dgm:pt modelId="{EE0B4AEE-B7C1-427E-9753-775E177F89D3}" type="pres">
      <dgm:prSet presAssocID="{17936753-875C-4ECC-8BAF-5B7359930E8C}" presName="txOne" presStyleLbl="node0" presStyleIdx="0" presStyleCnt="1" custScaleX="33578" custScaleY="83945" custLinFactNeighborX="0" custLinFactNeighborY="-272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B10707-B1F2-494A-848C-3D9CEB5AB744}" type="pres">
      <dgm:prSet presAssocID="{17936753-875C-4ECC-8BAF-5B7359930E8C}" presName="parTransOne" presStyleCnt="0"/>
      <dgm:spPr/>
    </dgm:pt>
    <dgm:pt modelId="{BAC77D77-FDAE-40A0-9AA2-3F77BB0BFFCB}" type="pres">
      <dgm:prSet presAssocID="{17936753-875C-4ECC-8BAF-5B7359930E8C}" presName="horzOne" presStyleCnt="0"/>
      <dgm:spPr/>
    </dgm:pt>
    <dgm:pt modelId="{6F9C48E1-953E-418E-A4B3-3EEC4E9CF55B}" type="pres">
      <dgm:prSet presAssocID="{CA123444-F3D1-4571-8AB2-0538C15165FB}" presName="vertTwo" presStyleCnt="0"/>
      <dgm:spPr/>
    </dgm:pt>
    <dgm:pt modelId="{037AE8D4-FB06-4321-ACC9-4CE3F5AFACA8}" type="pres">
      <dgm:prSet presAssocID="{CA123444-F3D1-4571-8AB2-0538C15165FB}" presName="txTwo" presStyleLbl="node2" presStyleIdx="0" presStyleCnt="2" custScaleX="50634" custScaleY="81904" custLinFactNeighborX="-4103" custLinFactNeighborY="-2651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E13BAE-CDE2-4433-9F85-C13B2A0E2228}" type="pres">
      <dgm:prSet presAssocID="{CA123444-F3D1-4571-8AB2-0538C15165FB}" presName="parTransTwo" presStyleCnt="0"/>
      <dgm:spPr/>
    </dgm:pt>
    <dgm:pt modelId="{49D6EABC-36D8-43DC-9C41-8B857F79C4BA}" type="pres">
      <dgm:prSet presAssocID="{CA123444-F3D1-4571-8AB2-0538C15165FB}" presName="horzTwo" presStyleCnt="0"/>
      <dgm:spPr/>
    </dgm:pt>
    <dgm:pt modelId="{971AA5CD-32F3-417E-8140-7BC3AC0F9D32}" type="pres">
      <dgm:prSet presAssocID="{D6761A79-A8B1-4440-B3CF-50622679D034}" presName="vertThree" presStyleCnt="0"/>
      <dgm:spPr/>
    </dgm:pt>
    <dgm:pt modelId="{14C2EF8E-0DDD-4105-8A03-8476806E6A18}" type="pres">
      <dgm:prSet presAssocID="{D6761A79-A8B1-4440-B3CF-50622679D034}" presName="txThree" presStyleLbl="node3" presStyleIdx="0" presStyleCnt="3" custScaleX="95956" custScaleY="80648" custLinFactNeighborX="9063" custLinFactNeighborY="12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A0444E-7284-4AD5-8F4F-032BE606C589}" type="pres">
      <dgm:prSet presAssocID="{D6761A79-A8B1-4440-B3CF-50622679D034}" presName="horzThree" presStyleCnt="0"/>
      <dgm:spPr/>
    </dgm:pt>
    <dgm:pt modelId="{45C7FFDF-77AC-4A67-AB91-D72DCB0CD0D3}" type="pres">
      <dgm:prSet presAssocID="{56DCA044-D049-4042-8F34-E7FF121F8CFF}" presName="sibSpaceThree" presStyleCnt="0"/>
      <dgm:spPr/>
    </dgm:pt>
    <dgm:pt modelId="{7477CDF0-BB6F-45C2-B55F-58ACADF46A4B}" type="pres">
      <dgm:prSet presAssocID="{132703BA-CFF8-4EC9-9EED-536662FB82D8}" presName="vertThree" presStyleCnt="0"/>
      <dgm:spPr/>
    </dgm:pt>
    <dgm:pt modelId="{8A46624A-2AE0-40A0-B5AF-5239829833CF}" type="pres">
      <dgm:prSet presAssocID="{132703BA-CFF8-4EC9-9EED-536662FB82D8}" presName="txThree" presStyleLbl="node3" presStyleIdx="1" presStyleCnt="3" custScaleX="104174" custScaleY="77687" custLinFactNeighborX="12749" custLinFactNeighborY="75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243BB9-8E5F-44D8-8310-D88AAF9BD137}" type="pres">
      <dgm:prSet presAssocID="{132703BA-CFF8-4EC9-9EED-536662FB82D8}" presName="horzThree" presStyleCnt="0"/>
      <dgm:spPr/>
    </dgm:pt>
    <dgm:pt modelId="{0B2FAC97-35B1-4BFE-8280-4ADFC8E13EBB}" type="pres">
      <dgm:prSet presAssocID="{C103ADD2-78FF-4301-B27B-5FBC6D34A96D}" presName="sibSpaceTwo" presStyleCnt="0"/>
      <dgm:spPr/>
    </dgm:pt>
    <dgm:pt modelId="{3FDF4749-EE61-4D81-85BF-754E124EBB12}" type="pres">
      <dgm:prSet presAssocID="{0A5C4ABC-2C33-4B66-BE9C-FF210C7BA502}" presName="vertTwo" presStyleCnt="0"/>
      <dgm:spPr/>
    </dgm:pt>
    <dgm:pt modelId="{F16D6160-3BEB-4F37-86D9-948B3E31B47D}" type="pres">
      <dgm:prSet presAssocID="{0A5C4ABC-2C33-4B66-BE9C-FF210C7BA502}" presName="txTwo" presStyleLbl="node2" presStyleIdx="1" presStyleCnt="2" custScaleX="109035" custScaleY="84856" custLinFactNeighborX="-28198" custLinFactNeighborY="-648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3C11F65-46EA-4320-9510-27AB995E19AF}" type="pres">
      <dgm:prSet presAssocID="{0A5C4ABC-2C33-4B66-BE9C-FF210C7BA502}" presName="parTransTwo" presStyleCnt="0"/>
      <dgm:spPr/>
    </dgm:pt>
    <dgm:pt modelId="{4F882D64-2FE9-4B38-993B-E77A844E1E6D}" type="pres">
      <dgm:prSet presAssocID="{0A5C4ABC-2C33-4B66-BE9C-FF210C7BA502}" presName="horzTwo" presStyleCnt="0"/>
      <dgm:spPr/>
    </dgm:pt>
    <dgm:pt modelId="{D431130D-948E-4549-AFAE-BDDB026E2614}" type="pres">
      <dgm:prSet presAssocID="{ABD297DF-E3DB-4CA4-8C05-6D0AD2EC40F6}" presName="vertThree" presStyleCnt="0"/>
      <dgm:spPr/>
    </dgm:pt>
    <dgm:pt modelId="{105D1A62-3C4A-4A5F-B25C-2D16DF8BBC56}" type="pres">
      <dgm:prSet presAssocID="{ABD297DF-E3DB-4CA4-8C05-6D0AD2EC40F6}" presName="txThree" presStyleLbl="node3" presStyleIdx="2" presStyleCnt="3" custScaleX="92588" custScaleY="79074" custLinFactNeighborX="1769" custLinFactNeighborY="-35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3B76E8-79B5-4D22-BEA6-6770877CE754}" type="pres">
      <dgm:prSet presAssocID="{ABD297DF-E3DB-4CA4-8C05-6D0AD2EC40F6}" presName="horzThree" presStyleCnt="0"/>
      <dgm:spPr/>
    </dgm:pt>
  </dgm:ptLst>
  <dgm:cxnLst>
    <dgm:cxn modelId="{FFE26965-4E1B-4C5F-B371-80CB3FC7EA9A}" type="presOf" srcId="{0A5C4ABC-2C33-4B66-BE9C-FF210C7BA502}" destId="{F16D6160-3BEB-4F37-86D9-948B3E31B47D}" srcOrd="0" destOrd="0" presId="urn:microsoft.com/office/officeart/2005/8/layout/hierarchy4"/>
    <dgm:cxn modelId="{EC02FC6B-649F-4FB9-847E-6FD5FE33C607}" srcId="{0A5C4ABC-2C33-4B66-BE9C-FF210C7BA502}" destId="{ABD297DF-E3DB-4CA4-8C05-6D0AD2EC40F6}" srcOrd="0" destOrd="0" parTransId="{14D1A829-2A92-4AF5-A060-5CED857480A5}" sibTransId="{CCFE33C7-CDC8-4C53-B08E-15DC67A5FC4F}"/>
    <dgm:cxn modelId="{B9A5F598-A41A-4FFA-AB32-E99FE43E0C97}" srcId="{CA123444-F3D1-4571-8AB2-0538C15165FB}" destId="{D6761A79-A8B1-4440-B3CF-50622679D034}" srcOrd="0" destOrd="0" parTransId="{3FBB2F21-BA33-4D9C-905C-2F48A7A3ABD3}" sibTransId="{56DCA044-D049-4042-8F34-E7FF121F8CFF}"/>
    <dgm:cxn modelId="{278F389D-CDE9-4757-96DF-7831F208A60D}" type="presOf" srcId="{CA123444-F3D1-4571-8AB2-0538C15165FB}" destId="{037AE8D4-FB06-4321-ACC9-4CE3F5AFACA8}" srcOrd="0" destOrd="0" presId="urn:microsoft.com/office/officeart/2005/8/layout/hierarchy4"/>
    <dgm:cxn modelId="{5A99EB9C-5A7E-477B-839F-68F5EA129268}" type="presOf" srcId="{132703BA-CFF8-4EC9-9EED-536662FB82D8}" destId="{8A46624A-2AE0-40A0-B5AF-5239829833CF}" srcOrd="0" destOrd="0" presId="urn:microsoft.com/office/officeart/2005/8/layout/hierarchy4"/>
    <dgm:cxn modelId="{D06F65E5-DF53-4F3C-B48B-AC1892A98C46}" srcId="{17936753-875C-4ECC-8BAF-5B7359930E8C}" destId="{CA123444-F3D1-4571-8AB2-0538C15165FB}" srcOrd="0" destOrd="0" parTransId="{554C7ED3-FB55-4596-A601-00B6C23957B5}" sibTransId="{C103ADD2-78FF-4301-B27B-5FBC6D34A96D}"/>
    <dgm:cxn modelId="{F055ED03-1826-4182-BC90-684147AC2880}" type="presOf" srcId="{D6761A79-A8B1-4440-B3CF-50622679D034}" destId="{14C2EF8E-0DDD-4105-8A03-8476806E6A18}" srcOrd="0" destOrd="0" presId="urn:microsoft.com/office/officeart/2005/8/layout/hierarchy4"/>
    <dgm:cxn modelId="{9D831E78-9599-484F-865F-723F5A9FC132}" srcId="{CA123444-F3D1-4571-8AB2-0538C15165FB}" destId="{132703BA-CFF8-4EC9-9EED-536662FB82D8}" srcOrd="1" destOrd="0" parTransId="{70E4082D-0ABA-4A8B-8297-8D2DEF274629}" sibTransId="{CA3A9C12-2C6B-41F8-B963-2300578D59C2}"/>
    <dgm:cxn modelId="{28B0908E-1906-4982-8ADA-C04A602EAA17}" srcId="{17936753-875C-4ECC-8BAF-5B7359930E8C}" destId="{0A5C4ABC-2C33-4B66-BE9C-FF210C7BA502}" srcOrd="1" destOrd="0" parTransId="{F2199CE4-2D3F-4F96-8F6F-F82811442FD1}" sibTransId="{06B9CC92-CF73-45EC-B424-0EE45B3BF596}"/>
    <dgm:cxn modelId="{8AE8121E-C612-4C91-86F4-0444D284BC78}" srcId="{2DC1A29B-0FA2-4E34-BAAF-0BCAE7C7B268}" destId="{17936753-875C-4ECC-8BAF-5B7359930E8C}" srcOrd="0" destOrd="0" parTransId="{F4C0B96D-A099-4A5B-B7FC-12D740A55473}" sibTransId="{9B15A2DC-8AB2-49E0-A1D3-3D2A8850ACC2}"/>
    <dgm:cxn modelId="{48F3CC05-BA5E-4D7E-9F2A-D0D20ADC1674}" type="presOf" srcId="{2DC1A29B-0FA2-4E34-BAAF-0BCAE7C7B268}" destId="{3B723D7D-2037-4CA6-967A-60717A99B45D}" srcOrd="0" destOrd="0" presId="urn:microsoft.com/office/officeart/2005/8/layout/hierarchy4"/>
    <dgm:cxn modelId="{B642B24F-F81D-42C0-A92D-0B6E46016CA7}" type="presOf" srcId="{ABD297DF-E3DB-4CA4-8C05-6D0AD2EC40F6}" destId="{105D1A62-3C4A-4A5F-B25C-2D16DF8BBC56}" srcOrd="0" destOrd="0" presId="urn:microsoft.com/office/officeart/2005/8/layout/hierarchy4"/>
    <dgm:cxn modelId="{3EE11599-0AE8-48A5-A90B-F13F077513BA}" type="presOf" srcId="{17936753-875C-4ECC-8BAF-5B7359930E8C}" destId="{EE0B4AEE-B7C1-427E-9753-775E177F89D3}" srcOrd="0" destOrd="0" presId="urn:microsoft.com/office/officeart/2005/8/layout/hierarchy4"/>
    <dgm:cxn modelId="{A91DD367-2F3D-42AF-9153-867B50F9B2CB}" type="presParOf" srcId="{3B723D7D-2037-4CA6-967A-60717A99B45D}" destId="{82DE3E67-1DCE-48DF-8FD9-039CFB60E8FF}" srcOrd="0" destOrd="0" presId="urn:microsoft.com/office/officeart/2005/8/layout/hierarchy4"/>
    <dgm:cxn modelId="{DEEAEBE6-E13F-4443-A408-2B7C25208827}" type="presParOf" srcId="{82DE3E67-1DCE-48DF-8FD9-039CFB60E8FF}" destId="{EE0B4AEE-B7C1-427E-9753-775E177F89D3}" srcOrd="0" destOrd="0" presId="urn:microsoft.com/office/officeart/2005/8/layout/hierarchy4"/>
    <dgm:cxn modelId="{088D9279-9211-40F4-8FE6-016D14087D39}" type="presParOf" srcId="{82DE3E67-1DCE-48DF-8FD9-039CFB60E8FF}" destId="{EAB10707-B1F2-494A-848C-3D9CEB5AB744}" srcOrd="1" destOrd="0" presId="urn:microsoft.com/office/officeart/2005/8/layout/hierarchy4"/>
    <dgm:cxn modelId="{63598048-663A-49CD-98C6-FC88943E2E8C}" type="presParOf" srcId="{82DE3E67-1DCE-48DF-8FD9-039CFB60E8FF}" destId="{BAC77D77-FDAE-40A0-9AA2-3F77BB0BFFCB}" srcOrd="2" destOrd="0" presId="urn:microsoft.com/office/officeart/2005/8/layout/hierarchy4"/>
    <dgm:cxn modelId="{8BAD7274-6D72-4F93-9A1B-0B09193AEBA4}" type="presParOf" srcId="{BAC77D77-FDAE-40A0-9AA2-3F77BB0BFFCB}" destId="{6F9C48E1-953E-418E-A4B3-3EEC4E9CF55B}" srcOrd="0" destOrd="0" presId="urn:microsoft.com/office/officeart/2005/8/layout/hierarchy4"/>
    <dgm:cxn modelId="{B7A0B07E-581B-4CA3-971E-327DC0CE46CF}" type="presParOf" srcId="{6F9C48E1-953E-418E-A4B3-3EEC4E9CF55B}" destId="{037AE8D4-FB06-4321-ACC9-4CE3F5AFACA8}" srcOrd="0" destOrd="0" presId="urn:microsoft.com/office/officeart/2005/8/layout/hierarchy4"/>
    <dgm:cxn modelId="{10CFCD9D-156C-423E-B084-7EFBF916BBB6}" type="presParOf" srcId="{6F9C48E1-953E-418E-A4B3-3EEC4E9CF55B}" destId="{B8E13BAE-CDE2-4433-9F85-C13B2A0E2228}" srcOrd="1" destOrd="0" presId="urn:microsoft.com/office/officeart/2005/8/layout/hierarchy4"/>
    <dgm:cxn modelId="{B68E1FF0-8F88-489B-8B48-C4C81D7E28C3}" type="presParOf" srcId="{6F9C48E1-953E-418E-A4B3-3EEC4E9CF55B}" destId="{49D6EABC-36D8-43DC-9C41-8B857F79C4BA}" srcOrd="2" destOrd="0" presId="urn:microsoft.com/office/officeart/2005/8/layout/hierarchy4"/>
    <dgm:cxn modelId="{B5F5A6FE-662D-47E1-8679-BC040C4DCB70}" type="presParOf" srcId="{49D6EABC-36D8-43DC-9C41-8B857F79C4BA}" destId="{971AA5CD-32F3-417E-8140-7BC3AC0F9D32}" srcOrd="0" destOrd="0" presId="urn:microsoft.com/office/officeart/2005/8/layout/hierarchy4"/>
    <dgm:cxn modelId="{3E6715C3-4E1E-4458-9B02-7FF216D1C9FC}" type="presParOf" srcId="{971AA5CD-32F3-417E-8140-7BC3AC0F9D32}" destId="{14C2EF8E-0DDD-4105-8A03-8476806E6A18}" srcOrd="0" destOrd="0" presId="urn:microsoft.com/office/officeart/2005/8/layout/hierarchy4"/>
    <dgm:cxn modelId="{0388E6D3-6C0B-4493-B1ED-4BC63F66D629}" type="presParOf" srcId="{971AA5CD-32F3-417E-8140-7BC3AC0F9D32}" destId="{4FA0444E-7284-4AD5-8F4F-032BE606C589}" srcOrd="1" destOrd="0" presId="urn:microsoft.com/office/officeart/2005/8/layout/hierarchy4"/>
    <dgm:cxn modelId="{975ED508-76F6-46D4-9C56-E8577EF9877C}" type="presParOf" srcId="{49D6EABC-36D8-43DC-9C41-8B857F79C4BA}" destId="{45C7FFDF-77AC-4A67-AB91-D72DCB0CD0D3}" srcOrd="1" destOrd="0" presId="urn:microsoft.com/office/officeart/2005/8/layout/hierarchy4"/>
    <dgm:cxn modelId="{7029C667-34AD-45B7-AD91-5890430C83B4}" type="presParOf" srcId="{49D6EABC-36D8-43DC-9C41-8B857F79C4BA}" destId="{7477CDF0-BB6F-45C2-B55F-58ACADF46A4B}" srcOrd="2" destOrd="0" presId="urn:microsoft.com/office/officeart/2005/8/layout/hierarchy4"/>
    <dgm:cxn modelId="{43191CAB-8ED3-48C9-AF6B-D8A1FEFB26FE}" type="presParOf" srcId="{7477CDF0-BB6F-45C2-B55F-58ACADF46A4B}" destId="{8A46624A-2AE0-40A0-B5AF-5239829833CF}" srcOrd="0" destOrd="0" presId="urn:microsoft.com/office/officeart/2005/8/layout/hierarchy4"/>
    <dgm:cxn modelId="{4C01908A-49F3-4279-B4C6-EA347CB766BC}" type="presParOf" srcId="{7477CDF0-BB6F-45C2-B55F-58ACADF46A4B}" destId="{16243BB9-8E5F-44D8-8310-D88AAF9BD137}" srcOrd="1" destOrd="0" presId="urn:microsoft.com/office/officeart/2005/8/layout/hierarchy4"/>
    <dgm:cxn modelId="{8B5EEA26-3BFA-4E34-86E2-114DB48B9661}" type="presParOf" srcId="{BAC77D77-FDAE-40A0-9AA2-3F77BB0BFFCB}" destId="{0B2FAC97-35B1-4BFE-8280-4ADFC8E13EBB}" srcOrd="1" destOrd="0" presId="urn:microsoft.com/office/officeart/2005/8/layout/hierarchy4"/>
    <dgm:cxn modelId="{5EEDD54A-27B9-485B-A82F-6865FB6B2100}" type="presParOf" srcId="{BAC77D77-FDAE-40A0-9AA2-3F77BB0BFFCB}" destId="{3FDF4749-EE61-4D81-85BF-754E124EBB12}" srcOrd="2" destOrd="0" presId="urn:microsoft.com/office/officeart/2005/8/layout/hierarchy4"/>
    <dgm:cxn modelId="{E66FBBA9-03C9-41AF-8F2A-DFA75696244C}" type="presParOf" srcId="{3FDF4749-EE61-4D81-85BF-754E124EBB12}" destId="{F16D6160-3BEB-4F37-86D9-948B3E31B47D}" srcOrd="0" destOrd="0" presId="urn:microsoft.com/office/officeart/2005/8/layout/hierarchy4"/>
    <dgm:cxn modelId="{045F14B8-7314-475B-9F80-82ED4C8BF3A8}" type="presParOf" srcId="{3FDF4749-EE61-4D81-85BF-754E124EBB12}" destId="{63C11F65-46EA-4320-9510-27AB995E19AF}" srcOrd="1" destOrd="0" presId="urn:microsoft.com/office/officeart/2005/8/layout/hierarchy4"/>
    <dgm:cxn modelId="{09244AE3-0E76-4E9E-9DE7-3B63F0A85F7B}" type="presParOf" srcId="{3FDF4749-EE61-4D81-85BF-754E124EBB12}" destId="{4F882D64-2FE9-4B38-993B-E77A844E1E6D}" srcOrd="2" destOrd="0" presId="urn:microsoft.com/office/officeart/2005/8/layout/hierarchy4"/>
    <dgm:cxn modelId="{8F5FBE09-8087-4FB0-99D0-1A0385832633}" type="presParOf" srcId="{4F882D64-2FE9-4B38-993B-E77A844E1E6D}" destId="{D431130D-948E-4549-AFAE-BDDB026E2614}" srcOrd="0" destOrd="0" presId="urn:microsoft.com/office/officeart/2005/8/layout/hierarchy4"/>
    <dgm:cxn modelId="{F309DBE9-DAF8-46A1-9289-89AD7E239C1A}" type="presParOf" srcId="{D431130D-948E-4549-AFAE-BDDB026E2614}" destId="{105D1A62-3C4A-4A5F-B25C-2D16DF8BBC56}" srcOrd="0" destOrd="0" presId="urn:microsoft.com/office/officeart/2005/8/layout/hierarchy4"/>
    <dgm:cxn modelId="{B391D3B6-D55A-47DB-982A-21F81A196939}" type="presParOf" srcId="{D431130D-948E-4549-AFAE-BDDB026E2614}" destId="{0C3B76E8-79B5-4D22-BEA6-6770877CE7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B4AEE-B7C1-427E-9753-775E177F89D3}">
      <dsp:nvSpPr>
        <dsp:cNvPr id="0" name=""/>
        <dsp:cNvSpPr/>
      </dsp:nvSpPr>
      <dsp:spPr>
        <a:xfrm>
          <a:off x="2923590" y="0"/>
          <a:ext cx="2959469" cy="1381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/>
            <a:t>чесність</a:t>
          </a:r>
        </a:p>
      </dsp:txBody>
      <dsp:txXfrm>
        <a:off x="2964064" y="40474"/>
        <a:ext cx="2878521" cy="1300933"/>
      </dsp:txXfrm>
    </dsp:sp>
    <dsp:sp modelId="{037AE8D4-FB06-4321-ACC9-4CE3F5AFACA8}">
      <dsp:nvSpPr>
        <dsp:cNvPr id="0" name=""/>
        <dsp:cNvSpPr/>
      </dsp:nvSpPr>
      <dsp:spPr>
        <a:xfrm>
          <a:off x="1154676" y="1517116"/>
          <a:ext cx="2828433" cy="13482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/>
            <a:t>відповідальність</a:t>
          </a:r>
        </a:p>
      </dsp:txBody>
      <dsp:txXfrm>
        <a:off x="1194166" y="1556606"/>
        <a:ext cx="2749453" cy="1269302"/>
      </dsp:txXfrm>
    </dsp:sp>
    <dsp:sp modelId="{14C2EF8E-0DDD-4105-8A03-8476806E6A18}">
      <dsp:nvSpPr>
        <dsp:cNvPr id="0" name=""/>
        <dsp:cNvSpPr/>
      </dsp:nvSpPr>
      <dsp:spPr>
        <a:xfrm>
          <a:off x="252837" y="3116802"/>
          <a:ext cx="2623274" cy="1327606"/>
        </a:xfrm>
        <a:prstGeom prst="roundRect">
          <a:avLst>
            <a:gd name="adj" fmla="val 10000"/>
          </a:avLst>
        </a:prstGeom>
        <a:solidFill>
          <a:srgbClr val="FF66CC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/>
            <a:t>довіра</a:t>
          </a:r>
        </a:p>
      </dsp:txBody>
      <dsp:txXfrm>
        <a:off x="291721" y="3155686"/>
        <a:ext cx="2545506" cy="1249838"/>
      </dsp:txXfrm>
    </dsp:sp>
    <dsp:sp modelId="{8A46624A-2AE0-40A0-B5AF-5239829833CF}">
      <dsp:nvSpPr>
        <dsp:cNvPr id="0" name=""/>
        <dsp:cNvSpPr/>
      </dsp:nvSpPr>
      <dsp:spPr>
        <a:xfrm>
          <a:off x="3091701" y="3108736"/>
          <a:ext cx="2847940" cy="1278863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/>
            <a:t>повага</a:t>
          </a:r>
        </a:p>
      </dsp:txBody>
      <dsp:txXfrm>
        <a:off x="3129158" y="3146193"/>
        <a:ext cx="2773026" cy="1203949"/>
      </dsp:txXfrm>
    </dsp:sp>
    <dsp:sp modelId="{F16D6160-3BEB-4F37-86D9-948B3E31B47D}">
      <dsp:nvSpPr>
        <dsp:cNvPr id="0" name=""/>
        <dsp:cNvSpPr/>
      </dsp:nvSpPr>
      <dsp:spPr>
        <a:xfrm>
          <a:off x="5049862" y="1447146"/>
          <a:ext cx="2980831" cy="139687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/>
            <a:t>сміливість</a:t>
          </a:r>
        </a:p>
      </dsp:txBody>
      <dsp:txXfrm>
        <a:off x="5090775" y="1488059"/>
        <a:ext cx="2899005" cy="1315051"/>
      </dsp:txXfrm>
    </dsp:sp>
    <dsp:sp modelId="{105D1A62-3C4A-4A5F-B25C-2D16DF8BBC56}">
      <dsp:nvSpPr>
        <dsp:cNvPr id="0" name=""/>
        <dsp:cNvSpPr/>
      </dsp:nvSpPr>
      <dsp:spPr>
        <a:xfrm>
          <a:off x="6093925" y="3087171"/>
          <a:ext cx="2531198" cy="13016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/>
            <a:t>справедливість</a:t>
          </a:r>
        </a:p>
      </dsp:txBody>
      <dsp:txXfrm>
        <a:off x="6132050" y="3125296"/>
        <a:ext cx="2454948" cy="122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5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86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90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13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80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87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82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1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51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25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80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8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75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1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8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66B6-3269-4092-A6E0-EF5825400DCE}" type="datetimeFigureOut">
              <a:rPr lang="uk-UA" smtClean="0"/>
              <a:t>18.08.2024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32A50-53D0-4723-9968-8347F2BA35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2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F91EC4-B752-4472-B6D0-C112331A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33" y="627407"/>
            <a:ext cx="8446791" cy="2880020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АКАДЕМІЧНА ДОБРОЧЕСНІСТЬ -</a:t>
            </a: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ЗАПОРУКА ЯКІСНОЇ ОСВІТИ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839AB3F0-A230-4A98-A34F-EB1ABB67F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9212" y="3766658"/>
            <a:ext cx="8915400" cy="168618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Академічна доброчесність – невід’ємна складова забезпечення якості вищої освіти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доповідач: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Сабадош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Маря’яна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Володимирівна)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1800" b="1" dirty="0" err="1">
                <a:solidFill>
                  <a:schemeClr val="accent1">
                    <a:lumMod val="75000"/>
                  </a:schemeClr>
                </a:solidFill>
              </a:rPr>
              <a:t>Проєкт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 «Ініціатива академічної доброчесності та якості освіти»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ACADEMIC IQ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(доповідач: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Товт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 err="1">
                <a:solidFill>
                  <a:schemeClr val="accent1">
                    <a:lumMod val="75000"/>
                  </a:schemeClr>
                </a:solidFill>
              </a:rPr>
              <a:t>Крістіна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 Робертівна)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98EE6CD9-98E4-4928-9266-6328DDF92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3691" y="5528345"/>
            <a:ext cx="8915400" cy="424822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3. Питання-відповідь</a:t>
            </a:r>
          </a:p>
        </p:txBody>
      </p:sp>
    </p:spTree>
    <p:extLst>
      <p:ext uri="{BB962C8B-B14F-4D97-AF65-F5344CB8AC3E}">
        <p14:creationId xmlns:p14="http://schemas.microsoft.com/office/powerpoint/2010/main" val="297512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9DCD4-C99D-4240-BB3A-25FEA073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ПРОГРАМИ </a:t>
            </a:r>
            <a:r>
              <a:rPr lang="ru-RU" b="1" i="1" dirty="0">
                <a:solidFill>
                  <a:srgbClr val="0070C0"/>
                </a:solidFill>
              </a:rPr>
              <a:t>ПЕРЕВІРКИ ТЕКСТУ НА ПЛАГІАТ</a:t>
            </a:r>
            <a:r>
              <a:rPr lang="uk-UA" b="1" i="1" dirty="0">
                <a:solidFill>
                  <a:srgbClr val="0070C0"/>
                </a:solidFill>
              </a:rPr>
              <a:t>, з якими працюємо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9DFA1017-C02B-403A-A6AB-115FA8F98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0" y="2085582"/>
            <a:ext cx="4733196" cy="3388170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B9BFBFE2-737B-48F2-827B-EE87914DF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734322"/>
            <a:ext cx="4866384" cy="25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25FE6A-52B1-49C7-91A4-81E2546E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548882"/>
            <a:ext cx="9964538" cy="517849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50F12D-2287-4F0A-B08B-0E3FEF4B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72862"/>
            <a:ext cx="8753100" cy="989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err="1">
                <a:solidFill>
                  <a:srgbClr val="0070C0"/>
                </a:solidFill>
              </a:rPr>
              <a:t>Проєкт</a:t>
            </a:r>
            <a:r>
              <a:rPr lang="ru-RU" sz="3100" b="1" i="1" dirty="0">
                <a:solidFill>
                  <a:srgbClr val="0070C0"/>
                </a:solidFill>
              </a:rPr>
              <a:t> «</a:t>
            </a:r>
            <a:r>
              <a:rPr lang="ru-RU" sz="3100" b="1" i="1" dirty="0" err="1">
                <a:solidFill>
                  <a:srgbClr val="0070C0"/>
                </a:solidFill>
              </a:rPr>
              <a:t>Ініціатива</a:t>
            </a:r>
            <a:r>
              <a:rPr lang="ru-RU" sz="3100" b="1" i="1" dirty="0">
                <a:solidFill>
                  <a:srgbClr val="0070C0"/>
                </a:solidFill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</a:rPr>
              <a:t>академічної</a:t>
            </a:r>
            <a:r>
              <a:rPr lang="ru-RU" sz="3100" b="1" i="1" dirty="0">
                <a:solidFill>
                  <a:srgbClr val="0070C0"/>
                </a:solidFill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</a:rPr>
              <a:t>доброчесності</a:t>
            </a:r>
            <a:r>
              <a:rPr lang="ru-RU" sz="3100" b="1" i="1" dirty="0">
                <a:solidFill>
                  <a:srgbClr val="0070C0"/>
                </a:solidFill>
              </a:rPr>
              <a:t> та </a:t>
            </a:r>
            <a:r>
              <a:rPr lang="ru-RU" sz="3100" b="1" i="1" dirty="0" err="1">
                <a:solidFill>
                  <a:srgbClr val="0070C0"/>
                </a:solidFill>
              </a:rPr>
              <a:t>якості</a:t>
            </a:r>
            <a:r>
              <a:rPr lang="ru-RU" sz="3100" b="1" i="1" dirty="0">
                <a:solidFill>
                  <a:srgbClr val="0070C0"/>
                </a:solidFill>
              </a:rPr>
              <a:t> </a:t>
            </a:r>
            <a:r>
              <a:rPr lang="ru-RU" sz="3100" b="1" i="1" dirty="0" err="1">
                <a:solidFill>
                  <a:srgbClr val="0070C0"/>
                </a:solidFill>
              </a:rPr>
              <a:t>освіти</a:t>
            </a:r>
            <a:r>
              <a:rPr lang="ru-RU" sz="3100" b="1" i="1" dirty="0">
                <a:solidFill>
                  <a:srgbClr val="0070C0"/>
                </a:solidFill>
              </a:rPr>
              <a:t>» - </a:t>
            </a:r>
            <a:r>
              <a:rPr lang="en-US" sz="3100" b="1" i="1" dirty="0">
                <a:solidFill>
                  <a:srgbClr val="0070C0"/>
                </a:solidFill>
                <a:latin typeface="Algerian" panose="04020705040A02060702" pitchFamily="82" charset="0"/>
              </a:rPr>
              <a:t>Academic IQ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423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BAE3D3BA-621E-48DA-A904-98AEC22451B8}"/>
              </a:ext>
            </a:extLst>
          </p:cNvPr>
          <p:cNvSpPr/>
          <p:nvPr/>
        </p:nvSpPr>
        <p:spPr>
          <a:xfrm>
            <a:off x="2432482" y="889842"/>
            <a:ext cx="934818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err="1"/>
              <a:t>Проєкт</a:t>
            </a:r>
            <a:r>
              <a:rPr lang="uk-UA" sz="2800" b="1" i="1" dirty="0"/>
              <a:t> </a:t>
            </a:r>
            <a:r>
              <a:rPr lang="uk-UA" sz="2800" b="1" i="1" dirty="0">
                <a:solidFill>
                  <a:srgbClr val="0070C0"/>
                </a:solidFill>
              </a:rPr>
              <a:t>«Ініціатива академічної доброчесності та якості освіти» </a:t>
            </a:r>
            <a:r>
              <a:rPr lang="uk-UA" sz="2800" b="1" i="1" dirty="0"/>
              <a:t>(</a:t>
            </a:r>
            <a:r>
              <a:rPr lang="en-US" sz="2800" b="1" i="1" dirty="0"/>
              <a:t>Academic IQ)</a:t>
            </a:r>
          </a:p>
          <a:p>
            <a:endParaRPr lang="uk-UA" dirty="0"/>
          </a:p>
          <a:p>
            <a:endParaRPr lang="uk-UA" dirty="0"/>
          </a:p>
          <a:p>
            <a:pPr algn="just"/>
            <a:r>
              <a:rPr lang="uk-UA" sz="2200" b="1" dirty="0" err="1"/>
              <a:t>Проєкт</a:t>
            </a:r>
            <a:r>
              <a:rPr lang="uk-UA" sz="2200" b="1" dirty="0"/>
              <a:t> «Ініціатива академічної доброчесності та якості освіти»</a:t>
            </a:r>
          </a:p>
          <a:p>
            <a:pPr algn="just"/>
            <a:r>
              <a:rPr lang="uk-UA" sz="2200" b="1" dirty="0"/>
              <a:t>(</a:t>
            </a:r>
            <a:r>
              <a:rPr lang="en-US" sz="2200" b="1" dirty="0"/>
              <a:t>Academic IQ) </a:t>
            </a:r>
            <a:r>
              <a:rPr lang="uk-UA" sz="2200" b="1" dirty="0"/>
              <a:t>заснований на співпраці між Американськими радами з міжнародної освіти, Міністерством освіти і науки України і Національним агентством із забезпечення якості вищої освіти за підтримки Посольства США в Україні.</a:t>
            </a:r>
          </a:p>
          <a:p>
            <a:endParaRPr lang="uk-UA" sz="2200" b="1" dirty="0"/>
          </a:p>
          <a:p>
            <a:endParaRPr lang="uk-UA" sz="2200" b="1" dirty="0"/>
          </a:p>
          <a:p>
            <a:pPr algn="just"/>
            <a:r>
              <a:rPr lang="uk-UA" sz="2200" b="1" dirty="0"/>
              <a:t>Діяльність </a:t>
            </a:r>
            <a:r>
              <a:rPr lang="uk-UA" sz="2200" b="1" dirty="0" err="1"/>
              <a:t>проєкту</a:t>
            </a:r>
            <a:r>
              <a:rPr lang="uk-UA" sz="2200" b="1" dirty="0"/>
              <a:t> </a:t>
            </a:r>
            <a:r>
              <a:rPr lang="en-US" sz="2200" b="1" dirty="0"/>
              <a:t>Academic IQ </a:t>
            </a:r>
            <a:r>
              <a:rPr lang="uk-UA" sz="2200" b="1" dirty="0"/>
              <a:t>спрямована на підтримку українських закладів вищої освіти з метою розробки внутрішньої системи забезпечення академічної доброчесності та якості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17638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4A4D6-965A-4055-8E75-C031B80F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9090090" cy="21989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Кількість респондентів, які брали участь в опитуванні 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в</a:t>
            </a:r>
            <a:r>
              <a:rPr lang="ru-RU" b="1" dirty="0" err="1"/>
              <a:t>ід</a:t>
            </a:r>
            <a:r>
              <a:rPr lang="ru-RU" b="1" dirty="0"/>
              <a:t> проєкту «</a:t>
            </a:r>
            <a:r>
              <a:rPr lang="ru-RU" b="1" dirty="0" err="1"/>
              <a:t>Ініціатива</a:t>
            </a:r>
            <a:r>
              <a:rPr lang="ru-RU" b="1" dirty="0"/>
              <a:t> </a:t>
            </a:r>
            <a:r>
              <a:rPr lang="ru-RU" b="1" dirty="0" err="1"/>
              <a:t>академічної</a:t>
            </a:r>
            <a:r>
              <a:rPr lang="ru-RU" b="1" dirty="0"/>
              <a:t> </a:t>
            </a:r>
            <a:r>
              <a:rPr lang="ru-RU" b="1" dirty="0" err="1"/>
              <a:t>доброчесності</a:t>
            </a:r>
            <a:r>
              <a:rPr lang="ru-RU" b="1" dirty="0"/>
              <a:t> та </a:t>
            </a:r>
            <a:r>
              <a:rPr lang="ru-RU" b="1" dirty="0" err="1"/>
              <a:t>якості</a:t>
            </a:r>
            <a:r>
              <a:rPr lang="ru-RU" b="1" dirty="0"/>
              <a:t>»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A7B5E22-51A9-4527-B83E-9B873C4C9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3506680"/>
            <a:ext cx="4122306" cy="100317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1629 студентів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DF9C4765-70C8-4F86-98A1-246416CAB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3506680"/>
            <a:ext cx="4313864" cy="88332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429 викладачів</a:t>
            </a:r>
          </a:p>
        </p:txBody>
      </p:sp>
    </p:spTree>
    <p:extLst>
      <p:ext uri="{BB962C8B-B14F-4D97-AF65-F5344CB8AC3E}">
        <p14:creationId xmlns:p14="http://schemas.microsoft.com/office/powerpoint/2010/main" val="143246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иноска: зі стрілкою вниз 5">
            <a:extLst>
              <a:ext uri="{FF2B5EF4-FFF2-40B4-BE49-F238E27FC236}">
                <a16:creationId xmlns:a16="http://schemas.microsoft.com/office/drawing/2014/main" xmlns="" id="{B519BD12-F60A-4A65-983E-DABBB6DB2758}"/>
              </a:ext>
            </a:extLst>
          </p:cNvPr>
          <p:cNvSpPr/>
          <p:nvPr/>
        </p:nvSpPr>
        <p:spPr>
          <a:xfrm>
            <a:off x="5930283" y="514996"/>
            <a:ext cx="3355760" cy="11895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/>
              <a:t>Інфо</a:t>
            </a:r>
            <a:r>
              <a:rPr lang="uk-UA" b="1" dirty="0"/>
              <a:t>-центр</a:t>
            </a:r>
          </a:p>
        </p:txBody>
      </p:sp>
      <p:sp>
        <p:nvSpPr>
          <p:cNvPr id="7" name="Виноска: зі стрілкою вниз 6">
            <a:extLst>
              <a:ext uri="{FF2B5EF4-FFF2-40B4-BE49-F238E27FC236}">
                <a16:creationId xmlns:a16="http://schemas.microsoft.com/office/drawing/2014/main" xmlns="" id="{6DA4771C-2EBA-4908-ADFD-E10CBF9DD1F4}"/>
              </a:ext>
            </a:extLst>
          </p:cNvPr>
          <p:cNvSpPr/>
          <p:nvPr/>
        </p:nvSpPr>
        <p:spPr>
          <a:xfrm>
            <a:off x="5930283" y="1874442"/>
            <a:ext cx="3355760" cy="1201266"/>
          </a:xfrm>
          <a:prstGeom prst="downArrowCallout">
            <a:avLst>
              <a:gd name="adj1" fmla="val 25000"/>
              <a:gd name="adj2" fmla="val 25000"/>
              <a:gd name="adj3" fmla="val 2236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Нормативні документи</a:t>
            </a:r>
          </a:p>
        </p:txBody>
      </p:sp>
      <p:sp>
        <p:nvSpPr>
          <p:cNvPr id="9" name="Виноска: зі стрілкою вниз 8">
            <a:extLst>
              <a:ext uri="{FF2B5EF4-FFF2-40B4-BE49-F238E27FC236}">
                <a16:creationId xmlns:a16="http://schemas.microsoft.com/office/drawing/2014/main" xmlns="" id="{D6745D5A-3FBE-4D36-9984-F989FB62740D}"/>
              </a:ext>
            </a:extLst>
          </p:cNvPr>
          <p:cNvSpPr/>
          <p:nvPr/>
        </p:nvSpPr>
        <p:spPr>
          <a:xfrm>
            <a:off x="5930283" y="3317014"/>
            <a:ext cx="3355760" cy="11614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Положення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0202BC0-060C-439D-B538-9C6070820411}"/>
              </a:ext>
            </a:extLst>
          </p:cNvPr>
          <p:cNvSpPr/>
          <p:nvPr/>
        </p:nvSpPr>
        <p:spPr>
          <a:xfrm>
            <a:off x="3498215" y="4643014"/>
            <a:ext cx="8229600" cy="2032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u="sng" dirty="0" err="1">
                <a:solidFill>
                  <a:schemeClr val="bg1">
                    <a:lumMod val="85000"/>
                  </a:schemeClr>
                </a:solidFill>
              </a:rPr>
              <a:t>Положення</a:t>
            </a:r>
            <a:r>
              <a:rPr lang="ru-RU" b="1" u="sng" dirty="0">
                <a:solidFill>
                  <a:schemeClr val="bg1">
                    <a:lumMod val="85000"/>
                  </a:schemeClr>
                </a:solidFill>
              </a:rPr>
              <a:t> про </a:t>
            </a:r>
            <a:r>
              <a:rPr lang="ru-RU" b="1" u="sng" dirty="0" err="1">
                <a:solidFill>
                  <a:schemeClr val="bg1">
                    <a:lumMod val="85000"/>
                  </a:schemeClr>
                </a:solidFill>
              </a:rPr>
              <a:t>академічну</a:t>
            </a:r>
            <a:r>
              <a:rPr lang="ru-RU" b="1" u="sng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bg1">
                    <a:lumMod val="85000"/>
                  </a:schemeClr>
                </a:solidFill>
              </a:rPr>
              <a:t>доброчесність</a:t>
            </a:r>
            <a:r>
              <a:rPr lang="ru-RU" b="1" u="sng" dirty="0">
                <a:solidFill>
                  <a:schemeClr val="bg1">
                    <a:lumMod val="85000"/>
                  </a:schemeClr>
                </a:solidFill>
              </a:rPr>
              <a:t> в </a:t>
            </a:r>
            <a:r>
              <a:rPr lang="ru-RU" b="1" u="sng" dirty="0">
                <a:solidFill>
                  <a:schemeClr val="bg1"/>
                </a:solidFill>
              </a:rPr>
              <a:t>ДВНЗ «УжНУ»</a:t>
            </a:r>
            <a:endParaRPr lang="ru-RU" b="1" u="sng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u="sng" dirty="0" err="1">
                <a:solidFill>
                  <a:schemeClr val="bg1"/>
                </a:solidFill>
              </a:rPr>
              <a:t>Положення</a:t>
            </a:r>
            <a:r>
              <a:rPr lang="ru-RU" b="1" u="sng" dirty="0">
                <a:solidFill>
                  <a:schemeClr val="bg1"/>
                </a:solidFill>
              </a:rPr>
              <a:t> про </a:t>
            </a:r>
            <a:r>
              <a:rPr lang="ru-RU" b="1" u="sng" dirty="0" err="1">
                <a:solidFill>
                  <a:schemeClr val="bg1"/>
                </a:solidFill>
              </a:rPr>
              <a:t>Комісію</a:t>
            </a:r>
            <a:r>
              <a:rPr lang="ru-RU" b="1" u="sng" dirty="0">
                <a:solidFill>
                  <a:schemeClr val="bg1"/>
                </a:solidFill>
              </a:rPr>
              <a:t> з </a:t>
            </a:r>
            <a:r>
              <a:rPr lang="ru-RU" b="1" u="sng" dirty="0" err="1">
                <a:solidFill>
                  <a:schemeClr val="bg1"/>
                </a:solidFill>
              </a:rPr>
              <a:t>питань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академічної</a:t>
            </a:r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err="1">
                <a:solidFill>
                  <a:schemeClr val="bg1"/>
                </a:solidFill>
              </a:rPr>
              <a:t>доброчесності</a:t>
            </a:r>
            <a:r>
              <a:rPr lang="ru-RU" b="1" u="sng" dirty="0">
                <a:solidFill>
                  <a:schemeClr val="bg1"/>
                </a:solidFill>
              </a:rPr>
              <a:t> та </a:t>
            </a:r>
            <a:r>
              <a:rPr lang="ru-RU" b="1" u="sng" dirty="0" err="1">
                <a:solidFill>
                  <a:schemeClr val="bg1"/>
                </a:solidFill>
              </a:rPr>
              <a:t>етики</a:t>
            </a:r>
            <a:r>
              <a:rPr lang="ru-RU" b="1" u="sng" dirty="0">
                <a:solidFill>
                  <a:schemeClr val="bg1"/>
                </a:solidFill>
              </a:rPr>
              <a:t> ДВНЗ «</a:t>
            </a:r>
            <a:r>
              <a:rPr lang="ru-RU" b="1" u="sng" dirty="0" err="1">
                <a:solidFill>
                  <a:schemeClr val="bg1"/>
                </a:solidFill>
              </a:rPr>
              <a:t>УжНУ</a:t>
            </a:r>
            <a:r>
              <a:rPr lang="ru-RU" b="1" u="sng" dirty="0">
                <a:solidFill>
                  <a:schemeClr val="bg1"/>
                </a:solidFill>
              </a:rPr>
              <a:t>»</a:t>
            </a:r>
            <a:endParaRPr lang="uk-UA" b="1" u="sng" dirty="0">
              <a:solidFill>
                <a:schemeClr val="bg1"/>
              </a:solidFill>
            </a:endParaRPr>
          </a:p>
        </p:txBody>
      </p:sp>
      <p:sp>
        <p:nvSpPr>
          <p:cNvPr id="11" name="Виноска: зі стрілкою вправо 10">
            <a:extLst>
              <a:ext uri="{FF2B5EF4-FFF2-40B4-BE49-F238E27FC236}">
                <a16:creationId xmlns:a16="http://schemas.microsoft.com/office/drawing/2014/main" xmlns="" id="{7F29D96C-9ABD-4D2D-A37C-42B17EEDCA00}"/>
              </a:ext>
            </a:extLst>
          </p:cNvPr>
          <p:cNvSpPr/>
          <p:nvPr/>
        </p:nvSpPr>
        <p:spPr>
          <a:xfrm>
            <a:off x="2095130" y="514996"/>
            <a:ext cx="3355760" cy="8358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Сайт «УжНУ»</a:t>
            </a:r>
          </a:p>
        </p:txBody>
      </p:sp>
      <p:sp>
        <p:nvSpPr>
          <p:cNvPr id="12" name="Блок-схема: рішення 11">
            <a:extLst>
              <a:ext uri="{FF2B5EF4-FFF2-40B4-BE49-F238E27FC236}">
                <a16:creationId xmlns:a16="http://schemas.microsoft.com/office/drawing/2014/main" xmlns="" id="{191BFCC5-2041-419E-9829-308732BD1A62}"/>
              </a:ext>
            </a:extLst>
          </p:cNvPr>
          <p:cNvSpPr/>
          <p:nvPr/>
        </p:nvSpPr>
        <p:spPr>
          <a:xfrm>
            <a:off x="446809" y="2048730"/>
            <a:ext cx="5081155" cy="2428028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Де знайти нормативні документи (положення)?</a:t>
            </a:r>
          </a:p>
        </p:txBody>
      </p:sp>
    </p:spTree>
    <p:extLst>
      <p:ext uri="{BB962C8B-B14F-4D97-AF65-F5344CB8AC3E}">
        <p14:creationId xmlns:p14="http://schemas.microsoft.com/office/powerpoint/2010/main" val="346158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7D6C6-3C66-4140-93E2-560B6915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Питання-відповідь</a:t>
            </a:r>
          </a:p>
        </p:txBody>
      </p:sp>
    </p:spTree>
    <p:extLst>
      <p:ext uri="{BB962C8B-B14F-4D97-AF65-F5344CB8AC3E}">
        <p14:creationId xmlns:p14="http://schemas.microsoft.com/office/powerpoint/2010/main" val="90815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4A74DE-BA30-4445-AC46-D1B303BC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797125" cy="689785"/>
          </a:xfrm>
        </p:spPr>
        <p:txBody>
          <a:bodyPr/>
          <a:lstStyle/>
          <a:p>
            <a:pPr algn="ctr"/>
            <a:r>
              <a:rPr lang="uk-UA" b="1" i="1" dirty="0"/>
              <a:t>Нормативно-правова база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8756D7D-3124-47F3-9DCB-8784BB3E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3" y="1669003"/>
            <a:ext cx="10431262" cy="47317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Конституція України;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Закони України «Про освіту», «Про вищу освіту», «Про наукову і науково-технічну діяльність», «Про авторське право і суміжні права», «Про запобігання корупції»;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Цивільний Кодекс України;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Статут ДВНЗ «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Ужгородський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національний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університет</a:t>
            </a:r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»;</a:t>
            </a:r>
          </a:p>
          <a:p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Етичний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кодекс ДВНЗ «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Ужгородський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національний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університет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»;</a:t>
            </a:r>
            <a:endParaRPr lang="uk-UA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Положення про академічну доброчесність в «Ужгородському національному університеті» 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(затверджене Вченою радою ДВНЗ «УжНУ» від 23.02.2017 року, введено в дію наказом ректора від 03.03.2017 року № 409/01-17);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Положення про комісію з питань академічної доброчесності та етики Державного вищого навчального закладу «Ужгородський національний університет» 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(затверджене Вченою радою ДВНЗ «УжНУ» від 23.03.2017 року, введено в дію наказом ректора від 27.03.2017 року № 444/01-17).</a:t>
            </a:r>
            <a:endParaRPr lang="uk-UA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22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580EF896-DE81-43E9-9D13-3253A406B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6054" y="1386840"/>
            <a:ext cx="4058424" cy="3188597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BBB3260-E5EC-42C2-BA8E-9C9B6AD6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8726" y="1127760"/>
            <a:ext cx="5838474" cy="3802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>
                <a:solidFill>
                  <a:srgbClr val="0070C0"/>
                </a:solidFill>
              </a:rPr>
              <a:t>	</a:t>
            </a:r>
            <a:r>
              <a:rPr lang="uk-UA" sz="2400" b="1" i="1" dirty="0">
                <a:solidFill>
                  <a:srgbClr val="0070C0"/>
                </a:solidFill>
              </a:rPr>
              <a:t>Академічна доброчесність </a:t>
            </a:r>
            <a:r>
              <a:rPr lang="uk-UA" sz="2400" b="1" dirty="0"/>
              <a:t>– це </a:t>
            </a:r>
            <a:r>
              <a:rPr lang="uk-UA" sz="2400" b="1" dirty="0">
                <a:solidFill>
                  <a:schemeClr val="tx1"/>
                </a:solidFill>
              </a:rPr>
              <a:t>сукупність етичних принципів та визначених законом правил, якими мають керуватися учасники освітнього процесу під час  навчання, викладання та провадження наукової та творчої діяльності з метою забезпечення довіри до результатів навчання та наукових досягнень.</a:t>
            </a:r>
          </a:p>
          <a:p>
            <a:pPr marL="0" indent="0">
              <a:buNone/>
            </a:pP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9B0B5-19C4-406F-BE34-F2EB93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206" y="624110"/>
            <a:ext cx="8911687" cy="1037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>
                <a:solidFill>
                  <a:srgbClr val="0070C0"/>
                </a:solidFill>
              </a:rPr>
              <a:t>Фундаментальні цінності </a:t>
            </a:r>
            <a:br>
              <a:rPr lang="uk-UA" sz="3200" b="1" i="1" dirty="0">
                <a:solidFill>
                  <a:srgbClr val="0070C0"/>
                </a:solidFill>
              </a:rPr>
            </a:br>
            <a:r>
              <a:rPr lang="uk-UA" sz="3200" b="1" i="1" dirty="0">
                <a:solidFill>
                  <a:srgbClr val="0070C0"/>
                </a:solidFill>
              </a:rPr>
              <a:t>академічної доброчесності</a:t>
            </a:r>
            <a:endParaRPr lang="uk-UA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EDB6FC2-A736-47B7-B66A-E647B9EAE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428332"/>
              </p:ext>
            </p:extLst>
          </p:nvPr>
        </p:nvGraphicFramePr>
        <p:xfrm>
          <a:off x="2112884" y="2077375"/>
          <a:ext cx="8806650" cy="444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27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2CFC1C-B4D0-430B-BBE2-1BF17C9A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3" y="164140"/>
            <a:ext cx="8447810" cy="500878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</a:rPr>
              <a:t>Порушенням академічної доброчесності вважається:</a:t>
            </a:r>
            <a:endParaRPr lang="uk-UA" sz="2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AFF8C78-9C8E-4168-B519-F0891A1B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642" y="737755"/>
            <a:ext cx="10243224" cy="59561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академічний плагіат </a:t>
            </a:r>
            <a:r>
              <a:rPr lang="uk-UA" sz="1600" b="1" dirty="0"/>
              <a:t>- 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авторства;</a:t>
            </a:r>
          </a:p>
          <a:p>
            <a:pPr>
              <a:spcBef>
                <a:spcPts val="600"/>
              </a:spcBef>
            </a:pPr>
            <a:r>
              <a:rPr lang="uk-UA" b="1" dirty="0" err="1">
                <a:solidFill>
                  <a:srgbClr val="C00000"/>
                </a:solidFill>
              </a:rPr>
              <a:t>самоплагіат</a:t>
            </a:r>
            <a:r>
              <a:rPr lang="uk-UA" b="1" dirty="0"/>
              <a:t> </a:t>
            </a:r>
            <a:r>
              <a:rPr lang="uk-UA" sz="1600" b="1" dirty="0"/>
              <a:t>- оприлюднення (частково або повністю) власних раніше опублікованих наукових результатів як нових наукових результатів;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фабрикація</a:t>
            </a:r>
            <a:r>
              <a:rPr lang="uk-UA" sz="1600" b="1" dirty="0"/>
              <a:t> - вигадування даних чи фактів, що використовуються в освітньому процесі або наукових дослідженнях;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фальсифікація</a:t>
            </a:r>
            <a:r>
              <a:rPr lang="uk-UA" b="1" dirty="0"/>
              <a:t> </a:t>
            </a:r>
            <a:r>
              <a:rPr lang="uk-UA" sz="1600" b="1" dirty="0"/>
              <a:t>- свідома зміна чи модифікація вже наявних даних, що стосуються освітнього процесу чи наукових досліджень;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списування</a:t>
            </a:r>
            <a:r>
              <a:rPr lang="uk-UA" sz="1600" b="1" dirty="0"/>
              <a:t> - виконання письмових робіт із залученням зовнішніх джерел інформації, крім дозволених для використання, зокрема під час оцінювання результатів навчання;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обман</a:t>
            </a:r>
            <a:r>
              <a:rPr lang="uk-UA" sz="1600" b="1" dirty="0"/>
              <a:t> - надання завідомо неправдивої інформації щодо власної освітньої (наукової, творчої) діяльності чи організації освітнього процесу; формами обману є, зокрема, академічний плагіат, </a:t>
            </a:r>
            <a:r>
              <a:rPr lang="uk-UA" sz="1600" b="1" dirty="0" err="1"/>
              <a:t>самоплагіат</a:t>
            </a:r>
            <a:r>
              <a:rPr lang="uk-UA" sz="1600" b="1" dirty="0"/>
              <a:t>, фабрикація, фальсифікація та списування;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хабарництво</a:t>
            </a:r>
            <a:r>
              <a:rPr lang="uk-UA" sz="1600" b="1" dirty="0"/>
              <a:t> - надання (отримання) учасником освітнього процесу чи пропозиція щодо надання (отримання) коштів, майна, послуг, пільг чи будь-яких інших благ матеріального або нематеріального характеру з метою отримання неправомірної переваги в освітньому процесі;</a:t>
            </a:r>
          </a:p>
          <a:p>
            <a:pPr>
              <a:spcBef>
                <a:spcPts val="600"/>
              </a:spcBef>
            </a:pPr>
            <a:r>
              <a:rPr lang="uk-UA" b="1" dirty="0">
                <a:solidFill>
                  <a:srgbClr val="C00000"/>
                </a:solidFill>
              </a:rPr>
              <a:t>необ’єктивне оцінювання </a:t>
            </a:r>
            <a:r>
              <a:rPr lang="uk-UA" sz="1600" b="1" dirty="0"/>
              <a:t>- свідоме завищення або заниження оцінки результатів навчання здобувачів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1098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6292A-4401-4022-88ED-F0B89A50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9024768" cy="48279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Причини вдавання до плагіату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C37B24E-4083-494D-B4E6-53F01FBE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337913"/>
            <a:ext cx="11213432" cy="528426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Нерозуміння правил написання робіт та важливості цитування</a:t>
            </a:r>
          </a:p>
          <a:p>
            <a:r>
              <a:rPr lang="uk-UA" b="1" dirty="0" err="1">
                <a:solidFill>
                  <a:schemeClr val="tx1"/>
                </a:solidFill>
              </a:rPr>
              <a:t>Прокрастинація</a:t>
            </a:r>
            <a:r>
              <a:rPr lang="uk-UA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схильність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відкладати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неприємні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потім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тяжіння</a:t>
            </a:r>
            <a:r>
              <a:rPr lang="ru-RU" b="1" dirty="0">
                <a:solidFill>
                  <a:schemeClr val="tx1"/>
                </a:solidFill>
              </a:rPr>
              <a:t> до справ,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приносять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більше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швидший</a:t>
            </a:r>
            <a:r>
              <a:rPr lang="ru-RU" b="1" dirty="0">
                <a:solidFill>
                  <a:schemeClr val="tx1"/>
                </a:solidFill>
              </a:rPr>
              <a:t> результат)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Тиск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сторони</a:t>
            </a:r>
            <a:r>
              <a:rPr lang="ru-RU" b="1" dirty="0">
                <a:solidFill>
                  <a:schemeClr val="tx1"/>
                </a:solidFill>
              </a:rPr>
              <a:t> (батьки </a:t>
            </a:r>
            <a:r>
              <a:rPr lang="ru-RU" b="1" dirty="0" err="1">
                <a:solidFill>
                  <a:schemeClr val="tx1"/>
                </a:solidFill>
              </a:rPr>
              <a:t>вимагають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високих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оцінок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Небажання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Нерозуміння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поставленого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завдання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Розповсюджені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упередження</a:t>
            </a:r>
            <a:r>
              <a:rPr lang="ru-RU" b="1" dirty="0">
                <a:solidFill>
                  <a:schemeClr val="tx1"/>
                </a:solidFill>
              </a:rPr>
              <a:t>: «</a:t>
            </a:r>
            <a:r>
              <a:rPr lang="ru-RU" b="1" dirty="0" err="1">
                <a:solidFill>
                  <a:schemeClr val="tx1"/>
                </a:solidFill>
              </a:rPr>
              <a:t>Усі</a:t>
            </a:r>
            <a:r>
              <a:rPr lang="ru-RU" b="1" dirty="0">
                <a:solidFill>
                  <a:schemeClr val="tx1"/>
                </a:solidFill>
              </a:rPr>
              <a:t> так </a:t>
            </a:r>
            <a:r>
              <a:rPr lang="ru-RU" b="1" dirty="0" err="1">
                <a:solidFill>
                  <a:schemeClr val="tx1"/>
                </a:solidFill>
              </a:rPr>
              <a:t>роблять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чому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можна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мені</a:t>
            </a:r>
            <a:r>
              <a:rPr lang="ru-RU" b="1" dirty="0">
                <a:solidFill>
                  <a:schemeClr val="tx1"/>
                </a:solidFill>
              </a:rPr>
              <a:t>?»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Шкільна</a:t>
            </a:r>
            <a:r>
              <a:rPr lang="ru-RU" b="1" dirty="0">
                <a:solidFill>
                  <a:schemeClr val="tx1"/>
                </a:solidFill>
              </a:rPr>
              <a:t> практика: «У </a:t>
            </a:r>
            <a:r>
              <a:rPr lang="ru-RU" b="1" dirty="0" err="1">
                <a:solidFill>
                  <a:schemeClr val="tx1"/>
                </a:solidFill>
              </a:rPr>
              <a:t>школі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вчителі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цим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переймались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чому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перейматись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університеті</a:t>
            </a:r>
            <a:r>
              <a:rPr lang="ru-RU" b="1" dirty="0">
                <a:solidFill>
                  <a:schemeClr val="tx1"/>
                </a:solidFill>
              </a:rPr>
              <a:t>?»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Невпевненість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своїх</a:t>
            </a:r>
            <a:r>
              <a:rPr lang="ru-RU" b="1" dirty="0">
                <a:solidFill>
                  <a:schemeClr val="tx1"/>
                </a:solidFill>
              </a:rPr>
              <a:t> силах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Впевненість</a:t>
            </a:r>
            <a:r>
              <a:rPr lang="ru-RU" b="1" dirty="0">
                <a:solidFill>
                  <a:schemeClr val="tx1"/>
                </a:solidFill>
              </a:rPr>
              <a:t> у тому,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предмет </a:t>
            </a:r>
            <a:r>
              <a:rPr lang="ru-RU" b="1" dirty="0" err="1">
                <a:solidFill>
                  <a:schemeClr val="tx1"/>
                </a:solidFill>
              </a:rPr>
              <a:t>ніколи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знадобиться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житті</a:t>
            </a:r>
            <a:endParaRPr lang="ru-RU" b="1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27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601F88-2576-4D94-AC98-06430A4F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584" y="624110"/>
            <a:ext cx="7952764" cy="86074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rgbClr val="0070C0"/>
                </a:solidFill>
              </a:rPr>
              <a:t>Види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академічної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відповідальності</a:t>
            </a:r>
            <a:r>
              <a:rPr lang="ru-RU" sz="2800" b="1" i="1" dirty="0">
                <a:solidFill>
                  <a:srgbClr val="0070C0"/>
                </a:solidFill>
              </a:rPr>
              <a:t> для </a:t>
            </a:r>
            <a:r>
              <a:rPr lang="ru-RU" sz="2800" b="1" i="1" dirty="0" err="1">
                <a:solidFill>
                  <a:srgbClr val="0070C0"/>
                </a:solidFill>
              </a:rPr>
              <a:t>науково-педагогічних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працівників</a:t>
            </a:r>
            <a:endParaRPr lang="uk-UA" sz="2800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xmlns="" id="{BCA68EE7-E8DE-4AA5-9CA2-D5D2BAADD935}"/>
              </a:ext>
            </a:extLst>
          </p:cNvPr>
          <p:cNvSpPr/>
          <p:nvPr/>
        </p:nvSpPr>
        <p:spPr>
          <a:xfrm>
            <a:off x="1157681" y="2013358"/>
            <a:ext cx="4407018" cy="1761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ВІДМОВА У ПРИСУДЖЕННІ НАУКОВОГО СТУПЕНЯ ЧИ ПРИСВОЄННІ ВЧЕНОГО ЗВАННЯ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A0A028F0-3A80-4582-AEEF-57B9748E6113}"/>
              </a:ext>
            </a:extLst>
          </p:cNvPr>
          <p:cNvSpPr/>
          <p:nvPr/>
        </p:nvSpPr>
        <p:spPr>
          <a:xfrm>
            <a:off x="6627302" y="2013358"/>
            <a:ext cx="4546833" cy="1761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ПОЗБАВЛЕННЯ ПРИСУДЖЕНОГО НАУКОВОГО СТУПЕНЯ ЧИ ПРИСВОЄНОГО ВЧЕНОГО ЗВАННЯ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1445609D-8767-4407-AB30-8E94F4C6B2DF}"/>
              </a:ext>
            </a:extLst>
          </p:cNvPr>
          <p:cNvSpPr/>
          <p:nvPr/>
        </p:nvSpPr>
        <p:spPr>
          <a:xfrm>
            <a:off x="1157680" y="4303553"/>
            <a:ext cx="4407017" cy="1930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ВІДМОВА В ПРИСУДЖЕННІ АБО ПОЗБАВЛЕННЯ ПРИСУДЖЕНОГО ПЕДАГОГІЧНОГО ЗВАННЯ, КВАЛІФІКАЦІЙНОЇ КАТЕГОРІЇ 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E8E28FF-F2B1-4777-B60E-1831AAF11A7A}"/>
              </a:ext>
            </a:extLst>
          </p:cNvPr>
          <p:cNvSpPr/>
          <p:nvPr/>
        </p:nvSpPr>
        <p:spPr>
          <a:xfrm>
            <a:off x="6627302" y="4303553"/>
            <a:ext cx="4546833" cy="1930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ПОЗБАВЛЕННЯ ПРАВА БРАТИ УЧАСТЬ У РОБОТІ ВИЗНАЧЕНИХ ЗАКОНОМ ОРГАНІВ ЧИ ЗАЙМАТИ ВИЗНАЧЕНІ ЗАКОНОМ ПОСАДИ 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90E11-B23E-4B14-88D4-3AB7F98D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817814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rgbClr val="0070C0"/>
                </a:solidFill>
              </a:rPr>
              <a:t>Види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академічної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відповідальності</a:t>
            </a:r>
            <a:r>
              <a:rPr lang="ru-RU" sz="2800" b="1" i="1" dirty="0">
                <a:solidFill>
                  <a:srgbClr val="0070C0"/>
                </a:solidFill>
              </a:rPr>
              <a:t> для </a:t>
            </a:r>
            <a:r>
              <a:rPr lang="ru-RU" sz="2800" b="1" i="1" dirty="0" err="1">
                <a:solidFill>
                  <a:srgbClr val="0070C0"/>
                </a:solidFill>
              </a:rPr>
              <a:t>здобувачів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освіти</a:t>
            </a:r>
            <a:endParaRPr lang="uk-UA" sz="2800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xmlns="" id="{9A76A92E-5055-4C3E-BC72-14F993437874}"/>
              </a:ext>
            </a:extLst>
          </p:cNvPr>
          <p:cNvSpPr/>
          <p:nvPr/>
        </p:nvSpPr>
        <p:spPr>
          <a:xfrm>
            <a:off x="1937857" y="1974038"/>
            <a:ext cx="3892492" cy="1280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ПОВТОРНЕ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ПРОХОДЖЕННЯ ОЦІНЮВАННЯ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(КОНТРОЛЬНА РОБОТА, ІСПИТ, ЗАЛІК ТОЩО)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D64C82ED-97C1-461B-9342-75448C16BD20}"/>
              </a:ext>
            </a:extLst>
          </p:cNvPr>
          <p:cNvSpPr/>
          <p:nvPr/>
        </p:nvSpPr>
        <p:spPr>
          <a:xfrm>
            <a:off x="4496499" y="3603073"/>
            <a:ext cx="3506598" cy="1280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ВІДРАХУВАННЯ ІЗ ЗАКЛАДУ ОСВІТИ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F6E96643-ED7C-42F5-852F-0817971724B3}"/>
              </a:ext>
            </a:extLst>
          </p:cNvPr>
          <p:cNvSpPr/>
          <p:nvPr/>
        </p:nvSpPr>
        <p:spPr>
          <a:xfrm>
            <a:off x="6806269" y="1974038"/>
            <a:ext cx="3892492" cy="1280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ПОВТОРНЕ ПРОХОДЖЕННЯ ВІДПОВІДНОГО ОСВІТНЬОГО КОМПОНЕНТА ОСВІТНЬОЇ ПРОГРАМИ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EE7EEF7-832D-4CA6-B0FD-251257E6861C}"/>
              </a:ext>
            </a:extLst>
          </p:cNvPr>
          <p:cNvSpPr/>
          <p:nvPr/>
        </p:nvSpPr>
        <p:spPr>
          <a:xfrm>
            <a:off x="1879133" y="5113089"/>
            <a:ext cx="3951216" cy="141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ПОЗБАВЛЕННЯ АКАДЕМІЧНОЇ СТИПЕНДІЇ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911FCCB0-B24B-4C17-9CE3-F546ACCB696D}"/>
              </a:ext>
            </a:extLst>
          </p:cNvPr>
          <p:cNvSpPr/>
          <p:nvPr/>
        </p:nvSpPr>
        <p:spPr>
          <a:xfrm>
            <a:off x="6806270" y="5186834"/>
            <a:ext cx="3892491" cy="141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ПОЗБАВЛЕННЯ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НАДАНИХ ЗАКЛАДОМ ОСВІТИ ПІЛЬГ З ОПЛАТИ НАВЧАННЯ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35656-17C6-46D7-9FDB-722CAD04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2" y="609600"/>
            <a:ext cx="9322520" cy="13335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ПРОЦЕДУРА ПЕРЕВІРКИ ПИСЬМОВИХ РОБІТ СТУДЕНТІВ НА ПЛАГІАТ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8F0A331-809B-412B-8E0A-A8063265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0742" y="1901537"/>
            <a:ext cx="9453869" cy="44577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Призначення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із</a:t>
            </a:r>
            <a:r>
              <a:rPr lang="ru-RU" b="1" dirty="0">
                <a:solidFill>
                  <a:schemeClr val="tx1"/>
                </a:solidFill>
              </a:rPr>
              <a:t> числа </a:t>
            </a:r>
            <a:r>
              <a:rPr lang="ru-RU" b="1" dirty="0" err="1">
                <a:solidFill>
                  <a:schemeClr val="tx1"/>
                </a:solidFill>
              </a:rPr>
              <a:t>викладачів</a:t>
            </a:r>
            <a:r>
              <a:rPr lang="ru-RU" b="1" dirty="0">
                <a:solidFill>
                  <a:schemeClr val="tx1"/>
                </a:solidFill>
              </a:rPr>
              <a:t> факультету/</a:t>
            </a:r>
            <a:r>
              <a:rPr lang="ru-RU" b="1" dirty="0" err="1">
                <a:solidFill>
                  <a:schemeClr val="tx1"/>
                </a:solidFill>
              </a:rPr>
              <a:t>кафедри</a:t>
            </a:r>
            <a:r>
              <a:rPr lang="ru-RU" b="1" dirty="0">
                <a:solidFill>
                  <a:schemeClr val="tx1"/>
                </a:solidFill>
              </a:rPr>
              <a:t> особи, </a:t>
            </a:r>
            <a:r>
              <a:rPr lang="ru-RU" b="1" dirty="0" err="1">
                <a:solidFill>
                  <a:schemeClr val="tx1"/>
                </a:solidFill>
              </a:rPr>
              <a:t>відповідальної</a:t>
            </a:r>
            <a:r>
              <a:rPr lang="ru-RU" b="1" dirty="0">
                <a:solidFill>
                  <a:schemeClr val="tx1"/>
                </a:solidFill>
              </a:rPr>
              <a:t> за процедуру </a:t>
            </a:r>
            <a:r>
              <a:rPr lang="ru-RU" b="1" dirty="0" err="1">
                <a:solidFill>
                  <a:schemeClr val="tx1"/>
                </a:solidFill>
              </a:rPr>
              <a:t>перевірки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студентських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письмових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робіт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плагіат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використанням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технічних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засобів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Особа, </a:t>
            </a:r>
            <a:r>
              <a:rPr lang="ru-RU" b="1" dirty="0" err="1">
                <a:solidFill>
                  <a:schemeClr val="tx1"/>
                </a:solidFill>
              </a:rPr>
              <a:t>відповідальна</a:t>
            </a:r>
            <a:r>
              <a:rPr lang="ru-RU" b="1" dirty="0">
                <a:solidFill>
                  <a:schemeClr val="tx1"/>
                </a:solidFill>
              </a:rPr>
              <a:t> за процедуру </a:t>
            </a:r>
            <a:r>
              <a:rPr lang="ru-RU" b="1" dirty="0" err="1">
                <a:solidFill>
                  <a:schemeClr val="tx1"/>
                </a:solidFill>
              </a:rPr>
              <a:t>перевірки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письмової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роботи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плагіат</a:t>
            </a:r>
            <a:r>
              <a:rPr lang="ru-RU" b="1" dirty="0">
                <a:solidFill>
                  <a:schemeClr val="tx1"/>
                </a:solidFill>
              </a:rPr>
              <a:t>, вводить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в систему </a:t>
            </a:r>
            <a:r>
              <a:rPr lang="ru-RU" b="1" dirty="0" err="1">
                <a:solidFill>
                  <a:schemeClr val="tx1"/>
                </a:solidFill>
              </a:rPr>
              <a:t>виявлення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плагіату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здійснює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перевірку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Після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перевірки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плагіат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відповідальна</a:t>
            </a:r>
            <a:r>
              <a:rPr lang="ru-RU" b="1" dirty="0">
                <a:solidFill>
                  <a:schemeClr val="tx1"/>
                </a:solidFill>
              </a:rPr>
              <a:t> особа </a:t>
            </a:r>
            <a:r>
              <a:rPr lang="ru-RU" b="1" dirty="0" err="1">
                <a:solidFill>
                  <a:schemeClr val="tx1"/>
                </a:solidFill>
              </a:rPr>
              <a:t>видає</a:t>
            </a:r>
            <a:r>
              <a:rPr lang="ru-RU" b="1" dirty="0">
                <a:solidFill>
                  <a:schemeClr val="tx1"/>
                </a:solidFill>
              </a:rPr>
              <a:t> студенту у </a:t>
            </a:r>
            <a:r>
              <a:rPr lang="ru-RU" b="1" dirty="0" err="1">
                <a:solidFill>
                  <a:schemeClr val="tx1"/>
                </a:solidFill>
              </a:rPr>
              <a:t>роздрукованому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вигляді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звіт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подібності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згенерований</a:t>
            </a:r>
            <a:r>
              <a:rPr lang="ru-RU" b="1" dirty="0">
                <a:solidFill>
                  <a:schemeClr val="tx1"/>
                </a:solidFill>
              </a:rPr>
              <a:t> системою </a:t>
            </a:r>
            <a:r>
              <a:rPr lang="ru-RU" b="1" dirty="0" err="1">
                <a:solidFill>
                  <a:schemeClr val="tx1"/>
                </a:solidFill>
              </a:rPr>
              <a:t>виявлення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запобігання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плагіату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Цей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звіт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підставою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прийняття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рішення</a:t>
            </a:r>
            <a:r>
              <a:rPr lang="ru-RU" b="1" dirty="0">
                <a:solidFill>
                  <a:schemeClr val="tx1"/>
                </a:solidFill>
              </a:rPr>
              <a:t> про допуск/</a:t>
            </a:r>
            <a:r>
              <a:rPr lang="ru-RU" b="1" dirty="0" err="1">
                <a:solidFill>
                  <a:schemeClr val="tx1"/>
                </a:solidFill>
              </a:rPr>
              <a:t>недопуск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     </a:t>
            </a:r>
            <a:r>
              <a:rPr lang="ru-RU" b="1" dirty="0" err="1">
                <a:solidFill>
                  <a:schemeClr val="tx1"/>
                </a:solidFill>
              </a:rPr>
              <a:t>роботи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захисту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5314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1078</TotalTime>
  <Words>808</Words>
  <Application>Microsoft Office PowerPoint</Application>
  <PresentationFormat>Довільний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Віхоть</vt:lpstr>
      <vt:lpstr>АКАДЕМІЧНА ДОБРОЧЕСНІСТЬ - ЗАПОРУКА ЯКІСНОЇ ОСВІТИ</vt:lpstr>
      <vt:lpstr>Нормативно-правова база</vt:lpstr>
      <vt:lpstr>Презентація PowerPoint</vt:lpstr>
      <vt:lpstr>Фундаментальні цінності  академічної доброчесності</vt:lpstr>
      <vt:lpstr>Порушенням академічної доброчесності вважається:</vt:lpstr>
      <vt:lpstr>Причини вдавання до плагіату</vt:lpstr>
      <vt:lpstr>Види академічної відповідальності для науково-педагогічних працівників</vt:lpstr>
      <vt:lpstr>Види академічної відповідальності для здобувачів освіти</vt:lpstr>
      <vt:lpstr>ПРОЦЕДУРА ПЕРЕВІРКИ ПИСЬМОВИХ РОБІТ СТУДЕНТІВ НА ПЛАГІАТ</vt:lpstr>
      <vt:lpstr>ПРОГРАМИ ПЕРЕВІРКИ ТЕКСТУ НА ПЛАГІАТ, з якими працюємо</vt:lpstr>
      <vt:lpstr>Проєкт «Ініціатива академічної доброчесності та якості освіти» - Academic IQ </vt:lpstr>
      <vt:lpstr>Презентація PowerPoint</vt:lpstr>
      <vt:lpstr>Кількість респондентів, які брали участь в опитуванні  від проєкту «Ініціатива академічної доброчесності та якості»  </vt:lpstr>
      <vt:lpstr>Презентація PowerPoint</vt:lpstr>
      <vt:lpstr>Питання-відповідь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АКАДЕМІЧНА ДОБРОЧЕСНІСТЬ  ЯК ЗАПОРУКА ЯКІСНОЇ ОСВІТИ</dc:title>
  <dc:creator>Мар'яна</dc:creator>
  <cp:lastModifiedBy>380505045142</cp:lastModifiedBy>
  <cp:revision>55</cp:revision>
  <cp:lastPrinted>2021-02-24T15:51:19Z</cp:lastPrinted>
  <dcterms:created xsi:type="dcterms:W3CDTF">2021-02-19T12:39:33Z</dcterms:created>
  <dcterms:modified xsi:type="dcterms:W3CDTF">2024-08-18T11:32:09Z</dcterms:modified>
</cp:coreProperties>
</file>