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>
        <p:scale>
          <a:sx n="90" d="100"/>
          <a:sy n="90" d="100"/>
        </p:scale>
        <p:origin x="-1238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A6BAEF6-333C-4713-8E4F-282194F6332D}" type="datetimeFigureOut">
              <a:rPr lang="ru-RU" smtClean="0"/>
              <a:t>17.08.2024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543A0AF-EB0D-4D66-A839-334484DA36AD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zhnu.edu.ua/uk/infocentre/get/40429" TargetMode="External"/><Relationship Id="rId13" Type="http://schemas.openxmlformats.org/officeDocument/2006/relationships/hyperlink" Target="https://www.uzhnu.edu.ua/uk/infocentre/get/40428" TargetMode="External"/><Relationship Id="rId18" Type="http://schemas.openxmlformats.org/officeDocument/2006/relationships/hyperlink" Target="https://www.uzhnu.edu.ua/uk/infocentre/get/40434" TargetMode="External"/><Relationship Id="rId3" Type="http://schemas.openxmlformats.org/officeDocument/2006/relationships/hyperlink" Target="https://www.uzhnu.edu.ua/uk/infocentre/get/40440" TargetMode="External"/><Relationship Id="rId7" Type="http://schemas.openxmlformats.org/officeDocument/2006/relationships/hyperlink" Target="https://www.uzhnu.edu.ua/uk/infocentre/get/40441" TargetMode="External"/><Relationship Id="rId12" Type="http://schemas.openxmlformats.org/officeDocument/2006/relationships/hyperlink" Target="https://www.uzhnu.edu.ua/uk/infocentre/get/40438" TargetMode="External"/><Relationship Id="rId17" Type="http://schemas.openxmlformats.org/officeDocument/2006/relationships/hyperlink" Target="https://www.uzhnu.edu.ua/uk/infocentre/get/40439" TargetMode="External"/><Relationship Id="rId2" Type="http://schemas.openxmlformats.org/officeDocument/2006/relationships/hyperlink" Target="https://www.uzhnu.edu.ua/uk/infocentre/get/40437" TargetMode="External"/><Relationship Id="rId16" Type="http://schemas.openxmlformats.org/officeDocument/2006/relationships/hyperlink" Target="https://www.uzhnu.edu.ua/uk/infocentre/get/40433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uzhnu.edu.ua/uk/infocentre/get/41167" TargetMode="External"/><Relationship Id="rId11" Type="http://schemas.openxmlformats.org/officeDocument/2006/relationships/hyperlink" Target="https://www.uzhnu.edu.ua/uk/infocentre/get/40936" TargetMode="External"/><Relationship Id="rId5" Type="http://schemas.openxmlformats.org/officeDocument/2006/relationships/hyperlink" Target="https://www.uzhnu.edu.ua/uk/infocentre/get/40937" TargetMode="External"/><Relationship Id="rId15" Type="http://schemas.openxmlformats.org/officeDocument/2006/relationships/hyperlink" Target="https://www.uzhnu.edu.ua/uk/infocentre/get/40513" TargetMode="External"/><Relationship Id="rId10" Type="http://schemas.openxmlformats.org/officeDocument/2006/relationships/hyperlink" Target="https://www.uzhnu.edu.ua/uk/infocentre/get/40435" TargetMode="External"/><Relationship Id="rId19" Type="http://schemas.openxmlformats.org/officeDocument/2006/relationships/hyperlink" Target="https://www.uzhnu.edu.ua/uk/infocentre/get/40432" TargetMode="External"/><Relationship Id="rId4" Type="http://schemas.openxmlformats.org/officeDocument/2006/relationships/hyperlink" Target="https://www.uzhnu.edu.ua/uk/infocentre/get/40431" TargetMode="External"/><Relationship Id="rId9" Type="http://schemas.openxmlformats.org/officeDocument/2006/relationships/hyperlink" Target="https://www.uzhnu.edu.ua/uk/infocentre/get/40430" TargetMode="External"/><Relationship Id="rId14" Type="http://schemas.openxmlformats.org/officeDocument/2006/relationships/hyperlink" Target="https://www.uzhnu.edu.ua/uk/infocentre/get/40436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509"/>
            <a:ext cx="4435522" cy="2971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564068" y="3810368"/>
            <a:ext cx="4572000" cy="301621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50800" dir="5400000" algn="ctr" rotWithShape="0">
              <a:srgbClr val="000000">
                <a:alpha val="99000"/>
              </a:srgb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uk-UA" sz="1900" b="1" dirty="0"/>
              <a:t>ОСВІТНЬО-ПРОФЕСІЙНА ПРОГРАМА</a:t>
            </a:r>
            <a:endParaRPr lang="ru-RU" sz="1900" dirty="0"/>
          </a:p>
          <a:p>
            <a:pPr algn="ctr"/>
            <a:r>
              <a:rPr lang="uk-UA" sz="1900" b="1" dirty="0"/>
              <a:t>«</a:t>
            </a:r>
            <a:r>
              <a:rPr lang="uk-UA" sz="1900" b="1" cap="all" dirty="0" err="1"/>
              <a:t>пОЛІТОЛОГІЯ</a:t>
            </a:r>
            <a:r>
              <a:rPr lang="uk-UA" sz="1900" b="1" dirty="0"/>
              <a:t>»</a:t>
            </a:r>
            <a:endParaRPr lang="ru-RU" sz="1900" dirty="0"/>
          </a:p>
          <a:p>
            <a:pPr algn="ctr"/>
            <a:r>
              <a:rPr lang="uk-UA" sz="1900" b="1" dirty="0"/>
              <a:t>другого (магістерського) рівня вищої освіти</a:t>
            </a:r>
            <a:endParaRPr lang="ru-RU" sz="1900" dirty="0"/>
          </a:p>
          <a:p>
            <a:pPr algn="ctr"/>
            <a:r>
              <a:rPr lang="uk-UA" sz="1900" b="1" dirty="0"/>
              <a:t>за спеціальністю 052 Політологія</a:t>
            </a:r>
            <a:endParaRPr lang="ru-RU" sz="1900" dirty="0"/>
          </a:p>
          <a:p>
            <a:pPr algn="ctr"/>
            <a:r>
              <a:rPr lang="uk-UA" sz="1900" b="1" dirty="0"/>
              <a:t>галузі знань 05 Соціальні та поведінкові науки</a:t>
            </a:r>
            <a:endParaRPr lang="ru-RU" sz="1900" dirty="0"/>
          </a:p>
          <a:p>
            <a:pPr algn="ctr"/>
            <a:r>
              <a:rPr lang="uk-UA" sz="1900" b="1" dirty="0"/>
              <a:t>Освітня кваліфікація: магістр політології </a:t>
            </a:r>
            <a:endParaRPr lang="ru-RU" sz="19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6689" y="3501008"/>
            <a:ext cx="358214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/>
              <a:t>Робоча група:</a:t>
            </a:r>
            <a:endParaRPr lang="ru-RU" sz="1400" dirty="0"/>
          </a:p>
          <a:p>
            <a:pPr lvl="0"/>
            <a:r>
              <a:rPr lang="uk-UA" sz="1400" b="1" dirty="0" err="1"/>
              <a:t>Лендьел</a:t>
            </a:r>
            <a:r>
              <a:rPr lang="uk-UA" sz="1400" b="1" dirty="0"/>
              <a:t> Мирослава Олександрівна</a:t>
            </a:r>
            <a:r>
              <a:rPr lang="uk-UA" sz="1400" dirty="0"/>
              <a:t> - </a:t>
            </a:r>
            <a:r>
              <a:rPr lang="uk-UA" sz="1400" b="1" dirty="0"/>
              <a:t>гарант програми</a:t>
            </a:r>
            <a:endParaRPr lang="ru-RU" sz="1400" dirty="0"/>
          </a:p>
          <a:p>
            <a:pPr lvl="0"/>
            <a:r>
              <a:rPr lang="uk-UA" sz="1400" b="1" dirty="0" err="1"/>
              <a:t>Вегеш</a:t>
            </a:r>
            <a:r>
              <a:rPr lang="uk-UA" sz="1400" b="1" dirty="0"/>
              <a:t> Микола Миколайович </a:t>
            </a:r>
            <a:endParaRPr lang="ru-RU" sz="1400" dirty="0"/>
          </a:p>
          <a:p>
            <a:pPr lvl="0"/>
            <a:r>
              <a:rPr lang="uk-UA" sz="1400" b="1" dirty="0" err="1"/>
              <a:t>Ключкович</a:t>
            </a:r>
            <a:r>
              <a:rPr lang="uk-UA" sz="1400" b="1" dirty="0"/>
              <a:t> Анатолій Юрійович </a:t>
            </a:r>
            <a:endParaRPr lang="ru-RU" sz="1400" dirty="0"/>
          </a:p>
          <a:p>
            <a:pPr lvl="0"/>
            <a:r>
              <a:rPr lang="uk-UA" sz="1400" b="1" dirty="0" err="1"/>
              <a:t>Гайданка</a:t>
            </a:r>
            <a:r>
              <a:rPr lang="uk-UA" sz="1400" b="1" dirty="0"/>
              <a:t> Євгеній Іванович </a:t>
            </a:r>
            <a:endParaRPr lang="ru-RU" sz="1400" dirty="0"/>
          </a:p>
          <a:p>
            <a:pPr lvl="0"/>
            <a:r>
              <a:rPr lang="uk-UA" sz="1400" b="1" dirty="0" err="1"/>
              <a:t>Вегеш</a:t>
            </a:r>
            <a:r>
              <a:rPr lang="uk-UA" sz="1400" b="1" dirty="0"/>
              <a:t> Ігор Миколайович</a:t>
            </a:r>
            <a:r>
              <a:rPr lang="uk-UA" sz="1400" dirty="0"/>
              <a:t> </a:t>
            </a:r>
            <a:endParaRPr lang="ru-RU" sz="1400" dirty="0"/>
          </a:p>
          <a:p>
            <a:pPr lvl="0"/>
            <a:r>
              <a:rPr lang="uk-UA" sz="1400" b="1" dirty="0" err="1"/>
              <a:t>Кічера</a:t>
            </a:r>
            <a:r>
              <a:rPr lang="uk-UA" sz="1400" b="1" dirty="0"/>
              <a:t>  Надія Михайлівна</a:t>
            </a:r>
            <a:r>
              <a:rPr lang="uk-UA" sz="1400" dirty="0"/>
              <a:t> </a:t>
            </a:r>
            <a:endParaRPr lang="ru-RU" sz="1400" dirty="0"/>
          </a:p>
          <a:p>
            <a:pPr lvl="0"/>
            <a:r>
              <a:rPr lang="uk-UA" sz="1400" b="1" dirty="0" err="1"/>
              <a:t>Сурніна-Далекорей</a:t>
            </a:r>
            <a:r>
              <a:rPr lang="uk-UA" sz="1400" b="1" dirty="0"/>
              <a:t> Ольга Анатоліївна</a:t>
            </a:r>
            <a:r>
              <a:rPr lang="uk-UA" sz="1400" dirty="0"/>
              <a:t> </a:t>
            </a:r>
            <a:endParaRPr lang="ru-RU" sz="1400" dirty="0"/>
          </a:p>
          <a:p>
            <a:pPr lvl="0"/>
            <a:r>
              <a:rPr lang="uk-UA" sz="1400" b="1" dirty="0"/>
              <a:t>Ковач Юрій Володимирович </a:t>
            </a:r>
            <a:endParaRPr lang="ru-RU" sz="1400" dirty="0"/>
          </a:p>
          <a:p>
            <a:pPr lvl="0"/>
            <a:r>
              <a:rPr lang="uk-UA" sz="1400" b="1" dirty="0" err="1"/>
              <a:t>Лукша</a:t>
            </a:r>
            <a:r>
              <a:rPr lang="uk-UA" sz="1400" b="1" dirty="0"/>
              <a:t> Олег Васильович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12734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2060848"/>
            <a:ext cx="8136904" cy="201593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uk-UA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освітньої програми</a:t>
            </a:r>
          </a:p>
          <a:p>
            <a:pPr algn="just"/>
            <a:r>
              <a:rPr lang="uk-UA" sz="2000" dirty="0" smtClean="0"/>
              <a:t>Підготовка </a:t>
            </a:r>
            <a:r>
              <a:rPr lang="uk-UA" sz="2000" dirty="0"/>
              <a:t>висококваліфікованих фахівців, які здатні вирішувати комплексні задачі щодо дослідження, аналізу, моделювання, прогнозування політичних явищ та процесів, долучатися до вироблення публічної політики, реалізації політичних кампаній та </a:t>
            </a:r>
            <a:r>
              <a:rPr lang="uk-UA" sz="2000" dirty="0" err="1"/>
              <a:t>проєктів</a:t>
            </a:r>
            <a:r>
              <a:rPr lang="uk-UA" sz="2000" dirty="0"/>
              <a:t>, поширення знань з політичної науки та практики</a:t>
            </a:r>
            <a:r>
              <a:rPr lang="uk-UA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50491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413338"/>
            <a:ext cx="806489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Унікальність ОПП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/>
            <a:r>
              <a:rPr lang="uk-UA" sz="2000" dirty="0"/>
              <a:t>Н</a:t>
            </a:r>
            <a:r>
              <a:rPr lang="uk-UA" sz="2000" dirty="0" smtClean="0"/>
              <a:t>абуття загальних та фахових </a:t>
            </a:r>
            <a:r>
              <a:rPr lang="uk-UA" sz="2000" dirty="0" err="1" smtClean="0"/>
              <a:t>компетентностей</a:t>
            </a:r>
            <a:r>
              <a:rPr lang="uk-UA" sz="2000" dirty="0" smtClean="0"/>
              <a:t> у результаті вивчення, дослідження і практичного застосування досвіду функціонування політичних інститутів та процесів у країнах Центральної Європи, інтегральною частиною якої є Україна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8165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570511"/>
              </p:ext>
            </p:extLst>
          </p:nvPr>
        </p:nvGraphicFramePr>
        <p:xfrm>
          <a:off x="539552" y="1700806"/>
          <a:ext cx="8136904" cy="4579302"/>
        </p:xfrm>
        <a:graphic>
          <a:graphicData uri="http://schemas.openxmlformats.org/drawingml/2006/table">
            <a:tbl>
              <a:tblPr firstRow="1" firstCol="1" lastRow="1" lastCol="1" bandRow="1" bandCol="1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815589"/>
                <a:gridCol w="4890231"/>
                <a:gridCol w="1052508"/>
                <a:gridCol w="1378576"/>
              </a:tblGrid>
              <a:tr h="689714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Код н/д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Компоненти освітньо-професійної програми (навчальні дисципліни, курсові проекти (роботи), практики, кваліфікаційна робота)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Кількість кредитів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Форма підсумкового контролю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</a:tr>
              <a:tr h="227357">
                <a:tc grid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2060"/>
                          </a:solidFill>
                          <a:effectLst/>
                        </a:rPr>
                        <a:t>Обов’язкові компоненти ОПП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1223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ОК.01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Методологічні підходи сучасної політичної науки (</a:t>
                      </a:r>
                      <a:r>
                        <a:rPr lang="en-US" sz="1400" dirty="0">
                          <a:effectLst/>
                        </a:rPr>
                        <a:t>Methodological approaches</a:t>
                      </a:r>
                      <a:r>
                        <a:rPr lang="uk-UA" sz="1400" dirty="0">
                          <a:effectLst/>
                        </a:rPr>
                        <a:t> o</a:t>
                      </a:r>
                      <a:r>
                        <a:rPr lang="en-US" sz="1400" dirty="0">
                          <a:effectLst/>
                        </a:rPr>
                        <a:t>f</a:t>
                      </a:r>
                      <a:r>
                        <a:rPr lang="uk-UA" sz="1400" dirty="0">
                          <a:effectLst/>
                        </a:rPr>
                        <a:t> </a:t>
                      </a:r>
                      <a:r>
                        <a:rPr lang="uk-UA" sz="1400" dirty="0" err="1">
                          <a:effectLst/>
                        </a:rPr>
                        <a:t>modern</a:t>
                      </a:r>
                      <a:r>
                        <a:rPr lang="uk-UA" sz="140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P</a:t>
                      </a:r>
                      <a:r>
                        <a:rPr lang="uk-UA" sz="1400" dirty="0" err="1">
                          <a:effectLst/>
                        </a:rPr>
                        <a:t>olitical</a:t>
                      </a:r>
                      <a:r>
                        <a:rPr lang="uk-UA" sz="140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S</a:t>
                      </a:r>
                      <a:r>
                        <a:rPr lang="uk-UA" sz="1400" dirty="0" err="1">
                          <a:effectLst/>
                        </a:rPr>
                        <a:t>cience</a:t>
                      </a:r>
                      <a:r>
                        <a:rPr lang="uk-UA" sz="1400" dirty="0">
                          <a:effectLst/>
                        </a:rPr>
                        <a:t>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залік, іспит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</a:tr>
              <a:tr h="22735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ОК.02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Інформаційно-аналітична діяльність у політиці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іспит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</a:tr>
              <a:tr h="447482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ОК.03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Публічна політика та управління у країнах Центральної Європи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іспит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</a:tr>
              <a:tr h="447482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ОК.04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Політичні партії і вибори в країнах Центральної Європи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іспит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</a:tr>
              <a:tr h="671223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ОК.05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Регіональна політика та місцеве самоврядування у країнах Центральної Європи (</a:t>
                      </a:r>
                      <a:r>
                        <a:rPr lang="en-GB" sz="1400">
                          <a:effectLst/>
                        </a:rPr>
                        <a:t>Regional policy and local self</a:t>
                      </a:r>
                      <a:r>
                        <a:rPr lang="uk-UA" sz="1400">
                          <a:effectLst/>
                        </a:rPr>
                        <a:t>-</a:t>
                      </a:r>
                      <a:r>
                        <a:rPr lang="en-GB" sz="1400">
                          <a:effectLst/>
                        </a:rPr>
                        <a:t>government in Central Europe</a:t>
                      </a:r>
                      <a:r>
                        <a:rPr lang="uk-UA" sz="1400">
                          <a:effectLst/>
                        </a:rPr>
                        <a:t>)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іспит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</a:tr>
              <a:tr h="22735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ОК.06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Етнополітика у країнах Центральної Європи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іспит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</a:tr>
              <a:tr h="22735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ОК 07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Управління проєктами в Європейському Союзі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залік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</a:tr>
              <a:tr h="22735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ОК.08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Педагогічна практика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Диф. залік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</a:tr>
              <a:tr h="22735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ОК.09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Виробнича практика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Диф. залік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</a:tr>
              <a:tr h="22735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ОК.10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Кваліфікаційна робота магістра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18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6370" marR="6637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225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8718" y="1628800"/>
            <a:ext cx="81369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Вибіркові</a:t>
            </a: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компоненти</a:t>
            </a: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ОПП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Аналіз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 та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управління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політичними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 кризами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Виклики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громадянській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культурі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 у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країнах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Центральної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Європи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Громадянське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суспільство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 в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країнах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Центральної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Європи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Іміджелогія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Інтернет-технології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 в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політичному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процесі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Консерватизм і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популізм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 у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країнах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Вишеградської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четвірки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/>
              </a:rPr>
              <a:t>Методи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/>
              </a:rPr>
              <a:t>аналізу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/>
              </a:rPr>
              <a:t>текстових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/>
              </a:rPr>
              <a:t>джерел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Методи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багатовимірного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статистичного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аналізу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/>
              </a:rPr>
              <a:t>Міграційна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/>
              </a:rPr>
              <a:t>політика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/>
              </a:rPr>
              <a:t>Європейського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/>
              </a:rPr>
              <a:t> Союзу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/>
              </a:rPr>
              <a:t>Міжнародний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/>
              </a:rPr>
              <a:t> менеджмент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Національні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моделі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антикризового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 менеджменту в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країнах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Центральної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/>
              </a:rPr>
              <a:t>Європи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/>
              </a:rPr>
              <a:t>Основи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/>
              </a:rPr>
              <a:t>професійної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/>
              </a:rPr>
              <a:t>етики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/>
              </a:rPr>
              <a:t> і протоколу в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/>
              </a:rPr>
              <a:t>політиці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4"/>
              </a:rPr>
              <a:t>Політична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4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4"/>
              </a:rPr>
              <a:t>глобалістика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5"/>
              </a:rPr>
              <a:t>Політична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5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5"/>
              </a:rPr>
              <a:t>екологія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6"/>
              </a:rPr>
              <a:t>Політична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6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6"/>
              </a:rPr>
              <a:t>журналістика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Політичні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аспекти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ідентичностей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 у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країнах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Центральної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/>
              </a:rPr>
              <a:t>Європи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8"/>
              </a:rPr>
              <a:t>Порівняльна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8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8"/>
              </a:rPr>
              <a:t>міграція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8"/>
              </a:rPr>
              <a:t> та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8"/>
              </a:rPr>
              <a:t>імміграційна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8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8"/>
              </a:rPr>
              <a:t>політика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9"/>
              </a:rPr>
              <a:t>Технології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9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9"/>
              </a:rPr>
              <a:t>просування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9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9"/>
              </a:rPr>
              <a:t>інтересів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9"/>
              </a:rPr>
              <a:t> у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9"/>
              </a:rPr>
              <a:t>країнах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9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9"/>
              </a:rPr>
              <a:t>Центральної</a:t>
            </a:r>
            <a:r>
              <a:rPr 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9"/>
              </a:rPr>
              <a:t> </a:t>
            </a:r>
            <a:r>
              <a:rPr 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9"/>
              </a:rPr>
              <a:t>Європи</a:t>
            </a:r>
            <a:endParaRPr lang="ru-RU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5529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3"/>
          <p:cNvGrpSpPr>
            <a:grpSpLocks/>
          </p:cNvGrpSpPr>
          <p:nvPr/>
        </p:nvGrpSpPr>
        <p:grpSpPr bwMode="auto">
          <a:xfrm>
            <a:off x="709617" y="1628826"/>
            <a:ext cx="7920880" cy="4562417"/>
            <a:chOff x="0" y="-2943"/>
            <a:chExt cx="65665" cy="64474"/>
          </a:xfrm>
        </p:grpSpPr>
        <p:sp>
          <p:nvSpPr>
            <p:cNvPr id="6" name="Прямоугольник 41"/>
            <p:cNvSpPr>
              <a:spLocks/>
            </p:cNvSpPr>
            <p:nvPr/>
          </p:nvSpPr>
          <p:spPr bwMode="auto">
            <a:xfrm>
              <a:off x="0" y="-2943"/>
              <a:ext cx="17049" cy="9991"/>
            </a:xfrm>
            <a:prstGeom prst="rect">
              <a:avLst/>
            </a:prstGeom>
            <a:solidFill>
              <a:srgbClr val="FBE5D6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Методологічні підходи сучасної політичної науки </a:t>
              </a:r>
              <a:endParaRPr kumimoji="0" lang="uk-UA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Methodological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approaches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in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modern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Political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Science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</a:t>
              </a:r>
              <a:endParaRPr kumimoji="0" lang="uk-UA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Прямоугольник 88"/>
            <p:cNvSpPr>
              <a:spLocks/>
            </p:cNvSpPr>
            <p:nvPr/>
          </p:nvSpPr>
          <p:spPr bwMode="auto">
            <a:xfrm>
              <a:off x="55054" y="9144"/>
              <a:ext cx="10611" cy="4572"/>
            </a:xfrm>
            <a:prstGeom prst="rect">
              <a:avLst/>
            </a:prstGeom>
            <a:solidFill>
              <a:srgbClr val="BDD7EE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Виробнича</a:t>
              </a:r>
              <a:endParaRPr kumimoji="0" lang="uk-UA" alt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практика</a:t>
              </a:r>
              <a:endParaRPr kumimoji="0" lang="uk-UA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Прямоугольник 89"/>
            <p:cNvSpPr>
              <a:spLocks/>
            </p:cNvSpPr>
            <p:nvPr/>
          </p:nvSpPr>
          <p:spPr bwMode="auto">
            <a:xfrm>
              <a:off x="55054" y="19240"/>
              <a:ext cx="10611" cy="7715"/>
            </a:xfrm>
            <a:prstGeom prst="rect">
              <a:avLst/>
            </a:prstGeom>
            <a:solidFill>
              <a:srgbClr val="BDD7EE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Захист кваліфікаційної роботи магістра</a:t>
              </a:r>
              <a:endParaRPr kumimoji="0" lang="uk-UA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Прямоугольник 6"/>
            <p:cNvSpPr>
              <a:spLocks/>
            </p:cNvSpPr>
            <p:nvPr/>
          </p:nvSpPr>
          <p:spPr bwMode="auto">
            <a:xfrm>
              <a:off x="27051" y="-2943"/>
              <a:ext cx="17049" cy="9991"/>
            </a:xfrm>
            <a:prstGeom prst="rect">
              <a:avLst/>
            </a:prstGeom>
            <a:solidFill>
              <a:srgbClr val="FBE5D6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Методологічні підходи сучасної політичної науки </a:t>
              </a:r>
              <a:endParaRPr kumimoji="0" lang="uk-UA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Methodological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approaches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in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modern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Political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Science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</a:t>
              </a:r>
              <a:endParaRPr kumimoji="0" lang="uk-UA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Прямая соединительная линия 13"/>
            <p:cNvSpPr>
              <a:spLocks noChangeShapeType="1"/>
            </p:cNvSpPr>
            <p:nvPr/>
          </p:nvSpPr>
          <p:spPr bwMode="auto">
            <a:xfrm>
              <a:off x="17049" y="1619"/>
              <a:ext cx="10002" cy="0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Прямая соединительная линия 14"/>
            <p:cNvSpPr>
              <a:spLocks noChangeShapeType="1"/>
            </p:cNvSpPr>
            <p:nvPr/>
          </p:nvSpPr>
          <p:spPr bwMode="auto">
            <a:xfrm>
              <a:off x="44100" y="1619"/>
              <a:ext cx="10954" cy="0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Прямая соединительная линия 15"/>
            <p:cNvSpPr>
              <a:spLocks noChangeShapeType="1"/>
            </p:cNvSpPr>
            <p:nvPr/>
          </p:nvSpPr>
          <p:spPr bwMode="auto">
            <a:xfrm>
              <a:off x="7715" y="7048"/>
              <a:ext cx="0" cy="3524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Прямая соединительная линия 16"/>
            <p:cNvSpPr>
              <a:spLocks noChangeShapeType="1"/>
            </p:cNvSpPr>
            <p:nvPr/>
          </p:nvSpPr>
          <p:spPr bwMode="auto">
            <a:xfrm>
              <a:off x="13335" y="13525"/>
              <a:ext cx="16630" cy="2654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Прямая соединительная линия 17"/>
            <p:cNvSpPr>
              <a:spLocks noChangeShapeType="1"/>
            </p:cNvSpPr>
            <p:nvPr/>
          </p:nvSpPr>
          <p:spPr bwMode="auto">
            <a:xfrm>
              <a:off x="7715" y="16192"/>
              <a:ext cx="0" cy="3061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Прямая соединительная линия 18"/>
            <p:cNvSpPr>
              <a:spLocks noChangeShapeType="1"/>
            </p:cNvSpPr>
            <p:nvPr/>
          </p:nvSpPr>
          <p:spPr bwMode="auto">
            <a:xfrm>
              <a:off x="7715" y="25527"/>
              <a:ext cx="0" cy="3041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Прямая соединительная линия 19"/>
            <p:cNvSpPr>
              <a:spLocks noChangeShapeType="1"/>
            </p:cNvSpPr>
            <p:nvPr/>
          </p:nvSpPr>
          <p:spPr bwMode="auto">
            <a:xfrm>
              <a:off x="13335" y="21717"/>
              <a:ext cx="16592" cy="7143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Прямая соединительная линия 20"/>
            <p:cNvSpPr>
              <a:spLocks noChangeShapeType="1"/>
            </p:cNvSpPr>
            <p:nvPr/>
          </p:nvSpPr>
          <p:spPr bwMode="auto">
            <a:xfrm>
              <a:off x="13048" y="16804"/>
              <a:ext cx="16650" cy="25813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Прямая соединительная линия 21"/>
            <p:cNvSpPr>
              <a:spLocks noChangeShapeType="1"/>
            </p:cNvSpPr>
            <p:nvPr/>
          </p:nvSpPr>
          <p:spPr bwMode="auto">
            <a:xfrm flipV="1">
              <a:off x="13239" y="29003"/>
              <a:ext cx="15907" cy="5352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Прямая соединительная линия 22"/>
            <p:cNvSpPr>
              <a:spLocks noChangeShapeType="1"/>
            </p:cNvSpPr>
            <p:nvPr/>
          </p:nvSpPr>
          <p:spPr bwMode="auto">
            <a:xfrm>
              <a:off x="35528" y="7048"/>
              <a:ext cx="0" cy="5906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Прямая соединительная линия 23"/>
            <p:cNvSpPr>
              <a:spLocks noChangeShapeType="1"/>
            </p:cNvSpPr>
            <p:nvPr/>
          </p:nvSpPr>
          <p:spPr bwMode="auto">
            <a:xfrm>
              <a:off x="35528" y="18478"/>
              <a:ext cx="0" cy="3524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Прямая соединительная линия 24"/>
            <p:cNvSpPr>
              <a:spLocks noChangeShapeType="1"/>
            </p:cNvSpPr>
            <p:nvPr/>
          </p:nvSpPr>
          <p:spPr bwMode="auto">
            <a:xfrm>
              <a:off x="35528" y="35909"/>
              <a:ext cx="0" cy="2857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Прямая соединительная линия 25"/>
            <p:cNvSpPr>
              <a:spLocks noChangeShapeType="1"/>
            </p:cNvSpPr>
            <p:nvPr/>
          </p:nvSpPr>
          <p:spPr bwMode="auto">
            <a:xfrm flipV="1">
              <a:off x="40576" y="11049"/>
              <a:ext cx="14535" cy="5130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Прямая соединительная линия 26"/>
            <p:cNvSpPr>
              <a:spLocks noChangeShapeType="1"/>
            </p:cNvSpPr>
            <p:nvPr/>
          </p:nvSpPr>
          <p:spPr bwMode="auto">
            <a:xfrm>
              <a:off x="44100" y="1619"/>
              <a:ext cx="10954" cy="20098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Прямоугольник 7"/>
            <p:cNvSpPr>
              <a:spLocks noChangeArrowheads="1"/>
            </p:cNvSpPr>
            <p:nvPr/>
          </p:nvSpPr>
          <p:spPr bwMode="auto">
            <a:xfrm>
              <a:off x="2190" y="50101"/>
              <a:ext cx="10287" cy="3810"/>
            </a:xfrm>
            <a:prstGeom prst="rect">
              <a:avLst/>
            </a:prstGeom>
            <a:solidFill>
              <a:srgbClr val="C3D69B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ВК.01</a:t>
              </a:r>
              <a:endParaRPr kumimoji="0" lang="uk-UA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Прямоугольник 8"/>
            <p:cNvSpPr>
              <a:spLocks noChangeArrowheads="1"/>
            </p:cNvSpPr>
            <p:nvPr/>
          </p:nvSpPr>
          <p:spPr bwMode="auto">
            <a:xfrm>
              <a:off x="2190" y="53911"/>
              <a:ext cx="10287" cy="3810"/>
            </a:xfrm>
            <a:prstGeom prst="rect">
              <a:avLst/>
            </a:prstGeom>
            <a:solidFill>
              <a:srgbClr val="C3D69B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ВК.02</a:t>
              </a:r>
              <a:endParaRPr kumimoji="0" lang="uk-UA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Прямоугольник 9"/>
            <p:cNvSpPr>
              <a:spLocks noChangeArrowheads="1"/>
            </p:cNvSpPr>
            <p:nvPr/>
          </p:nvSpPr>
          <p:spPr bwMode="auto">
            <a:xfrm>
              <a:off x="2190" y="57721"/>
              <a:ext cx="10287" cy="3810"/>
            </a:xfrm>
            <a:prstGeom prst="rect">
              <a:avLst/>
            </a:prstGeom>
            <a:solidFill>
              <a:srgbClr val="C3D69B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ВК.03</a:t>
              </a:r>
              <a:endParaRPr kumimoji="0" lang="uk-UA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Прямоугольник 10"/>
            <p:cNvSpPr>
              <a:spLocks noChangeArrowheads="1"/>
            </p:cNvSpPr>
            <p:nvPr/>
          </p:nvSpPr>
          <p:spPr bwMode="auto">
            <a:xfrm>
              <a:off x="12477" y="50101"/>
              <a:ext cx="10287" cy="3810"/>
            </a:xfrm>
            <a:prstGeom prst="rect">
              <a:avLst/>
            </a:prstGeom>
            <a:solidFill>
              <a:srgbClr val="C3D69B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ВК.04</a:t>
              </a:r>
              <a:endParaRPr kumimoji="0" lang="uk-UA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Прямоугольник 11"/>
            <p:cNvSpPr>
              <a:spLocks noChangeArrowheads="1"/>
            </p:cNvSpPr>
            <p:nvPr/>
          </p:nvSpPr>
          <p:spPr bwMode="auto">
            <a:xfrm>
              <a:off x="12477" y="53911"/>
              <a:ext cx="10287" cy="3810"/>
            </a:xfrm>
            <a:prstGeom prst="rect">
              <a:avLst/>
            </a:prstGeom>
            <a:solidFill>
              <a:srgbClr val="C3D69B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ВК.05</a:t>
              </a:r>
              <a:endParaRPr kumimoji="0" lang="uk-UA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Прямоугольник 12"/>
            <p:cNvSpPr>
              <a:spLocks noChangeArrowheads="1"/>
            </p:cNvSpPr>
            <p:nvPr/>
          </p:nvSpPr>
          <p:spPr bwMode="auto">
            <a:xfrm>
              <a:off x="12477" y="57721"/>
              <a:ext cx="10287" cy="3810"/>
            </a:xfrm>
            <a:prstGeom prst="rect">
              <a:avLst/>
            </a:prstGeom>
            <a:solidFill>
              <a:srgbClr val="C3D69B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ВК.06</a:t>
              </a:r>
              <a:endParaRPr kumimoji="0" lang="uk-UA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Прямая соединительная линия 27"/>
            <p:cNvSpPr>
              <a:spLocks noChangeShapeType="1"/>
            </p:cNvSpPr>
            <p:nvPr/>
          </p:nvSpPr>
          <p:spPr bwMode="auto">
            <a:xfrm flipV="1">
              <a:off x="40481" y="11049"/>
              <a:ext cx="14545" cy="17746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Прямая соединительная линия 28"/>
            <p:cNvSpPr>
              <a:spLocks noChangeShapeType="1"/>
            </p:cNvSpPr>
            <p:nvPr/>
          </p:nvSpPr>
          <p:spPr bwMode="auto">
            <a:xfrm flipV="1">
              <a:off x="41344" y="12430"/>
              <a:ext cx="13767" cy="29051"/>
            </a:xfrm>
            <a:prstGeom prst="line">
              <a:avLst/>
            </a:prstGeom>
            <a:noFill/>
            <a:ln w="9525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Прямоугольник 31"/>
            <p:cNvSpPr>
              <a:spLocks/>
            </p:cNvSpPr>
            <p:nvPr/>
          </p:nvSpPr>
          <p:spPr bwMode="auto">
            <a:xfrm>
              <a:off x="2000" y="8810"/>
              <a:ext cx="11430" cy="8912"/>
            </a:xfrm>
            <a:prstGeom prst="rect">
              <a:avLst/>
            </a:prstGeom>
            <a:solidFill>
              <a:srgbClr val="FBE5D6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Інформаційно-аналітична діяльність у політиці</a:t>
              </a:r>
              <a:endParaRPr kumimoji="0" lang="uk-UA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Прямоугольник 87"/>
            <p:cNvSpPr>
              <a:spLocks/>
            </p:cNvSpPr>
            <p:nvPr/>
          </p:nvSpPr>
          <p:spPr bwMode="auto">
            <a:xfrm>
              <a:off x="54673" y="0"/>
              <a:ext cx="10611" cy="4381"/>
            </a:xfrm>
            <a:prstGeom prst="rect">
              <a:avLst/>
            </a:prstGeom>
            <a:solidFill>
              <a:srgbClr val="BDD7EE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Педагогічна практика</a:t>
              </a:r>
              <a:endParaRPr kumimoji="0" lang="uk-UA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Прямоугольник 50"/>
            <p:cNvSpPr>
              <a:spLocks/>
            </p:cNvSpPr>
            <p:nvPr/>
          </p:nvSpPr>
          <p:spPr bwMode="auto">
            <a:xfrm>
              <a:off x="1714" y="19253"/>
              <a:ext cx="11525" cy="11037"/>
            </a:xfrm>
            <a:prstGeom prst="rect">
              <a:avLst/>
            </a:prstGeom>
            <a:solidFill>
              <a:srgbClr val="DAE3F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Публічна політика та управління у країнах Центральної Європи</a:t>
              </a:r>
              <a:endParaRPr kumimoji="0" lang="uk-UA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Прямоугольник 54"/>
            <p:cNvSpPr>
              <a:spLocks/>
            </p:cNvSpPr>
            <p:nvPr/>
          </p:nvSpPr>
          <p:spPr bwMode="auto">
            <a:xfrm>
              <a:off x="1999" y="32750"/>
              <a:ext cx="11240" cy="9174"/>
            </a:xfrm>
            <a:prstGeom prst="rect">
              <a:avLst/>
            </a:prstGeom>
            <a:solidFill>
              <a:srgbClr val="DAE3F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Етнополітика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у країнах Центральної Європи</a:t>
              </a:r>
              <a:endParaRPr kumimoji="0" lang="uk-UA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Прямоугольник 32"/>
            <p:cNvSpPr>
              <a:spLocks/>
            </p:cNvSpPr>
            <p:nvPr/>
          </p:nvSpPr>
          <p:spPr bwMode="auto">
            <a:xfrm>
              <a:off x="28956" y="11430"/>
              <a:ext cx="13335" cy="7143"/>
            </a:xfrm>
            <a:prstGeom prst="rect">
              <a:avLst/>
            </a:prstGeom>
            <a:solidFill>
              <a:srgbClr val="DAE3F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Політичні партії і вибори в країнах Центральної Європи</a:t>
              </a:r>
              <a:endParaRPr kumimoji="0" lang="uk-UA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Прямоугольник 1"/>
            <p:cNvSpPr>
              <a:spLocks noChangeArrowheads="1"/>
            </p:cNvSpPr>
            <p:nvPr/>
          </p:nvSpPr>
          <p:spPr bwMode="auto">
            <a:xfrm>
              <a:off x="29432" y="38766"/>
              <a:ext cx="12763" cy="7429"/>
            </a:xfrm>
            <a:prstGeom prst="rect">
              <a:avLst/>
            </a:prstGeom>
            <a:solidFill>
              <a:srgbClr val="DBE5F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Управління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проєктами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в Європейському Союзі</a:t>
              </a:r>
              <a:endParaRPr kumimoji="0" lang="uk-UA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Прямоугольник 39"/>
            <p:cNvSpPr>
              <a:spLocks/>
            </p:cNvSpPr>
            <p:nvPr/>
          </p:nvSpPr>
          <p:spPr bwMode="auto">
            <a:xfrm>
              <a:off x="29146" y="20240"/>
              <a:ext cx="13049" cy="17098"/>
            </a:xfrm>
            <a:prstGeom prst="rect">
              <a:avLst/>
            </a:prstGeom>
            <a:solidFill>
              <a:srgbClr val="DAE3F3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Регіональна політика та місцеве самоврядування у країнах Центральної Європи (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Regional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policy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and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local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self-government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in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Central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altLang="ru-RU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Europe</a:t>
              </a:r>
              <a:r>
                <a:rPr kumimoji="0" lang="uk-UA" altLang="ru-RU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</a:t>
              </a:r>
              <a:endParaRPr kumimoji="0" lang="uk-UA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Rectangle 57"/>
          <p:cNvSpPr>
            <a:spLocks noChangeArrowheads="1"/>
          </p:cNvSpPr>
          <p:nvPr/>
        </p:nvSpPr>
        <p:spPr bwMode="auto">
          <a:xfrm>
            <a:off x="3749675" y="332601"/>
            <a:ext cx="18473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23528" y="344831"/>
            <a:ext cx="826101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          Структурно-логічна </a:t>
            </a:r>
            <a:r>
              <a:rPr lang="uk-UA" b="1" dirty="0"/>
              <a:t>схема освітньої програми</a:t>
            </a:r>
            <a:endParaRPr lang="ru-RU" dirty="0"/>
          </a:p>
          <a:p>
            <a:r>
              <a:rPr lang="uk-UA" b="1" dirty="0"/>
              <a:t> </a:t>
            </a:r>
            <a:endParaRPr lang="ru-RU" dirty="0"/>
          </a:p>
          <a:p>
            <a:r>
              <a:rPr lang="uk-UA" sz="1600" b="1" dirty="0" smtClean="0"/>
              <a:t>               Семестр </a:t>
            </a:r>
            <a:r>
              <a:rPr lang="uk-UA" sz="1600" b="1" dirty="0"/>
              <a:t>1	</a:t>
            </a:r>
            <a:r>
              <a:rPr lang="uk-UA" sz="1600" b="1" dirty="0" smtClean="0"/>
              <a:t>                                            </a:t>
            </a:r>
            <a:r>
              <a:rPr lang="uk-UA" sz="1600" b="1" dirty="0"/>
              <a:t>Семестр </a:t>
            </a:r>
            <a:r>
              <a:rPr lang="uk-UA" sz="1600" b="1" dirty="0" smtClean="0"/>
              <a:t>2	</a:t>
            </a:r>
            <a:r>
              <a:rPr lang="uk-UA" sz="1600" b="1" dirty="0"/>
              <a:t>	   </a:t>
            </a:r>
            <a:r>
              <a:rPr lang="uk-UA" sz="1600" b="1" dirty="0" smtClean="0"/>
              <a:t>        </a:t>
            </a:r>
            <a:r>
              <a:rPr lang="uk-UA" sz="1600" b="1" dirty="0"/>
              <a:t>Семестр 3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6487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2890391"/>
            <a:ext cx="66247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altLang="ru-RU" sz="5000" i="1" dirty="0" smtClean="0"/>
              <a:t>Дякую та успіхів Вам!</a:t>
            </a:r>
          </a:p>
          <a:p>
            <a:pPr algn="ctr"/>
            <a:r>
              <a:rPr lang="uk-UA" altLang="ru-RU" sz="2200" i="1" dirty="0" smtClean="0"/>
              <a:t>Робоча група ОПП</a:t>
            </a:r>
          </a:p>
        </p:txBody>
      </p:sp>
    </p:spTree>
    <p:extLst>
      <p:ext uri="{BB962C8B-B14F-4D97-AF65-F5344CB8AC3E}">
        <p14:creationId xmlns:p14="http://schemas.microsoft.com/office/powerpoint/2010/main" val="295585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75</TotalTime>
  <Words>463</Words>
  <Application>Microsoft Office PowerPoint</Application>
  <PresentationFormat>Екран (4:3)</PresentationFormat>
  <Paragraphs>109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8" baseType="lpstr">
      <vt:lpstr>Волна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Dream Store</dc:creator>
  <cp:lastModifiedBy>380505045142</cp:lastModifiedBy>
  <cp:revision>18</cp:revision>
  <dcterms:created xsi:type="dcterms:W3CDTF">2022-12-19T12:07:19Z</dcterms:created>
  <dcterms:modified xsi:type="dcterms:W3CDTF">2024-08-17T14:58:00Z</dcterms:modified>
</cp:coreProperties>
</file>