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71" r:id="rId8"/>
    <p:sldId id="262" r:id="rId9"/>
    <p:sldId id="268" r:id="rId10"/>
    <p:sldId id="27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6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0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2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5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6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2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C920-6728-45A6-BE5E-BCE52C66C192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0E4A-4B9B-4BD9-9EE6-379F19B2F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8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54500"/>
            <a:ext cx="12192000" cy="260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014 Середня освіта. Угорська мова і література</a:t>
            </a:r>
            <a:r>
              <a:rPr lang="ru-RU" sz="2400" dirty="0"/>
              <a:t> (бакалавр)</a:t>
            </a:r>
          </a:p>
          <a:p>
            <a:pPr algn="ctr"/>
            <a:r>
              <a:rPr lang="uk-UA" sz="2400" dirty="0"/>
              <a:t>014 Середня освіта. Угорська мова і література (магістр)</a:t>
            </a:r>
          </a:p>
          <a:p>
            <a:pPr algn="ctr"/>
            <a:r>
              <a:rPr lang="uk-UA" sz="2400" dirty="0"/>
              <a:t>035 Філологія. Угорська мова і література. Англійська мова. Переклад (бакалавр)</a:t>
            </a:r>
          </a:p>
          <a:p>
            <a:pPr algn="ctr"/>
            <a:r>
              <a:rPr lang="uk-UA" sz="2400" dirty="0"/>
              <a:t>035 Філологія. Угорська мова і література. Англійська мова. Переклад (магістр)</a:t>
            </a:r>
          </a:p>
          <a:p>
            <a:pPr algn="ctr"/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2800" y="673100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ДВНЗ «УЖГОРОДСЬКИЙ НАЦІОНАЛЬНИЙ УНІВЕРСИТЕТ»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УКРАЇНСЬКО-УГОРСЬКИЙ НАВЧАЛЬНО-НАУКОВИЙ ІНСТИТУТ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УГОРСЬКОЇ ФІЛОЛОГІЇ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12194" r="14098" b="5588"/>
          <a:stretch/>
        </p:blipFill>
        <p:spPr bwMode="auto">
          <a:xfrm>
            <a:off x="8798877" y="2090737"/>
            <a:ext cx="262064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35350" y="2190750"/>
            <a:ext cx="5346700" cy="1409700"/>
          </a:xfrm>
          <a:prstGeom prst="rect">
            <a:avLst/>
          </a:prstGeom>
        </p:spPr>
      </p:pic>
      <p:sp>
        <p:nvSpPr>
          <p:cNvPr id="11" name="AutoShape 2" descr="УжНУ » Факультет здоров'я та фізичного виховання » Гол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УжНУ » Символі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7" y="1874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23D93-2DC1-E764-0957-E8EF9DF58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7" y="2279560"/>
            <a:ext cx="5765443" cy="4578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7DF9-CB53-25C2-CBD8-35AF65B45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1556" cy="43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2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2865438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3365500"/>
            <a:ext cx="3174999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2870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46800" y="3979689"/>
            <a:ext cx="2832100" cy="180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Берта Елеонора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Тіборівна</a:t>
            </a: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філологічних наук, доцент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7200" y="614189"/>
            <a:ext cx="2844800" cy="17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Лизанець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Петро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Миколайович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філологічних наук, професор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000" y="3839989"/>
            <a:ext cx="2451100" cy="23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Зикань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Христина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Імрівна</a:t>
            </a: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філологічних наук, доцент, завідувач кафедри угорської філології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3365500"/>
            <a:ext cx="3263899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32900" y="649271"/>
            <a:ext cx="2578100" cy="176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Гульпа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Діана Василівна</a:t>
            </a: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філологічних наук, доцент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2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90901"/>
            <a:ext cx="31877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0"/>
            <a:ext cx="3187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3403600"/>
            <a:ext cx="2984499" cy="34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0800" y="4006334"/>
            <a:ext cx="2326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Варга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Наталія Іванівна</a:t>
            </a:r>
          </a:p>
          <a:p>
            <a:pPr algn="ctr"/>
            <a:endParaRPr lang="uk-UA" b="1" dirty="0">
              <a:latin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</a:rPr>
              <a:t>Доктор філософії, доцент кафедри угорської філології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9600" y="601489"/>
            <a:ext cx="2514600" cy="17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Нодь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Наталія Йосипівна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філологічних наук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доцент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4058335"/>
            <a:ext cx="27051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Пілаш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Йосипівна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угорської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філології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10700" y="639589"/>
            <a:ext cx="24892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Талабірчук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Оксана Юріївна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філологічних наук, доцент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1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3119437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3378200"/>
            <a:ext cx="30607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100" y="3954289"/>
            <a:ext cx="2870200" cy="17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Шпеник Сільвія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Золтанівна</a:t>
            </a: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педагогічних наук, доцент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9800" y="846618"/>
            <a:ext cx="2794000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Синетар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Уляна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Йосипівна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Провідний фахівець кафедри угорської філології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45495D5-6579-43B9-BA06-A3D11567A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1" y="4761"/>
            <a:ext cx="5976936" cy="68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80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онтакти</a:t>
            </a:r>
            <a:endParaRPr lang="hu-H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Elérhetőségeink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0200" y="0"/>
            <a:ext cx="5511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кафедри угорської філології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88000,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м.Ужгород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вул.Університетська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14а, каб.519 (5 поверх, новий корпус)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kaf-hungphil@uzhnu.edu.ua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приймальної комісії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88000,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м.Ужгород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вул.Університетська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14а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admission.@uzhnu.edu.ua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 (0312) 64-30-84;    +38 (066) 571-62-40 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Postacím: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88000, Ungvár, Egyetem út 14a, 519. terem (5. emelet, új épület)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kaf-hungphil@uzhnu.edu.ua</a:t>
            </a:r>
          </a:p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bizottság elérhetőségei: 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88000, Ungvár, Egyetem út 14a,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admission.@uzhnu.edu.ua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 (0312) 64-30-84;    +38 (066) 571-62-40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55900" y="0"/>
            <a:ext cx="5397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здійснює підготовку за денною та заочною формами навчання за такими спеціальностями:</a:t>
            </a:r>
          </a:p>
          <a:p>
            <a:pPr algn="just"/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•014.026 Середня освіта. Угорська мова і література (мова навчання фахових дисциплін – угорська) </a:t>
            </a: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середньої освіти 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(Мова та зарубіжна література (угорська)), вчитель угорської мови і літератури, зарубіжної літератури</a:t>
            </a:r>
          </a:p>
          <a:p>
            <a:pPr algn="just"/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•035.071 Філологія. Угро-фінські мови та літератури (переклад включно), перша – угорська </a:t>
            </a: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Кваліфікація: бакалавр філології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перекладач з угорської та англійської мов</a:t>
            </a:r>
          </a:p>
          <a:p>
            <a:pPr algn="just"/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•014.026 Середня освіта. Угорська мова і література </a:t>
            </a: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Кваліфікація: магістр середньої освіти 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(Мова та зарубіжна література (угорська)), вчитель угорської мови і літератури, зарубіжної літератури</a:t>
            </a:r>
          </a:p>
          <a:p>
            <a:pPr algn="just"/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•035.07 Філологія. Угро-фінські мови та літератури (переклад включно), перша – угорська </a:t>
            </a:r>
            <a:r>
              <a:rPr lang="uk-UA" sz="13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Кваліфікація: магістр філології</a:t>
            </a:r>
            <a:r>
              <a:rPr lang="uk-UA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перекладач з угорської та англійської мов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66100" y="0"/>
            <a:ext cx="40259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tanszék nappali és levelezős képzést biztosít az alábbi szakterületeken:</a:t>
            </a:r>
            <a:endParaRPr lang="ru-UA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hu-HU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014.026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Középfokú oktatás. Magyar nyelv és irodalom (az oktatás nyelve magyar) Végzettség: (Nyelv és világirodalom (magyar)), magyar nyelv és irodalom, világirodalom szakos tanár.</a:t>
            </a:r>
            <a:endParaRPr lang="ru-UA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hu-HU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035.071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Filológia. Finnugor nyelvek és irodalmak (beleértve a fordítást is), első nyelv – magyar. Végzettség: Filológus </a:t>
            </a:r>
            <a:r>
              <a:rPr lang="hu-HU" sz="1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fordító magyar és angol nyelvből.</a:t>
            </a:r>
            <a:endParaRPr lang="ru-UA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hu-HU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014.026 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Középfokú oktatás. Magyar nyelv és irodalom. Szakképzettség: középfokú oktatás mestere (nyelv és világirodalom (magyar)), magyar nyelv, irodalom</a:t>
            </a:r>
            <a:r>
              <a:rPr lang="hu-HU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világirodalom tanár</a:t>
            </a:r>
            <a:endParaRPr lang="ru-UA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hu-HU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035.07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Filológia. finnugor nyelvek és irodalmak (beleértve a fordítást is), az első nyelv – magyar. </a:t>
            </a:r>
            <a:r>
              <a:rPr lang="hu-HU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Végze</a:t>
            </a:r>
            <a:r>
              <a:rPr lang="hu-HU" sz="1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ttség: A filológia mestere, fordító magyar és angol nyelvből</a:t>
            </a:r>
          </a:p>
          <a:p>
            <a:pPr algn="just"/>
            <a:endParaRPr lang="hu-HU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UA" sz="16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7559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УГОРСЬКОЇ ФІЛОЛОГІЇ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ENGRAVED LET PLAIN:1.0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b="1" i="1" kern="100" dirty="0">
                <a:solidFill>
                  <a:schemeClr val="tx1"/>
                </a:solidFill>
                <a:effectLst/>
                <a:latin typeface="ACADEMY ENGRAVED LET PLAIN:1.0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MAGYAR FILOLÓGIAI TANSZÉK</a:t>
            </a: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3505200"/>
            <a:ext cx="6268844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19400"/>
            <a:ext cx="12192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32100"/>
            <a:ext cx="5765800" cy="402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угорської філології Ужгородського національного університету була заснована в 1963 році і з 1965 року є самостійним структурним підрозділом цього вищого навчального закладу. Кафедра здійснює, насамперед, підготовку вчителів угорської мови та літератури для шкіл Закарпаття з національною мовою викладання. Завдяки кафедрі угорської філології школи з угорською мовою викладання впродовж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років були забезпечені якісно підготовленими та відданими своїй справі вчителями, за допомогою яких змогла існувати й розвиватися мовна освіта угорської національної меншини.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88100" y="838200"/>
            <a:ext cx="4351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кафедри </a:t>
            </a:r>
          </a:p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угорської філології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5800" y="2832100"/>
            <a:ext cx="6426200" cy="402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Ungvári Nemzeti Egyetem Magyar Filológiai Tanszéke </a:t>
            </a:r>
          </a:p>
          <a:p>
            <a:pPr algn="ctr"/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1963-ban alakult, és 1965 óta önálló szerkezeti egysége a felsőoktatási intézménynek. A tanszék elsősorban magyar nyelv </a:t>
            </a:r>
          </a:p>
          <a:p>
            <a:pPr algn="ctr"/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irodalom szakos tanárokat képez a kárpátaljai nemzetiségi oktatási nyelvű iskolák számára. A Magyar Filológiai Tanszéknek köszönhetően a magyar nyelvet oktató iskolákban 60 </a:t>
            </a:r>
          </a:p>
          <a:p>
            <a:pPr algn="ctr"/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éve minőségi felkészültségű és elhivatott tanárok oktatnak, </a:t>
            </a:r>
          </a:p>
          <a:p>
            <a:pPr algn="ctr"/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akiknek segítségével a magyar nemzeti kisebbség nyelvi </a:t>
            </a:r>
          </a:p>
          <a:p>
            <a:pPr algn="ctr"/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oktatása létezni és fejlődni tudott.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Новини » 10 фактів про УжНУ у 2018-му ро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Новини » 10 фактів про УжНУ у 2018-му роц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Новини » 10 фактів про УжНУ у 2018-му ро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48212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0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473"/>
            <a:ext cx="4483100" cy="2768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177800"/>
            <a:ext cx="697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tanszék fő célja a korszerű felsőoktatási lehetőségeket keresők nyelvi és humanitárius képzés iránti igényének kielégítése, a leendő oktatók és fordítók személyi és szakmai tehetségének kibontakoztatásához szükséges feltételek megteremtése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2900" y="1226443"/>
            <a:ext cx="8039100" cy="1562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мета кафедри - задоволення попиту сучасного здобувача вищої освіти на фахову мовно-гуманітарну підготовку за професійним спрямуванням, створення умов для розвитку особистісно-професійного потенціалу майбутніх вчителів та перекладачів.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12192000" cy="4191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8F6F86A-A187-420B-B53E-FAB8A842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245"/>
            <a:ext cx="415290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3700" y="0"/>
            <a:ext cx="3860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освітньому процесі активно використовуються платформи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Moodle, Google Meet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Google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platformokat rendszeresen alkalmazzuk az oktatási folyamatban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37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4" y="315533"/>
            <a:ext cx="36614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і діяльність кафедри</a:t>
            </a:r>
            <a:endParaRPr lang="hu-H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Rendezvényeink és </a:t>
            </a:r>
          </a:p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tevékenységünk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1A504-9327-5F15-184E-044D2AA22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2250093"/>
            <a:ext cx="3262312" cy="460790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A3DCAB6-6576-4D35-AF20-5FC50907B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101"/>
            <a:ext cx="3128275" cy="312389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E7F9DAA-8BFA-49FE-8A19-F6427DBFE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9" y="88481"/>
            <a:ext cx="4211782" cy="22138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C62CF8A-1612-4ADD-B41F-A401AAFB1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76" y="0"/>
            <a:ext cx="2424410" cy="3429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54297B0-F085-4CB5-874E-F2D407C82D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96" y="2041311"/>
            <a:ext cx="3310731" cy="277537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24C2D35-8AD4-4933-B4F3-B994B4881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677" y="5740919"/>
            <a:ext cx="2874513" cy="82211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D03CEE0D-41FA-4E33-B640-B29B1764F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2252815"/>
            <a:ext cx="2457450" cy="327660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DB4623A0-8EE4-4F1E-AEE0-CA505F9FA2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92" y="4511792"/>
            <a:ext cx="3128275" cy="234620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92150E8-8E87-47A0-8906-7CDD0615B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0" y="444844"/>
            <a:ext cx="3256499" cy="22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AAA74-CC4F-3B08-3270-A4945A790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9" y="0"/>
            <a:ext cx="4861775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8524E-24CB-1026-6DCC-F1ED6FABA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7" y="2524259"/>
            <a:ext cx="5656510" cy="4333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4E69D3-5836-8AFC-31FF-44FD5B157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92486"/>
            <a:ext cx="5143500" cy="362803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BFD4517-3F8A-46C0-85CA-BF25377BC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42" y="2926939"/>
            <a:ext cx="5700648" cy="3838575"/>
          </a:xfrm>
          <a:prstGeom prst="rect">
            <a:avLst/>
          </a:prstGeom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92FB3881-CA4A-4470-BEA0-66A004AB8A1B}"/>
              </a:ext>
            </a:extLst>
          </p:cNvPr>
          <p:cNvPicPr/>
          <p:nvPr/>
        </p:nvPicPr>
        <p:blipFill>
          <a:blip r:embed="rId6" cstate="print"/>
          <a:srcRect l="4649" t="3535" r="3606" b="5051"/>
          <a:stretch>
            <a:fillRect/>
          </a:stretch>
        </p:blipFill>
        <p:spPr bwMode="auto">
          <a:xfrm>
            <a:off x="4145949" y="0"/>
            <a:ext cx="4661833" cy="372051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9036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644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відкритих дверей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Nyílt nap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0"/>
            <a:ext cx="49403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97900" y="0"/>
            <a:ext cx="3594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8547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854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мають унікальну можливість взяти участь у різних програмах міжнародного обміну, зокрема,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+, під час яких вони зможуть удосконалити свої знання з угорської мови та літератури, ознайомитися з угорською культурою, а також спілкуватися та обмінюватися досвідом з викладачами та студентами з інших країн Європи. </a:t>
            </a: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itt tanuló fiatalok anyanyelvükön sajátíthatják el a választott szakmájukkal kapcsolatos ismereteket, valamint a legmagasabb szintű államnyelvi oktatásban részesülnek. Diákjaink részt vehetnek külföldi diákcsere-programokban (Erasmus+), ahol elmélyíthetik tudásukat, új ismereteket szerezhetnek, tapasztalatokat cserélhetnek európai egyetemek diákjaival.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73101"/>
            <a:ext cx="3759200" cy="2755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990" y="3916057"/>
            <a:ext cx="576121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54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920</Words>
  <Application>Microsoft Macintosh PowerPoint</Application>
  <PresentationFormat>Широкоэкранный</PresentationFormat>
  <Paragraphs>143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ACADEMY ENGRAVED LET PLAIN:1.0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Microsoft Office User</cp:lastModifiedBy>
  <cp:revision>38</cp:revision>
  <dcterms:created xsi:type="dcterms:W3CDTF">2023-11-27T20:36:55Z</dcterms:created>
  <dcterms:modified xsi:type="dcterms:W3CDTF">2024-05-16T08:48:31Z</dcterms:modified>
</cp:coreProperties>
</file>