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56" r:id="rId2"/>
    <p:sldId id="345" r:id="rId3"/>
    <p:sldId id="348" r:id="rId4"/>
    <p:sldId id="354" r:id="rId5"/>
    <p:sldId id="355" r:id="rId6"/>
    <p:sldId id="346" r:id="rId7"/>
    <p:sldId id="351" r:id="rId8"/>
    <p:sldId id="350" r:id="rId9"/>
    <p:sldId id="349" r:id="rId10"/>
    <p:sldId id="353" r:id="rId11"/>
    <p:sldId id="352" r:id="rId12"/>
    <p:sldId id="347" r:id="rId13"/>
    <p:sldId id="396" r:id="rId14"/>
    <p:sldId id="397" r:id="rId15"/>
    <p:sldId id="398" r:id="rId16"/>
    <p:sldId id="399" r:id="rId17"/>
    <p:sldId id="403" r:id="rId18"/>
    <p:sldId id="404" r:id="rId19"/>
    <p:sldId id="357" r:id="rId20"/>
    <p:sldId id="360" r:id="rId21"/>
    <p:sldId id="359" r:id="rId22"/>
    <p:sldId id="364" r:id="rId23"/>
    <p:sldId id="362" r:id="rId24"/>
    <p:sldId id="363" r:id="rId25"/>
    <p:sldId id="361" r:id="rId26"/>
    <p:sldId id="367" r:id="rId27"/>
    <p:sldId id="366" r:id="rId28"/>
    <p:sldId id="365" r:id="rId29"/>
    <p:sldId id="368" r:id="rId30"/>
    <p:sldId id="372" r:id="rId31"/>
    <p:sldId id="371" r:id="rId32"/>
    <p:sldId id="370" r:id="rId33"/>
    <p:sldId id="374" r:id="rId34"/>
    <p:sldId id="369" r:id="rId35"/>
    <p:sldId id="373" r:id="rId36"/>
    <p:sldId id="376" r:id="rId37"/>
    <p:sldId id="380" r:id="rId38"/>
    <p:sldId id="417" r:id="rId39"/>
    <p:sldId id="375" r:id="rId40"/>
    <p:sldId id="379" r:id="rId41"/>
    <p:sldId id="377" r:id="rId42"/>
    <p:sldId id="381" r:id="rId43"/>
    <p:sldId id="383" r:id="rId44"/>
    <p:sldId id="405" r:id="rId45"/>
    <p:sldId id="422" r:id="rId46"/>
    <p:sldId id="407" r:id="rId47"/>
    <p:sldId id="408" r:id="rId48"/>
    <p:sldId id="409" r:id="rId49"/>
    <p:sldId id="410" r:id="rId50"/>
    <p:sldId id="419" r:id="rId51"/>
    <p:sldId id="420" r:id="rId52"/>
    <p:sldId id="421" r:id="rId53"/>
    <p:sldId id="385" r:id="rId54"/>
    <p:sldId id="418" r:id="rId55"/>
    <p:sldId id="412" r:id="rId56"/>
    <p:sldId id="415" r:id="rId57"/>
    <p:sldId id="416" r:id="rId58"/>
    <p:sldId id="279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Помірний стиль 1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ітлий стиль 2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1577" autoAdjust="0"/>
  </p:normalViewPr>
  <p:slideViewPr>
    <p:cSldViewPr>
      <p:cViewPr>
        <p:scale>
          <a:sx n="70" d="100"/>
          <a:sy n="70" d="100"/>
        </p:scale>
        <p:origin x="-1882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909D7-590B-401C-863F-FFAF4EF6150B}" type="datetimeFigureOut">
              <a:rPr lang="uk-UA"/>
              <a:pPr>
                <a:defRPr/>
              </a:pPr>
              <a:t>02.04.2015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0A2266E-42CC-4579-99BD-4B0C4BFEFB0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73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2266E-42CC-4579-99BD-4B0C4BFEFB0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2266E-42CC-4579-99BD-4B0C4BFEFB01}" type="slidenum">
              <a:rPr lang="uk-UA" smtClean="0"/>
              <a:pPr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39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5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2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A51D1-252E-4C62-9F4C-47D479B4165E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70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0B38E54B-7AF4-4DC2-894A-A5BFF0570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51852-FE65-4C5F-80B3-B814AE1FEAC2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B1E1-D3C1-4C6F-9032-6CF66214F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6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8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40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40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9C311-4F9C-44A5-B009-7AEAD883BFF7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2"/>
            <a:ext cx="762000" cy="365125"/>
          </a:xfrm>
        </p:spPr>
        <p:txBody>
          <a:bodyPr/>
          <a:lstStyle/>
          <a:p>
            <a:fld id="{33C72FEA-80FF-4BDB-A9C4-EC106679C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E3A31-1BAC-40B6-BBB5-6220526976B9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E6CA-C9C6-4576-A4B3-6AC291BC6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5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73637-C712-4E12-97B3-B0292C5AEEC9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2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4414440-FA9E-4FA9-A109-9A29E014D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77AA4-F210-4259-9AD2-986FF54193B9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5561-B225-4F7A-BB6C-D20A4D3E9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4093C-2BE9-4AAE-B40D-7E0E953C248D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62DC-5D8D-4E70-B170-43F841C3B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BA7B9-96E3-4CD2-8B75-77EBD9026946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F66FC-B702-4798-9833-D0AA50173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658B16-C1EE-4F47-96A6-DB02E61F0653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983E-B921-47A7-9351-7D52DA878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7D4AF-138B-4176-B290-C01226443476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A965-F98E-49BC-A2E2-1840D2CE0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1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6ACAD-BE13-489D-A046-BD3603F16188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E28-B5DF-4357-BDA1-88F48117B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tint val="66000"/>
                <a:satMod val="160000"/>
                <a:lumMod val="56000"/>
                <a:lumOff val="44000"/>
              </a:schemeClr>
            </a:gs>
            <a:gs pos="49000">
              <a:schemeClr val="accent1">
                <a:tint val="44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9CAA21-BE21-4121-B7D8-50D6EBA3ACB8}" type="datetimeFigureOut">
              <a:rPr lang="ru-RU" smtClean="0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830028-4BEF-44AD-8100-46BB2B1F6A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4.xls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5857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Основні показники наукової </a:t>
            </a:r>
            <a:br>
              <a:rPr lang="uk-UA" sz="4000" b="1" dirty="0"/>
            </a:br>
            <a:r>
              <a:rPr lang="uk-UA" sz="4000" b="1" dirty="0"/>
              <a:t>та науково-технічної діяльності Ужгородського національного університету за 20</a:t>
            </a:r>
            <a:r>
              <a:rPr lang="en-US" sz="4000" b="1" dirty="0" smtClean="0"/>
              <a:t>14</a:t>
            </a:r>
            <a:r>
              <a:rPr lang="uk-UA" sz="4000" b="1" dirty="0" smtClean="0"/>
              <a:t> </a:t>
            </a:r>
            <a:r>
              <a:rPr lang="uk-UA" sz="4000" b="1" dirty="0"/>
              <a:t>рік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200465" cy="2362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1920" y="501317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Проректор з наукової роботи </a:t>
            </a:r>
          </a:p>
          <a:p>
            <a:pPr algn="r"/>
            <a:r>
              <a:rPr lang="uk-UA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проф. </a:t>
            </a:r>
            <a:r>
              <a:rPr lang="uk-UA" sz="2000" b="1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Студеняк</a:t>
            </a:r>
            <a:r>
              <a:rPr lang="uk-UA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 І.П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.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40352" cy="86836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Аспірантура, захист дисертацій та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вчені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звання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аспірантурі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за 53 спеціальностями навчаються 242 особи, з них 132 в аспірантурі з відривом від виробництва та 110 – без відриву від виробництва за державним замовленням, а також 15 – за контрактом, з них 4 – з відривом від виробництва та 11 – без відриву від виробництва.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План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прийому до аспірантури за 2014 рік виконаний повністю як по галузям наук, так і по окремим спеціальностям. До аспірантури в 2014 році зараховано 72 особи, з них 42 особи з відривом від виробництва, 30 – без відриву від виробництва, за держзамовленням, а також 9 осіб за контрактом, 4 – з відривом від виробництва, 5 – без відриву від виробництва. 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en-US" sz="18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1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Навчання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 аспірантурі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2014 році завершило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70 осіб, з них 45 – з відривом від виробництва та 25 – без відриву від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виробництва, 8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випускників своєчасно захистили дисертації,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дисертації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11 випускників аспірантури прийняті до захисту спецрадами та рекомендовані кафедрами. Ефективність роботи аспірантури за 2014 рік складає 2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7.5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%.</a:t>
            </a:r>
          </a:p>
          <a:p>
            <a:pPr marL="0" indent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380312" cy="86836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Аспірантура, захист дисертацій та </a:t>
            </a:r>
            <a:b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вчені звання</a:t>
            </a:r>
            <a:r>
              <a:rPr lang="ru-RU" sz="2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uk-UA" sz="1800" b="1" dirty="0" smtClean="0"/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2014 році відкрито 2 нові спеціальності в аспірантурі (08.00.05 – Розвиток продуктивних сил і регіональна економіка; 12.00.03 – Цивільне право і цивільний процес; сімейне право; міжнародне приватне право) та 1 нову спеціальність у докторантурі (12.00.07 – Адміністративне право і процес; фінансове право;   інформаційне право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університеті функціонували 6 спеціалізованих вчених рад: з фізико-математичних, хімічних, економічних, історичних, медичних та юридичних наук.  Дві спеціалізовані вчені ради (з фізико-математичних та історичних наук) мали право проводити захист дисертацій на здобуття наукового ступеня доктора наук та кандидата наук, інші чотири – на здобуття наукового ступеня кандидата наук.</a:t>
            </a: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2014 році співробітниками університету захищено 37 кандидатських дисертацій та 6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докторських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Савчин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М.В.,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Химинець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В.В.,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Палінчак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М.М.,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Каблак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Н.І., Костенко Є.Я.,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Пулик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О.Р.),  вчене  звання  доцент  отримали  40 викладачів,  вчене звання професор – 6  (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Болдіжар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П.О.,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Жигуц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Ю.Ю.,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Міцода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Р.М., Савіна О.І., Хаща І.І.,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Кубіній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Н.Ю.)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2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380312" cy="1084386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підготовки науково-педагогічних кадрів </a:t>
            </a:r>
            <a:endParaRPr lang="ru-RU" sz="24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66264"/>
              </p:ext>
            </p:extLst>
          </p:nvPr>
        </p:nvGraphicFramePr>
        <p:xfrm>
          <a:off x="251520" y="1628799"/>
          <a:ext cx="8712969" cy="5100715"/>
        </p:xfrm>
        <a:graphic>
          <a:graphicData uri="http://schemas.openxmlformats.org/drawingml/2006/table">
            <a:tbl>
              <a:tblPr/>
              <a:tblGrid>
                <a:gridCol w="4723784"/>
                <a:gridCol w="661140"/>
                <a:gridCol w="734600"/>
                <a:gridCol w="661140"/>
                <a:gridCol w="661140"/>
                <a:gridCol w="661140"/>
                <a:gridCol w="610025"/>
              </a:tblGrid>
              <a:tr h="37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Показники підготовки кадрів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2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кількість аспірантів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аспірантів стаціонарної  форми  навчання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0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кількість випускників аспірантури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випускників, які завершили, представили та захистили роботи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Захищено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докторських дисертацій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Захищено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кандидатських дисертацій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2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Присвоєння вченого звання професор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Присвоєння вченого звання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55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Присвоєння вченого звання старший науковий співробітник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24736" cy="868362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Публікації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2014 році науковцями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університету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опубліковано:</a:t>
            </a: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36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монографій;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6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підручників з грифом МОН,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55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навчальних посібників, з них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4 - з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грифом МОН;  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1661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наукову статтю;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 27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матеріалів наукових конференцій, з яких 7 матеріалів конференцій студентів та молодих вчених;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25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Наукових Вісників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з 11-ти серій: 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Економіка», «Хімія», «Фізика», «Історія», «Політологія. Соціологія. Філософія», «Математика і інформатика», «Медицина», «Педагогіка, соціальна робота», «Філологія», «Право», «Географія. Землеустрій. Природокористування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».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grpSp>
        <p:nvGrpSpPr>
          <p:cNvPr id="2" name="Group 87"/>
          <p:cNvGrpSpPr>
            <a:grpSpLocks noGrp="1" noRot="1"/>
          </p:cNvGrpSpPr>
          <p:nvPr/>
        </p:nvGrpSpPr>
        <p:grpSpPr bwMode="auto">
          <a:xfrm>
            <a:off x="412" y="1730795"/>
            <a:ext cx="9036084" cy="4657308"/>
            <a:chOff x="-22" y="736"/>
            <a:chExt cx="5760" cy="2946"/>
          </a:xfrm>
        </p:grpSpPr>
        <p:sp>
          <p:nvSpPr>
            <p:cNvPr id="4120" name="Rectangle 3"/>
            <p:cNvSpPr>
              <a:spLocks noChangeArrowheads="1"/>
            </p:cNvSpPr>
            <p:nvPr/>
          </p:nvSpPr>
          <p:spPr bwMode="auto">
            <a:xfrm>
              <a:off x="0" y="799"/>
              <a:ext cx="2158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Показники НДР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4"/>
            <p:cNvSpPr>
              <a:spLocks noChangeArrowheads="1"/>
            </p:cNvSpPr>
            <p:nvPr/>
          </p:nvSpPr>
          <p:spPr bwMode="auto">
            <a:xfrm>
              <a:off x="2158" y="799"/>
              <a:ext cx="556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2009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5"/>
            <p:cNvSpPr>
              <a:spLocks noChangeArrowheads="1"/>
            </p:cNvSpPr>
            <p:nvPr/>
          </p:nvSpPr>
          <p:spPr bwMode="auto">
            <a:xfrm>
              <a:off x="2714" y="799"/>
              <a:ext cx="591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6"/>
            <p:cNvSpPr>
              <a:spLocks noChangeArrowheads="1"/>
            </p:cNvSpPr>
            <p:nvPr/>
          </p:nvSpPr>
          <p:spPr bwMode="auto">
            <a:xfrm>
              <a:off x="3305" y="799"/>
              <a:ext cx="594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2011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7"/>
            <p:cNvSpPr>
              <a:spLocks noChangeArrowheads="1"/>
            </p:cNvSpPr>
            <p:nvPr/>
          </p:nvSpPr>
          <p:spPr bwMode="auto">
            <a:xfrm>
              <a:off x="3902" y="799"/>
              <a:ext cx="597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2012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8"/>
            <p:cNvSpPr>
              <a:spLocks noChangeArrowheads="1"/>
            </p:cNvSpPr>
            <p:nvPr/>
          </p:nvSpPr>
          <p:spPr bwMode="auto">
            <a:xfrm>
              <a:off x="4499" y="799"/>
              <a:ext cx="642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2013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9"/>
            <p:cNvSpPr>
              <a:spLocks noChangeArrowheads="1"/>
            </p:cNvSpPr>
            <p:nvPr/>
          </p:nvSpPr>
          <p:spPr bwMode="auto">
            <a:xfrm>
              <a:off x="5141" y="807"/>
              <a:ext cx="597" cy="4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10"/>
            <p:cNvSpPr>
              <a:spLocks noChangeArrowheads="1"/>
            </p:cNvSpPr>
            <p:nvPr/>
          </p:nvSpPr>
          <p:spPr bwMode="auto">
            <a:xfrm>
              <a:off x="0" y="1290"/>
              <a:ext cx="2158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наукових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статей (в т.ч. в міжнародних)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11"/>
            <p:cNvSpPr>
              <a:spLocks noChangeArrowheads="1"/>
            </p:cNvSpPr>
            <p:nvPr/>
          </p:nvSpPr>
          <p:spPr bwMode="auto">
            <a:xfrm>
              <a:off x="2158" y="1290"/>
              <a:ext cx="556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1244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12"/>
            <p:cNvSpPr>
              <a:spLocks noChangeArrowheads="1"/>
            </p:cNvSpPr>
            <p:nvPr/>
          </p:nvSpPr>
          <p:spPr bwMode="auto">
            <a:xfrm>
              <a:off x="2714" y="1290"/>
              <a:ext cx="591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1265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13"/>
            <p:cNvSpPr>
              <a:spLocks noChangeArrowheads="1"/>
            </p:cNvSpPr>
            <p:nvPr/>
          </p:nvSpPr>
          <p:spPr bwMode="auto">
            <a:xfrm>
              <a:off x="3305" y="1290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1280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14"/>
            <p:cNvSpPr>
              <a:spLocks noChangeArrowheads="1"/>
            </p:cNvSpPr>
            <p:nvPr/>
          </p:nvSpPr>
          <p:spPr bwMode="auto">
            <a:xfrm>
              <a:off x="3902" y="1290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1305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(215)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15"/>
            <p:cNvSpPr>
              <a:spLocks noChangeArrowheads="1"/>
            </p:cNvSpPr>
            <p:nvPr/>
          </p:nvSpPr>
          <p:spPr bwMode="auto">
            <a:xfrm>
              <a:off x="4499" y="1290"/>
              <a:ext cx="642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1523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(243)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Rectangle 16"/>
            <p:cNvSpPr>
              <a:spLocks noChangeArrowheads="1"/>
            </p:cNvSpPr>
            <p:nvPr/>
          </p:nvSpPr>
          <p:spPr bwMode="auto">
            <a:xfrm>
              <a:off x="5141" y="1290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661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350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17"/>
            <p:cNvSpPr>
              <a:spLocks noChangeArrowheads="1"/>
            </p:cNvSpPr>
            <p:nvPr/>
          </p:nvSpPr>
          <p:spPr bwMode="auto">
            <a:xfrm>
              <a:off x="0" y="1693"/>
              <a:ext cx="2158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монографій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18"/>
            <p:cNvSpPr>
              <a:spLocks noChangeArrowheads="1"/>
            </p:cNvSpPr>
            <p:nvPr/>
          </p:nvSpPr>
          <p:spPr bwMode="auto">
            <a:xfrm>
              <a:off x="2158" y="1693"/>
              <a:ext cx="556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19"/>
            <p:cNvSpPr>
              <a:spLocks noChangeArrowheads="1"/>
            </p:cNvSpPr>
            <p:nvPr/>
          </p:nvSpPr>
          <p:spPr bwMode="auto">
            <a:xfrm>
              <a:off x="2714" y="1693"/>
              <a:ext cx="591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36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20"/>
            <p:cNvSpPr>
              <a:spLocks noChangeArrowheads="1"/>
            </p:cNvSpPr>
            <p:nvPr/>
          </p:nvSpPr>
          <p:spPr bwMode="auto">
            <a:xfrm>
              <a:off x="3305" y="1693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36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21"/>
            <p:cNvSpPr>
              <a:spLocks noChangeArrowheads="1"/>
            </p:cNvSpPr>
            <p:nvPr/>
          </p:nvSpPr>
          <p:spPr bwMode="auto">
            <a:xfrm>
              <a:off x="3902" y="1693"/>
              <a:ext cx="596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38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Rectangle 22"/>
            <p:cNvSpPr>
              <a:spLocks noChangeArrowheads="1"/>
            </p:cNvSpPr>
            <p:nvPr/>
          </p:nvSpPr>
          <p:spPr bwMode="auto">
            <a:xfrm>
              <a:off x="4499" y="1696"/>
              <a:ext cx="642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Rectangle 23"/>
            <p:cNvSpPr>
              <a:spLocks noChangeArrowheads="1"/>
            </p:cNvSpPr>
            <p:nvPr/>
          </p:nvSpPr>
          <p:spPr bwMode="auto">
            <a:xfrm>
              <a:off x="5141" y="1693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Rectangle 24"/>
            <p:cNvSpPr>
              <a:spLocks noChangeArrowheads="1"/>
            </p:cNvSpPr>
            <p:nvPr/>
          </p:nvSpPr>
          <p:spPr bwMode="auto">
            <a:xfrm>
              <a:off x="0" y="1927"/>
              <a:ext cx="2158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підручників і посібників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Rectangle 25"/>
            <p:cNvSpPr>
              <a:spLocks noChangeArrowheads="1"/>
            </p:cNvSpPr>
            <p:nvPr/>
          </p:nvSpPr>
          <p:spPr bwMode="auto">
            <a:xfrm>
              <a:off x="2158" y="1927"/>
              <a:ext cx="556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47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26"/>
            <p:cNvSpPr>
              <a:spLocks noChangeArrowheads="1"/>
            </p:cNvSpPr>
            <p:nvPr/>
          </p:nvSpPr>
          <p:spPr bwMode="auto">
            <a:xfrm>
              <a:off x="2714" y="1927"/>
              <a:ext cx="591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57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27"/>
            <p:cNvSpPr>
              <a:spLocks noChangeArrowheads="1"/>
            </p:cNvSpPr>
            <p:nvPr/>
          </p:nvSpPr>
          <p:spPr bwMode="auto">
            <a:xfrm>
              <a:off x="3305" y="1927"/>
              <a:ext cx="597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53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28"/>
            <p:cNvSpPr>
              <a:spLocks noChangeArrowheads="1"/>
            </p:cNvSpPr>
            <p:nvPr/>
          </p:nvSpPr>
          <p:spPr bwMode="auto">
            <a:xfrm>
              <a:off x="3902" y="1927"/>
              <a:ext cx="597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29"/>
            <p:cNvSpPr>
              <a:spLocks noChangeArrowheads="1"/>
            </p:cNvSpPr>
            <p:nvPr/>
          </p:nvSpPr>
          <p:spPr bwMode="auto">
            <a:xfrm>
              <a:off x="4499" y="1927"/>
              <a:ext cx="642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75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30"/>
            <p:cNvSpPr>
              <a:spLocks noChangeArrowheads="1"/>
            </p:cNvSpPr>
            <p:nvPr/>
          </p:nvSpPr>
          <p:spPr bwMode="auto">
            <a:xfrm>
              <a:off x="5141" y="1927"/>
              <a:ext cx="597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61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31"/>
            <p:cNvSpPr>
              <a:spLocks noChangeArrowheads="1"/>
            </p:cNvSpPr>
            <p:nvPr/>
          </p:nvSpPr>
          <p:spPr bwMode="auto">
            <a:xfrm>
              <a:off x="0" y="2161"/>
              <a:ext cx="2158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збірників наукових праць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32"/>
            <p:cNvSpPr>
              <a:spLocks noChangeArrowheads="1"/>
            </p:cNvSpPr>
            <p:nvPr/>
          </p:nvSpPr>
          <p:spPr bwMode="auto">
            <a:xfrm>
              <a:off x="2158" y="2161"/>
              <a:ext cx="556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33"/>
            <p:cNvSpPr>
              <a:spLocks noChangeArrowheads="1"/>
            </p:cNvSpPr>
            <p:nvPr/>
          </p:nvSpPr>
          <p:spPr bwMode="auto">
            <a:xfrm>
              <a:off x="2714" y="2161"/>
              <a:ext cx="591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31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34"/>
            <p:cNvSpPr>
              <a:spLocks noChangeArrowheads="1"/>
            </p:cNvSpPr>
            <p:nvPr/>
          </p:nvSpPr>
          <p:spPr bwMode="auto">
            <a:xfrm>
              <a:off x="3305" y="2161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31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35"/>
            <p:cNvSpPr>
              <a:spLocks noChangeArrowheads="1"/>
            </p:cNvSpPr>
            <p:nvPr/>
          </p:nvSpPr>
          <p:spPr bwMode="auto">
            <a:xfrm>
              <a:off x="3902" y="2161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36"/>
            <p:cNvSpPr>
              <a:spLocks noChangeArrowheads="1"/>
            </p:cNvSpPr>
            <p:nvPr/>
          </p:nvSpPr>
          <p:spPr bwMode="auto">
            <a:xfrm>
              <a:off x="4498" y="2161"/>
              <a:ext cx="643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32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37"/>
            <p:cNvSpPr>
              <a:spLocks noChangeArrowheads="1"/>
            </p:cNvSpPr>
            <p:nvPr/>
          </p:nvSpPr>
          <p:spPr bwMode="auto">
            <a:xfrm>
              <a:off x="5141" y="2172"/>
              <a:ext cx="597" cy="223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38"/>
            <p:cNvSpPr>
              <a:spLocks noChangeArrowheads="1"/>
            </p:cNvSpPr>
            <p:nvPr/>
          </p:nvSpPr>
          <p:spPr bwMode="auto">
            <a:xfrm>
              <a:off x="0" y="2395"/>
              <a:ext cx="2158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патентів на винаходи та корисні моделі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39"/>
            <p:cNvSpPr>
              <a:spLocks noChangeArrowheads="1"/>
            </p:cNvSpPr>
            <p:nvPr/>
          </p:nvSpPr>
          <p:spPr bwMode="auto">
            <a:xfrm>
              <a:off x="2158" y="2395"/>
              <a:ext cx="556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51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40"/>
            <p:cNvSpPr>
              <a:spLocks noChangeArrowheads="1"/>
            </p:cNvSpPr>
            <p:nvPr/>
          </p:nvSpPr>
          <p:spPr bwMode="auto">
            <a:xfrm>
              <a:off x="2714" y="2395"/>
              <a:ext cx="591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68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41"/>
            <p:cNvSpPr>
              <a:spLocks noChangeArrowheads="1"/>
            </p:cNvSpPr>
            <p:nvPr/>
          </p:nvSpPr>
          <p:spPr bwMode="auto">
            <a:xfrm>
              <a:off x="3305" y="2395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94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42"/>
            <p:cNvSpPr>
              <a:spLocks noChangeArrowheads="1"/>
            </p:cNvSpPr>
            <p:nvPr/>
          </p:nvSpPr>
          <p:spPr bwMode="auto">
            <a:xfrm>
              <a:off x="3902" y="2395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79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4" name="Rectangle 43"/>
            <p:cNvSpPr>
              <a:spLocks noChangeArrowheads="1"/>
            </p:cNvSpPr>
            <p:nvPr/>
          </p:nvSpPr>
          <p:spPr bwMode="auto">
            <a:xfrm>
              <a:off x="4499" y="2395"/>
              <a:ext cx="642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82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5" name="Rectangle 44"/>
            <p:cNvSpPr>
              <a:spLocks noChangeArrowheads="1"/>
            </p:cNvSpPr>
            <p:nvPr/>
          </p:nvSpPr>
          <p:spPr bwMode="auto">
            <a:xfrm>
              <a:off x="5141" y="2395"/>
              <a:ext cx="597" cy="403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58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6" name="Rectangle 45"/>
            <p:cNvSpPr>
              <a:spLocks noChangeArrowheads="1"/>
            </p:cNvSpPr>
            <p:nvPr/>
          </p:nvSpPr>
          <p:spPr bwMode="auto">
            <a:xfrm>
              <a:off x="0" y="2798"/>
              <a:ext cx="2158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Загальна 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проведених конференцій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7" name="Rectangle 46"/>
            <p:cNvSpPr>
              <a:spLocks noChangeArrowheads="1"/>
            </p:cNvSpPr>
            <p:nvPr/>
          </p:nvSpPr>
          <p:spPr bwMode="auto">
            <a:xfrm>
              <a:off x="2158" y="2798"/>
              <a:ext cx="556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31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8" name="Rectangle 47"/>
            <p:cNvSpPr>
              <a:spLocks noChangeArrowheads="1"/>
            </p:cNvSpPr>
            <p:nvPr/>
          </p:nvSpPr>
          <p:spPr bwMode="auto">
            <a:xfrm>
              <a:off x="2714" y="2798"/>
              <a:ext cx="591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9" name="Rectangle 48"/>
            <p:cNvSpPr>
              <a:spLocks noChangeArrowheads="1"/>
            </p:cNvSpPr>
            <p:nvPr/>
          </p:nvSpPr>
          <p:spPr bwMode="auto">
            <a:xfrm>
              <a:off x="3305" y="2798"/>
              <a:ext cx="597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34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0" name="Rectangle 49"/>
            <p:cNvSpPr>
              <a:spLocks noChangeArrowheads="1"/>
            </p:cNvSpPr>
            <p:nvPr/>
          </p:nvSpPr>
          <p:spPr bwMode="auto">
            <a:xfrm>
              <a:off x="3902" y="2798"/>
              <a:ext cx="597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1" name="Rectangle 50"/>
            <p:cNvSpPr>
              <a:spLocks noChangeArrowheads="1"/>
            </p:cNvSpPr>
            <p:nvPr/>
          </p:nvSpPr>
          <p:spPr bwMode="auto">
            <a:xfrm>
              <a:off x="4498" y="2798"/>
              <a:ext cx="643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2" name="Rectangle 51"/>
            <p:cNvSpPr>
              <a:spLocks noChangeArrowheads="1"/>
            </p:cNvSpPr>
            <p:nvPr/>
          </p:nvSpPr>
          <p:spPr bwMode="auto">
            <a:xfrm>
              <a:off x="5141" y="2798"/>
              <a:ext cx="597" cy="40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27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3" name="Rectangle 52"/>
            <p:cNvSpPr>
              <a:spLocks noChangeArrowheads="1"/>
            </p:cNvSpPr>
            <p:nvPr/>
          </p:nvSpPr>
          <p:spPr bwMode="auto">
            <a:xfrm>
              <a:off x="0" y="3202"/>
              <a:ext cx="2295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К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uk-UA" sz="1600" b="1" i="0" u="none" strike="noStrike" cap="none" normalizeH="0" baseline="0" dirty="0" err="1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сть</a:t>
              </a: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 міжнародних конференцій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4" name="Rectangle 53"/>
            <p:cNvSpPr>
              <a:spLocks noChangeArrowheads="1"/>
            </p:cNvSpPr>
            <p:nvPr/>
          </p:nvSpPr>
          <p:spPr bwMode="auto">
            <a:xfrm>
              <a:off x="2158" y="3202"/>
              <a:ext cx="556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5" name="Rectangle 54"/>
            <p:cNvSpPr>
              <a:spLocks noChangeArrowheads="1"/>
            </p:cNvSpPr>
            <p:nvPr/>
          </p:nvSpPr>
          <p:spPr bwMode="auto">
            <a:xfrm>
              <a:off x="2714" y="3202"/>
              <a:ext cx="591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6" name="Rectangle 55"/>
            <p:cNvSpPr>
              <a:spLocks noChangeArrowheads="1"/>
            </p:cNvSpPr>
            <p:nvPr/>
          </p:nvSpPr>
          <p:spPr bwMode="auto">
            <a:xfrm>
              <a:off x="3305" y="3214"/>
              <a:ext cx="597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7" name="Rectangle 56"/>
            <p:cNvSpPr>
              <a:spLocks noChangeArrowheads="1"/>
            </p:cNvSpPr>
            <p:nvPr/>
          </p:nvSpPr>
          <p:spPr bwMode="auto">
            <a:xfrm>
              <a:off x="3902" y="3202"/>
              <a:ext cx="596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8" name="Rectangle 57"/>
            <p:cNvSpPr>
              <a:spLocks noChangeArrowheads="1"/>
            </p:cNvSpPr>
            <p:nvPr/>
          </p:nvSpPr>
          <p:spPr bwMode="auto">
            <a:xfrm>
              <a:off x="4499" y="3198"/>
              <a:ext cx="642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9" name="Rectangle 58"/>
            <p:cNvSpPr>
              <a:spLocks noChangeArrowheads="1"/>
            </p:cNvSpPr>
            <p:nvPr/>
          </p:nvSpPr>
          <p:spPr bwMode="auto">
            <a:xfrm>
              <a:off x="5141" y="3202"/>
              <a:ext cx="597" cy="234"/>
            </a:xfrm>
            <a:prstGeom prst="rect">
              <a:avLst/>
            </a:prstGeom>
            <a:solidFill>
              <a:srgbClr val="CB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0" name="Rectangle 59"/>
            <p:cNvSpPr>
              <a:spLocks noChangeArrowheads="1"/>
            </p:cNvSpPr>
            <p:nvPr/>
          </p:nvSpPr>
          <p:spPr bwMode="auto">
            <a:xfrm>
              <a:off x="0" y="3436"/>
              <a:ext cx="2295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Участь у виставках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1" name="Rectangle 60"/>
            <p:cNvSpPr>
              <a:spLocks noChangeArrowheads="1"/>
            </p:cNvSpPr>
            <p:nvPr/>
          </p:nvSpPr>
          <p:spPr bwMode="auto">
            <a:xfrm>
              <a:off x="2158" y="3436"/>
              <a:ext cx="556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2" name="Rectangle 61"/>
            <p:cNvSpPr>
              <a:spLocks noChangeArrowheads="1"/>
            </p:cNvSpPr>
            <p:nvPr/>
          </p:nvSpPr>
          <p:spPr bwMode="auto">
            <a:xfrm>
              <a:off x="2714" y="3436"/>
              <a:ext cx="591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3" name="Rectangle 62"/>
            <p:cNvSpPr>
              <a:spLocks noChangeArrowheads="1"/>
            </p:cNvSpPr>
            <p:nvPr/>
          </p:nvSpPr>
          <p:spPr bwMode="auto">
            <a:xfrm>
              <a:off x="3305" y="3448"/>
              <a:ext cx="597" cy="218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4" name="Rectangle 63"/>
            <p:cNvSpPr>
              <a:spLocks noChangeArrowheads="1"/>
            </p:cNvSpPr>
            <p:nvPr/>
          </p:nvSpPr>
          <p:spPr bwMode="auto">
            <a:xfrm>
              <a:off x="3902" y="3436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5" name="Rectangle 64"/>
            <p:cNvSpPr>
              <a:spLocks noChangeArrowheads="1"/>
            </p:cNvSpPr>
            <p:nvPr/>
          </p:nvSpPr>
          <p:spPr bwMode="auto">
            <a:xfrm>
              <a:off x="4499" y="3436"/>
              <a:ext cx="642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6" name="Rectangle 65"/>
            <p:cNvSpPr>
              <a:spLocks noChangeArrowheads="1"/>
            </p:cNvSpPr>
            <p:nvPr/>
          </p:nvSpPr>
          <p:spPr bwMode="auto">
            <a:xfrm>
              <a:off x="5141" y="3448"/>
              <a:ext cx="597" cy="234"/>
            </a:xfrm>
            <a:prstGeom prst="rect">
              <a:avLst/>
            </a:prstGeom>
            <a:solidFill>
              <a:srgbClr val="E7E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rgbClr val="4D4D4D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8" name="Line 66"/>
            <p:cNvSpPr>
              <a:spLocks noChangeShapeType="1"/>
            </p:cNvSpPr>
            <p:nvPr/>
          </p:nvSpPr>
          <p:spPr bwMode="auto">
            <a:xfrm>
              <a:off x="2295" y="799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49" name="Line 67"/>
            <p:cNvSpPr>
              <a:spLocks noChangeShapeType="1"/>
            </p:cNvSpPr>
            <p:nvPr/>
          </p:nvSpPr>
          <p:spPr bwMode="auto">
            <a:xfrm>
              <a:off x="2847" y="736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0" name="Line 68"/>
            <p:cNvSpPr>
              <a:spLocks noChangeShapeType="1"/>
            </p:cNvSpPr>
            <p:nvPr/>
          </p:nvSpPr>
          <p:spPr bwMode="auto">
            <a:xfrm>
              <a:off x="3397" y="769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1" name="Line 69"/>
            <p:cNvSpPr>
              <a:spLocks noChangeShapeType="1"/>
            </p:cNvSpPr>
            <p:nvPr/>
          </p:nvSpPr>
          <p:spPr bwMode="auto">
            <a:xfrm>
              <a:off x="3899" y="796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2" name="Line 70"/>
            <p:cNvSpPr>
              <a:spLocks noChangeShapeType="1"/>
            </p:cNvSpPr>
            <p:nvPr/>
          </p:nvSpPr>
          <p:spPr bwMode="auto">
            <a:xfrm>
              <a:off x="4498" y="747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3" name="Line 71"/>
            <p:cNvSpPr>
              <a:spLocks noChangeShapeType="1"/>
            </p:cNvSpPr>
            <p:nvPr/>
          </p:nvSpPr>
          <p:spPr bwMode="auto">
            <a:xfrm>
              <a:off x="5141" y="747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4" name="Line 72"/>
            <p:cNvSpPr>
              <a:spLocks noChangeShapeType="1"/>
            </p:cNvSpPr>
            <p:nvPr/>
          </p:nvSpPr>
          <p:spPr bwMode="auto">
            <a:xfrm>
              <a:off x="0" y="1290"/>
              <a:ext cx="573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5" name="Line 73"/>
            <p:cNvSpPr>
              <a:spLocks noChangeShapeType="1"/>
            </p:cNvSpPr>
            <p:nvPr/>
          </p:nvSpPr>
          <p:spPr bwMode="auto">
            <a:xfrm>
              <a:off x="0" y="1693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6" name="Line 74"/>
            <p:cNvSpPr>
              <a:spLocks noChangeShapeType="1"/>
            </p:cNvSpPr>
            <p:nvPr/>
          </p:nvSpPr>
          <p:spPr bwMode="auto">
            <a:xfrm>
              <a:off x="0" y="1927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7" name="Line 75"/>
            <p:cNvSpPr>
              <a:spLocks noChangeShapeType="1"/>
            </p:cNvSpPr>
            <p:nvPr/>
          </p:nvSpPr>
          <p:spPr bwMode="auto">
            <a:xfrm>
              <a:off x="0" y="2161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8" name="Line 76"/>
            <p:cNvSpPr>
              <a:spLocks noChangeShapeType="1"/>
            </p:cNvSpPr>
            <p:nvPr/>
          </p:nvSpPr>
          <p:spPr bwMode="auto">
            <a:xfrm>
              <a:off x="0" y="2395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59" name="Line 77"/>
            <p:cNvSpPr>
              <a:spLocks noChangeShapeType="1"/>
            </p:cNvSpPr>
            <p:nvPr/>
          </p:nvSpPr>
          <p:spPr bwMode="auto">
            <a:xfrm>
              <a:off x="0" y="2798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0" name="Line 78"/>
            <p:cNvSpPr>
              <a:spLocks noChangeShapeType="1"/>
            </p:cNvSpPr>
            <p:nvPr/>
          </p:nvSpPr>
          <p:spPr bwMode="auto">
            <a:xfrm>
              <a:off x="0" y="3202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1" name="Line 79"/>
            <p:cNvSpPr>
              <a:spLocks noChangeShapeType="1"/>
            </p:cNvSpPr>
            <p:nvPr/>
          </p:nvSpPr>
          <p:spPr bwMode="auto">
            <a:xfrm>
              <a:off x="0" y="3436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2" name="Line 80"/>
            <p:cNvSpPr>
              <a:spLocks noChangeShapeType="1"/>
            </p:cNvSpPr>
            <p:nvPr/>
          </p:nvSpPr>
          <p:spPr bwMode="auto">
            <a:xfrm>
              <a:off x="0" y="799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3" name="Line 81"/>
            <p:cNvSpPr>
              <a:spLocks noChangeShapeType="1"/>
            </p:cNvSpPr>
            <p:nvPr/>
          </p:nvSpPr>
          <p:spPr bwMode="auto">
            <a:xfrm>
              <a:off x="5738" y="799"/>
              <a:ext cx="0" cy="287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4" name="Line 82"/>
            <p:cNvSpPr>
              <a:spLocks noChangeShapeType="1"/>
            </p:cNvSpPr>
            <p:nvPr/>
          </p:nvSpPr>
          <p:spPr bwMode="auto">
            <a:xfrm>
              <a:off x="-22" y="796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65" name="Line 83"/>
            <p:cNvSpPr>
              <a:spLocks noChangeShapeType="1"/>
            </p:cNvSpPr>
            <p:nvPr/>
          </p:nvSpPr>
          <p:spPr bwMode="auto">
            <a:xfrm>
              <a:off x="0" y="3670"/>
              <a:ext cx="573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0" name="Заголовок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596336" cy="8683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Основні показники </a:t>
            </a:r>
            <a:r>
              <a:rPr lang="uk-UA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НДР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30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380312" cy="868362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основних показників НДР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235531" name="Rectangle 11"/>
          <p:cNvSpPr>
            <a:spLocks noRot="1" noChangeArrowheads="1"/>
          </p:cNvSpPr>
          <p:nvPr/>
        </p:nvSpPr>
        <p:spPr bwMode="auto">
          <a:xfrm>
            <a:off x="1547664" y="1566319"/>
            <a:ext cx="6048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cs typeface="Arial" pitchFamily="34" charset="0"/>
              </a:rPr>
              <a:t>Кількість одиниць наукової продукції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274608462"/>
              </p:ext>
            </p:extLst>
          </p:nvPr>
        </p:nvGraphicFramePr>
        <p:xfrm>
          <a:off x="250676" y="2204864"/>
          <a:ext cx="864235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Диаграмма" r:id="rId5" imgW="8639188" imgH="4524357" progId="Excel.Sheet.8">
                  <p:embed followColorScheme="full"/>
                </p:oleObj>
              </mc:Choice>
              <mc:Fallback>
                <p:oleObj name="Диаграмма" r:id="rId5" imgW="8639188" imgH="4524357" progId="Excel.Sheet.8">
                  <p:embed followColorScheme="full"/>
                  <p:pic>
                    <p:nvPicPr>
                      <p:cNvPr id="0" name="Диаграмма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76" y="2204864"/>
                        <a:ext cx="864235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8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457734" y="260648"/>
            <a:ext cx="7686266" cy="86836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основних показників НДР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235532" name="Rectangle 12"/>
          <p:cNvSpPr>
            <a:spLocks noRot="1" noChangeArrowheads="1"/>
          </p:cNvSpPr>
          <p:nvPr/>
        </p:nvSpPr>
        <p:spPr bwMode="auto">
          <a:xfrm>
            <a:off x="2123728" y="1628800"/>
            <a:ext cx="54721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Arial" pitchFamily="34" charset="0"/>
                <a:cs typeface="Arial" pitchFamily="34" charset="0"/>
              </a:rPr>
              <a:t>Кількість проведених заходів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784687566"/>
              </p:ext>
            </p:extLst>
          </p:nvPr>
        </p:nvGraphicFramePr>
        <p:xfrm>
          <a:off x="251520" y="2020684"/>
          <a:ext cx="864235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Диаграмма" r:id="rId5" imgW="8639188" imgH="4524357" progId="Excel.Sheet.8">
                  <p:embed followColorScheme="full"/>
                </p:oleObj>
              </mc:Choice>
              <mc:Fallback>
                <p:oleObj name="Диаграмма" r:id="rId5" imgW="8639188" imgH="4524357" progId="Excel.Sheet.8">
                  <p:embed followColorScheme="full"/>
                  <p:pic>
                    <p:nvPicPr>
                      <p:cNvPr id="0" name="Диаграмма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20684"/>
                        <a:ext cx="864235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056784" cy="101237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Виставки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2014 році науковці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прийняли участь у 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3 виставках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18-20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березня 2014 року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 5-ій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міжнародній виставці “Сучасні заклади освіти - 2014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було нагороджено Дипломом за презентацію досягнень в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інноваційній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модернізації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національної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освіти.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21–23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жовтня 2014 року (м. Київ)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 6-ому Міжнародному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форумі-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презентації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Інноватика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сучасній освіті”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відзначено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Дипломом  за активну діяльність з інноваційного оновлення змісту національної освіти.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13–15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листопада 2014 року (м. Київ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здобув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найвищу нагороду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ґран-прі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н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омі-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нації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“Видання підручників та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навчальних </a:t>
            </a: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посібників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нового покоління”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XXVI 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Міжнародній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спеціалізованій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виставці </a:t>
            </a: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Освіта та кар’єра – День студента 2014”.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F:\Презентація наука за 2014 рік\фото на презентацію 2015\виставки 2014\Нагороди\Виставка - Освіта та карєра\2014 - Освіта і карєра -2014-aw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51" y="4221088"/>
            <a:ext cx="374254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912768" cy="8683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Конференції</a:t>
            </a:r>
            <a:endParaRPr lang="ru-RU" sz="24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uk-UA" sz="1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базі університету в 201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році проведено 27 наукових конференції, з яких 15 – міжнародні. </a:t>
            </a: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Згідно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плану проведення наукових конференцій та семінарів з проблем вищої освіти і науки на 2014 р. затвердженого МОН в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відбулося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5 запланованих 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міжнародних конференцій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: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“Актуальні проблеми філології та журналістики”;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“Закарпатські правові читання”;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 Інформаційні технології як інноваційний шлях розвитку України”;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“Науковий потенціал молоді – прогрес медицини майбутнього”;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“Країни Центрально-Східної Європи в умовах регіоналізації: економічні, політичності та комунікаційні аспекти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547664" y="301352"/>
            <a:ext cx="7596336" cy="93610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2. Визначні результати фундаментальних досліджень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65" y="-171400"/>
            <a:ext cx="2937893" cy="1652565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36525" indent="0" algn="ctr">
              <a:buClr>
                <a:srgbClr val="FFCC00"/>
              </a:buClr>
              <a:buSzTx/>
              <a:buNone/>
              <a:defRPr/>
            </a:pPr>
            <a:r>
              <a:rPr lang="ru-RU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Розупорядковані</a:t>
            </a: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сегнетоелектрики-напівпровідники</a:t>
            </a: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фософоровмісних</a:t>
            </a: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халькогенідів</a:t>
            </a: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6525" indent="0" algn="ctr">
              <a:buClr>
                <a:srgbClr val="FFCC00"/>
              </a:buClr>
              <a:buSzTx/>
              <a:buNone/>
              <a:defRPr/>
            </a:pP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Височанський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Ю.М. – 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1172,516 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2014 р. -  363,516 </a:t>
            </a:r>
            <a:r>
              <a:rPr lang="ru-RU" sz="19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ru-RU" sz="1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ru-RU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природу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зв'язків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електронні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фононні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енергетичні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спектри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теплові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оптичні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діелектричні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магнітні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властивості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кристалів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MM'P</a:t>
            </a:r>
            <a:r>
              <a:rPr lang="ru-RU" sz="18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S(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хімічного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складу,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також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встановлено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природу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структурних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фазових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переходів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спонтанної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поляризації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Досліджувані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кристали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вирощені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лабораторіях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вважатися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модельними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матеріалами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такого типу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досліджень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матеріалами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видано </a:t>
            </a: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підручник</a:t>
            </a:r>
            <a:endParaRPr lang="uk-UA" sz="1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грифом МОН, захищено 1 кандидатську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дисертацію, опубліковано 3 статті у 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фахових виданнях України та 18 - у 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журналах, що входять до</a:t>
            </a:r>
            <a:endParaRPr lang="en-US" sz="1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даних,19 – публікацій 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матеріалах конференцій, що входять до </a:t>
            </a:r>
          </a:p>
          <a:p>
            <a:pPr marL="136525" indent="0">
              <a:buClr>
                <a:srgbClr val="FFCC00"/>
              </a:buClr>
              <a:buSzTx/>
              <a:buNone/>
              <a:defRPr/>
            </a:pP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95475"/>
            <a:ext cx="3563888" cy="231935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08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-305955" y="332656"/>
            <a:ext cx="9755909" cy="86836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Зміст</a:t>
            </a:r>
            <a:endParaRPr lang="ru-RU" sz="28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Узагальнена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і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нформація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щодо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наукової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та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науково-технічної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діяльності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2. Визначні результати фундаментальних  досліджень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3. Найважливіші результати прикладних досліджень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4.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Розробки, які впроваджено  у 2014 році за межами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ВНЗ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5. Діяльність структурного підрозділу з комерціалізації науково-технічних розробок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6. Науково-дослідна робота та інноваційна діяльність студентів і молодих вчених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7.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Наукові підрозділи, їх напрями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діяльності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8. Наукове і науково-технічне співробітництво із закордонними організаціями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9. Наукова та науково-технічна діяльність, що здійснювалася спільно з науковими установами НАН та галузевих академій наук України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10. Заходи, здійснені спільно з Закарпатською облдержадміністрацією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>11. Інформаційне забезпечення наукової діяльності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</a:rPr>
              <a:t>12.</a:t>
            </a:r>
            <a:r>
              <a:rPr lang="ru-RU" sz="1800" b="1" dirty="0"/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Науково-дослідні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на кафедрах у межах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часу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викладачів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2625942" cy="147709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08912" cy="1512168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Вплив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електрон-фононної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ангармонізму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ефектів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просторових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обмежень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на 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одночастинкові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складних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кристалічних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утворень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Керівник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Небола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І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І. </a:t>
            </a:r>
            <a: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всього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436,252 </a:t>
            </a:r>
            <a:r>
              <a:rPr lang="uk-UA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</a:t>
            </a:r>
            <a:b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р.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135,252  </a:t>
            </a:r>
            <a:r>
              <a:rPr lang="uk-UA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</a:t>
            </a:r>
            <a:r>
              <a:rPr lang="ru-RU" sz="1800" i="1" dirty="0">
                <a:solidFill>
                  <a:schemeClr val="bg1"/>
                </a:solidFill>
                <a:effectLst/>
              </a:rPr>
              <a:t/>
            </a:r>
            <a:br>
              <a:rPr lang="ru-RU" sz="1800" i="1" dirty="0">
                <a:solidFill>
                  <a:schemeClr val="bg1"/>
                </a:solidFill>
                <a:effectLst/>
              </a:rPr>
            </a:b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301208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Розроблена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апробована на прикладі кристалів </a:t>
            </a:r>
            <a:r>
              <a:rPr lang="en-US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CuInP</a:t>
            </a:r>
            <a:r>
              <a:rPr lang="en-US" altLang="ru-RU" sz="18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ru-RU" sz="18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методика, що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грунтується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теорії симетрії (метод інваріантів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Г.Є.Пікуса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для одержання матриці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вібронної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потенціальної енергії та адіабатичного потенціалу в Ян-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Теллерівських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кристалах. Розроблена методика врахування дії зовнішніх факторів на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одночастинкові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спектри кристалів з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низькоенергетичною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непараболічністю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а також досліджена динаміка 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конденсонних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станів, їх появи або зникнення,  в селенідах індію під дією зовнішніх факторів. Одержано оцінки енергії зв’язку та радіусу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конденсона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матеріалами роботи  опубліковано 13 статей у фахових виданнях України та 12 - у журналах, що входять до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даних, 8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публікацій в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матеріалах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конференцій,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 до </a:t>
            </a:r>
            <a:r>
              <a:rPr lang="uk-UA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даних, видано 1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навчальний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посібник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719" y="4890367"/>
            <a:ext cx="1721611" cy="1872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6152" y="4981169"/>
            <a:ext cx="1633220" cy="15112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6642" y="4437112"/>
            <a:ext cx="1619672" cy="1635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933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3" y="-99392"/>
            <a:ext cx="2952328" cy="16606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2880"/>
            <a:ext cx="7812360" cy="1111664"/>
          </a:xfrm>
        </p:spPr>
        <p:txBody>
          <a:bodyPr>
            <a:normAutofit fontScale="90000"/>
          </a:bodyPr>
          <a:lstStyle/>
          <a:p>
            <a:r>
              <a:rPr lang="uk-UA" sz="22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Дослідження </a:t>
            </a:r>
            <a:r>
              <a:rPr lang="uk-UA" sz="22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нанокомпозитних</a:t>
            </a:r>
            <a:r>
              <a:rPr lang="uk-UA" sz="22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структур на основі </a:t>
            </a:r>
            <a:r>
              <a:rPr lang="uk-UA" sz="2200" b="1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світлочутливих </a:t>
            </a:r>
            <a:r>
              <a:rPr lang="uk-UA" sz="22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халькогенідів</a:t>
            </a:r>
            <a:r>
              <a:rPr lang="uk-UA" sz="22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для </a:t>
            </a:r>
            <a:r>
              <a:rPr lang="uk-UA" sz="22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плазмоніки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</a:b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(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Різак В. М.-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всього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711.626 </a:t>
            </a:r>
            <a:r>
              <a:rPr lang="ru-RU" sz="20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0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 – 220,626  </a:t>
            </a:r>
            <a:r>
              <a:rPr lang="ru-RU" sz="20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8964488" cy="525779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Розроблена методика  виготовлення композитних структур, які містять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халькогенідне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скло і золоті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наночастинки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досліджено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фотоіндуковані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зміни їх оптичних параметрів. Встановлено, що структурні перетворення в досліджуваних плівках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халькогенідного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скла можуть бути інтенсифіковані в присутності локалізованих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плазмонних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полів, які генеруються світлом в  умовах поверхневого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плазмонного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резонансу і спричиняють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наноструктурування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поверхні.</a:t>
            </a:r>
            <a:endParaRPr lang="en-US" sz="1800" b="1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захищено 1 кандидатську дисертацію,  опубліковано 6 статей у фахових виданнях України та 9 - у журналах, що входять до </a:t>
            </a: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</a:t>
            </a: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 доповідей на міжнародних  та всеукраїнських конференціях.</a:t>
            </a:r>
          </a:p>
          <a:p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826778"/>
            <a:ext cx="2704281" cy="20312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912657"/>
            <a:ext cx="2714253" cy="1945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21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229" y="-171400"/>
            <a:ext cx="2945949" cy="165709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2880"/>
            <a:ext cx="7668344" cy="1111664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Полікритичні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явища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структурні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фазові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перетворення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у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низькорозмірних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кристалах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при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високих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гідростатичних</a:t>
            </a:r>
            <a:r>
              <a:rPr lang="ru-RU" sz="20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тисках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Сливка О.Г.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- </a:t>
            </a:r>
            <a:r>
              <a:rPr lang="ru-RU" sz="20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всього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660,494 </a:t>
            </a:r>
            <a:r>
              <a:rPr lang="ru-RU" sz="2000" i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тис.грн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.,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/>
            </a:r>
            <a:b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</a:br>
            <a:r>
              <a:rPr lang="ru-RU" sz="20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зокрема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 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на 2014 р. – 208,494  </a:t>
            </a:r>
            <a:r>
              <a:rPr lang="ru-RU" sz="2000" i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тис.грн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.).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141846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Виявлені закономірності змін фізичних властивостей кристалів CuCr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In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1-x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6,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CuInP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(Se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1-x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TlIn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(S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1-x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2,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TlGa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(Se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1-x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при дії всебічного стиснення та температури, які можуть бути використані для вдосконалення теоретичних моделей опису структурних фазових переходів і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полікритичних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явищ. Фундаментальне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наукове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значення має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встановлення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та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опис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аномальної температурної поведінки спектрів краю фундаментального поглинання світла в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неспівмірних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сегнетоелектриках-напівпровідниках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Sn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Pb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S(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  <a:r>
              <a:rPr lang="uk-UA" altLang="ru-RU" sz="1700" b="1" baseline="-250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при атмосферному  та високому гідростатичному тиску.</a:t>
            </a:r>
            <a:endParaRPr lang="en-US" altLang="ru-RU" sz="1700" b="1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 матеріалами роботи опубліковано 11 статей у фахових виданнях України та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у журналах, що входять до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наукометричних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баз даних, 8 – публікацій в матеріалах конференцій, що входять до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наукометричних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баз даних, видано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9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навчальних посібників,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отримано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 патенти,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проголощено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36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доповідей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міжнародних  та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всеукраїнських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конференціях.</a:t>
            </a:r>
            <a:endParaRPr lang="ru-RU" altLang="ru-RU" sz="1700" b="1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856006" cy="18008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275856" cy="18947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765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7" y="-171399"/>
            <a:ext cx="3096344" cy="17416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4219" y="143616"/>
            <a:ext cx="7992888" cy="1111664"/>
          </a:xfrm>
        </p:spPr>
        <p:txBody>
          <a:bodyPr>
            <a:normAutofit fontScale="90000"/>
          </a:bodyPr>
          <a:lstStyle/>
          <a:p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Процеси з участю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автоіонізаційних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станів в атомах під дією лазерного </a:t>
            </a: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випромінювання 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та утворення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ексиплексних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молекул в плазмі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Керівник: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Малінін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О.М.</a:t>
            </a:r>
            <a:r>
              <a:rPr lang="uk-UA" sz="2000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всього 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560,75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., 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зокрема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2014 р. – 170,75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>
            <a:normAutofit lnSpcReduction="10000"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багатофотонного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автоіонізаційних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лужноземельної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групи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вплив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потужного лазерного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випромінювання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Встановлені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спектральні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інтегральні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електричні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енергетичні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часові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характеристики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одночасного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випромінювання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плазмового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джерела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ексиплексних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молекул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моноброміду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ртуті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броміду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криптону.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зразки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ексиплексних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джерел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випромінюють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ультрафіолетовому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видимому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інфрачервоному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спектральних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діапазонах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опубліковано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статті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endParaRPr lang="en-US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фахових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виданнях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11 статей у 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журналах, 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5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публікацій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надруковано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конференцій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патенти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 доповідей на міжнародних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всеукраїнських конференціях</a:t>
            </a:r>
            <a:r>
              <a:rPr lang="uk-UA" sz="1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93096"/>
            <a:ext cx="3059832" cy="22322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19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5" y="-243407"/>
            <a:ext cx="3200354" cy="18002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136904" cy="1224136"/>
          </a:xfrm>
        </p:spPr>
        <p:txBody>
          <a:bodyPr>
            <a:normAutofit fontScale="90000"/>
          </a:bodyPr>
          <a:lstStyle/>
          <a:p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Фізика плазмових процесів в імпульсних </a:t>
            </a:r>
            <a:r>
              <a:rPr lang="uk-UA" sz="1900" b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субмікросекундних</a:t>
            </a: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розрядах</a:t>
            </a:r>
            <a:b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інертних газах, складних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галогеноносіях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та молекулах води</a:t>
            </a:r>
            <a:r>
              <a:rPr lang="ru-RU" sz="16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20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Шуаібов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О.К.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всього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523,212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.,</a:t>
            </a:r>
            <a:b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0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зокрема 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на 201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ru-RU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р.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– 162,212 </a:t>
            </a:r>
            <a:r>
              <a:rPr lang="uk-UA" sz="20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20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.)</a:t>
            </a:r>
            <a:r>
              <a:rPr lang="ru-RU" sz="1400" i="1" dirty="0">
                <a:solidFill>
                  <a:schemeClr val="bg1"/>
                </a:solidFill>
                <a:effectLst/>
              </a:rPr>
              <a:t/>
            </a:r>
            <a:br>
              <a:rPr lang="ru-RU" sz="1400" i="1" dirty="0">
                <a:solidFill>
                  <a:schemeClr val="bg1"/>
                </a:solidFill>
                <a:effectLst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8964488" cy="506915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УФ-ВУФ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випромінювачі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зі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збудженням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субмікросекундним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бар'єрним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розрядом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емісійні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часові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енергетичні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характеристики.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Оптимізовано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вихідні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характеристики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випромінювачів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залежності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тиску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складу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робочих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сумішей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параметрів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збудження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розраховано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електронні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кінетичні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коефіцієнти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створено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кінетичну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модель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газорозрядної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низької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щільності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захищено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кандидатську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дисертацію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опубліковано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статей у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фахових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виданнях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26 - у журналах,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42 –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публікації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надруковано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конференцій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видано 2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посібників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патентів</a:t>
            </a:r>
            <a:r>
              <a:rPr lang="ru-RU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3399459" cy="187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Admin\Desktop\2015-03-26\шуаібов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12135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:\Users\Admin\Desktop\2015-03-26\шуаібов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1165015" cy="17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Admin\Desktop\2015-03-26\шуаібов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108031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C:\Users\Admin\Desktop\2015-03-26\шуаібов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1161739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Admin\Desktop\2015-03-26\шуаібо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85" y="5234490"/>
            <a:ext cx="1140715" cy="16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5" y="-23097"/>
            <a:ext cx="2880319" cy="16201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1112" y="231161"/>
            <a:ext cx="7992888" cy="1111664"/>
          </a:xfrm>
        </p:spPr>
        <p:txBody>
          <a:bodyPr>
            <a:normAutofit fontScale="90000"/>
          </a:bodyPr>
          <a:lstStyle/>
          <a:p>
            <a:r>
              <a:rPr lang="uk-UA" sz="1700" b="1" spc="-20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Релятивістські та квантово-електродинамічні ефекти при взаємодії багатозарядних іонів з важкими атомами та з постійними електричним і магнітним полями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en-US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Лазур В. Ю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-  всього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604,23 </a:t>
            </a:r>
            <a:r>
              <a:rPr lang="uk-UA" sz="18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.,  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зокрема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201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р.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– 184,23 </a:t>
            </a:r>
            <a:r>
              <a:rPr lang="uk-UA" sz="18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n-US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25779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особливості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квазістаціонарного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спектру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релятивістського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атома у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постійному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однорідному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електричному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аналітичний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вираз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ймовірності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тунельної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іонізації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довільного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атомного стану в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постійному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однорідному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електричному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ефект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резонансної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квантової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двома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атомами-кубітами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відстані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затухання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квантових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станів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запізнюючої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диполь-дипольної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атомів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реальних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фотонів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Вперше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єдиних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позицій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досліджено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одно- та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двоелектронних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перерозподілом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становлять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значний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інтерес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як для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атомної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фізики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цілому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так і для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низки проблем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керованого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термоядерного синтезу,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спектроскопічної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діагностики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плазми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рентгенівському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діапазоні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короткохвильових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лазерів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захищено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кандидатську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дисертацію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опубліковано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13  статей у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фахових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виданнях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статей у 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журналах,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endParaRPr lang="en-US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 43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публікації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надруковано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конференцій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входять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</a:t>
            </a:r>
            <a:endParaRPr lang="en-US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даних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видано </a:t>
            </a:r>
            <a:endParaRPr lang="en-US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монографії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1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посібник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44070"/>
            <a:ext cx="2403773" cy="18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10356"/>
            <a:ext cx="1398375" cy="196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82880"/>
            <a:ext cx="7740352" cy="1111664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Розробка нових підходів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созологічної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оптимізації природних комплексів Карпатського регіону як основа їх екологічного менеджменту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Керівник: </a:t>
            </a:r>
            <a:r>
              <a:rPr lang="uk-UA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Комендар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В.І.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577,49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.,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зокрема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на 2014 р. – 177,49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30120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Здійснена комплексна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созологічна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оцінка модельних природних комплексів регіону у контексті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оселищної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концепції і виділені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пріоритетні </a:t>
            </a:r>
            <a:r>
              <a:rPr lang="uk-UA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групи </a:t>
            </a:r>
            <a:r>
              <a:rPr lang="uk-U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біот</a:t>
            </a:r>
            <a:r>
              <a:rPr lang="uk-UA"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uk-UA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що потребують невідкладних заходів охорони. Укладені регіональний перелік оселищ і регіональний Червоний список судинних рослин Закарпатської області.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Вперше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виконаний перелік природних оселищ регіону, їх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созологічну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категоризацію та  перше наближення картування; пілотні моделі менеджменту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созологічно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значимих нелісових природних комплексів Українських  Карпат;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розробки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планів заходів по консервації та </a:t>
            </a:r>
            <a:r>
              <a:rPr lang="uk-UA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ревіталізації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водно-болотних та болотно-лісових природних комплексів Карпатського регіону.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опубліковано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 статей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фахових виданнях України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проголошено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доповідей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всеукраїнських</a:t>
            </a: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конференціях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видано 5 </a:t>
            </a: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монографій</a:t>
            </a:r>
          </a:p>
          <a:p>
            <a:pPr marL="136525" indent="0" algn="just">
              <a:buFont typeface="Wingdings 2" panose="05020102010507070707" pitchFamily="18" charset="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навчальних посібників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79" y="4293096"/>
            <a:ext cx="4324105" cy="2431046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57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2880"/>
            <a:ext cx="7668344" cy="1111664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Комплексне</a:t>
            </a:r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sz="16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лінгвогеографічне</a:t>
            </a:r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дослідження українсько-угорських міжмовних (міждіалектних) контактів – джерело вивчення історії мови, культури двох сусідніх народів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Лизанець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П.М.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-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всього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432,904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р.– 133,904 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2"/>
            <a:ext cx="8784976" cy="506915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Проведено комплексне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лінгвогеографічне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дослідження українсько-угорських міжмовних (міждіалектних) контактів, яке присвячене розширеному і поглибленому дослідженню взаємовпливу мов і культур двох сусідніх народів (українців та угорців). Видано двотомний "Словник угорських говорів Закарпаття", в якому охоплено понад 25000 заголовних слів, 600 рисунків і понад 300 фразеологічних зворотів. Це перший такого типу словник не тільки в українському та угорському, але й  європейському мовознавстві.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опубліковано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у фахових виданнях України,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видано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монографію, 2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навчальні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посібники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2 словники</a:t>
            </a:r>
            <a:r>
              <a:rPr lang="uk-UA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77" y="4660442"/>
            <a:ext cx="1306399" cy="1872208"/>
          </a:xfrm>
          <a:prstGeom prst="rect">
            <a:avLst/>
          </a:prstGeom>
          <a:scene3d>
            <a:camera prst="orthographicFron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7" y="4660442"/>
            <a:ext cx="1431159" cy="1908212"/>
          </a:xfrm>
          <a:prstGeom prst="rect">
            <a:avLst/>
          </a:prstGeom>
          <a:scene3d>
            <a:camera prst="perspectiveHeroicExtremeLef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26" y="3726772"/>
            <a:ext cx="1369110" cy="1944216"/>
          </a:xfrm>
          <a:prstGeom prst="rect">
            <a:avLst/>
          </a:prstGeom>
          <a:scene3d>
            <a:camera prst="perspectiveHeroicExtremeLeftFacing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39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2880"/>
            <a:ext cx="7668344" cy="1111664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Розробка еколого-фізіологічних методів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біоремедіації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та рекультивації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антропогенно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девастованих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територій в умовах Закарпатської низовини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uk-UA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Ніколайчук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В. І.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338,348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.,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зокрема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2014 р. – 103,348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25779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Проведені дослідження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ценотичних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морфометричних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фізіологічних, біохімічних процесів, що відбуваються в рослинах дослідних ділянок в їх залежності від впливу факторів зовнішнього середовища, їх продуктивності та вмісту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полютантів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біомасі. Розроблено методики підвищення продуктивності та стійкості ценозів з використанням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Lotus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corniculatus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умовах посиленого впливу негативних факторів довкілля; розроблено методики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кормовиробництва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умовах сильного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забруднення,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 би запобігали накопиченню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полютантів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готовій продукції. Розроблені методики передані зацікавленим організаціям.</a:t>
            </a:r>
            <a:endParaRPr lang="ru-RU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захищено 1  кандидатську дисертацію,  опубліковано  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en-US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у фахових виданнях України та  2 статті у журналах, що входять до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видано 2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підручники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навчальних посібників,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публікацій надруковано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матеріалах  конференцій</a:t>
            </a:r>
          </a:p>
          <a:p>
            <a:pPr marL="136525" indent="0" algn="just">
              <a:buFont typeface="Wingdings 2" panose="05020102010507070707" pitchFamily="18" charset="2"/>
              <a:buNone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тез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доповідей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941168"/>
            <a:ext cx="2042016" cy="12506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458" y="4609935"/>
            <a:ext cx="1552444" cy="1084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9552" y="4609935"/>
            <a:ext cx="1547664" cy="11071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6597" y="5791599"/>
            <a:ext cx="1522166" cy="10328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9552" y="5758095"/>
            <a:ext cx="1547664" cy="10730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54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2880"/>
            <a:ext cx="7992888" cy="111166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3.Найважливіші результати прикладних досліджень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112568"/>
          </a:xfrm>
        </p:spPr>
        <p:txBody>
          <a:bodyPr>
            <a:normAutofit fontScale="92500" lnSpcReduction="10000"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Конденсовані й функціональні похідні </a:t>
            </a:r>
            <a:r>
              <a:rPr lang="uk-UA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піримідину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хіноліну й 1,2,4-триазолу: синтез й дослідження хімічних, фізичних біологічних властивостей 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(Керівник: Онисько М.Ю. – всього 211,462 </a:t>
            </a:r>
            <a:r>
              <a:rPr lang="uk-UA" altLang="ru-RU" sz="18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alt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., зокрема на 2014 р. – 128,062 </a:t>
            </a:r>
            <a:r>
              <a:rPr lang="uk-UA" altLang="ru-RU" sz="18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тис.грн</a:t>
            </a:r>
            <a:r>
              <a:rPr lang="uk-UA" alt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Розроблені методи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оптимальні умови синтезу нових конденсованих та функціональних похідних хіноліну, </a:t>
            </a:r>
            <a:r>
              <a:rPr lang="uk-UA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піримідину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1,2,4-триазолу, а також SAR-, QSAR-дослідження синтезованих сполук з подальшим виявленням і синтезом сполук-лідерів.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Отримані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експериментальні зразки, для яких проаналізовано хімічні, фізичні властивості та біологічну (фунгіцидну, бактерицидну, протитуберкульозну, тощо) активність, а також оцінено перспективу їх використання в фармації, медицині,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аналітичній хімії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опубліковано  12 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фахових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виданнях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України та  6 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журналах, що входять до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en-US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даних,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uk-UA" sz="1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доповідей 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endParaRPr lang="uk-UA" sz="18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міжнародних та 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всеукраїнських </a:t>
            </a:r>
            <a:r>
              <a:rPr lang="uk-UA" sz="18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конференціях</a:t>
            </a:r>
            <a:r>
              <a:rPr lang="uk-UA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видано 1 </a:t>
            </a:r>
            <a:endParaRPr lang="uk-UA" alt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навчальний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посібник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грифом МОН, 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 6 патентів на винаходи.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48" y="5444126"/>
            <a:ext cx="1872208" cy="138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2" y="4437112"/>
            <a:ext cx="1981125" cy="1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Відповідно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до пріоритетних напрямів розвитку науки і техніки у 2014 році в університеті виконувалося 26 наукових проектів (18 фундаментальних та  8 прикладних) за рахунок коштів державного бюджету з річним обсягом фінансування 3 млн. 615 тис. грн., а також працював Національний контактний пункт (керівник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Симочко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Т.М.)  за   рахунок загального фонду з обсягом 86,6 тис.  грн. </a:t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>	Загальний обсяг фінансування на 2014 рік за рахунок коштів держбюджету складав 3701,6 тис. грн., причому він збільшився на 9,3% у порівнянні з 2013 роком. </a:t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>	Обсяг фінансування НДР за рахунок коштів спецфонду складає 41,5% від обсягів  загального фонду держбюджету, а обсяг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госпдоговірних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робіт та грантів зріс на 33,6 %.  </a:t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latin typeface="Arial" pitchFamily="34" charset="0"/>
                <a:cs typeface="Arial" pitchFamily="34" charset="0"/>
              </a:rPr>
              <a:t>	Слід зазначити, що фінансування за рахунок держбюджету у 2014 році збільшилось навіть при зменшенні кількості тем у порівнянні з 2013 роком.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5232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1. </a:t>
            </a:r>
            <a:r>
              <a:rPr lang="ru-RU" sz="27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Узагальнена</a:t>
            </a:r>
            <a:r>
              <a:rPr lang="ru-RU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uk-UA" sz="27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і</a:t>
            </a:r>
            <a:r>
              <a:rPr lang="ru-RU" sz="2700" b="1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нформація</a:t>
            </a:r>
            <a:r>
              <a:rPr lang="ru-RU" sz="27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2700" b="1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щодо</a:t>
            </a:r>
            <a:r>
              <a:rPr lang="ru-RU" sz="27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27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наукової</a:t>
            </a:r>
            <a:r>
              <a:rPr lang="ru-RU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 </a:t>
            </a:r>
            <a:r>
              <a:rPr lang="ru-RU" sz="2700" b="1" dirty="0" smtClean="0"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br>
              <a:rPr lang="ru-RU" sz="2700" b="1" dirty="0" smtClean="0">
                <a:solidFill>
                  <a:schemeClr val="bg1"/>
                </a:solidFill>
                <a:effectLst/>
                <a:latin typeface="Arial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 </a:t>
            </a:r>
            <a:r>
              <a:rPr lang="ru-RU" sz="2700" b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науково-технічної</a:t>
            </a:r>
            <a:r>
              <a:rPr lang="ru-RU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2700" b="1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діяльності</a:t>
            </a:r>
            <a:r>
              <a:rPr lang="ru-RU" sz="27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lang="ru-RU" sz="3200" b="1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3200" b="1" dirty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36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82880"/>
            <a:ext cx="7524328" cy="1111664"/>
          </a:xfrm>
        </p:spPr>
        <p:txBody>
          <a:bodyPr>
            <a:normAutofit fontScale="90000"/>
          </a:bodyPr>
          <a:lstStyle/>
          <a:p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Екологічнозалежні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 соматичні захворювання та особливості протікання інфекційних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хвороб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в умовах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йоддефіциту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:  фактори ризику,  клінічні прояви,  методи корекції  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Керівник: </a:t>
            </a:r>
            <a:r>
              <a:rPr lang="uk-UA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Горленко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О.М.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-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всього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80,878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., 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зокрема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2014 р. – 48,978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069158"/>
          </a:xfrm>
        </p:spPr>
        <p:txBody>
          <a:bodyPr>
            <a:normAutofit lnSpcReduction="10000"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підставі проведеного комплексного клініко-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параклінічного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обстеження дітей у Закарпатській області одержано нові дані про сучасні особливості перебігу первинної артеріальної гіпертензії (ПАГ) у дітей шкільного віку, порушення різних ланок гомеостазу дитячого організму, з врахуванням біогеохімічної зони проживання з метою розробки лікувально-профілактичних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міроприємств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Зокрема, встановлено тенденцію до зростання поширеності досліджуваного патологічного стану і збільшення кількості вперше виявленої ПАГ, які потребують додаткового обстеження і лікування. Показано, що призначення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вітаміно-мінералокорекції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забезпечує швидку нормалізацію показників ліпідного обміну,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ендотеліальної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дисфункції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морфофункціональних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показників діяльності серця; позитивну динаміку нормалізації метаболічних процесів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матеріалами роботи  захищено 4  кандидатські</a:t>
            </a:r>
            <a:endParaRPr lang="en-US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дисертації, 2 кандидатські дисертації подано до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розгляду у спеціалізовану вчену раду, опубліковано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статей у фахових виданнях України та   16 статей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журналах, що входять до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 </a:t>
            </a:r>
            <a:endParaRPr lang="en-US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7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 доповідей на міжнародних  та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всеукраїнських конференціях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видано</a:t>
            </a:r>
            <a:endParaRPr lang="en-US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 монографії та 8 навчальних посібників.</a:t>
            </a:r>
            <a:endParaRPr lang="ru-RU" altLang="ru-RU" sz="1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93096"/>
            <a:ext cx="1950508" cy="2387461"/>
          </a:xfrm>
          <a:prstGeom prst="rect">
            <a:avLst/>
          </a:prstGeom>
          <a:scene3d>
            <a:camera prst="perspectiveLef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975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2880"/>
            <a:ext cx="7596336" cy="1111664"/>
          </a:xfrm>
        </p:spPr>
        <p:txBody>
          <a:bodyPr>
            <a:normAutofit fontScale="90000"/>
          </a:bodyPr>
          <a:lstStyle/>
          <a:p>
            <a:r>
              <a:rPr lang="uk-UA" sz="21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Композиційна біологічна продукція з мікроорганізмів, </a:t>
            </a:r>
            <a:r>
              <a:rPr lang="uk-UA" sz="2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рослин </a:t>
            </a:r>
            <a:r>
              <a:rPr lang="uk-UA" sz="21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і </a:t>
            </a:r>
            <a:r>
              <a:rPr lang="uk-UA" sz="21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наносполук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Керівник: 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Бойко Н.В.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- 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180,659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.,</a:t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на 2014 р. – 109,459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11256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Розроблено і запропоновано до впровадження експериментальні зразки композиційної біологічної продукції для лікування  неінфекційних патологій у населення, пов'язаних з порушеним обміном речовин: ожиріння, цукрового діабету другого типу, серцево-судинних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хвороб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і метаболічного синдрому. Досліджено про- та антимікробну активність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наносполук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Нанокомпозиційні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біопрепарати є перспективними замінниками антибіотиків та інших хімічних лікарських засобів і дезінфектантів, на які не напрацьовується стійкість патогенних мікроорганізмів і до яких відсутнє їх звикання, що призводить до необхідного підвищення дози чи заміни лікарського засобу.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захищено 1  кандидатську дисертацію, опубліковано </a:t>
            </a:r>
            <a:endParaRPr lang="uk-UA" alt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у фахових виданнях України та   2 статті у журналах, що входять до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</a:t>
            </a:r>
            <a:r>
              <a:rPr lang="uk-UA" sz="16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 доповідей на міжнародних  та всеукраїнських конференціях</a:t>
            </a:r>
            <a:r>
              <a:rPr lang="ru-RU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 3 патенти на винахід.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2279109" cy="189682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2094207" cy="157465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1883760" cy="149025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38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71400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2880"/>
            <a:ext cx="7596336" cy="1111664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Механізми оптимізації діагностики та лікування захворювань </a:t>
            </a:r>
            <a:r>
              <a:rPr lang="uk-UA" sz="16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гепатопанкреатобіліарної</a:t>
            </a:r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зони залежно від впливу </a:t>
            </a:r>
            <a:r>
              <a:rPr lang="uk-UA" sz="16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екзо</a:t>
            </a:r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- та </a:t>
            </a:r>
            <a:r>
              <a:rPr lang="uk-UA" sz="16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ендоекологічних</a:t>
            </a:r>
            <a:r>
              <a:rPr lang="uk-UA" sz="16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факторів довкілля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</a:t>
            </a:r>
            <a:r>
              <a:rPr lang="uk-UA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Архій</a:t>
            </a:r>
            <a:r>
              <a:rPr lang="uk-UA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Е.Й.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-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всього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80,878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 – 48,978 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06915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Оптимізовано діагностично-лікувальні алгоритми при хронічних захворюваннях печінки та підшлункової залози з врахуванням регіональних особливостей Закарпатської області для стимулювання компенсаторно-адаптивних можливостей організму та профілактики виникнення ускладнених форм даних патологій.  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Показано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що застосування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лапароскопічних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методів дренування та аспірації з дренуванням під контролем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ультрасонографії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 гострих несформованих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псевдокістах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умовах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панкреатогенного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асциту на фоні тривалої селективної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ендоваскулярної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медикаментозної терапії приводить до одужання 81,5 % пацієнтів.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захищено  9</a:t>
            </a:r>
            <a:r>
              <a:rPr lang="en-US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кандидатських та 3 докторські дисертації,  опубліковано 36  статей у фахових</a:t>
            </a:r>
            <a:r>
              <a:rPr lang="en-US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виданнях України та  23 статті у журналах, що входять до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</a:t>
            </a:r>
            <a:r>
              <a:rPr lang="uk-UA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проголошено </a:t>
            </a:r>
            <a:r>
              <a:rPr lang="uk-UA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доповідей на міжнародних </a:t>
            </a:r>
            <a:endParaRPr lang="uk-UA" sz="1600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всеукраїнських конференціях,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видано 1 підручник з 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грифо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 та 4 монографії, отримано 3 патенти.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941168"/>
            <a:ext cx="2743877" cy="16561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13176"/>
            <a:ext cx="1296438" cy="158417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8" y="4941168"/>
            <a:ext cx="1422415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128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 fontScale="90000"/>
          </a:bodyPr>
          <a:lstStyle/>
          <a:p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Нові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галогензаміщені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суперіонні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провідники зі </a:t>
            </a: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uk-UA" sz="19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структурою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аргіродиту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для </a:t>
            </a:r>
            <a:r>
              <a:rPr lang="uk-UA" sz="19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твердотільної</a:t>
            </a:r>
            <a:r>
              <a:rPr lang="uk-UA" sz="19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іоніки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Студеняк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І.П. -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241,216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 – 146,216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52536" y="1600202"/>
            <a:ext cx="9217024" cy="5069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Розроблено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технологію одержання монокристалів твердих розчинів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галогензаміщених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суперіонних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провідників 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зі структурою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аргіродиту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uk-UA" altLang="ru-RU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7-x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uk-UA" altLang="ru-RU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6-x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I(</a:t>
            </a:r>
            <a:r>
              <a:rPr lang="uk-UA" alt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uk-UA" altLang="ru-RU" sz="16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x,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які пропонуються для використання у ролі електрохімічних сенсорів, методику виготовлення мембран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іоноселективних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електродів (ІСЕ), досліджено робочі діапазони концентрацій нових ІСЕ, коефіцієнти селективності до сторонніх іонів. За результатами проведених досліджень оптимізовані параметри матеріалів для виготовлення на їх основі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твердотільних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мембран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іоноселективних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електродів, які можуть бути впроваджені як у навчально-науковому процесі у вищих навчальних закладах, так і промислових та екологічних організаціях і установах для контролю забруднення природних водних об'єктів, стічних технологічних вод виробництва, екологічного моніторингу довкілля.</a:t>
            </a:r>
            <a:r>
              <a:rPr lang="en-US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результатами досліджень було захищено  </a:t>
            </a:r>
            <a:endParaRPr lang="uk-UA" alt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1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кандидатську дисертацію, 1 кандидатська дисертація прийнята до захисту, опубліковано  5  статей у фахових виданнях України та  10 статей у журналах, що входять до </a:t>
            </a:r>
            <a:r>
              <a:rPr lang="uk-UA" altLang="ru-RU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16 публікацій </a:t>
            </a:r>
            <a:endParaRPr lang="uk-UA" alt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надруковано</a:t>
            </a:r>
            <a:r>
              <a:rPr lang="en-US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матеріалах конференцій та тезах </a:t>
            </a:r>
            <a:endParaRPr lang="uk-UA" alt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доповідей, видано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монографію 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</a:t>
            </a:r>
          </a:p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навчальний посібник</a:t>
            </a: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uk-UA" alt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uk-UA" alt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отримано 8 патентів.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97997"/>
            <a:ext cx="1590026" cy="166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338" y="4997997"/>
            <a:ext cx="1656184" cy="16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7" y="-171399"/>
            <a:ext cx="3072340" cy="17281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2880"/>
            <a:ext cx="8352928" cy="1111664"/>
          </a:xfrm>
        </p:spPr>
        <p:txBody>
          <a:bodyPr>
            <a:normAutofit fontScale="90000"/>
          </a:bodyPr>
          <a:lstStyle/>
          <a:p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Розробка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адаптивних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інтерферометрів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для видимого та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інфрачервоного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</a:br>
            <a:r>
              <a:rPr lang="ru-RU" sz="1800" dirty="0" err="1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діапазону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на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основі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модифікованих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фоторефрактивних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кристалів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типу Sn</a:t>
            </a:r>
            <a:r>
              <a:rPr lang="ru-RU" sz="1800" baseline="-250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2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P</a:t>
            </a:r>
            <a:r>
              <a:rPr lang="ru-RU" sz="1800" baseline="-250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2</a:t>
            </a:r>
            <a:r>
              <a:rPr lang="ru-RU" sz="18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S</a:t>
            </a:r>
            <a:r>
              <a:rPr lang="ru-RU" sz="1800" baseline="-25000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6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</a:t>
            </a:r>
            <a:r>
              <a:rPr lang="en-US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Височанський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Ю. М. -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264,994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</a:t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на 2014 р. – 160,593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593219"/>
            <a:ext cx="8784976" cy="506915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Розроблені динамічні інтерферометри на основі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двохвильової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взаємодії в кристалах Sn</a:t>
            </a:r>
            <a:r>
              <a:rPr lang="uk-UA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uk-UA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uk-UA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принципово нову  безлінзову схему. Продемонстровано перспективність використання даного кристалу для схем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біомедичної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діагностики у спектральній області ближнього інфрачервоного діапазону. Реалізовано комбіновану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акустооптичну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схему томографії біологічних об'єктів, таких як проби живих тканин з пухлинами, а також схему, що реалізує оптичне фокусування світла в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розсіююче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середовище, зокрема в живу тканину, методом обернення фазового фронту модульованого ультразвуком світлового сигналу.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опубліковано  5  статей у фахових виданнях України та   </a:t>
            </a:r>
            <a:endPara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статей у журналах, що входять до </a:t>
            </a:r>
            <a:r>
              <a:rPr lang="uk-UA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30 публікацій надруковано в матеріалах конференцій та тезах доповідей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подано 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 розгляду у 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спеціалізовану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вчену 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раду 1 кандидатську дисертацію.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Результати, отримані в рамках роботи, 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представлялися у виді </a:t>
            </a:r>
            <a:r>
              <a:rPr lang="uk-UA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стендів-</a:t>
            </a:r>
            <a:endPara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експонатів на двох </a:t>
            </a:r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виставках.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430984"/>
            <a:ext cx="3620264" cy="22337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91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01302"/>
            <a:ext cx="3024336" cy="17011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2880"/>
            <a:ext cx="7812360" cy="1111664"/>
          </a:xfrm>
        </p:spPr>
        <p:txBody>
          <a:bodyPr>
            <a:normAutofit fontScale="90000"/>
          </a:bodyPr>
          <a:lstStyle/>
          <a:p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Розробка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нанокомпозитних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чутливих елементів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біосенсорів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на основі 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бактеріородопсину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з використанням золь-</a:t>
            </a:r>
            <a:r>
              <a:rPr lang="uk-UA" sz="1800" b="1" dirty="0" err="1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гельних</a:t>
            </a:r>
            <a:r>
              <a:rPr lang="uk-UA" sz="1800" b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 матриць та квантових точок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uk-UA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Керівник: 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MS Mincho" panose="02020609040205080304" pitchFamily="49" charset="-128"/>
                <a:cs typeface="Arial" pitchFamily="34" charset="0"/>
              </a:rPr>
              <a:t>Різак </a:t>
            </a:r>
            <a:r>
              <a:rPr lang="uk-UA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В.М.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- </a:t>
            </a: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вього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241,216 тис. грн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8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 – 146,216  </a:t>
            </a:r>
            <a:r>
              <a:rPr lang="ru-RU" sz="18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8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3"/>
            <a:ext cx="9144000" cy="5263076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базі автономних амплітудних волоконно-оптичних сенсорів створено волоконно-оптичний крапельний аналізатор водних розчинів та волоконно-оптичний рефрактометр, які вже знайшли використання в наукових та клінічних лабораторіях НПО “Реабілітація” (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Ужгород)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 Українській алергологічній лікарні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alt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с.м.т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Солотвино, Закарпатська </a:t>
            </a:r>
            <a:r>
              <a:rPr lang="uk-UA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область).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Закарпатському обласному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шкірдиспансері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медичному закладі "Асклепій" впроваджена методика аналізу індексів меланіну та еритеми з використанням створеної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волоконно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-оптичної системи.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роботи  захищено  1  кандидатську дисертацію,  опубліковано  14  статей у фахових виданнях України та  6 статей у журналах, що входять до </a:t>
            </a:r>
            <a:r>
              <a:rPr lang="uk-UA" altLang="ru-RU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en-US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 даних, 13 публікацій надруковано в матеріалах конференцій та тезах доповідей,  видано 1 навчальний посібник.</a:t>
            </a:r>
            <a:endParaRPr lang="ru-RU" alt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5" y="5218434"/>
            <a:ext cx="2725202" cy="1381845"/>
          </a:xfrm>
          <a:prstGeom prst="rect">
            <a:avLst/>
          </a:prstGeom>
          <a:ln/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70856"/>
            <a:ext cx="2192781" cy="167700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0"/>
            <a:ext cx="7128792" cy="1294544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Покращення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властивостей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методик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аналізу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екотоксикантів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за 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допомогою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технологій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“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зеленої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”</a:t>
            </a:r>
            <a:r>
              <a:rPr lang="ru-RU" sz="1800" b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хімії</a:t>
            </a:r>
            <a: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Керівник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Базель Я.Р. -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всього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196,945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., 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i="1" dirty="0" err="1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зокрема</a:t>
            </a:r>
            <a:r>
              <a:rPr lang="ru-RU" sz="1600" i="1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 2014 р. – 119,345  </a:t>
            </a:r>
            <a:r>
              <a:rPr lang="ru-RU" sz="1600" i="1" dirty="0" err="1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тис.грн</a:t>
            </a:r>
            <a:r>
              <a:rPr lang="ru-RU" sz="1600" i="1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069158"/>
          </a:xfrm>
        </p:spPr>
        <p:txBody>
          <a:bodyPr>
            <a:normAutofit/>
          </a:bodyPr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Розроблені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методики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екотоксикантів</a:t>
            </a:r>
            <a:r>
              <a:rPr lang="ru-RU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1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аніонні</a:t>
            </a:r>
            <a:r>
              <a:rPr lang="ru-RU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катіонні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ПАР,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нітрофеноли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іони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важких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металів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метрологічна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оцінка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валідація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методик, 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практичне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аналізу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реальних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зразків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зразки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сенсорів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аніонних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ПАР, бору та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мигдальної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вивчено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їх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важливі</a:t>
            </a:r>
            <a:r>
              <a:rPr lang="ru-RU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характеристики як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селективність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чутливість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інші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метрологічні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експлуатаційні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характеристики,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причому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особлива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увага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приділялася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порівнянню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відомими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аналогами.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матеріалами досліджень захищено 1  кандидатську дисертацію, опубліковано  11  статей у фахових виданнях України та  17 статей у журналах, що входять до </a:t>
            </a:r>
            <a:r>
              <a:rPr lang="uk-UA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наукометричних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баз даних, </a:t>
            </a:r>
            <a:r>
              <a:rPr lang="uk-UA" sz="1700" b="1" kern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проголощено</a:t>
            </a:r>
            <a:r>
              <a:rPr lang="uk-UA" sz="17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28 доповідей на міжнародних  та всеукраїнських конференціях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видано 2 навчальні посібники, отримано </a:t>
            </a:r>
            <a:endParaRPr lang="uk-UA" alt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uk-UA" altLang="ru-R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uk-UA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патенти</a:t>
            </a:r>
            <a:r>
              <a:rPr lang="en-US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2</a:t>
            </a:r>
            <a:r>
              <a:rPr lang="en-US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свідоцтва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раціоналізаторську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7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пропозицію</a:t>
            </a:r>
            <a:r>
              <a:rPr lang="ru-RU" altLang="ru-RU" sz="1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333147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1871414" cy="111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29200"/>
            <a:ext cx="352839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4. </a:t>
            </a:r>
            <a:r>
              <a:rPr 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Розробки, які впроваджено  у 2014 році за межами ВНЗ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2577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.   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Pl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@</a:t>
            </a:r>
            <a:r>
              <a:rPr lang="en-US" sz="1600" b="1" i="1" dirty="0" err="1">
                <a:latin typeface="Arial" pitchFamily="34" charset="0"/>
                <a:cs typeface="Arial" pitchFamily="34" charset="0"/>
              </a:rPr>
              <a:t>NETour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Створення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науково-туристичного продукту та мережевої інфраструктури для наукового туризму в прикордонних регіонах 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Марамуреш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Закарпаття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Каблак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Н.І.)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Планується встановлення на базі УжНУ сучасного цифрового планетарію, який розширить можливості для навчання студентів УжНУ та учнів шкіл області, а також підвищить туристичну привабливість Закарпаття. Сума договору 5297200 грн. 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2.   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Інтерактивна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інституційна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співпраця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Історія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традиції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і культура без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кордонів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Вовканич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І.І.).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Мета проекту: поглибити співпрацю між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Закарпаттям та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відповідними сусідніми територіями Румунії, зблизити населення сусідніх країн,  поглибивши історичні та культурні зв'язки. Сума договору 58100 євро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3.  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космічного захисту від надзвичайних ситуацій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– транскордонна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система для передбачення надзвичайних природних явищ на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супутникових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Угорщині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Словаччині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Румунії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i="1" dirty="0" err="1">
                <a:latin typeface="Arial" pitchFamily="34" charset="0"/>
                <a:cs typeface="Arial" pitchFamily="34" charset="0"/>
              </a:rPr>
              <a:t>Каблак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 Н.І.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Мета проекту: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розв’язати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проблему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своєчасного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передбачення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виникнення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надзвичайних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ситуацій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Закарпаття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прикордонних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регіонів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Угорщини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Словаччини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Румунії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ланується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забезпечити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негативного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небезпечних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явищ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пов’язаних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 ними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екологічних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проблем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транскордонну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територію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Угорщини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Румунії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Словаччини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супутникових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технологій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Сума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договору 363700 євро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4410" y="75729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4. </a:t>
            </a:r>
            <a:r>
              <a:rPr lang="uk-U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Розробки, які впроваджено  у 2014 році за межами ВНЗ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4.   Адм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іністративна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реформа в Україні: словацькі та польські уроки (Остапець Ю.О.).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Порівняльне дослідження подібності та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відмінності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системи державного управління в трьох країнах (Словаччина, Польща, Україна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5. 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Інноваційні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лабораторії: використання відкритих інноваційних навчальних платформ та дослідницької діяльності в освіті для підприємств з метою розширення участі та інноваційного потенціалу університетів в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постсоціалістичних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суспільствах (Слава С.С.).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Опитано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40 інноваційних підприємств регіону, сформовану базу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даних для підприємств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Виконано навчальні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візити в університети в Греції, Естонії, Великобританії, Білорусії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6. 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Проведення позиційних та фотометричних спостережень  об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єктів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техногенного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навколоземному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космічному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(Єпішев В.П.).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Проведені серії спостереження об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єктів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геостанційній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орбіті техногенного походження для ведення каталогу, оцінки небезпечних зближень між активними і некерованими супутниками в цій області.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7.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Проведення випробувань та корегування документації газоаналізатора побутового СО «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ACD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-10» (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Козубовський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Р.В.).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Проведення випробувань автономного газоаналізатора побутового СО «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ACD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-10». 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8. 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Дослідження можливості зменшення енергоспоживання плати АЧЕ (Муратов Д.Т.).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Дослідження експериментальних зразків АЧЕ-01М з меншим енергоспоживанням. </a:t>
            </a:r>
          </a:p>
          <a:p>
            <a:pPr>
              <a:buAutoNum type="arabicPeriod" startAt="7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4. 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Розробки, які впроваджено  у 2014 році за межами ВНЗ </a:t>
            </a:r>
            <a:r>
              <a:rPr lang="uk-UA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400" b="1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0691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9.  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Розробка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рецептури та клінічна апробація  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фітокомпозицій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 для профілактики прогресування остеохондрозу в умовах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йододефіциту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Ганич О.М.).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Розроблено рецептуру та клінічну апробацію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фотокомпозицій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на базі «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Йодіс-концентрату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» для профілактики прогресування остеопорозу у школярів в умовах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йододефіциту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. 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10.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Проведення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досліджень по впровадженню </a:t>
            </a:r>
            <a:r>
              <a:rPr lang="uk-UA" sz="1600" b="1" i="1" dirty="0" err="1" smtClean="0">
                <a:latin typeface="Arial" pitchFamily="34" charset="0"/>
                <a:cs typeface="Arial" pitchFamily="34" charset="0"/>
              </a:rPr>
              <a:t>електронагрівних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приладів з програмним режимом роботи «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ТермІТ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» (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Жигуц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Ю.Ю.).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Виготовлення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діючого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макету, обґрунтування доцільності використання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котла «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ТермІТ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» для опалення побутових та виробничих приміщень, маркетингові дослідження, створення бази даних, розроблення практичних рекомендацій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Європейська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мережа для зниження бактеріальної колонізації, а також </a:t>
            </a:r>
            <a:r>
              <a:rPr lang="uk-UA" sz="1600" b="1" i="1" dirty="0" err="1">
                <a:latin typeface="Arial" pitchFamily="34" charset="0"/>
                <a:cs typeface="Arial" pitchFamily="34" charset="0"/>
              </a:rPr>
              <a:t>персистенції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 на їжі та обладнанні харчової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промисловості 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Бойко Н.В.).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Досліджено специфіку механізмів прикріплення, від’єднання та утворення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біоплівок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на біотичних поверхнях. Розроблені новітні технології для попередження утворення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біоплівок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на харчових продуктах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12.  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Покращення 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сприятливих умов та підвищення громадської обізнаності щодо інновацій у харчовому секторі Південно-Східної Європи шляхом багато-стороннього співробітництва (CAPINFOOD</a:t>
            </a:r>
            <a:r>
              <a:rPr lang="uk-UA" sz="1600" b="1" i="1" dirty="0" smtClean="0">
                <a:latin typeface="Arial" pitchFamily="34" charset="0"/>
                <a:cs typeface="Arial" pitchFamily="34" charset="0"/>
              </a:rPr>
              <a:t>) (</a:t>
            </a:r>
            <a:r>
              <a:rPr lang="uk-UA" sz="1600" b="1" i="1" dirty="0">
                <a:latin typeface="Arial" pitchFamily="34" charset="0"/>
                <a:cs typeface="Arial" pitchFamily="34" charset="0"/>
              </a:rPr>
              <a:t>Бойко Н.В.).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Мета проекту: Покращення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сприятливих умов та підвищення громадської обізнаності щодо інновацій у харчовому секторі Південно-Східної Європи шляхом багатостороннього співробітництва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graphicFrame>
        <p:nvGraphicFramePr>
          <p:cNvPr id="2" name="Содержимое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9763172"/>
              </p:ext>
            </p:extLst>
          </p:nvPr>
        </p:nvGraphicFramePr>
        <p:xfrm>
          <a:off x="179512" y="2060848"/>
          <a:ext cx="864235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Диаграмма" r:id="rId5" imgW="8639188" imgH="4524357" progId="Excel.Sheet.8">
                  <p:embed followColorScheme="full"/>
                </p:oleObj>
              </mc:Choice>
              <mc:Fallback>
                <p:oleObj name="Диаграмма" r:id="rId5" imgW="8639188" imgH="4524357" progId="Excel.Sheet.8">
                  <p:embed followColorScheme="full"/>
                  <p:pic>
                    <p:nvPicPr>
                      <p:cNvPr id="0" name="Содержимое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60848"/>
                        <a:ext cx="864235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52320" cy="86836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обсягів фінансування наукових </a:t>
            </a:r>
            <a:r>
              <a:rPr lang="uk-UA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досліджень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5.  </a:t>
            </a:r>
            <a:r>
              <a:rPr lang="uk-UA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Діяльність </a:t>
            </a:r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структурного підрозділу з комерціалізації науково-технічних розробок</a:t>
            </a:r>
            <a:r>
              <a:rPr lang="uk-UA" sz="1400" b="1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uk-UA" sz="1400" b="1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		У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2014 році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одержав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57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патентів України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на винаходи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і корисні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моделі, з яких 24 – патенти на винахід, 33 – патенти 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на корисну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модель та 1 патент в Угорщині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No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.: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WO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/2014/068347.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	У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2014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направлено 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департамент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інтелектуальної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власності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59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заяв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ок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видачу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патентів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винахід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корисну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	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		У 2014 році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отримав ліцензію №1366 від 25.11.2014 року на використання  патенту України  № 86764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„Спосіб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лікування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ацетонемічного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синдрому у дітей” автора </a:t>
            </a:r>
            <a:r>
              <a:rPr lang="uk-UA" sz="1600" b="1" dirty="0" err="1" smtClean="0">
                <a:latin typeface="Arial" pitchFamily="34" charset="0"/>
                <a:cs typeface="Arial" pitchFamily="34" charset="0"/>
              </a:rPr>
              <a:t>Русановської</a:t>
            </a: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 О.В. в Ужгородському міському центрі первинної медико-санітарної допомоги.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6397"/>
              </p:ext>
            </p:extLst>
          </p:nvPr>
        </p:nvGraphicFramePr>
        <p:xfrm>
          <a:off x="467544" y="3933056"/>
          <a:ext cx="8208913" cy="27363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5087"/>
                <a:gridCol w="1185087"/>
                <a:gridCol w="1185087"/>
                <a:gridCol w="1171086"/>
                <a:gridCol w="1199953"/>
                <a:gridCol w="1185953"/>
                <a:gridCol w="1096660"/>
              </a:tblGrid>
              <a:tr h="3420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Подано заявок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Отримано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патентів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винахід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корисна модель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Винахід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корисна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модель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uk-UA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uk-UA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332656" y="3429000"/>
            <a:ext cx="108411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6. Науково-дослідна робота та інноваційна діяльність студентів і молодих вчених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257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таном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на 31.12.2014 року в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навча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лося 8755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ос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б,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 яких п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ротягом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201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року до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науково-дослідної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залучено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4604 осіб (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студент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и 3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-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курсів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займаються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в 110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КБ,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гуртках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проблемних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групах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У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2014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п’ять молодих вчених отримали  стипендії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Кабінету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Міністрів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учених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отримували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стипендії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Президента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- 4,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Кабінету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міністрів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1,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Верховної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ради – 4,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Чорновола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1,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Грушевського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1,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стипендії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ОДА – 22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За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важливі досягнення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</a:t>
            </a: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науковій роботі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рішенням</a:t>
            </a: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Вченої ради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180</a:t>
            </a: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студентів отримали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премії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42242"/>
              </p:ext>
            </p:extLst>
          </p:nvPr>
        </p:nvGraphicFramePr>
        <p:xfrm>
          <a:off x="3862189" y="4005064"/>
          <a:ext cx="5281811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Диаграмма" r:id="rId5" imgW="6467475" imgH="4200525" progId="Excel.Sheet.8">
                  <p:embed/>
                </p:oleObj>
              </mc:Choice>
              <mc:Fallback>
                <p:oleObj name="Диаграмма" r:id="rId5" imgW="6467475" imgH="420052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189" y="4005064"/>
                        <a:ext cx="5281811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4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6. Науково-дослідна робота та інноваційна діяльність студентів і молодих вчених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248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переможців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Всеукраїнського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конкурсу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природничих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технічних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гуманітарних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наук у 2013/2014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навчальному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є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Ужгородського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П.Данилюк (диплом ІІ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фізичний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ф-т;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Т.Чутора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(диплом ІІІ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фізичний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ф-т;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Ю.Скрипинець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(диплом ІІІ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ступеня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медичний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ф-т.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2014 р.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взяли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активну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Всеукраїнських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студентських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олімпіадах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І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етап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проводився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всіх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факультетах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Переможцями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ІІ –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всеукраїнського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етапу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змагань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стали: 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М. Костик – студентка факультету 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іноземної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філології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здобула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Баркасі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студент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біологічного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факультету,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посів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Презентація наука за 2014 рік\фото на презентацію 2015\виставки 2014\Нагороди\УжНУ\Грамота_УжНУ_2014_Валтер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741771"/>
            <a:ext cx="1249323" cy="18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Презентація наука за 2014 рік\фото на презентацію 2015\виставки 2014\Нагороди\УжНУ\Грамота_УжНУ_2014_Куруца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71" y="4904191"/>
            <a:ext cx="13114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Презентація наука за 2014 рік\фото на презентацію 2015\виставки 2014\Нагороди\УжНУ\Грамота_УжНУ_2014_Нелюбов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2501" y="4761816"/>
            <a:ext cx="1202643" cy="17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Презентація наука за 2014 рік\фото на презентацію 2015\виставки 2014\Нагороди\УжНУ\Грамота_УжНУ_2014_Чернявсь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59067"/>
            <a:ext cx="125865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Презентація наука за 2014 рік\фото на презентацію 2015\виставки 2014\Нагороди\УжНУ\Грамота_УжНУ_2014_Ярош_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620" y="4741771"/>
            <a:ext cx="1219206" cy="17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1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6. Науково-дослідна робота та інноваційна діяльність студентів і молодих вчених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F:\Презентація наука за 2014 рік\фото на презентацію 2015\дипломи студентів\студенти-політолог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3" y="1761555"/>
            <a:ext cx="3505866" cy="25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Презентація наука за 2014 рік\фото на презентацію 2015\дипломи студентів\диплом ст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0810"/>
            <a:ext cx="1370249" cy="18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Презентація наука за 2014 рік\фото на презентацію 2015\дипломи студентів\дипломи студентів-переможців Конкурсу наукових робіт\диплом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565" y="4588534"/>
            <a:ext cx="1412523" cy="19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Презентація наука за 2014 рік\фото на презентацію 2015\дипломи студентів\дипломи студентів-переможців Конкурсу наукових робіт\Чуто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28" y="4642128"/>
            <a:ext cx="37373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556792"/>
            <a:ext cx="5112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k-UA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оманда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УжНУ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у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півфіналі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міжнародної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олімпіади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з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програмування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серед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74-х команд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Південно-Східної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Європи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посіла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третє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місце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випередивши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представників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Болгарії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Греції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Сербії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Туреччини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та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інших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країн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 </a:t>
            </a:r>
          </a:p>
          <a:p>
            <a:pPr algn="just"/>
            <a:r>
              <a:rPr lang="en-US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Команда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студентів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УжНУ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(10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осіб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увійшла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до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сотні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кращих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команд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світу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з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алгоритмічного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програмування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за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версією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Top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Coder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зайнявши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почесне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54-е </a:t>
            </a:r>
            <a:r>
              <a:rPr lang="ru-RU" b="1" dirty="0" err="1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місце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308304" cy="868362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7. </a:t>
            </a:r>
            <a:r>
              <a:rPr lang="uk-U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Наукові підрозділи, їх напрями діяльності </a:t>
            </a:r>
            <a:r>
              <a:rPr lang="uk-UA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uk-UA" sz="2400" b="1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	Наукові дослідження проводяться на 106 кафедрах 22 факультетів університету, а також такими науково-дослідними інститутами, лабораторіями та центрами як:</a:t>
            </a:r>
          </a:p>
          <a:p>
            <a:pPr>
              <a:buNone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фізики та хімії твердого тіла;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фітотерапії;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Карпатознавства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Інститут державного управління та регіонального розвитку;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україністики ім.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Мольнара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засобів аналітичної техніки;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інститут політичної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регіоналістики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 Науково-дослідний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інститут мозку;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Науково-дослідний інститут травми;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Науково-дослідний інститут сімейної медицини;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Науково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-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Центральної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Європи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Проблемна науково-дослідна лабораторія фізичної 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електроніки;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Науково-дослідна лабораторія охорони природних екосистем;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Науково-дослідницький і навчальний центр молекулярної мікробіології та імунології   слизових оболонок;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-  Центр </a:t>
            </a:r>
            <a:r>
              <a:rPr lang="uk-UA" sz="2200" b="1" dirty="0" err="1">
                <a:latin typeface="Arial" pitchFamily="34" charset="0"/>
                <a:cs typeface="Arial" pitchFamily="34" charset="0"/>
              </a:rPr>
              <a:t>гунгарології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868362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25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8. Наукове і науково-технічне співробітництво із закордонними організаціями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uk-UA" sz="1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У 2014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Ужгородський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здійснював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міжнародне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співробітництво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86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науковими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установами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підписаними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договорами: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Словацька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Республіка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28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Угор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щина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20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Румунія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Польща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- 3,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Чехія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Хорватія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- 1,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Франція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1,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Німеччина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Росія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- 6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США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-1 ,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Італія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– 1, Литва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- 5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Туреччина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- 2.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Крім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того,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діють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міжнародні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договори про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співробітництво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проектів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Ужгородський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є членом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Асоціації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Карпатського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(ACRU), яка входить до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Асоціації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європейських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(EUA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2014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року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вступив 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Європейсько-азійського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міжнародного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консорціуму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соціальних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інновацій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2014 року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тривала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підготовка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справ з метою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вступу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Конференції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ректорів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Дунайського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-305955" y="332656"/>
            <a:ext cx="9755909" cy="86836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effectLst/>
                <a:latin typeface="Arial" pitchFamily="34" charset="0"/>
                <a:cs typeface="Arial" pitchFamily="34" charset="0"/>
              </a:rPr>
              <a:t>Міжнародні</a:t>
            </a:r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   договори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2014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укладено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16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договорів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- угоду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про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співпрацю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Поморською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академією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Слупську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(Польща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меморандуми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про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співпрацю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університетами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Литовської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Республіки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Вільнюським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Вітовта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Великого (м. Каунас),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Каунаським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технологічним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Миколаса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Ромеріса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(м.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Вільнюс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) та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Литовським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медичним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(м.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Вільнюс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- угоду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про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співпрацю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Варшавським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гуманітарним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імені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Б.Пруса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(Польща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- угоду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Словацьким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дослідницьким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Братиславі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(Словаччина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);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договір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юридичним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факультетом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Я.А.Коменського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Братиславі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(Словаччина)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- угода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богословським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факультетом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Софійського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св.Климента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Охридського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(Болгарія)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договір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Інститутом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філософії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права,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релігійного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права та права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Віденського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(Австрія)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1800" dirty="0" smtClean="0"/>
              <a:t>	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2014 році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метою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спільних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стажування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участі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науково-практичних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конференціях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здійснено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понад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600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службових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відряджень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викладачів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співробітників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аспірантів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uk-UA" sz="19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ауково-педагогічні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працівники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9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в 2014 році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проходили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наукове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стажування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провідних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закордонних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закладах та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установах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в:</a:t>
            </a:r>
          </a:p>
          <a:p>
            <a:pPr marL="0" lvl="0" indent="0" algn="just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Пряшівському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(Словаччина)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algn="just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Віденському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медичному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Австрія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Кошицькому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ім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П.Й.Шафарика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Словаччина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Лотарингії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Франція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) та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. 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just">
              <a:buNone/>
            </a:pPr>
            <a:r>
              <a:rPr lang="uk-UA" sz="19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Стажування 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співробітників та аспірантів також 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здійснювалися 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uk-UA" sz="1900" b="1" dirty="0" smtClean="0">
                <a:latin typeface="Arial" pitchFamily="34" charset="0"/>
                <a:cs typeface="Arial" pitchFamily="34" charset="0"/>
              </a:rPr>
              <a:t>рамках 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різноманітних міжнародних програм, зокрема програм академічної мобільності, які пропонують інституції Європи та США (програми «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Erasmus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», «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Visby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»,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DAAD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, імені </a:t>
            </a:r>
            <a:r>
              <a:rPr lang="uk-UA" sz="1900" b="1" dirty="0" err="1">
                <a:latin typeface="Arial" pitchFamily="34" charset="0"/>
                <a:cs typeface="Arial" pitchFamily="34" charset="0"/>
              </a:rPr>
              <a:t>Фулбрайта</a:t>
            </a:r>
            <a:r>
              <a:rPr lang="uk-UA" sz="1900" b="1" dirty="0">
                <a:latin typeface="Arial" pitchFamily="34" charset="0"/>
                <a:cs typeface="Arial" pitchFamily="34" charset="0"/>
              </a:rPr>
              <a:t> тощо).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Водночас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УжНУ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пройшли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стажування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33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викладачі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іноземних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вишів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 2014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відвідали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300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іноземних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>
                <a:latin typeface="Arial" pitchFamily="34" charset="0"/>
                <a:cs typeface="Arial" pitchFamily="34" charset="0"/>
              </a:rPr>
              <a:t>фахівців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ru-RU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385726" y="260648"/>
            <a:ext cx="7758274" cy="1084386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2400" b="1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9. Наукова та науково-технічна діяльність, що здійснювалася спільно з науковими установами НАН та галузевих академій наук України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9393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25528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1800" dirty="0" smtClean="0"/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Науковці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університету проводять спільні дослідження з інститутами та установами національної і галузевих академій наук України. Як і раніше тісне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співробітництво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здійснюється з розташованими в Ужгороді науковими установами: </a:t>
            </a:r>
            <a:r>
              <a:rPr lang="uk-UA" sz="1800" b="1" i="1" dirty="0">
                <a:latin typeface="Arial" pitchFamily="34" charset="0"/>
                <a:cs typeface="Arial" pitchFamily="34" charset="0"/>
              </a:rPr>
              <a:t>Інститутом електронної фізики (ІЕФ) НАН України та науково-технологічним центром матеріалів оптичних носіїв інформації ІПРІ НАН України.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базі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ІЕФ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в рамках договорів про співробітництво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функціонують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філіали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ряду кафедр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фізичного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інженерно-технічного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факультетів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укладеними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договорами про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науково-технічне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співробітництво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науковці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проводять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спільні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з такими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академічними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установами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напівпровідників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фізичних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надгратках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наноструктурованих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композиційних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матеріалах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фоторефрактивних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рідкокристалічних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композитів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теоретичне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рідин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Інст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органічної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хімії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синтез і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гетероциклічних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628800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фізики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конденсованих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систем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м.Львів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моделювання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динаміки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гратки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сегнетоелектричних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кристалів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мікробіології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вірусології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клінічні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ефективності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лікуванні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легень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бронхіальної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астми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ветеринарних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препаратів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патології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хребта і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суглобів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АМН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розробки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методів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лікування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регіональних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НАН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м.Львів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проблем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регіональної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соціально-економічної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- 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педагогіки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АПН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спільних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галузі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вищої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Закарпатський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інститут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агропромислововго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err="1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b="1" i="1" dirty="0">
                <a:latin typeface="Arial" pitchFamily="34" charset="0"/>
                <a:cs typeface="Arial" pitchFamily="34" charset="0"/>
              </a:rPr>
              <a:t> УААН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практичні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випробування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ефективних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сільськогосподарських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культур та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2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52320" cy="86836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обсягів фінансування наукових </a:t>
            </a:r>
            <a:r>
              <a:rPr lang="uk-UA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досліджень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67114"/>
              </p:ext>
            </p:extLst>
          </p:nvPr>
        </p:nvGraphicFramePr>
        <p:xfrm>
          <a:off x="251520" y="1782218"/>
          <a:ext cx="8712969" cy="4248475"/>
        </p:xfrm>
        <a:graphic>
          <a:graphicData uri="http://schemas.openxmlformats.org/drawingml/2006/table">
            <a:tbl>
              <a:tblPr/>
              <a:tblGrid>
                <a:gridCol w="1872207"/>
                <a:gridCol w="576064"/>
                <a:gridCol w="792088"/>
                <a:gridCol w="576064"/>
                <a:gridCol w="792088"/>
                <a:gridCol w="504056"/>
                <a:gridCol w="792088"/>
                <a:gridCol w="514150"/>
                <a:gridCol w="854002"/>
                <a:gridCol w="580171"/>
                <a:gridCol w="859991"/>
              </a:tblGrid>
              <a:tr h="2722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Категорія робіт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грн.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Фундамен-тальні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4026,3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2808,0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2542,6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2707,2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Прикладні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2375,9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1939,9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1640,7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844,4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907,8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Контактний пункт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86,6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Загальна сума бюджету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6402,2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5615,8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3387,0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3701,6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Госпдоговірні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гранти та інші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1820,0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987,6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860,2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1149,2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1535,7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787" marR="697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52320" cy="93610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10. Заходи, здійснені спільно з Закарпатською облдержадміністрацією</a:t>
            </a: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32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251520" y="1628800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Створено Науковий парк “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” для впровадження наукових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розробкок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та забезпечення виробництва нових видів інноваційного продукту; створення в Закарпатській області ефективної інноваційної інфраструктури.</a:t>
            </a:r>
          </a:p>
          <a:p>
            <a:pPr marL="0" indent="0">
              <a:buNone/>
            </a:pPr>
            <a:endParaRPr lang="uk-UA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став одним із розробників Регіональної стратегії розвитку Закарпатської області до 2020 року, яка була схвалена Закарпатською обласною радою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.03.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р.</a:t>
            </a:r>
          </a:p>
          <a:p>
            <a:pPr marL="0" indent="0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Зокрема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представники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долучилися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стратегічного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пріоритету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конкурентоспроможної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інноваційної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економіки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операційної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цілі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Підтримка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інноваційного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підприємництва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знань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передбачається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ефективної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співпраці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учасників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організацій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ланцюжку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Освіта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інновації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підприємництво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</a:rPr>
              <a:t>11. Інформаційне забезпечення наукової діяльності</a:t>
            </a: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бібліотека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ДВНЗ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Ужгородський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національний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займає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загальну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площу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5276,6 (кв.м),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них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площа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читальних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залів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734,6 (кв.м).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Книгозбірня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нараховує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абонементів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11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читальних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зал,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700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посадкових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місць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Одним з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напрямів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бібліотеки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інноваційних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технологій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практичну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створення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власних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доступності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інтернет-ресурсів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бібліотечно-інформаційного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сервісу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культурно-просвітницької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формування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інформаційної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студентства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сприяння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освітньої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повного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задоволення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інформаційних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потреб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науковців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викладачів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студентів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Упродовж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2014 року було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проведено роботу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щодо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поповнення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електронного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каталогу,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введено 29500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записів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них: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авторефератів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4682;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дисертаційних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584;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назв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документів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16390;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а також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7844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статті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збірників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газет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журналів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pPr lvl="0"/>
            <a:r>
              <a:rPr lang="uk-UA" sz="2400" b="1" dirty="0" smtClean="0">
                <a:ln>
                  <a:noFill/>
                </a:ln>
                <a:solidFill>
                  <a:schemeClr val="bg1"/>
                </a:solidFill>
                <a:latin typeface="Arial" pitchFamily="34" charset="0"/>
              </a:rPr>
              <a:t>11. Інформаційне забезпечення наукової діяльності</a:t>
            </a: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2014 р.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розпочато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електронне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бібліотечне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обслуговування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читальній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залі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створило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зареєструватися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950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читачам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електронні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формуляри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(станом на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грудень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2014 р.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		Станом на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грудень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місяць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2014 року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загальний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бібліотечний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фонд становить 1 703 318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документів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них: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навчальна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література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629411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примірників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844459 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примірників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художня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188601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примірник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електронні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видання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7866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примірників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обмінний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фонд – 8754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примірники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	З вересня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2014 року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діє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повністю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комп’ютеризований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абонемент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економічної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Співробітниками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ННІ інформаційно-комунікаційних технологій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проведено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впровадження електронного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репозитарію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наукових публікацій співробітників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університету.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2880"/>
            <a:ext cx="7452320" cy="1111664"/>
          </a:xfrm>
        </p:spPr>
        <p:txBody>
          <a:bodyPr>
            <a:normAutofit fontScale="90000"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Науково-дослідні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кафедрах у межах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часу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викладачів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5501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в тому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числі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другої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половини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дня, в 201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залучено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понад 1300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професорсько-викладацького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складу,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57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докторів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781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кандидатів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наук,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працювали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факультетах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2014 році викладачами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УжНУ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межах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другої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половини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дня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виконувались на факультетах 9 тем науково-дослідних робіт, зареєстрованих в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УкрІНТЕІ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1.  “</a:t>
            </a:r>
            <a:r>
              <a:rPr lang="x-none" sz="1800" b="1" smtClean="0">
                <a:latin typeface="Arial" pitchFamily="34" charset="0"/>
                <a:cs typeface="Arial" pitchFamily="34" charset="0"/>
              </a:rPr>
              <a:t>Розробка інформаційного і математичного забезпечень для інтелектуальних систем та систем прийняття рішень”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(науковий </a:t>
            </a:r>
            <a:r>
              <a:rPr lang="x-none" sz="1800" b="1" smtClean="0">
                <a:latin typeface="Arial" pitchFamily="34" charset="0"/>
                <a:cs typeface="Arial" pitchFamily="34" charset="0"/>
              </a:rPr>
              <a:t>керівник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x-none" sz="1800" b="1" smtClean="0">
                <a:latin typeface="Arial" pitchFamily="34" charset="0"/>
                <a:cs typeface="Arial" pitchFamily="34" charset="0"/>
              </a:rPr>
              <a:t>Маляр М.М.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x-none" sz="1800" b="1" smtClean="0">
                <a:latin typeface="Arial" pitchFamily="34" charset="0"/>
                <a:cs typeface="Arial" pitchFamily="34" charset="0"/>
              </a:rPr>
              <a:t>.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2.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“Новітні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технології у фізичній реабілітації, оцінка якості життя різних груп населення при захворюваннях внутрішніх органів і систем організму та опорно-рухового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апарату”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(наукові керівники -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Філак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Ф.Г.,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Фабрі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З.Й.).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5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3.  “Новітні технології в діагностиці та лікуванні шкірних та венеричних захворювань” (науковий керівник -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Андрашко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Ю.В.).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99393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 fontScale="90000"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Науково-дослідні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виконуються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кафедрах у межах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робочого</a:t>
            </a: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часу </a:t>
            </a:r>
            <a:r>
              <a:rPr lang="ru-R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викладачів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80528" y="1600202"/>
            <a:ext cx="9324528" cy="5501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“Новітні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технології в діагностиці та лікуванні онкологічних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захворювань”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(науковий керівник - А.В. Русин).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5.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“Клініко-експериментальне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обґрунтування застосування сучасних соматологічних технологій та експертна оцінка якості лікування та профілактики основних стоматологічних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захворювань”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(наукові керівники - Костенко Є.Я.,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Клітинська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О.В.);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6.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“Вивчення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проблеми біологічного впливу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йод-фторного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дефіциту в навколишньому середовищі на інтенсивність клінічного перебігу патології щелепно-лицевої ділянки. Сучасні методи діагностики та особливості комплексного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лікування”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(науковий керівник -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Потапчук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А.М.);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7.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“Вдосконалення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 надання стоматологічної допомоги дітям, які проживають в умовах біогеохімічного дефіциту фтору та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йоду”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(науковий керівник -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Клітинська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О.В.).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8.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“Збудження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біомолекул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електронним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ударом”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(наукові керівники -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Шафраньош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І.І.,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Суховія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М.І.).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9. 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“Закарпаття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в системі соціальних трансформацій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України”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(науковий керівник -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Пелін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О.В.).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2"/>
            <a:ext cx="8784976" cy="5069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Основними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проблемами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завершених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Суттєве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останніх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обсягів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фінансування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МОН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прикладних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рахунок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загального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фонду державного бюджету.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2. Недостатній обсяг фінансування досліджень і розробок за рахунок коштів спеціального фонду держбюджету, недостатня кількість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госпдоговірних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НДР з підприємствами і закладами реального сектору економіки.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Недостатній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виробництво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завершених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інноваційного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спрямування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спричинений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відсутністю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розвиненої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науково-виробничої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інфраструктури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регіоні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Застаріла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матеріально-технічна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приладова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база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відсутність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коштів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придбання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обладнання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іноземного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547664" y="301352"/>
            <a:ext cx="759633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Висновки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5" y="-99393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00202"/>
            <a:ext cx="8712968" cy="5257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 метою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вказаних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проблем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пропонується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при відборі проектів для участі в конкурсі надавати перевагу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міжкафедральним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міжфакультетським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та комплексним проектам з іншими вузами;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- удосконалити тематику виконуваних НДР з метою отримання вагомих результатів, зокрема, світового рівня, та забезпечити ефективне використання бюджетних коштів відповідно до переліку пріоритетних тематичних напрямків;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- стимулювати участь молодих вчених, аспірантів та студентів до виконання НДР шляхом проведення внутрішньо вузівських конкурсів;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покращити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координацію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планів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розробок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місцевими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органами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влади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регіональними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суб’єктами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господарювання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прове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сти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моніторинг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потреб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регіону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високотехнологічних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розробках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метою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залучення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наукового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потенціалу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182880"/>
            <a:ext cx="7128792" cy="111166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uk-UA" sz="1400" b="1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</a:rPr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2"/>
            <a:ext cx="8712968" cy="5257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результативності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ефективності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науково-технічної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провадження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інноваційної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трансферу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технологій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необхідне: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 стабільне та повноцінне фінансування;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 оновлення матеріально-технічної бази;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 широке залучення молодих вчених, аспірантів та студентів до виконання НДР;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 відновлення міжнародного наукового співробітництва, зокрема фінансування білатеральних міждержавних проектів;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	-  створення сприятливих умов для інноваційної діяльності університетів.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 	Шляхом вирішення даної проблеми могла б бути  реалізація  державної програми розвитку приладової бази наукових досліджень, зокрема, створення спеціалізованих центрів колективного користування унікальним обладнанням на базі поданих ВНЗ </a:t>
            </a:r>
            <a:r>
              <a:rPr lang="uk-UA" sz="1800" b="1" dirty="0" err="1" smtClean="0">
                <a:latin typeface="Arial" pitchFamily="34" charset="0"/>
                <a:cs typeface="Arial" pitchFamily="34" charset="0"/>
              </a:rPr>
              <a:t>обгрунтувань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>
                <a:latin typeface="Candara" pitchFamily="34" charset="0"/>
              </a:rPr>
              <a:t>Дякую за увагу!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728634" cy="3222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84" y="-99393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251520" y="1782218"/>
            <a:ext cx="871296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en-US" sz="55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uk-UA" sz="5500" b="1" dirty="0" smtClean="0">
                <a:latin typeface="Arial" pitchFamily="34" charset="0"/>
                <a:cs typeface="Arial" pitchFamily="34" charset="0"/>
              </a:rPr>
              <a:t>Чисельність </a:t>
            </a:r>
            <a:r>
              <a:rPr lang="uk-UA" sz="5500" b="1" dirty="0">
                <a:latin typeface="Arial" pitchFamily="34" charset="0"/>
                <a:cs typeface="Arial" pitchFamily="34" charset="0"/>
              </a:rPr>
              <a:t>науково-педагогічних працівників університету становить 1152 і в 2014 році зросла на 1,6% у порівнянні з 2013 роком, причому кількість докторів наук зросла на 3,2%, кандидатів наук - на 3,9%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.</a:t>
            </a:r>
            <a:endParaRPr lang="ru-RU" sz="55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6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1687"/>
              </p:ext>
            </p:extLst>
          </p:nvPr>
        </p:nvGraphicFramePr>
        <p:xfrm>
          <a:off x="899592" y="3068959"/>
          <a:ext cx="7561262" cy="2991176"/>
        </p:xfrm>
        <a:graphic>
          <a:graphicData uri="http://schemas.openxmlformats.org/drawingml/2006/table">
            <a:tbl>
              <a:tblPr/>
              <a:tblGrid>
                <a:gridCol w="1555750"/>
                <a:gridCol w="2444750"/>
                <a:gridCol w="1779587"/>
                <a:gridCol w="1781175"/>
              </a:tblGrid>
              <a:tr h="2766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науково-пед. працівників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 них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докторів наук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кандидатів наук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1691680" y="407231"/>
            <a:ext cx="745232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Науково-педагогічні працівники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52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179512" y="1700808"/>
            <a:ext cx="89644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2014 році кількість штатних працівників науково-дослідної частини  (НДЧ) у порівнянні з 2013 роком скоротилася на 14,1%, що пояснюється зменшенням фінансування 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НДР з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загального фонду держбюджету. Із загальної кількості штатних працівників НДЧ 28,4% складають наукові працівники з вченими ступенями кандидатів і докторів наук, що на 4,0 % більше у порівнянні з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2013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роком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80544"/>
              </p:ext>
            </p:extLst>
          </p:nvPr>
        </p:nvGraphicFramePr>
        <p:xfrm>
          <a:off x="467544" y="3717031"/>
          <a:ext cx="8280400" cy="2741581"/>
        </p:xfrm>
        <a:graphic>
          <a:graphicData uri="http://schemas.openxmlformats.org/drawingml/2006/table">
            <a:tbl>
              <a:tblPr/>
              <a:tblGrid>
                <a:gridCol w="1855788"/>
                <a:gridCol w="2473325"/>
                <a:gridCol w="1974850"/>
                <a:gridCol w="1976437"/>
              </a:tblGrid>
              <a:tr h="3849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рік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к-сть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штатних працівників НДЧ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 них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докторів наук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кандидатів наук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         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452320" cy="868362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Працівники НДЧ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179512" y="1628801"/>
            <a:ext cx="91450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наукових дослідженнях у 2014 році приймали участь 1152 штатних    науково-педагогічних працівників (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30 докторів наук і 673 кандидатів наук) та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1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16 працівників НДЧ (4 докторів і 29 кандидатів наук</a:t>
            </a:r>
            <a:r>
              <a:rPr lang="uk-UA" sz="1800" b="1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одержимое 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5288" y="2708919"/>
          <a:ext cx="8496300" cy="392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Диаграмма" r:id="rId5" imgW="8496389" imgH="3495640" progId="Excel.Sheet.8">
                  <p:embed followColorScheme="full"/>
                </p:oleObj>
              </mc:Choice>
              <mc:Fallback>
                <p:oleObj name="Диаграмма" r:id="rId5" imgW="8496389" imgH="3495640" progId="Excel.Sheet.8">
                  <p:embed followColorScheme="full"/>
                  <p:pic>
                    <p:nvPicPr>
                      <p:cNvPr id="0" name="Содержимое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919"/>
                        <a:ext cx="8496300" cy="3928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1691680" y="188640"/>
            <a:ext cx="745232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чисельності науково-педагогічних працівників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8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9392"/>
            <a:ext cx="3345085" cy="1881611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1211"/>
              </p:ext>
            </p:extLst>
          </p:nvPr>
        </p:nvGraphicFramePr>
        <p:xfrm>
          <a:off x="683568" y="1340768"/>
          <a:ext cx="7561262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Диаграмма" r:id="rId5" imgW="7562933" imgH="2800291" progId="Excel.Sheet.8">
                  <p:embed followColorScheme="full"/>
                </p:oleObj>
              </mc:Choice>
              <mc:Fallback>
                <p:oleObj name="Диаграмма" r:id="rId5" imgW="7562933" imgH="2800291" progId="Excel.Sheet.8">
                  <p:embed followColorScheme="full"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7561262" cy="279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74968"/>
              </p:ext>
            </p:extLst>
          </p:nvPr>
        </p:nvGraphicFramePr>
        <p:xfrm>
          <a:off x="611560" y="3860800"/>
          <a:ext cx="77200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Диаграмма" r:id="rId8" imgW="7715180" imgH="3000312" progId="Excel.Sheet.8">
                  <p:embed followColorScheme="full"/>
                </p:oleObj>
              </mc:Choice>
              <mc:Fallback>
                <p:oleObj name="Диаграмма" r:id="rId8" imgW="7715180" imgH="3000312" progId="Excel.Sheet.8">
                  <p:embed followColorScheme="full"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860800"/>
                        <a:ext cx="7720013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691680" y="188640"/>
            <a:ext cx="745232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Динаміка чисельності співробітників НДЧ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31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Другая 4">
      <a:dk1>
        <a:srgbClr val="000000"/>
      </a:dk1>
      <a:lt1>
        <a:sysClr val="window" lastClr="FFFFFF"/>
      </a:lt1>
      <a:dk2>
        <a:srgbClr val="000000"/>
      </a:dk2>
      <a:lt2>
        <a:srgbClr val="C9C2D1"/>
      </a:lt2>
      <a:accent1>
        <a:srgbClr val="FFC000"/>
      </a:accent1>
      <a:accent2>
        <a:srgbClr val="759A66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2897</TotalTime>
  <Words>3691</Words>
  <Application>Microsoft Office PowerPoint</Application>
  <PresentationFormat>Экран (4:3)</PresentationFormat>
  <Paragraphs>679</Paragraphs>
  <Slides>58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Decatur</vt:lpstr>
      <vt:lpstr>Диаграмма</vt:lpstr>
      <vt:lpstr>Презентация PowerPoint</vt:lpstr>
      <vt:lpstr>Зміст</vt:lpstr>
      <vt:lpstr>1. Узагальнена інформація щодо наукової    та науково-технічної діяльності  </vt:lpstr>
      <vt:lpstr>Динаміка обсягів фінансування наукових досліджень</vt:lpstr>
      <vt:lpstr>Динаміка обсягів фінансування наукових досліджень</vt:lpstr>
      <vt:lpstr>Презентация PowerPoint</vt:lpstr>
      <vt:lpstr>Працівники НДЧ </vt:lpstr>
      <vt:lpstr>Презентация PowerPoint</vt:lpstr>
      <vt:lpstr>Презентация PowerPoint</vt:lpstr>
      <vt:lpstr>Аспірантура, захист дисертацій та  вчені звання </vt:lpstr>
      <vt:lpstr>Аспірантура, захист дисертацій та  вчені звання </vt:lpstr>
      <vt:lpstr>Динаміка підготовки науково-педагогічних кадрів </vt:lpstr>
      <vt:lpstr>Публікації </vt:lpstr>
      <vt:lpstr>Основні показники НДР</vt:lpstr>
      <vt:lpstr>Динаміка основних показників НДР </vt:lpstr>
      <vt:lpstr>Динаміка основних показників НДР</vt:lpstr>
      <vt:lpstr>Виставки</vt:lpstr>
      <vt:lpstr>Конференції</vt:lpstr>
      <vt:lpstr>2. Визначні результати фундаментальних досліджень</vt:lpstr>
      <vt:lpstr>Вплив електрон-фононної взаємодії, ангармонізму та ефектів просторових обмежень  на  одночастинкові збудження  складних кристалічних утворень (Керівник: Небола І. І. - всього 436,252 тис.грн.,  зокрема на 2014 р. – 135,252  тис.грн.). </vt:lpstr>
      <vt:lpstr>Дослідження нанокомпозитних структур на основі світлочутливих халькогенідів для плазмоніки (Керівник: Різак В. М.-  всього 711.626 тис.грн.,  зокрема на 2014 р. – 220,626  тис.грн.).</vt:lpstr>
      <vt:lpstr>Полікритичні явища та структурні фазові перетворення у низькорозмірних кристалах при високих гідростатичних тисках (Керівник: Сливка О.Г. - всього 660,494 тис.грн.,  зокрема  на 2014 р. – 208,494  тис.грн.). </vt:lpstr>
      <vt:lpstr>Процеси з участю автоіонізаційних станів в атомах під дією лазерного  випромінювання та утворення ексиплексних молекул в плазмі (Керівник: Малінін О.М. - всього  560,75 тис.грн.,  зокрема на 2014 р. – 170,75 тис.грн.)</vt:lpstr>
      <vt:lpstr>Фізика плазмових процесів в імпульсних субмікросекундних розрядах  на інертних газах, складних галогеноносіях та молекулах води (Керівник: Шуаібов О.К. - всього 523,212 тис.грн.,  зокрема  на 2014 р. – 162,212 тис.грн.) </vt:lpstr>
      <vt:lpstr>Релятивістські та квантово-електродинамічні ефекти при взаємодії багатозарядних іонів з важкими атомами та з постійними електричним і магнітним полями (Керівник: Лазур В. Ю. -  всього 604,23 тис.грн.,   зокрема на 2014 р. – 184,23 тис.грн.)</vt:lpstr>
      <vt:lpstr>Розробка нових підходів созологічної оптимізації природних комплексів Карпатського регіону як основа їх екологічного менеджменту (Керівник: Комендар В.І. -  всього  577,49 тис.грн., зокрема на 2014 р. – 177,49  тис.грн.). </vt:lpstr>
      <vt:lpstr>Комплексне лінгвогеографічне дослідження українсько-угорських міжмовних (міждіалектних) контактів – джерело вивчення історії мови, культури двох сусідніх народів (Керівник: Лизанець П.М. -  всього 432,904 тис.грн.,  зокрема на 2014 р.– 133,904  тис.грн.). </vt:lpstr>
      <vt:lpstr>Розробка еколого-фізіологічних методів біоремедіації та рекультивації антропогенно девастованих територій в умовах Закарпатської низовини  Керівник: Ніколайчук В. І. - всього 338,348 тис.грн.,  зокрема на 2014 р. – 103,348  тис.грн.). </vt:lpstr>
      <vt:lpstr>3.Найважливіші результати прикладних досліджень</vt:lpstr>
      <vt:lpstr>Екологічнозалежні  соматичні захворювання та особливості протікання інфекційних хвороб в умовах йоддефіциту:  фактори ризику,  клінічні прояви,  методи корекції   (Керівник: Горленко О.М. -  всього  80,878 тис.грн.,   зокрема на 2014 р. – 48,978  тис.грн.). </vt:lpstr>
      <vt:lpstr>Композиційна біологічна продукція з мікроорганізмів,  рослин і наносполук (Керівник: Бойко Н.В. -  всього 180,659 тис.грн.,  зокрема на 2014 р. – 109,459  тис.грн.).</vt:lpstr>
      <vt:lpstr>Механізми оптимізації діагностики та лікування захворювань гепатопанкреатобіліарної зони залежно від впливу екзо- та ендоекологічних факторів довкілля  (Керівник: Архій Е.Й. -  всього  80,878 тис.грн.,  зокрема на 2014 р. – 48,978  тис.грн.).</vt:lpstr>
      <vt:lpstr>Нові галогензаміщені суперіонні провідники зі  структурою аргіродиту для твердотільної іоніки (Керівник: Студеняк І.П. - вього 241,216 тис.грн.,  зокрема на 2014 р. – 146,216  тис.грн.). </vt:lpstr>
      <vt:lpstr>Розробка адаптивних інтерферометрів для видимого та інфрачервоного  діапазону на основі модифікованих фоторефрактивних кристалів типу Sn2P2S6 (Керівник: Височанський Ю. М. -  264,994 тис.грн.,  зокрема на 2014 р. – 160,593  тис.грн.).</vt:lpstr>
      <vt:lpstr>Розробка нанокомпозитних чутливих елементів біосенсорів на основі бактеріородопсину з використанням золь-гельних матриць та квантових точок (Керівник: Різак В.М. - вього 241,216 тис. грн.,  зокрема  на 2014 р. – 146,216  тис.грн.). </vt:lpstr>
      <vt:lpstr>Покращення властивостей методик аналізу екотоксикантів  за  допомогою технологій “зеленої” хімії (Керівник: Базель Я.Р. -  всього 196,945 тис.грн.,  зокрема на 2014 р. – 119,345  тис.грн.). </vt:lpstr>
      <vt:lpstr>4. Розробки, які впроваджено  у 2014 році за межами ВНЗ </vt:lpstr>
      <vt:lpstr>4. Розробки, які впроваджено  у 2014 році за межами ВНЗ </vt:lpstr>
      <vt:lpstr>4. Розробки, які впроваджено  у 2014 році за межами ВНЗ  </vt:lpstr>
      <vt:lpstr>5.  Діяльність структурного підрозділу з комерціалізації науково-технічних розробок </vt:lpstr>
      <vt:lpstr>6. Науково-дослідна робота та інноваційна діяльність студентів і молодих вчених</vt:lpstr>
      <vt:lpstr>6. Науково-дослідна робота та інноваційна діяльність студентів і молодих вчених</vt:lpstr>
      <vt:lpstr>6. Науково-дослідна робота та інноваційна діяльність студентів і молодих вчених</vt:lpstr>
      <vt:lpstr>7. Наукові підрозділи, їх напрями діяльності  </vt:lpstr>
      <vt:lpstr>8. Наукове і науково-технічне співробітництво із закордонними організаціями </vt:lpstr>
      <vt:lpstr>Міжнародні   договори</vt:lpstr>
      <vt:lpstr>Презентация PowerPoint</vt:lpstr>
      <vt:lpstr>9. Наукова та науково-технічна діяльність, що здійснювалася спільно з науковими установами НАН та галузевих академій наук України</vt:lpstr>
      <vt:lpstr>Презентация PowerPoint</vt:lpstr>
      <vt:lpstr>10. Заходи, здійснені спільно з Закарпатською облдержадміністрацією </vt:lpstr>
      <vt:lpstr>11. Інформаційне забезпечення наукової діяльності </vt:lpstr>
      <vt:lpstr>11. Інформаційне забезпечення наукової діяльності </vt:lpstr>
      <vt:lpstr>12. Науково-дослідні роботи, що виконуються на кафедрах у межах робочого часу викладачів   </vt:lpstr>
      <vt:lpstr>12. Науково-дослідні роботи, що виконуються на кафедрах у межах робочого часу викладачів  </vt:lpstr>
      <vt:lpstr>  </vt:lpstr>
      <vt:lpstr>  </vt:lpstr>
      <vt:lpstr>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 Dubiv</dc:creator>
  <cp:lastModifiedBy>Admin</cp:lastModifiedBy>
  <cp:revision>332</cp:revision>
  <dcterms:created xsi:type="dcterms:W3CDTF">2013-04-25T18:48:54Z</dcterms:created>
  <dcterms:modified xsi:type="dcterms:W3CDTF">2015-04-02T07:46:28Z</dcterms:modified>
</cp:coreProperties>
</file>