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308" r:id="rId4"/>
    <p:sldId id="310" r:id="rId5"/>
    <p:sldId id="336" r:id="rId6"/>
    <p:sldId id="337" r:id="rId7"/>
    <p:sldId id="338"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3" r:id="rId32"/>
    <p:sldId id="364" r:id="rId33"/>
    <p:sldId id="365" r:id="rId34"/>
    <p:sldId id="366" r:id="rId35"/>
    <p:sldId id="367" r:id="rId36"/>
    <p:sldId id="368" r:id="rId37"/>
    <p:sldId id="369" r:id="rId38"/>
    <p:sldId id="370" r:id="rId39"/>
    <p:sldId id="371" r:id="rId40"/>
    <p:sldId id="372" r:id="rId41"/>
    <p:sldId id="373" r:id="rId42"/>
    <p:sldId id="374" r:id="rId43"/>
    <p:sldId id="375" r:id="rId44"/>
    <p:sldId id="381" r:id="rId45"/>
    <p:sldId id="376" r:id="rId46"/>
    <p:sldId id="377" r:id="rId47"/>
    <p:sldId id="378" r:id="rId48"/>
    <p:sldId id="379" r:id="rId49"/>
    <p:sldId id="380" r:id="rId50"/>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049"/>
    <a:srgbClr val="467AB8"/>
    <a:srgbClr val="4A7DBA"/>
    <a:srgbClr val="3D6AA1"/>
    <a:srgbClr val="376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71"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63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CF09B874-09C9-45EF-86D2-5F28AD9ADF4C}"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AF86323C-0EAA-4406-939B-61F6CB9D4B9F}"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D4585BD2-5063-40D8-BBD1-7F85C66B20C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49A6BDC0-711C-4214-9B83-147FA2522D09}"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8EA85C94-2B08-48C5-A4F2-3D8E8B5A54C7}"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EE90A36D-72D6-4C4A-BE0D-12231AD94929}"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F9B27C51-CC4E-4E8C-93DC-D718180831B1}"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D64FEF76-443E-4C04-8B0C-88A77DFD4D53}"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223AEF4-624F-4990-90DE-06A73F45AE9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3C88892B-F7CF-4F9F-95FB-610C450AD54A}"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093D34FD-D4B4-42A7-94BE-CE7743DEAEB9}"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0301AE5F-F538-4DF3-A1D2-A9E10772D431}"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E3B3E384-9D64-49D1-B30E-FF1743153450}"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4111305C-143A-4F04-8F68-FD94DC55D256}"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C1D1A0C7-D7E9-4008-A9E0-9CBB5239715B}"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AF7A6544-A99D-41AE-84F3-3988C5705A28}"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D2F7021-E335-4D52-BC8E-D8CE543A6E34}"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910C178B-000E-4598-B9EE-ACCEFFF6AC35}"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4631571-5608-487D-AED5-6A1F60192993}"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3EF731D5-52DA-4F08-81F2-84B264C1B5FE}"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62FD31F-4B5A-4106-8BB2-AC3BBF4BB829}"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26C6D19-8221-497D-A734-ABB5BB929650}"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16910F2-D33E-44D6-88EB-E8E5F6A657E9}"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58FBF19-37CF-425B-848C-F58CBA662EBA}"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a:solidFill>
                  <a:schemeClr val="tx2">
                    <a:lumMod val="75000"/>
                  </a:schemeClr>
                </a:solidFill>
                <a:latin typeface="Arial" pitchFamily="34" charset="0"/>
                <a:cs typeface="Arial" pitchFamily="34" charset="0"/>
              </a:rPr>
              <a:t>Lexical Problems of Translation</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defRPr/>
            </a:pPr>
            <a:r>
              <a:rPr lang="uk-UA" sz="1800" dirty="0" smtClean="0">
                <a:solidFill>
                  <a:schemeClr val="tx2">
                    <a:lumMod val="75000"/>
                  </a:schemeClr>
                </a:solidFill>
                <a:latin typeface="Arial" pitchFamily="34" charset="0"/>
                <a:cs typeface="Arial" pitchFamily="34" charset="0"/>
              </a:rPr>
              <a:t>Ужгород </a:t>
            </a:r>
            <a:r>
              <a:rPr lang="uk-UA" sz="1800" dirty="0">
                <a:solidFill>
                  <a:schemeClr val="tx2">
                    <a:lumMod val="75000"/>
                  </a:schemeClr>
                </a:solidFill>
                <a:latin typeface="Arial" pitchFamily="34" charset="0"/>
                <a:cs typeface="Arial" pitchFamily="34" charset="0"/>
              </a:rPr>
              <a:t>– </a:t>
            </a:r>
            <a:r>
              <a:rPr lang="uk-UA" sz="1800" dirty="0" smtClean="0">
                <a:solidFill>
                  <a:schemeClr val="tx2">
                    <a:lumMod val="75000"/>
                  </a:schemeClr>
                </a:solidFill>
                <a:latin typeface="Arial" pitchFamily="34" charset="0"/>
                <a:cs typeface="Arial" pitchFamily="34" charset="0"/>
              </a:rPr>
              <a:t>2017</a:t>
            </a:r>
            <a:endParaRPr lang="uk-UA" sz="1800" dirty="0">
              <a:solidFill>
                <a:schemeClr val="tx2">
                  <a:lumMod val="75000"/>
                </a:schemeClr>
              </a:solidFill>
              <a:latin typeface="Arial" pitchFamily="34" charset="0"/>
              <a:cs typeface="Arial" pitchFamily="34"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4895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800">
                <a:solidFill>
                  <a:srgbClr val="17375E"/>
                </a:solidFill>
                <a:latin typeface="Arial" charset="0"/>
                <a:cs typeface="Arial" charset="0"/>
              </a:rPr>
              <a:t>Names of seas, oceans, straits, channels, administrative territories and compound names of countries are mostly (at least partially) translated verbally,</a:t>
            </a:r>
            <a:endParaRPr lang="uk-UA" sz="2800">
              <a:solidFill>
                <a:srgbClr val="17375E"/>
              </a:solidFill>
              <a:latin typeface="Arial" charset="0"/>
              <a:cs typeface="Arial" charset="0"/>
            </a:endParaRPr>
          </a:p>
          <a:p>
            <a:pPr>
              <a:defRPr/>
            </a:pPr>
            <a:endParaRPr lang="en-US" sz="2800">
              <a:solidFill>
                <a:srgbClr val="17375E"/>
              </a:solidFill>
              <a:latin typeface="Arial" charset="0"/>
              <a:cs typeface="Arial" charset="0"/>
            </a:endParaRPr>
          </a:p>
          <a:p>
            <a:pPr algn="ctr">
              <a:defRPr/>
            </a:pPr>
            <a:r>
              <a:rPr lang="en-US" sz="2800">
                <a:solidFill>
                  <a:schemeClr val="accent1"/>
                </a:solidFill>
                <a:latin typeface="Arial" charset="0"/>
                <a:cs typeface="Arial" charset="0"/>
              </a:rPr>
              <a:t>e.g. 	the Pacific Ocean – </a:t>
            </a:r>
            <a:r>
              <a:rPr lang="uk-UA" sz="2800">
                <a:solidFill>
                  <a:schemeClr val="accent1"/>
                </a:solidFill>
                <a:latin typeface="Arial" charset="0"/>
                <a:cs typeface="Arial" charset="0"/>
              </a:rPr>
              <a:t>Тихий океан,</a:t>
            </a:r>
          </a:p>
          <a:p>
            <a:pPr algn="ctr">
              <a:defRPr/>
            </a:pPr>
            <a:r>
              <a:rPr lang="en-US" sz="2800">
                <a:solidFill>
                  <a:schemeClr val="accent1"/>
                </a:solidFill>
                <a:latin typeface="Arial" charset="0"/>
                <a:cs typeface="Arial" charset="0"/>
              </a:rPr>
              <a:t>the Black Sea – </a:t>
            </a:r>
            <a:r>
              <a:rPr lang="uk-UA" sz="2800">
                <a:solidFill>
                  <a:schemeClr val="accent1"/>
                </a:solidFill>
                <a:latin typeface="Arial" charset="0"/>
                <a:cs typeface="Arial" charset="0"/>
              </a:rPr>
              <a:t>Чорне море,</a:t>
            </a:r>
          </a:p>
          <a:p>
            <a:pPr algn="ctr">
              <a:defRPr/>
            </a:pPr>
            <a:r>
              <a:rPr lang="en-US" sz="2800">
                <a:solidFill>
                  <a:schemeClr val="accent1"/>
                </a:solidFill>
                <a:latin typeface="Arial" charset="0"/>
                <a:cs typeface="Arial" charset="0"/>
              </a:rPr>
              <a:t>New South Wales – </a:t>
            </a:r>
            <a:r>
              <a:rPr lang="uk-UA" sz="2800">
                <a:solidFill>
                  <a:schemeClr val="accent1"/>
                </a:solidFill>
                <a:latin typeface="Arial" charset="0"/>
                <a:cs typeface="Arial" charset="0"/>
              </a:rPr>
              <a:t>Новий Південний Уельс,</a:t>
            </a:r>
          </a:p>
          <a:p>
            <a:pPr algn="ctr">
              <a:defRPr/>
            </a:pPr>
            <a:r>
              <a:rPr lang="en-US" sz="2800">
                <a:solidFill>
                  <a:schemeClr val="accent1"/>
                </a:solidFill>
                <a:latin typeface="Arial" charset="0"/>
                <a:cs typeface="Arial" charset="0"/>
              </a:rPr>
              <a:t>the Gulf of Mexico – </a:t>
            </a:r>
            <a:r>
              <a:rPr lang="uk-UA" sz="2800">
                <a:solidFill>
                  <a:schemeClr val="accent1"/>
                </a:solidFill>
                <a:latin typeface="Arial" charset="0"/>
                <a:cs typeface="Arial" charset="0"/>
              </a:rPr>
              <a:t>Мексиканська затока.</a:t>
            </a:r>
          </a:p>
          <a:p>
            <a:pPr algn="ctr">
              <a:defRPr/>
            </a:pPr>
            <a:r>
              <a:rPr lang="en-US" sz="2800">
                <a:solidFill>
                  <a:schemeClr val="accent1"/>
                </a:solidFill>
                <a:latin typeface="Arial" charset="0"/>
                <a:cs typeface="Arial" charset="0"/>
              </a:rPr>
              <a:t>South Carolina – </a:t>
            </a:r>
            <a:r>
              <a:rPr lang="uk-UA" sz="2800">
                <a:solidFill>
                  <a:schemeClr val="accent1"/>
                </a:solidFill>
                <a:latin typeface="Arial" charset="0"/>
                <a:cs typeface="Arial" charset="0"/>
              </a:rPr>
              <a:t>Південна Кароліна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5327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2800">
                <a:solidFill>
                  <a:srgbClr val="17375E"/>
                </a:solidFill>
                <a:latin typeface="Arial" charset="0"/>
                <a:cs typeface="Arial" charset="0"/>
              </a:rPr>
              <a:t>The same principle is employed when rendering U. geographical names into E.,</a:t>
            </a:r>
          </a:p>
          <a:p>
            <a:pPr algn="ctr"/>
            <a:endParaRPr lang="uk-UA" sz="2800">
              <a:solidFill>
                <a:schemeClr val="accent1"/>
              </a:solidFill>
              <a:latin typeface="Arial" charset="0"/>
              <a:cs typeface="Arial" charset="0"/>
            </a:endParaRPr>
          </a:p>
          <a:p>
            <a:pPr algn="ctr"/>
            <a:r>
              <a:rPr lang="en-US" sz="2800">
                <a:solidFill>
                  <a:schemeClr val="accent1"/>
                </a:solidFill>
                <a:latin typeface="Arial" charset="0"/>
                <a:cs typeface="Arial" charset="0"/>
              </a:rPr>
              <a:t>e.g. 	</a:t>
            </a:r>
            <a:r>
              <a:rPr lang="uk-UA" sz="2800">
                <a:solidFill>
                  <a:schemeClr val="accent1"/>
                </a:solidFill>
                <a:latin typeface="Arial" charset="0"/>
                <a:cs typeface="Arial" charset="0"/>
              </a:rPr>
              <a:t>Керченська протока - </a:t>
            </a:r>
            <a:r>
              <a:rPr lang="en-US" sz="2800">
                <a:solidFill>
                  <a:schemeClr val="accent1"/>
                </a:solidFill>
                <a:latin typeface="Arial" charset="0"/>
                <a:cs typeface="Arial" charset="0"/>
              </a:rPr>
              <a:t>the Strait of Kerch</a:t>
            </a:r>
          </a:p>
          <a:p>
            <a:endParaRPr lang="uk-UA" sz="2800">
              <a:solidFill>
                <a:srgbClr val="17375E"/>
              </a:solidFill>
              <a:latin typeface="Arial" charset="0"/>
              <a:cs typeface="Arial" charset="0"/>
            </a:endParaRPr>
          </a:p>
          <a:p>
            <a:r>
              <a:rPr lang="en-US" sz="2800">
                <a:solidFill>
                  <a:srgbClr val="17375E"/>
                </a:solidFill>
                <a:latin typeface="Arial" charset="0"/>
                <a:cs typeface="Arial" charset="0"/>
              </a:rPr>
              <a:t>Some geographical names are rendered with the use of identifying elements in the TL,</a:t>
            </a:r>
          </a:p>
          <a:p>
            <a:pPr algn="ctr"/>
            <a:endParaRPr lang="uk-UA" sz="2800">
              <a:solidFill>
                <a:schemeClr val="accent1"/>
              </a:solidFill>
              <a:latin typeface="Arial" charset="0"/>
              <a:cs typeface="Arial" charset="0"/>
            </a:endParaRPr>
          </a:p>
          <a:p>
            <a:pPr algn="ctr"/>
            <a:r>
              <a:rPr lang="en-US" sz="2800">
                <a:solidFill>
                  <a:schemeClr val="accent1"/>
                </a:solidFill>
                <a:latin typeface="Arial" charset="0"/>
                <a:cs typeface="Arial" charset="0"/>
              </a:rPr>
              <a:t>e.g. 	Idaho Falls – </a:t>
            </a:r>
            <a:r>
              <a:rPr lang="uk-UA" sz="2800">
                <a:solidFill>
                  <a:schemeClr val="accent1"/>
                </a:solidFill>
                <a:latin typeface="Arial" charset="0"/>
                <a:cs typeface="Arial" charset="0"/>
              </a:rPr>
              <a:t>водоспад Айдахо, водоспад Айдахо Фоллз</a:t>
            </a:r>
          </a:p>
          <a:p>
            <a:pPr algn="ctr"/>
            <a:r>
              <a:rPr lang="uk-UA" sz="2800">
                <a:solidFill>
                  <a:schemeClr val="accent1"/>
                </a:solidFill>
                <a:latin typeface="Arial" charset="0"/>
                <a:cs typeface="Arial" charset="0"/>
              </a:rPr>
              <a:t>Верховина – </a:t>
            </a:r>
            <a:r>
              <a:rPr lang="en-US" sz="2800">
                <a:solidFill>
                  <a:schemeClr val="accent1"/>
                </a:solidFill>
                <a:latin typeface="Arial" charset="0"/>
                <a:cs typeface="Arial" charset="0"/>
              </a:rPr>
              <a:t>Verkhovyna, highlands in the Carpathian Mountains (Carpathian Highlands)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5327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2800">
                <a:solidFill>
                  <a:srgbClr val="17375E"/>
                </a:solidFill>
                <a:latin typeface="Arial" charset="0"/>
                <a:cs typeface="Arial" charset="0"/>
              </a:rPr>
              <a:t>Foreign geographical names are to be conveyed from U. into E. not in their native spelling but in the established spelling in E.,</a:t>
            </a:r>
          </a:p>
          <a:p>
            <a:pPr algn="ctr"/>
            <a:endParaRPr lang="uk-UA" sz="2800">
              <a:solidFill>
                <a:schemeClr val="accent1"/>
              </a:solidFill>
              <a:latin typeface="Arial" charset="0"/>
              <a:cs typeface="Arial" charset="0"/>
            </a:endParaRPr>
          </a:p>
          <a:p>
            <a:pPr algn="ctr"/>
            <a:r>
              <a:rPr lang="en-US" sz="2800">
                <a:solidFill>
                  <a:schemeClr val="accent1"/>
                </a:solidFill>
                <a:latin typeface="Arial" charset="0"/>
                <a:cs typeface="Arial" charset="0"/>
              </a:rPr>
              <a:t>e.g. 	</a:t>
            </a:r>
            <a:r>
              <a:rPr lang="uk-UA" sz="2800">
                <a:solidFill>
                  <a:schemeClr val="accent1"/>
                </a:solidFill>
                <a:latin typeface="Arial" charset="0"/>
                <a:cs typeface="Arial" charset="0"/>
              </a:rPr>
              <a:t>Варшава – (</a:t>
            </a:r>
            <a:r>
              <a:rPr lang="en-US" sz="2800">
                <a:solidFill>
                  <a:schemeClr val="accent1"/>
                </a:solidFill>
                <a:latin typeface="Arial" charset="0"/>
                <a:cs typeface="Arial" charset="0"/>
              </a:rPr>
              <a:t>Warszawa) – Warsaw,</a:t>
            </a:r>
          </a:p>
          <a:p>
            <a:pPr algn="ctr"/>
            <a:r>
              <a:rPr lang="uk-UA" sz="2800">
                <a:solidFill>
                  <a:schemeClr val="accent1"/>
                </a:solidFill>
                <a:latin typeface="Arial" charset="0"/>
                <a:cs typeface="Arial" charset="0"/>
              </a:rPr>
              <a:t>Венеція – (</a:t>
            </a:r>
            <a:r>
              <a:rPr lang="en-US" sz="2800">
                <a:solidFill>
                  <a:schemeClr val="accent1"/>
                </a:solidFill>
                <a:latin typeface="Arial" charset="0"/>
                <a:cs typeface="Arial" charset="0"/>
              </a:rPr>
              <a:t>Venezia) – Venice,</a:t>
            </a:r>
          </a:p>
          <a:p>
            <a:pPr algn="ctr"/>
            <a:r>
              <a:rPr lang="uk-UA" sz="2800">
                <a:solidFill>
                  <a:schemeClr val="accent1"/>
                </a:solidFill>
                <a:latin typeface="Arial" charset="0"/>
                <a:cs typeface="Arial" charset="0"/>
              </a:rPr>
              <a:t>Гаага – (</a:t>
            </a:r>
            <a:r>
              <a:rPr lang="en-US" sz="2800">
                <a:solidFill>
                  <a:schemeClr val="accent1"/>
                </a:solidFill>
                <a:latin typeface="Arial" charset="0"/>
                <a:cs typeface="Arial" charset="0"/>
              </a:rPr>
              <a:t>Den Haag) – the Hague,</a:t>
            </a:r>
          </a:p>
          <a:p>
            <a:pPr algn="ctr"/>
            <a:r>
              <a:rPr lang="uk-UA" sz="2800">
                <a:solidFill>
                  <a:schemeClr val="accent1"/>
                </a:solidFill>
                <a:latin typeface="Arial" charset="0"/>
                <a:cs typeface="Arial" charset="0"/>
              </a:rPr>
              <a:t>Італія – (</a:t>
            </a:r>
            <a:r>
              <a:rPr lang="en-US" sz="2800">
                <a:solidFill>
                  <a:schemeClr val="accent1"/>
                </a:solidFill>
                <a:latin typeface="Arial" charset="0"/>
                <a:cs typeface="Arial" charset="0"/>
              </a:rPr>
              <a:t>Italia) – Italy.</a:t>
            </a:r>
          </a:p>
          <a:p>
            <a:endParaRPr lang="uk-UA" sz="2800">
              <a:solidFill>
                <a:srgbClr val="17375E"/>
              </a:solidFill>
              <a:latin typeface="Arial" charset="0"/>
              <a:cs typeface="Arial" charset="0"/>
            </a:endParaRPr>
          </a:p>
          <a:p>
            <a:r>
              <a:rPr lang="en-US" sz="2800">
                <a:solidFill>
                  <a:srgbClr val="17375E"/>
                </a:solidFill>
                <a:latin typeface="Arial" charset="0"/>
                <a:cs typeface="Arial" charset="0"/>
              </a:rPr>
              <a:t>As to U. geographical names they have recently acquired new variants of rendering into E.: </a:t>
            </a:r>
            <a:endParaRPr lang="uk-UA" sz="2800">
              <a:solidFill>
                <a:srgbClr val="17375E"/>
              </a:solidFill>
              <a:latin typeface="Arial" charset="0"/>
              <a:cs typeface="Arial" charset="0"/>
            </a:endParaRPr>
          </a:p>
          <a:p>
            <a:pPr algn="ctr"/>
            <a:r>
              <a:rPr lang="en-US" sz="2800">
                <a:solidFill>
                  <a:schemeClr val="accent1"/>
                </a:solidFill>
                <a:latin typeface="Arial" charset="0"/>
                <a:cs typeface="Arial" charset="0"/>
              </a:rPr>
              <a:t>Kyiv, Lviv, Chernihiv, Uzhhorod.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1.3. Rendering of Names of Institution, Companies, Firms, etc.</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5327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lumMod val="75000"/>
                  </a:schemeClr>
                </a:solidFill>
                <a:latin typeface="Arial" pitchFamily="34" charset="0"/>
                <a:cs typeface="Arial" pitchFamily="34" charset="0"/>
              </a:rPr>
              <a:t>These names are transcribed or transliterated, and explained at the same time,</a:t>
            </a:r>
            <a:endParaRPr lang="uk-UA" sz="2800" dirty="0">
              <a:solidFill>
                <a:schemeClr val="tx2">
                  <a:lumMod val="75000"/>
                </a:schemeClr>
              </a:solidFill>
              <a:latin typeface="Arial" pitchFamily="34" charset="0"/>
              <a:cs typeface="Arial" pitchFamily="34" charset="0"/>
            </a:endParaRPr>
          </a:p>
          <a:p>
            <a:pPr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p>
          <a:p>
            <a:pPr algn="ctr" fontAlgn="auto">
              <a:spcBef>
                <a:spcPts val="0"/>
              </a:spcBef>
              <a:spcAft>
                <a:spcPts val="0"/>
              </a:spcAft>
              <a:defRPr/>
            </a:pPr>
            <a:r>
              <a:rPr lang="en-US" sz="2800" dirty="0">
                <a:solidFill>
                  <a:schemeClr val="accent1"/>
                </a:solidFill>
                <a:latin typeface="Arial" pitchFamily="34" charset="0"/>
                <a:cs typeface="Arial" pitchFamily="34" charset="0"/>
              </a:rPr>
              <a:t>e.g. 	General Motors Corporation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en-US" sz="2800" dirty="0">
                <a:solidFill>
                  <a:schemeClr val="accent1"/>
                </a:solidFill>
                <a:latin typeface="Arial" pitchFamily="34" charset="0"/>
                <a:cs typeface="Arial" pitchFamily="34" charset="0"/>
              </a:rPr>
              <a:t>“</a:t>
            </a:r>
            <a:r>
              <a:rPr lang="uk-UA" sz="2800" dirty="0" err="1">
                <a:solidFill>
                  <a:schemeClr val="accent1"/>
                </a:solidFill>
                <a:latin typeface="Arial" pitchFamily="34" charset="0"/>
                <a:cs typeface="Arial" pitchFamily="34" charset="0"/>
              </a:rPr>
              <a:t>Дженерал</a:t>
            </a:r>
            <a:r>
              <a:rPr lang="uk-UA" sz="2800" dirty="0">
                <a:solidFill>
                  <a:schemeClr val="accent1"/>
                </a:solidFill>
                <a:latin typeface="Arial" pitchFamily="34" charset="0"/>
                <a:cs typeface="Arial" pitchFamily="34" charset="0"/>
              </a:rPr>
              <a:t> </a:t>
            </a:r>
            <a:r>
              <a:rPr lang="uk-UA" sz="2800" dirty="0" err="1">
                <a:solidFill>
                  <a:schemeClr val="accent1"/>
                </a:solidFill>
                <a:latin typeface="Arial" pitchFamily="34" charset="0"/>
                <a:cs typeface="Arial" pitchFamily="34" charset="0"/>
              </a:rPr>
              <a:t>Моторс</a:t>
            </a:r>
            <a:r>
              <a:rPr lang="uk-UA" sz="2800" dirty="0">
                <a:solidFill>
                  <a:schemeClr val="accent1"/>
                </a:solidFill>
                <a:latin typeface="Arial" pitchFamily="34" charset="0"/>
                <a:cs typeface="Arial" pitchFamily="34" charset="0"/>
              </a:rPr>
              <a:t>” </a:t>
            </a:r>
          </a:p>
          <a:p>
            <a:pPr algn="ctr" fontAlgn="auto">
              <a:spcBef>
                <a:spcPts val="0"/>
              </a:spcBef>
              <a:spcAft>
                <a:spcPts val="0"/>
              </a:spcAft>
              <a:defRPr/>
            </a:pPr>
            <a:r>
              <a:rPr lang="uk-UA" sz="2800" dirty="0">
                <a:solidFill>
                  <a:schemeClr val="accent1"/>
                </a:solidFill>
                <a:latin typeface="Arial" pitchFamily="34" charset="0"/>
                <a:cs typeface="Arial" pitchFamily="34" charset="0"/>
              </a:rPr>
              <a:t>(автомобільна компанія “</a:t>
            </a:r>
            <a:r>
              <a:rPr lang="uk-UA" sz="2800" dirty="0" err="1">
                <a:solidFill>
                  <a:schemeClr val="accent1"/>
                </a:solidFill>
                <a:latin typeface="Arial" pitchFamily="34" charset="0"/>
                <a:cs typeface="Arial" pitchFamily="34" charset="0"/>
              </a:rPr>
              <a:t>Дженерал</a:t>
            </a:r>
            <a:r>
              <a:rPr lang="uk-UA" sz="2800" dirty="0">
                <a:solidFill>
                  <a:schemeClr val="accent1"/>
                </a:solidFill>
                <a:latin typeface="Arial" pitchFamily="34" charset="0"/>
                <a:cs typeface="Arial" pitchFamily="34" charset="0"/>
              </a:rPr>
              <a:t> </a:t>
            </a:r>
            <a:r>
              <a:rPr lang="uk-UA" sz="2800" dirty="0" err="1">
                <a:solidFill>
                  <a:schemeClr val="accent1"/>
                </a:solidFill>
                <a:latin typeface="Arial" pitchFamily="34" charset="0"/>
                <a:cs typeface="Arial" pitchFamily="34" charset="0"/>
              </a:rPr>
              <a:t>Моторс</a:t>
            </a:r>
            <a:r>
              <a:rPr lang="uk-UA" sz="2800" dirty="0">
                <a:solidFill>
                  <a:schemeClr val="accent1"/>
                </a:solidFill>
                <a:latin typeface="Arial" pitchFamily="34" charset="0"/>
                <a:cs typeface="Arial" pitchFamily="34" charset="0"/>
              </a:rPr>
              <a:t>”)</a:t>
            </a:r>
          </a:p>
          <a:p>
            <a:pPr fontAlgn="auto">
              <a:spcBef>
                <a:spcPts val="0"/>
              </a:spcBef>
              <a:spcAft>
                <a:spcPts val="0"/>
              </a:spcAft>
              <a:defRPr/>
            </a:pPr>
            <a:endParaRPr lang="uk-UA" sz="28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800" dirty="0">
                <a:solidFill>
                  <a:schemeClr val="accent1"/>
                </a:solidFill>
                <a:latin typeface="Arial" pitchFamily="34" charset="0"/>
                <a:cs typeface="Arial" pitchFamily="34" charset="0"/>
              </a:rPr>
              <a:t>British and Commonwealth Shipping </a:t>
            </a:r>
            <a:r>
              <a:rPr lang="en-US" sz="2800" dirty="0">
                <a:solidFill>
                  <a:schemeClr val="tx2">
                    <a:lumMod val="75000"/>
                  </a:schemeClr>
                </a:solidFill>
                <a:latin typeface="Arial" pitchFamily="34" charset="0"/>
                <a:cs typeface="Arial" pitchFamily="34" charset="0"/>
              </a:rPr>
              <a:t>– </a:t>
            </a:r>
            <a:r>
              <a:rPr lang="uk-UA" sz="2800" dirty="0">
                <a:solidFill>
                  <a:schemeClr val="tx2">
                    <a:lumMod val="75000"/>
                  </a:schemeClr>
                </a:solidFill>
                <a:latin typeface="Arial" pitchFamily="34" charset="0"/>
                <a:cs typeface="Arial" pitchFamily="34" charset="0"/>
              </a:rPr>
              <a:t>компанія по забезпеченню морських перевезень між Британією та країнами Співдружності </a:t>
            </a:r>
          </a:p>
          <a:p>
            <a:pPr algn="ctr" fontAlgn="auto">
              <a:spcBef>
                <a:spcPts val="0"/>
              </a:spcBef>
              <a:spcAft>
                <a:spcPts val="0"/>
              </a:spcAft>
              <a:defRPr/>
            </a:pPr>
            <a:r>
              <a:rPr lang="uk-UA" sz="2800" dirty="0">
                <a:solidFill>
                  <a:schemeClr val="accent1"/>
                </a:solidFill>
                <a:latin typeface="Arial" pitchFamily="34" charset="0"/>
                <a:cs typeface="Arial" pitchFamily="34" charset="0"/>
              </a:rPr>
              <a:t>“</a:t>
            </a:r>
            <a:r>
              <a:rPr lang="uk-UA" sz="2800" dirty="0" err="1">
                <a:solidFill>
                  <a:schemeClr val="accent1"/>
                </a:solidFill>
                <a:latin typeface="Arial" pitchFamily="34" charset="0"/>
                <a:cs typeface="Arial" pitchFamily="34" charset="0"/>
              </a:rPr>
              <a:t>Брітіш</a:t>
            </a:r>
            <a:r>
              <a:rPr lang="uk-UA" sz="2800" dirty="0">
                <a:solidFill>
                  <a:schemeClr val="accent1"/>
                </a:solidFill>
                <a:latin typeface="Arial" pitchFamily="34" charset="0"/>
                <a:cs typeface="Arial" pitchFamily="34" charset="0"/>
              </a:rPr>
              <a:t> </a:t>
            </a:r>
            <a:r>
              <a:rPr lang="uk-UA" sz="2800" dirty="0" err="1">
                <a:solidFill>
                  <a:schemeClr val="accent1"/>
                </a:solidFill>
                <a:latin typeface="Arial" pitchFamily="34" charset="0"/>
                <a:cs typeface="Arial" pitchFamily="34" charset="0"/>
              </a:rPr>
              <a:t>енд</a:t>
            </a:r>
            <a:r>
              <a:rPr lang="uk-UA" sz="2800" dirty="0">
                <a:solidFill>
                  <a:schemeClr val="accent1"/>
                </a:solidFill>
                <a:latin typeface="Arial" pitchFamily="34" charset="0"/>
                <a:cs typeface="Arial" pitchFamily="34" charset="0"/>
              </a:rPr>
              <a:t> </a:t>
            </a:r>
            <a:r>
              <a:rPr lang="uk-UA" sz="2800" dirty="0" err="1">
                <a:solidFill>
                  <a:schemeClr val="accent1"/>
                </a:solidFill>
                <a:latin typeface="Arial" pitchFamily="34" charset="0"/>
                <a:cs typeface="Arial" pitchFamily="34" charset="0"/>
              </a:rPr>
              <a:t>Коммонвелс</a:t>
            </a:r>
            <a:r>
              <a:rPr lang="uk-UA" sz="2800" dirty="0">
                <a:solidFill>
                  <a:schemeClr val="accent1"/>
                </a:solidFill>
                <a:latin typeface="Arial" pitchFamily="34" charset="0"/>
                <a:cs typeface="Arial" pitchFamily="34" charset="0"/>
              </a:rPr>
              <a:t> </a:t>
            </a:r>
            <a:r>
              <a:rPr lang="uk-UA" sz="2800" dirty="0" err="1">
                <a:solidFill>
                  <a:schemeClr val="accent1"/>
                </a:solidFill>
                <a:latin typeface="Arial" pitchFamily="34" charset="0"/>
                <a:cs typeface="Arial" pitchFamily="34" charset="0"/>
              </a:rPr>
              <a:t>шіппінг</a:t>
            </a:r>
            <a:r>
              <a:rPr lang="uk-UA" sz="2800" dirty="0">
                <a:solidFill>
                  <a:schemeClr val="accent1"/>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1.3. Rendering of Names of Institution, Companies, Firms, etc.</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5327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2800">
                <a:solidFill>
                  <a:srgbClr val="17375E"/>
                </a:solidFill>
                <a:latin typeface="Arial" charset="0"/>
                <a:cs typeface="Arial" charset="0"/>
              </a:rPr>
              <a:t>The same way is employed for rendering U. names,</a:t>
            </a:r>
            <a:endParaRPr lang="uk-UA" sz="2800">
              <a:solidFill>
                <a:srgbClr val="17375E"/>
              </a:solidFill>
              <a:latin typeface="Arial" charset="0"/>
              <a:cs typeface="Arial" charset="0"/>
            </a:endParaRPr>
          </a:p>
          <a:p>
            <a:pPr algn="ctr"/>
            <a:r>
              <a:rPr lang="en-US" sz="2800">
                <a:solidFill>
                  <a:schemeClr val="accent1"/>
                </a:solidFill>
                <a:latin typeface="Arial" charset="0"/>
                <a:cs typeface="Arial" charset="0"/>
              </a:rPr>
              <a:t>e.g. </a:t>
            </a:r>
            <a:r>
              <a:rPr lang="uk-UA" sz="2800">
                <a:solidFill>
                  <a:schemeClr val="accent1"/>
                </a:solidFill>
                <a:latin typeface="Arial" charset="0"/>
                <a:cs typeface="Arial" charset="0"/>
              </a:rPr>
              <a:t>Київська фірма “Світанок” – </a:t>
            </a:r>
            <a:r>
              <a:rPr lang="en-US" sz="2800">
                <a:solidFill>
                  <a:schemeClr val="accent1"/>
                </a:solidFill>
                <a:latin typeface="Arial" charset="0"/>
                <a:cs typeface="Arial" charset="0"/>
              </a:rPr>
              <a:t>Kyiv Svitanok civil services firm</a:t>
            </a:r>
          </a:p>
          <a:p>
            <a:endParaRPr lang="uk-UA" sz="2800">
              <a:solidFill>
                <a:srgbClr val="17375E"/>
              </a:solidFill>
              <a:latin typeface="Arial" charset="0"/>
              <a:cs typeface="Arial" charset="0"/>
            </a:endParaRPr>
          </a:p>
          <a:p>
            <a:r>
              <a:rPr lang="en-US" sz="2800">
                <a:solidFill>
                  <a:srgbClr val="17375E"/>
                </a:solidFill>
                <a:latin typeface="Arial" charset="0"/>
                <a:cs typeface="Arial" charset="0"/>
              </a:rPr>
              <a:t>There is a tendency not to translate some elements of U. names (they are perceived as realia),</a:t>
            </a:r>
            <a:endParaRPr lang="uk-UA" sz="2800">
              <a:solidFill>
                <a:srgbClr val="17375E"/>
              </a:solidFill>
              <a:latin typeface="Arial" charset="0"/>
              <a:cs typeface="Arial" charset="0"/>
            </a:endParaRPr>
          </a:p>
          <a:p>
            <a:pPr algn="ctr"/>
            <a:r>
              <a:rPr lang="en-US" sz="2800">
                <a:solidFill>
                  <a:schemeClr val="accent1"/>
                </a:solidFill>
                <a:latin typeface="Arial" charset="0"/>
                <a:cs typeface="Arial" charset="0"/>
              </a:rPr>
              <a:t>e.g.	Svobody Avenue,</a:t>
            </a:r>
          </a:p>
          <a:p>
            <a:pPr algn="ctr"/>
            <a:r>
              <a:rPr lang="en-US" sz="2800">
                <a:solidFill>
                  <a:schemeClr val="accent1"/>
                </a:solidFill>
                <a:latin typeface="Arial" charset="0"/>
                <a:cs typeface="Arial" charset="0"/>
              </a:rPr>
              <a:t>Transcarpathia – Zakarpattia Region/ Oblast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810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1.3. Rendering of Names of Institution, Companies, Firms, etc.</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052513"/>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700" dirty="0">
                <a:solidFill>
                  <a:schemeClr val="tx2">
                    <a:lumMod val="75000"/>
                  </a:schemeClr>
                </a:solidFill>
                <a:latin typeface="Arial" pitchFamily="34" charset="0"/>
                <a:cs typeface="Arial" pitchFamily="34" charset="0"/>
              </a:rPr>
              <a:t>Names of public offices and institutions are translated verbally in most cases,</a:t>
            </a:r>
            <a:endParaRPr lang="uk-UA" sz="27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700" dirty="0">
                <a:solidFill>
                  <a:schemeClr val="accent1"/>
                </a:solidFill>
                <a:latin typeface="Arial" pitchFamily="34" charset="0"/>
                <a:cs typeface="Arial" pitchFamily="34" charset="0"/>
              </a:rPr>
              <a:t>e.g. 	United Mine Workers Association ---</a:t>
            </a:r>
            <a:endParaRPr lang="uk-UA" sz="2700" dirty="0">
              <a:solidFill>
                <a:schemeClr val="accent1"/>
              </a:solidFill>
              <a:latin typeface="Arial" pitchFamily="34" charset="0"/>
              <a:cs typeface="Arial" pitchFamily="34" charset="0"/>
            </a:endParaRPr>
          </a:p>
          <a:p>
            <a:pPr algn="ctr" fontAlgn="auto">
              <a:spcBef>
                <a:spcPts val="0"/>
              </a:spcBef>
              <a:spcAft>
                <a:spcPts val="0"/>
              </a:spcAft>
              <a:defRPr/>
            </a:pPr>
            <a:r>
              <a:rPr lang="en-US" sz="2700" dirty="0">
                <a:solidFill>
                  <a:schemeClr val="accent1"/>
                </a:solidFill>
                <a:latin typeface="Arial" pitchFamily="34" charset="0"/>
                <a:cs typeface="Arial" pitchFamily="34" charset="0"/>
              </a:rPr>
              <a:t>World Peace Committee ---</a:t>
            </a:r>
          </a:p>
        </p:txBody>
      </p:sp>
      <p:sp>
        <p:nvSpPr>
          <p:cNvPr id="6" name="Скругленный прямоугольник 5"/>
          <p:cNvSpPr/>
          <p:nvPr/>
        </p:nvSpPr>
        <p:spPr>
          <a:xfrm>
            <a:off x="287338" y="2708275"/>
            <a:ext cx="8569325" cy="38163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2700">
                <a:solidFill>
                  <a:srgbClr val="17375E"/>
                </a:solidFill>
                <a:latin typeface="Arial" charset="0"/>
                <a:cs typeface="Arial" charset="0"/>
              </a:rPr>
              <a:t>In E. such names have the NNN model, in which the nouns are joined without conjunctions or prepositions. This model is preferable for rendering U. names into E.,</a:t>
            </a:r>
          </a:p>
          <a:p>
            <a:pPr algn="ctr"/>
            <a:r>
              <a:rPr lang="en-US" sz="2700">
                <a:solidFill>
                  <a:schemeClr val="accent1"/>
                </a:solidFill>
                <a:latin typeface="Arial" charset="0"/>
                <a:cs typeface="Arial" charset="0"/>
              </a:rPr>
              <a:t>e.g.	</a:t>
            </a:r>
            <a:r>
              <a:rPr lang="uk-UA" sz="2700">
                <a:solidFill>
                  <a:schemeClr val="accent1"/>
                </a:solidFill>
                <a:latin typeface="Arial" charset="0"/>
                <a:cs typeface="Arial" charset="0"/>
              </a:rPr>
              <a:t>Київський державний інститут іноземних мов – </a:t>
            </a:r>
            <a:r>
              <a:rPr lang="en-US" sz="2700">
                <a:solidFill>
                  <a:schemeClr val="accent1"/>
                </a:solidFill>
                <a:latin typeface="Arial" charset="0"/>
                <a:cs typeface="Arial" charset="0"/>
              </a:rPr>
              <a:t>the Kyiv State Foreign Languages (Teacher Training) Institute </a:t>
            </a:r>
          </a:p>
          <a:p>
            <a:pPr algn="ctr"/>
            <a:r>
              <a:rPr lang="uk-UA" sz="2700">
                <a:solidFill>
                  <a:schemeClr val="accent1"/>
                </a:solidFill>
                <a:latin typeface="Arial" charset="0"/>
                <a:cs typeface="Arial" charset="0"/>
              </a:rPr>
              <a:t>Медична школа ім. Страженко – </a:t>
            </a:r>
            <a:r>
              <a:rPr lang="en-US" sz="2700">
                <a:solidFill>
                  <a:schemeClr val="accent1"/>
                </a:solidFill>
                <a:latin typeface="Arial" charset="0"/>
                <a:cs typeface="Arial" charset="0"/>
              </a:rPr>
              <a:t>the Strazhenko Medical School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810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3600">
                <a:solidFill>
                  <a:srgbClr val="C00000"/>
                </a:solidFill>
                <a:latin typeface="Arial" charset="0"/>
                <a:cs typeface="Arial" charset="0"/>
              </a:rPr>
              <a:t>1.3. Rendering of Names of Institutions, Companies, Firms, etc.</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052513"/>
            <a:ext cx="8569325" cy="1728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700">
                <a:solidFill>
                  <a:srgbClr val="17375E"/>
                </a:solidFill>
                <a:latin typeface="Arial" charset="0"/>
                <a:cs typeface="Arial" charset="0"/>
              </a:rPr>
              <a:t>However, in literary artistic translation the approach may be different, especially in case of meaningful, “tell-tale” names (historic places, old inns, etc.),</a:t>
            </a:r>
          </a:p>
          <a:p>
            <a:pPr>
              <a:defRPr/>
            </a:pPr>
            <a:r>
              <a:rPr lang="en-US" sz="2700">
                <a:solidFill>
                  <a:srgbClr val="17375E"/>
                </a:solidFill>
                <a:latin typeface="Arial" charset="0"/>
                <a:cs typeface="Arial" charset="0"/>
              </a:rPr>
              <a:t>	</a:t>
            </a:r>
            <a:r>
              <a:rPr lang="en-US" sz="2700">
                <a:solidFill>
                  <a:schemeClr val="accent1"/>
                </a:solidFill>
                <a:latin typeface="Arial" charset="0"/>
                <a:cs typeface="Arial" charset="0"/>
              </a:rPr>
              <a:t>e.g.	The Red Lion – готель “Червоний Лев” </a:t>
            </a:r>
          </a:p>
        </p:txBody>
      </p:sp>
      <p:sp>
        <p:nvSpPr>
          <p:cNvPr id="6" name="Скругленный прямоугольник 5"/>
          <p:cNvSpPr/>
          <p:nvPr/>
        </p:nvSpPr>
        <p:spPr>
          <a:xfrm>
            <a:off x="287338" y="2852738"/>
            <a:ext cx="8569325" cy="36718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endParaRPr lang="uk-UA" sz="2700">
              <a:solidFill>
                <a:srgbClr val="17375E"/>
              </a:solidFill>
              <a:latin typeface="Arial" charset="0"/>
              <a:cs typeface="Arial" charset="0"/>
            </a:endParaRPr>
          </a:p>
          <a:p>
            <a:r>
              <a:rPr lang="en-US" sz="2700">
                <a:solidFill>
                  <a:srgbClr val="17375E"/>
                </a:solidFill>
                <a:latin typeface="Arial" charset="0"/>
                <a:cs typeface="Arial" charset="0"/>
              </a:rPr>
              <a:t>Another interesting group of lexical units requiring special ways of rendering is names of historic objects/landmarks, etc.,</a:t>
            </a:r>
          </a:p>
          <a:p>
            <a:pPr algn="ctr"/>
            <a:endParaRPr lang="uk-UA" sz="2700">
              <a:solidFill>
                <a:schemeClr val="accent1"/>
              </a:solidFill>
              <a:latin typeface="Arial" charset="0"/>
              <a:cs typeface="Arial" charset="0"/>
            </a:endParaRPr>
          </a:p>
          <a:p>
            <a:pPr algn="ctr"/>
            <a:r>
              <a:rPr lang="en-US" sz="2700">
                <a:solidFill>
                  <a:schemeClr val="accent1"/>
                </a:solidFill>
                <a:latin typeface="Arial" charset="0"/>
                <a:cs typeface="Arial" charset="0"/>
              </a:rPr>
              <a:t>e.g.  Manneken Pis  (literally ‘Little Man Pee’ in Marols, a Dutch dialect spoken in Brussels, also known in French as ‘le Petit Julien’), is a famous Brussels landmark.</a:t>
            </a:r>
          </a:p>
          <a:p>
            <a:pPr algn="ctr"/>
            <a:endParaRPr lang="en-US" sz="27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1.4. Rendering of terms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765175"/>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uk-UA" sz="2700" dirty="0">
                <a:solidFill>
                  <a:srgbClr val="C00000"/>
                </a:solidFill>
                <a:latin typeface="Arial" pitchFamily="34" charset="0"/>
                <a:cs typeface="Arial" pitchFamily="34" charset="0"/>
              </a:rPr>
              <a:t>	</a:t>
            </a:r>
            <a:r>
              <a:rPr lang="en-US" sz="2700" dirty="0">
                <a:solidFill>
                  <a:srgbClr val="C00000"/>
                </a:solidFill>
                <a:latin typeface="Arial" pitchFamily="34" charset="0"/>
                <a:cs typeface="Arial" pitchFamily="34" charset="0"/>
              </a:rPr>
              <a:t>A Term </a:t>
            </a:r>
            <a:r>
              <a:rPr lang="en-US" sz="2700" dirty="0">
                <a:solidFill>
                  <a:schemeClr val="tx2">
                    <a:lumMod val="75000"/>
                  </a:schemeClr>
                </a:solidFill>
                <a:latin typeface="Arial" pitchFamily="34" charset="0"/>
                <a:cs typeface="Arial" pitchFamily="34" charset="0"/>
              </a:rPr>
              <a:t>is a word or a word combination of a special (scientific, technical, etc.) language, which is created, borrowed, or adopted to exactly express a definite concept specific for the science in question and name its special objects. </a:t>
            </a:r>
            <a:endParaRPr lang="uk-UA" sz="2700" dirty="0">
              <a:solidFill>
                <a:schemeClr val="tx2">
                  <a:lumMod val="75000"/>
                </a:schemeClr>
              </a:solidFill>
              <a:latin typeface="Arial" pitchFamily="34" charset="0"/>
              <a:cs typeface="Arial" pitchFamily="34" charset="0"/>
            </a:endParaRPr>
          </a:p>
          <a:p>
            <a:pPr algn="just" fontAlgn="auto">
              <a:lnSpc>
                <a:spcPct val="150000"/>
              </a:lnSpc>
              <a:spcBef>
                <a:spcPts val="0"/>
              </a:spcBef>
              <a:spcAft>
                <a:spcPts val="0"/>
              </a:spcAft>
              <a:defRPr/>
            </a:pPr>
            <a:r>
              <a:rPr lang="uk-UA" sz="2700" dirty="0">
                <a:solidFill>
                  <a:srgbClr val="C00000"/>
                </a:solidFill>
                <a:latin typeface="Arial" pitchFamily="34" charset="0"/>
                <a:cs typeface="Arial" pitchFamily="34" charset="0"/>
              </a:rPr>
              <a:t>	</a:t>
            </a:r>
            <a:r>
              <a:rPr lang="en-US" sz="2700" dirty="0">
                <a:solidFill>
                  <a:srgbClr val="C00000"/>
                </a:solidFill>
                <a:latin typeface="Arial" pitchFamily="34" charset="0"/>
                <a:cs typeface="Arial" pitchFamily="34" charset="0"/>
              </a:rPr>
              <a:t>A term </a:t>
            </a:r>
            <a:r>
              <a:rPr lang="en-US" sz="2700" dirty="0">
                <a:solidFill>
                  <a:schemeClr val="tx2">
                    <a:lumMod val="75000"/>
                  </a:schemeClr>
                </a:solidFill>
                <a:latin typeface="Arial" pitchFamily="34" charset="0"/>
                <a:cs typeface="Arial" pitchFamily="34" charset="0"/>
              </a:rPr>
              <a:t>is a definitional word, i.e. it is not only directly connected with a scientific definition but displays a relationship of one-to-one correspondence with it.</a:t>
            </a:r>
            <a:endParaRPr lang="en-US" sz="27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1.4. Rendering of terms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765175"/>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lnSpc>
                <a:spcPct val="150000"/>
              </a:lnSpc>
              <a:defRPr/>
            </a:pPr>
            <a:r>
              <a:rPr lang="uk-UA" sz="2600">
                <a:solidFill>
                  <a:srgbClr val="C00000"/>
                </a:solidFill>
                <a:latin typeface="Arial" charset="0"/>
                <a:cs typeface="Arial" charset="0"/>
              </a:rPr>
              <a:t>	</a:t>
            </a:r>
            <a:r>
              <a:rPr lang="en-US" sz="2600">
                <a:solidFill>
                  <a:srgbClr val="C00000"/>
                </a:solidFill>
                <a:latin typeface="Arial" charset="0"/>
                <a:cs typeface="Arial" charset="0"/>
              </a:rPr>
              <a:t>Terms</a:t>
            </a:r>
            <a:r>
              <a:rPr lang="en-US" sz="2600">
                <a:solidFill>
                  <a:srgbClr val="17375E"/>
                </a:solidFill>
                <a:latin typeface="Arial" charset="0"/>
                <a:cs typeface="Arial" charset="0"/>
              </a:rPr>
              <a:t> are generally associated with a definite field of science and therefore with a series of other terms belonging to that particular field. They always come in clusters, either in a text on the subject to which they belong, or in special dictionaries which, unlike general dictionaries, make a careful selection of terms. All these clusters of terms form the nomenclature, or system of names, for the objects of study of any particular field of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1.4. Rendering of terms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765175"/>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600" dirty="0">
                <a:solidFill>
                  <a:schemeClr val="tx2">
                    <a:lumMod val="75000"/>
                  </a:schemeClr>
                </a:solidFill>
                <a:latin typeface="Arial" pitchFamily="34" charset="0"/>
                <a:cs typeface="Arial" pitchFamily="34" charset="0"/>
              </a:rPr>
              <a:t>	</a:t>
            </a:r>
            <a:r>
              <a:rPr lang="en-US" sz="2600" dirty="0">
                <a:solidFill>
                  <a:srgbClr val="C00000"/>
                </a:solidFill>
                <a:latin typeface="Arial" pitchFamily="34" charset="0"/>
                <a:cs typeface="Arial" pitchFamily="34" charset="0"/>
              </a:rPr>
              <a:t>Terms</a:t>
            </a:r>
            <a:r>
              <a:rPr lang="en-US" sz="2600" dirty="0">
                <a:solidFill>
                  <a:schemeClr val="tx2">
                    <a:lumMod val="75000"/>
                  </a:schemeClr>
                </a:solidFill>
                <a:latin typeface="Arial" pitchFamily="34" charset="0"/>
                <a:cs typeface="Arial" pitchFamily="34" charset="0"/>
              </a:rPr>
              <a:t> are characterized by </a:t>
            </a:r>
            <a:r>
              <a:rPr lang="en-US" sz="2600" u="sng" dirty="0">
                <a:solidFill>
                  <a:schemeClr val="tx2">
                    <a:lumMod val="75000"/>
                  </a:schemeClr>
                </a:solidFill>
                <a:latin typeface="Arial" pitchFamily="34" charset="0"/>
                <a:cs typeface="Arial" pitchFamily="34" charset="0"/>
              </a:rPr>
              <a:t>a tendency to be </a:t>
            </a:r>
            <a:r>
              <a:rPr lang="en-US" sz="2600" u="sng" dirty="0" err="1">
                <a:solidFill>
                  <a:schemeClr val="tx2">
                    <a:lumMod val="75000"/>
                  </a:schemeClr>
                </a:solidFill>
                <a:latin typeface="Arial" pitchFamily="34" charset="0"/>
                <a:cs typeface="Arial" pitchFamily="34" charset="0"/>
              </a:rPr>
              <a:t>monosemantic</a:t>
            </a:r>
            <a:r>
              <a:rPr lang="en-US" sz="2600" dirty="0">
                <a:solidFill>
                  <a:schemeClr val="tx2">
                    <a:lumMod val="75000"/>
                  </a:schemeClr>
                </a:solidFill>
                <a:latin typeface="Arial" pitchFamily="34" charset="0"/>
                <a:cs typeface="Arial" pitchFamily="34" charset="0"/>
              </a:rPr>
              <a:t> and therefore easily call forth the required concept. Terms may appear in the scientific style, the newspaper style, the </a:t>
            </a:r>
            <a:r>
              <a:rPr lang="en-US" sz="2600" dirty="0" err="1">
                <a:solidFill>
                  <a:schemeClr val="tx2">
                    <a:lumMod val="75000"/>
                  </a:schemeClr>
                </a:solidFill>
                <a:latin typeface="Arial" pitchFamily="34" charset="0"/>
                <a:cs typeface="Arial" pitchFamily="34" charset="0"/>
              </a:rPr>
              <a:t>publicistic</a:t>
            </a:r>
            <a:r>
              <a:rPr lang="en-US" sz="2600" dirty="0">
                <a:solidFill>
                  <a:schemeClr val="tx2">
                    <a:lumMod val="75000"/>
                  </a:schemeClr>
                </a:solidFill>
                <a:latin typeface="Arial" pitchFamily="34" charset="0"/>
                <a:cs typeface="Arial" pitchFamily="34" charset="0"/>
              </a:rPr>
              <a:t> style, the belles-lettres style, etc. In other than scientific styles terms no longer fulfill their basic function, that of bearing an exact reference to a given notion or concept. Their function is either to indicate the technical peculiarities of the subject dealt with, or to make some references to the occupation of a character whose language would naturally contain special words and expressions. A term has a stylistic function when it is used to create an atmosphere or to characterize a person.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268413"/>
            <a:ext cx="8856662" cy="4897437"/>
          </a:xfrm>
        </p:spPr>
        <p:txBody>
          <a:bodyPr rtlCol="0">
            <a:normAutofit/>
          </a:bodyPr>
          <a:lstStyle/>
          <a:p>
            <a:pPr marL="0" indent="0" eaLnBrk="1" fontAlgn="auto" hangingPunct="1">
              <a:spcAft>
                <a:spcPts val="0"/>
              </a:spcAft>
              <a:buFont typeface="Arial" charset="0"/>
              <a:buNone/>
              <a:defRPr/>
            </a:pPr>
            <a:r>
              <a:rPr lang="uk-UA" sz="3600" dirty="0" smtClean="0">
                <a:solidFill>
                  <a:schemeClr val="tx2">
                    <a:lumMod val="75000"/>
                  </a:schemeClr>
                </a:solidFill>
                <a:latin typeface="Arial" pitchFamily="34" charset="0"/>
                <a:cs typeface="Arial" pitchFamily="34" charset="0"/>
              </a:rPr>
              <a:t>1. </a:t>
            </a:r>
            <a:r>
              <a:rPr lang="en-US" sz="3600" dirty="0" smtClean="0">
                <a:solidFill>
                  <a:schemeClr val="tx2">
                    <a:lumMod val="75000"/>
                  </a:schemeClr>
                </a:solidFill>
                <a:latin typeface="Arial" pitchFamily="34" charset="0"/>
                <a:cs typeface="Arial" pitchFamily="34" charset="0"/>
              </a:rPr>
              <a:t>Translation </a:t>
            </a:r>
            <a:r>
              <a:rPr lang="en-US" sz="3600" dirty="0">
                <a:solidFill>
                  <a:schemeClr val="tx2">
                    <a:lumMod val="75000"/>
                  </a:schemeClr>
                </a:solidFill>
                <a:latin typeface="Arial" pitchFamily="34" charset="0"/>
                <a:cs typeface="Arial" pitchFamily="34" charset="0"/>
              </a:rPr>
              <a:t>of </a:t>
            </a:r>
            <a:r>
              <a:rPr lang="en-US" sz="3600" dirty="0" err="1">
                <a:solidFill>
                  <a:schemeClr val="tx2">
                    <a:lumMod val="75000"/>
                  </a:schemeClr>
                </a:solidFill>
                <a:latin typeface="Arial" pitchFamily="34" charset="0"/>
                <a:cs typeface="Arial" pitchFamily="34" charset="0"/>
              </a:rPr>
              <a:t>Monosemantic</a:t>
            </a:r>
            <a:r>
              <a:rPr lang="en-US" sz="3600" dirty="0">
                <a:solidFill>
                  <a:schemeClr val="tx2">
                    <a:lumMod val="75000"/>
                  </a:schemeClr>
                </a:solidFill>
                <a:latin typeface="Arial" pitchFamily="34" charset="0"/>
                <a:cs typeface="Arial" pitchFamily="34" charset="0"/>
              </a:rPr>
              <a:t> Words</a:t>
            </a:r>
          </a:p>
          <a:p>
            <a:pPr marL="0" indent="0" eaLnBrk="1" fontAlgn="auto" hangingPunct="1">
              <a:spcAft>
                <a:spcPts val="0"/>
              </a:spcAft>
              <a:buFont typeface="Arial" charset="0"/>
              <a:buNone/>
              <a:defRPr/>
            </a:pPr>
            <a:r>
              <a:rPr lang="uk-UA" sz="3600" dirty="0" smtClean="0">
                <a:solidFill>
                  <a:schemeClr val="tx2">
                    <a:lumMod val="75000"/>
                  </a:schemeClr>
                </a:solidFill>
                <a:latin typeface="Arial" pitchFamily="34" charset="0"/>
                <a:cs typeface="Arial" pitchFamily="34" charset="0"/>
              </a:rPr>
              <a:t>2. </a:t>
            </a:r>
            <a:r>
              <a:rPr lang="en-US" sz="3600" dirty="0" smtClean="0">
                <a:solidFill>
                  <a:schemeClr val="tx2">
                    <a:lumMod val="75000"/>
                  </a:schemeClr>
                </a:solidFill>
                <a:latin typeface="Arial" pitchFamily="34" charset="0"/>
                <a:cs typeface="Arial" pitchFamily="34" charset="0"/>
              </a:rPr>
              <a:t>Translation </a:t>
            </a:r>
            <a:r>
              <a:rPr lang="en-US" sz="3600" dirty="0">
                <a:solidFill>
                  <a:schemeClr val="tx2">
                    <a:lumMod val="75000"/>
                  </a:schemeClr>
                </a:solidFill>
                <a:latin typeface="Arial" pitchFamily="34" charset="0"/>
                <a:cs typeface="Arial" pitchFamily="34" charset="0"/>
              </a:rPr>
              <a:t>of </a:t>
            </a:r>
            <a:r>
              <a:rPr lang="en-US" sz="3600" dirty="0" err="1">
                <a:solidFill>
                  <a:schemeClr val="tx2">
                    <a:lumMod val="75000"/>
                  </a:schemeClr>
                </a:solidFill>
                <a:latin typeface="Arial" pitchFamily="34" charset="0"/>
                <a:cs typeface="Arial" pitchFamily="34" charset="0"/>
              </a:rPr>
              <a:t>Polysemantic</a:t>
            </a:r>
            <a:r>
              <a:rPr lang="en-US" sz="3600" dirty="0">
                <a:solidFill>
                  <a:schemeClr val="tx2">
                    <a:lumMod val="75000"/>
                  </a:schemeClr>
                </a:solidFill>
                <a:latin typeface="Arial" pitchFamily="34" charset="0"/>
                <a:cs typeface="Arial" pitchFamily="34" charset="0"/>
              </a:rPr>
              <a:t> Words</a:t>
            </a:r>
          </a:p>
          <a:p>
            <a:pPr marL="0" indent="0" eaLnBrk="1" fontAlgn="auto" hangingPunct="1">
              <a:spcAft>
                <a:spcPts val="0"/>
              </a:spcAft>
              <a:buFont typeface="Arial" charset="0"/>
              <a:buNone/>
              <a:defRPr/>
            </a:pPr>
            <a:r>
              <a:rPr lang="en-US" sz="3600" dirty="0">
                <a:solidFill>
                  <a:schemeClr val="tx2">
                    <a:lumMod val="75000"/>
                  </a:schemeClr>
                </a:solidFill>
                <a:latin typeface="Arial" pitchFamily="34" charset="0"/>
                <a:cs typeface="Arial" pitchFamily="34" charset="0"/>
              </a:rPr>
              <a:t>3</a:t>
            </a:r>
            <a:r>
              <a:rPr lang="en-US" sz="3600" dirty="0" smtClean="0">
                <a:solidFill>
                  <a:schemeClr val="tx2">
                    <a:lumMod val="75000"/>
                  </a:schemeClr>
                </a:solidFill>
                <a:latin typeface="Arial" pitchFamily="34" charset="0"/>
                <a:cs typeface="Arial" pitchFamily="34" charset="0"/>
              </a:rPr>
              <a:t>.</a:t>
            </a:r>
            <a:r>
              <a:rPr lang="uk-UA" sz="3600" dirty="0" smtClean="0">
                <a:solidFill>
                  <a:schemeClr val="tx2">
                    <a:lumMod val="75000"/>
                  </a:schemeClr>
                </a:solidFill>
                <a:latin typeface="Arial" pitchFamily="34" charset="0"/>
                <a:cs typeface="Arial" pitchFamily="34" charset="0"/>
              </a:rPr>
              <a:t> </a:t>
            </a:r>
            <a:r>
              <a:rPr lang="en-US" sz="3600" dirty="0" smtClean="0">
                <a:solidFill>
                  <a:schemeClr val="tx2">
                    <a:lumMod val="75000"/>
                  </a:schemeClr>
                </a:solidFill>
                <a:latin typeface="Arial" pitchFamily="34" charset="0"/>
                <a:cs typeface="Arial" pitchFamily="34" charset="0"/>
              </a:rPr>
              <a:t>Translation </a:t>
            </a:r>
            <a:r>
              <a:rPr lang="en-US" sz="3600" dirty="0">
                <a:solidFill>
                  <a:schemeClr val="tx2">
                    <a:lumMod val="75000"/>
                  </a:schemeClr>
                </a:solidFill>
                <a:latin typeface="Arial" pitchFamily="34" charset="0"/>
                <a:cs typeface="Arial" pitchFamily="34" charset="0"/>
              </a:rPr>
              <a:t>of Internationalisms and Pseudo-Internationalisms </a:t>
            </a:r>
          </a:p>
          <a:p>
            <a:pPr marL="0" indent="0" eaLnBrk="1" fontAlgn="auto" hangingPunct="1">
              <a:spcAft>
                <a:spcPts val="0"/>
              </a:spcAft>
              <a:buFont typeface="Arial" charset="0"/>
              <a:buNone/>
              <a:defRPr/>
            </a:pPr>
            <a:r>
              <a:rPr lang="en-US" sz="3600" dirty="0">
                <a:solidFill>
                  <a:schemeClr val="tx2">
                    <a:lumMod val="75000"/>
                  </a:schemeClr>
                </a:solidFill>
                <a:latin typeface="Arial" pitchFamily="34" charset="0"/>
                <a:cs typeface="Arial" pitchFamily="34" charset="0"/>
              </a:rPr>
              <a:t>4</a:t>
            </a:r>
            <a:r>
              <a:rPr lang="en-US" sz="3600" dirty="0" smtClean="0">
                <a:solidFill>
                  <a:schemeClr val="tx2">
                    <a:lumMod val="75000"/>
                  </a:schemeClr>
                </a:solidFill>
                <a:latin typeface="Arial" pitchFamily="34" charset="0"/>
                <a:cs typeface="Arial" pitchFamily="34" charset="0"/>
              </a:rPr>
              <a:t>.</a:t>
            </a:r>
            <a:r>
              <a:rPr lang="uk-UA" sz="3600" dirty="0" smtClean="0">
                <a:solidFill>
                  <a:schemeClr val="tx2">
                    <a:lumMod val="75000"/>
                  </a:schemeClr>
                </a:solidFill>
                <a:latin typeface="Arial" pitchFamily="34" charset="0"/>
                <a:cs typeface="Arial" pitchFamily="34" charset="0"/>
              </a:rPr>
              <a:t> </a:t>
            </a:r>
            <a:r>
              <a:rPr lang="en-US" sz="3600" dirty="0" smtClean="0">
                <a:solidFill>
                  <a:schemeClr val="tx2">
                    <a:lumMod val="75000"/>
                  </a:schemeClr>
                </a:solidFill>
                <a:latin typeface="Arial" pitchFamily="34" charset="0"/>
                <a:cs typeface="Arial" pitchFamily="34" charset="0"/>
              </a:rPr>
              <a:t>Translation </a:t>
            </a:r>
            <a:r>
              <a:rPr lang="en-US" sz="3600" dirty="0">
                <a:solidFill>
                  <a:schemeClr val="tx2">
                    <a:lumMod val="75000"/>
                  </a:schemeClr>
                </a:solidFill>
                <a:latin typeface="Arial" pitchFamily="34" charset="0"/>
                <a:cs typeface="Arial" pitchFamily="34" charset="0"/>
              </a:rPr>
              <a:t>of Non-Equivalent Lexicon</a:t>
            </a:r>
          </a:p>
          <a:p>
            <a:pPr marL="0" indent="0" eaLnBrk="1" fontAlgn="auto" hangingPunct="1">
              <a:spcAft>
                <a:spcPts val="0"/>
              </a:spcAft>
              <a:buFont typeface="Arial" charset="0"/>
              <a:buNone/>
              <a:defRPr/>
            </a:pPr>
            <a:r>
              <a:rPr lang="en-US" sz="3600" dirty="0" smtClean="0">
                <a:solidFill>
                  <a:schemeClr val="tx2">
                    <a:lumMod val="75000"/>
                  </a:schemeClr>
                </a:solidFill>
                <a:latin typeface="Arial" pitchFamily="34" charset="0"/>
                <a:cs typeface="Arial" pitchFamily="34" charset="0"/>
              </a:rPr>
              <a:t>5.</a:t>
            </a:r>
            <a:r>
              <a:rPr lang="uk-UA" sz="3600" dirty="0" smtClean="0">
                <a:solidFill>
                  <a:schemeClr val="tx2">
                    <a:lumMod val="75000"/>
                  </a:schemeClr>
                </a:solidFill>
                <a:latin typeface="Arial" pitchFamily="34" charset="0"/>
                <a:cs typeface="Arial" pitchFamily="34" charset="0"/>
              </a:rPr>
              <a:t> </a:t>
            </a:r>
            <a:r>
              <a:rPr lang="en-US" sz="3600" dirty="0" smtClean="0">
                <a:solidFill>
                  <a:schemeClr val="tx2">
                    <a:lumMod val="75000"/>
                  </a:schemeClr>
                </a:solidFill>
                <a:latin typeface="Arial" pitchFamily="34" charset="0"/>
                <a:cs typeface="Arial" pitchFamily="34" charset="0"/>
              </a:rPr>
              <a:t>Translation </a:t>
            </a:r>
            <a:r>
              <a:rPr lang="en-US" sz="3600" dirty="0">
                <a:solidFill>
                  <a:schemeClr val="tx2">
                    <a:lumMod val="75000"/>
                  </a:schemeClr>
                </a:solidFill>
                <a:latin typeface="Arial" pitchFamily="34" charset="0"/>
                <a:cs typeface="Arial" pitchFamily="34" charset="0"/>
              </a:rPr>
              <a:t>of Idiomatic/Phraseological and Stable Expressions </a:t>
            </a:r>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left)">
                                      <p:cBhvr>
                                        <p:cTn id="32" dur="500"/>
                                        <p:tgtEl>
                                          <p:spTgt spid="3">
                                            <p:txEl>
                                              <p:pRg st="4" end="4"/>
                                            </p:txEl>
                                          </p:spTgt>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1.4. Rendering of terms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693738"/>
            <a:ext cx="8569325" cy="5903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500" dirty="0">
                <a:solidFill>
                  <a:schemeClr val="tx2">
                    <a:lumMod val="75000"/>
                  </a:schemeClr>
                </a:solidFill>
                <a:latin typeface="Arial" pitchFamily="34" charset="0"/>
                <a:cs typeface="Arial" pitchFamily="34" charset="0"/>
              </a:rPr>
              <a:t>	</a:t>
            </a:r>
            <a:r>
              <a:rPr lang="en-US" sz="2500" dirty="0">
                <a:solidFill>
                  <a:schemeClr val="tx2">
                    <a:lumMod val="75000"/>
                  </a:schemeClr>
                </a:solidFill>
                <a:latin typeface="Arial" pitchFamily="34" charset="0"/>
                <a:cs typeface="Arial" pitchFamily="34" charset="0"/>
              </a:rPr>
              <a:t>A linguist who is familiar with many aspects of the target language and can make a high-quality business translation often fails while dealing with translation of technical and scientific literature. Technical translation is often made by a number of specialists. </a:t>
            </a:r>
            <a:endParaRPr lang="uk-UA" sz="25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uk-UA" sz="2500" dirty="0">
                <a:solidFill>
                  <a:schemeClr val="tx2">
                    <a:lumMod val="75000"/>
                  </a:schemeClr>
                </a:solidFill>
                <a:latin typeface="Arial" pitchFamily="34" charset="0"/>
                <a:cs typeface="Arial" pitchFamily="34" charset="0"/>
              </a:rPr>
              <a:t>	</a:t>
            </a:r>
            <a:r>
              <a:rPr lang="en-US" sz="2500" dirty="0">
                <a:solidFill>
                  <a:schemeClr val="tx2">
                    <a:lumMod val="75000"/>
                  </a:schemeClr>
                </a:solidFill>
                <a:latin typeface="Arial" pitchFamily="34" charset="0"/>
                <a:cs typeface="Arial" pitchFamily="34" charset="0"/>
              </a:rPr>
              <a:t>For example, a draft translation is made by a narrowly focused science or production specialist, and then the translation is corrected and edited by a language professional. </a:t>
            </a:r>
            <a:endParaRPr lang="uk-UA" sz="25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uk-UA" sz="2500" dirty="0">
                <a:solidFill>
                  <a:schemeClr val="tx2">
                    <a:lumMod val="75000"/>
                  </a:schemeClr>
                </a:solidFill>
                <a:latin typeface="Arial" pitchFamily="34" charset="0"/>
                <a:cs typeface="Arial" pitchFamily="34" charset="0"/>
              </a:rPr>
              <a:t>	</a:t>
            </a:r>
            <a:r>
              <a:rPr lang="en-US" sz="2500" dirty="0">
                <a:solidFill>
                  <a:schemeClr val="tx2">
                    <a:lumMod val="75000"/>
                  </a:schemeClr>
                </a:solidFill>
                <a:latin typeface="Arial" pitchFamily="34" charset="0"/>
                <a:cs typeface="Arial" pitchFamily="34" charset="0"/>
              </a:rPr>
              <a:t>Or vice versa – the professional translator makes the initial translation, and the technical specialist proofreads the text and verifies the terminology. In any case the customer gets the most accurate technical translation possible.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2. Translation of </a:t>
            </a:r>
            <a:r>
              <a:rPr lang="en-US" sz="3600" dirty="0" err="1">
                <a:solidFill>
                  <a:srgbClr val="C00000"/>
                </a:solidFill>
                <a:latin typeface="Arial" pitchFamily="34" charset="0"/>
                <a:cs typeface="Arial" pitchFamily="34" charset="0"/>
              </a:rPr>
              <a:t>Polysemantic</a:t>
            </a:r>
            <a:r>
              <a:rPr lang="en-US" sz="3600" dirty="0">
                <a:solidFill>
                  <a:srgbClr val="C00000"/>
                </a:solidFill>
                <a:latin typeface="Arial" pitchFamily="34" charset="0"/>
                <a:cs typeface="Arial" pitchFamily="34" charset="0"/>
              </a:rPr>
              <a:t> Words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693738"/>
            <a:ext cx="8569325" cy="5903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uk-UA" sz="2500">
                <a:solidFill>
                  <a:srgbClr val="17375E"/>
                </a:solidFill>
                <a:latin typeface="Arial" charset="0"/>
                <a:cs typeface="Arial" charset="0"/>
              </a:rPr>
              <a:t>	</a:t>
            </a:r>
            <a:r>
              <a:rPr lang="en-US" sz="2500">
                <a:solidFill>
                  <a:srgbClr val="17375E"/>
                </a:solidFill>
                <a:latin typeface="Arial" charset="0"/>
                <a:cs typeface="Arial" charset="0"/>
              </a:rPr>
              <a:t>The denotative meaning of most words can be identified at the level of word-combinations and sentences only. These words constitute a considerable part of present-day E. lexicon and are referred to as polysemantic words. For example, the denotative meaning of the verb or noun “part” can be fully displayed in the word-combinations: </a:t>
            </a:r>
            <a:r>
              <a:rPr lang="en-US" sz="2500" i="1">
                <a:solidFill>
                  <a:schemeClr val="accent1"/>
                </a:solidFill>
                <a:latin typeface="Arial" charset="0"/>
                <a:cs typeface="Arial" charset="0"/>
              </a:rPr>
              <a:t>to part the fighting cocks, to part company with somebody, to part one’s hair, to take part in smth,  to have a small part in the event, etc. </a:t>
            </a:r>
            <a:r>
              <a:rPr lang="en-US" sz="2500">
                <a:solidFill>
                  <a:srgbClr val="17375E"/>
                </a:solidFill>
                <a:latin typeface="Arial" charset="0"/>
                <a:cs typeface="Arial" charset="0"/>
              </a:rPr>
              <a:t>Sometimes it is difficult to identify without a larger context the proper meaning of such words as </a:t>
            </a:r>
            <a:r>
              <a:rPr lang="en-US" sz="2500" i="1">
                <a:solidFill>
                  <a:schemeClr val="accent1"/>
                </a:solidFill>
                <a:latin typeface="Arial" charset="0"/>
                <a:cs typeface="Arial" charset="0"/>
              </a:rPr>
              <a:t>“your” </a:t>
            </a:r>
            <a:r>
              <a:rPr lang="en-US" sz="2500">
                <a:solidFill>
                  <a:srgbClr val="17375E"/>
                </a:solidFill>
                <a:latin typeface="Arial" charset="0"/>
                <a:cs typeface="Arial" charset="0"/>
              </a:rPr>
              <a:t>which may be rendered as </a:t>
            </a:r>
            <a:r>
              <a:rPr lang="en-US" sz="2500" i="1">
                <a:solidFill>
                  <a:schemeClr val="accent1"/>
                </a:solidFill>
                <a:latin typeface="Arial" charset="0"/>
                <a:cs typeface="Arial" charset="0"/>
              </a:rPr>
              <a:t>ваш, ваше, ваша, ваші/твій, твоє,твоя, твої/свій, своє, своя, свої respectively.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2. Translation of </a:t>
            </a:r>
            <a:r>
              <a:rPr lang="en-US" sz="3600" dirty="0" err="1">
                <a:solidFill>
                  <a:srgbClr val="C00000"/>
                </a:solidFill>
                <a:latin typeface="Arial" pitchFamily="34" charset="0"/>
                <a:cs typeface="Arial" pitchFamily="34" charset="0"/>
              </a:rPr>
              <a:t>Polysemantic</a:t>
            </a:r>
            <a:r>
              <a:rPr lang="en-US" sz="3600" dirty="0">
                <a:solidFill>
                  <a:srgbClr val="C00000"/>
                </a:solidFill>
                <a:latin typeface="Arial" pitchFamily="34" charset="0"/>
                <a:cs typeface="Arial" pitchFamily="34" charset="0"/>
              </a:rPr>
              <a:t> Words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838200"/>
            <a:ext cx="8569325" cy="47513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The context also reveals free or bound use of the word,</a:t>
            </a:r>
          </a:p>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a:t>
            </a:r>
            <a:endParaRPr lang="uk-UA" sz="3200" dirty="0">
              <a:solidFill>
                <a:schemeClr val="tx2">
                  <a:lumMod val="75000"/>
                </a:schemeClr>
              </a:solidFill>
              <a:latin typeface="Arial" pitchFamily="34" charset="0"/>
              <a:cs typeface="Arial" pitchFamily="34" charset="0"/>
            </a:endParaRPr>
          </a:p>
          <a:p>
            <a:pPr algn="ctr" fontAlgn="auto">
              <a:lnSpc>
                <a:spcPct val="150000"/>
              </a:lnSpc>
              <a:spcBef>
                <a:spcPts val="0"/>
              </a:spcBef>
              <a:spcAft>
                <a:spcPts val="0"/>
              </a:spcAft>
              <a:defRPr/>
            </a:pPr>
            <a:r>
              <a:rPr lang="en-US" sz="3200" dirty="0">
                <a:solidFill>
                  <a:schemeClr val="accent1"/>
                </a:solidFill>
                <a:latin typeface="Arial" pitchFamily="34" charset="0"/>
                <a:cs typeface="Arial" pitchFamily="34" charset="0"/>
              </a:rPr>
              <a:t>e.g. 	He made a pace or two forward (free use) – </a:t>
            </a:r>
            <a:r>
              <a:rPr lang="en-US" sz="3200" dirty="0" err="1">
                <a:solidFill>
                  <a:schemeClr val="accent1"/>
                </a:solidFill>
                <a:latin typeface="Arial" pitchFamily="34" charset="0"/>
                <a:cs typeface="Arial" pitchFamily="34" charset="0"/>
              </a:rPr>
              <a:t>Він</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зробив</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крок</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чи</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два</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вперед</a:t>
            </a:r>
            <a:r>
              <a:rPr lang="en-US" sz="3200" dirty="0">
                <a:solidFill>
                  <a:schemeClr val="accent1"/>
                </a:solidFill>
                <a:latin typeface="Arial" pitchFamily="34" charset="0"/>
                <a:cs typeface="Arial" pitchFamily="34" charset="0"/>
              </a:rPr>
              <a:t>.</a:t>
            </a:r>
          </a:p>
          <a:p>
            <a:pPr algn="ctr" fontAlgn="auto">
              <a:lnSpc>
                <a:spcPct val="150000"/>
              </a:lnSpc>
              <a:spcBef>
                <a:spcPts val="0"/>
              </a:spcBef>
              <a:spcAft>
                <a:spcPts val="0"/>
              </a:spcAft>
              <a:defRPr/>
            </a:pPr>
            <a:r>
              <a:rPr lang="en-US" sz="3200" dirty="0">
                <a:solidFill>
                  <a:schemeClr val="accent1"/>
                </a:solidFill>
                <a:latin typeface="Arial" pitchFamily="34" charset="0"/>
                <a:cs typeface="Arial" pitchFamily="34" charset="0"/>
              </a:rPr>
              <a:t>He kept pace with the time (bound use) – </a:t>
            </a:r>
            <a:r>
              <a:rPr lang="en-US" sz="3200" dirty="0" err="1">
                <a:solidFill>
                  <a:schemeClr val="accent1"/>
                </a:solidFill>
                <a:latin typeface="Arial" pitchFamily="34" charset="0"/>
                <a:cs typeface="Arial" pitchFamily="34" charset="0"/>
              </a:rPr>
              <a:t>Він</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ішов</a:t>
            </a:r>
            <a:r>
              <a:rPr lang="en-US" sz="3200" dirty="0">
                <a:solidFill>
                  <a:schemeClr val="accent1"/>
                </a:solidFill>
                <a:latin typeface="Arial" pitchFamily="34" charset="0"/>
                <a:cs typeface="Arial" pitchFamily="34" charset="0"/>
              </a:rPr>
              <a:t> в </a:t>
            </a:r>
            <a:r>
              <a:rPr lang="en-US" sz="3200" dirty="0" err="1">
                <a:solidFill>
                  <a:schemeClr val="accent1"/>
                </a:solidFill>
                <a:latin typeface="Arial" pitchFamily="34" charset="0"/>
                <a:cs typeface="Arial" pitchFamily="34" charset="0"/>
              </a:rPr>
              <a:t>ногу</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не</a:t>
            </a:r>
            <a:r>
              <a:rPr lang="en-US" sz="3200" dirty="0">
                <a:solidFill>
                  <a:schemeClr val="accent1"/>
                </a:solidFill>
                <a:latin typeface="Arial" pitchFamily="34" charset="0"/>
                <a:cs typeface="Arial" pitchFamily="34" charset="0"/>
              </a:rPr>
              <a:t> </a:t>
            </a:r>
            <a:r>
              <a:rPr lang="en-US" sz="3200" dirty="0" err="1">
                <a:solidFill>
                  <a:schemeClr val="accent1"/>
                </a:solidFill>
                <a:latin typeface="Arial" pitchFamily="34" charset="0"/>
                <a:cs typeface="Arial" pitchFamily="34" charset="0"/>
              </a:rPr>
              <a:t>відставав</a:t>
            </a:r>
            <a:r>
              <a:rPr lang="en-US" sz="3200" dirty="0">
                <a:solidFill>
                  <a:schemeClr val="accent1"/>
                </a:solidFill>
                <a:latin typeface="Arial" pitchFamily="34" charset="0"/>
                <a:cs typeface="Arial" pitchFamily="34" charset="0"/>
              </a:rPr>
              <a:t>) з </a:t>
            </a:r>
            <a:r>
              <a:rPr lang="en-US" sz="3200" dirty="0" err="1">
                <a:solidFill>
                  <a:schemeClr val="accent1"/>
                </a:solidFill>
                <a:latin typeface="Arial" pitchFamily="34" charset="0"/>
                <a:cs typeface="Arial" pitchFamily="34" charset="0"/>
              </a:rPr>
              <a:t>часом</a:t>
            </a:r>
            <a:r>
              <a:rPr lang="en-US" sz="3200" dirty="0">
                <a:solidFill>
                  <a:schemeClr val="accent1"/>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2. Translation of </a:t>
            </a:r>
            <a:r>
              <a:rPr lang="en-US" sz="3600" dirty="0" err="1">
                <a:solidFill>
                  <a:srgbClr val="C00000"/>
                </a:solidFill>
                <a:latin typeface="Arial" pitchFamily="34" charset="0"/>
                <a:cs typeface="Arial" pitchFamily="34" charset="0"/>
              </a:rPr>
              <a:t>Polysemantic</a:t>
            </a:r>
            <a:r>
              <a:rPr lang="en-US" sz="3600" dirty="0">
                <a:solidFill>
                  <a:srgbClr val="C00000"/>
                </a:solidFill>
                <a:latin typeface="Arial" pitchFamily="34" charset="0"/>
                <a:cs typeface="Arial" pitchFamily="34" charset="0"/>
              </a:rPr>
              <a:t> Words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838200"/>
            <a:ext cx="8569325" cy="56864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lumMod val="75000"/>
                  </a:schemeClr>
                </a:solidFill>
                <a:latin typeface="Arial" pitchFamily="34" charset="0"/>
                <a:cs typeface="Arial" pitchFamily="34" charset="0"/>
              </a:rPr>
              <a:t>It would be wrong to assume that only </a:t>
            </a:r>
            <a:r>
              <a:rPr lang="en-US" sz="2400" dirty="0" err="1">
                <a:solidFill>
                  <a:schemeClr val="tx2">
                    <a:lumMod val="75000"/>
                  </a:schemeClr>
                </a:solidFill>
                <a:latin typeface="Arial" pitchFamily="34" charset="0"/>
                <a:cs typeface="Arial" pitchFamily="34" charset="0"/>
              </a:rPr>
              <a:t>polysemantic</a:t>
            </a:r>
            <a:r>
              <a:rPr lang="en-US" sz="2400" dirty="0">
                <a:solidFill>
                  <a:schemeClr val="tx2">
                    <a:lumMod val="75000"/>
                  </a:schemeClr>
                </a:solidFill>
                <a:latin typeface="Arial" pitchFamily="34" charset="0"/>
                <a:cs typeface="Arial" pitchFamily="34" charset="0"/>
              </a:rPr>
              <a:t> notional words can actualize their meanings in the context. Some meanings of functional words can also be identified at the level of sentences only,</a:t>
            </a:r>
          </a:p>
          <a:p>
            <a:pPr algn="ctr" fontAlgn="auto">
              <a:spcBef>
                <a:spcPts val="0"/>
              </a:spcBef>
              <a:spcAft>
                <a:spcPts val="0"/>
              </a:spcAft>
              <a:defRPr/>
            </a:pP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The poem was long and he could not learn it.</a:t>
            </a:r>
          </a:p>
          <a:p>
            <a:pPr algn="just" fontAlgn="auto">
              <a:spcBef>
                <a:spcPts val="0"/>
              </a:spcBef>
              <a:spcAft>
                <a:spcPts val="0"/>
              </a:spcAft>
              <a:defRPr/>
            </a:pPr>
            <a:endParaRPr lang="uk-UA" sz="24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en-US" sz="2400" dirty="0">
                <a:solidFill>
                  <a:schemeClr val="tx2">
                    <a:lumMod val="75000"/>
                  </a:schemeClr>
                </a:solidFill>
                <a:latin typeface="Arial" pitchFamily="34" charset="0"/>
                <a:cs typeface="Arial" pitchFamily="34" charset="0"/>
              </a:rPr>
              <a:t>Here “and” may have the meaning of the coordinate conjunction “i” or of the subordinate conjunction “</a:t>
            </a:r>
            <a:r>
              <a:rPr lang="en-US" sz="2400" dirty="0" err="1">
                <a:solidFill>
                  <a:schemeClr val="tx2">
                    <a:lumMod val="75000"/>
                  </a:schemeClr>
                </a:solidFill>
                <a:latin typeface="Arial" pitchFamily="34" charset="0"/>
                <a:cs typeface="Arial" pitchFamily="34" charset="0"/>
              </a:rPr>
              <a:t>тому</a:t>
            </a:r>
            <a:r>
              <a:rPr lang="en-US" sz="2400" dirty="0">
                <a:solidFill>
                  <a:schemeClr val="tx2">
                    <a:lumMod val="75000"/>
                  </a:schemeClr>
                </a:solidFill>
                <a:latin typeface="Arial" pitchFamily="34" charset="0"/>
                <a:cs typeface="Arial" pitchFamily="34" charset="0"/>
              </a:rPr>
              <a:t>”, “</a:t>
            </a:r>
            <a:r>
              <a:rPr lang="en-US" sz="2400" dirty="0" err="1">
                <a:solidFill>
                  <a:schemeClr val="tx2">
                    <a:lumMod val="75000"/>
                  </a:schemeClr>
                </a:solidFill>
                <a:latin typeface="Arial" pitchFamily="34" charset="0"/>
                <a:cs typeface="Arial" pitchFamily="34" charset="0"/>
              </a:rPr>
              <a:t>тож</a:t>
            </a:r>
            <a:r>
              <a:rPr lang="en-US" sz="2400" dirty="0">
                <a:solidFill>
                  <a:schemeClr val="tx2">
                    <a:lumMod val="75000"/>
                  </a:schemeClr>
                </a:solidFill>
                <a:latin typeface="Arial" pitchFamily="34" charset="0"/>
                <a:cs typeface="Arial" pitchFamily="34" charset="0"/>
              </a:rPr>
              <a:t>”.</a:t>
            </a:r>
          </a:p>
          <a:p>
            <a:pPr algn="ctr" fontAlgn="auto">
              <a:spcBef>
                <a:spcPts val="0"/>
              </a:spcBef>
              <a:spcAft>
                <a:spcPts val="0"/>
              </a:spcAft>
              <a:defRPr/>
            </a:pP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He is but a boy! – </a:t>
            </a:r>
            <a:r>
              <a:rPr lang="en-US" sz="2400" dirty="0" err="1">
                <a:solidFill>
                  <a:schemeClr val="accent1"/>
                </a:solidFill>
                <a:latin typeface="Arial" pitchFamily="34" charset="0"/>
                <a:cs typeface="Arial" pitchFamily="34" charset="0"/>
              </a:rPr>
              <a:t>Та</a:t>
            </a:r>
            <a:r>
              <a:rPr lang="en-US" sz="2400" dirty="0">
                <a:solidFill>
                  <a:schemeClr val="accent1"/>
                </a:solidFill>
                <a:latin typeface="Arial" pitchFamily="34" charset="0"/>
                <a:cs typeface="Arial" pitchFamily="34" charset="0"/>
              </a:rPr>
              <a:t> ж </a:t>
            </a:r>
            <a:r>
              <a:rPr lang="en-US" sz="2400" dirty="0" err="1">
                <a:solidFill>
                  <a:schemeClr val="accent1"/>
                </a:solidFill>
                <a:latin typeface="Arial" pitchFamily="34" charset="0"/>
                <a:cs typeface="Arial" pitchFamily="34" charset="0"/>
              </a:rPr>
              <a:t>він</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ще</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тільки</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хлопчина</a:t>
            </a:r>
            <a:r>
              <a:rPr lang="en-US" sz="2400" dirty="0">
                <a:solidFill>
                  <a:schemeClr val="accent1"/>
                </a:solidFill>
                <a:latin typeface="Arial" pitchFamily="34" charset="0"/>
                <a:cs typeface="Arial" pitchFamily="34" charset="0"/>
              </a:rPr>
              <a:t>.</a:t>
            </a:r>
          </a:p>
          <a:p>
            <a:pPr algn="ctr" fontAlgn="auto">
              <a:spcBef>
                <a:spcPts val="0"/>
              </a:spcBef>
              <a:spcAft>
                <a:spcPts val="0"/>
              </a:spcAft>
              <a:defRPr/>
            </a:pPr>
            <a:r>
              <a:rPr lang="en-US" sz="2400" dirty="0">
                <a:solidFill>
                  <a:schemeClr val="accent1"/>
                </a:solidFill>
                <a:latin typeface="Arial" pitchFamily="34" charset="0"/>
                <a:cs typeface="Arial" pitchFamily="34" charset="0"/>
              </a:rPr>
              <a:t>All of us but a few have come to this conclusion. – </a:t>
            </a: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en-US" sz="2400" dirty="0" err="1">
                <a:solidFill>
                  <a:schemeClr val="accent1"/>
                </a:solidFill>
                <a:latin typeface="Arial" pitchFamily="34" charset="0"/>
                <a:cs typeface="Arial" pitchFamily="34" charset="0"/>
              </a:rPr>
              <a:t>Ми</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всі</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за</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винятком</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небагатьох</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дійшли</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цього</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висновку</a:t>
            </a:r>
            <a:r>
              <a:rPr lang="en-US" sz="2400" dirty="0">
                <a:solidFill>
                  <a:schemeClr val="accent1"/>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2. Translation of </a:t>
            </a:r>
            <a:r>
              <a:rPr lang="en-US" sz="3600" dirty="0" err="1">
                <a:solidFill>
                  <a:srgbClr val="C00000"/>
                </a:solidFill>
                <a:latin typeface="Arial" pitchFamily="34" charset="0"/>
                <a:cs typeface="Arial" pitchFamily="34" charset="0"/>
              </a:rPr>
              <a:t>Polysemantic</a:t>
            </a:r>
            <a:r>
              <a:rPr lang="en-US" sz="3600" dirty="0">
                <a:solidFill>
                  <a:srgbClr val="C00000"/>
                </a:solidFill>
                <a:latin typeface="Arial" pitchFamily="34" charset="0"/>
                <a:cs typeface="Arial" pitchFamily="34" charset="0"/>
              </a:rPr>
              <a:t> Words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1341438"/>
            <a:ext cx="8569325" cy="46799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endParaRPr lang="uk-UA" sz="3200">
              <a:solidFill>
                <a:srgbClr val="17375E"/>
              </a:solidFill>
              <a:latin typeface="Arial" charset="0"/>
              <a:cs typeface="Arial" charset="0"/>
            </a:endParaRPr>
          </a:p>
          <a:p>
            <a:pPr algn="just">
              <a:defRPr/>
            </a:pPr>
            <a:r>
              <a:rPr lang="uk-UA" sz="3200">
                <a:solidFill>
                  <a:srgbClr val="17375E"/>
                </a:solidFill>
                <a:latin typeface="Arial" charset="0"/>
                <a:cs typeface="Arial" charset="0"/>
              </a:rPr>
              <a:t>	</a:t>
            </a:r>
            <a:r>
              <a:rPr lang="en-US" sz="3200">
                <a:solidFill>
                  <a:srgbClr val="17375E"/>
                </a:solidFill>
                <a:latin typeface="Arial" charset="0"/>
                <a:cs typeface="Arial" charset="0"/>
              </a:rPr>
              <a:t>The selection of a definite meaning of a polysemantic word can also depend upon the style. For example, idiomatic phrase </a:t>
            </a:r>
            <a:r>
              <a:rPr lang="en-US" sz="3200" i="1">
                <a:solidFill>
                  <a:schemeClr val="accent1"/>
                </a:solidFill>
                <a:latin typeface="Arial" charset="0"/>
                <a:cs typeface="Arial" charset="0"/>
              </a:rPr>
              <a:t>to loose one’s reason</a:t>
            </a:r>
            <a:r>
              <a:rPr lang="en-US" sz="3200">
                <a:solidFill>
                  <a:srgbClr val="17375E"/>
                </a:solidFill>
                <a:latin typeface="Arial" charset="0"/>
                <a:cs typeface="Arial" charset="0"/>
              </a:rPr>
              <a:t> and its synonyms </a:t>
            </a:r>
            <a:r>
              <a:rPr lang="en-US" sz="3200" i="1">
                <a:solidFill>
                  <a:schemeClr val="accent1"/>
                </a:solidFill>
                <a:latin typeface="Arial" charset="0"/>
                <a:cs typeface="Arial" charset="0"/>
              </a:rPr>
              <a:t>to loose one’s mind/to go out of one’s head/to go insane</a:t>
            </a:r>
            <a:r>
              <a:rPr lang="en-US" sz="3200">
                <a:solidFill>
                  <a:srgbClr val="17375E"/>
                </a:solidFill>
                <a:latin typeface="Arial" charset="0"/>
                <a:cs typeface="Arial" charset="0"/>
              </a:rPr>
              <a:t> are confined to the literary style while their synonyms </a:t>
            </a:r>
            <a:r>
              <a:rPr lang="en-US" sz="3200" i="1">
                <a:solidFill>
                  <a:schemeClr val="accent1"/>
                </a:solidFill>
                <a:latin typeface="Arial" charset="0"/>
                <a:cs typeface="Arial" charset="0"/>
              </a:rPr>
              <a:t>to go mad/to go crazy</a:t>
            </a:r>
            <a:r>
              <a:rPr lang="en-US" sz="3200">
                <a:solidFill>
                  <a:srgbClr val="17375E"/>
                </a:solidFill>
                <a:latin typeface="Arial" charset="0"/>
                <a:cs typeface="Arial" charset="0"/>
              </a:rPr>
              <a:t> are used in colloquial and low colloquial speech styles only.</a:t>
            </a:r>
          </a:p>
          <a:p>
            <a:pPr algn="just">
              <a:defRPr/>
            </a:pPr>
            <a:endParaRPr lang="en-US" sz="32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C00000"/>
                </a:solidFill>
                <a:latin typeface="Arial" pitchFamily="34" charset="0"/>
                <a:cs typeface="Arial" pitchFamily="34" charset="0"/>
              </a:rPr>
              <a:t>2. Translation of </a:t>
            </a:r>
            <a:r>
              <a:rPr lang="en-US" sz="3600" dirty="0" err="1">
                <a:solidFill>
                  <a:srgbClr val="C00000"/>
                </a:solidFill>
                <a:latin typeface="Arial" pitchFamily="34" charset="0"/>
                <a:cs typeface="Arial" pitchFamily="34" charset="0"/>
              </a:rPr>
              <a:t>Polysemantic</a:t>
            </a:r>
            <a:r>
              <a:rPr lang="en-US" sz="3600" dirty="0">
                <a:solidFill>
                  <a:srgbClr val="C00000"/>
                </a:solidFill>
                <a:latin typeface="Arial" pitchFamily="34" charset="0"/>
                <a:cs typeface="Arial" pitchFamily="34" charset="0"/>
              </a:rPr>
              <a:t> Words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765175"/>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uk-UA" sz="2400">
                <a:solidFill>
                  <a:srgbClr val="17375E"/>
                </a:solidFill>
                <a:latin typeface="Arial" charset="0"/>
                <a:cs typeface="Arial" charset="0"/>
              </a:rPr>
              <a:t>	</a:t>
            </a:r>
            <a:r>
              <a:rPr lang="en-US" sz="2400">
                <a:solidFill>
                  <a:srgbClr val="17375E"/>
                </a:solidFill>
                <a:latin typeface="Arial" charset="0"/>
                <a:cs typeface="Arial" charset="0"/>
              </a:rPr>
              <a:t>Similar restrictions are observed among the U. equivalents of the phrase:</a:t>
            </a:r>
            <a:endParaRPr lang="uk-UA" sz="2400">
              <a:solidFill>
                <a:schemeClr val="accent1"/>
              </a:solidFill>
              <a:latin typeface="Arial" charset="0"/>
              <a:cs typeface="Arial" charset="0"/>
            </a:endParaRPr>
          </a:p>
          <a:p>
            <a:pPr algn="ctr">
              <a:lnSpc>
                <a:spcPct val="150000"/>
              </a:lnSpc>
            </a:pPr>
            <a:r>
              <a:rPr lang="en-US" sz="2400">
                <a:solidFill>
                  <a:schemeClr val="accent1"/>
                </a:solidFill>
                <a:latin typeface="Arial" charset="0"/>
                <a:cs typeface="Arial" charset="0"/>
              </a:rPr>
              <a:t>literary/neutral style: зійти з розуму/рішитися розуму/з’їхати з глузду</a:t>
            </a:r>
          </a:p>
          <a:p>
            <a:pPr algn="ctr">
              <a:lnSpc>
                <a:spcPct val="150000"/>
              </a:lnSpc>
            </a:pPr>
            <a:r>
              <a:rPr lang="en-US" sz="2400">
                <a:solidFill>
                  <a:schemeClr val="accent1"/>
                </a:solidFill>
                <a:latin typeface="Arial" charset="0"/>
                <a:cs typeface="Arial" charset="0"/>
              </a:rPr>
              <a:t>colloquial and low colloquial speech styles: ----------</a:t>
            </a:r>
          </a:p>
          <a:p>
            <a:pPr algn="just"/>
            <a:r>
              <a:rPr lang="uk-UA" sz="2400">
                <a:solidFill>
                  <a:srgbClr val="17375E"/>
                </a:solidFill>
                <a:latin typeface="Arial" charset="0"/>
                <a:cs typeface="Arial" charset="0"/>
              </a:rPr>
              <a:t>	</a:t>
            </a:r>
          </a:p>
          <a:p>
            <a:pPr algn="just"/>
            <a:r>
              <a:rPr lang="uk-UA" sz="2400">
                <a:solidFill>
                  <a:srgbClr val="17375E"/>
                </a:solidFill>
                <a:latin typeface="Arial" charset="0"/>
                <a:cs typeface="Arial" charset="0"/>
              </a:rPr>
              <a:t>	</a:t>
            </a:r>
            <a:r>
              <a:rPr lang="en-US" sz="2400">
                <a:solidFill>
                  <a:srgbClr val="17375E"/>
                </a:solidFill>
                <a:latin typeface="Arial" charset="0"/>
                <a:cs typeface="Arial" charset="0"/>
              </a:rPr>
              <a:t>Apart from their purely denotative or referential meanings many language units may have emotive, extralinguistic, stylistic, and other kinds of connotative meanings. Some of these meanings can not always be identified at a word/word combination and sometimes even at the sentence level but only at the level of a text.</a:t>
            </a:r>
            <a:endParaRPr lang="uk-UA" sz="2400">
              <a:solidFill>
                <a:srgbClr val="17375E"/>
              </a:solidFill>
              <a:latin typeface="Arial" charset="0"/>
              <a:cs typeface="Arial" charset="0"/>
            </a:endParaRPr>
          </a:p>
          <a:p>
            <a:pPr algn="just"/>
            <a:endParaRPr lang="en-US" sz="24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3. Translation of Internationalisms and Pseudo-Internationalisms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908050"/>
            <a:ext cx="8569325" cy="54737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Internationalisms proper are words that have more or less similar phonetic form and carry the same meaning in three or more world l-</a:t>
            </a:r>
            <a:r>
              <a:rPr lang="en-US" sz="2800" dirty="0" err="1">
                <a:solidFill>
                  <a:schemeClr val="tx2">
                    <a:lumMod val="75000"/>
                  </a:schemeClr>
                </a:solidFill>
                <a:latin typeface="Arial" pitchFamily="34" charset="0"/>
                <a:cs typeface="Arial" pitchFamily="34" charset="0"/>
              </a:rPr>
              <a:t>ges</a:t>
            </a:r>
            <a:r>
              <a:rPr lang="en-US" sz="2800" dirty="0">
                <a:solidFill>
                  <a:schemeClr val="tx2">
                    <a:lumMod val="75000"/>
                  </a:schemeClr>
                </a:solidFill>
                <a:latin typeface="Arial" pitchFamily="34" charset="0"/>
                <a:cs typeface="Arial" pitchFamily="34" charset="0"/>
              </a:rPr>
              <a:t>,</a:t>
            </a:r>
          </a:p>
          <a:p>
            <a:pPr algn="ctr" fontAlgn="auto">
              <a:spcBef>
                <a:spcPts val="0"/>
              </a:spcBef>
              <a:spcAft>
                <a:spcPts val="0"/>
              </a:spcAft>
              <a:defRPr/>
            </a:pP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en-US" sz="2800" dirty="0">
                <a:solidFill>
                  <a:schemeClr val="accent1"/>
                </a:solidFill>
                <a:latin typeface="Arial" pitchFamily="34" charset="0"/>
                <a:cs typeface="Arial" pitchFamily="34" charset="0"/>
              </a:rPr>
              <a:t>e.g. electronics, cybernetics, etc.</a:t>
            </a:r>
          </a:p>
          <a:p>
            <a:pPr algn="just" fontAlgn="auto">
              <a:spcBef>
                <a:spcPts val="0"/>
              </a:spcBef>
              <a:spcAft>
                <a:spcPts val="0"/>
              </a:spcAft>
              <a:defRPr/>
            </a:pPr>
            <a:endParaRPr lang="en-US" sz="28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Most of internationalisms go back to ancient l-</a:t>
            </a:r>
            <a:r>
              <a:rPr lang="en-US" sz="2800" dirty="0" err="1">
                <a:solidFill>
                  <a:schemeClr val="tx2">
                    <a:lumMod val="75000"/>
                  </a:schemeClr>
                </a:solidFill>
                <a:latin typeface="Arial" pitchFamily="34" charset="0"/>
                <a:cs typeface="Arial" pitchFamily="34" charset="0"/>
              </a:rPr>
              <a:t>ges</a:t>
            </a:r>
            <a:r>
              <a:rPr lang="en-US" sz="2800" dirty="0">
                <a:solidFill>
                  <a:schemeClr val="tx2">
                    <a:lumMod val="75000"/>
                  </a:schemeClr>
                </a:solidFill>
                <a:latin typeface="Arial" pitchFamily="34" charset="0"/>
                <a:cs typeface="Arial" pitchFamily="34" charset="0"/>
              </a:rPr>
              <a:t>. Greek and Latin terminological elements are used to form new words that denote new notions and phenomena,</a:t>
            </a:r>
            <a:endParaRPr lang="uk-UA" sz="28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r>
              <a:rPr lang="en-US" sz="2800" dirty="0">
                <a:solidFill>
                  <a:schemeClr val="accent1"/>
                </a:solidFill>
                <a:latin typeface="Arial" pitchFamily="34" charset="0"/>
                <a:cs typeface="Arial" pitchFamily="34" charset="0"/>
              </a:rPr>
              <a:t>e.g. 	plastic operation,</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cyberspace, 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3. Translation of Internationalisms and Pseudo-Internationalisms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838200"/>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a:solidFill>
                  <a:srgbClr val="17375E"/>
                </a:solidFill>
                <a:latin typeface="Arial" charset="0"/>
                <a:cs typeface="Arial" charset="0"/>
              </a:rPr>
              <a:t>Pseudo-Internationalisms or “false friends of a translator” differ in meaning in two l-ges either completely or partially, in some of the elements of their semantic structure (semes),</a:t>
            </a:r>
          </a:p>
          <a:p>
            <a:pPr algn="ctr">
              <a:defRPr/>
            </a:pPr>
            <a:r>
              <a:rPr lang="en-US" sz="2400">
                <a:solidFill>
                  <a:schemeClr val="accent1"/>
                </a:solidFill>
                <a:latin typeface="Arial" charset="0"/>
                <a:cs typeface="Arial" charset="0"/>
              </a:rPr>
              <a:t>e.g.</a:t>
            </a:r>
            <a:r>
              <a:rPr lang="uk-UA" sz="2400">
                <a:solidFill>
                  <a:schemeClr val="accent1"/>
                </a:solidFill>
                <a:latin typeface="Arial" charset="0"/>
                <a:cs typeface="Arial" charset="0"/>
              </a:rPr>
              <a:t> </a:t>
            </a:r>
            <a:r>
              <a:rPr lang="en-US" sz="2400">
                <a:solidFill>
                  <a:schemeClr val="accent1"/>
                </a:solidFill>
                <a:latin typeface="Arial" charset="0"/>
                <a:cs typeface="Arial" charset="0"/>
              </a:rPr>
              <a:t>complexion –</a:t>
            </a:r>
          </a:p>
          <a:p>
            <a:pPr algn="ctr">
              <a:defRPr/>
            </a:pPr>
            <a:r>
              <a:rPr lang="en-US" sz="2400">
                <a:solidFill>
                  <a:schemeClr val="accent1"/>
                </a:solidFill>
                <a:latin typeface="Arial" charset="0"/>
                <a:cs typeface="Arial" charset="0"/>
              </a:rPr>
              <a:t>elevator –</a:t>
            </a:r>
          </a:p>
          <a:p>
            <a:pPr algn="ctr">
              <a:defRPr/>
            </a:pPr>
            <a:r>
              <a:rPr lang="en-US" sz="2400">
                <a:solidFill>
                  <a:schemeClr val="accent1"/>
                </a:solidFill>
                <a:latin typeface="Arial" charset="0"/>
                <a:cs typeface="Arial" charset="0"/>
              </a:rPr>
              <a:t>TV gave a magazine coverage to the elections – </a:t>
            </a:r>
          </a:p>
          <a:p>
            <a:pPr algn="just">
              <a:defRPr/>
            </a:pPr>
            <a:r>
              <a:rPr lang="en-US" sz="2400">
                <a:solidFill>
                  <a:srgbClr val="17375E"/>
                </a:solidFill>
                <a:latin typeface="Arial" charset="0"/>
                <a:cs typeface="Arial" charset="0"/>
              </a:rPr>
              <a:t>Apart from genuine internationalisms there exist many international translation loan units (calques). These have a generally common structural form but rarely a similarity in sounding,</a:t>
            </a:r>
          </a:p>
          <a:p>
            <a:pPr algn="just">
              <a:defRPr/>
            </a:pPr>
            <a:r>
              <a:rPr lang="en-US" sz="2400">
                <a:solidFill>
                  <a:srgbClr val="17375E"/>
                </a:solidFill>
                <a:latin typeface="Arial" charset="0"/>
                <a:cs typeface="Arial" charset="0"/>
              </a:rPr>
              <a:t>	</a:t>
            </a:r>
            <a:r>
              <a:rPr lang="en-US" sz="2400">
                <a:solidFill>
                  <a:schemeClr val="accent1"/>
                </a:solidFill>
                <a:latin typeface="Arial" charset="0"/>
                <a:cs typeface="Arial" charset="0"/>
              </a:rPr>
              <a:t>e.g. 	citric acid – </a:t>
            </a:r>
            <a:r>
              <a:rPr lang="uk-UA" sz="2400">
                <a:solidFill>
                  <a:schemeClr val="accent1"/>
                </a:solidFill>
                <a:latin typeface="Arial" charset="0"/>
                <a:cs typeface="Arial" charset="0"/>
              </a:rPr>
              <a:t>лимонна кислота</a:t>
            </a:r>
          </a:p>
          <a:p>
            <a:pPr algn="just">
              <a:defRPr/>
            </a:pPr>
            <a:r>
              <a:rPr lang="uk-UA" sz="2400">
                <a:solidFill>
                  <a:schemeClr val="accent1"/>
                </a:solidFill>
                <a:latin typeface="Arial" charset="0"/>
                <a:cs typeface="Arial" charset="0"/>
              </a:rPr>
              <a:t>		</a:t>
            </a:r>
            <a:r>
              <a:rPr lang="en-US" sz="2400">
                <a:solidFill>
                  <a:schemeClr val="accent1"/>
                </a:solidFill>
                <a:latin typeface="Arial" charset="0"/>
                <a:cs typeface="Arial" charset="0"/>
              </a:rPr>
              <a:t>specific gravity – </a:t>
            </a:r>
            <a:r>
              <a:rPr lang="uk-UA" sz="2400">
                <a:solidFill>
                  <a:schemeClr val="accent1"/>
                </a:solidFill>
                <a:latin typeface="Arial" charset="0"/>
                <a:cs typeface="Arial" charset="0"/>
              </a:rPr>
              <a:t>питома вага</a:t>
            </a:r>
          </a:p>
          <a:p>
            <a:pPr algn="just">
              <a:defRPr/>
            </a:pPr>
            <a:r>
              <a:rPr lang="uk-UA" sz="2400">
                <a:solidFill>
                  <a:schemeClr val="accent1"/>
                </a:solidFill>
                <a:latin typeface="Arial" charset="0"/>
                <a:cs typeface="Arial" charset="0"/>
              </a:rPr>
              <a:t>		</a:t>
            </a:r>
            <a:r>
              <a:rPr lang="en-US" sz="2400">
                <a:solidFill>
                  <a:schemeClr val="accent1"/>
                </a:solidFill>
                <a:latin typeface="Arial" charset="0"/>
                <a:cs typeface="Arial" charset="0"/>
              </a:rPr>
              <a:t>outer space – </a:t>
            </a:r>
            <a:r>
              <a:rPr lang="uk-UA" sz="2400">
                <a:solidFill>
                  <a:schemeClr val="accent1"/>
                </a:solidFill>
                <a:latin typeface="Arial" charset="0"/>
                <a:cs typeface="Arial" charset="0"/>
              </a:rPr>
              <a:t>відкритий космос</a:t>
            </a:r>
          </a:p>
          <a:p>
            <a:pPr algn="just">
              <a:defRPr/>
            </a:pPr>
            <a:r>
              <a:rPr lang="uk-UA" sz="2400">
                <a:solidFill>
                  <a:schemeClr val="accent1"/>
                </a:solidFill>
                <a:latin typeface="Arial" charset="0"/>
                <a:cs typeface="Arial" charset="0"/>
              </a:rPr>
              <a:t>		</a:t>
            </a:r>
            <a:r>
              <a:rPr lang="en-US" sz="2400">
                <a:solidFill>
                  <a:schemeClr val="accent1"/>
                </a:solidFill>
                <a:latin typeface="Arial" charset="0"/>
                <a:cs typeface="Arial" charset="0"/>
              </a:rPr>
              <a:t>weightlessness - </a:t>
            </a:r>
            <a:r>
              <a:rPr lang="uk-UA" sz="2400">
                <a:solidFill>
                  <a:schemeClr val="accent1"/>
                </a:solidFill>
                <a:latin typeface="Arial" charset="0"/>
                <a:cs typeface="Arial" charset="0"/>
              </a:rPr>
              <a:t>невагомість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3. Translation of Internationalisms and Pseudo-Internationalisms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1123950"/>
            <a:ext cx="8569325" cy="44656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uk-UA" sz="2400">
                <a:solidFill>
                  <a:srgbClr val="17375E"/>
                </a:solidFill>
                <a:latin typeface="Arial" charset="0"/>
                <a:cs typeface="Arial" charset="0"/>
              </a:rPr>
              <a:t>	</a:t>
            </a:r>
            <a:r>
              <a:rPr lang="en-US" sz="2400">
                <a:solidFill>
                  <a:srgbClr val="17375E"/>
                </a:solidFill>
                <a:latin typeface="Arial" charset="0"/>
                <a:cs typeface="Arial" charset="0"/>
              </a:rPr>
              <a:t>Identification of internationalisms, genuine or loan, presents no difficulty if they are monosemantic. It becomes much more difficult in the case of polysemantic units which are common in modern English and less frequent in Ukrainian,</a:t>
            </a:r>
          </a:p>
          <a:p>
            <a:pPr algn="just">
              <a:defRPr/>
            </a:pPr>
            <a:r>
              <a:rPr lang="en-US" sz="2400">
                <a:solidFill>
                  <a:srgbClr val="17375E"/>
                </a:solidFill>
                <a:latin typeface="Arial" charset="0"/>
                <a:cs typeface="Arial" charset="0"/>
              </a:rPr>
              <a:t>e.g. </a:t>
            </a:r>
            <a:r>
              <a:rPr lang="uk-UA" sz="2400">
                <a:solidFill>
                  <a:srgbClr val="C00000"/>
                </a:solidFill>
                <a:latin typeface="Arial" charset="0"/>
                <a:cs typeface="Arial" charset="0"/>
              </a:rPr>
              <a:t>с</a:t>
            </a:r>
            <a:r>
              <a:rPr lang="en-US" sz="2400">
                <a:solidFill>
                  <a:srgbClr val="C00000"/>
                </a:solidFill>
                <a:latin typeface="Arial" charset="0"/>
                <a:cs typeface="Arial" charset="0"/>
              </a:rPr>
              <a:t>onductor</a:t>
            </a:r>
            <a:r>
              <a:rPr lang="uk-UA" sz="2400">
                <a:solidFill>
                  <a:srgbClr val="C00000"/>
                </a:solidFill>
                <a:latin typeface="Arial" charset="0"/>
                <a:cs typeface="Arial" charset="0"/>
              </a:rPr>
              <a:t> </a:t>
            </a:r>
            <a:r>
              <a:rPr lang="en-US" sz="2400">
                <a:solidFill>
                  <a:srgbClr val="17375E"/>
                </a:solidFill>
                <a:latin typeface="Arial" charset="0"/>
                <a:cs typeface="Arial" charset="0"/>
              </a:rPr>
              <a:t>---</a:t>
            </a:r>
            <a:r>
              <a:rPr lang="uk-UA" sz="2400">
                <a:solidFill>
                  <a:srgbClr val="17375E"/>
                </a:solidFill>
                <a:latin typeface="Arial" charset="0"/>
                <a:cs typeface="Arial" charset="0"/>
              </a:rPr>
              <a:t> </a:t>
            </a:r>
            <a:r>
              <a:rPr lang="uk-UA" sz="2400">
                <a:solidFill>
                  <a:schemeClr val="accent1"/>
                </a:solidFill>
                <a:latin typeface="Arial" charset="0"/>
                <a:cs typeface="Arial" charset="0"/>
              </a:rPr>
              <a:t>кондуктор - </a:t>
            </a:r>
            <a:r>
              <a:rPr lang="en-US" sz="2400">
                <a:solidFill>
                  <a:schemeClr val="accent1"/>
                </a:solidFill>
                <a:latin typeface="Arial" charset="0"/>
                <a:cs typeface="Arial" charset="0"/>
              </a:rPr>
              <a:t>genuine internationalism</a:t>
            </a:r>
          </a:p>
          <a:p>
            <a:pPr algn="r">
              <a:defRPr/>
            </a:pPr>
            <a:r>
              <a:rPr lang="uk-UA" sz="2400">
                <a:solidFill>
                  <a:schemeClr val="accent1"/>
                </a:solidFill>
                <a:latin typeface="Arial" charset="0"/>
                <a:cs typeface="Arial" charset="0"/>
              </a:rPr>
              <a:t>   провідник - (</a:t>
            </a:r>
            <a:r>
              <a:rPr lang="en-US" sz="2400">
                <a:solidFill>
                  <a:schemeClr val="accent1"/>
                </a:solidFill>
                <a:latin typeface="Arial" charset="0"/>
                <a:cs typeface="Arial" charset="0"/>
              </a:rPr>
              <a:t>electr.) international loan word</a:t>
            </a:r>
          </a:p>
          <a:p>
            <a:pPr algn="ctr">
              <a:defRPr/>
            </a:pPr>
            <a:r>
              <a:rPr lang="uk-UA" sz="2400">
                <a:solidFill>
                  <a:schemeClr val="accent1"/>
                </a:solidFill>
                <a:latin typeface="Arial" charset="0"/>
                <a:cs typeface="Arial" charset="0"/>
              </a:rPr>
              <a:t>                       диригент - </a:t>
            </a:r>
            <a:r>
              <a:rPr lang="en-US" sz="2400">
                <a:solidFill>
                  <a:schemeClr val="accent1"/>
                </a:solidFill>
                <a:latin typeface="Arial" charset="0"/>
                <a:cs typeface="Arial" charset="0"/>
              </a:rPr>
              <a:t>pseudo-international meanings</a:t>
            </a:r>
            <a:endParaRPr lang="uk-UA" sz="2400">
              <a:solidFill>
                <a:schemeClr val="accent1"/>
              </a:solidFill>
              <a:latin typeface="Arial" charset="0"/>
              <a:cs typeface="Arial" charset="0"/>
            </a:endParaRPr>
          </a:p>
          <a:p>
            <a:pPr>
              <a:defRPr/>
            </a:pPr>
            <a:r>
              <a:rPr lang="uk-UA" sz="2400">
                <a:solidFill>
                  <a:schemeClr val="accent1"/>
                </a:solidFill>
                <a:latin typeface="Arial" charset="0"/>
                <a:cs typeface="Arial" charset="0"/>
              </a:rPr>
              <a:t>                         керівник		</a:t>
            </a:r>
          </a:p>
          <a:p>
            <a:pPr>
              <a:defRPr/>
            </a:pPr>
            <a:r>
              <a:rPr lang="uk-UA" sz="2400">
                <a:solidFill>
                  <a:schemeClr val="accent1"/>
                </a:solidFill>
                <a:latin typeface="Arial" charset="0"/>
                <a:cs typeface="Arial" charset="0"/>
              </a:rPr>
              <a:t>		   провід (дріт)		</a:t>
            </a:r>
          </a:p>
          <a:p>
            <a:pPr>
              <a:defRPr/>
            </a:pPr>
            <a:r>
              <a:rPr lang="uk-UA" sz="2400">
                <a:solidFill>
                  <a:schemeClr val="accent1"/>
                </a:solidFill>
                <a:latin typeface="Arial" charset="0"/>
                <a:cs typeface="Arial" charset="0"/>
              </a:rPr>
              <a:t>		   громовідвід</a:t>
            </a:r>
            <a:r>
              <a:rPr lang="uk-UA" sz="2400">
                <a:solidFill>
                  <a:srgbClr val="17375E"/>
                </a:solidFill>
                <a:latin typeface="Arial" charset="0"/>
                <a:cs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3. Translation of Internationalisms and Pseudo-Internationalisms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1268413"/>
            <a:ext cx="8569325" cy="41052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To avoid mistakes in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-n we should carefully consider the environment of a word,</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e.g. 	a fit of depression – </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depression of trade – </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the structure of the sentence –</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a multi-</a:t>
            </a:r>
            <a:r>
              <a:rPr lang="en-US" sz="2800" dirty="0" err="1">
                <a:solidFill>
                  <a:schemeClr val="accent1"/>
                </a:solidFill>
                <a:latin typeface="Arial" pitchFamily="34" charset="0"/>
                <a:cs typeface="Arial" pitchFamily="34" charset="0"/>
              </a:rPr>
              <a:t>storeyed</a:t>
            </a:r>
            <a:r>
              <a:rPr lang="en-US" sz="2800" dirty="0">
                <a:solidFill>
                  <a:schemeClr val="accent1"/>
                </a:solidFill>
                <a:latin typeface="Arial" pitchFamily="34" charset="0"/>
                <a:cs typeface="Arial" pitchFamily="34" charset="0"/>
              </a:rPr>
              <a:t> structure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Translation of </a:t>
            </a:r>
            <a:r>
              <a:rPr lang="en-US" sz="4000" dirty="0" err="1">
                <a:solidFill>
                  <a:srgbClr val="C00000"/>
                </a:solidFill>
                <a:latin typeface="Arial" pitchFamily="34" charset="0"/>
                <a:cs typeface="Arial" pitchFamily="34" charset="0"/>
              </a:rPr>
              <a:t>Monosemantic</a:t>
            </a:r>
            <a:r>
              <a:rPr lang="en-US" sz="4000" dirty="0">
                <a:solidFill>
                  <a:srgbClr val="C00000"/>
                </a:solidFill>
                <a:latin typeface="Arial" pitchFamily="34" charset="0"/>
                <a:cs typeface="Arial" pitchFamily="34" charset="0"/>
              </a:rPr>
              <a:t> Words</a:t>
            </a:r>
          </a:p>
        </p:txBody>
      </p:sp>
      <p:sp>
        <p:nvSpPr>
          <p:cNvPr id="5" name="Скругленный прямоугольник 4"/>
          <p:cNvSpPr/>
          <p:nvPr/>
        </p:nvSpPr>
        <p:spPr>
          <a:xfrm>
            <a:off x="287338" y="1052513"/>
            <a:ext cx="8569325" cy="23050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Analysing the word meaning we observe that words are not, as a rule, units of a single meaning. Monosemantic words, i.e. words having only one meaning are comparatively few in number and fall into four groups:</a:t>
            </a:r>
            <a:endParaRPr lang="uk-UA" sz="2800">
              <a:solidFill>
                <a:srgbClr val="17375E"/>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grpSp>
        <p:nvGrpSpPr>
          <p:cNvPr id="6" name="Группа 5"/>
          <p:cNvGrpSpPr>
            <a:grpSpLocks/>
          </p:cNvGrpSpPr>
          <p:nvPr/>
        </p:nvGrpSpPr>
        <p:grpSpPr bwMode="auto">
          <a:xfrm>
            <a:off x="107950" y="3500438"/>
            <a:ext cx="8748713" cy="612775"/>
            <a:chOff x="107504" y="1124745"/>
            <a:chExt cx="8749159" cy="720080"/>
          </a:xfrm>
        </p:grpSpPr>
        <p:sp>
          <p:nvSpPr>
            <p:cNvPr id="7" name="Скругленный прямоугольник 6"/>
            <p:cNvSpPr/>
            <p:nvPr/>
          </p:nvSpPr>
          <p:spPr>
            <a:xfrm>
              <a:off x="1187059" y="1124745"/>
              <a:ext cx="7669604" cy="72008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i="1" dirty="0">
                  <a:solidFill>
                    <a:schemeClr val="tx2">
                      <a:lumMod val="75000"/>
                    </a:schemeClr>
                  </a:solidFill>
                  <a:latin typeface="Arial" pitchFamily="34" charset="0"/>
                  <a:cs typeface="Arial" pitchFamily="34" charset="0"/>
                </a:rPr>
                <a:t>1.</a:t>
              </a:r>
              <a:r>
                <a:rPr lang="uk-UA" sz="2800" i="1" dirty="0">
                  <a:solidFill>
                    <a:schemeClr val="tx2">
                      <a:lumMod val="75000"/>
                    </a:schemeClr>
                  </a:solidFill>
                  <a:latin typeface="Arial" pitchFamily="34" charset="0"/>
                  <a:cs typeface="Arial" pitchFamily="34" charset="0"/>
                </a:rPr>
                <a:t> </a:t>
              </a:r>
              <a:r>
                <a:rPr lang="en-US" sz="2800" i="1" dirty="0" err="1">
                  <a:solidFill>
                    <a:schemeClr val="tx2">
                      <a:lumMod val="75000"/>
                    </a:schemeClr>
                  </a:solidFill>
                  <a:latin typeface="Arial" pitchFamily="34" charset="0"/>
                  <a:cs typeface="Arial" pitchFamily="34" charset="0"/>
                </a:rPr>
                <a:t>antroponyms</a:t>
              </a:r>
              <a:r>
                <a:rPr lang="en-US" sz="2800" i="1" dirty="0">
                  <a:solidFill>
                    <a:schemeClr val="tx2">
                      <a:lumMod val="75000"/>
                    </a:schemeClr>
                  </a:solidFill>
                  <a:latin typeface="Arial" pitchFamily="34" charset="0"/>
                  <a:cs typeface="Arial" pitchFamily="34" charset="0"/>
                </a:rPr>
                <a:t>,</a:t>
              </a:r>
              <a:endParaRPr lang="en-US" sz="2800" dirty="0">
                <a:solidFill>
                  <a:schemeClr val="tx2">
                    <a:lumMod val="75000"/>
                  </a:schemeClr>
                </a:solidFill>
                <a:latin typeface="Arial" pitchFamily="34" charset="0"/>
                <a:cs typeface="Arial" pitchFamily="34" charset="0"/>
              </a:endParaRPr>
            </a:p>
          </p:txBody>
        </p:sp>
        <p:sp>
          <p:nvSpPr>
            <p:cNvPr id="9" name="Стрелка вправо 8"/>
            <p:cNvSpPr/>
            <p:nvPr/>
          </p:nvSpPr>
          <p:spPr>
            <a:xfrm>
              <a:off x="107504" y="1232944"/>
              <a:ext cx="1079555" cy="503683"/>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0" name="Группа 9"/>
          <p:cNvGrpSpPr>
            <a:grpSpLocks/>
          </p:cNvGrpSpPr>
          <p:nvPr/>
        </p:nvGrpSpPr>
        <p:grpSpPr bwMode="auto">
          <a:xfrm>
            <a:off x="107950" y="4184650"/>
            <a:ext cx="8748713" cy="612775"/>
            <a:chOff x="107504" y="1124745"/>
            <a:chExt cx="8749159" cy="720080"/>
          </a:xfrm>
        </p:grpSpPr>
        <p:sp>
          <p:nvSpPr>
            <p:cNvPr id="11" name="Скругленный прямоугольник 10"/>
            <p:cNvSpPr/>
            <p:nvPr/>
          </p:nvSpPr>
          <p:spPr>
            <a:xfrm>
              <a:off x="1187059" y="1124745"/>
              <a:ext cx="7669604" cy="72008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i="1" dirty="0">
                  <a:solidFill>
                    <a:schemeClr val="tx2">
                      <a:lumMod val="75000"/>
                    </a:schemeClr>
                  </a:solidFill>
                  <a:latin typeface="Arial" pitchFamily="34" charset="0"/>
                  <a:cs typeface="Arial" pitchFamily="34" charset="0"/>
                </a:rPr>
                <a:t>2.</a:t>
              </a:r>
              <a:r>
                <a:rPr lang="uk-UA" sz="2800" i="1" dirty="0">
                  <a:solidFill>
                    <a:schemeClr val="tx2">
                      <a:lumMod val="75000"/>
                    </a:schemeClr>
                  </a:solidFill>
                  <a:latin typeface="Arial" pitchFamily="34" charset="0"/>
                  <a:cs typeface="Arial" pitchFamily="34" charset="0"/>
                </a:rPr>
                <a:t> </a:t>
              </a:r>
              <a:r>
                <a:rPr lang="en-US" sz="2800" i="1" dirty="0">
                  <a:solidFill>
                    <a:schemeClr val="tx2">
                      <a:lumMod val="75000"/>
                    </a:schemeClr>
                  </a:solidFill>
                  <a:latin typeface="Arial" pitchFamily="34" charset="0"/>
                  <a:cs typeface="Arial" pitchFamily="34" charset="0"/>
                </a:rPr>
                <a:t>geographical names,</a:t>
              </a:r>
              <a:endParaRPr lang="en-US" sz="2800" dirty="0">
                <a:solidFill>
                  <a:schemeClr val="tx2">
                    <a:lumMod val="75000"/>
                  </a:schemeClr>
                </a:solidFill>
                <a:latin typeface="Arial" pitchFamily="34" charset="0"/>
                <a:cs typeface="Arial" pitchFamily="34" charset="0"/>
              </a:endParaRPr>
            </a:p>
          </p:txBody>
        </p:sp>
        <p:sp>
          <p:nvSpPr>
            <p:cNvPr id="12" name="Стрелка вправо 11"/>
            <p:cNvSpPr/>
            <p:nvPr/>
          </p:nvSpPr>
          <p:spPr>
            <a:xfrm>
              <a:off x="107504" y="1232944"/>
              <a:ext cx="1079555" cy="503683"/>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3" name="Группа 12"/>
          <p:cNvGrpSpPr>
            <a:grpSpLocks/>
          </p:cNvGrpSpPr>
          <p:nvPr/>
        </p:nvGrpSpPr>
        <p:grpSpPr bwMode="auto">
          <a:xfrm>
            <a:off x="107950" y="4868863"/>
            <a:ext cx="8748713" cy="863600"/>
            <a:chOff x="107504" y="1124745"/>
            <a:chExt cx="8749159" cy="720080"/>
          </a:xfrm>
        </p:grpSpPr>
        <p:sp>
          <p:nvSpPr>
            <p:cNvPr id="14" name="Скругленный прямоугольник 13"/>
            <p:cNvSpPr/>
            <p:nvPr/>
          </p:nvSpPr>
          <p:spPr>
            <a:xfrm>
              <a:off x="1187059" y="1124745"/>
              <a:ext cx="7669604" cy="72008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i="1" dirty="0">
                  <a:solidFill>
                    <a:schemeClr val="tx2">
                      <a:lumMod val="75000"/>
                    </a:schemeClr>
                  </a:solidFill>
                  <a:latin typeface="Arial" pitchFamily="34" charset="0"/>
                  <a:cs typeface="Arial" pitchFamily="34" charset="0"/>
                </a:rPr>
                <a:t>3.</a:t>
              </a:r>
              <a:r>
                <a:rPr lang="uk-UA" sz="2800" i="1" dirty="0">
                  <a:solidFill>
                    <a:schemeClr val="tx2">
                      <a:lumMod val="75000"/>
                    </a:schemeClr>
                  </a:solidFill>
                  <a:latin typeface="Arial" pitchFamily="34" charset="0"/>
                  <a:cs typeface="Arial" pitchFamily="34" charset="0"/>
                </a:rPr>
                <a:t> </a:t>
              </a:r>
              <a:r>
                <a:rPr lang="en-US" sz="2800" i="1" dirty="0">
                  <a:solidFill>
                    <a:schemeClr val="tx2">
                      <a:lumMod val="75000"/>
                    </a:schemeClr>
                  </a:solidFill>
                  <a:latin typeface="Arial" pitchFamily="34" charset="0"/>
                  <a:cs typeface="Arial" pitchFamily="34" charset="0"/>
                </a:rPr>
                <a:t>names of institutions, companies, organizations, periodicals, etc.,</a:t>
              </a:r>
              <a:endParaRPr lang="en-US" sz="2800" dirty="0">
                <a:solidFill>
                  <a:schemeClr val="tx2">
                    <a:lumMod val="75000"/>
                  </a:schemeClr>
                </a:solidFill>
                <a:latin typeface="Arial" pitchFamily="34" charset="0"/>
                <a:cs typeface="Arial" pitchFamily="34" charset="0"/>
              </a:endParaRPr>
            </a:p>
          </p:txBody>
        </p:sp>
        <p:sp>
          <p:nvSpPr>
            <p:cNvPr id="15" name="Стрелка вправо 14"/>
            <p:cNvSpPr/>
            <p:nvPr/>
          </p:nvSpPr>
          <p:spPr>
            <a:xfrm>
              <a:off x="107504" y="1233286"/>
              <a:ext cx="1079555" cy="502997"/>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6" name="Группа 15"/>
          <p:cNvGrpSpPr>
            <a:grpSpLocks/>
          </p:cNvGrpSpPr>
          <p:nvPr/>
        </p:nvGrpSpPr>
        <p:grpSpPr bwMode="auto">
          <a:xfrm>
            <a:off x="107950" y="5805488"/>
            <a:ext cx="8748713" cy="719137"/>
            <a:chOff x="107504" y="1124745"/>
            <a:chExt cx="8749159" cy="720080"/>
          </a:xfrm>
        </p:grpSpPr>
        <p:sp>
          <p:nvSpPr>
            <p:cNvPr id="17" name="Скругленный прямоугольник 16"/>
            <p:cNvSpPr/>
            <p:nvPr/>
          </p:nvSpPr>
          <p:spPr>
            <a:xfrm>
              <a:off x="1187059" y="1124745"/>
              <a:ext cx="7669604" cy="72008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i="1" dirty="0">
                  <a:solidFill>
                    <a:schemeClr val="tx2">
                      <a:lumMod val="75000"/>
                    </a:schemeClr>
                  </a:solidFill>
                  <a:latin typeface="Arial" pitchFamily="34" charset="0"/>
                  <a:cs typeface="Arial" pitchFamily="34" charset="0"/>
                </a:rPr>
                <a:t>4.</a:t>
              </a:r>
              <a:r>
                <a:rPr lang="uk-UA" sz="2800" i="1" dirty="0">
                  <a:solidFill>
                    <a:schemeClr val="tx2">
                      <a:lumMod val="75000"/>
                    </a:schemeClr>
                  </a:solidFill>
                  <a:latin typeface="Arial" pitchFamily="34" charset="0"/>
                  <a:cs typeface="Arial" pitchFamily="34" charset="0"/>
                </a:rPr>
                <a:t> </a:t>
              </a:r>
              <a:r>
                <a:rPr lang="en-US" sz="2800" i="1" dirty="0">
                  <a:solidFill>
                    <a:schemeClr val="tx2">
                      <a:lumMod val="75000"/>
                    </a:schemeClr>
                  </a:solidFill>
                  <a:latin typeface="Arial" pitchFamily="34" charset="0"/>
                  <a:cs typeface="Arial" pitchFamily="34" charset="0"/>
                </a:rPr>
                <a:t>scientific terms</a:t>
              </a:r>
              <a:endParaRPr lang="en-US" sz="2800" dirty="0">
                <a:solidFill>
                  <a:schemeClr val="tx2">
                    <a:lumMod val="75000"/>
                  </a:schemeClr>
                </a:solidFill>
                <a:latin typeface="Arial" pitchFamily="34" charset="0"/>
                <a:cs typeface="Arial" pitchFamily="34" charset="0"/>
              </a:endParaRPr>
            </a:p>
          </p:txBody>
        </p:sp>
        <p:sp>
          <p:nvSpPr>
            <p:cNvPr id="18" name="Стрелка вправо 17"/>
            <p:cNvSpPr/>
            <p:nvPr/>
          </p:nvSpPr>
          <p:spPr>
            <a:xfrm>
              <a:off x="107504" y="1232837"/>
              <a:ext cx="1079555" cy="503897"/>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838200"/>
            <a:ext cx="8569325" cy="5759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500" dirty="0">
                <a:solidFill>
                  <a:schemeClr val="tx2">
                    <a:lumMod val="75000"/>
                  </a:schemeClr>
                </a:solidFill>
                <a:latin typeface="Arial" pitchFamily="34" charset="0"/>
                <a:cs typeface="Arial" pitchFamily="34" charset="0"/>
              </a:rPr>
              <a:t>	</a:t>
            </a:r>
            <a:r>
              <a:rPr lang="en-US" sz="2500" dirty="0">
                <a:solidFill>
                  <a:schemeClr val="tx2">
                    <a:lumMod val="75000"/>
                  </a:schemeClr>
                </a:solidFill>
                <a:latin typeface="Arial" pitchFamily="34" charset="0"/>
                <a:cs typeface="Arial" pitchFamily="34" charset="0"/>
              </a:rPr>
              <a:t>A SL unit regularly used to translate a TL unit is referred to as its translation equivalent.</a:t>
            </a:r>
          </a:p>
          <a:p>
            <a:pPr algn="just" fontAlgn="auto">
              <a:spcBef>
                <a:spcPts val="0"/>
              </a:spcBef>
              <a:spcAft>
                <a:spcPts val="0"/>
              </a:spcAft>
              <a:defRPr/>
            </a:pPr>
            <a:r>
              <a:rPr lang="uk-UA" sz="2500" dirty="0">
                <a:solidFill>
                  <a:schemeClr val="tx2">
                    <a:lumMod val="75000"/>
                  </a:schemeClr>
                </a:solidFill>
                <a:latin typeface="Arial" pitchFamily="34" charset="0"/>
                <a:cs typeface="Arial" pitchFamily="34" charset="0"/>
              </a:rPr>
              <a:t>	</a:t>
            </a:r>
            <a:r>
              <a:rPr lang="en-US" sz="2500" dirty="0">
                <a:solidFill>
                  <a:schemeClr val="tx2">
                    <a:lumMod val="75000"/>
                  </a:schemeClr>
                </a:solidFill>
                <a:latin typeface="Arial" pitchFamily="34" charset="0"/>
                <a:cs typeface="Arial" pitchFamily="34" charset="0"/>
              </a:rPr>
              <a:t>Equivalents are divided into </a:t>
            </a:r>
            <a:r>
              <a:rPr lang="en-US" sz="2500" i="1" dirty="0">
                <a:solidFill>
                  <a:schemeClr val="tx2">
                    <a:lumMod val="75000"/>
                  </a:schemeClr>
                </a:solidFill>
                <a:latin typeface="Arial" pitchFamily="34" charset="0"/>
                <a:cs typeface="Arial" pitchFamily="34" charset="0"/>
              </a:rPr>
              <a:t>single (regular) </a:t>
            </a:r>
            <a:r>
              <a:rPr lang="en-US" sz="2500" dirty="0">
                <a:solidFill>
                  <a:schemeClr val="tx2">
                    <a:lumMod val="75000"/>
                  </a:schemeClr>
                </a:solidFill>
                <a:latin typeface="Arial" pitchFamily="34" charset="0"/>
                <a:cs typeface="Arial" pitchFamily="34" charset="0"/>
              </a:rPr>
              <a:t>and</a:t>
            </a:r>
            <a:r>
              <a:rPr lang="en-US" sz="2500" i="1" dirty="0">
                <a:solidFill>
                  <a:schemeClr val="tx2">
                    <a:lumMod val="75000"/>
                  </a:schemeClr>
                </a:solidFill>
                <a:latin typeface="Arial" pitchFamily="34" charset="0"/>
                <a:cs typeface="Arial" pitchFamily="34" charset="0"/>
              </a:rPr>
              <a:t> multiple (variant).</a:t>
            </a:r>
            <a:r>
              <a:rPr lang="en-US" sz="2500" dirty="0">
                <a:solidFill>
                  <a:schemeClr val="tx2">
                    <a:lumMod val="75000"/>
                  </a:schemeClr>
                </a:solidFill>
                <a:latin typeface="Arial" pitchFamily="34" charset="0"/>
                <a:cs typeface="Arial" pitchFamily="34" charset="0"/>
              </a:rPr>
              <a:t> Single equivalent is the most stable and regular way of translating a definite SL unit in all (or almost all) cases, and thus relatively independent on the context. Most terms, proper names, geographical names and some common names and phrases have single equivalents, </a:t>
            </a:r>
          </a:p>
          <a:p>
            <a:pPr algn="ctr" fontAlgn="auto">
              <a:spcBef>
                <a:spcPts val="0"/>
              </a:spcBef>
              <a:spcAft>
                <a:spcPts val="0"/>
              </a:spcAft>
              <a:defRPr/>
            </a:pPr>
            <a:r>
              <a:rPr lang="en-US" sz="2500" dirty="0">
                <a:solidFill>
                  <a:schemeClr val="accent1"/>
                </a:solidFill>
                <a:latin typeface="Arial" pitchFamily="34" charset="0"/>
                <a:cs typeface="Arial" pitchFamily="34" charset="0"/>
              </a:rPr>
              <a:t>e.g. capitalism - </a:t>
            </a:r>
            <a:r>
              <a:rPr lang="en-US" sz="2500" dirty="0" err="1">
                <a:solidFill>
                  <a:schemeClr val="accent1"/>
                </a:solidFill>
                <a:latin typeface="Arial" pitchFamily="34" charset="0"/>
                <a:cs typeface="Arial" pitchFamily="34" charset="0"/>
              </a:rPr>
              <a:t>капіталізм</a:t>
            </a:r>
            <a:r>
              <a:rPr lang="en-US" sz="2500" dirty="0">
                <a:solidFill>
                  <a:schemeClr val="accent1"/>
                </a:solidFill>
                <a:latin typeface="Arial" pitchFamily="34" charset="0"/>
                <a:cs typeface="Arial" pitchFamily="34" charset="0"/>
              </a:rPr>
              <a:t>, </a:t>
            </a:r>
            <a:endParaRPr lang="uk-UA" sz="2500" dirty="0">
              <a:solidFill>
                <a:schemeClr val="accent1"/>
              </a:solidFill>
              <a:latin typeface="Arial" pitchFamily="34" charset="0"/>
              <a:cs typeface="Arial" pitchFamily="34" charset="0"/>
            </a:endParaRPr>
          </a:p>
          <a:p>
            <a:pPr algn="ctr" fontAlgn="auto">
              <a:spcBef>
                <a:spcPts val="0"/>
              </a:spcBef>
              <a:spcAft>
                <a:spcPts val="0"/>
              </a:spcAft>
              <a:defRPr/>
            </a:pPr>
            <a:r>
              <a:rPr lang="en-US" sz="2500" dirty="0">
                <a:solidFill>
                  <a:schemeClr val="accent1"/>
                </a:solidFill>
                <a:latin typeface="Arial" pitchFamily="34" charset="0"/>
                <a:cs typeface="Arial" pitchFamily="34" charset="0"/>
              </a:rPr>
              <a:t>House of Commons – </a:t>
            </a:r>
            <a:r>
              <a:rPr lang="en-US" sz="2500" dirty="0" err="1">
                <a:solidFill>
                  <a:schemeClr val="accent1"/>
                </a:solidFill>
                <a:latin typeface="Arial" pitchFamily="34" charset="0"/>
                <a:cs typeface="Arial" pitchFamily="34" charset="0"/>
              </a:rPr>
              <a:t>Палата</a:t>
            </a:r>
            <a:r>
              <a:rPr lang="en-US" sz="2500" dirty="0">
                <a:solidFill>
                  <a:schemeClr val="accent1"/>
                </a:solidFill>
                <a:latin typeface="Arial" pitchFamily="34" charset="0"/>
                <a:cs typeface="Arial" pitchFamily="34" charset="0"/>
              </a:rPr>
              <a:t> </a:t>
            </a:r>
            <a:r>
              <a:rPr lang="en-US" sz="2500" dirty="0" err="1">
                <a:solidFill>
                  <a:schemeClr val="accent1"/>
                </a:solidFill>
                <a:latin typeface="Arial" pitchFamily="34" charset="0"/>
                <a:cs typeface="Arial" pitchFamily="34" charset="0"/>
              </a:rPr>
              <a:t>громад</a:t>
            </a:r>
            <a:r>
              <a:rPr lang="en-US" sz="2500" dirty="0">
                <a:solidFill>
                  <a:schemeClr val="accent1"/>
                </a:solidFill>
                <a:latin typeface="Arial" pitchFamily="34" charset="0"/>
                <a:cs typeface="Arial" pitchFamily="34" charset="0"/>
              </a:rPr>
              <a:t>, </a:t>
            </a:r>
            <a:endParaRPr lang="uk-UA" sz="2500" dirty="0">
              <a:solidFill>
                <a:schemeClr val="accent1"/>
              </a:solidFill>
              <a:latin typeface="Arial" pitchFamily="34" charset="0"/>
              <a:cs typeface="Arial" pitchFamily="34" charset="0"/>
            </a:endParaRPr>
          </a:p>
          <a:p>
            <a:pPr algn="ctr" fontAlgn="auto">
              <a:spcBef>
                <a:spcPts val="0"/>
              </a:spcBef>
              <a:spcAft>
                <a:spcPts val="0"/>
              </a:spcAft>
              <a:defRPr/>
            </a:pPr>
            <a:r>
              <a:rPr lang="en-US" sz="2500" dirty="0">
                <a:solidFill>
                  <a:schemeClr val="accent1"/>
                </a:solidFill>
                <a:latin typeface="Arial" pitchFamily="34" charset="0"/>
                <a:cs typeface="Arial" pitchFamily="34" charset="0"/>
              </a:rPr>
              <a:t>Roosevelt - </a:t>
            </a:r>
            <a:r>
              <a:rPr lang="en-US" sz="2500" dirty="0" err="1">
                <a:solidFill>
                  <a:schemeClr val="accent1"/>
                </a:solidFill>
                <a:latin typeface="Arial" pitchFamily="34" charset="0"/>
                <a:cs typeface="Arial" pitchFamily="34" charset="0"/>
              </a:rPr>
              <a:t>Рузвельт</a:t>
            </a:r>
            <a:r>
              <a:rPr lang="en-US" sz="2500" dirty="0">
                <a:solidFill>
                  <a:schemeClr val="accent1"/>
                </a:solidFill>
                <a:latin typeface="Arial" pitchFamily="34" charset="0"/>
                <a:cs typeface="Arial" pitchFamily="34" charset="0"/>
              </a:rPr>
              <a:t>, </a:t>
            </a:r>
            <a:endParaRPr lang="uk-UA" sz="2500" dirty="0">
              <a:solidFill>
                <a:schemeClr val="accent1"/>
              </a:solidFill>
              <a:latin typeface="Arial" pitchFamily="34" charset="0"/>
              <a:cs typeface="Arial" pitchFamily="34" charset="0"/>
            </a:endParaRPr>
          </a:p>
          <a:p>
            <a:pPr algn="ctr" fontAlgn="auto">
              <a:spcBef>
                <a:spcPts val="0"/>
              </a:spcBef>
              <a:spcAft>
                <a:spcPts val="0"/>
              </a:spcAft>
              <a:defRPr/>
            </a:pPr>
            <a:r>
              <a:rPr lang="en-US" sz="2500" dirty="0">
                <a:solidFill>
                  <a:schemeClr val="accent1"/>
                </a:solidFill>
                <a:latin typeface="Arial" pitchFamily="34" charset="0"/>
                <a:cs typeface="Arial" pitchFamily="34" charset="0"/>
              </a:rPr>
              <a:t>Eugene O’Neal – </a:t>
            </a:r>
            <a:r>
              <a:rPr lang="en-US" sz="2500" dirty="0" err="1">
                <a:solidFill>
                  <a:schemeClr val="accent1"/>
                </a:solidFill>
                <a:latin typeface="Arial" pitchFamily="34" charset="0"/>
                <a:cs typeface="Arial" pitchFamily="34" charset="0"/>
              </a:rPr>
              <a:t>Юджин</a:t>
            </a:r>
            <a:r>
              <a:rPr lang="en-US" sz="2500" dirty="0">
                <a:solidFill>
                  <a:schemeClr val="accent1"/>
                </a:solidFill>
                <a:latin typeface="Arial" pitchFamily="34" charset="0"/>
                <a:cs typeface="Arial" pitchFamily="34" charset="0"/>
              </a:rPr>
              <a:t> </a:t>
            </a:r>
            <a:r>
              <a:rPr lang="en-US" sz="2500" dirty="0" err="1">
                <a:solidFill>
                  <a:schemeClr val="accent1"/>
                </a:solidFill>
                <a:latin typeface="Arial" pitchFamily="34" charset="0"/>
                <a:cs typeface="Arial" pitchFamily="34" charset="0"/>
              </a:rPr>
              <a:t>О’Ніл</a:t>
            </a:r>
            <a:r>
              <a:rPr lang="en-US" sz="2500" dirty="0">
                <a:solidFill>
                  <a:schemeClr val="accent1"/>
                </a:solidFill>
                <a:latin typeface="Arial" pitchFamily="34" charset="0"/>
                <a:cs typeface="Arial" pitchFamily="34" charset="0"/>
              </a:rPr>
              <a:t>, </a:t>
            </a:r>
            <a:endParaRPr lang="uk-UA" sz="2500" dirty="0">
              <a:solidFill>
                <a:schemeClr val="accent1"/>
              </a:solidFill>
              <a:latin typeface="Arial" pitchFamily="34" charset="0"/>
              <a:cs typeface="Arial" pitchFamily="34" charset="0"/>
            </a:endParaRPr>
          </a:p>
          <a:p>
            <a:pPr algn="ctr" fontAlgn="auto">
              <a:spcBef>
                <a:spcPts val="0"/>
              </a:spcBef>
              <a:spcAft>
                <a:spcPts val="0"/>
              </a:spcAft>
              <a:defRPr/>
            </a:pPr>
            <a:r>
              <a:rPr lang="en-US" sz="2500" dirty="0">
                <a:solidFill>
                  <a:schemeClr val="accent1"/>
                </a:solidFill>
                <a:latin typeface="Arial" pitchFamily="34" charset="0"/>
                <a:cs typeface="Arial" pitchFamily="34" charset="0"/>
              </a:rPr>
              <a:t>Cleveland - </a:t>
            </a:r>
            <a:r>
              <a:rPr lang="en-US" sz="2500" dirty="0" err="1">
                <a:solidFill>
                  <a:schemeClr val="accent1"/>
                </a:solidFill>
                <a:latin typeface="Arial" pitchFamily="34" charset="0"/>
                <a:cs typeface="Arial" pitchFamily="34" charset="0"/>
              </a:rPr>
              <a:t>Клівленд</a:t>
            </a:r>
            <a:r>
              <a:rPr lang="en-US" sz="2500" dirty="0">
                <a:solidFill>
                  <a:schemeClr val="accent1"/>
                </a:solidFill>
                <a:latin typeface="Arial" pitchFamily="34" charset="0"/>
                <a:cs typeface="Arial" pitchFamily="34" charset="0"/>
              </a:rPr>
              <a:t>, </a:t>
            </a:r>
            <a:endParaRPr lang="uk-UA" sz="2500" dirty="0">
              <a:solidFill>
                <a:schemeClr val="accent1"/>
              </a:solidFill>
              <a:latin typeface="Arial" pitchFamily="34" charset="0"/>
              <a:cs typeface="Arial" pitchFamily="34" charset="0"/>
            </a:endParaRPr>
          </a:p>
          <a:p>
            <a:pPr algn="ctr" fontAlgn="auto">
              <a:spcBef>
                <a:spcPts val="0"/>
              </a:spcBef>
              <a:spcAft>
                <a:spcPts val="0"/>
              </a:spcAft>
              <a:defRPr/>
            </a:pPr>
            <a:r>
              <a:rPr lang="en-US" sz="2500" dirty="0">
                <a:solidFill>
                  <a:schemeClr val="accent1"/>
                </a:solidFill>
                <a:latin typeface="Arial" pitchFamily="34" charset="0"/>
                <a:cs typeface="Arial" pitchFamily="34" charset="0"/>
              </a:rPr>
              <a:t>dog-collar - </a:t>
            </a:r>
            <a:r>
              <a:rPr lang="en-US" sz="2500" dirty="0" err="1">
                <a:solidFill>
                  <a:schemeClr val="accent1"/>
                </a:solidFill>
                <a:latin typeface="Arial" pitchFamily="34" charset="0"/>
                <a:cs typeface="Arial" pitchFamily="34" charset="0"/>
              </a:rPr>
              <a:t>ошийник</a:t>
            </a:r>
            <a:r>
              <a:rPr lang="en-US" sz="2500" dirty="0">
                <a:solidFill>
                  <a:schemeClr val="accent1"/>
                </a:solidFill>
                <a:latin typeface="Arial" pitchFamily="34" charset="0"/>
                <a:cs typeface="Arial" pitchFamily="34" charset="0"/>
              </a:rPr>
              <a:t>, etc.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981075"/>
            <a:ext cx="8569325" cy="41767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Multiple equivalence is a set of regular ways of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-ting a definite SL unit. The choice between equivalents is determined by the context,</a:t>
            </a:r>
          </a:p>
          <a:p>
            <a:pPr algn="just" fontAlgn="auto">
              <a:spcBef>
                <a:spcPts val="0"/>
              </a:spcBef>
              <a:spcAft>
                <a:spcPts val="0"/>
              </a:spcAft>
              <a:defRPr/>
            </a:pPr>
            <a:endParaRPr lang="uk-UA" sz="2800" dirty="0">
              <a:solidFill>
                <a:schemeClr val="tx2">
                  <a:lumMod val="75000"/>
                </a:schemeClr>
              </a:solidFill>
              <a:latin typeface="Arial" pitchFamily="34" charset="0"/>
              <a:cs typeface="Arial" pitchFamily="34" charset="0"/>
            </a:endParaRP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e.g. attitude – </a:t>
            </a:r>
            <a:r>
              <a:rPr lang="uk-UA" sz="2800" dirty="0">
                <a:solidFill>
                  <a:schemeClr val="accent1"/>
                </a:solidFill>
                <a:latin typeface="Arial" pitchFamily="34" charset="0"/>
                <a:cs typeface="Arial" pitchFamily="34" charset="0"/>
              </a:rPr>
              <a:t>ставлення, позиція, політика; </a:t>
            </a:r>
            <a:r>
              <a:rPr lang="en-US" sz="2800" dirty="0">
                <a:solidFill>
                  <a:schemeClr val="accent1"/>
                </a:solidFill>
                <a:latin typeface="Arial" pitchFamily="34" charset="0"/>
                <a:cs typeface="Arial" pitchFamily="34" charset="0"/>
              </a:rPr>
              <a:t>actual – </a:t>
            </a:r>
            <a:r>
              <a:rPr lang="uk-UA" sz="2800" dirty="0">
                <a:solidFill>
                  <a:schemeClr val="accent1"/>
                </a:solidFill>
                <a:latin typeface="Arial" pitchFamily="34" charset="0"/>
                <a:cs typeface="Arial" pitchFamily="34" charset="0"/>
              </a:rPr>
              <a:t>справжній, дійсний, поточний.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981075"/>
            <a:ext cx="8569325"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uk-UA" sz="3000">
                <a:solidFill>
                  <a:srgbClr val="17375E"/>
                </a:solidFill>
                <a:latin typeface="Arial" charset="0"/>
                <a:cs typeface="Arial" charset="0"/>
              </a:rPr>
              <a:t>	</a:t>
            </a:r>
            <a:r>
              <a:rPr lang="en-US" sz="3000">
                <a:solidFill>
                  <a:srgbClr val="17375E"/>
                </a:solidFill>
                <a:latin typeface="Arial" charset="0"/>
                <a:cs typeface="Arial" charset="0"/>
              </a:rPr>
              <a:t>There also exist </a:t>
            </a:r>
            <a:r>
              <a:rPr lang="en-US" sz="3000" i="1">
                <a:solidFill>
                  <a:srgbClr val="17375E"/>
                </a:solidFill>
                <a:latin typeface="Arial" charset="0"/>
                <a:cs typeface="Arial" charset="0"/>
              </a:rPr>
              <a:t>units which have no regular equivalents in TL</a:t>
            </a:r>
            <a:r>
              <a:rPr lang="en-US" sz="3000">
                <a:solidFill>
                  <a:srgbClr val="17375E"/>
                </a:solidFill>
                <a:latin typeface="Arial" charset="0"/>
                <a:cs typeface="Arial" charset="0"/>
              </a:rPr>
              <a:t>. Non-equivalent lexical units may be presented by neologisms, culture-specific units of national lexicon (realia), and less known names which have to be translated by </a:t>
            </a:r>
            <a:r>
              <a:rPr lang="en-US" sz="3000" i="1">
                <a:solidFill>
                  <a:srgbClr val="17375E"/>
                </a:solidFill>
                <a:latin typeface="Arial" charset="0"/>
                <a:cs typeface="Arial" charset="0"/>
              </a:rPr>
              <a:t>occasional contextual equivalents</a:t>
            </a:r>
            <a:r>
              <a:rPr lang="en-US" sz="3000">
                <a:solidFill>
                  <a:srgbClr val="17375E"/>
                </a:solidFill>
                <a:latin typeface="Arial" charset="0"/>
                <a:cs typeface="Arial" charset="0"/>
              </a:rPr>
              <a:t> (conservationist, baby-sitter, baby-boomers, etc.). All this concerns only two l-ges involved in the process of tr-n. A SL unit having no equivalent in the TL may have equivalents in l-ges other than TL.</a:t>
            </a:r>
            <a:endParaRPr lang="uk-UA" sz="30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23850" y="836613"/>
            <a:ext cx="8569325" cy="20875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uk-UA" sz="2500">
                <a:solidFill>
                  <a:srgbClr val="17375E"/>
                </a:solidFill>
                <a:latin typeface="Arial" charset="0"/>
                <a:cs typeface="Arial" charset="0"/>
              </a:rPr>
              <a:t>	</a:t>
            </a:r>
            <a:r>
              <a:rPr lang="en-US" sz="2500">
                <a:solidFill>
                  <a:srgbClr val="17375E"/>
                </a:solidFill>
                <a:latin typeface="Arial" charset="0"/>
                <a:cs typeface="Arial" charset="0"/>
              </a:rPr>
              <a:t>The existence of l-ge units having no equivalents in the TL does not suggest that they cannot be translated or that they are translated with less accuracy than units having direct equivalents. The following kinds of occasional contextual equivalents may be used:</a:t>
            </a:r>
            <a:endParaRPr lang="uk-UA" sz="2500">
              <a:solidFill>
                <a:schemeClr val="accent1"/>
              </a:solidFill>
              <a:latin typeface="Arial" charset="0"/>
              <a:cs typeface="Arial" charset="0"/>
            </a:endParaRPr>
          </a:p>
        </p:txBody>
      </p:sp>
      <p:grpSp>
        <p:nvGrpSpPr>
          <p:cNvPr id="6" name="Группа 5"/>
          <p:cNvGrpSpPr>
            <a:grpSpLocks/>
          </p:cNvGrpSpPr>
          <p:nvPr/>
        </p:nvGrpSpPr>
        <p:grpSpPr bwMode="auto">
          <a:xfrm>
            <a:off x="107950" y="3213100"/>
            <a:ext cx="8748713" cy="2879725"/>
            <a:chOff x="107504" y="1124745"/>
            <a:chExt cx="8749159" cy="720080"/>
          </a:xfrm>
        </p:grpSpPr>
        <p:sp>
          <p:nvSpPr>
            <p:cNvPr id="7" name="Скругленный прямоугольник 6"/>
            <p:cNvSpPr/>
            <p:nvPr/>
          </p:nvSpPr>
          <p:spPr>
            <a:xfrm>
              <a:off x="1187059" y="1124745"/>
              <a:ext cx="7669604" cy="72008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endParaRPr lang="ru-RU" sz="28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1.</a:t>
              </a:r>
              <a:r>
                <a:rPr lang="uk-UA" sz="2800" dirty="0">
                  <a:solidFill>
                    <a:schemeClr val="tx2">
                      <a:lumMod val="75000"/>
                    </a:schemeClr>
                  </a:solidFill>
                  <a:latin typeface="Arial" pitchFamily="34" charset="0"/>
                  <a:cs typeface="Arial" pitchFamily="34" charset="0"/>
                </a:rPr>
                <a:t> </a:t>
              </a:r>
              <a:r>
                <a:rPr lang="en-US" sz="2800" i="1" dirty="0">
                  <a:solidFill>
                    <a:schemeClr val="tx2">
                      <a:lumMod val="75000"/>
                    </a:schemeClr>
                  </a:solidFill>
                  <a:latin typeface="Arial" pitchFamily="34" charset="0"/>
                  <a:cs typeface="Arial" pitchFamily="34" charset="0"/>
                </a:rPr>
                <a:t>Borrowings</a:t>
              </a:r>
              <a:r>
                <a:rPr lang="en-US" sz="2800" dirty="0">
                  <a:solidFill>
                    <a:schemeClr val="tx2">
                      <a:lumMod val="75000"/>
                    </a:schemeClr>
                  </a:solidFill>
                  <a:latin typeface="Arial" pitchFamily="34" charset="0"/>
                  <a:cs typeface="Arial" pitchFamily="34" charset="0"/>
                </a:rPr>
                <a:t> reproducing the form of a SL word:  tribalism - </a:t>
              </a:r>
              <a:r>
                <a:rPr lang="en-US" sz="2800" dirty="0" err="1">
                  <a:solidFill>
                    <a:schemeClr val="tx2">
                      <a:lumMod val="75000"/>
                    </a:schemeClr>
                  </a:solidFill>
                  <a:latin typeface="Arial" pitchFamily="34" charset="0"/>
                  <a:cs typeface="Arial" pitchFamily="34" charset="0"/>
                </a:rPr>
                <a:t>трайбалізм</a:t>
              </a:r>
              <a:r>
                <a:rPr lang="en-US" sz="2800" dirty="0">
                  <a:solidFill>
                    <a:schemeClr val="tx2">
                      <a:lumMod val="75000"/>
                    </a:schemeClr>
                  </a:solidFill>
                  <a:latin typeface="Arial" pitchFamily="34" charset="0"/>
                  <a:cs typeface="Arial" pitchFamily="34" charset="0"/>
                </a:rPr>
                <a:t>, know-how – </a:t>
              </a:r>
              <a:r>
                <a:rPr lang="en-US" sz="2800" dirty="0" err="1">
                  <a:solidFill>
                    <a:schemeClr val="tx2">
                      <a:lumMod val="75000"/>
                    </a:schemeClr>
                  </a:solidFill>
                  <a:latin typeface="Arial" pitchFamily="34" charset="0"/>
                  <a:cs typeface="Arial" pitchFamily="34" charset="0"/>
                </a:rPr>
                <a:t>ноу-хау</a:t>
              </a:r>
              <a:r>
                <a:rPr lang="en-US" sz="2800" dirty="0">
                  <a:solidFill>
                    <a:schemeClr val="tx2">
                      <a:lumMod val="75000"/>
                    </a:schemeClr>
                  </a:solidFill>
                  <a:latin typeface="Arial" pitchFamily="34" charset="0"/>
                  <a:cs typeface="Arial" pitchFamily="34" charset="0"/>
                </a:rPr>
                <a:t>, impeachment - </a:t>
              </a:r>
              <a:r>
                <a:rPr lang="en-US" sz="2800" dirty="0" err="1">
                  <a:solidFill>
                    <a:schemeClr val="tx2">
                      <a:lumMod val="75000"/>
                    </a:schemeClr>
                  </a:solidFill>
                  <a:latin typeface="Arial" pitchFamily="34" charset="0"/>
                  <a:cs typeface="Arial" pitchFamily="34" charset="0"/>
                </a:rPr>
                <a:t>імпічмент</a:t>
              </a:r>
              <a:r>
                <a:rPr lang="en-US" sz="2800" dirty="0">
                  <a:solidFill>
                    <a:schemeClr val="tx2">
                      <a:lumMod val="75000"/>
                    </a:schemeClr>
                  </a:solidFill>
                  <a:latin typeface="Arial" pitchFamily="34" charset="0"/>
                  <a:cs typeface="Arial" pitchFamily="34" charset="0"/>
                </a:rPr>
                <a:t>. Such equivalents are created by transcription or transliteration. They may gradually become stable and regular in the TL. </a:t>
              </a:r>
              <a:r>
                <a:rPr lang="ru-RU" sz="2800" dirty="0">
                  <a:solidFill>
                    <a:schemeClr val="tx2">
                      <a:lumMod val="75000"/>
                    </a:schemeClr>
                  </a:solidFill>
                  <a:latin typeface="Arial" pitchFamily="34" charset="0"/>
                  <a:cs typeface="Arial" pitchFamily="34" charset="0"/>
                </a:rPr>
                <a:t>	</a:t>
              </a:r>
              <a:endParaRPr lang="en-US" sz="2800" dirty="0">
                <a:solidFill>
                  <a:schemeClr val="tx2">
                    <a:lumMod val="75000"/>
                  </a:schemeClr>
                </a:solidFill>
                <a:latin typeface="Arial" pitchFamily="34" charset="0"/>
                <a:cs typeface="Arial" pitchFamily="34" charset="0"/>
              </a:endParaRPr>
            </a:p>
            <a:p>
              <a:pPr algn="just" fontAlgn="auto">
                <a:spcBef>
                  <a:spcPts val="0"/>
                </a:spcBef>
                <a:spcAft>
                  <a:spcPts val="0"/>
                </a:spcAft>
                <a:defRPr/>
              </a:pPr>
              <a:endParaRPr lang="en-US" sz="2800" dirty="0">
                <a:solidFill>
                  <a:schemeClr val="tx2">
                    <a:lumMod val="75000"/>
                  </a:schemeClr>
                </a:solidFill>
                <a:latin typeface="Arial" pitchFamily="34" charset="0"/>
                <a:cs typeface="Arial" pitchFamily="34" charset="0"/>
              </a:endParaRPr>
            </a:p>
          </p:txBody>
        </p:sp>
        <p:sp>
          <p:nvSpPr>
            <p:cNvPr id="9" name="Стрелка вправо 8"/>
            <p:cNvSpPr/>
            <p:nvPr/>
          </p:nvSpPr>
          <p:spPr>
            <a:xfrm>
              <a:off x="107504" y="1232717"/>
              <a:ext cx="1079555" cy="50413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grpSp>
        <p:nvGrpSpPr>
          <p:cNvPr id="10" name="Группа 9"/>
          <p:cNvGrpSpPr>
            <a:grpSpLocks/>
          </p:cNvGrpSpPr>
          <p:nvPr/>
        </p:nvGrpSpPr>
        <p:grpSpPr bwMode="auto">
          <a:xfrm>
            <a:off x="107950" y="908050"/>
            <a:ext cx="8748713" cy="2160588"/>
            <a:chOff x="107504" y="1124745"/>
            <a:chExt cx="8749159" cy="540060"/>
          </a:xfrm>
        </p:grpSpPr>
        <p:sp>
          <p:nvSpPr>
            <p:cNvPr id="11" name="Скругленный прямоугольник 10"/>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ru-RU" sz="2400">
                  <a:solidFill>
                    <a:srgbClr val="17375E"/>
                  </a:solidFill>
                  <a:latin typeface="Arial" charset="0"/>
                  <a:cs typeface="Arial" charset="0"/>
                </a:rPr>
                <a:t>2. </a:t>
              </a:r>
              <a:r>
                <a:rPr lang="en-US" sz="2400" i="1">
                  <a:solidFill>
                    <a:srgbClr val="17375E"/>
                  </a:solidFill>
                  <a:latin typeface="Arial" charset="0"/>
                  <a:cs typeface="Arial" charset="0"/>
                </a:rPr>
                <a:t>Translation loans </a:t>
              </a:r>
              <a:r>
                <a:rPr lang="en-US" sz="2400">
                  <a:solidFill>
                    <a:srgbClr val="17375E"/>
                  </a:solidFill>
                  <a:latin typeface="Arial" charset="0"/>
                  <a:cs typeface="Arial" charset="0"/>
                </a:rPr>
                <a:t>(calques) reproducing the morpheme structure of a word or constituents of a set expression: brain drain - відтік мізків, people of good will – люди доброї волі, etc. Many occasional equivalents become widely used in tr-n and gradually enter the TL lexicon.</a:t>
              </a:r>
            </a:p>
          </p:txBody>
        </p:sp>
        <p:sp>
          <p:nvSpPr>
            <p:cNvPr id="12" name="Стрелка вправо 11"/>
            <p:cNvSpPr/>
            <p:nvPr/>
          </p:nvSpPr>
          <p:spPr>
            <a:xfrm>
              <a:off x="107504" y="1232678"/>
              <a:ext cx="1079555" cy="3241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3" name="Группа 12"/>
          <p:cNvGrpSpPr>
            <a:grpSpLocks/>
          </p:cNvGrpSpPr>
          <p:nvPr/>
        </p:nvGrpSpPr>
        <p:grpSpPr bwMode="auto">
          <a:xfrm>
            <a:off x="107950" y="3284538"/>
            <a:ext cx="8748713" cy="3097212"/>
            <a:chOff x="107504" y="1124745"/>
            <a:chExt cx="8749159" cy="540060"/>
          </a:xfrm>
        </p:grpSpPr>
        <p:sp>
          <p:nvSpPr>
            <p:cNvPr id="14" name="Скругленный прямоугольник 13"/>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a:solidFill>
                    <a:srgbClr val="17375E"/>
                  </a:solidFill>
                  <a:latin typeface="Arial" charset="0"/>
                  <a:cs typeface="Arial" charset="0"/>
                </a:rPr>
                <a:t>3.</a:t>
              </a:r>
              <a:r>
                <a:rPr lang="uk-UA" sz="2400">
                  <a:solidFill>
                    <a:srgbClr val="17375E"/>
                  </a:solidFill>
                  <a:latin typeface="Arial" charset="0"/>
                  <a:cs typeface="Arial" charset="0"/>
                </a:rPr>
                <a:t> </a:t>
              </a:r>
              <a:r>
                <a:rPr lang="en-US" sz="2400" i="1">
                  <a:solidFill>
                    <a:srgbClr val="17375E"/>
                  </a:solidFill>
                  <a:latin typeface="Arial" charset="0"/>
                  <a:cs typeface="Arial" charset="0"/>
                </a:rPr>
                <a:t>Analogues</a:t>
              </a:r>
              <a:r>
                <a:rPr lang="en-US" sz="2400">
                  <a:solidFill>
                    <a:srgbClr val="17375E"/>
                  </a:solidFill>
                  <a:latin typeface="Arial" charset="0"/>
                  <a:cs typeface="Arial" charset="0"/>
                </a:rPr>
                <a:t> created by substitution of a SL unit with a TL unit which is the closest in meaning. These occasional equivalents are adequate for the given context only,</a:t>
              </a:r>
            </a:p>
            <a:p>
              <a:pPr algn="ctr">
                <a:defRPr/>
              </a:pPr>
              <a:r>
                <a:rPr lang="en-US" sz="2400">
                  <a:solidFill>
                    <a:srgbClr val="17375E"/>
                  </a:solidFill>
                  <a:latin typeface="Arial" charset="0"/>
                  <a:cs typeface="Arial" charset="0"/>
                </a:rPr>
                <a:t>e.g. “afternoon” does not mean </a:t>
              </a:r>
              <a:r>
                <a:rPr lang="ru-RU" sz="2400">
                  <a:solidFill>
                    <a:srgbClr val="17375E"/>
                  </a:solidFill>
                  <a:latin typeface="Arial" charset="0"/>
                  <a:cs typeface="Arial" charset="0"/>
                </a:rPr>
                <a:t>«</a:t>
              </a:r>
              <a:r>
                <a:rPr lang="en-US" sz="2400">
                  <a:solidFill>
                    <a:srgbClr val="17375E"/>
                  </a:solidFill>
                  <a:latin typeface="Arial" charset="0"/>
                  <a:cs typeface="Arial" charset="0"/>
                </a:rPr>
                <a:t>вечір</a:t>
              </a:r>
              <a:r>
                <a:rPr lang="ru-RU" sz="2400">
                  <a:solidFill>
                    <a:srgbClr val="17375E"/>
                  </a:solidFill>
                  <a:latin typeface="Arial" charset="0"/>
                  <a:cs typeface="Arial" charset="0"/>
                </a:rPr>
                <a:t>»</a:t>
              </a:r>
              <a:r>
                <a:rPr lang="en-US" sz="2400">
                  <a:solidFill>
                    <a:srgbClr val="17375E"/>
                  </a:solidFill>
                  <a:latin typeface="Arial" charset="0"/>
                  <a:cs typeface="Arial" charset="0"/>
                </a:rPr>
                <a:t> (rather, «надвечір’я»); however, if the participants of a conference have morning and afternoon sessions the tr-n will be «денне й вечірнє засідання». </a:t>
              </a:r>
            </a:p>
          </p:txBody>
        </p:sp>
        <p:sp>
          <p:nvSpPr>
            <p:cNvPr id="15" name="Стрелка вправо 14"/>
            <p:cNvSpPr/>
            <p:nvPr/>
          </p:nvSpPr>
          <p:spPr>
            <a:xfrm>
              <a:off x="107504" y="1232702"/>
              <a:ext cx="1079555" cy="324147"/>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4. Translation of non-equivalent lexicon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grpSp>
        <p:nvGrpSpPr>
          <p:cNvPr id="10" name="Группа 9"/>
          <p:cNvGrpSpPr>
            <a:grpSpLocks/>
          </p:cNvGrpSpPr>
          <p:nvPr/>
        </p:nvGrpSpPr>
        <p:grpSpPr bwMode="auto">
          <a:xfrm>
            <a:off x="0" y="908050"/>
            <a:ext cx="8748713" cy="2087563"/>
            <a:chOff x="107504" y="1124745"/>
            <a:chExt cx="8749159" cy="540060"/>
          </a:xfrm>
        </p:grpSpPr>
        <p:sp>
          <p:nvSpPr>
            <p:cNvPr id="11" name="Скругленный прямоугольник 10"/>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200">
                  <a:solidFill>
                    <a:srgbClr val="17375E"/>
                  </a:solidFill>
                  <a:latin typeface="Arial" charset="0"/>
                  <a:cs typeface="Arial" charset="0"/>
                </a:rPr>
                <a:t>4.</a:t>
              </a:r>
              <a:r>
                <a:rPr lang="uk-UA" sz="2200">
                  <a:solidFill>
                    <a:srgbClr val="17375E"/>
                  </a:solidFill>
                  <a:latin typeface="Arial" charset="0"/>
                  <a:cs typeface="Arial" charset="0"/>
                </a:rPr>
                <a:t> </a:t>
              </a:r>
              <a:r>
                <a:rPr lang="en-US" sz="2200" i="1">
                  <a:solidFill>
                    <a:srgbClr val="17375E"/>
                  </a:solidFill>
                  <a:latin typeface="Arial" charset="0"/>
                  <a:cs typeface="Arial" charset="0"/>
                </a:rPr>
                <a:t>Lexical substitution</a:t>
              </a:r>
              <a:r>
                <a:rPr lang="en-US" sz="2200">
                  <a:solidFill>
                    <a:srgbClr val="17375E"/>
                  </a:solidFill>
                  <a:latin typeface="Arial" charset="0"/>
                  <a:cs typeface="Arial" charset="0"/>
                </a:rPr>
                <a:t> created by one of the tr-n transformations: “exposure” has no direct equivalent in U. Thus, in tr-ting the sentence “He died of exposure” the transformation of specification or expansion can be employed: </a:t>
              </a:r>
              <a:r>
                <a:rPr lang="ru-RU" sz="2200">
                  <a:solidFill>
                    <a:srgbClr val="17375E"/>
                  </a:solidFill>
                  <a:latin typeface="Arial" charset="0"/>
                  <a:cs typeface="Arial" charset="0"/>
                </a:rPr>
                <a:t>«Він помер від застуди»; «Він помер від сонячного удару»; «Він замерз у снігах», </a:t>
              </a:r>
              <a:r>
                <a:rPr lang="en-US" sz="2200">
                  <a:solidFill>
                    <a:srgbClr val="17375E"/>
                  </a:solidFill>
                  <a:latin typeface="Arial" charset="0"/>
                  <a:cs typeface="Arial" charset="0"/>
                </a:rPr>
                <a:t>etc.whatever the case may be.</a:t>
              </a:r>
            </a:p>
          </p:txBody>
        </p:sp>
        <p:sp>
          <p:nvSpPr>
            <p:cNvPr id="12" name="Стрелка вправо 11"/>
            <p:cNvSpPr/>
            <p:nvPr/>
          </p:nvSpPr>
          <p:spPr>
            <a:xfrm>
              <a:off x="107504" y="1232757"/>
              <a:ext cx="1079555" cy="324036"/>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3" name="Группа 12"/>
          <p:cNvGrpSpPr>
            <a:grpSpLocks/>
          </p:cNvGrpSpPr>
          <p:nvPr/>
        </p:nvGrpSpPr>
        <p:grpSpPr bwMode="auto">
          <a:xfrm>
            <a:off x="0" y="3141663"/>
            <a:ext cx="8748713" cy="3546475"/>
            <a:chOff x="107504" y="1124745"/>
            <a:chExt cx="8749159" cy="540060"/>
          </a:xfrm>
        </p:grpSpPr>
        <p:sp>
          <p:nvSpPr>
            <p:cNvPr id="14" name="Скругленный прямоугольник 13"/>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200">
                  <a:solidFill>
                    <a:srgbClr val="17375E"/>
                  </a:solidFill>
                  <a:latin typeface="Arial" charset="0"/>
                  <a:cs typeface="Arial" charset="0"/>
                </a:rPr>
                <a:t>5.</a:t>
              </a:r>
              <a:r>
                <a:rPr lang="uk-UA" sz="2200">
                  <a:solidFill>
                    <a:srgbClr val="17375E"/>
                  </a:solidFill>
                  <a:latin typeface="Arial" charset="0"/>
                  <a:cs typeface="Arial" charset="0"/>
                </a:rPr>
                <a:t> </a:t>
              </a:r>
              <a:r>
                <a:rPr lang="en-US" sz="2200">
                  <a:solidFill>
                    <a:srgbClr val="17375E"/>
                  </a:solidFill>
                  <a:latin typeface="Arial" charset="0"/>
                  <a:cs typeface="Arial" charset="0"/>
                </a:rPr>
                <a:t>In case all the above mentioned methods seem impossible to use, </a:t>
              </a:r>
              <a:r>
                <a:rPr lang="en-US" sz="2200" i="1">
                  <a:solidFill>
                    <a:srgbClr val="17375E"/>
                  </a:solidFill>
                  <a:latin typeface="Arial" charset="0"/>
                  <a:cs typeface="Arial" charset="0"/>
                </a:rPr>
                <a:t>the method of description (explication) </a:t>
              </a:r>
              <a:r>
                <a:rPr lang="en-US" sz="2200">
                  <a:solidFill>
                    <a:srgbClr val="17375E"/>
                  </a:solidFill>
                  <a:latin typeface="Arial" charset="0"/>
                  <a:cs typeface="Arial" charset="0"/>
                </a:rPr>
                <a:t>can be employed: landslide – </a:t>
              </a:r>
              <a:r>
                <a:rPr lang="uk-UA" sz="2200">
                  <a:solidFill>
                    <a:srgbClr val="17375E"/>
                  </a:solidFill>
                  <a:latin typeface="Arial" charset="0"/>
                  <a:cs typeface="Arial" charset="0"/>
                </a:rPr>
                <a:t>перемога на виборах переважною більшістю голосів; </a:t>
              </a:r>
              <a:r>
                <a:rPr lang="en-US" sz="2200">
                  <a:solidFill>
                    <a:srgbClr val="17375E"/>
                  </a:solidFill>
                  <a:latin typeface="Arial" charset="0"/>
                  <a:cs typeface="Arial" charset="0"/>
                </a:rPr>
                <a:t>brinkmanship – </a:t>
              </a:r>
              <a:r>
                <a:rPr lang="uk-UA" sz="2200">
                  <a:solidFill>
                    <a:srgbClr val="17375E"/>
                  </a:solidFill>
                  <a:latin typeface="Arial" charset="0"/>
                  <a:cs typeface="Arial" charset="0"/>
                </a:rPr>
                <a:t>мистецтво ведення політики на межі війни</a:t>
              </a:r>
              <a:r>
                <a:rPr lang="en-US" sz="2200">
                  <a:solidFill>
                    <a:srgbClr val="17375E"/>
                  </a:solidFill>
                  <a:latin typeface="Arial" charset="0"/>
                  <a:cs typeface="Arial" charset="0"/>
                </a:rPr>
                <a:t>.</a:t>
              </a:r>
              <a:r>
                <a:rPr lang="uk-UA" sz="2200">
                  <a:solidFill>
                    <a:srgbClr val="17375E"/>
                  </a:solidFill>
                  <a:latin typeface="Arial" charset="0"/>
                  <a:cs typeface="Arial" charset="0"/>
                </a:rPr>
                <a:t> </a:t>
              </a:r>
              <a:r>
                <a:rPr lang="en-US" sz="2200">
                  <a:solidFill>
                    <a:srgbClr val="17375E"/>
                  </a:solidFill>
                  <a:latin typeface="Arial" charset="0"/>
                  <a:cs typeface="Arial" charset="0"/>
                </a:rPr>
                <a:t>In some cases both a tr-n loan and a description in the text or in a footnote may be used: coroner – </a:t>
              </a:r>
              <a:r>
                <a:rPr lang="uk-UA" sz="2200">
                  <a:solidFill>
                    <a:srgbClr val="17375E"/>
                  </a:solidFill>
                  <a:latin typeface="Arial" charset="0"/>
                  <a:cs typeface="Arial" charset="0"/>
                </a:rPr>
                <a:t>коронер - слідчий, що проводить слідство</a:t>
              </a:r>
              <a:r>
                <a:rPr lang="en-US" sz="2200">
                  <a:solidFill>
                    <a:srgbClr val="17375E"/>
                  </a:solidFill>
                  <a:latin typeface="Arial" charset="0"/>
                  <a:cs typeface="Arial" charset="0"/>
                </a:rPr>
                <a:t> </a:t>
              </a:r>
              <a:r>
                <a:rPr lang="uk-UA" sz="2200">
                  <a:solidFill>
                    <a:srgbClr val="17375E"/>
                  </a:solidFill>
                  <a:latin typeface="Arial" charset="0"/>
                  <a:cs typeface="Arial" charset="0"/>
                </a:rPr>
                <a:t>у випадках насильницької чи наглої смерті. </a:t>
              </a:r>
              <a:r>
                <a:rPr lang="en-US" sz="2200">
                  <a:solidFill>
                    <a:srgbClr val="17375E"/>
                  </a:solidFill>
                  <a:latin typeface="Arial" charset="0"/>
                  <a:cs typeface="Arial" charset="0"/>
                </a:rPr>
                <a:t>The description being used once, later the tr-tor may use the calque or transcription only. </a:t>
              </a:r>
            </a:p>
          </p:txBody>
        </p:sp>
        <p:sp>
          <p:nvSpPr>
            <p:cNvPr id="15" name="Стрелка вправо 14"/>
            <p:cNvSpPr/>
            <p:nvPr/>
          </p:nvSpPr>
          <p:spPr>
            <a:xfrm>
              <a:off x="107504" y="1232805"/>
              <a:ext cx="1079555" cy="323939"/>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5. Translation of Idiomatic/Phraseological and Stable Expressions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323850" y="836613"/>
            <a:ext cx="8532813" cy="20875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200" dirty="0">
                <a:solidFill>
                  <a:schemeClr val="tx2"/>
                </a:solidFill>
                <a:latin typeface="Arial" pitchFamily="34" charset="0"/>
                <a:cs typeface="Arial" pitchFamily="34" charset="0"/>
              </a:rPr>
              <a:t>	</a:t>
            </a:r>
            <a:r>
              <a:rPr lang="en-US" sz="2200" dirty="0">
                <a:solidFill>
                  <a:schemeClr val="tx2"/>
                </a:solidFill>
                <a:latin typeface="Arial" pitchFamily="34" charset="0"/>
                <a:cs typeface="Arial" pitchFamily="34" charset="0"/>
              </a:rPr>
              <a:t>Idiomatic or phraseological expressions are structurally, lexically and semantically fixed phrases or sentences having the meaning, which is not made up by the sum of meanings of their component parts. Their figurative, i.e. metaphorical nature and usage makes them distinct from structurally identical free combinations of words,</a:t>
            </a:r>
          </a:p>
        </p:txBody>
      </p:sp>
      <p:sp>
        <p:nvSpPr>
          <p:cNvPr id="14" name="Скругленный прямоугольник 13"/>
          <p:cNvSpPr/>
          <p:nvPr/>
        </p:nvSpPr>
        <p:spPr>
          <a:xfrm>
            <a:off x="323850" y="3068638"/>
            <a:ext cx="8532813" cy="35464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nSpc>
                <a:spcPct val="150000"/>
              </a:lnSpc>
              <a:defRPr/>
            </a:pPr>
            <a:r>
              <a:rPr lang="en-US" sz="2200">
                <a:solidFill>
                  <a:srgbClr val="376091"/>
                </a:solidFill>
                <a:latin typeface="Arial" charset="0"/>
                <a:cs typeface="Arial" charset="0"/>
              </a:rPr>
              <a:t>e.g. red tape (free word comb-n) – </a:t>
            </a:r>
            <a:r>
              <a:rPr lang="uk-UA" sz="2200">
                <a:solidFill>
                  <a:srgbClr val="376091"/>
                </a:solidFill>
                <a:latin typeface="Arial" charset="0"/>
                <a:cs typeface="Arial" charset="0"/>
              </a:rPr>
              <a:t>червона стрічка,</a:t>
            </a:r>
          </a:p>
          <a:p>
            <a:pPr algn="ctr">
              <a:lnSpc>
                <a:spcPct val="150000"/>
              </a:lnSpc>
              <a:defRPr/>
            </a:pPr>
            <a:r>
              <a:rPr lang="en-US" sz="2200">
                <a:solidFill>
                  <a:srgbClr val="376091"/>
                </a:solidFill>
                <a:latin typeface="Arial" charset="0"/>
                <a:cs typeface="Arial" charset="0"/>
              </a:rPr>
              <a:t>red tape (idiom) – </a:t>
            </a:r>
            <a:r>
              <a:rPr lang="uk-UA" sz="2200">
                <a:solidFill>
                  <a:srgbClr val="376091"/>
                </a:solidFill>
                <a:latin typeface="Arial" charset="0"/>
                <a:cs typeface="Arial" charset="0"/>
              </a:rPr>
              <a:t>бюрократизм, канцелярський формалізм;</a:t>
            </a:r>
          </a:p>
          <a:p>
            <a:pPr algn="ctr">
              <a:lnSpc>
                <a:spcPct val="150000"/>
              </a:lnSpc>
              <a:defRPr/>
            </a:pPr>
            <a:r>
              <a:rPr lang="en-US" sz="2200">
                <a:solidFill>
                  <a:srgbClr val="376091"/>
                </a:solidFill>
                <a:latin typeface="Arial" charset="0"/>
                <a:cs typeface="Arial" charset="0"/>
              </a:rPr>
              <a:t>the tables are/were turned (free word comb-n) – </a:t>
            </a:r>
            <a:endParaRPr lang="uk-UA" sz="2200">
              <a:solidFill>
                <a:srgbClr val="376091"/>
              </a:solidFill>
              <a:latin typeface="Arial" charset="0"/>
              <a:cs typeface="Arial" charset="0"/>
            </a:endParaRPr>
          </a:p>
          <a:p>
            <a:pPr algn="ctr">
              <a:lnSpc>
                <a:spcPct val="150000"/>
              </a:lnSpc>
              <a:defRPr/>
            </a:pPr>
            <a:r>
              <a:rPr lang="uk-UA" sz="2200">
                <a:solidFill>
                  <a:srgbClr val="376091"/>
                </a:solidFill>
                <a:latin typeface="Arial" charset="0"/>
                <a:cs typeface="Arial" charset="0"/>
              </a:rPr>
              <a:t>столи (були) перекинуті,</a:t>
            </a:r>
          </a:p>
          <a:p>
            <a:pPr algn="ctr">
              <a:lnSpc>
                <a:spcPct val="150000"/>
              </a:lnSpc>
              <a:defRPr/>
            </a:pPr>
            <a:r>
              <a:rPr lang="en-US" sz="2200">
                <a:solidFill>
                  <a:srgbClr val="376091"/>
                </a:solidFill>
                <a:latin typeface="Arial" charset="0"/>
                <a:cs typeface="Arial" charset="0"/>
              </a:rPr>
              <a:t>the tables are/were turned (idiom) – </a:t>
            </a:r>
            <a:endParaRPr lang="uk-UA" sz="2200">
              <a:solidFill>
                <a:srgbClr val="376091"/>
              </a:solidFill>
              <a:latin typeface="Arial" charset="0"/>
              <a:cs typeface="Arial" charset="0"/>
            </a:endParaRPr>
          </a:p>
          <a:p>
            <a:pPr algn="ctr">
              <a:lnSpc>
                <a:spcPct val="150000"/>
              </a:lnSpc>
              <a:defRPr/>
            </a:pPr>
            <a:r>
              <a:rPr lang="uk-UA" sz="2200">
                <a:solidFill>
                  <a:srgbClr val="376091"/>
                </a:solidFill>
                <a:latin typeface="Arial" charset="0"/>
                <a:cs typeface="Arial" charset="0"/>
              </a:rPr>
              <a:t>ситуація докорінно змінилася/ супротивники </a:t>
            </a:r>
          </a:p>
          <a:p>
            <a:pPr algn="ctr">
              <a:lnSpc>
                <a:spcPct val="150000"/>
              </a:lnSpc>
              <a:defRPr/>
            </a:pPr>
            <a:r>
              <a:rPr lang="uk-UA" sz="2200">
                <a:solidFill>
                  <a:srgbClr val="376091"/>
                </a:solidFill>
                <a:latin typeface="Arial" charset="0"/>
                <a:cs typeface="Arial" charset="0"/>
              </a:rPr>
              <a:t>помінятися ролями/місцями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5. Translation of Idiomatic/Phraseological and Stable Expressions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323850" y="1089025"/>
            <a:ext cx="8532813" cy="9715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On rare occasions the lexical meaning of idioms can coincide with their direct, i.e. not transferred meaning,</a:t>
            </a:r>
          </a:p>
        </p:txBody>
      </p:sp>
      <p:sp>
        <p:nvSpPr>
          <p:cNvPr id="14" name="Скругленный прямоугольник 13"/>
          <p:cNvSpPr/>
          <p:nvPr/>
        </p:nvSpPr>
        <p:spPr>
          <a:xfrm>
            <a:off x="323850" y="2636838"/>
            <a:ext cx="8532813" cy="3041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e.g. to make way – </a:t>
            </a:r>
            <a:r>
              <a:rPr lang="uk-UA" sz="2400" dirty="0">
                <a:solidFill>
                  <a:schemeClr val="accent1"/>
                </a:solidFill>
                <a:latin typeface="Arial" pitchFamily="34" charset="0"/>
                <a:cs typeface="Arial" pitchFamily="34" charset="0"/>
              </a:rPr>
              <a:t>дати дорогу, поступитися,</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to die a dog’s death – </a:t>
            </a:r>
            <a:r>
              <a:rPr lang="uk-UA" sz="2400" dirty="0">
                <a:solidFill>
                  <a:schemeClr val="accent1"/>
                </a:solidFill>
                <a:latin typeface="Arial" pitchFamily="34" charset="0"/>
                <a:cs typeface="Arial" pitchFamily="34" charset="0"/>
              </a:rPr>
              <a:t>здохнути як собака,</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to receive a hero’s welcome – </a:t>
            </a:r>
            <a:r>
              <a:rPr lang="uk-UA" sz="2400" dirty="0">
                <a:solidFill>
                  <a:schemeClr val="accent1"/>
                </a:solidFill>
                <a:latin typeface="Arial" pitchFamily="34" charset="0"/>
                <a:cs typeface="Arial" pitchFamily="34" charset="0"/>
              </a:rPr>
              <a:t>зустрічати як героя,</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to tell the truth – </a:t>
            </a:r>
            <a:r>
              <a:rPr lang="uk-UA" sz="2400" dirty="0">
                <a:solidFill>
                  <a:schemeClr val="accent1"/>
                </a:solidFill>
                <a:latin typeface="Arial" pitchFamily="34" charset="0"/>
                <a:cs typeface="Arial" pitchFamily="34" charset="0"/>
              </a:rPr>
              <a:t>правду казати, правду кажучи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5. Translation of Idiomatic/Phraseological and Stable Expressions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4" name="Скругленный прямоугольник 13"/>
          <p:cNvSpPr/>
          <p:nvPr/>
        </p:nvSpPr>
        <p:spPr>
          <a:xfrm>
            <a:off x="323850" y="1268413"/>
            <a:ext cx="8532813" cy="43926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uk-UA" sz="2400" dirty="0">
                <a:solidFill>
                  <a:schemeClr val="tx2">
                    <a:lumMod val="75000"/>
                  </a:schemeClr>
                </a:solidFill>
                <a:latin typeface="Arial" pitchFamily="34" charset="0"/>
                <a:cs typeface="Arial" pitchFamily="34" charset="0"/>
              </a:rPr>
              <a:t>	</a:t>
            </a:r>
          </a:p>
          <a:p>
            <a:pPr fontAlgn="auto">
              <a:spcBef>
                <a:spcPts val="0"/>
              </a:spcBef>
              <a:spcAft>
                <a:spcPts val="0"/>
              </a:spcAft>
              <a:defRPr/>
            </a:pPr>
            <a:r>
              <a:rPr lang="uk-UA" sz="2400" dirty="0">
                <a:solidFill>
                  <a:schemeClr val="tx2">
                    <a:lumMod val="75000"/>
                  </a:schemeClr>
                </a:solidFill>
                <a:latin typeface="Arial" pitchFamily="34" charset="0"/>
                <a:cs typeface="Arial" pitchFamily="34" charset="0"/>
              </a:rPr>
              <a:t>	</a:t>
            </a:r>
            <a:r>
              <a:rPr lang="en-US" sz="2400" dirty="0">
                <a:solidFill>
                  <a:schemeClr val="tx2"/>
                </a:solidFill>
                <a:latin typeface="Arial" pitchFamily="34" charset="0"/>
                <a:cs typeface="Arial" pitchFamily="34" charset="0"/>
              </a:rPr>
              <a:t>Some proper names can also have figurative meaning. These names have acquired their constant expressive  meaning and can not be confused with common proper names of people:</a:t>
            </a:r>
          </a:p>
          <a:p>
            <a:pPr algn="ctr" fontAlgn="auto">
              <a:lnSpc>
                <a:spcPct val="150000"/>
              </a:lnSpc>
              <a:spcBef>
                <a:spcPts val="0"/>
              </a:spcBef>
              <a:spcAft>
                <a:spcPts val="0"/>
              </a:spcAft>
              <a:defRPr/>
            </a:pPr>
            <a:r>
              <a:rPr lang="en-US" sz="2400" dirty="0" err="1">
                <a:solidFill>
                  <a:schemeClr val="accent1"/>
                </a:solidFill>
                <a:latin typeface="Arial" pitchFamily="34" charset="0"/>
                <a:cs typeface="Arial" pitchFamily="34" charset="0"/>
              </a:rPr>
              <a:t>Mrs</a:t>
            </a:r>
            <a:r>
              <a:rPr lang="en-US" sz="2400" dirty="0">
                <a:solidFill>
                  <a:schemeClr val="accent1"/>
                </a:solidFill>
                <a:latin typeface="Arial" pitchFamily="34" charset="0"/>
                <a:cs typeface="Arial" pitchFamily="34" charset="0"/>
              </a:rPr>
              <a:t> Grundy – </a:t>
            </a:r>
            <a:r>
              <a:rPr lang="uk-UA" sz="2400" dirty="0">
                <a:solidFill>
                  <a:schemeClr val="accent1"/>
                </a:solidFill>
                <a:latin typeface="Arial" pitchFamily="34" charset="0"/>
                <a:cs typeface="Arial" pitchFamily="34" charset="0"/>
              </a:rPr>
              <a:t>світ, люди, існуюча мораль,</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Jack Ketch – </a:t>
            </a:r>
            <a:r>
              <a:rPr lang="uk-UA" sz="2400" dirty="0">
                <a:solidFill>
                  <a:schemeClr val="accent1"/>
                </a:solidFill>
                <a:latin typeface="Arial" pitchFamily="34" charset="0"/>
                <a:cs typeface="Arial" pitchFamily="34" charset="0"/>
              </a:rPr>
              <a:t>кат,</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Croesus – </a:t>
            </a:r>
            <a:r>
              <a:rPr lang="uk-UA" sz="2400" dirty="0">
                <a:solidFill>
                  <a:schemeClr val="accent1"/>
                </a:solidFill>
                <a:latin typeface="Arial" pitchFamily="34" charset="0"/>
                <a:cs typeface="Arial" pitchFamily="34" charset="0"/>
              </a:rPr>
              <a:t>Крез, надзвичайно багата людина,</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Tommy Atkins – </a:t>
            </a:r>
            <a:r>
              <a:rPr lang="uk-UA" sz="2400" dirty="0">
                <a:solidFill>
                  <a:schemeClr val="accent1"/>
                </a:solidFill>
                <a:latin typeface="Arial" pitchFamily="34" charset="0"/>
                <a:cs typeface="Arial" pitchFamily="34" charset="0"/>
              </a:rPr>
              <a:t>англійський солдат,</a:t>
            </a:r>
          </a:p>
          <a:p>
            <a:pPr algn="ctr" fontAlgn="auto">
              <a:lnSpc>
                <a:spcPct val="150000"/>
              </a:lnSpc>
              <a:spcBef>
                <a:spcPts val="0"/>
              </a:spcBef>
              <a:spcAft>
                <a:spcPts val="0"/>
              </a:spcAft>
              <a:defRPr/>
            </a:pPr>
            <a:endParaRPr lang="uk-UA" sz="24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4" name="Скругленный прямоугольник 13"/>
          <p:cNvSpPr/>
          <p:nvPr/>
        </p:nvSpPr>
        <p:spPr>
          <a:xfrm>
            <a:off x="323850" y="908050"/>
            <a:ext cx="8532813" cy="1441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fontAlgn="auto">
              <a:spcBef>
                <a:spcPts val="0"/>
              </a:spcBef>
              <a:spcAft>
                <a:spcPts val="0"/>
              </a:spcAft>
              <a:buFontTx/>
              <a:buAutoNum type="arabicPeriod"/>
              <a:defRPr/>
            </a:pPr>
            <a:r>
              <a:rPr lang="en-US" sz="2400" b="1" dirty="0">
                <a:solidFill>
                  <a:schemeClr val="tx2"/>
                </a:solidFill>
                <a:latin typeface="Arial" pitchFamily="34" charset="0"/>
                <a:cs typeface="Arial" pitchFamily="34" charset="0"/>
              </a:rPr>
              <a:t>By choosing absolute/complete equivalents</a:t>
            </a:r>
            <a:endParaRPr lang="uk-UA" sz="2400" b="1" dirty="0">
              <a:solidFill>
                <a:schemeClr val="tx2"/>
              </a:solidFill>
              <a:latin typeface="Arial" pitchFamily="34" charset="0"/>
              <a:cs typeface="Arial" pitchFamily="34" charset="0"/>
            </a:endParaRPr>
          </a:p>
          <a:p>
            <a:pPr fontAlgn="auto">
              <a:spcBef>
                <a:spcPts val="0"/>
              </a:spcBef>
              <a:spcAft>
                <a:spcPts val="0"/>
              </a:spcAft>
              <a:defRPr/>
            </a:pPr>
            <a:r>
              <a:rPr lang="en-US" sz="2400" dirty="0">
                <a:solidFill>
                  <a:schemeClr val="tx2"/>
                </a:solidFill>
                <a:latin typeface="Arial" pitchFamily="34" charset="0"/>
                <a:cs typeface="Arial" pitchFamily="34" charset="0"/>
              </a:rPr>
              <a:t>In this method each component of an idiom is retained in the TL including the connotative meaning. These are idioms from:</a:t>
            </a:r>
            <a:endParaRPr lang="uk-UA" sz="2400" dirty="0">
              <a:solidFill>
                <a:schemeClr val="tx2"/>
              </a:solidFill>
              <a:latin typeface="Arial" pitchFamily="34" charset="0"/>
              <a:cs typeface="Arial" pitchFamily="34" charset="0"/>
            </a:endParaRPr>
          </a:p>
        </p:txBody>
      </p:sp>
      <p:sp>
        <p:nvSpPr>
          <p:cNvPr id="5" name="Скругленный прямоугольник 4"/>
          <p:cNvSpPr/>
          <p:nvPr/>
        </p:nvSpPr>
        <p:spPr>
          <a:xfrm>
            <a:off x="395288" y="2565400"/>
            <a:ext cx="8532812" cy="34559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a)</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Greek or other mythology,</a:t>
            </a:r>
            <a:endParaRPr lang="uk-UA" sz="2400" dirty="0">
              <a:solidFill>
                <a:schemeClr val="tx2"/>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Augean stables – </a:t>
            </a:r>
            <a:r>
              <a:rPr lang="uk-UA" sz="2400" dirty="0">
                <a:solidFill>
                  <a:schemeClr val="accent1"/>
                </a:solidFill>
                <a:latin typeface="Arial" pitchFamily="34" charset="0"/>
                <a:cs typeface="Arial" pitchFamily="34" charset="0"/>
              </a:rPr>
              <a:t>авгієві стайні (занедбане, занехаяне місце),</a:t>
            </a:r>
          </a:p>
          <a:p>
            <a:pPr algn="ctr" fontAlgn="auto">
              <a:spcBef>
                <a:spcPts val="0"/>
              </a:spcBef>
              <a:spcAft>
                <a:spcPts val="0"/>
              </a:spcAft>
              <a:defRPr/>
            </a:pPr>
            <a:r>
              <a:rPr lang="en-US" sz="2400" dirty="0">
                <a:solidFill>
                  <a:schemeClr val="accent1"/>
                </a:solidFill>
                <a:latin typeface="Arial" pitchFamily="34" charset="0"/>
                <a:cs typeface="Arial" pitchFamily="34" charset="0"/>
              </a:rPr>
              <a:t>a </a:t>
            </a:r>
            <a:r>
              <a:rPr lang="en-US" sz="2400" dirty="0" err="1">
                <a:solidFill>
                  <a:schemeClr val="accent1"/>
                </a:solidFill>
                <a:latin typeface="Arial" pitchFamily="34" charset="0"/>
                <a:cs typeface="Arial" pitchFamily="34" charset="0"/>
              </a:rPr>
              <a:t>labour</a:t>
            </a:r>
            <a:r>
              <a:rPr lang="en-US" sz="2400" dirty="0">
                <a:solidFill>
                  <a:schemeClr val="accent1"/>
                </a:solidFill>
                <a:latin typeface="Arial" pitchFamily="34" charset="0"/>
                <a:cs typeface="Arial" pitchFamily="34" charset="0"/>
              </a:rPr>
              <a:t> of Sisyphus – </a:t>
            </a:r>
            <a:r>
              <a:rPr lang="uk-UA" sz="2400" dirty="0">
                <a:solidFill>
                  <a:schemeClr val="accent1"/>
                </a:solidFill>
                <a:latin typeface="Arial" pitchFamily="34" charset="0"/>
                <a:cs typeface="Arial" pitchFamily="34" charset="0"/>
              </a:rPr>
              <a:t>сізіфова праця (важка і марна праця),</a:t>
            </a:r>
          </a:p>
          <a:p>
            <a:pPr algn="ctr" fontAlgn="auto">
              <a:spcBef>
                <a:spcPts val="0"/>
              </a:spcBef>
              <a:spcAft>
                <a:spcPts val="0"/>
              </a:spcAft>
              <a:defRPr/>
            </a:pPr>
            <a:r>
              <a:rPr lang="en-US" sz="2400" dirty="0">
                <a:solidFill>
                  <a:schemeClr val="accent1"/>
                </a:solidFill>
                <a:latin typeface="Arial" pitchFamily="34" charset="0"/>
                <a:cs typeface="Arial" pitchFamily="34" charset="0"/>
              </a:rPr>
              <a:t>Pandora’s box – </a:t>
            </a:r>
            <a:r>
              <a:rPr lang="uk-UA" sz="2400" dirty="0">
                <a:solidFill>
                  <a:schemeClr val="accent1"/>
                </a:solidFill>
                <a:latin typeface="Arial" pitchFamily="34" charset="0"/>
                <a:cs typeface="Arial" pitchFamily="34" charset="0"/>
              </a:rPr>
              <a:t>скринька </a:t>
            </a:r>
            <a:r>
              <a:rPr lang="uk-UA" sz="2400" dirty="0" err="1">
                <a:solidFill>
                  <a:schemeClr val="accent1"/>
                </a:solidFill>
                <a:latin typeface="Arial" pitchFamily="34" charset="0"/>
                <a:cs typeface="Arial" pitchFamily="34" charset="0"/>
              </a:rPr>
              <a:t>Пандори</a:t>
            </a:r>
            <a:r>
              <a:rPr lang="uk-UA" sz="2400" dirty="0">
                <a:solidFill>
                  <a:schemeClr val="accent1"/>
                </a:solidFill>
                <a:latin typeface="Arial" pitchFamily="34" charset="0"/>
                <a:cs typeface="Arial" pitchFamily="34" charset="0"/>
              </a:rPr>
              <a:t> (джерело всіляких лих),</a:t>
            </a:r>
          </a:p>
          <a:p>
            <a:pPr algn="ctr" fontAlgn="auto">
              <a:spcBef>
                <a:spcPts val="0"/>
              </a:spcBef>
              <a:spcAft>
                <a:spcPts val="0"/>
              </a:spcAft>
              <a:defRPr/>
            </a:pPr>
            <a:r>
              <a:rPr lang="en-US" sz="2400" dirty="0">
                <a:solidFill>
                  <a:schemeClr val="accent1"/>
                </a:solidFill>
                <a:latin typeface="Arial" pitchFamily="34" charset="0"/>
                <a:cs typeface="Arial" pitchFamily="34" charset="0"/>
              </a:rPr>
              <a:t>The Trojan horse - </a:t>
            </a:r>
            <a:r>
              <a:rPr lang="uk-UA" sz="2400" dirty="0">
                <a:solidFill>
                  <a:schemeClr val="accent1"/>
                </a:solidFill>
                <a:latin typeface="Arial" pitchFamily="34" charset="0"/>
                <a:cs typeface="Arial" pitchFamily="34" charset="0"/>
              </a:rPr>
              <a:t>троянський кінь (прихована небезпека)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1.1 </a:t>
            </a:r>
            <a:r>
              <a:rPr lang="en-US" sz="4400" dirty="0">
                <a:solidFill>
                  <a:srgbClr val="C00000"/>
                </a:solidFill>
                <a:latin typeface="Arial" pitchFamily="34" charset="0"/>
                <a:cs typeface="Arial" pitchFamily="34" charset="0"/>
              </a:rPr>
              <a:t>Rendering of </a:t>
            </a:r>
            <a:r>
              <a:rPr lang="en-US" sz="4400" dirty="0" err="1">
                <a:solidFill>
                  <a:srgbClr val="C00000"/>
                </a:solidFill>
                <a:latin typeface="Arial" pitchFamily="34" charset="0"/>
                <a:cs typeface="Arial" pitchFamily="34" charset="0"/>
              </a:rPr>
              <a:t>antroponyms</a:t>
            </a:r>
            <a:r>
              <a:rPr lang="en-US" sz="4400" dirty="0">
                <a:solidFill>
                  <a:srgbClr val="C00000"/>
                </a:solidFill>
                <a:latin typeface="Arial" pitchFamily="34" charset="0"/>
                <a:cs typeface="Arial" pitchFamily="34" charset="0"/>
              </a:rPr>
              <a:t> </a:t>
            </a:r>
          </a:p>
        </p:txBody>
      </p:sp>
      <p:sp>
        <p:nvSpPr>
          <p:cNvPr id="7" name="Скругленный прямоугольник 6"/>
          <p:cNvSpPr/>
          <p:nvPr/>
        </p:nvSpPr>
        <p:spPr>
          <a:xfrm>
            <a:off x="287338" y="1628775"/>
            <a:ext cx="8569325" cy="44640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lnSpc>
                <a:spcPct val="150000"/>
              </a:lnSpc>
              <a:spcBef>
                <a:spcPts val="0"/>
              </a:spcBef>
              <a:spcAft>
                <a:spcPts val="0"/>
              </a:spcAft>
              <a:defRPr/>
            </a:pPr>
            <a:r>
              <a:rPr lang="en-US" sz="3600" dirty="0">
                <a:solidFill>
                  <a:schemeClr val="tx2">
                    <a:lumMod val="75000"/>
                  </a:schemeClr>
                </a:solidFill>
                <a:latin typeface="Arial" pitchFamily="34" charset="0"/>
                <a:cs typeface="Arial" pitchFamily="34" charset="0"/>
              </a:rPr>
              <a:t>is important as they help to identify a person. They are usually rendered by either transcription or transliteration,</a:t>
            </a:r>
            <a:endParaRPr lang="uk-UA" sz="3600" dirty="0">
              <a:solidFill>
                <a:srgbClr val="00B0F0"/>
              </a:solidFill>
              <a:latin typeface="Arial" pitchFamily="34" charset="0"/>
              <a:cs typeface="Arial" pitchFamily="34" charset="0"/>
            </a:endParaRPr>
          </a:p>
          <a:p>
            <a:pPr algn="ctr" fontAlgn="auto">
              <a:lnSpc>
                <a:spcPct val="150000"/>
              </a:lnSpc>
              <a:spcBef>
                <a:spcPts val="0"/>
              </a:spcBef>
              <a:spcAft>
                <a:spcPts val="0"/>
              </a:spcAft>
              <a:defRPr/>
            </a:pPr>
            <a:r>
              <a:rPr lang="en-US" sz="3600" dirty="0">
                <a:solidFill>
                  <a:schemeClr val="accent1"/>
                </a:solidFill>
                <a:latin typeface="Arial" pitchFamily="34" charset="0"/>
                <a:cs typeface="Arial" pitchFamily="34" charset="0"/>
              </a:rPr>
              <a:t>e.g. 	Jack – </a:t>
            </a:r>
            <a:r>
              <a:rPr lang="en-US" sz="3600" dirty="0" err="1">
                <a:solidFill>
                  <a:schemeClr val="accent1"/>
                </a:solidFill>
                <a:latin typeface="Arial" pitchFamily="34" charset="0"/>
                <a:cs typeface="Arial" pitchFamily="34" charset="0"/>
              </a:rPr>
              <a:t>Джек</a:t>
            </a:r>
            <a:r>
              <a:rPr lang="en-US" sz="3600" dirty="0">
                <a:solidFill>
                  <a:schemeClr val="accent1"/>
                </a:solidFill>
                <a:latin typeface="Arial" pitchFamily="34" charset="0"/>
                <a:cs typeface="Arial" pitchFamily="34" charset="0"/>
              </a:rPr>
              <a:t>,</a:t>
            </a:r>
            <a:endParaRPr lang="uk-UA" sz="36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en-US" sz="3600" dirty="0">
                <a:solidFill>
                  <a:schemeClr val="accent1"/>
                </a:solidFill>
                <a:latin typeface="Arial" pitchFamily="34" charset="0"/>
                <a:cs typeface="Arial" pitchFamily="34" charset="0"/>
              </a:rPr>
              <a:t>Mary – </a:t>
            </a:r>
            <a:r>
              <a:rPr lang="en-US" sz="3600" dirty="0" err="1">
                <a:solidFill>
                  <a:schemeClr val="accent1"/>
                </a:solidFill>
                <a:latin typeface="Arial" pitchFamily="34" charset="0"/>
                <a:cs typeface="Arial" pitchFamily="34" charset="0"/>
              </a:rPr>
              <a:t>Мері</a:t>
            </a:r>
            <a:r>
              <a:rPr lang="en-US" sz="3600" dirty="0">
                <a:solidFill>
                  <a:schemeClr val="accent1"/>
                </a:solidFill>
                <a:latin typeface="Arial" pitchFamily="34" charset="0"/>
                <a:cs typeface="Arial" pitchFamily="34" charset="0"/>
              </a:rPr>
              <a:t> (</a:t>
            </a:r>
            <a:r>
              <a:rPr lang="en-US" sz="3600" dirty="0" err="1">
                <a:solidFill>
                  <a:schemeClr val="accent1"/>
                </a:solidFill>
                <a:latin typeface="Arial" pitchFamily="34" charset="0"/>
                <a:cs typeface="Arial" pitchFamily="34" charset="0"/>
              </a:rPr>
              <a:t>transcr</a:t>
            </a:r>
            <a:r>
              <a:rPr lang="en-US" sz="3600" dirty="0">
                <a:solidFill>
                  <a:schemeClr val="accent1"/>
                </a:solidFill>
                <a:latin typeface="Arial" pitchFamily="34" charset="0"/>
                <a:cs typeface="Arial" pitchFamily="34" charset="0"/>
              </a:rPr>
              <a:t>.)</a:t>
            </a:r>
            <a:endParaRPr lang="uk-UA" sz="3600" dirty="0">
              <a:solidFill>
                <a:schemeClr val="accent1"/>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95288" y="981075"/>
            <a:ext cx="8532812" cy="26638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b)</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ancient history or literature,</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e.g. an ass in a lion’s skin – </a:t>
            </a:r>
            <a:r>
              <a:rPr lang="uk-UA" sz="2400" dirty="0">
                <a:solidFill>
                  <a:schemeClr val="accent1"/>
                </a:solidFill>
                <a:latin typeface="Arial" pitchFamily="34" charset="0"/>
                <a:cs typeface="Arial" pitchFamily="34" charset="0"/>
              </a:rPr>
              <a:t>осел у левовій шкурі,</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to cross/pass the Rubicon – </a:t>
            </a:r>
            <a:r>
              <a:rPr lang="uk-UA" sz="2400" dirty="0">
                <a:solidFill>
                  <a:schemeClr val="accent1"/>
                </a:solidFill>
                <a:latin typeface="Arial" pitchFamily="34" charset="0"/>
                <a:cs typeface="Arial" pitchFamily="34" charset="0"/>
              </a:rPr>
              <a:t>перейти Рубікон (прийняти важливе рішення),</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the golden age – </a:t>
            </a:r>
            <a:r>
              <a:rPr lang="uk-UA" sz="2400" dirty="0">
                <a:solidFill>
                  <a:schemeClr val="accent1"/>
                </a:solidFill>
                <a:latin typeface="Arial" pitchFamily="34" charset="0"/>
                <a:cs typeface="Arial" pitchFamily="34" charset="0"/>
              </a:rPr>
              <a:t>золотий вік/золоті часи,</a:t>
            </a:r>
          </a:p>
        </p:txBody>
      </p:sp>
      <p:sp>
        <p:nvSpPr>
          <p:cNvPr id="6" name="Скругленный прямоугольник 5"/>
          <p:cNvSpPr/>
          <p:nvPr/>
        </p:nvSpPr>
        <p:spPr>
          <a:xfrm>
            <a:off x="395288" y="3933825"/>
            <a:ext cx="8532812" cy="25908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c)</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the Bible or works based on a biblical plot,</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e.g. a lost sheep – </a:t>
            </a:r>
            <a:r>
              <a:rPr lang="uk-UA" sz="2400" dirty="0">
                <a:solidFill>
                  <a:schemeClr val="accent1"/>
                </a:solidFill>
                <a:latin typeface="Arial" pitchFamily="34" charset="0"/>
                <a:cs typeface="Arial" pitchFamily="34" charset="0"/>
              </a:rPr>
              <a:t>заблудла вівця,</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a prodigal son – </a:t>
            </a:r>
            <a:r>
              <a:rPr lang="uk-UA" sz="2400" dirty="0">
                <a:solidFill>
                  <a:schemeClr val="accent1"/>
                </a:solidFill>
                <a:latin typeface="Arial" pitchFamily="34" charset="0"/>
                <a:cs typeface="Arial" pitchFamily="34" charset="0"/>
              </a:rPr>
              <a:t>блудний син,</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the ten commandments – </a:t>
            </a:r>
            <a:r>
              <a:rPr lang="uk-UA" sz="2400" dirty="0">
                <a:solidFill>
                  <a:schemeClr val="accent1"/>
                </a:solidFill>
                <a:latin typeface="Arial" pitchFamily="34" charset="0"/>
                <a:cs typeface="Arial" pitchFamily="34" charset="0"/>
              </a:rPr>
              <a:t>десять заповідей,</a:t>
            </a:r>
          </a:p>
          <a:p>
            <a:pPr algn="ctr" fontAlgn="auto">
              <a:lnSpc>
                <a:spcPct val="150000"/>
              </a:lnSpc>
              <a:spcBef>
                <a:spcPts val="0"/>
              </a:spcBef>
              <a:spcAft>
                <a:spcPts val="0"/>
              </a:spcAft>
              <a:defRPr/>
            </a:pPr>
            <a:r>
              <a:rPr lang="uk-UA" sz="2400" dirty="0">
                <a:solidFill>
                  <a:schemeClr val="accent1"/>
                </a:solidFill>
                <a:latin typeface="Arial" pitchFamily="34" charset="0"/>
                <a:cs typeface="Arial" pitchFamily="34" charset="0"/>
              </a:rPr>
              <a:t>      </a:t>
            </a:r>
            <a:r>
              <a:rPr lang="en-US" sz="2400" dirty="0">
                <a:solidFill>
                  <a:schemeClr val="accent1"/>
                </a:solidFill>
                <a:latin typeface="Arial" pitchFamily="34" charset="0"/>
                <a:cs typeface="Arial" pitchFamily="34" charset="0"/>
              </a:rPr>
              <a:t>the thirty pieces of silver – </a:t>
            </a:r>
            <a:r>
              <a:rPr lang="uk-UA" sz="2400" dirty="0">
                <a:solidFill>
                  <a:schemeClr val="accent1"/>
                </a:solidFill>
                <a:latin typeface="Arial" pitchFamily="34" charset="0"/>
                <a:cs typeface="Arial" pitchFamily="34" charset="0"/>
              </a:rPr>
              <a:t>тридцять срібняків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95288" y="1052513"/>
            <a:ext cx="8532812" cy="1081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A great many absolute equivalents originate from contemporary or historical sources related to different languages,</a:t>
            </a:r>
            <a:endParaRPr lang="uk-UA" sz="2400">
              <a:solidFill>
                <a:schemeClr val="tx2"/>
              </a:solidFill>
              <a:latin typeface="Arial" charset="0"/>
              <a:cs typeface="Arial" charset="0"/>
            </a:endParaRPr>
          </a:p>
        </p:txBody>
      </p:sp>
      <p:sp>
        <p:nvSpPr>
          <p:cNvPr id="6" name="Скругленный прямоугольник 5"/>
          <p:cNvSpPr/>
          <p:nvPr/>
        </p:nvSpPr>
        <p:spPr>
          <a:xfrm>
            <a:off x="395288" y="2349500"/>
            <a:ext cx="8532812"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English: </a:t>
            </a:r>
            <a:r>
              <a:rPr lang="en-US" sz="2400">
                <a:solidFill>
                  <a:srgbClr val="17375E"/>
                </a:solidFill>
                <a:latin typeface="Arial" charset="0"/>
                <a:cs typeface="Arial" charset="0"/>
              </a:rPr>
              <a:t>	</a:t>
            </a:r>
            <a:endParaRPr lang="uk-UA" sz="2400">
              <a:solidFill>
                <a:srgbClr val="17375E"/>
              </a:solidFill>
              <a:latin typeface="Arial" charset="0"/>
              <a:cs typeface="Arial" charset="0"/>
            </a:endParaRPr>
          </a:p>
          <a:p>
            <a:pPr>
              <a:defRPr/>
            </a:pPr>
            <a:r>
              <a:rPr lang="en-US" sz="2400">
                <a:solidFill>
                  <a:srgbClr val="3D6AA1"/>
                </a:solidFill>
                <a:latin typeface="Arial" charset="0"/>
                <a:cs typeface="Arial" charset="0"/>
              </a:rPr>
              <a:t>Time is money – </a:t>
            </a:r>
            <a:r>
              <a:rPr lang="uk-UA" sz="2400">
                <a:solidFill>
                  <a:srgbClr val="3D6AA1"/>
                </a:solidFill>
                <a:latin typeface="Arial" charset="0"/>
                <a:cs typeface="Arial" charset="0"/>
              </a:rPr>
              <a:t>час – гроші,</a:t>
            </a:r>
          </a:p>
          <a:p>
            <a:pPr>
              <a:defRPr/>
            </a:pPr>
            <a:r>
              <a:rPr lang="en-US" sz="2400">
                <a:solidFill>
                  <a:srgbClr val="3D6AA1"/>
                </a:solidFill>
                <a:latin typeface="Arial" charset="0"/>
                <a:cs typeface="Arial" charset="0"/>
              </a:rPr>
              <a:t>a self-made man – </a:t>
            </a:r>
            <a:r>
              <a:rPr lang="uk-UA" sz="2400">
                <a:solidFill>
                  <a:srgbClr val="3D6AA1"/>
                </a:solidFill>
                <a:latin typeface="Arial" charset="0"/>
                <a:cs typeface="Arial" charset="0"/>
              </a:rPr>
              <a:t>людина, що сама собі проклала шлях,</a:t>
            </a:r>
          </a:p>
          <a:p>
            <a:pPr>
              <a:defRPr/>
            </a:pPr>
            <a:r>
              <a:rPr lang="en-US" sz="2400">
                <a:solidFill>
                  <a:srgbClr val="3D6AA1"/>
                </a:solidFill>
                <a:latin typeface="Arial" charset="0"/>
                <a:cs typeface="Arial" charset="0"/>
              </a:rPr>
              <a:t>my house is my castle – </a:t>
            </a:r>
            <a:r>
              <a:rPr lang="uk-UA" sz="2400">
                <a:solidFill>
                  <a:srgbClr val="3D6AA1"/>
                </a:solidFill>
                <a:latin typeface="Arial" charset="0"/>
                <a:cs typeface="Arial" charset="0"/>
              </a:rPr>
              <a:t>мій дім – моя фортеця,</a:t>
            </a:r>
          </a:p>
        </p:txBody>
      </p:sp>
      <p:sp>
        <p:nvSpPr>
          <p:cNvPr id="7" name="Скругленный прямоугольник 6"/>
          <p:cNvSpPr/>
          <p:nvPr/>
        </p:nvSpPr>
        <p:spPr>
          <a:xfrm>
            <a:off x="395288" y="4292600"/>
            <a:ext cx="8532812" cy="16573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French: </a:t>
            </a:r>
            <a:r>
              <a:rPr lang="en-US" sz="2400">
                <a:solidFill>
                  <a:srgbClr val="17375E"/>
                </a:solidFill>
                <a:latin typeface="Arial" charset="0"/>
                <a:cs typeface="Arial" charset="0"/>
              </a:rPr>
              <a:t>	</a:t>
            </a:r>
            <a:endParaRPr lang="uk-UA" sz="2400">
              <a:solidFill>
                <a:srgbClr val="17375E"/>
              </a:solidFill>
              <a:latin typeface="Arial" charset="0"/>
              <a:cs typeface="Arial" charset="0"/>
            </a:endParaRPr>
          </a:p>
          <a:p>
            <a:pPr>
              <a:defRPr/>
            </a:pPr>
            <a:r>
              <a:rPr lang="en-US" sz="2400">
                <a:solidFill>
                  <a:srgbClr val="376091"/>
                </a:solidFill>
                <a:latin typeface="Arial" charset="0"/>
                <a:cs typeface="Arial" charset="0"/>
              </a:rPr>
              <a:t>after us the deluge – </a:t>
            </a:r>
            <a:r>
              <a:rPr lang="uk-UA" sz="2400">
                <a:solidFill>
                  <a:srgbClr val="376091"/>
                </a:solidFill>
                <a:latin typeface="Arial" charset="0"/>
                <a:cs typeface="Arial" charset="0"/>
              </a:rPr>
              <a:t>після нас хоч потоп,</a:t>
            </a:r>
          </a:p>
          <a:p>
            <a:pPr>
              <a:defRPr/>
            </a:pPr>
            <a:r>
              <a:rPr lang="en-US" sz="2400">
                <a:solidFill>
                  <a:srgbClr val="376091"/>
                </a:solidFill>
                <a:latin typeface="Arial" charset="0"/>
                <a:cs typeface="Arial" charset="0"/>
              </a:rPr>
              <a:t>the fairer sex – </a:t>
            </a:r>
            <a:r>
              <a:rPr lang="uk-UA" sz="2400">
                <a:solidFill>
                  <a:srgbClr val="376091"/>
                </a:solidFill>
                <a:latin typeface="Arial" charset="0"/>
                <a:cs typeface="Arial" charset="0"/>
              </a:rPr>
              <a:t>прекрасна стать,</a:t>
            </a:r>
          </a:p>
          <a:p>
            <a:pPr>
              <a:defRPr/>
            </a:pPr>
            <a:r>
              <a:rPr lang="en-US" sz="2400">
                <a:solidFill>
                  <a:srgbClr val="376091"/>
                </a:solidFill>
                <a:latin typeface="Arial" charset="0"/>
                <a:cs typeface="Arial" charset="0"/>
              </a:rPr>
              <a:t>the game is worth the candle – </a:t>
            </a:r>
            <a:r>
              <a:rPr lang="uk-UA" sz="2400">
                <a:solidFill>
                  <a:srgbClr val="376091"/>
                </a:solidFill>
                <a:latin typeface="Arial" charset="0"/>
                <a:cs typeface="Arial" charset="0"/>
              </a:rPr>
              <a:t>гра варта свічок,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95288" y="5300663"/>
            <a:ext cx="8532812" cy="1081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Some expressions belonging to prominent authors have also turned into regular idiomatic expressions.</a:t>
            </a:r>
            <a:endParaRPr lang="uk-UA" sz="2400" dirty="0">
              <a:solidFill>
                <a:schemeClr val="tx2"/>
              </a:solidFill>
              <a:latin typeface="Arial" pitchFamily="34" charset="0"/>
              <a:cs typeface="Arial" pitchFamily="34" charset="0"/>
            </a:endParaRPr>
          </a:p>
        </p:txBody>
      </p:sp>
      <p:sp>
        <p:nvSpPr>
          <p:cNvPr id="6" name="Скругленный прямоугольник 5"/>
          <p:cNvSpPr/>
          <p:nvPr/>
        </p:nvSpPr>
        <p:spPr>
          <a:xfrm>
            <a:off x="395288" y="908050"/>
            <a:ext cx="8532812" cy="12969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Spanish:</a:t>
            </a:r>
            <a:r>
              <a:rPr lang="en-US" sz="2400">
                <a:solidFill>
                  <a:srgbClr val="17375E"/>
                </a:solidFill>
                <a:latin typeface="Arial" charset="0"/>
                <a:cs typeface="Arial" charset="0"/>
              </a:rPr>
              <a:t>	</a:t>
            </a:r>
            <a:endParaRPr lang="uk-UA" sz="2400">
              <a:solidFill>
                <a:srgbClr val="17375E"/>
              </a:solidFill>
              <a:latin typeface="Arial" charset="0"/>
              <a:cs typeface="Arial" charset="0"/>
            </a:endParaRPr>
          </a:p>
          <a:p>
            <a:pPr>
              <a:defRPr/>
            </a:pPr>
            <a:r>
              <a:rPr lang="en-US" sz="2400">
                <a:solidFill>
                  <a:srgbClr val="376091"/>
                </a:solidFill>
                <a:latin typeface="Arial" charset="0"/>
                <a:cs typeface="Arial" charset="0"/>
              </a:rPr>
              <a:t>blue blood – </a:t>
            </a:r>
            <a:r>
              <a:rPr lang="uk-UA" sz="2400">
                <a:solidFill>
                  <a:srgbClr val="376091"/>
                </a:solidFill>
                <a:latin typeface="Arial" charset="0"/>
                <a:cs typeface="Arial" charset="0"/>
              </a:rPr>
              <a:t>блакитна кров,</a:t>
            </a:r>
          </a:p>
          <a:p>
            <a:pPr>
              <a:defRPr/>
            </a:pPr>
            <a:r>
              <a:rPr lang="en-US" sz="2400">
                <a:solidFill>
                  <a:srgbClr val="376091"/>
                </a:solidFill>
                <a:latin typeface="Arial" charset="0"/>
                <a:cs typeface="Arial" charset="0"/>
              </a:rPr>
              <a:t>to tilt at the windmills – </a:t>
            </a:r>
            <a:r>
              <a:rPr lang="uk-UA" sz="2400">
                <a:solidFill>
                  <a:srgbClr val="376091"/>
                </a:solidFill>
                <a:latin typeface="Arial" charset="0"/>
                <a:cs typeface="Arial" charset="0"/>
              </a:rPr>
              <a:t>воювати з вітряками,</a:t>
            </a:r>
          </a:p>
        </p:txBody>
      </p:sp>
      <p:sp>
        <p:nvSpPr>
          <p:cNvPr id="7" name="Скругленный прямоугольник 6"/>
          <p:cNvSpPr/>
          <p:nvPr/>
        </p:nvSpPr>
        <p:spPr>
          <a:xfrm>
            <a:off x="395288" y="2349500"/>
            <a:ext cx="8532812" cy="12954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Italian</a:t>
            </a:r>
            <a:r>
              <a:rPr lang="en-US" sz="2400">
                <a:solidFill>
                  <a:srgbClr val="17375E"/>
                </a:solidFill>
                <a:latin typeface="Arial" charset="0"/>
                <a:cs typeface="Arial" charset="0"/>
              </a:rPr>
              <a:t>:	</a:t>
            </a:r>
            <a:endParaRPr lang="uk-UA" sz="2400">
              <a:solidFill>
                <a:srgbClr val="17375E"/>
              </a:solidFill>
              <a:latin typeface="Arial" charset="0"/>
              <a:cs typeface="Arial" charset="0"/>
            </a:endParaRPr>
          </a:p>
          <a:p>
            <a:pPr>
              <a:defRPr/>
            </a:pPr>
            <a:r>
              <a:rPr lang="en-US" sz="2400">
                <a:solidFill>
                  <a:srgbClr val="376091"/>
                </a:solidFill>
                <a:latin typeface="Arial" charset="0"/>
                <a:cs typeface="Arial" charset="0"/>
              </a:rPr>
              <a:t>Dante’s inferno – </a:t>
            </a:r>
            <a:r>
              <a:rPr lang="uk-UA" sz="2400">
                <a:solidFill>
                  <a:srgbClr val="376091"/>
                </a:solidFill>
                <a:latin typeface="Arial" charset="0"/>
                <a:cs typeface="Arial" charset="0"/>
              </a:rPr>
              <a:t>Дантове пекло,</a:t>
            </a:r>
          </a:p>
          <a:p>
            <a:pPr>
              <a:defRPr/>
            </a:pPr>
            <a:r>
              <a:rPr lang="en-US" sz="2400">
                <a:solidFill>
                  <a:srgbClr val="376091"/>
                </a:solidFill>
                <a:latin typeface="Arial" charset="0"/>
                <a:cs typeface="Arial" charset="0"/>
              </a:rPr>
              <a:t>Finita la comedia – </a:t>
            </a:r>
            <a:r>
              <a:rPr lang="uk-UA" sz="2400">
                <a:solidFill>
                  <a:srgbClr val="376091"/>
                </a:solidFill>
                <a:latin typeface="Arial" charset="0"/>
                <a:cs typeface="Arial" charset="0"/>
              </a:rPr>
              <a:t>ділу кінець,</a:t>
            </a:r>
          </a:p>
        </p:txBody>
      </p:sp>
      <p:sp>
        <p:nvSpPr>
          <p:cNvPr id="9" name="Скругленный прямоугольник 8"/>
          <p:cNvSpPr/>
          <p:nvPr/>
        </p:nvSpPr>
        <p:spPr>
          <a:xfrm>
            <a:off x="395288" y="3789363"/>
            <a:ext cx="8532812" cy="12954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German:    </a:t>
            </a:r>
            <a:endParaRPr lang="uk-UA" sz="2400">
              <a:solidFill>
                <a:schemeClr val="tx2"/>
              </a:solidFill>
              <a:latin typeface="Arial" charset="0"/>
              <a:cs typeface="Arial" charset="0"/>
            </a:endParaRPr>
          </a:p>
          <a:p>
            <a:pPr>
              <a:defRPr/>
            </a:pPr>
            <a:r>
              <a:rPr lang="en-US" sz="2400">
                <a:solidFill>
                  <a:srgbClr val="376091"/>
                </a:solidFill>
                <a:latin typeface="Arial" charset="0"/>
                <a:cs typeface="Arial" charset="0"/>
              </a:rPr>
              <a:t>Sturm und Drang – </a:t>
            </a:r>
            <a:r>
              <a:rPr lang="uk-UA" sz="2400">
                <a:solidFill>
                  <a:srgbClr val="376091"/>
                </a:solidFill>
                <a:latin typeface="Arial" charset="0"/>
                <a:cs typeface="Arial" charset="0"/>
              </a:rPr>
              <a:t>буря і натиск,</a:t>
            </a:r>
          </a:p>
          <a:p>
            <a:pPr>
              <a:defRPr/>
            </a:pPr>
            <a:r>
              <a:rPr lang="en-US" sz="2400">
                <a:solidFill>
                  <a:srgbClr val="376091"/>
                </a:solidFill>
                <a:latin typeface="Arial" charset="0"/>
                <a:cs typeface="Arial" charset="0"/>
              </a:rPr>
              <a:t>Da ist der Hund begraben – </a:t>
            </a:r>
            <a:r>
              <a:rPr lang="uk-UA" sz="2400">
                <a:solidFill>
                  <a:srgbClr val="376091"/>
                </a:solidFill>
                <a:latin typeface="Arial" charset="0"/>
                <a:cs typeface="Arial" charset="0"/>
              </a:rPr>
              <a:t>ось де собака заритий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P spid="7" grpId="0" animBg="1"/>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4" name="Скругленный прямоугольник 13"/>
          <p:cNvSpPr/>
          <p:nvPr/>
        </p:nvSpPr>
        <p:spPr>
          <a:xfrm>
            <a:off x="323850" y="836613"/>
            <a:ext cx="8532813"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endParaRPr lang="uk-UA" sz="2400" b="1" dirty="0">
              <a:solidFill>
                <a:schemeClr val="tx2"/>
              </a:solidFill>
              <a:latin typeface="Arial" pitchFamily="34" charset="0"/>
              <a:cs typeface="Arial" pitchFamily="34" charset="0"/>
            </a:endParaRPr>
          </a:p>
          <a:p>
            <a:pPr fontAlgn="auto">
              <a:spcBef>
                <a:spcPts val="0"/>
              </a:spcBef>
              <a:spcAft>
                <a:spcPts val="0"/>
              </a:spcAft>
              <a:defRPr/>
            </a:pPr>
            <a:r>
              <a:rPr lang="en-US" sz="2400" b="1" dirty="0">
                <a:solidFill>
                  <a:schemeClr val="tx2"/>
                </a:solidFill>
                <a:latin typeface="Arial" pitchFamily="34" charset="0"/>
                <a:cs typeface="Arial" pitchFamily="34" charset="0"/>
              </a:rPr>
              <a:t>2.</a:t>
            </a:r>
            <a:r>
              <a:rPr lang="uk-UA" sz="2400" b="1" dirty="0">
                <a:solidFill>
                  <a:schemeClr val="tx2"/>
                </a:solidFill>
                <a:latin typeface="Arial" pitchFamily="34" charset="0"/>
                <a:cs typeface="Arial" pitchFamily="34" charset="0"/>
              </a:rPr>
              <a:t> </a:t>
            </a:r>
            <a:r>
              <a:rPr lang="en-US" sz="2400" b="1" dirty="0">
                <a:solidFill>
                  <a:schemeClr val="tx2"/>
                </a:solidFill>
                <a:latin typeface="Arial" pitchFamily="34" charset="0"/>
                <a:cs typeface="Arial" pitchFamily="34" charset="0"/>
              </a:rPr>
              <a:t>Translation of idioms by choosing near equivalents</a:t>
            </a:r>
            <a:endParaRPr lang="uk-UA" sz="2400" b="1" dirty="0">
              <a:solidFill>
                <a:schemeClr val="tx2"/>
              </a:solidFill>
              <a:latin typeface="Arial" pitchFamily="34" charset="0"/>
              <a:cs typeface="Arial" pitchFamily="34" charset="0"/>
            </a:endParaRPr>
          </a:p>
          <a:p>
            <a:pPr fontAlgn="auto">
              <a:spcBef>
                <a:spcPts val="0"/>
              </a:spcBef>
              <a:spcAft>
                <a:spcPts val="0"/>
              </a:spcAft>
              <a:defRPr/>
            </a:pPr>
            <a:r>
              <a:rPr lang="en-US" sz="2400" dirty="0">
                <a:solidFill>
                  <a:schemeClr val="tx2"/>
                </a:solidFill>
                <a:latin typeface="Arial" pitchFamily="34" charset="0"/>
                <a:cs typeface="Arial" pitchFamily="34" charset="0"/>
              </a:rPr>
              <a:t>The meaning of a number of idioms originating in both l-</a:t>
            </a:r>
            <a:r>
              <a:rPr lang="en-US" sz="2400" dirty="0" err="1">
                <a:solidFill>
                  <a:schemeClr val="tx2"/>
                </a:solidFill>
                <a:latin typeface="Arial" pitchFamily="34" charset="0"/>
                <a:cs typeface="Arial" pitchFamily="34" charset="0"/>
              </a:rPr>
              <a:t>ges</a:t>
            </a:r>
            <a:r>
              <a:rPr lang="en-US" sz="2400" dirty="0">
                <a:solidFill>
                  <a:schemeClr val="tx2"/>
                </a:solidFill>
                <a:latin typeface="Arial" pitchFamily="34" charset="0"/>
                <a:cs typeface="Arial" pitchFamily="34" charset="0"/>
              </a:rPr>
              <a:t> from a common source may sometimes have one or more components different than in the TL,</a:t>
            </a:r>
            <a:endParaRPr lang="uk-UA" sz="2400" dirty="0">
              <a:solidFill>
                <a:schemeClr val="tx2"/>
              </a:solidFill>
              <a:latin typeface="Arial" pitchFamily="34" charset="0"/>
              <a:cs typeface="Arial" pitchFamily="34" charset="0"/>
            </a:endParaRPr>
          </a:p>
          <a:p>
            <a:pPr fontAlgn="auto">
              <a:spcBef>
                <a:spcPts val="0"/>
              </a:spcBef>
              <a:spcAft>
                <a:spcPts val="0"/>
              </a:spcAft>
              <a:defRPr/>
            </a:pPr>
            <a:endParaRPr lang="uk-UA" sz="2400" dirty="0">
              <a:solidFill>
                <a:schemeClr val="tx2"/>
              </a:solidFill>
              <a:latin typeface="Arial" pitchFamily="34" charset="0"/>
              <a:cs typeface="Arial" pitchFamily="34" charset="0"/>
            </a:endParaRPr>
          </a:p>
        </p:txBody>
      </p:sp>
      <p:sp>
        <p:nvSpPr>
          <p:cNvPr id="5" name="Скругленный прямоугольник 4"/>
          <p:cNvSpPr/>
          <p:nvPr/>
        </p:nvSpPr>
        <p:spPr>
          <a:xfrm>
            <a:off x="395288" y="2492375"/>
            <a:ext cx="8532812" cy="39608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400" dirty="0">
                <a:solidFill>
                  <a:schemeClr val="accent1"/>
                </a:solidFill>
                <a:latin typeface="Arial" pitchFamily="34" charset="0"/>
                <a:cs typeface="Arial" pitchFamily="34" charset="0"/>
              </a:rPr>
              <a:t>e.g. the devil is not so black as he is painted – </a:t>
            </a: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uk-UA" sz="2400" dirty="0">
                <a:solidFill>
                  <a:schemeClr val="accent1"/>
                </a:solidFill>
                <a:latin typeface="Arial" pitchFamily="34" charset="0"/>
                <a:cs typeface="Arial" pitchFamily="34" charset="0"/>
              </a:rPr>
              <a:t>не такий страшний чорт, як його малюють,</a:t>
            </a:r>
          </a:p>
          <a:p>
            <a:pPr algn="ctr" fontAlgn="auto">
              <a:spcBef>
                <a:spcPts val="0"/>
              </a:spcBef>
              <a:spcAft>
                <a:spcPts val="0"/>
              </a:spcAft>
              <a:defRPr/>
            </a:pPr>
            <a:r>
              <a:rPr lang="en-US" sz="2400" dirty="0">
                <a:solidFill>
                  <a:schemeClr val="accent1"/>
                </a:solidFill>
                <a:latin typeface="Arial" pitchFamily="34" charset="0"/>
                <a:cs typeface="Arial" pitchFamily="34" charset="0"/>
              </a:rPr>
              <a:t>a lot of water has flown under the bridge – </a:t>
            </a: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uk-UA" sz="2400" dirty="0">
                <a:solidFill>
                  <a:schemeClr val="accent1"/>
                </a:solidFill>
                <a:latin typeface="Arial" pitchFamily="34" charset="0"/>
                <a:cs typeface="Arial" pitchFamily="34" charset="0"/>
              </a:rPr>
              <a:t>багато води спливло (з тих пір),</a:t>
            </a:r>
          </a:p>
          <a:p>
            <a:pPr algn="ctr" fontAlgn="auto">
              <a:spcBef>
                <a:spcPts val="0"/>
              </a:spcBef>
              <a:spcAft>
                <a:spcPts val="0"/>
              </a:spcAft>
              <a:defRPr/>
            </a:pPr>
            <a:r>
              <a:rPr lang="en-US" sz="2400" dirty="0">
                <a:solidFill>
                  <a:schemeClr val="accent1"/>
                </a:solidFill>
                <a:latin typeface="Arial" pitchFamily="34" charset="0"/>
                <a:cs typeface="Arial" pitchFamily="34" charset="0"/>
              </a:rPr>
              <a:t>in broad daylight – </a:t>
            </a:r>
            <a:r>
              <a:rPr lang="uk-UA" sz="2400" dirty="0">
                <a:solidFill>
                  <a:schemeClr val="accent1"/>
                </a:solidFill>
                <a:latin typeface="Arial" pitchFamily="34" charset="0"/>
                <a:cs typeface="Arial" pitchFamily="34" charset="0"/>
              </a:rPr>
              <a:t>серед білого дня,</a:t>
            </a:r>
          </a:p>
          <a:p>
            <a:pPr algn="ctr" fontAlgn="auto">
              <a:spcBef>
                <a:spcPts val="0"/>
              </a:spcBef>
              <a:spcAft>
                <a:spcPts val="0"/>
              </a:spcAft>
              <a:defRPr/>
            </a:pPr>
            <a:r>
              <a:rPr lang="en-US" sz="2400" dirty="0">
                <a:solidFill>
                  <a:schemeClr val="accent1"/>
                </a:solidFill>
                <a:latin typeface="Arial" pitchFamily="34" charset="0"/>
                <a:cs typeface="Arial" pitchFamily="34" charset="0"/>
              </a:rPr>
              <a:t>as pale as paper/a sheet – </a:t>
            </a:r>
            <a:r>
              <a:rPr lang="uk-UA" sz="2400" dirty="0">
                <a:solidFill>
                  <a:schemeClr val="accent1"/>
                </a:solidFill>
                <a:latin typeface="Arial" pitchFamily="34" charset="0"/>
                <a:cs typeface="Arial" pitchFamily="34" charset="0"/>
              </a:rPr>
              <a:t>блідий мов стіна,</a:t>
            </a:r>
          </a:p>
          <a:p>
            <a:pPr algn="ctr" fontAlgn="auto">
              <a:spcBef>
                <a:spcPts val="0"/>
              </a:spcBef>
              <a:spcAft>
                <a:spcPts val="0"/>
              </a:spcAft>
              <a:defRPr/>
            </a:pPr>
            <a:r>
              <a:rPr lang="en-US" sz="2400" dirty="0">
                <a:solidFill>
                  <a:schemeClr val="accent1"/>
                </a:solidFill>
                <a:latin typeface="Arial" pitchFamily="34" charset="0"/>
                <a:cs typeface="Arial" pitchFamily="34" charset="0"/>
              </a:rPr>
              <a:t>one’s flesh and bone – </a:t>
            </a:r>
            <a:r>
              <a:rPr lang="uk-UA" sz="2400" dirty="0">
                <a:solidFill>
                  <a:schemeClr val="accent1"/>
                </a:solidFill>
                <a:latin typeface="Arial" pitchFamily="34" charset="0"/>
                <a:cs typeface="Arial" pitchFamily="34" charset="0"/>
              </a:rPr>
              <a:t>рідна кровинка</a:t>
            </a:r>
          </a:p>
          <a:p>
            <a:pPr fontAlgn="auto">
              <a:spcBef>
                <a:spcPts val="0"/>
              </a:spcBef>
              <a:spcAft>
                <a:spcPts val="0"/>
              </a:spcAft>
              <a:defRPr/>
            </a:pPr>
            <a:endParaRPr lang="uk-UA" sz="2400" dirty="0">
              <a:solidFill>
                <a:schemeClr val="tx2">
                  <a:lumMod val="75000"/>
                </a:schemeClr>
              </a:solidFill>
              <a:latin typeface="Arial" pitchFamily="34" charset="0"/>
              <a:cs typeface="Arial" pitchFamily="34" charset="0"/>
            </a:endParaRPr>
          </a:p>
          <a:p>
            <a:pPr fontAlgn="auto">
              <a:spcBef>
                <a:spcPts val="0"/>
              </a:spcBef>
              <a:spcAft>
                <a:spcPts val="0"/>
              </a:spcAft>
              <a:defRPr/>
            </a:pPr>
            <a:r>
              <a:rPr lang="en-US" sz="2400" dirty="0">
                <a:solidFill>
                  <a:schemeClr val="tx2"/>
                </a:solidFill>
                <a:latin typeface="Arial" pitchFamily="34" charset="0"/>
                <a:cs typeface="Arial" pitchFamily="34" charset="0"/>
              </a:rPr>
              <a:t>Here we can observe some substitutions, both semantic and structural.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4" grpId="0" animBg="1"/>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r>
              <a:rPr lang="en-US" sz="2800" smtClean="0">
                <a:solidFill>
                  <a:srgbClr val="C00000"/>
                </a:solidFill>
                <a:latin typeface="Arial" charset="0"/>
              </a:rPr>
              <a:t>The following ways of rendering the idiomatic expressions are to be identified:</a:t>
            </a:r>
            <a:br>
              <a:rPr lang="en-US" sz="2800" smtClean="0">
                <a:solidFill>
                  <a:srgbClr val="C00000"/>
                </a:solidFill>
                <a:latin typeface="Arial" charset="0"/>
              </a:rPr>
            </a:br>
            <a:endParaRPr lang="ru-RU" sz="2800" smtClean="0">
              <a:solidFill>
                <a:srgbClr val="C00000"/>
              </a:solidFill>
              <a:latin typeface="Arial" charset="0"/>
            </a:endParaRPr>
          </a:p>
        </p:txBody>
      </p:sp>
      <p:sp>
        <p:nvSpPr>
          <p:cNvPr id="57346" name="Rectangle 3"/>
          <p:cNvSpPr>
            <a:spLocks noGrp="1"/>
          </p:cNvSpPr>
          <p:nvPr>
            <p:ph type="body" idx="1"/>
          </p:nvPr>
        </p:nvSpPr>
        <p:spPr>
          <a:xfrm>
            <a:off x="468313" y="1412875"/>
            <a:ext cx="8229600" cy="4525963"/>
          </a:xfrm>
        </p:spPr>
        <p:txBody>
          <a:bodyPr/>
          <a:lstStyle/>
          <a:p>
            <a:pPr>
              <a:lnSpc>
                <a:spcPct val="80000"/>
              </a:lnSpc>
              <a:buFont typeface="Arial" charset="0"/>
              <a:buNone/>
            </a:pPr>
            <a:r>
              <a:rPr lang="en-US" sz="2000" b="1" smtClean="0">
                <a:solidFill>
                  <a:srgbClr val="1B3049"/>
                </a:solidFill>
                <a:latin typeface="Arial" charset="0"/>
              </a:rPr>
              <a:t>3. Translation by choosing genuine idiomatic analogies</a:t>
            </a:r>
            <a:endParaRPr lang="en-US" sz="2000" smtClean="0">
              <a:solidFill>
                <a:srgbClr val="1B3049"/>
              </a:solidFill>
              <a:latin typeface="Arial" charset="0"/>
            </a:endParaRPr>
          </a:p>
          <a:p>
            <a:pPr>
              <a:lnSpc>
                <a:spcPct val="80000"/>
              </a:lnSpc>
              <a:buFont typeface="Arial" charset="0"/>
              <a:buNone/>
            </a:pPr>
            <a:r>
              <a:rPr lang="en-US" sz="2000" smtClean="0">
                <a:solidFill>
                  <a:srgbClr val="1B3049"/>
                </a:solidFill>
                <a:latin typeface="Arial" charset="0"/>
              </a:rPr>
              <a:t>	Most English idiomatic expressions have similar (in sense) units in Ukrainian, and vice versa. These genuine analogies comprise proverbs and sayings, and also stable collocations,</a:t>
            </a:r>
          </a:p>
          <a:p>
            <a:pPr>
              <a:lnSpc>
                <a:spcPct val="80000"/>
              </a:lnSpc>
            </a:pPr>
            <a:r>
              <a:rPr lang="en-US" sz="2000" smtClean="0">
                <a:solidFill>
                  <a:srgbClr val="3D6AA1"/>
                </a:solidFill>
                <a:latin typeface="Arial" charset="0"/>
              </a:rPr>
              <a:t>	</a:t>
            </a:r>
            <a:r>
              <a:rPr lang="en-US" sz="2800" smtClean="0">
                <a:solidFill>
                  <a:srgbClr val="3D6AA1"/>
                </a:solidFill>
              </a:rPr>
              <a:t>e.g. to have a ready tongue – </a:t>
            </a:r>
            <a:r>
              <a:rPr lang="uk-UA" sz="2800" smtClean="0">
                <a:solidFill>
                  <a:srgbClr val="3D6AA1"/>
                </a:solidFill>
              </a:rPr>
              <a:t>за словом у кишеню не лізти,</a:t>
            </a:r>
          </a:p>
          <a:p>
            <a:pPr>
              <a:lnSpc>
                <a:spcPct val="80000"/>
              </a:lnSpc>
            </a:pPr>
            <a:r>
              <a:rPr lang="uk-UA" sz="2800" smtClean="0">
                <a:solidFill>
                  <a:srgbClr val="3D6AA1"/>
                </a:solidFill>
              </a:rPr>
              <a:t>       </a:t>
            </a:r>
            <a:r>
              <a:rPr lang="en-US" sz="2800" smtClean="0">
                <a:solidFill>
                  <a:srgbClr val="3D6AA1"/>
                </a:solidFill>
              </a:rPr>
              <a:t>he that mischief hatches mischief catches – </a:t>
            </a:r>
            <a:r>
              <a:rPr lang="uk-UA" sz="2800" smtClean="0">
                <a:solidFill>
                  <a:srgbClr val="3D6AA1"/>
                </a:solidFill>
              </a:rPr>
              <a:t>хто іншим лиха бажає, сам лихо має</a:t>
            </a:r>
            <a:endParaRPr lang="en-US" sz="2800" smtClean="0">
              <a:solidFill>
                <a:srgbClr val="3D6AA1"/>
              </a:solidFill>
            </a:endParaRPr>
          </a:p>
          <a:p>
            <a:pPr>
              <a:lnSpc>
                <a:spcPct val="80000"/>
              </a:lnSpc>
              <a:buFont typeface="Arial" charset="0"/>
              <a:buNone/>
            </a:pPr>
            <a:r>
              <a:rPr lang="en-US" sz="2800" smtClean="0"/>
              <a:t>	</a:t>
            </a:r>
            <a:r>
              <a:rPr lang="en-US" sz="2800" smtClean="0">
                <a:solidFill>
                  <a:srgbClr val="1B3049"/>
                </a:solidFill>
              </a:rPr>
              <a:t>Many of such expressions may have two and more analogous variants in the TL,</a:t>
            </a:r>
          </a:p>
          <a:p>
            <a:pPr>
              <a:lnSpc>
                <a:spcPct val="80000"/>
              </a:lnSpc>
            </a:pPr>
            <a:r>
              <a:rPr lang="en-US" sz="2800" smtClean="0">
                <a:solidFill>
                  <a:srgbClr val="3D6AA1"/>
                </a:solidFill>
              </a:rPr>
              <a:t>e.g. first catch your hare then cook him – </a:t>
            </a:r>
            <a:r>
              <a:rPr lang="uk-UA" sz="2800" smtClean="0">
                <a:solidFill>
                  <a:srgbClr val="3D6AA1"/>
                </a:solidFill>
              </a:rPr>
              <a:t>не скуби, доки не зловиш, не кажи гоп доки не перескочиш</a:t>
            </a:r>
            <a:endParaRPr lang="ru-RU" sz="2800" smtClean="0">
              <a:solidFill>
                <a:srgbClr val="3D6AA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4" name="Скругленный прямоугольник 13"/>
          <p:cNvSpPr/>
          <p:nvPr/>
        </p:nvSpPr>
        <p:spPr>
          <a:xfrm>
            <a:off x="323850" y="981075"/>
            <a:ext cx="8532813" cy="5032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b="1" dirty="0">
                <a:solidFill>
                  <a:schemeClr val="tx2"/>
                </a:solidFill>
                <a:latin typeface="Arial" pitchFamily="34" charset="0"/>
                <a:cs typeface="Arial" pitchFamily="34" charset="0"/>
              </a:rPr>
              <a:t>4.</a:t>
            </a:r>
            <a:r>
              <a:rPr lang="uk-UA" sz="2400" b="1" dirty="0">
                <a:solidFill>
                  <a:schemeClr val="tx2"/>
                </a:solidFill>
                <a:latin typeface="Arial" pitchFamily="34" charset="0"/>
                <a:cs typeface="Arial" pitchFamily="34" charset="0"/>
              </a:rPr>
              <a:t> </a:t>
            </a:r>
            <a:r>
              <a:rPr lang="en-US" sz="2400" b="1" dirty="0">
                <a:solidFill>
                  <a:schemeClr val="tx2"/>
                </a:solidFill>
                <a:latin typeface="Arial" pitchFamily="34" charset="0"/>
                <a:cs typeface="Arial" pitchFamily="34" charset="0"/>
              </a:rPr>
              <a:t>Translation by choosing approximate analogies</a:t>
            </a:r>
            <a:endParaRPr lang="uk-UA" sz="2400" dirty="0">
              <a:solidFill>
                <a:schemeClr val="tx2"/>
              </a:solidFill>
              <a:latin typeface="Arial" pitchFamily="34" charset="0"/>
              <a:cs typeface="Arial" pitchFamily="34" charset="0"/>
            </a:endParaRPr>
          </a:p>
        </p:txBody>
      </p:sp>
      <p:sp>
        <p:nvSpPr>
          <p:cNvPr id="5" name="Скругленный прямоугольник 4"/>
          <p:cNvSpPr/>
          <p:nvPr/>
        </p:nvSpPr>
        <p:spPr>
          <a:xfrm>
            <a:off x="395288" y="1700213"/>
            <a:ext cx="8532812" cy="42497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uk-UA" sz="2800">
                <a:solidFill>
                  <a:schemeClr val="tx2"/>
                </a:solidFill>
                <a:latin typeface="Arial" charset="0"/>
                <a:cs typeface="Arial" charset="0"/>
              </a:rPr>
              <a:t>	</a:t>
            </a:r>
            <a:r>
              <a:rPr lang="en-US" sz="2800">
                <a:solidFill>
                  <a:schemeClr val="tx2"/>
                </a:solidFill>
                <a:latin typeface="Arial" charset="0"/>
                <a:cs typeface="Arial" charset="0"/>
              </a:rPr>
              <a:t>Some SL idioms may have peculiar national components or their combination. The components of these phrases may have a hidden meaning which is not explicit/</a:t>
            </a:r>
            <a:r>
              <a:rPr lang="uk-UA" sz="2800">
                <a:solidFill>
                  <a:schemeClr val="tx2"/>
                </a:solidFill>
                <a:latin typeface="Arial" charset="0"/>
                <a:cs typeface="Arial" charset="0"/>
              </a:rPr>
              <a:t> </a:t>
            </a:r>
            <a:r>
              <a:rPr lang="en-US" sz="2800">
                <a:solidFill>
                  <a:schemeClr val="tx2"/>
                </a:solidFill>
                <a:latin typeface="Arial" charset="0"/>
                <a:cs typeface="Arial" charset="0"/>
              </a:rPr>
              <a:t>transparent. As a result, there exists no genuine analogy for the unit in the TL. Its meaning can be expressed by approximate analogies or by explication/description only,</a:t>
            </a:r>
            <a:endParaRPr lang="uk-UA" sz="28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4" grpId="0" animBg="1"/>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95288" y="981075"/>
            <a:ext cx="8532812" cy="36718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e.g. kind words butter no parsnips – </a:t>
            </a:r>
            <a:endParaRPr lang="uk-UA" sz="28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uk-UA" sz="2800" dirty="0">
                <a:solidFill>
                  <a:schemeClr val="accent1"/>
                </a:solidFill>
                <a:latin typeface="Arial" pitchFamily="34" charset="0"/>
                <a:cs typeface="Arial" pitchFamily="34" charset="0"/>
              </a:rPr>
              <a:t>годувати байками солов’я, </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more power to your elbow – </a:t>
            </a:r>
            <a:endParaRPr lang="uk-UA" sz="28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uk-UA" sz="2800" dirty="0">
                <a:solidFill>
                  <a:schemeClr val="accent1"/>
                </a:solidFill>
                <a:latin typeface="Arial" pitchFamily="34" charset="0"/>
                <a:cs typeface="Arial" pitchFamily="34" charset="0"/>
              </a:rPr>
              <a:t>ні пуху ні пера/луски,</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to be finger and thumb – </a:t>
            </a:r>
            <a:r>
              <a:rPr lang="uk-UA" sz="2800" dirty="0">
                <a:solidFill>
                  <a:schemeClr val="accent1"/>
                </a:solidFill>
                <a:latin typeface="Arial" pitchFamily="34" charset="0"/>
                <a:cs typeface="Arial" pitchFamily="34" charset="0"/>
              </a:rPr>
              <a:t>водою не розлити,</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what’s Hecuba to me – </a:t>
            </a:r>
            <a:r>
              <a:rPr lang="uk-UA" sz="2800" dirty="0">
                <a:solidFill>
                  <a:schemeClr val="accent1"/>
                </a:solidFill>
                <a:latin typeface="Arial" pitchFamily="34" charset="0"/>
                <a:cs typeface="Arial" pitchFamily="34" charset="0"/>
              </a:rPr>
              <a:t>моя хата скраю</a:t>
            </a:r>
          </a:p>
        </p:txBody>
      </p:sp>
      <p:sp>
        <p:nvSpPr>
          <p:cNvPr id="6" name="Скругленный прямоугольник 5"/>
          <p:cNvSpPr/>
          <p:nvPr/>
        </p:nvSpPr>
        <p:spPr>
          <a:xfrm>
            <a:off x="395288" y="5013325"/>
            <a:ext cx="8532812" cy="12239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The selection of approximate analogies for a translator is no easy task, and sometimes even requires a linguistic investigation on the part of the translator.</a:t>
            </a:r>
            <a:endParaRPr lang="uk-UA"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4" name="Скругленный прямоугольник 13"/>
          <p:cNvSpPr/>
          <p:nvPr/>
        </p:nvSpPr>
        <p:spPr>
          <a:xfrm>
            <a:off x="323850" y="1052513"/>
            <a:ext cx="8532813" cy="16557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300" b="1" dirty="0">
                <a:solidFill>
                  <a:schemeClr val="tx2"/>
                </a:solidFill>
                <a:latin typeface="Arial" pitchFamily="34" charset="0"/>
                <a:cs typeface="Arial" pitchFamily="34" charset="0"/>
              </a:rPr>
              <a:t>5.</a:t>
            </a:r>
            <a:r>
              <a:rPr lang="uk-UA" sz="2300" b="1" dirty="0">
                <a:solidFill>
                  <a:schemeClr val="tx2"/>
                </a:solidFill>
                <a:latin typeface="Arial" pitchFamily="34" charset="0"/>
                <a:cs typeface="Arial" pitchFamily="34" charset="0"/>
              </a:rPr>
              <a:t> </a:t>
            </a:r>
            <a:r>
              <a:rPr lang="en-US" sz="2300" b="1" dirty="0">
                <a:solidFill>
                  <a:schemeClr val="tx2"/>
                </a:solidFill>
                <a:latin typeface="Arial" pitchFamily="34" charset="0"/>
                <a:cs typeface="Arial" pitchFamily="34" charset="0"/>
              </a:rPr>
              <a:t>Descriptive translating of idiomatic and set expressions</a:t>
            </a:r>
          </a:p>
          <a:p>
            <a:pPr fontAlgn="auto">
              <a:spcBef>
                <a:spcPts val="0"/>
              </a:spcBef>
              <a:spcAft>
                <a:spcPts val="0"/>
              </a:spcAft>
              <a:defRPr/>
            </a:pPr>
            <a:r>
              <a:rPr lang="en-US" sz="2300" dirty="0">
                <a:solidFill>
                  <a:schemeClr val="tx2"/>
                </a:solidFill>
                <a:latin typeface="Arial" pitchFamily="34" charset="0"/>
                <a:cs typeface="Arial" pitchFamily="34" charset="0"/>
              </a:rPr>
              <a:t>The meaning of a great number of idioms and set expressions can be expressed by explication only, i.e. by descriptive translation, in the following ways:</a:t>
            </a:r>
          </a:p>
        </p:txBody>
      </p:sp>
      <p:sp>
        <p:nvSpPr>
          <p:cNvPr id="5" name="Скругленный прямоугольник 4"/>
          <p:cNvSpPr/>
          <p:nvPr/>
        </p:nvSpPr>
        <p:spPr>
          <a:xfrm>
            <a:off x="395288" y="3141663"/>
            <a:ext cx="8532812" cy="23034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solidFill>
                <a:latin typeface="Arial" pitchFamily="34" charset="0"/>
                <a:cs typeface="Arial" pitchFamily="34" charset="0"/>
              </a:rPr>
              <a:t>a)</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by a single word,</a:t>
            </a:r>
          </a:p>
          <a:p>
            <a:pPr algn="ctr" fontAlgn="auto">
              <a:spcBef>
                <a:spcPts val="0"/>
              </a:spcBef>
              <a:spcAft>
                <a:spcPts val="0"/>
              </a:spcAft>
              <a:defRPr/>
            </a:pPr>
            <a:r>
              <a:rPr lang="en-US" sz="2800" dirty="0">
                <a:solidFill>
                  <a:schemeClr val="accent1"/>
                </a:solidFill>
                <a:latin typeface="Arial" pitchFamily="34" charset="0"/>
                <a:cs typeface="Arial" pitchFamily="34" charset="0"/>
              </a:rPr>
              <a:t>e.g. out of the blue – </a:t>
            </a:r>
            <a:r>
              <a:rPr lang="uk-UA" sz="2800" dirty="0">
                <a:solidFill>
                  <a:schemeClr val="accent1"/>
                </a:solidFill>
                <a:latin typeface="Arial" pitchFamily="34" charset="0"/>
                <a:cs typeface="Arial" pitchFamily="34" charset="0"/>
              </a:rPr>
              <a:t>зненацька,</a:t>
            </a:r>
          </a:p>
          <a:p>
            <a:pPr algn="ctr" fontAlgn="auto">
              <a:spcBef>
                <a:spcPts val="0"/>
              </a:spcBef>
              <a:spcAft>
                <a:spcPts val="0"/>
              </a:spcAft>
              <a:defRPr/>
            </a:pPr>
            <a:r>
              <a:rPr lang="uk-UA" sz="2800" dirty="0">
                <a:solidFill>
                  <a:schemeClr val="accent1"/>
                </a:solidFill>
                <a:latin typeface="Arial" pitchFamily="34" charset="0"/>
                <a:cs typeface="Arial" pitchFamily="34" charset="0"/>
              </a:rPr>
              <a:t>      </a:t>
            </a:r>
            <a:r>
              <a:rPr lang="en-US" sz="2800" dirty="0">
                <a:solidFill>
                  <a:schemeClr val="accent1"/>
                </a:solidFill>
                <a:latin typeface="Arial" pitchFamily="34" charset="0"/>
                <a:cs typeface="Arial" pitchFamily="34" charset="0"/>
              </a:rPr>
              <a:t>poor fish – </a:t>
            </a:r>
            <a:r>
              <a:rPr lang="uk-UA" sz="2800" dirty="0" err="1">
                <a:solidFill>
                  <a:schemeClr val="accent1"/>
                </a:solidFill>
                <a:latin typeface="Arial" pitchFamily="34" charset="0"/>
                <a:cs typeface="Arial" pitchFamily="34" charset="0"/>
              </a:rPr>
              <a:t>йолоп</a:t>
            </a:r>
            <a:r>
              <a:rPr lang="uk-UA" sz="2800" dirty="0">
                <a:solidFill>
                  <a:schemeClr val="accent1"/>
                </a:solidFill>
                <a:latin typeface="Arial" pitchFamily="34" charset="0"/>
                <a:cs typeface="Arial" pitchFamily="34" charset="0"/>
              </a:rPr>
              <a:t>/нікчема,</a:t>
            </a:r>
          </a:p>
          <a:p>
            <a:pPr algn="ctr" fontAlgn="auto">
              <a:spcBef>
                <a:spcPts val="0"/>
              </a:spcBef>
              <a:spcAft>
                <a:spcPts val="0"/>
              </a:spcAft>
              <a:defRPr/>
            </a:pPr>
            <a:r>
              <a:rPr lang="uk-UA" sz="2800" dirty="0">
                <a:solidFill>
                  <a:schemeClr val="accent1"/>
                </a:solidFill>
                <a:latin typeface="Arial" pitchFamily="34" charset="0"/>
                <a:cs typeface="Arial" pitchFamily="34" charset="0"/>
              </a:rPr>
              <a:t>      </a:t>
            </a:r>
            <a:r>
              <a:rPr lang="en-US" sz="2800" dirty="0">
                <a:solidFill>
                  <a:schemeClr val="accent1"/>
                </a:solidFill>
                <a:latin typeface="Arial" pitchFamily="34" charset="0"/>
                <a:cs typeface="Arial" pitchFamily="34" charset="0"/>
              </a:rPr>
              <a:t>to sell smoke – </a:t>
            </a:r>
            <a:r>
              <a:rPr lang="uk-UA" sz="2800" dirty="0">
                <a:solidFill>
                  <a:schemeClr val="accent1"/>
                </a:solidFill>
                <a:latin typeface="Arial" pitchFamily="34" charset="0"/>
                <a:cs typeface="Arial" pitchFamily="34" charset="0"/>
              </a:rPr>
              <a:t>піддурювати/шахраювати,</a:t>
            </a:r>
          </a:p>
          <a:p>
            <a:pPr algn="ctr" fontAlgn="auto">
              <a:spcBef>
                <a:spcPts val="0"/>
              </a:spcBef>
              <a:spcAft>
                <a:spcPts val="0"/>
              </a:spcAft>
              <a:defRPr/>
            </a:pPr>
            <a:r>
              <a:rPr lang="uk-UA" sz="2800" dirty="0">
                <a:solidFill>
                  <a:schemeClr val="accent1"/>
                </a:solidFill>
                <a:latin typeface="Arial" pitchFamily="34" charset="0"/>
                <a:cs typeface="Arial" pitchFamily="34" charset="0"/>
              </a:rPr>
              <a:t>      </a:t>
            </a:r>
            <a:r>
              <a:rPr lang="en-US" sz="2800" dirty="0">
                <a:solidFill>
                  <a:schemeClr val="accent1"/>
                </a:solidFill>
                <a:latin typeface="Arial" pitchFamily="34" charset="0"/>
                <a:cs typeface="Arial" pitchFamily="34" charset="0"/>
              </a:rPr>
              <a:t>to set at large – </a:t>
            </a:r>
            <a:r>
              <a:rPr lang="uk-UA" sz="2800" dirty="0">
                <a:solidFill>
                  <a:schemeClr val="accent1"/>
                </a:solidFill>
                <a:latin typeface="Arial" pitchFamily="34" charset="0"/>
                <a:cs typeface="Arial" pitchFamily="34" charset="0"/>
              </a:rPr>
              <a:t>звільняти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4" grpId="0" animBg="1"/>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395288" y="1557338"/>
            <a:ext cx="8532812" cy="26638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solidFill>
                <a:latin typeface="Arial" pitchFamily="34" charset="0"/>
                <a:cs typeface="Arial" pitchFamily="34" charset="0"/>
              </a:rPr>
              <a:t>b)</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by free combinations of words,</a:t>
            </a:r>
          </a:p>
          <a:p>
            <a:pPr algn="ctr" fontAlgn="auto">
              <a:spcBef>
                <a:spcPts val="0"/>
              </a:spcBef>
              <a:spcAft>
                <a:spcPts val="0"/>
              </a:spcAft>
              <a:defRPr/>
            </a:pPr>
            <a:r>
              <a:rPr lang="en-US" sz="2800" dirty="0">
                <a:solidFill>
                  <a:schemeClr val="accent1"/>
                </a:solidFill>
                <a:latin typeface="Arial" pitchFamily="34" charset="0"/>
                <a:cs typeface="Arial" pitchFamily="34" charset="0"/>
              </a:rPr>
              <a:t>e.g. to sell someone short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uk-UA" sz="2800" dirty="0">
                <a:solidFill>
                  <a:schemeClr val="accent1"/>
                </a:solidFill>
                <a:latin typeface="Arial" pitchFamily="34" charset="0"/>
                <a:cs typeface="Arial" pitchFamily="34" charset="0"/>
              </a:rPr>
              <a:t>недооцінювати когось,</a:t>
            </a:r>
          </a:p>
          <a:p>
            <a:pPr algn="ctr" fontAlgn="auto">
              <a:spcBef>
                <a:spcPts val="0"/>
              </a:spcBef>
              <a:spcAft>
                <a:spcPts val="0"/>
              </a:spcAft>
              <a:defRPr/>
            </a:pPr>
            <a:r>
              <a:rPr lang="en-US" sz="2800" dirty="0">
                <a:solidFill>
                  <a:schemeClr val="accent1"/>
                </a:solidFill>
                <a:latin typeface="Arial" pitchFamily="34" charset="0"/>
                <a:cs typeface="Arial" pitchFamily="34" charset="0"/>
              </a:rPr>
              <a:t>the sixty-four dollar question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uk-UA" sz="2800" dirty="0">
                <a:solidFill>
                  <a:schemeClr val="accent1"/>
                </a:solidFill>
                <a:latin typeface="Arial" pitchFamily="34" charset="0"/>
                <a:cs typeface="Arial" pitchFamily="34" charset="0"/>
              </a:rPr>
              <a:t>найважливіше питання,</a:t>
            </a:r>
          </a:p>
          <a:p>
            <a:pPr algn="ctr" fontAlgn="auto">
              <a:spcBef>
                <a:spcPts val="0"/>
              </a:spcBef>
              <a:spcAft>
                <a:spcPts val="0"/>
              </a:spcAft>
              <a:defRPr/>
            </a:pPr>
            <a:r>
              <a:rPr lang="en-US" sz="2800" dirty="0">
                <a:solidFill>
                  <a:schemeClr val="accent1"/>
                </a:solidFill>
                <a:latin typeface="Arial" pitchFamily="34" charset="0"/>
                <a:cs typeface="Arial" pitchFamily="34" charset="0"/>
              </a:rPr>
              <a:t>to go West – </a:t>
            </a:r>
            <a:r>
              <a:rPr lang="uk-UA" sz="2800" dirty="0">
                <a:solidFill>
                  <a:schemeClr val="accent1"/>
                </a:solidFill>
                <a:latin typeface="Arial" pitchFamily="34" charset="0"/>
                <a:cs typeface="Arial" pitchFamily="34" charset="0"/>
              </a:rPr>
              <a:t>пропасти/зникнути, зійти зі сцени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The following ways of rendering the idiomatic expressions are to be identified: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304800" y="981075"/>
            <a:ext cx="8532813" cy="3168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solidFill>
                <a:latin typeface="Arial" pitchFamily="34" charset="0"/>
                <a:cs typeface="Arial" pitchFamily="34" charset="0"/>
              </a:rPr>
              <a:t>c)</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by a sentence or longer explanation,</a:t>
            </a:r>
          </a:p>
          <a:p>
            <a:pPr algn="ctr" fontAlgn="auto">
              <a:spcBef>
                <a:spcPts val="0"/>
              </a:spcBef>
              <a:spcAft>
                <a:spcPts val="0"/>
              </a:spcAft>
              <a:defRPr/>
            </a:pPr>
            <a:r>
              <a:rPr lang="en-US" sz="2800" dirty="0">
                <a:solidFill>
                  <a:schemeClr val="accent1"/>
                </a:solidFill>
                <a:latin typeface="Arial" pitchFamily="34" charset="0"/>
                <a:cs typeface="Arial" pitchFamily="34" charset="0"/>
              </a:rPr>
              <a:t>e.g. white elephant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uk-UA" sz="2800" dirty="0">
                <a:solidFill>
                  <a:schemeClr val="accent1"/>
                </a:solidFill>
                <a:latin typeface="Arial" pitchFamily="34" charset="0"/>
                <a:cs typeface="Arial" pitchFamily="34" charset="0"/>
              </a:rPr>
              <a:t>подарунок, якого важко позбутися,</a:t>
            </a:r>
          </a:p>
          <a:p>
            <a:pPr algn="ctr" fontAlgn="auto">
              <a:spcBef>
                <a:spcPts val="0"/>
              </a:spcBef>
              <a:spcAft>
                <a:spcPts val="0"/>
              </a:spcAft>
              <a:defRPr/>
            </a:pPr>
            <a:r>
              <a:rPr lang="en-US" sz="2800" dirty="0">
                <a:solidFill>
                  <a:schemeClr val="accent1"/>
                </a:solidFill>
                <a:latin typeface="Arial" pitchFamily="34" charset="0"/>
                <a:cs typeface="Arial" pitchFamily="34" charset="0"/>
              </a:rPr>
              <a:t>yes man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uk-UA" sz="2800" dirty="0">
                <a:solidFill>
                  <a:schemeClr val="accent1"/>
                </a:solidFill>
                <a:latin typeface="Arial" pitchFamily="34" charset="0"/>
                <a:cs typeface="Arial" pitchFamily="34" charset="0"/>
              </a:rPr>
              <a:t>людина, що з усім погоджується/підтакує,</a:t>
            </a:r>
          </a:p>
          <a:p>
            <a:pPr algn="ctr" fontAlgn="auto">
              <a:spcBef>
                <a:spcPts val="0"/>
              </a:spcBef>
              <a:spcAft>
                <a:spcPts val="0"/>
              </a:spcAft>
              <a:defRPr/>
            </a:pPr>
            <a:r>
              <a:rPr lang="en-US" sz="2800" dirty="0">
                <a:solidFill>
                  <a:schemeClr val="accent1"/>
                </a:solidFill>
                <a:latin typeface="Arial" pitchFamily="34" charset="0"/>
                <a:cs typeface="Arial" pitchFamily="34" charset="0"/>
              </a:rPr>
              <a:t>to cut off with a shilling – </a:t>
            </a:r>
            <a:endParaRPr lang="uk-UA" sz="2800" dirty="0">
              <a:solidFill>
                <a:schemeClr val="accent1"/>
              </a:solidFill>
              <a:latin typeface="Arial" pitchFamily="34" charset="0"/>
              <a:cs typeface="Arial" pitchFamily="34" charset="0"/>
            </a:endParaRPr>
          </a:p>
          <a:p>
            <a:pPr algn="ctr" fontAlgn="auto">
              <a:spcBef>
                <a:spcPts val="0"/>
              </a:spcBef>
              <a:spcAft>
                <a:spcPts val="0"/>
              </a:spcAft>
              <a:defRPr/>
            </a:pPr>
            <a:r>
              <a:rPr lang="uk-UA" sz="2800" dirty="0">
                <a:solidFill>
                  <a:schemeClr val="accent1"/>
                </a:solidFill>
                <a:latin typeface="Arial" pitchFamily="34" charset="0"/>
                <a:cs typeface="Arial" pitchFamily="34" charset="0"/>
              </a:rPr>
              <a:t>позбавити/залишити без спадщини</a:t>
            </a:r>
          </a:p>
        </p:txBody>
      </p:sp>
      <p:sp>
        <p:nvSpPr>
          <p:cNvPr id="7" name="Скругленный прямоугольник 6"/>
          <p:cNvSpPr/>
          <p:nvPr/>
        </p:nvSpPr>
        <p:spPr>
          <a:xfrm>
            <a:off x="323850" y="4292600"/>
            <a:ext cx="8532813" cy="20891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200">
                <a:solidFill>
                  <a:schemeClr val="tx2"/>
                </a:solidFill>
                <a:latin typeface="Arial" charset="0"/>
                <a:cs typeface="Arial" charset="0"/>
              </a:rPr>
              <a:t>Depending on the speech style of the text and taking into account the nature of the phraseologism (literary, colloquial, historical, etc.) some modifications of the above methods of translation may be applied or even new variants introduced by a translator. However, the aim of translation, i.e. achieving faithful rendering of the SL units remains the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1.1 </a:t>
            </a:r>
            <a:r>
              <a:rPr lang="en-US" sz="4400" dirty="0">
                <a:solidFill>
                  <a:srgbClr val="C00000"/>
                </a:solidFill>
                <a:latin typeface="Arial" pitchFamily="34" charset="0"/>
                <a:cs typeface="Arial" pitchFamily="34" charset="0"/>
              </a:rPr>
              <a:t>Rendering of </a:t>
            </a:r>
            <a:r>
              <a:rPr lang="en-US" sz="4400" dirty="0" err="1">
                <a:solidFill>
                  <a:srgbClr val="C00000"/>
                </a:solidFill>
                <a:latin typeface="Arial" pitchFamily="34" charset="0"/>
                <a:cs typeface="Arial" pitchFamily="34" charset="0"/>
              </a:rPr>
              <a:t>antroponyms</a:t>
            </a:r>
            <a:r>
              <a:rPr lang="en-US" sz="4400" dirty="0">
                <a:solidFill>
                  <a:srgbClr val="C00000"/>
                </a:solidFill>
                <a:latin typeface="Arial" pitchFamily="34" charset="0"/>
                <a:cs typeface="Arial" pitchFamily="34" charset="0"/>
              </a:rPr>
              <a:t> </a:t>
            </a:r>
          </a:p>
        </p:txBody>
      </p:sp>
      <p:sp>
        <p:nvSpPr>
          <p:cNvPr id="7" name="Скругленный прямоугольник 6"/>
          <p:cNvSpPr/>
          <p:nvPr/>
        </p:nvSpPr>
        <p:spPr>
          <a:xfrm>
            <a:off x="287338" y="1052513"/>
            <a:ext cx="8569325" cy="54721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endParaRPr lang="en-US" sz="3200">
              <a:solidFill>
                <a:srgbClr val="17375E"/>
              </a:solidFill>
              <a:latin typeface="Arial" charset="0"/>
              <a:cs typeface="Arial" charset="0"/>
            </a:endParaRPr>
          </a:p>
          <a:p>
            <a:r>
              <a:rPr lang="en-US" sz="3200">
                <a:solidFill>
                  <a:srgbClr val="17375E"/>
                </a:solidFill>
                <a:latin typeface="Arial" charset="0"/>
                <a:cs typeface="Arial" charset="0"/>
              </a:rPr>
              <a:t>However, some names of well-known historic figures are rendered according to the existing tradition,</a:t>
            </a:r>
          </a:p>
          <a:p>
            <a:pPr algn="ctr">
              <a:lnSpc>
                <a:spcPct val="150000"/>
              </a:lnSpc>
            </a:pPr>
            <a:r>
              <a:rPr lang="en-US" sz="3200">
                <a:solidFill>
                  <a:schemeClr val="accent1"/>
                </a:solidFill>
                <a:latin typeface="Arial" charset="0"/>
                <a:cs typeface="Arial" charset="0"/>
              </a:rPr>
              <a:t>e.g. 	Kings George, Charles, James – </a:t>
            </a:r>
            <a:r>
              <a:rPr lang="uk-UA" sz="3200">
                <a:solidFill>
                  <a:schemeClr val="accent1"/>
                </a:solidFill>
                <a:latin typeface="Arial" charset="0"/>
                <a:cs typeface="Arial" charset="0"/>
              </a:rPr>
              <a:t>Георг, Карл, Яків,</a:t>
            </a:r>
          </a:p>
          <a:p>
            <a:pPr algn="ctr">
              <a:lnSpc>
                <a:spcPct val="150000"/>
              </a:lnSpc>
            </a:pPr>
            <a:r>
              <a:rPr lang="uk-UA" sz="3200">
                <a:solidFill>
                  <a:schemeClr val="accent1"/>
                </a:solidFill>
                <a:latin typeface="Arial" charset="0"/>
                <a:cs typeface="Arial" charset="0"/>
              </a:rPr>
              <a:t>Иван Грозный – </a:t>
            </a:r>
            <a:r>
              <a:rPr lang="en-US" sz="3200">
                <a:solidFill>
                  <a:schemeClr val="accent1"/>
                </a:solidFill>
                <a:latin typeface="Arial" charset="0"/>
                <a:cs typeface="Arial" charset="0"/>
              </a:rPr>
              <a:t>Ivan the Terrible,</a:t>
            </a:r>
          </a:p>
          <a:p>
            <a:pPr algn="ctr">
              <a:lnSpc>
                <a:spcPct val="150000"/>
              </a:lnSpc>
            </a:pPr>
            <a:r>
              <a:rPr lang="uk-UA" sz="3200">
                <a:solidFill>
                  <a:schemeClr val="accent1"/>
                </a:solidFill>
                <a:latin typeface="Arial" charset="0"/>
                <a:cs typeface="Arial" charset="0"/>
              </a:rPr>
              <a:t>Ярослав Мудрий – </a:t>
            </a:r>
            <a:r>
              <a:rPr lang="en-US" sz="3200">
                <a:solidFill>
                  <a:schemeClr val="accent1"/>
                </a:solidFill>
                <a:latin typeface="Arial" charset="0"/>
                <a:cs typeface="Arial" charset="0"/>
              </a:rPr>
              <a:t>Tsar Yaroslav the Wise</a:t>
            </a:r>
          </a:p>
          <a:p>
            <a:pPr algn="ctr">
              <a:lnSpc>
                <a:spcPct val="150000"/>
              </a:lnSpc>
            </a:pPr>
            <a:endParaRPr lang="en-US" sz="3200">
              <a:solidFill>
                <a:schemeClr val="accent1"/>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1.1 </a:t>
            </a:r>
            <a:r>
              <a:rPr lang="en-US" sz="4400" dirty="0">
                <a:solidFill>
                  <a:srgbClr val="C00000"/>
                </a:solidFill>
                <a:latin typeface="Arial" pitchFamily="34" charset="0"/>
                <a:cs typeface="Arial" pitchFamily="34" charset="0"/>
              </a:rPr>
              <a:t>Rendering of </a:t>
            </a:r>
            <a:r>
              <a:rPr lang="en-US" sz="4400" dirty="0" err="1">
                <a:solidFill>
                  <a:srgbClr val="C00000"/>
                </a:solidFill>
                <a:latin typeface="Arial" pitchFamily="34" charset="0"/>
                <a:cs typeface="Arial" pitchFamily="34" charset="0"/>
              </a:rPr>
              <a:t>antroponyms</a:t>
            </a:r>
            <a:r>
              <a:rPr lang="en-US" sz="4400" dirty="0">
                <a:solidFill>
                  <a:srgbClr val="C00000"/>
                </a:solidFill>
                <a:latin typeface="Arial" pitchFamily="34" charset="0"/>
                <a:cs typeface="Arial" pitchFamily="34" charset="0"/>
              </a:rPr>
              <a:t> </a:t>
            </a:r>
          </a:p>
        </p:txBody>
      </p:sp>
      <p:sp>
        <p:nvSpPr>
          <p:cNvPr id="7" name="Скругленный прямоугольник 6"/>
          <p:cNvSpPr/>
          <p:nvPr/>
        </p:nvSpPr>
        <p:spPr>
          <a:xfrm>
            <a:off x="287338" y="981075"/>
            <a:ext cx="8569325" cy="9350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lumMod val="75000"/>
                  </a:schemeClr>
                </a:solidFill>
                <a:latin typeface="Arial" pitchFamily="34" charset="0"/>
                <a:cs typeface="Arial" pitchFamily="34" charset="0"/>
              </a:rPr>
              <a:t>Some “tell-tale” names in fiction are translated,</a:t>
            </a:r>
          </a:p>
          <a:p>
            <a:pPr fontAlgn="auto">
              <a:spcBef>
                <a:spcPts val="0"/>
              </a:spcBef>
              <a:spcAft>
                <a:spcPts val="0"/>
              </a:spcAft>
              <a:defRPr/>
            </a:pPr>
            <a:r>
              <a:rPr lang="en-US" sz="2800" dirty="0">
                <a:solidFill>
                  <a:schemeClr val="tx2">
                    <a:lumMod val="75000"/>
                  </a:schemeClr>
                </a:solidFill>
                <a:latin typeface="Arial" pitchFamily="34" charset="0"/>
                <a:cs typeface="Arial" pitchFamily="34" charset="0"/>
              </a:rPr>
              <a:t>	e.g. 	Humpty – Dumpty – </a:t>
            </a:r>
            <a:r>
              <a:rPr lang="en-US" sz="2800" dirty="0" err="1">
                <a:solidFill>
                  <a:schemeClr val="tx2">
                    <a:lumMod val="75000"/>
                  </a:schemeClr>
                </a:solidFill>
                <a:latin typeface="Arial" pitchFamily="34" charset="0"/>
                <a:cs typeface="Arial" pitchFamily="34" charset="0"/>
              </a:rPr>
              <a:t>Шалтай-Болтай</a:t>
            </a:r>
            <a:endParaRPr lang="en-US" sz="2800" dirty="0">
              <a:solidFill>
                <a:schemeClr val="tx2">
                  <a:lumMod val="75000"/>
                </a:schemeClr>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989138"/>
            <a:ext cx="8569325" cy="4535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endParaRPr lang="uk-UA" sz="2800">
              <a:solidFill>
                <a:srgbClr val="17375E"/>
              </a:solidFill>
              <a:latin typeface="Arial" charset="0"/>
              <a:cs typeface="Arial" charset="0"/>
            </a:endParaRPr>
          </a:p>
          <a:p>
            <a:r>
              <a:rPr lang="en-US" sz="2800">
                <a:solidFill>
                  <a:srgbClr val="17375E"/>
                </a:solidFill>
                <a:latin typeface="Arial" charset="0"/>
                <a:cs typeface="Arial" charset="0"/>
              </a:rPr>
              <a:t>Indian Chiefs’ nicknames: </a:t>
            </a:r>
            <a:r>
              <a:rPr lang="en-US" sz="2800">
                <a:solidFill>
                  <a:schemeClr val="accent1"/>
                </a:solidFill>
                <a:latin typeface="Arial" charset="0"/>
                <a:cs typeface="Arial" charset="0"/>
              </a:rPr>
              <a:t>the Arrowhead</a:t>
            </a:r>
            <a:r>
              <a:rPr lang="uk-UA" sz="2800">
                <a:solidFill>
                  <a:schemeClr val="accent1"/>
                </a:solidFill>
                <a:latin typeface="Arial" charset="0"/>
                <a:cs typeface="Arial" charset="0"/>
              </a:rPr>
              <a:t> </a:t>
            </a:r>
            <a:r>
              <a:rPr lang="en-US" sz="2800">
                <a:solidFill>
                  <a:schemeClr val="accent1"/>
                </a:solidFill>
                <a:latin typeface="Arial" charset="0"/>
                <a:cs typeface="Arial" charset="0"/>
              </a:rPr>
              <a:t>– </a:t>
            </a:r>
            <a:r>
              <a:rPr lang="uk-UA" sz="2800">
                <a:solidFill>
                  <a:schemeClr val="accent1"/>
                </a:solidFill>
                <a:latin typeface="Arial" charset="0"/>
                <a:cs typeface="Arial" charset="0"/>
              </a:rPr>
              <a:t>Гостряк Стріли</a:t>
            </a:r>
            <a:r>
              <a:rPr lang="en-US" sz="2800">
                <a:solidFill>
                  <a:schemeClr val="accent1"/>
                </a:solidFill>
                <a:latin typeface="Arial" charset="0"/>
                <a:cs typeface="Arial" charset="0"/>
              </a:rPr>
              <a:t>, Dew of June</a:t>
            </a:r>
            <a:r>
              <a:rPr lang="uk-UA" sz="2800">
                <a:solidFill>
                  <a:schemeClr val="accent1"/>
                </a:solidFill>
                <a:latin typeface="Arial" charset="0"/>
                <a:cs typeface="Arial" charset="0"/>
              </a:rPr>
              <a:t> </a:t>
            </a:r>
            <a:r>
              <a:rPr lang="en-US">
                <a:solidFill>
                  <a:schemeClr val="accent1"/>
                </a:solidFill>
                <a:latin typeface="Arial" charset="0"/>
                <a:cs typeface="Arial" charset="0"/>
              </a:rPr>
              <a:t>–</a:t>
            </a:r>
            <a:r>
              <a:rPr lang="uk-UA" sz="2800">
                <a:solidFill>
                  <a:schemeClr val="accent1"/>
                </a:solidFill>
                <a:latin typeface="Arial" charset="0"/>
                <a:cs typeface="Arial" charset="0"/>
              </a:rPr>
              <a:t> Червнева Роса,</a:t>
            </a:r>
          </a:p>
          <a:p>
            <a:r>
              <a:rPr lang="en-US" sz="2800">
                <a:solidFill>
                  <a:schemeClr val="accent1"/>
                </a:solidFill>
                <a:latin typeface="Arial" charset="0"/>
                <a:cs typeface="Arial" charset="0"/>
              </a:rPr>
              <a:t>Chingachgook the Big Serpent – </a:t>
            </a:r>
            <a:r>
              <a:rPr lang="uk-UA" sz="2800">
                <a:solidFill>
                  <a:schemeClr val="accent1"/>
                </a:solidFill>
                <a:latin typeface="Arial" charset="0"/>
                <a:cs typeface="Arial" charset="0"/>
              </a:rPr>
              <a:t>Чингачгук Великий Змій,</a:t>
            </a:r>
            <a:r>
              <a:rPr lang="en-US" sz="2800">
                <a:solidFill>
                  <a:schemeClr val="accent1"/>
                </a:solidFill>
                <a:latin typeface="Arial" charset="0"/>
                <a:cs typeface="Arial" charset="0"/>
              </a:rPr>
              <a:t>The Deerslayer/</a:t>
            </a:r>
            <a:r>
              <a:rPr lang="uk-UA" sz="2800">
                <a:solidFill>
                  <a:schemeClr val="accent1"/>
                </a:solidFill>
                <a:latin typeface="Arial" charset="0"/>
                <a:cs typeface="Arial" charset="0"/>
              </a:rPr>
              <a:t> </a:t>
            </a:r>
            <a:r>
              <a:rPr lang="en-US" sz="2800">
                <a:solidFill>
                  <a:schemeClr val="accent1"/>
                </a:solidFill>
                <a:latin typeface="Arial" charset="0"/>
                <a:cs typeface="Arial" charset="0"/>
              </a:rPr>
              <a:t>the Pathfinder – </a:t>
            </a:r>
            <a:r>
              <a:rPr lang="uk-UA" sz="2800">
                <a:solidFill>
                  <a:schemeClr val="accent1"/>
                </a:solidFill>
                <a:latin typeface="Arial" charset="0"/>
                <a:cs typeface="Arial" charset="0"/>
              </a:rPr>
              <a:t>Звіробій (Знайдислід, Слідопит),</a:t>
            </a:r>
          </a:p>
          <a:p>
            <a:r>
              <a:rPr lang="en-US" sz="2800">
                <a:solidFill>
                  <a:schemeClr val="accent1"/>
                </a:solidFill>
                <a:latin typeface="Arial" charset="0"/>
                <a:cs typeface="Arial" charset="0"/>
              </a:rPr>
              <a:t>The Leather Stocking/Hawk’s Eye – </a:t>
            </a:r>
            <a:r>
              <a:rPr lang="uk-UA" sz="2800">
                <a:solidFill>
                  <a:schemeClr val="accent1"/>
                </a:solidFill>
                <a:latin typeface="Arial" charset="0"/>
                <a:cs typeface="Arial" charset="0"/>
              </a:rPr>
              <a:t>Шкіряна Панчоха (Соколине Око)</a:t>
            </a:r>
          </a:p>
          <a:p>
            <a:r>
              <a:rPr lang="en-US" sz="2800">
                <a:solidFill>
                  <a:srgbClr val="17375E"/>
                </a:solidFill>
                <a:latin typeface="Arial" charset="0"/>
                <a:cs typeface="Arial" charset="0"/>
              </a:rPr>
              <a:t>Modern Indian chiefs’ names: </a:t>
            </a:r>
            <a:r>
              <a:rPr lang="en-US" sz="2800">
                <a:solidFill>
                  <a:schemeClr val="accent1"/>
                </a:solidFill>
                <a:latin typeface="Arial" charset="0"/>
                <a:cs typeface="Arial" charset="0"/>
              </a:rPr>
              <a:t>Crazy Horse, Sitting Bull, Struck-by-the-Rea, etc.</a:t>
            </a:r>
            <a:endParaRPr lang="uk-UA" sz="2800">
              <a:solidFill>
                <a:schemeClr val="accent1"/>
              </a:solidFill>
              <a:latin typeface="Arial" charset="0"/>
              <a:cs typeface="Arial" charset="0"/>
            </a:endParaRPr>
          </a:p>
          <a:p>
            <a:endParaRPr lang="uk-UA" sz="28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49688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3200" dirty="0">
                <a:solidFill>
                  <a:schemeClr val="tx2">
                    <a:lumMod val="75000"/>
                  </a:schemeClr>
                </a:solidFill>
                <a:latin typeface="Arial" pitchFamily="34" charset="0"/>
                <a:cs typeface="Arial" pitchFamily="34" charset="0"/>
              </a:rPr>
              <a:t>In rendering geographical names the tendency of transcribing and transliterating is as well observable as in case of names of people,</a:t>
            </a:r>
          </a:p>
          <a:p>
            <a:pPr algn="ctr" fontAlgn="auto">
              <a:lnSpc>
                <a:spcPct val="150000"/>
              </a:lnSpc>
              <a:spcBef>
                <a:spcPts val="0"/>
              </a:spcBef>
              <a:spcAft>
                <a:spcPts val="0"/>
              </a:spcAft>
              <a:defRPr/>
            </a:pPr>
            <a:r>
              <a:rPr lang="en-US" sz="3200" dirty="0">
                <a:solidFill>
                  <a:schemeClr val="accent1"/>
                </a:solidFill>
                <a:latin typeface="Arial" pitchFamily="34" charset="0"/>
                <a:cs typeface="Arial" pitchFamily="34" charset="0"/>
              </a:rPr>
              <a:t>e.g. 	Belfast – </a:t>
            </a:r>
            <a:r>
              <a:rPr lang="uk-UA" sz="3200" dirty="0">
                <a:solidFill>
                  <a:schemeClr val="accent1"/>
                </a:solidFill>
                <a:latin typeface="Arial" pitchFamily="34" charset="0"/>
                <a:cs typeface="Arial" pitchFamily="34" charset="0"/>
              </a:rPr>
              <a:t>Белфаст,</a:t>
            </a:r>
          </a:p>
          <a:p>
            <a:pPr algn="ctr" fontAlgn="auto">
              <a:lnSpc>
                <a:spcPct val="150000"/>
              </a:lnSpc>
              <a:spcBef>
                <a:spcPts val="0"/>
              </a:spcBef>
              <a:spcAft>
                <a:spcPts val="0"/>
              </a:spcAft>
              <a:defRPr/>
            </a:pPr>
            <a:r>
              <a:rPr lang="uk-UA" sz="3200" dirty="0">
                <a:solidFill>
                  <a:schemeClr val="accent1"/>
                </a:solidFill>
                <a:latin typeface="Arial" pitchFamily="34" charset="0"/>
                <a:cs typeface="Arial" pitchFamily="34" charset="0"/>
              </a:rPr>
              <a:t>	</a:t>
            </a:r>
            <a:r>
              <a:rPr lang="en-US" sz="3200" dirty="0">
                <a:solidFill>
                  <a:schemeClr val="accent1"/>
                </a:solidFill>
                <a:latin typeface="Arial" pitchFamily="34" charset="0"/>
                <a:cs typeface="Arial" pitchFamily="34" charset="0"/>
              </a:rPr>
              <a:t>Dublin – </a:t>
            </a:r>
            <a:r>
              <a:rPr lang="uk-UA" sz="3200" dirty="0">
                <a:solidFill>
                  <a:schemeClr val="accent1"/>
                </a:solidFill>
                <a:latin typeface="Arial" pitchFamily="34" charset="0"/>
                <a:cs typeface="Arial" pitchFamily="34" charset="0"/>
              </a:rPr>
              <a:t>Дублін,</a:t>
            </a:r>
          </a:p>
          <a:p>
            <a:pPr algn="ctr" fontAlgn="auto">
              <a:lnSpc>
                <a:spcPct val="150000"/>
              </a:lnSpc>
              <a:spcBef>
                <a:spcPts val="0"/>
              </a:spcBef>
              <a:spcAft>
                <a:spcPts val="0"/>
              </a:spcAft>
              <a:defRPr/>
            </a:pPr>
            <a:r>
              <a:rPr lang="en-US" sz="3200" dirty="0">
                <a:solidFill>
                  <a:schemeClr val="accent1"/>
                </a:solidFill>
                <a:latin typeface="Arial" pitchFamily="34" charset="0"/>
                <a:cs typeface="Arial" pitchFamily="34" charset="0"/>
              </a:rPr>
              <a:t>San-Francisco –</a:t>
            </a:r>
            <a:r>
              <a:rPr lang="uk-UA" sz="3200" dirty="0">
                <a:solidFill>
                  <a:schemeClr val="accent1"/>
                </a:solidFill>
                <a:latin typeface="Arial" pitchFamily="34" charset="0"/>
                <a:cs typeface="Arial" pitchFamily="34" charset="0"/>
              </a:rPr>
              <a:t> </a:t>
            </a:r>
            <a:r>
              <a:rPr lang="uk-UA" sz="3200" dirty="0" err="1">
                <a:solidFill>
                  <a:schemeClr val="accent1"/>
                </a:solidFill>
                <a:latin typeface="Arial" pitchFamily="34" charset="0"/>
                <a:cs typeface="Arial" pitchFamily="34" charset="0"/>
              </a:rPr>
              <a:t>Сан-Франсіско</a:t>
            </a:r>
            <a:r>
              <a:rPr lang="uk-UA" sz="3200" dirty="0">
                <a:solidFill>
                  <a:schemeClr val="accent1"/>
                </a:solidFill>
                <a:latin typeface="Arial" pitchFamily="34" charset="0"/>
                <a:cs typeface="Arial" pitchFamily="34" charset="0"/>
              </a:rPr>
              <a:t> </a:t>
            </a:r>
          </a:p>
          <a:p>
            <a:pPr algn="ctr" fontAlgn="auto">
              <a:lnSpc>
                <a:spcPct val="150000"/>
              </a:lnSpc>
              <a:spcBef>
                <a:spcPts val="0"/>
              </a:spcBef>
              <a:spcAft>
                <a:spcPts val="0"/>
              </a:spcAft>
              <a:defRPr/>
            </a:pPr>
            <a:r>
              <a:rPr lang="uk-UA" sz="3200" dirty="0">
                <a:solidFill>
                  <a:schemeClr val="accent1"/>
                </a:solidFill>
                <a:latin typeface="Arial" pitchFamily="34" charset="0"/>
                <a:cs typeface="Arial" pitchFamily="34" charset="0"/>
              </a:rPr>
              <a:t>(</a:t>
            </a:r>
            <a:r>
              <a:rPr lang="uk-UA" sz="3200" dirty="0" err="1">
                <a:solidFill>
                  <a:schemeClr val="accent1"/>
                </a:solidFill>
                <a:latin typeface="Arial" pitchFamily="34" charset="0"/>
                <a:cs typeface="Arial" pitchFamily="34" charset="0"/>
              </a:rPr>
              <a:t>Сан-Франсиско</a:t>
            </a:r>
            <a:r>
              <a:rPr lang="uk-UA" sz="3200" dirty="0">
                <a:solidFill>
                  <a:schemeClr val="accent1"/>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49688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3200">
                <a:solidFill>
                  <a:srgbClr val="17375E"/>
                </a:solidFill>
                <a:latin typeface="Arial" charset="0"/>
                <a:cs typeface="Arial" charset="0"/>
              </a:rPr>
              <a:t>Many E. place names are partly transcribed and partly transliterated,</a:t>
            </a:r>
          </a:p>
          <a:p>
            <a:pPr algn="ctr"/>
            <a:r>
              <a:rPr lang="en-US" sz="3200">
                <a:solidFill>
                  <a:schemeClr val="accent1"/>
                </a:solidFill>
                <a:latin typeface="Arial" charset="0"/>
                <a:cs typeface="Arial" charset="0"/>
              </a:rPr>
              <a:t>e.g. 	Liverpool – </a:t>
            </a:r>
            <a:r>
              <a:rPr lang="uk-UA" sz="3200">
                <a:solidFill>
                  <a:schemeClr val="accent1"/>
                </a:solidFill>
                <a:latin typeface="Arial" charset="0"/>
                <a:cs typeface="Arial" charset="0"/>
              </a:rPr>
              <a:t>Лівер - пуль</a:t>
            </a:r>
          </a:p>
          <a:p>
            <a:pPr algn="ctr"/>
            <a:r>
              <a:rPr lang="uk-UA" sz="3200">
                <a:solidFill>
                  <a:schemeClr val="accent1"/>
                </a:solidFill>
                <a:latin typeface="Arial" charset="0"/>
                <a:cs typeface="Arial" charset="0"/>
              </a:rPr>
              <a:t>			      </a:t>
            </a:r>
            <a:r>
              <a:rPr lang="en-US" sz="3200" i="1">
                <a:solidFill>
                  <a:srgbClr val="17375E"/>
                </a:solidFill>
                <a:latin typeface="Arial" charset="0"/>
                <a:cs typeface="Arial" charset="0"/>
              </a:rPr>
              <a:t>translit.  transcr.</a:t>
            </a:r>
          </a:p>
          <a:p>
            <a:pPr algn="ctr"/>
            <a:r>
              <a:rPr lang="en-US" sz="3200">
                <a:solidFill>
                  <a:schemeClr val="accent1"/>
                </a:solidFill>
                <a:latin typeface="Arial" charset="0"/>
                <a:cs typeface="Arial" charset="0"/>
              </a:rPr>
              <a:t>Bradford – </a:t>
            </a:r>
            <a:r>
              <a:rPr lang="uk-UA" sz="3200">
                <a:solidFill>
                  <a:schemeClr val="accent1"/>
                </a:solidFill>
                <a:latin typeface="Arial" charset="0"/>
                <a:cs typeface="Arial" charset="0"/>
              </a:rPr>
              <a:t>Бред – форд</a:t>
            </a:r>
          </a:p>
          <a:p>
            <a:pPr algn="ctr"/>
            <a:r>
              <a:rPr lang="uk-UA" sz="3200">
                <a:solidFill>
                  <a:schemeClr val="accent1"/>
                </a:solidFill>
                <a:latin typeface="Arial" charset="0"/>
                <a:cs typeface="Arial" charset="0"/>
              </a:rPr>
              <a:t>		</a:t>
            </a:r>
            <a:r>
              <a:rPr lang="uk-UA" sz="3200" i="1">
                <a:solidFill>
                  <a:srgbClr val="17375E"/>
                </a:solidFill>
                <a:latin typeface="Arial" charset="0"/>
                <a:cs typeface="Arial" charset="0"/>
              </a:rPr>
              <a:t>    </a:t>
            </a:r>
            <a:r>
              <a:rPr lang="en-US" sz="3200" i="1">
                <a:solidFill>
                  <a:srgbClr val="17375E"/>
                </a:solidFill>
                <a:latin typeface="Arial" charset="0"/>
                <a:cs typeface="Arial" charset="0"/>
              </a:rPr>
              <a:t>transcr. translit.</a:t>
            </a:r>
          </a:p>
          <a:p>
            <a:pPr algn="ctr"/>
            <a:r>
              <a:rPr lang="en-US" sz="3200">
                <a:solidFill>
                  <a:schemeClr val="accent1"/>
                </a:solidFill>
                <a:latin typeface="Arial" charset="0"/>
                <a:cs typeface="Arial" charset="0"/>
              </a:rPr>
              <a:t>Brighton – </a:t>
            </a:r>
            <a:r>
              <a:rPr lang="uk-UA" sz="3200">
                <a:solidFill>
                  <a:schemeClr val="accent1"/>
                </a:solidFill>
                <a:latin typeface="Arial" charset="0"/>
                <a:cs typeface="Arial" charset="0"/>
              </a:rPr>
              <a:t>Брай - тон</a:t>
            </a:r>
          </a:p>
          <a:p>
            <a:pPr algn="ctr"/>
            <a:r>
              <a:rPr lang="uk-UA" sz="3200">
                <a:solidFill>
                  <a:schemeClr val="accent1"/>
                </a:solidFill>
                <a:latin typeface="Arial" charset="0"/>
                <a:cs typeface="Arial" charset="0"/>
              </a:rPr>
              <a:t>	</a:t>
            </a:r>
            <a:r>
              <a:rPr lang="uk-UA" sz="3200" i="1">
                <a:solidFill>
                  <a:srgbClr val="17375E"/>
                </a:solidFill>
                <a:latin typeface="Arial" charset="0"/>
                <a:cs typeface="Arial" charset="0"/>
              </a:rPr>
              <a:t>              </a:t>
            </a:r>
            <a:r>
              <a:rPr lang="en-US" sz="3200" i="1">
                <a:solidFill>
                  <a:srgbClr val="17375E"/>
                </a:solidFill>
                <a:latin typeface="Arial" charset="0"/>
                <a:cs typeface="Arial" charset="0"/>
              </a:rPr>
              <a:t>transcr. translit.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1.2. Rendering of Geographical Names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196975"/>
            <a:ext cx="8569325" cy="4895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endParaRPr lang="uk-UA" sz="3200">
              <a:solidFill>
                <a:srgbClr val="17375E"/>
              </a:solidFill>
              <a:latin typeface="Arial" charset="0"/>
              <a:cs typeface="Arial" charset="0"/>
            </a:endParaRPr>
          </a:p>
          <a:p>
            <a:pPr>
              <a:defRPr/>
            </a:pPr>
            <a:r>
              <a:rPr lang="en-US" sz="3200">
                <a:solidFill>
                  <a:srgbClr val="17375E"/>
                </a:solidFill>
                <a:latin typeface="Arial" charset="0"/>
                <a:cs typeface="Arial" charset="0"/>
              </a:rPr>
              <a:t>Some geographical names have traditional rendering,</a:t>
            </a:r>
          </a:p>
          <a:p>
            <a:pPr>
              <a:defRPr/>
            </a:pPr>
            <a:r>
              <a:rPr lang="en-US" sz="3200">
                <a:solidFill>
                  <a:srgbClr val="17375E"/>
                </a:solidFill>
                <a:latin typeface="Arial" charset="0"/>
                <a:cs typeface="Arial" charset="0"/>
              </a:rPr>
              <a:t>	</a:t>
            </a:r>
            <a:endParaRPr lang="uk-UA" sz="3200">
              <a:solidFill>
                <a:srgbClr val="17375E"/>
              </a:solidFill>
              <a:latin typeface="Arial" charset="0"/>
              <a:cs typeface="Arial" charset="0"/>
            </a:endParaRPr>
          </a:p>
          <a:p>
            <a:pPr algn="ctr">
              <a:defRPr/>
            </a:pPr>
            <a:r>
              <a:rPr lang="en-US" sz="3200">
                <a:solidFill>
                  <a:schemeClr val="accent1"/>
                </a:solidFill>
                <a:latin typeface="Arial" charset="0"/>
                <a:cs typeface="Arial" charset="0"/>
              </a:rPr>
              <a:t>e.g. 	Ulster – </a:t>
            </a:r>
            <a:r>
              <a:rPr lang="uk-UA" sz="3200">
                <a:solidFill>
                  <a:schemeClr val="accent1"/>
                </a:solidFill>
                <a:latin typeface="Arial" charset="0"/>
                <a:cs typeface="Arial" charset="0"/>
              </a:rPr>
              <a:t>Ольстер,</a:t>
            </a:r>
          </a:p>
          <a:p>
            <a:pPr algn="ctr">
              <a:defRPr/>
            </a:pPr>
            <a:r>
              <a:rPr lang="en-US" sz="3200">
                <a:solidFill>
                  <a:schemeClr val="accent1"/>
                </a:solidFill>
                <a:latin typeface="Arial" charset="0"/>
                <a:cs typeface="Arial" charset="0"/>
              </a:rPr>
              <a:t>Texas – </a:t>
            </a:r>
            <a:r>
              <a:rPr lang="uk-UA" sz="3200">
                <a:solidFill>
                  <a:schemeClr val="accent1"/>
                </a:solidFill>
                <a:latin typeface="Arial" charset="0"/>
                <a:cs typeface="Arial" charset="0"/>
              </a:rPr>
              <a:t>Техас,</a:t>
            </a:r>
          </a:p>
          <a:p>
            <a:pPr algn="ctr">
              <a:defRPr/>
            </a:pPr>
            <a:r>
              <a:rPr lang="en-US" sz="3200">
                <a:solidFill>
                  <a:schemeClr val="accent1"/>
                </a:solidFill>
                <a:latin typeface="Arial" charset="0"/>
                <a:cs typeface="Arial" charset="0"/>
              </a:rPr>
              <a:t>Mexico- </a:t>
            </a:r>
            <a:r>
              <a:rPr lang="uk-UA" sz="3200">
                <a:solidFill>
                  <a:schemeClr val="accent1"/>
                </a:solidFill>
                <a:latin typeface="Arial" charset="0"/>
                <a:cs typeface="Arial" charset="0"/>
              </a:rPr>
              <a:t>Мехіко, Мексика,</a:t>
            </a:r>
          </a:p>
          <a:p>
            <a:pPr algn="ctr">
              <a:defRPr/>
            </a:pPr>
            <a:r>
              <a:rPr lang="en-US" sz="3200">
                <a:solidFill>
                  <a:schemeClr val="accent1"/>
                </a:solidFill>
                <a:latin typeface="Arial" charset="0"/>
                <a:cs typeface="Arial" charset="0"/>
              </a:rPr>
              <a:t>Arkansas – </a:t>
            </a:r>
            <a:r>
              <a:rPr lang="uk-UA" sz="3200">
                <a:solidFill>
                  <a:schemeClr val="accent1"/>
                </a:solidFill>
                <a:latin typeface="Arial" charset="0"/>
                <a:cs typeface="Arial" charset="0"/>
              </a:rPr>
              <a:t>Арканзас,</a:t>
            </a:r>
          </a:p>
          <a:p>
            <a:pPr algn="ctr">
              <a:defRPr/>
            </a:pPr>
            <a:r>
              <a:rPr lang="en-US" sz="3200">
                <a:solidFill>
                  <a:schemeClr val="accent1"/>
                </a:solidFill>
                <a:latin typeface="Arial" charset="0"/>
                <a:cs typeface="Arial" charset="0"/>
              </a:rPr>
              <a:t>Illinois  - </a:t>
            </a:r>
            <a:r>
              <a:rPr lang="uk-UA" sz="3200">
                <a:solidFill>
                  <a:schemeClr val="accent1"/>
                </a:solidFill>
                <a:latin typeface="Arial" charset="0"/>
                <a:cs typeface="Arial" charset="0"/>
              </a:rPr>
              <a:t>Іллінойс,</a:t>
            </a:r>
          </a:p>
          <a:p>
            <a:pPr algn="ctr">
              <a:defRPr/>
            </a:pPr>
            <a:r>
              <a:rPr lang="en-US" sz="3200">
                <a:solidFill>
                  <a:schemeClr val="accent1"/>
                </a:solidFill>
                <a:latin typeface="Arial" charset="0"/>
                <a:cs typeface="Arial" charset="0"/>
              </a:rPr>
              <a:t>Michigan - </a:t>
            </a:r>
            <a:r>
              <a:rPr lang="uk-UA" sz="3200">
                <a:solidFill>
                  <a:schemeClr val="accent1"/>
                </a:solidFill>
                <a:latin typeface="Arial" charset="0"/>
                <a:cs typeface="Arial" charset="0"/>
              </a:rPr>
              <a:t>Мічиган</a:t>
            </a:r>
            <a:r>
              <a:rPr lang="en-US" sz="3200">
                <a:solidFill>
                  <a:schemeClr val="accent1"/>
                </a:solidFill>
                <a:latin typeface="Arial" charset="0"/>
                <a:cs typeface="Arial" charset="0"/>
              </a:rPr>
              <a:t>, etc</a:t>
            </a:r>
            <a:r>
              <a:rPr lang="uk-UA" sz="3200">
                <a:solidFill>
                  <a:schemeClr val="accent1"/>
                </a:solidFill>
                <a:latin typeface="Arial" charset="0"/>
                <a:cs typeface="Arial" charset="0"/>
              </a:rPr>
              <a:t>.</a:t>
            </a:r>
          </a:p>
          <a:p>
            <a:pPr>
              <a:defRPr/>
            </a:pPr>
            <a:endParaRPr lang="en-US" sz="32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752</TotalTime>
  <Words>2122</Words>
  <Application>Microsoft Office PowerPoint</Application>
  <PresentationFormat>Экран (4:3)</PresentationFormat>
  <Paragraphs>330</Paragraphs>
  <Slides>49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49</vt:i4>
      </vt:variant>
    </vt:vector>
  </HeadingPairs>
  <TitlesOfParts>
    <vt:vector size="52" baseType="lpstr">
      <vt:lpstr>Arial</vt:lpstr>
      <vt:lpstr>Calibri</vt:lpstr>
      <vt:lpstr>Тема Office</vt:lpstr>
      <vt:lpstr>Lexical Problems of Translation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 following ways of rendering the idiomatic expressions are to be identified: </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90</cp:revision>
  <dcterms:created xsi:type="dcterms:W3CDTF">2016-09-01T15:45:26Z</dcterms:created>
  <dcterms:modified xsi:type="dcterms:W3CDTF">2021-10-02T11:06:15Z</dcterms:modified>
</cp:coreProperties>
</file>