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308" r:id="rId3"/>
    <p:sldId id="398" r:id="rId4"/>
    <p:sldId id="423" r:id="rId5"/>
    <p:sldId id="425" r:id="rId6"/>
    <p:sldId id="426" r:id="rId7"/>
    <p:sldId id="427" r:id="rId8"/>
    <p:sldId id="439" r:id="rId9"/>
    <p:sldId id="428" r:id="rId10"/>
    <p:sldId id="410" r:id="rId11"/>
    <p:sldId id="429" r:id="rId12"/>
    <p:sldId id="411" r:id="rId13"/>
    <p:sldId id="430" r:id="rId14"/>
    <p:sldId id="431" r:id="rId15"/>
    <p:sldId id="432" r:id="rId16"/>
    <p:sldId id="433" r:id="rId17"/>
    <p:sldId id="434" r:id="rId18"/>
    <p:sldId id="435" r:id="rId19"/>
    <p:sldId id="436" r:id="rId20"/>
    <p:sldId id="437" r:id="rId21"/>
    <p:sldId id="438" r:id="rId22"/>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71" autoAdjust="0"/>
  </p:normalViewPr>
  <p:slideViewPr>
    <p:cSldViewPr>
      <p:cViewPr varScale="1">
        <p:scale>
          <a:sx n="42" d="100"/>
          <a:sy n="42" d="100"/>
        </p:scale>
        <p:origin x="1326"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EAAC67A8-43A9-406C-A12C-2504D1DB9E60}"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58110AC9-0BBD-4B74-9830-6C4A2342EA71}"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9D607EF4-C088-47A9-8882-E795F48956A8}"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E972C396-EDAA-425F-913D-EBB983B38EC8}"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A14FFA7F-D473-4B88-A3D8-2DE8901EF99C}"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385ACA29-049B-442F-AC1F-24CBBF9E113A}"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29692AF6-00E0-4C71-B473-A6278C8EC365}"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5C571D84-11BC-4C28-857A-441A8AF78792}"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BA9AE6D-5A49-4E83-9397-28B07A02EC28}"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A80B76BD-64C5-45C1-A575-BFD29D1F9702}"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A227A92E-6CBA-4064-954E-C98712A90F9B}"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55945912-F53F-4899-84F4-F46682ED1595}"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B17FD7DA-A899-4BB2-AFCD-7AF99290430D}"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08CFA2C3-42A1-457B-A4AF-D887F188B100}"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CD198374-7608-43DD-9D09-E7D1294A53AB}"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71242E65-5AB6-49F9-AFDE-D8C35E0D7544}"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260B857-CD37-441C-BE92-D0EBD2B2F085}"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F22B07E9-81E1-4E76-9575-C64858F97883}"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6EAC980-99EE-4B65-9D10-E59441AA32F1}"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0BBF9F74-1ADE-43F1-BBD7-8CF9862149F6}"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7721AD4-5772-419D-A040-0BC30E4A871A}"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DE9D175D-DA7E-41B5-83F1-A4886E5D74FD}"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B373EE7-D719-4CEE-ADAB-5149626D8581}"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715A680-8768-4BC0-9018-671ABB9D3F91}"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dirty="0">
                <a:solidFill>
                  <a:schemeClr val="tx2">
                    <a:lumMod val="75000"/>
                  </a:schemeClr>
                </a:solidFill>
                <a:latin typeface="Arial" pitchFamily="34" charset="0"/>
                <a:cs typeface="Arial" pitchFamily="34" charset="0"/>
              </a:rPr>
              <a:t>Pragmatic Equivalence: Coherence</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defRPr/>
            </a:pPr>
            <a:r>
              <a:rPr lang="uk-UA" sz="1800" dirty="0" smtClean="0">
                <a:solidFill>
                  <a:schemeClr val="tx2">
                    <a:lumMod val="75000"/>
                  </a:schemeClr>
                </a:solidFill>
                <a:latin typeface="Arial" pitchFamily="34" charset="0"/>
                <a:cs typeface="Arial" pitchFamily="34" charset="0"/>
              </a:rPr>
              <a:t>Ужгород </a:t>
            </a:r>
            <a:r>
              <a:rPr lang="uk-UA" sz="1800" dirty="0">
                <a:solidFill>
                  <a:schemeClr val="tx2">
                    <a:lumMod val="75000"/>
                  </a:schemeClr>
                </a:solidFill>
                <a:latin typeface="Arial" pitchFamily="34" charset="0"/>
                <a:cs typeface="Arial" pitchFamily="34" charset="0"/>
              </a:rPr>
              <a:t>– </a:t>
            </a:r>
            <a:r>
              <a:rPr lang="uk-UA" sz="1800" dirty="0" smtClean="0">
                <a:solidFill>
                  <a:schemeClr val="tx2">
                    <a:lumMod val="75000"/>
                  </a:schemeClr>
                </a:solidFill>
                <a:latin typeface="Arial" pitchFamily="34" charset="0"/>
                <a:cs typeface="Arial" pitchFamily="34" charset="0"/>
              </a:rPr>
              <a:t>2017</a:t>
            </a:r>
            <a:endParaRPr lang="uk-UA" sz="1800" dirty="0">
              <a:solidFill>
                <a:schemeClr val="tx2">
                  <a:lumMod val="75000"/>
                </a:schemeClr>
              </a:solidFill>
              <a:latin typeface="Arial" pitchFamily="34" charset="0"/>
              <a:cs typeface="Arial" pitchFamily="34"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87338" y="476250"/>
            <a:ext cx="8569325" cy="7921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Apart from observing the maxims, a speaker may flout them to produce an (conversational) </a:t>
            </a:r>
            <a:r>
              <a:rPr lang="en-US" sz="2600" dirty="0" err="1">
                <a:solidFill>
                  <a:schemeClr val="tx2"/>
                </a:solidFill>
                <a:latin typeface="Arial" pitchFamily="34" charset="0"/>
                <a:cs typeface="Arial" pitchFamily="34" charset="0"/>
              </a:rPr>
              <a:t>implicature</a:t>
            </a:r>
            <a:r>
              <a:rPr lang="en-US" sz="2600" dirty="0">
                <a:solidFill>
                  <a:schemeClr val="tx2"/>
                </a:solidFill>
                <a:latin typeface="Arial" pitchFamily="34" charset="0"/>
                <a:cs typeface="Arial" pitchFamily="34" charset="0"/>
              </a:rPr>
              <a:t> (Grice),</a:t>
            </a:r>
            <a:endParaRPr lang="en-US" sz="26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628775"/>
            <a:ext cx="8569325" cy="26638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accent1"/>
                </a:solidFill>
                <a:latin typeface="Arial" pitchFamily="34" charset="0"/>
                <a:cs typeface="Arial" pitchFamily="34" charset="0"/>
              </a:rPr>
              <a:t>e.g. 	</a:t>
            </a:r>
          </a:p>
          <a:p>
            <a:pPr algn="just" fontAlgn="auto">
              <a:spcBef>
                <a:spcPts val="0"/>
              </a:spcBef>
              <a:spcAft>
                <a:spcPts val="0"/>
              </a:spcAft>
              <a:defRPr/>
            </a:pPr>
            <a:r>
              <a:rPr lang="en-US" sz="2600" dirty="0">
                <a:solidFill>
                  <a:schemeClr val="accent1"/>
                </a:solidFill>
                <a:latin typeface="Arial" pitchFamily="34" charset="0"/>
                <a:cs typeface="Arial" pitchFamily="34" charset="0"/>
              </a:rPr>
              <a:t>1. Do you know what time it is? = I do not know the time; I wish to know the time – </a:t>
            </a:r>
            <a:r>
              <a:rPr lang="en-US" sz="2600" b="1" dirty="0">
                <a:solidFill>
                  <a:schemeClr val="accent1"/>
                </a:solidFill>
                <a:latin typeface="Arial" pitchFamily="34" charset="0"/>
                <a:cs typeface="Arial" pitchFamily="34" charset="0"/>
              </a:rPr>
              <a:t>standard </a:t>
            </a:r>
            <a:r>
              <a:rPr lang="en-US" sz="2600" b="1" dirty="0" err="1">
                <a:solidFill>
                  <a:schemeClr val="accent1"/>
                </a:solidFill>
                <a:latin typeface="Arial" pitchFamily="34" charset="0"/>
                <a:cs typeface="Arial" pitchFamily="34" charset="0"/>
              </a:rPr>
              <a:t>implicature</a:t>
            </a:r>
            <a:endParaRPr lang="en-US" sz="2600" b="1" dirty="0">
              <a:solidFill>
                <a:schemeClr val="accent1"/>
              </a:solidFill>
              <a:latin typeface="Arial" pitchFamily="34" charset="0"/>
              <a:cs typeface="Arial" pitchFamily="34" charset="0"/>
            </a:endParaRPr>
          </a:p>
          <a:p>
            <a:pPr algn="just" fontAlgn="auto">
              <a:spcBef>
                <a:spcPts val="0"/>
              </a:spcBef>
              <a:spcAft>
                <a:spcPts val="0"/>
              </a:spcAft>
              <a:defRPr/>
            </a:pPr>
            <a:r>
              <a:rPr lang="en-US" sz="2600" dirty="0">
                <a:solidFill>
                  <a:schemeClr val="accent1"/>
                </a:solidFill>
                <a:latin typeface="Arial" pitchFamily="34" charset="0"/>
                <a:cs typeface="Arial" pitchFamily="34" charset="0"/>
              </a:rPr>
              <a:t> 2. as a rhetorical question in the right context and with the appropriate intonation = You are late! - </a:t>
            </a:r>
            <a:r>
              <a:rPr lang="en-US" sz="2600" b="1" dirty="0">
                <a:solidFill>
                  <a:schemeClr val="accent1"/>
                </a:solidFill>
                <a:latin typeface="Arial" pitchFamily="34" charset="0"/>
                <a:cs typeface="Arial" pitchFamily="34" charset="0"/>
              </a:rPr>
              <a:t>conversational </a:t>
            </a:r>
            <a:r>
              <a:rPr lang="en-US" sz="2600" b="1" dirty="0" err="1">
                <a:solidFill>
                  <a:schemeClr val="accent1"/>
                </a:solidFill>
                <a:latin typeface="Arial" pitchFamily="34" charset="0"/>
                <a:cs typeface="Arial" pitchFamily="34" charset="0"/>
              </a:rPr>
              <a:t>implicature</a:t>
            </a:r>
            <a:endParaRPr lang="en-US" sz="2600" b="1" dirty="0">
              <a:solidFill>
                <a:schemeClr val="accent1"/>
              </a:solidFill>
              <a:latin typeface="Arial" pitchFamily="34" charset="0"/>
              <a:cs typeface="Arial" pitchFamily="34" charset="0"/>
            </a:endParaRPr>
          </a:p>
        </p:txBody>
      </p:sp>
      <p:sp>
        <p:nvSpPr>
          <p:cNvPr id="7" name="Скругленный прямоугольник 6"/>
          <p:cNvSpPr/>
          <p:nvPr/>
        </p:nvSpPr>
        <p:spPr>
          <a:xfrm>
            <a:off x="269875" y="4652963"/>
            <a:ext cx="8569325" cy="7921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Here, a conversational </a:t>
            </a:r>
            <a:r>
              <a:rPr lang="en-US" sz="2600" dirty="0" err="1">
                <a:solidFill>
                  <a:schemeClr val="tx2"/>
                </a:solidFill>
                <a:latin typeface="Arial" pitchFamily="34" charset="0"/>
                <a:cs typeface="Arial" pitchFamily="34" charset="0"/>
              </a:rPr>
              <a:t>implicature</a:t>
            </a:r>
            <a:r>
              <a:rPr lang="en-US" sz="2600" dirty="0">
                <a:solidFill>
                  <a:schemeClr val="tx2"/>
                </a:solidFill>
                <a:latin typeface="Arial" pitchFamily="34" charset="0"/>
                <a:cs typeface="Arial" pitchFamily="34" charset="0"/>
              </a:rPr>
              <a:t> is created by flouting the maxim of Quality which demands sincerity.</a:t>
            </a:r>
            <a:endParaRPr lang="en-US" sz="26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476250"/>
            <a:ext cx="8569325" cy="5400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800">
                <a:solidFill>
                  <a:schemeClr val="tx2"/>
                </a:solidFill>
                <a:latin typeface="Arial" charset="0"/>
                <a:cs typeface="Arial" charset="0"/>
              </a:rPr>
              <a:t>	The mechanism of how we arrive at a particular interpretation is extremely complicated, and it remains largely unresolved, at least it is beyond language theory. Anyway, it complicates the task of a translator who may knowingly or unknowingly eliminate certain possible interpretations of the original from the target text. Moreover, they may even give rise to other interpretations which are not derivable from the original text. This is because of the constraints of the TL, the nature of the target audience, and the conventions of the target culture.</a:t>
            </a:r>
            <a:endParaRPr lang="en-US" sz="2800" b="1">
              <a:solidFill>
                <a:schemeClr val="tx2"/>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196975"/>
            <a:ext cx="8569325" cy="5032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1. The conventional meanings of words and structures </a:t>
            </a:r>
          </a:p>
        </p:txBody>
      </p:sp>
      <p:sp>
        <p:nvSpPr>
          <p:cNvPr id="7" name="Скругленный прямоугольник 6"/>
          <p:cNvSpPr/>
          <p:nvPr/>
        </p:nvSpPr>
        <p:spPr>
          <a:xfrm>
            <a:off x="287338" y="1844675"/>
            <a:ext cx="8569325" cy="46085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If we do not understand the meanings of the words in a text, we cannot work out its implied meanings. The knowledge of the l-</a:t>
            </a:r>
            <a:r>
              <a:rPr lang="en-US" sz="2600" dirty="0" err="1">
                <a:solidFill>
                  <a:schemeClr val="tx2"/>
                </a:solidFill>
                <a:latin typeface="Arial" pitchFamily="34" charset="0"/>
                <a:cs typeface="Arial" pitchFamily="34" charset="0"/>
              </a:rPr>
              <a:t>ge</a:t>
            </a:r>
            <a:r>
              <a:rPr lang="en-US" sz="2600" dirty="0">
                <a:solidFill>
                  <a:schemeClr val="tx2"/>
                </a:solidFill>
                <a:latin typeface="Arial" pitchFamily="34" charset="0"/>
                <a:cs typeface="Arial" pitchFamily="34" charset="0"/>
              </a:rPr>
              <a:t> system may not be sufficient, but it is essential,</a:t>
            </a:r>
          </a:p>
          <a:p>
            <a:pPr algn="ctr" fontAlgn="auto">
              <a:spcBef>
                <a:spcPts val="0"/>
              </a:spcBef>
              <a:spcAft>
                <a:spcPts val="0"/>
              </a:spcAft>
              <a:defRPr/>
            </a:pPr>
            <a:r>
              <a:rPr lang="en-US" sz="2600" dirty="0">
                <a:solidFill>
                  <a:schemeClr val="accent1"/>
                </a:solidFill>
                <a:latin typeface="Arial" pitchFamily="34" charset="0"/>
                <a:cs typeface="Arial" pitchFamily="34" charset="0"/>
              </a:rPr>
              <a:t>e.g. in the Arabic translation of the article </a:t>
            </a:r>
            <a:r>
              <a:rPr lang="en-US" sz="2600" i="1" dirty="0">
                <a:solidFill>
                  <a:schemeClr val="accent1"/>
                </a:solidFill>
                <a:latin typeface="Arial" pitchFamily="34" charset="0"/>
                <a:cs typeface="Arial" pitchFamily="34" charset="0"/>
              </a:rPr>
              <a:t>A Hero from Zero </a:t>
            </a:r>
            <a:r>
              <a:rPr lang="en-US" sz="2600" dirty="0">
                <a:solidFill>
                  <a:schemeClr val="accent1"/>
                </a:solidFill>
                <a:latin typeface="Arial" pitchFamily="34" charset="0"/>
                <a:cs typeface="Arial" pitchFamily="34" charset="0"/>
              </a:rPr>
              <a:t>the mistranslated phrase </a:t>
            </a:r>
            <a:r>
              <a:rPr lang="en-US" sz="2600" i="1" dirty="0">
                <a:solidFill>
                  <a:schemeClr val="accent1"/>
                </a:solidFill>
                <a:latin typeface="Arial" pitchFamily="34" charset="0"/>
                <a:cs typeface="Arial" pitchFamily="34" charset="0"/>
              </a:rPr>
              <a:t>his appearance as someone with modest means</a:t>
            </a:r>
            <a:r>
              <a:rPr lang="en-US" sz="2600" dirty="0">
                <a:solidFill>
                  <a:schemeClr val="accent1"/>
                </a:solidFill>
                <a:latin typeface="Arial" pitchFamily="34" charset="0"/>
                <a:cs typeface="Arial" pitchFamily="34" charset="0"/>
              </a:rPr>
              <a:t> (rendered as </a:t>
            </a:r>
            <a:r>
              <a:rPr lang="en-US" sz="2600" i="1" dirty="0">
                <a:solidFill>
                  <a:schemeClr val="accent1"/>
                </a:solidFill>
                <a:latin typeface="Arial" pitchFamily="34" charset="0"/>
                <a:cs typeface="Arial" pitchFamily="34" charset="0"/>
              </a:rPr>
              <a:t>his appearance suggests modesty and simplicity</a:t>
            </a:r>
            <a:r>
              <a:rPr lang="en-US" sz="2600" dirty="0">
                <a:solidFill>
                  <a:schemeClr val="accent1"/>
                </a:solidFill>
                <a:latin typeface="Arial" pitchFamily="34" charset="0"/>
                <a:cs typeface="Arial" pitchFamily="34" charset="0"/>
              </a:rPr>
              <a:t>) made the original </a:t>
            </a:r>
            <a:r>
              <a:rPr lang="en-US" sz="2600" dirty="0" err="1">
                <a:solidFill>
                  <a:schemeClr val="accent1"/>
                </a:solidFill>
                <a:latin typeface="Arial" pitchFamily="34" charset="0"/>
                <a:cs typeface="Arial" pitchFamily="34" charset="0"/>
              </a:rPr>
              <a:t>implicature</a:t>
            </a:r>
            <a:r>
              <a:rPr lang="en-US" sz="2600" dirty="0">
                <a:solidFill>
                  <a:schemeClr val="accent1"/>
                </a:solidFill>
                <a:latin typeface="Arial" pitchFamily="34" charset="0"/>
                <a:cs typeface="Arial" pitchFamily="34" charset="0"/>
              </a:rPr>
              <a:t> (Fayed has come to wealth suddenly and, quite possibly, by dishonest means) incalculable.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7" name="Скругленный прямоугольник 6"/>
          <p:cNvSpPr/>
          <p:nvPr/>
        </p:nvSpPr>
        <p:spPr>
          <a:xfrm>
            <a:off x="287338" y="1268413"/>
            <a:ext cx="8569325" cy="51847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Besides, each l-</a:t>
            </a:r>
            <a:r>
              <a:rPr lang="en-US" sz="2600" dirty="0" err="1">
                <a:solidFill>
                  <a:schemeClr val="tx2"/>
                </a:solidFill>
                <a:latin typeface="Arial" pitchFamily="34" charset="0"/>
                <a:cs typeface="Arial" pitchFamily="34" charset="0"/>
              </a:rPr>
              <a:t>ge</a:t>
            </a:r>
            <a:r>
              <a:rPr lang="en-US" sz="2600" dirty="0">
                <a:solidFill>
                  <a:schemeClr val="tx2"/>
                </a:solidFill>
                <a:latin typeface="Arial" pitchFamily="34" charset="0"/>
                <a:cs typeface="Arial" pitchFamily="34" charset="0"/>
              </a:rPr>
              <a:t> has conventional associations between certain linguistic patterns and certain inferable meaning. For instance, in E. rhetorical questions (inverted commas, etc.) are used heavily: </a:t>
            </a:r>
            <a:r>
              <a:rPr lang="en-US" sz="2600" i="1" dirty="0">
                <a:solidFill>
                  <a:schemeClr val="tx2"/>
                </a:solidFill>
                <a:latin typeface="Arial" pitchFamily="34" charset="0"/>
                <a:cs typeface="Arial" pitchFamily="34" charset="0"/>
              </a:rPr>
              <a:t>Isn’t that an ugly building? </a:t>
            </a:r>
            <a:r>
              <a:rPr lang="en-US" sz="2600" dirty="0">
                <a:solidFill>
                  <a:schemeClr val="tx2"/>
                </a:solidFill>
                <a:latin typeface="Arial" pitchFamily="34" charset="0"/>
                <a:cs typeface="Arial" pitchFamily="34" charset="0"/>
              </a:rPr>
              <a:t>(instead of ‘This is an ugly building’); </a:t>
            </a:r>
            <a:r>
              <a:rPr lang="en-US" sz="2600" i="1" dirty="0">
                <a:solidFill>
                  <a:schemeClr val="tx2"/>
                </a:solidFill>
                <a:latin typeface="Arial" pitchFamily="34" charset="0"/>
                <a:cs typeface="Arial" pitchFamily="34" charset="0"/>
              </a:rPr>
              <a:t>How can you be so cruel? </a:t>
            </a:r>
            <a:r>
              <a:rPr lang="en-US" sz="2600" dirty="0">
                <a:solidFill>
                  <a:schemeClr val="tx2"/>
                </a:solidFill>
                <a:latin typeface="Arial" pitchFamily="34" charset="0"/>
                <a:cs typeface="Arial" pitchFamily="34" charset="0"/>
              </a:rPr>
              <a:t>(instead of ‘You are very cruel’); </a:t>
            </a:r>
            <a:r>
              <a:rPr lang="en-US" sz="2600" i="1" dirty="0">
                <a:solidFill>
                  <a:schemeClr val="tx2"/>
                </a:solidFill>
                <a:latin typeface="Arial" pitchFamily="34" charset="0"/>
                <a:cs typeface="Arial" pitchFamily="34" charset="0"/>
              </a:rPr>
              <a:t>Don’t I know it? </a:t>
            </a:r>
            <a:r>
              <a:rPr lang="en-US" sz="2600" dirty="0">
                <a:solidFill>
                  <a:schemeClr val="tx2"/>
                </a:solidFill>
                <a:latin typeface="Arial" pitchFamily="34" charset="0"/>
                <a:cs typeface="Arial" pitchFamily="34" charset="0"/>
              </a:rPr>
              <a:t>(ironic). On the contrary, </a:t>
            </a:r>
            <a:r>
              <a:rPr lang="en-US" sz="2600" i="1" dirty="0">
                <a:solidFill>
                  <a:schemeClr val="tx2"/>
                </a:solidFill>
                <a:latin typeface="Arial" pitchFamily="34" charset="0"/>
                <a:cs typeface="Arial" pitchFamily="34" charset="0"/>
              </a:rPr>
              <a:t>Correct me if I’m wrong  </a:t>
            </a:r>
            <a:r>
              <a:rPr lang="en-US" sz="2600" dirty="0">
                <a:solidFill>
                  <a:schemeClr val="tx2"/>
                </a:solidFill>
                <a:latin typeface="Arial" pitchFamily="34" charset="0"/>
                <a:cs typeface="Arial" pitchFamily="34" charset="0"/>
              </a:rPr>
              <a:t>suggests “I know I’m right” and can therefore sound quite irritating. All these means are used to express a range of emotive meanings: indignation, shock, amusement expressed by some other means in other l-</a:t>
            </a:r>
            <a:r>
              <a:rPr lang="en-US" sz="2600" dirty="0" err="1">
                <a:solidFill>
                  <a:schemeClr val="tx2"/>
                </a:solidFill>
                <a:latin typeface="Arial" pitchFamily="34" charset="0"/>
                <a:cs typeface="Arial" pitchFamily="34" charset="0"/>
              </a:rPr>
              <a:t>ges</a:t>
            </a:r>
            <a:r>
              <a:rPr lang="en-US" sz="2600" dirty="0">
                <a:solidFill>
                  <a:schemeClr val="tx2"/>
                </a:solidFill>
                <a:latin typeface="Arial" pitchFamily="34" charset="0"/>
                <a:cs typeface="Arial" pitchFamily="34" charset="0"/>
              </a:rPr>
              <a:t>. </a:t>
            </a:r>
            <a:endParaRPr lang="en-US" sz="26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125538"/>
            <a:ext cx="8569325" cy="5032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2.</a:t>
            </a: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The Co-operative Principle and its maxims</a:t>
            </a:r>
          </a:p>
        </p:txBody>
      </p:sp>
      <p:sp>
        <p:nvSpPr>
          <p:cNvPr id="7" name="Скругленный прямоугольник 6"/>
          <p:cNvSpPr/>
          <p:nvPr/>
        </p:nvSpPr>
        <p:spPr>
          <a:xfrm>
            <a:off x="287338" y="1700213"/>
            <a:ext cx="8569325" cy="47529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uk-UA" sz="2400">
                <a:solidFill>
                  <a:schemeClr val="tx2"/>
                </a:solidFill>
                <a:latin typeface="Arial" charset="0"/>
                <a:cs typeface="Arial" charset="0"/>
              </a:rPr>
              <a:t>	</a:t>
            </a:r>
            <a:r>
              <a:rPr lang="en-US" sz="2400">
                <a:solidFill>
                  <a:schemeClr val="tx2"/>
                </a:solidFill>
                <a:latin typeface="Arial" charset="0"/>
                <a:cs typeface="Arial" charset="0"/>
              </a:rPr>
              <a:t>Grice: Co-operative Principle and its maxims are universal as linguistic behaviour is just one type of rational behaviour (assuming that all human being are rational). However, there are sometimes special contexts in which one or more of the maxims do not apply (for instance, in court the defendant is opposed to the legal counsel (prosecution) who tries to extract damaging statements from them, and they try to be as uncooperative as possible).   Also, the list of maxims is not absolutely exhaustive, for instance Grice suggests that “Be polite” may be added to the list. It can even override the other maxims in some cultures, for instance, in Japanese. </a:t>
            </a:r>
            <a:endParaRPr lang="uk-UA" sz="2400">
              <a:solidFill>
                <a:schemeClr val="tx2"/>
              </a:solidFill>
              <a:latin typeface="Arial" charset="0"/>
              <a:cs typeface="Arial" charset="0"/>
            </a:endParaRPr>
          </a:p>
          <a:p>
            <a:pPr algn="just"/>
            <a:r>
              <a:rPr lang="uk-UA" sz="2400">
                <a:solidFill>
                  <a:schemeClr val="tx2"/>
                </a:solidFill>
                <a:latin typeface="Arial" charset="0"/>
                <a:cs typeface="Arial" charset="0"/>
              </a:rPr>
              <a:t>	</a:t>
            </a:r>
            <a:r>
              <a:rPr lang="en-US" sz="2400">
                <a:solidFill>
                  <a:schemeClr val="tx2"/>
                </a:solidFill>
                <a:latin typeface="Arial" charset="0"/>
                <a:cs typeface="Arial" charset="0"/>
              </a:rPr>
              <a:t>This</a:t>
            </a:r>
            <a:r>
              <a:rPr lang="uk-UA" sz="2400">
                <a:solidFill>
                  <a:schemeClr val="tx2"/>
                </a:solidFill>
                <a:latin typeface="Arial" charset="0"/>
                <a:cs typeface="Arial" charset="0"/>
              </a:rPr>
              <a:t> </a:t>
            </a:r>
            <a:r>
              <a:rPr lang="en-US" sz="2400">
                <a:solidFill>
                  <a:schemeClr val="tx2"/>
                </a:solidFill>
                <a:latin typeface="Arial" charset="0"/>
                <a:cs typeface="Arial" charset="0"/>
              </a:rPr>
              <a:t>seems to cause cross-cultural difficulties. </a:t>
            </a:r>
            <a:endParaRPr lang="en-US" sz="2400">
              <a:solidFill>
                <a:schemeClr val="accent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7" name="Скругленный прямоугольник 6"/>
          <p:cNvSpPr/>
          <p:nvPr/>
        </p:nvSpPr>
        <p:spPr>
          <a:xfrm>
            <a:off x="287338" y="1268413"/>
            <a:ext cx="8569325" cy="51847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In some translation contexts, being polite can be far more important than being accurate. A translator may decide to omit or replace the whole stretches of text (taboo subjects). Thus, the maxims are both language- and culture-specific. Different rhetorical conventions apply in different cultures and can override a maxim such as “Be brief” or “Be relevant”.</a:t>
            </a:r>
          </a:p>
          <a:p>
            <a:pPr algn="just" fontAlgn="auto">
              <a:spcBef>
                <a:spcPts val="0"/>
              </a:spcBef>
              <a:spcAft>
                <a:spcPts val="0"/>
              </a:spcAft>
              <a:defRPr/>
            </a:pP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Many linguists criticized Grice’s maxims saying that they are built on norms cherished in Western culture only (sincerity, brevity, and relevance) and do not have the same value in other cultures, and thus cannot serve as the ideal basis for communication.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125538"/>
            <a:ext cx="8569325" cy="5032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3.</a:t>
            </a: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The context of the utterance</a:t>
            </a:r>
          </a:p>
        </p:txBody>
      </p:sp>
      <p:sp>
        <p:nvSpPr>
          <p:cNvPr id="7" name="Скругленный прямоугольник 6"/>
          <p:cNvSpPr/>
          <p:nvPr/>
        </p:nvSpPr>
        <p:spPr>
          <a:xfrm>
            <a:off x="287338" y="1916113"/>
            <a:ext cx="8569325" cy="12969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400">
                <a:solidFill>
                  <a:schemeClr val="tx2"/>
                </a:solidFill>
                <a:latin typeface="Arial" charset="0"/>
                <a:cs typeface="Arial" charset="0"/>
              </a:rPr>
              <a:t>The inability to relate a piece of information to their own context can lead the reader to draw the wrong inferences from a text. </a:t>
            </a:r>
          </a:p>
        </p:txBody>
      </p:sp>
      <p:sp>
        <p:nvSpPr>
          <p:cNvPr id="9" name="Скругленный прямоугольник 8"/>
          <p:cNvSpPr/>
          <p:nvPr/>
        </p:nvSpPr>
        <p:spPr>
          <a:xfrm>
            <a:off x="287338" y="3429000"/>
            <a:ext cx="8569325" cy="2447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Example: In Britain the size of a house or flat is indicated by the number of bedrooms, while in Switzerland it is indicated by the total number of rooms. Therefore the question “How many bedrooms?” in a play translated from English and staged in Switzerland was taken as having a sexual connotation.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9" name="Скругленный прямоугольник 8"/>
          <p:cNvSpPr/>
          <p:nvPr/>
        </p:nvSpPr>
        <p:spPr>
          <a:xfrm>
            <a:off x="287338" y="1196975"/>
            <a:ext cx="8569325" cy="2447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Example: The scene takes place on a public street in contemporary U.S.</a:t>
            </a:r>
          </a:p>
          <a:p>
            <a:pPr algn="just" fontAlgn="auto">
              <a:spcBef>
                <a:spcPts val="0"/>
              </a:spcBef>
              <a:spcAft>
                <a:spcPts val="0"/>
              </a:spcAft>
              <a:defRPr/>
            </a:pPr>
            <a:r>
              <a:rPr lang="en-US" sz="2400" dirty="0">
                <a:solidFill>
                  <a:schemeClr val="tx2"/>
                </a:solidFill>
                <a:latin typeface="Arial" pitchFamily="34" charset="0"/>
                <a:cs typeface="Arial" pitchFamily="34" charset="0"/>
              </a:rPr>
              <a:t>“What’s your name, boy?” the policeman asked.</a:t>
            </a:r>
          </a:p>
          <a:p>
            <a:pPr algn="just" fontAlgn="auto">
              <a:spcBef>
                <a:spcPts val="0"/>
              </a:spcBef>
              <a:spcAft>
                <a:spcPts val="0"/>
              </a:spcAft>
              <a:defRPr/>
            </a:pPr>
            <a:r>
              <a:rPr lang="en-US" sz="2400" dirty="0">
                <a:solidFill>
                  <a:schemeClr val="tx2"/>
                </a:solidFill>
                <a:latin typeface="Arial" pitchFamily="34" charset="0"/>
                <a:cs typeface="Arial" pitchFamily="34" charset="0"/>
              </a:rPr>
              <a:t>“Dr. </a:t>
            </a:r>
            <a:r>
              <a:rPr lang="en-US" sz="2400" dirty="0" err="1">
                <a:solidFill>
                  <a:schemeClr val="tx2"/>
                </a:solidFill>
                <a:latin typeface="Arial" pitchFamily="34" charset="0"/>
                <a:cs typeface="Arial" pitchFamily="34" charset="0"/>
              </a:rPr>
              <a:t>Poussaint</a:t>
            </a:r>
            <a:r>
              <a:rPr lang="en-US" sz="2400" dirty="0">
                <a:solidFill>
                  <a:schemeClr val="tx2"/>
                </a:solidFill>
                <a:latin typeface="Arial" pitchFamily="34" charset="0"/>
                <a:cs typeface="Arial" pitchFamily="34" charset="0"/>
              </a:rPr>
              <a:t>, I’m a physician.”</a:t>
            </a:r>
          </a:p>
          <a:p>
            <a:pPr algn="just" fontAlgn="auto">
              <a:spcBef>
                <a:spcPts val="0"/>
              </a:spcBef>
              <a:spcAft>
                <a:spcPts val="0"/>
              </a:spcAft>
              <a:defRPr/>
            </a:pPr>
            <a:r>
              <a:rPr lang="en-US" sz="2400" dirty="0">
                <a:solidFill>
                  <a:schemeClr val="tx2"/>
                </a:solidFill>
                <a:latin typeface="Arial" pitchFamily="34" charset="0"/>
                <a:cs typeface="Arial" pitchFamily="34" charset="0"/>
              </a:rPr>
              <a:t>“What’s your first name, boy?”</a:t>
            </a:r>
          </a:p>
          <a:p>
            <a:pPr algn="just" fontAlgn="auto">
              <a:spcBef>
                <a:spcPts val="0"/>
              </a:spcBef>
              <a:spcAft>
                <a:spcPts val="0"/>
              </a:spcAft>
              <a:defRPr/>
            </a:pPr>
            <a:r>
              <a:rPr lang="en-US" sz="2400" dirty="0">
                <a:solidFill>
                  <a:schemeClr val="tx2"/>
                </a:solidFill>
                <a:latin typeface="Arial" pitchFamily="34" charset="0"/>
                <a:cs typeface="Arial" pitchFamily="34" charset="0"/>
              </a:rPr>
              <a:t>“Alvin.” (used by Blum-</a:t>
            </a:r>
            <a:r>
              <a:rPr lang="en-US" sz="2400" dirty="0" err="1">
                <a:solidFill>
                  <a:schemeClr val="tx2"/>
                </a:solidFill>
                <a:latin typeface="Arial" pitchFamily="34" charset="0"/>
                <a:cs typeface="Arial" pitchFamily="34" charset="0"/>
              </a:rPr>
              <a:t>Kulka</a:t>
            </a:r>
            <a:r>
              <a:rPr lang="en-US" sz="2400" dirty="0">
                <a:solidFill>
                  <a:schemeClr val="tx2"/>
                </a:solidFill>
                <a:latin typeface="Arial" pitchFamily="34" charset="0"/>
                <a:cs typeface="Arial" pitchFamily="34" charset="0"/>
              </a:rPr>
              <a:t> ,1981)</a:t>
            </a:r>
          </a:p>
        </p:txBody>
      </p:sp>
      <p:sp>
        <p:nvSpPr>
          <p:cNvPr id="10" name="Скругленный прямоугольник 9"/>
          <p:cNvSpPr/>
          <p:nvPr/>
        </p:nvSpPr>
        <p:spPr>
          <a:xfrm>
            <a:off x="287338" y="3860800"/>
            <a:ext cx="8569325" cy="2447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Anyone familiar with address rules in English will know that Dr. </a:t>
            </a:r>
            <a:r>
              <a:rPr lang="en-US" sz="2400" dirty="0" err="1">
                <a:solidFill>
                  <a:schemeClr val="tx2"/>
                </a:solidFill>
                <a:latin typeface="Arial" pitchFamily="34" charset="0"/>
                <a:cs typeface="Arial" pitchFamily="34" charset="0"/>
              </a:rPr>
              <a:t>Poussaint</a:t>
            </a:r>
            <a:r>
              <a:rPr lang="en-US" sz="2400" dirty="0">
                <a:solidFill>
                  <a:schemeClr val="tx2"/>
                </a:solidFill>
                <a:latin typeface="Arial" pitchFamily="34" charset="0"/>
                <a:cs typeface="Arial" pitchFamily="34" charset="0"/>
              </a:rPr>
              <a:t> is black. They will realize that by refusing to accept the normal address of occupational title plus surname and by using the term “boy” and requesting Dr. </a:t>
            </a:r>
            <a:r>
              <a:rPr lang="en-US" sz="2400" dirty="0" err="1">
                <a:solidFill>
                  <a:schemeClr val="tx2"/>
                </a:solidFill>
                <a:latin typeface="Arial" pitchFamily="34" charset="0"/>
                <a:cs typeface="Arial" pitchFamily="34" charset="0"/>
              </a:rPr>
              <a:t>Pouissant’s</a:t>
            </a:r>
            <a:r>
              <a:rPr lang="en-US" sz="2400" dirty="0">
                <a:solidFill>
                  <a:schemeClr val="tx2"/>
                </a:solidFill>
                <a:latin typeface="Arial" pitchFamily="34" charset="0"/>
                <a:cs typeface="Arial" pitchFamily="34" charset="0"/>
              </a:rPr>
              <a:t> first name, the policeman means to insult the doctor.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9" name="Скругленный прямоугольник 8"/>
          <p:cNvSpPr/>
          <p:nvPr/>
        </p:nvSpPr>
        <p:spPr>
          <a:xfrm>
            <a:off x="287338" y="1196975"/>
            <a:ext cx="8569325" cy="33845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In addition to the actual ‘realities’ of a situation, the context also includes some strategies people use to structure the world around them (order of events).  </a:t>
            </a:r>
          </a:p>
          <a:p>
            <a:pPr algn="just" fontAlgn="auto">
              <a:spcBef>
                <a:spcPts val="0"/>
              </a:spcBef>
              <a:spcAft>
                <a:spcPts val="0"/>
              </a:spcAft>
              <a:defRPr/>
            </a:pP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Compare, for instance, the way addresses are written in different l-</a:t>
            </a:r>
            <a:r>
              <a:rPr lang="en-US" sz="2400" dirty="0" err="1">
                <a:solidFill>
                  <a:schemeClr val="tx2"/>
                </a:solidFill>
                <a:latin typeface="Arial" pitchFamily="34" charset="0"/>
                <a:cs typeface="Arial" pitchFamily="34" charset="0"/>
              </a:rPr>
              <a:t>ges</a:t>
            </a:r>
            <a:r>
              <a:rPr lang="en-US" sz="2400" dirty="0">
                <a:solidFill>
                  <a:schemeClr val="tx2"/>
                </a:solidFill>
                <a:latin typeface="Arial" pitchFamily="34" charset="0"/>
                <a:cs typeface="Arial" pitchFamily="34" charset="0"/>
              </a:rPr>
              <a:t>, the way names and titles are used, etc. The translator should be aware that the norms of the TL will not necessarily match those of the SL. The target text should be appropriately adjusted to avoid conveying unintended </a:t>
            </a:r>
            <a:r>
              <a:rPr lang="en-US" sz="2400" dirty="0" err="1">
                <a:solidFill>
                  <a:schemeClr val="tx2"/>
                </a:solidFill>
                <a:latin typeface="Arial" pitchFamily="34" charset="0"/>
                <a:cs typeface="Arial" pitchFamily="34" charset="0"/>
              </a:rPr>
              <a:t>implicatures</a:t>
            </a:r>
            <a:r>
              <a:rPr lang="en-US" sz="2400" dirty="0">
                <a:solidFill>
                  <a:schemeClr val="tx2"/>
                </a:solidFill>
                <a:latin typeface="Arial" pitchFamily="34" charset="0"/>
                <a:cs typeface="Arial" pitchFamily="34" charset="0"/>
              </a:rPr>
              <a:t>.</a:t>
            </a:r>
          </a:p>
        </p:txBody>
      </p:sp>
      <p:sp>
        <p:nvSpPr>
          <p:cNvPr id="10" name="Скругленный прямоугольник 9"/>
          <p:cNvSpPr/>
          <p:nvPr/>
        </p:nvSpPr>
        <p:spPr>
          <a:xfrm>
            <a:off x="287338" y="4797425"/>
            <a:ext cx="8569325" cy="16557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Thus, Translation must take into consideration:</a:t>
            </a:r>
          </a:p>
          <a:p>
            <a:pPr algn="just" fontAlgn="auto">
              <a:spcBef>
                <a:spcPts val="0"/>
              </a:spcBef>
              <a:spcAft>
                <a:spcPts val="0"/>
              </a:spcAft>
              <a:defRPr/>
            </a:pPr>
            <a:r>
              <a:rPr lang="en-US" sz="2400" dirty="0">
                <a:solidFill>
                  <a:schemeClr val="tx2"/>
                </a:solidFill>
                <a:latin typeface="Arial" pitchFamily="34" charset="0"/>
                <a:cs typeface="Arial" pitchFamily="34" charset="0"/>
              </a:rPr>
              <a:t>the linguistic context;</a:t>
            </a:r>
          </a:p>
          <a:p>
            <a:pPr algn="just" fontAlgn="auto">
              <a:spcBef>
                <a:spcPts val="0"/>
              </a:spcBef>
              <a:spcAft>
                <a:spcPts val="0"/>
              </a:spcAft>
              <a:defRPr/>
            </a:pPr>
            <a:r>
              <a:rPr lang="en-US" sz="2400" dirty="0">
                <a:solidFill>
                  <a:schemeClr val="tx2"/>
                </a:solidFill>
                <a:latin typeface="Arial" pitchFamily="34" charset="0"/>
                <a:cs typeface="Arial" pitchFamily="34" charset="0"/>
              </a:rPr>
              <a:t>the semantic context;</a:t>
            </a:r>
          </a:p>
          <a:p>
            <a:pPr algn="just" fontAlgn="auto">
              <a:spcBef>
                <a:spcPts val="0"/>
              </a:spcBef>
              <a:spcAft>
                <a:spcPts val="0"/>
              </a:spcAft>
              <a:defRPr/>
            </a:pPr>
            <a:r>
              <a:rPr lang="en-US" sz="2400" dirty="0">
                <a:solidFill>
                  <a:schemeClr val="tx2"/>
                </a:solidFill>
                <a:latin typeface="Arial" pitchFamily="34" charset="0"/>
                <a:cs typeface="Arial" pitchFamily="34" charset="0"/>
              </a:rPr>
              <a:t>the pragmatic context.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196975"/>
            <a:ext cx="8569325" cy="5032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tx2"/>
                </a:solidFill>
                <a:latin typeface="Arial" pitchFamily="34" charset="0"/>
                <a:cs typeface="Arial" pitchFamily="34" charset="0"/>
              </a:rPr>
              <a:t>4.</a:t>
            </a:r>
            <a:r>
              <a:rPr lang="uk-UA" sz="2400"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Other items of background knowledge </a:t>
            </a:r>
          </a:p>
        </p:txBody>
      </p:sp>
      <p:sp>
        <p:nvSpPr>
          <p:cNvPr id="9" name="Скругленный прямоугольник 8"/>
          <p:cNvSpPr/>
          <p:nvPr/>
        </p:nvSpPr>
        <p:spPr>
          <a:xfrm>
            <a:off x="287338" y="1844675"/>
            <a:ext cx="8569325" cy="46085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400">
                <a:solidFill>
                  <a:schemeClr val="tx2"/>
                </a:solidFill>
                <a:latin typeface="Arial" charset="0"/>
                <a:cs typeface="Arial" charset="0"/>
              </a:rPr>
              <a:t>Text-presented information can only make sense if it can be related to other information we already have. A text may confirm, contradict, modify, or extend what we know about the world, as long as it relates to it in some way. It is very difficult for both the writer and the translator to judge what background information the average reader may or may not have. Moreover, the translator’s judgment may be hampered by their lack of knowledge. The translator should, in theory, do some kind of research. As well as expanding a text to provide the necessary background information, a translator may decide to delete information that the target readership can be familiar with.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87338" y="333375"/>
            <a:ext cx="8569325" cy="3959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b="1" dirty="0">
                <a:solidFill>
                  <a:schemeClr val="tx2"/>
                </a:solidFill>
                <a:latin typeface="Arial" pitchFamily="34" charset="0"/>
                <a:cs typeface="Arial" pitchFamily="34" charset="0"/>
              </a:rPr>
              <a:t>Pragmatics</a:t>
            </a:r>
            <a:r>
              <a:rPr lang="en-US" sz="2800" dirty="0">
                <a:solidFill>
                  <a:schemeClr val="tx2"/>
                </a:solidFill>
                <a:latin typeface="Arial" pitchFamily="34" charset="0"/>
                <a:cs typeface="Arial" pitchFamily="34" charset="0"/>
              </a:rPr>
              <a:t> is the study of language in use. It is the study of meaning, not as generated by the linguistic system but as conveyed and manipulated by participants in a communicative situation. The key notions here are </a:t>
            </a:r>
            <a:r>
              <a:rPr lang="en-US" sz="2800" b="1" dirty="0">
                <a:solidFill>
                  <a:schemeClr val="tx2"/>
                </a:solidFill>
                <a:latin typeface="Arial" pitchFamily="34" charset="0"/>
                <a:cs typeface="Arial" pitchFamily="34" charset="0"/>
              </a:rPr>
              <a:t>coherence</a:t>
            </a:r>
            <a:r>
              <a:rPr lang="en-US" sz="2800" dirty="0">
                <a:solidFill>
                  <a:schemeClr val="tx2"/>
                </a:solidFill>
                <a:latin typeface="Arial" pitchFamily="34" charset="0"/>
                <a:cs typeface="Arial" pitchFamily="34" charset="0"/>
              </a:rPr>
              <a:t> and </a:t>
            </a:r>
            <a:r>
              <a:rPr lang="en-US" sz="2800" b="1" dirty="0" err="1">
                <a:solidFill>
                  <a:schemeClr val="tx2"/>
                </a:solidFill>
                <a:latin typeface="Arial" pitchFamily="34" charset="0"/>
                <a:cs typeface="Arial" pitchFamily="34" charset="0"/>
              </a:rPr>
              <a:t>implicature</a:t>
            </a:r>
            <a:r>
              <a:rPr lang="en-US" sz="2800" dirty="0">
                <a:solidFill>
                  <a:schemeClr val="tx2"/>
                </a:solidFill>
                <a:latin typeface="Arial" pitchFamily="34" charset="0"/>
                <a:cs typeface="Arial" pitchFamily="34" charset="0"/>
              </a:rPr>
              <a:t>.</a:t>
            </a:r>
            <a:endParaRPr lang="uk-UA" sz="2800" dirty="0">
              <a:solidFill>
                <a:schemeClr val="tx2"/>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9" name="Скругленный прямоугольник 8"/>
          <p:cNvSpPr/>
          <p:nvPr/>
        </p:nvSpPr>
        <p:spPr>
          <a:xfrm>
            <a:off x="287338" y="1844675"/>
            <a:ext cx="8569325" cy="35290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endParaRPr lang="uk-UA" sz="2400" dirty="0">
              <a:solidFill>
                <a:schemeClr val="tx2"/>
              </a:solidFill>
              <a:latin typeface="Arial" pitchFamily="34" charset="0"/>
              <a:cs typeface="Arial" pitchFamily="34" charset="0"/>
            </a:endParaRPr>
          </a:p>
          <a:p>
            <a:pPr algn="just" fontAlgn="auto">
              <a:spcBef>
                <a:spcPts val="0"/>
              </a:spcBef>
              <a:spcAft>
                <a:spcPts val="0"/>
              </a:spcAft>
              <a:defRPr/>
            </a:pPr>
            <a:r>
              <a:rPr lang="en-US" sz="2400" dirty="0">
                <a:solidFill>
                  <a:schemeClr val="tx2"/>
                </a:solidFill>
                <a:latin typeface="Arial" pitchFamily="34" charset="0"/>
                <a:cs typeface="Arial" pitchFamily="34" charset="0"/>
              </a:rPr>
              <a:t>It is sometimes difficult to deal with a gap between the source and target culture’s versions of the world. However, different versions of reality need not result in incoherence. Apart from filling the gaps in the reader’s knowledge, there is a question of reader’s expectations. In translation, anything that is likely to violate the target reader’s expectations must be carefully examined and, if necessary, adjusted in order to avoid conveying the wrong </a:t>
            </a:r>
            <a:r>
              <a:rPr lang="en-US" sz="2400" dirty="0" err="1">
                <a:solidFill>
                  <a:schemeClr val="tx2"/>
                </a:solidFill>
                <a:latin typeface="Arial" pitchFamily="34" charset="0"/>
                <a:cs typeface="Arial" pitchFamily="34" charset="0"/>
              </a:rPr>
              <a:t>implicatures</a:t>
            </a:r>
            <a:r>
              <a:rPr lang="en-US" sz="2400" dirty="0">
                <a:solidFill>
                  <a:schemeClr val="tx2"/>
                </a:solidFill>
                <a:latin typeface="Arial" pitchFamily="34" charset="0"/>
                <a:cs typeface="Arial" pitchFamily="34" charset="0"/>
              </a:rPr>
              <a:t> or even failing to make sense altogether. </a:t>
            </a:r>
          </a:p>
          <a:p>
            <a:pPr algn="just" fontAlgn="auto">
              <a:spcBef>
                <a:spcPts val="0"/>
              </a:spcBef>
              <a:spcAft>
                <a:spcPts val="0"/>
              </a:spcAft>
              <a:defRPr/>
            </a:pPr>
            <a:endParaRPr lang="en-US"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There are some factors which contribute to our success or failure to work out </a:t>
            </a:r>
            <a:r>
              <a:rPr lang="en-US" sz="3200" dirty="0" err="1">
                <a:solidFill>
                  <a:srgbClr val="C00000"/>
                </a:solidFill>
                <a:latin typeface="Arial" pitchFamily="34" charset="0"/>
                <a:cs typeface="Arial" pitchFamily="34" charset="0"/>
              </a:rPr>
              <a:t>implicature</a:t>
            </a:r>
            <a:r>
              <a:rPr lang="en-US" sz="3200" dirty="0">
                <a:solidFill>
                  <a:srgbClr val="C00000"/>
                </a:solidFill>
                <a:latin typeface="Arial" pitchFamily="34" charset="0"/>
                <a:cs typeface="Arial" pitchFamily="34"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9" name="Скругленный прямоугольник 8"/>
          <p:cNvSpPr/>
          <p:nvPr/>
        </p:nvSpPr>
        <p:spPr>
          <a:xfrm>
            <a:off x="287338" y="1196975"/>
            <a:ext cx="8569325" cy="5400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en-US" sz="2400">
                <a:solidFill>
                  <a:schemeClr val="tx2"/>
                </a:solidFill>
                <a:latin typeface="Arial" charset="0"/>
                <a:cs typeface="Arial" charset="0"/>
              </a:rPr>
              <a:t>Thus, coherence is a very problematic notion because of the diversity of factors, linguistic and non-linguistic, which can affect it. Even a single lexical item, if mistranslated, can affect the way a text coheres. The fact that many of these factors are language- and culture-specific adds to the complexity of the problem. The extent of the translator’s intervention depends on two factors. The first is the translator’s ability to assess the knowledge and expectations of the target reader – the more the target reader is assumed to know, the less likely that the translator will intervene with explanations. The second factor is the translator’s own view of their role and whether their loyalty should be with the source text or with the target reader.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Coherence</a:t>
            </a:r>
          </a:p>
        </p:txBody>
      </p:sp>
      <p:sp>
        <p:nvSpPr>
          <p:cNvPr id="5" name="Скругленный прямоугольник 4"/>
          <p:cNvSpPr/>
          <p:nvPr/>
        </p:nvSpPr>
        <p:spPr>
          <a:xfrm>
            <a:off x="287338" y="836613"/>
            <a:ext cx="8569325" cy="54721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Like cohesion, coherence is a network of relations which organize and create a text: cohesion is a network of surface relations which link words and expressions to other words and expressions in a text, and coherence is the network of conceptual relations which underlie the surface text. Both concern the way stretches of language are connected to each other. In the case of cohesion, stretches of language are connected by lexical and grammatical dependencies. In the case of coherence, they are connected by conceptual or meaning dependencies. Cohesion is the surface expression of coherence; cohesive markers have to reflect conceptual relations. </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Coherence</a:t>
            </a:r>
          </a:p>
        </p:txBody>
      </p:sp>
      <p:sp>
        <p:nvSpPr>
          <p:cNvPr id="5" name="Скругленный прямоугольник 4"/>
          <p:cNvSpPr/>
          <p:nvPr/>
        </p:nvSpPr>
        <p:spPr>
          <a:xfrm>
            <a:off x="287338" y="836613"/>
            <a:ext cx="8569325" cy="54721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The ability to make sense of a stretch of language depends on the hearer’s/reader’s expectations and experience of the world. However, a network of relations which is valid and makes sense in one society may not be valid in another (it is influenced by such factors as age, sex, race, nationality, education, occupation, and political and religious affiliations). </a:t>
            </a:r>
          </a:p>
          <a:p>
            <a:pPr algn="just" fontAlgn="auto">
              <a:spcBef>
                <a:spcPts val="0"/>
              </a:spcBef>
              <a:spcAft>
                <a:spcPts val="0"/>
              </a:spcAft>
              <a:defRPr/>
            </a:pP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A reader may see a certain continuity of sense between parts of an utterance and still fail to understand it fully, </a:t>
            </a:r>
          </a:p>
          <a:p>
            <a:pPr algn="ctr" fontAlgn="auto">
              <a:spcBef>
                <a:spcPts val="0"/>
              </a:spcBef>
              <a:spcAft>
                <a:spcPts val="0"/>
              </a:spcAft>
              <a:defRPr/>
            </a:pPr>
            <a:endParaRPr lang="uk-UA" sz="2600" dirty="0">
              <a:solidFill>
                <a:schemeClr val="accent1"/>
              </a:solidFill>
              <a:latin typeface="Arial" pitchFamily="34" charset="0"/>
              <a:cs typeface="Arial" pitchFamily="34" charset="0"/>
            </a:endParaRPr>
          </a:p>
          <a:p>
            <a:pPr algn="ctr" fontAlgn="auto">
              <a:spcBef>
                <a:spcPts val="0"/>
              </a:spcBef>
              <a:spcAft>
                <a:spcPts val="0"/>
              </a:spcAft>
              <a:defRPr/>
            </a:pPr>
            <a:r>
              <a:rPr lang="en-US" sz="2600" dirty="0">
                <a:solidFill>
                  <a:schemeClr val="accent1"/>
                </a:solidFill>
                <a:latin typeface="Arial" pitchFamily="34" charset="0"/>
                <a:cs typeface="Arial" pitchFamily="34" charset="0"/>
              </a:rPr>
              <a:t>e.g. I went to the cinema.         The beer was good.</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Coherence</a:t>
            </a:r>
          </a:p>
        </p:txBody>
      </p:sp>
      <p:sp>
        <p:nvSpPr>
          <p:cNvPr id="5" name="Скругленный прямоугольник 4"/>
          <p:cNvSpPr/>
          <p:nvPr/>
        </p:nvSpPr>
        <p:spPr>
          <a:xfrm>
            <a:off x="287338" y="836613"/>
            <a:ext cx="8569325" cy="41052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chemeClr val="tx2"/>
                </a:solidFill>
                <a:latin typeface="Arial" pitchFamily="34" charset="0"/>
                <a:cs typeface="Arial" pitchFamily="34" charset="0"/>
              </a:rPr>
              <a:t>Interpretation: the speaker went to the cinema, s/he drank beer at the cinema, and the beer in question was good. However, there is nothing in the above utterance which tells us explicitly that the speaker drank the beer or that s/he did so at the cinema.</a:t>
            </a:r>
            <a:endParaRPr lang="en-US" sz="28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492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err="1">
                <a:solidFill>
                  <a:srgbClr val="C00000"/>
                </a:solidFill>
                <a:latin typeface="Arial" pitchFamily="34" charset="0"/>
                <a:cs typeface="Arial" pitchFamily="34" charset="0"/>
              </a:rPr>
              <a:t>Implicature</a:t>
            </a:r>
            <a:endParaRPr lang="en-US" sz="4000" dirty="0">
              <a:solidFill>
                <a:srgbClr val="C00000"/>
              </a:solidFill>
              <a:latin typeface="Arial" pitchFamily="34" charset="0"/>
              <a:cs typeface="Arial" pitchFamily="34" charset="0"/>
            </a:endParaRPr>
          </a:p>
        </p:txBody>
      </p:sp>
      <p:sp>
        <p:nvSpPr>
          <p:cNvPr id="5" name="Скругленный прямоугольник 4"/>
          <p:cNvSpPr/>
          <p:nvPr/>
        </p:nvSpPr>
        <p:spPr>
          <a:xfrm>
            <a:off x="287338" y="692150"/>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solidFill>
                <a:latin typeface="Arial" pitchFamily="34" charset="0"/>
                <a:cs typeface="Arial" pitchFamily="34" charset="0"/>
              </a:rPr>
              <a:t>Thus, one of the most important notions that have emerged in text studies in recent years is that of </a:t>
            </a:r>
            <a:r>
              <a:rPr lang="en-US" sz="2800" b="1" dirty="0" err="1">
                <a:solidFill>
                  <a:schemeClr val="tx2"/>
                </a:solidFill>
                <a:latin typeface="Arial" pitchFamily="34" charset="0"/>
                <a:cs typeface="Arial" pitchFamily="34" charset="0"/>
              </a:rPr>
              <a:t>implicature</a:t>
            </a:r>
            <a:r>
              <a:rPr lang="en-US" sz="2800" dirty="0">
                <a:solidFill>
                  <a:schemeClr val="tx2"/>
                </a:solidFill>
                <a:latin typeface="Arial" pitchFamily="34" charset="0"/>
                <a:cs typeface="Arial" pitchFamily="34" charset="0"/>
              </a:rPr>
              <a:t> – the question of </a:t>
            </a:r>
            <a:r>
              <a:rPr lang="en-US" sz="2800" i="1" dirty="0">
                <a:solidFill>
                  <a:schemeClr val="tx2"/>
                </a:solidFill>
                <a:latin typeface="Arial" pitchFamily="34" charset="0"/>
                <a:cs typeface="Arial" pitchFamily="34" charset="0"/>
              </a:rPr>
              <a:t>how we come to understand more than is actually said</a:t>
            </a:r>
            <a:r>
              <a:rPr lang="en-US" sz="2800" dirty="0">
                <a:solidFill>
                  <a:schemeClr val="tx2"/>
                </a:solidFill>
                <a:latin typeface="Arial" pitchFamily="34" charset="0"/>
                <a:cs typeface="Arial" pitchFamily="34" charset="0"/>
              </a:rPr>
              <a:t>.</a:t>
            </a:r>
            <a:endParaRPr lang="en-US" sz="28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2636838"/>
            <a:ext cx="8569325" cy="38877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solidFill>
                <a:latin typeface="Arial" pitchFamily="34" charset="0"/>
                <a:cs typeface="Arial" pitchFamily="34" charset="0"/>
              </a:rPr>
              <a:t>	The speaker can signal an implied meaning conventionally or non-conventionally. To signal an implied meaning conventionally, a speaker uses the textual resources which are conventionally understood to signal certain relationships between clauses (</a:t>
            </a:r>
            <a:r>
              <a:rPr lang="en-US" sz="2800" dirty="0" err="1">
                <a:solidFill>
                  <a:schemeClr val="tx2"/>
                </a:solidFill>
                <a:latin typeface="Arial" pitchFamily="34" charset="0"/>
                <a:cs typeface="Arial" pitchFamily="34" charset="0"/>
              </a:rPr>
              <a:t>conj</a:t>
            </a:r>
            <a:r>
              <a:rPr lang="en-US" sz="2800" dirty="0">
                <a:solidFill>
                  <a:schemeClr val="tx2"/>
                </a:solidFill>
                <a:latin typeface="Arial" pitchFamily="34" charset="0"/>
                <a:cs typeface="Arial" pitchFamily="34" charset="0"/>
              </a:rPr>
              <a:t>-s </a:t>
            </a:r>
            <a:r>
              <a:rPr lang="en-US" sz="2800" b="1" i="1" dirty="0">
                <a:solidFill>
                  <a:schemeClr val="tx2"/>
                </a:solidFill>
                <a:latin typeface="Arial" pitchFamily="34" charset="0"/>
                <a:cs typeface="Arial" pitchFamily="34" charset="0"/>
              </a:rPr>
              <a:t>therefore, because, in spite of</a:t>
            </a:r>
            <a:r>
              <a:rPr lang="en-US" sz="2800" dirty="0">
                <a:solidFill>
                  <a:schemeClr val="tx2"/>
                </a:solidFill>
                <a:latin typeface="Arial" pitchFamily="34" charset="0"/>
                <a:cs typeface="Arial" pitchFamily="34" charset="0"/>
              </a:rPr>
              <a:t>; gram. structure ‘It’s money that they want’). But how does a speaker signal a meaning which is not conventionally coded in the language?</a:t>
            </a:r>
            <a:endParaRPr lang="en-US" sz="2800" dirty="0">
              <a:solidFill>
                <a:schemeClr val="accent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87338" y="188913"/>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b="1" dirty="0">
                <a:solidFill>
                  <a:schemeClr val="tx2"/>
                </a:solidFill>
                <a:latin typeface="Arial" pitchFamily="34" charset="0"/>
                <a:cs typeface="Arial" pitchFamily="34" charset="0"/>
              </a:rPr>
              <a:t>H. P. Grice </a:t>
            </a:r>
            <a:r>
              <a:rPr lang="en-US" sz="2400" dirty="0">
                <a:solidFill>
                  <a:schemeClr val="tx2"/>
                </a:solidFill>
                <a:latin typeface="Arial" pitchFamily="34" charset="0"/>
                <a:cs typeface="Arial" pitchFamily="34" charset="0"/>
              </a:rPr>
              <a:t>suggests that discourse (text) has certain important features: it is connected; it has a purpose; and it is a co-operative effort. These features give rise to a general principle of communication, the </a:t>
            </a:r>
            <a:r>
              <a:rPr lang="en-US" sz="2400" b="1" dirty="0">
                <a:solidFill>
                  <a:schemeClr val="tx2"/>
                </a:solidFill>
                <a:latin typeface="Arial" pitchFamily="34" charset="0"/>
                <a:cs typeface="Arial" pitchFamily="34" charset="0"/>
              </a:rPr>
              <a:t>Cooperative Principle</a:t>
            </a:r>
            <a:r>
              <a:rPr lang="en-US" sz="2400" dirty="0">
                <a:solidFill>
                  <a:schemeClr val="tx2"/>
                </a:solidFill>
                <a:latin typeface="Arial" pitchFamily="34" charset="0"/>
                <a:cs typeface="Arial" pitchFamily="34" charset="0"/>
              </a:rPr>
              <a:t> and a number of </a:t>
            </a:r>
            <a:r>
              <a:rPr lang="en-US" sz="2400" b="1" dirty="0">
                <a:solidFill>
                  <a:schemeClr val="tx2"/>
                </a:solidFill>
                <a:latin typeface="Arial" pitchFamily="34" charset="0"/>
                <a:cs typeface="Arial" pitchFamily="34" charset="0"/>
              </a:rPr>
              <a:t>maxims</a:t>
            </a:r>
            <a:r>
              <a:rPr lang="en-US" sz="2400" dirty="0">
                <a:solidFill>
                  <a:schemeClr val="tx2"/>
                </a:solidFill>
                <a:latin typeface="Arial" pitchFamily="34" charset="0"/>
                <a:cs typeface="Arial" pitchFamily="34" charset="0"/>
              </a:rPr>
              <a:t> associated with it: </a:t>
            </a:r>
            <a:endParaRPr lang="en-US" sz="24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7" name="Скругленный прямоугольник 6"/>
          <p:cNvSpPr/>
          <p:nvPr/>
        </p:nvSpPr>
        <p:spPr>
          <a:xfrm>
            <a:off x="287338" y="2133600"/>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b="1" dirty="0">
                <a:solidFill>
                  <a:schemeClr val="tx2"/>
                </a:solidFill>
                <a:latin typeface="Arial" pitchFamily="34" charset="0"/>
                <a:cs typeface="Arial" pitchFamily="34" charset="0"/>
              </a:rPr>
              <a:t>1 Quantity</a:t>
            </a:r>
          </a:p>
          <a:p>
            <a:pPr algn="just" fontAlgn="auto">
              <a:spcBef>
                <a:spcPts val="0"/>
              </a:spcBef>
              <a:spcAft>
                <a:spcPts val="0"/>
              </a:spcAft>
              <a:defRPr/>
            </a:pPr>
            <a:r>
              <a:rPr lang="en-US" sz="2400" dirty="0">
                <a:solidFill>
                  <a:schemeClr val="tx2"/>
                </a:solidFill>
                <a:latin typeface="Arial" pitchFamily="34" charset="0"/>
                <a:cs typeface="Arial" pitchFamily="34" charset="0"/>
              </a:rPr>
              <a:t>(a) Make your contribution as informative as it is required (for the current purpose of the exchange)</a:t>
            </a:r>
          </a:p>
          <a:p>
            <a:pPr algn="just" fontAlgn="auto">
              <a:spcBef>
                <a:spcPts val="0"/>
              </a:spcBef>
              <a:spcAft>
                <a:spcPts val="0"/>
              </a:spcAft>
              <a:defRPr/>
            </a:pPr>
            <a:r>
              <a:rPr lang="en-US" sz="2400" dirty="0">
                <a:solidFill>
                  <a:schemeClr val="tx2"/>
                </a:solidFill>
                <a:latin typeface="Arial" pitchFamily="34" charset="0"/>
                <a:cs typeface="Arial" pitchFamily="34" charset="0"/>
              </a:rPr>
              <a:t>(b) Do not make your contribution more informative than is required.</a:t>
            </a:r>
          </a:p>
        </p:txBody>
      </p:sp>
      <p:sp>
        <p:nvSpPr>
          <p:cNvPr id="9" name="Скругленный прямоугольник 8"/>
          <p:cNvSpPr/>
          <p:nvPr/>
        </p:nvSpPr>
        <p:spPr>
          <a:xfrm>
            <a:off x="287338" y="4076700"/>
            <a:ext cx="8569325" cy="16557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b="1" dirty="0">
                <a:solidFill>
                  <a:schemeClr val="tx2"/>
                </a:solidFill>
                <a:latin typeface="Arial" pitchFamily="34" charset="0"/>
                <a:cs typeface="Arial" pitchFamily="34" charset="0"/>
              </a:rPr>
              <a:t>2 Quality</a:t>
            </a:r>
          </a:p>
          <a:p>
            <a:pPr algn="just" fontAlgn="auto">
              <a:spcBef>
                <a:spcPts val="0"/>
              </a:spcBef>
              <a:spcAft>
                <a:spcPts val="0"/>
              </a:spcAft>
              <a:defRPr/>
            </a:pPr>
            <a:r>
              <a:rPr lang="en-US" sz="2400" dirty="0">
                <a:solidFill>
                  <a:schemeClr val="tx2"/>
                </a:solidFill>
                <a:latin typeface="Arial" pitchFamily="34" charset="0"/>
                <a:cs typeface="Arial" pitchFamily="34" charset="0"/>
              </a:rPr>
              <a:t>Try to make your contribution one that is true, specifically:</a:t>
            </a:r>
          </a:p>
          <a:p>
            <a:pPr algn="just" fontAlgn="auto">
              <a:spcBef>
                <a:spcPts val="0"/>
              </a:spcBef>
              <a:spcAft>
                <a:spcPts val="0"/>
              </a:spcAft>
              <a:defRPr/>
            </a:pPr>
            <a:r>
              <a:rPr lang="en-US" sz="2400" dirty="0">
                <a:solidFill>
                  <a:schemeClr val="tx2"/>
                </a:solidFill>
                <a:latin typeface="Arial" pitchFamily="34" charset="0"/>
                <a:cs typeface="Arial" pitchFamily="34" charset="0"/>
              </a:rPr>
              <a:t>(a) Do not say what you believe to be false</a:t>
            </a:r>
          </a:p>
          <a:p>
            <a:pPr algn="just" fontAlgn="auto">
              <a:spcBef>
                <a:spcPts val="0"/>
              </a:spcBef>
              <a:spcAft>
                <a:spcPts val="0"/>
              </a:spcAft>
              <a:defRPr/>
            </a:pPr>
            <a:r>
              <a:rPr lang="en-US" sz="2400" dirty="0">
                <a:solidFill>
                  <a:schemeClr val="tx2"/>
                </a:solidFill>
                <a:latin typeface="Arial" pitchFamily="34" charset="0"/>
                <a:cs typeface="Arial" pitchFamily="34" charset="0"/>
              </a:rPr>
              <a:t>(b) Do not say that for which you lack adequate evidence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7"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74638" y="4581525"/>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The speaker may adhere to these maxims or want to flout them depending on the purpose, such as conveying information, influencing the opinions of the hearers, directing their actions, etc.</a:t>
            </a:r>
            <a:endParaRPr lang="en-US" sz="2800" dirty="0">
              <a:solidFill>
                <a:schemeClr val="accent1"/>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7" name="Скругленный прямоугольник 6"/>
          <p:cNvSpPr/>
          <p:nvPr/>
        </p:nvSpPr>
        <p:spPr>
          <a:xfrm>
            <a:off x="287338" y="333375"/>
            <a:ext cx="8569325" cy="13668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dirty="0">
                <a:solidFill>
                  <a:schemeClr val="tx2"/>
                </a:solidFill>
                <a:latin typeface="Arial" pitchFamily="34" charset="0"/>
                <a:cs typeface="Arial" pitchFamily="34" charset="0"/>
              </a:rPr>
              <a:t>3</a:t>
            </a:r>
            <a:r>
              <a:rPr lang="uk-UA" sz="2800" b="1" dirty="0">
                <a:solidFill>
                  <a:schemeClr val="tx2"/>
                </a:solidFill>
                <a:latin typeface="Arial" pitchFamily="34" charset="0"/>
                <a:cs typeface="Arial" pitchFamily="34" charset="0"/>
              </a:rPr>
              <a:t> </a:t>
            </a:r>
            <a:r>
              <a:rPr lang="en-US" sz="2800" b="1" dirty="0">
                <a:solidFill>
                  <a:schemeClr val="tx2"/>
                </a:solidFill>
                <a:latin typeface="Arial" pitchFamily="34" charset="0"/>
                <a:cs typeface="Arial" pitchFamily="34" charset="0"/>
              </a:rPr>
              <a:t>Relevance</a:t>
            </a:r>
          </a:p>
          <a:p>
            <a:pPr algn="just" fontAlgn="auto">
              <a:spcBef>
                <a:spcPts val="0"/>
              </a:spcBef>
              <a:spcAft>
                <a:spcPts val="0"/>
              </a:spcAft>
              <a:defRPr/>
            </a:pPr>
            <a:r>
              <a:rPr lang="en-US" sz="2800" dirty="0">
                <a:solidFill>
                  <a:schemeClr val="tx2"/>
                </a:solidFill>
                <a:latin typeface="Arial" pitchFamily="34" charset="0"/>
                <a:cs typeface="Arial" pitchFamily="34" charset="0"/>
              </a:rPr>
              <a:t>Make your contributions relevant to the current exchange.</a:t>
            </a:r>
          </a:p>
        </p:txBody>
      </p:sp>
      <p:sp>
        <p:nvSpPr>
          <p:cNvPr id="9" name="Скругленный прямоугольник 8"/>
          <p:cNvSpPr/>
          <p:nvPr/>
        </p:nvSpPr>
        <p:spPr>
          <a:xfrm>
            <a:off x="287338" y="1989138"/>
            <a:ext cx="8569325" cy="2376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b="1" dirty="0">
                <a:solidFill>
                  <a:schemeClr val="tx2"/>
                </a:solidFill>
                <a:latin typeface="Arial" pitchFamily="34" charset="0"/>
                <a:cs typeface="Arial" pitchFamily="34" charset="0"/>
              </a:rPr>
              <a:t> 4</a:t>
            </a:r>
            <a:r>
              <a:rPr lang="uk-UA" sz="2800" b="1" dirty="0">
                <a:solidFill>
                  <a:schemeClr val="tx2"/>
                </a:solidFill>
                <a:latin typeface="Arial" pitchFamily="34" charset="0"/>
                <a:cs typeface="Arial" pitchFamily="34" charset="0"/>
              </a:rPr>
              <a:t> </a:t>
            </a:r>
            <a:r>
              <a:rPr lang="en-US" sz="2800" b="1" dirty="0">
                <a:solidFill>
                  <a:schemeClr val="tx2"/>
                </a:solidFill>
                <a:latin typeface="Arial" pitchFamily="34" charset="0"/>
                <a:cs typeface="Arial" pitchFamily="34" charset="0"/>
              </a:rPr>
              <a:t>Manner	</a:t>
            </a:r>
          </a:p>
          <a:p>
            <a:pPr algn="just" fontAlgn="auto">
              <a:spcBef>
                <a:spcPts val="0"/>
              </a:spcBef>
              <a:spcAft>
                <a:spcPts val="0"/>
              </a:spcAft>
              <a:defRPr/>
            </a:pPr>
            <a:r>
              <a:rPr lang="en-US" sz="2800" dirty="0">
                <a:solidFill>
                  <a:schemeClr val="tx2"/>
                </a:solidFill>
                <a:latin typeface="Arial" pitchFamily="34" charset="0"/>
                <a:cs typeface="Arial" pitchFamily="34" charset="0"/>
              </a:rPr>
              <a:t>(a)</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Avoid obscurity of expression</a:t>
            </a:r>
          </a:p>
          <a:p>
            <a:pPr algn="just" fontAlgn="auto">
              <a:spcBef>
                <a:spcPts val="0"/>
              </a:spcBef>
              <a:spcAft>
                <a:spcPts val="0"/>
              </a:spcAft>
              <a:defRPr/>
            </a:pPr>
            <a:r>
              <a:rPr lang="en-US" sz="2800" dirty="0">
                <a:solidFill>
                  <a:schemeClr val="tx2"/>
                </a:solidFill>
                <a:latin typeface="Arial" pitchFamily="34" charset="0"/>
                <a:cs typeface="Arial" pitchFamily="34" charset="0"/>
              </a:rPr>
              <a:t>(b)</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Avoid ambiguity</a:t>
            </a:r>
          </a:p>
          <a:p>
            <a:pPr algn="just" fontAlgn="auto">
              <a:spcBef>
                <a:spcPts val="0"/>
              </a:spcBef>
              <a:spcAft>
                <a:spcPts val="0"/>
              </a:spcAft>
              <a:defRPr/>
            </a:pPr>
            <a:r>
              <a:rPr lang="en-US" sz="2800" dirty="0">
                <a:solidFill>
                  <a:schemeClr val="tx2"/>
                </a:solidFill>
                <a:latin typeface="Arial" pitchFamily="34" charset="0"/>
                <a:cs typeface="Arial" pitchFamily="34" charset="0"/>
              </a:rPr>
              <a:t>(c)</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Be brief </a:t>
            </a:r>
          </a:p>
          <a:p>
            <a:pPr algn="just" fontAlgn="auto">
              <a:spcBef>
                <a:spcPts val="0"/>
              </a:spcBef>
              <a:spcAft>
                <a:spcPts val="0"/>
              </a:spcAft>
              <a:defRPr/>
            </a:pPr>
            <a:r>
              <a:rPr lang="en-US" sz="2800" dirty="0">
                <a:solidFill>
                  <a:schemeClr val="tx2"/>
                </a:solidFill>
                <a:latin typeface="Arial" pitchFamily="34" charset="0"/>
                <a:cs typeface="Arial" pitchFamily="34" charset="0"/>
              </a:rPr>
              <a:t>(d)</a:t>
            </a: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Be orderly.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7"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7" name="Скругленный прямоугольник 6"/>
          <p:cNvSpPr/>
          <p:nvPr/>
        </p:nvSpPr>
        <p:spPr>
          <a:xfrm>
            <a:off x="287338" y="476250"/>
            <a:ext cx="8569325" cy="58324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chemeClr val="tx2"/>
                </a:solidFill>
                <a:latin typeface="Arial" pitchFamily="34" charset="0"/>
                <a:cs typeface="Arial" pitchFamily="34" charset="0"/>
              </a:rPr>
              <a:t>We assume that both addresser and addressee adhere to the Co-Operative Principle, and in particular the maxim of Relevance. We will therefore try to find an interpretation that will connect the response to the previous utterance, even when it appears, on the surface, to be unrelated,</a:t>
            </a:r>
          </a:p>
          <a:p>
            <a:pPr algn="ctr" fontAlgn="auto">
              <a:lnSpc>
                <a:spcPct val="150000"/>
              </a:lnSpc>
              <a:spcBef>
                <a:spcPts val="0"/>
              </a:spcBef>
              <a:spcAft>
                <a:spcPts val="0"/>
              </a:spcAft>
              <a:defRPr/>
            </a:pPr>
            <a:r>
              <a:rPr lang="en-US" sz="2800" dirty="0">
                <a:solidFill>
                  <a:schemeClr val="accent1"/>
                </a:solidFill>
                <a:latin typeface="Arial" pitchFamily="34" charset="0"/>
                <a:cs typeface="Arial" pitchFamily="34" charset="0"/>
              </a:rPr>
              <a:t>e.g. Elizabeth is putting on a lot of weight. She smokes very heavily (interpretations may vary).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914</TotalTime>
  <Words>1452</Words>
  <Application>Microsoft Office PowerPoint</Application>
  <PresentationFormat>Экран (4:3)</PresentationFormat>
  <Paragraphs>84</Paragraphs>
  <Slides>21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21</vt:i4>
      </vt:variant>
    </vt:vector>
  </HeadingPairs>
  <TitlesOfParts>
    <vt:vector size="24" baseType="lpstr">
      <vt:lpstr>Arial</vt:lpstr>
      <vt:lpstr>Calibri</vt:lpstr>
      <vt:lpstr>Тема Office</vt:lpstr>
      <vt:lpstr>Pragmatic Equivalence: Coherence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94</cp:revision>
  <dcterms:created xsi:type="dcterms:W3CDTF">2016-09-01T15:45:26Z</dcterms:created>
  <dcterms:modified xsi:type="dcterms:W3CDTF">2021-10-02T11:08:02Z</dcterms:modified>
</cp:coreProperties>
</file>