
<file path=[Content_Types].xml><?xml version="1.0" encoding="utf-8"?>
<Types xmlns="http://schemas.openxmlformats.org/package/2006/content-types">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307" r:id="rId2"/>
    <p:sldId id="257" r:id="rId3"/>
    <p:sldId id="308" r:id="rId4"/>
    <p:sldId id="398" r:id="rId5"/>
    <p:sldId id="399" r:id="rId6"/>
    <p:sldId id="400" r:id="rId7"/>
    <p:sldId id="401" r:id="rId8"/>
    <p:sldId id="402" r:id="rId9"/>
    <p:sldId id="403" r:id="rId10"/>
    <p:sldId id="404" r:id="rId11"/>
    <p:sldId id="405" r:id="rId12"/>
    <p:sldId id="406" r:id="rId13"/>
    <p:sldId id="407" r:id="rId14"/>
    <p:sldId id="408" r:id="rId15"/>
    <p:sldId id="409" r:id="rId16"/>
  </p:sldIdLst>
  <p:sldSz cx="9144000" cy="6858000" type="screen4x3"/>
  <p:notesSz cx="6858000" cy="9144000"/>
  <p:defaultTextStyle>
    <a:defPPr>
      <a:defRPr lang="uk-UA"/>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62" autoAdjust="0"/>
    <p:restoredTop sz="95027" autoAdjust="0"/>
  </p:normalViewPr>
  <p:slideViewPr>
    <p:cSldViewPr>
      <p:cViewPr varScale="1">
        <p:scale>
          <a:sx n="42" d="100"/>
          <a:sy n="42" d="100"/>
        </p:scale>
        <p:origin x="1326" y="54"/>
      </p:cViewPr>
      <p:guideLst>
        <p:guide orient="horz" pos="2160"/>
        <p:guide pos="2880"/>
      </p:guideLst>
    </p:cSldViewPr>
  </p:slideViewPr>
  <p:outlineViewPr>
    <p:cViewPr>
      <p:scale>
        <a:sx n="33" d="100"/>
        <a:sy n="33" d="100"/>
      </p:scale>
      <p:origin x="0" y="243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uk-UA"/>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uk-UA"/>
          </a:p>
        </p:txBody>
      </p:sp>
      <p:sp>
        <p:nvSpPr>
          <p:cNvPr id="4" name="Дата 3"/>
          <p:cNvSpPr>
            <a:spLocks noGrp="1"/>
          </p:cNvSpPr>
          <p:nvPr>
            <p:ph type="dt" sz="half" idx="10"/>
          </p:nvPr>
        </p:nvSpPr>
        <p:spPr/>
        <p:txBody>
          <a:bodyPr/>
          <a:lstStyle>
            <a:lvl1pPr>
              <a:defRPr/>
            </a:lvl1pPr>
          </a:lstStyle>
          <a:p>
            <a:pPr>
              <a:defRPr/>
            </a:pPr>
            <a:fld id="{D0799ACC-04B3-485C-9EB5-20FC694BD183}" type="datetimeFigureOut">
              <a:rPr lang="uk-UA"/>
              <a:pPr>
                <a:defRPr/>
              </a:pPr>
              <a:t>02.10.2021</a:t>
            </a:fld>
            <a:endParaRPr lang="uk-UA"/>
          </a:p>
        </p:txBody>
      </p:sp>
      <p:sp>
        <p:nvSpPr>
          <p:cNvPr id="5" name="Нижний колонтитул 4"/>
          <p:cNvSpPr>
            <a:spLocks noGrp="1"/>
          </p:cNvSpPr>
          <p:nvPr>
            <p:ph type="ftr" sz="quarter" idx="11"/>
          </p:nvPr>
        </p:nvSpPr>
        <p:spPr/>
        <p:txBody>
          <a:bodyPr/>
          <a:lstStyle>
            <a:lvl1pPr>
              <a:defRPr/>
            </a:lvl1pPr>
          </a:lstStyle>
          <a:p>
            <a:pPr>
              <a:defRPr/>
            </a:pPr>
            <a:endParaRPr lang="uk-UA"/>
          </a:p>
        </p:txBody>
      </p:sp>
      <p:sp>
        <p:nvSpPr>
          <p:cNvPr id="6" name="Номер слайда 5"/>
          <p:cNvSpPr>
            <a:spLocks noGrp="1"/>
          </p:cNvSpPr>
          <p:nvPr>
            <p:ph type="sldNum" sz="quarter" idx="12"/>
          </p:nvPr>
        </p:nvSpPr>
        <p:spPr/>
        <p:txBody>
          <a:bodyPr/>
          <a:lstStyle>
            <a:lvl1pPr>
              <a:defRPr/>
            </a:lvl1pPr>
          </a:lstStyle>
          <a:p>
            <a:pPr>
              <a:defRPr/>
            </a:pPr>
            <a:fld id="{59C92F4D-3FC1-4AD4-8B35-BB324A090221}" type="slidenum">
              <a:rPr lang="uk-UA"/>
              <a:pPr>
                <a:defRPr/>
              </a:pPr>
              <a:t>‹#›</a:t>
            </a:fld>
            <a:endParaRPr lang="uk-U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uk-UA"/>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Дата 3"/>
          <p:cNvSpPr>
            <a:spLocks noGrp="1"/>
          </p:cNvSpPr>
          <p:nvPr>
            <p:ph type="dt" sz="half" idx="10"/>
          </p:nvPr>
        </p:nvSpPr>
        <p:spPr/>
        <p:txBody>
          <a:bodyPr/>
          <a:lstStyle>
            <a:lvl1pPr>
              <a:defRPr/>
            </a:lvl1pPr>
          </a:lstStyle>
          <a:p>
            <a:pPr>
              <a:defRPr/>
            </a:pPr>
            <a:fld id="{1BF615F3-3E40-4CFF-B08A-1561936B7F7D}" type="datetimeFigureOut">
              <a:rPr lang="uk-UA"/>
              <a:pPr>
                <a:defRPr/>
              </a:pPr>
              <a:t>02.10.2021</a:t>
            </a:fld>
            <a:endParaRPr lang="uk-UA"/>
          </a:p>
        </p:txBody>
      </p:sp>
      <p:sp>
        <p:nvSpPr>
          <p:cNvPr id="5" name="Нижний колонтитул 4"/>
          <p:cNvSpPr>
            <a:spLocks noGrp="1"/>
          </p:cNvSpPr>
          <p:nvPr>
            <p:ph type="ftr" sz="quarter" idx="11"/>
          </p:nvPr>
        </p:nvSpPr>
        <p:spPr/>
        <p:txBody>
          <a:bodyPr/>
          <a:lstStyle>
            <a:lvl1pPr>
              <a:defRPr/>
            </a:lvl1pPr>
          </a:lstStyle>
          <a:p>
            <a:pPr>
              <a:defRPr/>
            </a:pPr>
            <a:endParaRPr lang="uk-UA"/>
          </a:p>
        </p:txBody>
      </p:sp>
      <p:sp>
        <p:nvSpPr>
          <p:cNvPr id="6" name="Номер слайда 5"/>
          <p:cNvSpPr>
            <a:spLocks noGrp="1"/>
          </p:cNvSpPr>
          <p:nvPr>
            <p:ph type="sldNum" sz="quarter" idx="12"/>
          </p:nvPr>
        </p:nvSpPr>
        <p:spPr/>
        <p:txBody>
          <a:bodyPr/>
          <a:lstStyle>
            <a:lvl1pPr>
              <a:defRPr/>
            </a:lvl1pPr>
          </a:lstStyle>
          <a:p>
            <a:pPr>
              <a:defRPr/>
            </a:pPr>
            <a:fld id="{1A0301BE-2610-4EC4-A6D5-FCC059DEA561}" type="slidenum">
              <a:rPr lang="uk-UA"/>
              <a:pPr>
                <a:defRPr/>
              </a:pPr>
              <a:t>‹#›</a:t>
            </a:fld>
            <a:endParaRPr lang="uk-U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uk-UA"/>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Дата 3"/>
          <p:cNvSpPr>
            <a:spLocks noGrp="1"/>
          </p:cNvSpPr>
          <p:nvPr>
            <p:ph type="dt" sz="half" idx="10"/>
          </p:nvPr>
        </p:nvSpPr>
        <p:spPr/>
        <p:txBody>
          <a:bodyPr/>
          <a:lstStyle>
            <a:lvl1pPr>
              <a:defRPr/>
            </a:lvl1pPr>
          </a:lstStyle>
          <a:p>
            <a:pPr>
              <a:defRPr/>
            </a:pPr>
            <a:fld id="{8506571E-2359-48A9-ADF7-884C399EA206}" type="datetimeFigureOut">
              <a:rPr lang="uk-UA"/>
              <a:pPr>
                <a:defRPr/>
              </a:pPr>
              <a:t>02.10.2021</a:t>
            </a:fld>
            <a:endParaRPr lang="uk-UA"/>
          </a:p>
        </p:txBody>
      </p:sp>
      <p:sp>
        <p:nvSpPr>
          <p:cNvPr id="5" name="Нижний колонтитул 4"/>
          <p:cNvSpPr>
            <a:spLocks noGrp="1"/>
          </p:cNvSpPr>
          <p:nvPr>
            <p:ph type="ftr" sz="quarter" idx="11"/>
          </p:nvPr>
        </p:nvSpPr>
        <p:spPr/>
        <p:txBody>
          <a:bodyPr/>
          <a:lstStyle>
            <a:lvl1pPr>
              <a:defRPr/>
            </a:lvl1pPr>
          </a:lstStyle>
          <a:p>
            <a:pPr>
              <a:defRPr/>
            </a:pPr>
            <a:endParaRPr lang="uk-UA"/>
          </a:p>
        </p:txBody>
      </p:sp>
      <p:sp>
        <p:nvSpPr>
          <p:cNvPr id="6" name="Номер слайда 5"/>
          <p:cNvSpPr>
            <a:spLocks noGrp="1"/>
          </p:cNvSpPr>
          <p:nvPr>
            <p:ph type="sldNum" sz="quarter" idx="12"/>
          </p:nvPr>
        </p:nvSpPr>
        <p:spPr/>
        <p:txBody>
          <a:bodyPr/>
          <a:lstStyle>
            <a:lvl1pPr>
              <a:defRPr/>
            </a:lvl1pPr>
          </a:lstStyle>
          <a:p>
            <a:pPr>
              <a:defRPr/>
            </a:pPr>
            <a:fld id="{5421E125-A8CA-4B5C-86C4-5560C3D4BC42}" type="slidenum">
              <a:rPr lang="uk-UA"/>
              <a:pPr>
                <a:defRPr/>
              </a:pPr>
              <a:t>‹#›</a:t>
            </a:fld>
            <a:endParaRPr lang="uk-U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uk-UA"/>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Дата 3"/>
          <p:cNvSpPr>
            <a:spLocks noGrp="1"/>
          </p:cNvSpPr>
          <p:nvPr>
            <p:ph type="dt" sz="half" idx="10"/>
          </p:nvPr>
        </p:nvSpPr>
        <p:spPr/>
        <p:txBody>
          <a:bodyPr/>
          <a:lstStyle>
            <a:lvl1pPr>
              <a:defRPr/>
            </a:lvl1pPr>
          </a:lstStyle>
          <a:p>
            <a:pPr>
              <a:defRPr/>
            </a:pPr>
            <a:fld id="{EFB9CC38-AEB7-40CE-83B7-EAD8ECE27D86}" type="datetimeFigureOut">
              <a:rPr lang="uk-UA"/>
              <a:pPr>
                <a:defRPr/>
              </a:pPr>
              <a:t>02.10.2021</a:t>
            </a:fld>
            <a:endParaRPr lang="uk-UA"/>
          </a:p>
        </p:txBody>
      </p:sp>
      <p:sp>
        <p:nvSpPr>
          <p:cNvPr id="5" name="Нижний колонтитул 4"/>
          <p:cNvSpPr>
            <a:spLocks noGrp="1"/>
          </p:cNvSpPr>
          <p:nvPr>
            <p:ph type="ftr" sz="quarter" idx="11"/>
          </p:nvPr>
        </p:nvSpPr>
        <p:spPr/>
        <p:txBody>
          <a:bodyPr/>
          <a:lstStyle>
            <a:lvl1pPr>
              <a:defRPr/>
            </a:lvl1pPr>
          </a:lstStyle>
          <a:p>
            <a:pPr>
              <a:defRPr/>
            </a:pPr>
            <a:endParaRPr lang="uk-UA"/>
          </a:p>
        </p:txBody>
      </p:sp>
      <p:sp>
        <p:nvSpPr>
          <p:cNvPr id="6" name="Номер слайда 5"/>
          <p:cNvSpPr>
            <a:spLocks noGrp="1"/>
          </p:cNvSpPr>
          <p:nvPr>
            <p:ph type="sldNum" sz="quarter" idx="12"/>
          </p:nvPr>
        </p:nvSpPr>
        <p:spPr/>
        <p:txBody>
          <a:bodyPr/>
          <a:lstStyle>
            <a:lvl1pPr>
              <a:defRPr/>
            </a:lvl1pPr>
          </a:lstStyle>
          <a:p>
            <a:pPr>
              <a:defRPr/>
            </a:pPr>
            <a:fld id="{FF14F7B5-B8ED-41A1-9A1F-ADAA7DAEF317}" type="slidenum">
              <a:rPr lang="uk-UA"/>
              <a:pPr>
                <a:defRPr/>
              </a:pPr>
              <a:t>‹#›</a:t>
            </a:fld>
            <a:endParaRPr lang="uk-U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uk-UA"/>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lvl1pPr>
              <a:defRPr/>
            </a:lvl1pPr>
          </a:lstStyle>
          <a:p>
            <a:pPr>
              <a:defRPr/>
            </a:pPr>
            <a:fld id="{0AF95916-21F0-4367-A4A3-C1B0BE9395AD}" type="datetimeFigureOut">
              <a:rPr lang="uk-UA"/>
              <a:pPr>
                <a:defRPr/>
              </a:pPr>
              <a:t>02.10.2021</a:t>
            </a:fld>
            <a:endParaRPr lang="uk-UA"/>
          </a:p>
        </p:txBody>
      </p:sp>
      <p:sp>
        <p:nvSpPr>
          <p:cNvPr id="5" name="Нижний колонтитул 4"/>
          <p:cNvSpPr>
            <a:spLocks noGrp="1"/>
          </p:cNvSpPr>
          <p:nvPr>
            <p:ph type="ftr" sz="quarter" idx="11"/>
          </p:nvPr>
        </p:nvSpPr>
        <p:spPr/>
        <p:txBody>
          <a:bodyPr/>
          <a:lstStyle>
            <a:lvl1pPr>
              <a:defRPr/>
            </a:lvl1pPr>
          </a:lstStyle>
          <a:p>
            <a:pPr>
              <a:defRPr/>
            </a:pPr>
            <a:endParaRPr lang="uk-UA"/>
          </a:p>
        </p:txBody>
      </p:sp>
      <p:sp>
        <p:nvSpPr>
          <p:cNvPr id="6" name="Номер слайда 5"/>
          <p:cNvSpPr>
            <a:spLocks noGrp="1"/>
          </p:cNvSpPr>
          <p:nvPr>
            <p:ph type="sldNum" sz="quarter" idx="12"/>
          </p:nvPr>
        </p:nvSpPr>
        <p:spPr/>
        <p:txBody>
          <a:bodyPr/>
          <a:lstStyle>
            <a:lvl1pPr>
              <a:defRPr/>
            </a:lvl1pPr>
          </a:lstStyle>
          <a:p>
            <a:pPr>
              <a:defRPr/>
            </a:pPr>
            <a:fld id="{1E5C6559-8F7C-4017-96D4-E1D0B785E064}" type="slidenum">
              <a:rPr lang="uk-UA"/>
              <a:pPr>
                <a:defRPr/>
              </a:pPr>
              <a:t>‹#›</a:t>
            </a:fld>
            <a:endParaRPr lang="uk-U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uk-UA"/>
          </a:p>
        </p:txBody>
      </p:sp>
      <p:sp>
        <p:nvSpPr>
          <p:cNvPr id="3" name="Объект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Объект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5" name="Дата 3"/>
          <p:cNvSpPr>
            <a:spLocks noGrp="1"/>
          </p:cNvSpPr>
          <p:nvPr>
            <p:ph type="dt" sz="half" idx="10"/>
          </p:nvPr>
        </p:nvSpPr>
        <p:spPr/>
        <p:txBody>
          <a:bodyPr/>
          <a:lstStyle>
            <a:lvl1pPr>
              <a:defRPr/>
            </a:lvl1pPr>
          </a:lstStyle>
          <a:p>
            <a:pPr>
              <a:defRPr/>
            </a:pPr>
            <a:fld id="{4C045E4C-7D14-4485-8701-DC369AC319D6}" type="datetimeFigureOut">
              <a:rPr lang="uk-UA"/>
              <a:pPr>
                <a:defRPr/>
              </a:pPr>
              <a:t>02.10.2021</a:t>
            </a:fld>
            <a:endParaRPr lang="uk-UA"/>
          </a:p>
        </p:txBody>
      </p:sp>
      <p:sp>
        <p:nvSpPr>
          <p:cNvPr id="6" name="Нижний колонтитул 4"/>
          <p:cNvSpPr>
            <a:spLocks noGrp="1"/>
          </p:cNvSpPr>
          <p:nvPr>
            <p:ph type="ftr" sz="quarter" idx="11"/>
          </p:nvPr>
        </p:nvSpPr>
        <p:spPr/>
        <p:txBody>
          <a:bodyPr/>
          <a:lstStyle>
            <a:lvl1pPr>
              <a:defRPr/>
            </a:lvl1pPr>
          </a:lstStyle>
          <a:p>
            <a:pPr>
              <a:defRPr/>
            </a:pPr>
            <a:endParaRPr lang="uk-UA"/>
          </a:p>
        </p:txBody>
      </p:sp>
      <p:sp>
        <p:nvSpPr>
          <p:cNvPr id="7" name="Номер слайда 5"/>
          <p:cNvSpPr>
            <a:spLocks noGrp="1"/>
          </p:cNvSpPr>
          <p:nvPr>
            <p:ph type="sldNum" sz="quarter" idx="12"/>
          </p:nvPr>
        </p:nvSpPr>
        <p:spPr/>
        <p:txBody>
          <a:bodyPr/>
          <a:lstStyle>
            <a:lvl1pPr>
              <a:defRPr/>
            </a:lvl1pPr>
          </a:lstStyle>
          <a:p>
            <a:pPr>
              <a:defRPr/>
            </a:pPr>
            <a:fld id="{9D740240-D0D5-4B3E-BBF6-C3D96833DDBF}" type="slidenum">
              <a:rPr lang="uk-UA"/>
              <a:pPr>
                <a:defRPr/>
              </a:pPr>
              <a:t>‹#›</a:t>
            </a:fld>
            <a:endParaRPr lang="uk-U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uk-UA"/>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7" name="Дата 3"/>
          <p:cNvSpPr>
            <a:spLocks noGrp="1"/>
          </p:cNvSpPr>
          <p:nvPr>
            <p:ph type="dt" sz="half" idx="10"/>
          </p:nvPr>
        </p:nvSpPr>
        <p:spPr/>
        <p:txBody>
          <a:bodyPr/>
          <a:lstStyle>
            <a:lvl1pPr>
              <a:defRPr/>
            </a:lvl1pPr>
          </a:lstStyle>
          <a:p>
            <a:pPr>
              <a:defRPr/>
            </a:pPr>
            <a:fld id="{E24E8F03-D3A1-4F05-8DB4-A4C633619C8D}" type="datetimeFigureOut">
              <a:rPr lang="uk-UA"/>
              <a:pPr>
                <a:defRPr/>
              </a:pPr>
              <a:t>02.10.2021</a:t>
            </a:fld>
            <a:endParaRPr lang="uk-UA"/>
          </a:p>
        </p:txBody>
      </p:sp>
      <p:sp>
        <p:nvSpPr>
          <p:cNvPr id="8" name="Нижний колонтитул 4"/>
          <p:cNvSpPr>
            <a:spLocks noGrp="1"/>
          </p:cNvSpPr>
          <p:nvPr>
            <p:ph type="ftr" sz="quarter" idx="11"/>
          </p:nvPr>
        </p:nvSpPr>
        <p:spPr/>
        <p:txBody>
          <a:bodyPr/>
          <a:lstStyle>
            <a:lvl1pPr>
              <a:defRPr/>
            </a:lvl1pPr>
          </a:lstStyle>
          <a:p>
            <a:pPr>
              <a:defRPr/>
            </a:pPr>
            <a:endParaRPr lang="uk-UA"/>
          </a:p>
        </p:txBody>
      </p:sp>
      <p:sp>
        <p:nvSpPr>
          <p:cNvPr id="9" name="Номер слайда 5"/>
          <p:cNvSpPr>
            <a:spLocks noGrp="1"/>
          </p:cNvSpPr>
          <p:nvPr>
            <p:ph type="sldNum" sz="quarter" idx="12"/>
          </p:nvPr>
        </p:nvSpPr>
        <p:spPr/>
        <p:txBody>
          <a:bodyPr/>
          <a:lstStyle>
            <a:lvl1pPr>
              <a:defRPr/>
            </a:lvl1pPr>
          </a:lstStyle>
          <a:p>
            <a:pPr>
              <a:defRPr/>
            </a:pPr>
            <a:fld id="{77DA0CDA-1B83-4AEA-86C6-007C2FDDE2BD}" type="slidenum">
              <a:rPr lang="uk-UA"/>
              <a:pPr>
                <a:defRPr/>
              </a:pPr>
              <a:t>‹#›</a:t>
            </a:fld>
            <a:endParaRPr lang="uk-U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uk-UA"/>
          </a:p>
        </p:txBody>
      </p:sp>
      <p:sp>
        <p:nvSpPr>
          <p:cNvPr id="3" name="Дата 3"/>
          <p:cNvSpPr>
            <a:spLocks noGrp="1"/>
          </p:cNvSpPr>
          <p:nvPr>
            <p:ph type="dt" sz="half" idx="10"/>
          </p:nvPr>
        </p:nvSpPr>
        <p:spPr/>
        <p:txBody>
          <a:bodyPr/>
          <a:lstStyle>
            <a:lvl1pPr>
              <a:defRPr/>
            </a:lvl1pPr>
          </a:lstStyle>
          <a:p>
            <a:pPr>
              <a:defRPr/>
            </a:pPr>
            <a:fld id="{800C2090-35F2-4B3A-8BEA-7C55926BFA0B}" type="datetimeFigureOut">
              <a:rPr lang="uk-UA"/>
              <a:pPr>
                <a:defRPr/>
              </a:pPr>
              <a:t>02.10.2021</a:t>
            </a:fld>
            <a:endParaRPr lang="uk-UA"/>
          </a:p>
        </p:txBody>
      </p:sp>
      <p:sp>
        <p:nvSpPr>
          <p:cNvPr id="4" name="Нижний колонтитул 4"/>
          <p:cNvSpPr>
            <a:spLocks noGrp="1"/>
          </p:cNvSpPr>
          <p:nvPr>
            <p:ph type="ftr" sz="quarter" idx="11"/>
          </p:nvPr>
        </p:nvSpPr>
        <p:spPr/>
        <p:txBody>
          <a:bodyPr/>
          <a:lstStyle>
            <a:lvl1pPr>
              <a:defRPr/>
            </a:lvl1pPr>
          </a:lstStyle>
          <a:p>
            <a:pPr>
              <a:defRPr/>
            </a:pPr>
            <a:endParaRPr lang="uk-UA"/>
          </a:p>
        </p:txBody>
      </p:sp>
      <p:sp>
        <p:nvSpPr>
          <p:cNvPr id="5" name="Номер слайда 5"/>
          <p:cNvSpPr>
            <a:spLocks noGrp="1"/>
          </p:cNvSpPr>
          <p:nvPr>
            <p:ph type="sldNum" sz="quarter" idx="12"/>
          </p:nvPr>
        </p:nvSpPr>
        <p:spPr/>
        <p:txBody>
          <a:bodyPr/>
          <a:lstStyle>
            <a:lvl1pPr>
              <a:defRPr/>
            </a:lvl1pPr>
          </a:lstStyle>
          <a:p>
            <a:pPr>
              <a:defRPr/>
            </a:pPr>
            <a:fld id="{22033524-D448-4C49-86EF-0CB88D0D5FF2}" type="slidenum">
              <a:rPr lang="uk-UA"/>
              <a:pPr>
                <a:defRPr/>
              </a:pPr>
              <a:t>‹#›</a:t>
            </a:fld>
            <a:endParaRPr lang="uk-U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3"/>
          <p:cNvSpPr>
            <a:spLocks noGrp="1"/>
          </p:cNvSpPr>
          <p:nvPr>
            <p:ph type="dt" sz="half" idx="10"/>
          </p:nvPr>
        </p:nvSpPr>
        <p:spPr/>
        <p:txBody>
          <a:bodyPr/>
          <a:lstStyle>
            <a:lvl1pPr>
              <a:defRPr/>
            </a:lvl1pPr>
          </a:lstStyle>
          <a:p>
            <a:pPr>
              <a:defRPr/>
            </a:pPr>
            <a:fld id="{B9C4B8BE-083E-440B-8E43-D8A4DACC2A67}" type="datetimeFigureOut">
              <a:rPr lang="uk-UA"/>
              <a:pPr>
                <a:defRPr/>
              </a:pPr>
              <a:t>02.10.2021</a:t>
            </a:fld>
            <a:endParaRPr lang="uk-UA"/>
          </a:p>
        </p:txBody>
      </p:sp>
      <p:sp>
        <p:nvSpPr>
          <p:cNvPr id="3" name="Нижний колонтитул 4"/>
          <p:cNvSpPr>
            <a:spLocks noGrp="1"/>
          </p:cNvSpPr>
          <p:nvPr>
            <p:ph type="ftr" sz="quarter" idx="11"/>
          </p:nvPr>
        </p:nvSpPr>
        <p:spPr/>
        <p:txBody>
          <a:bodyPr/>
          <a:lstStyle>
            <a:lvl1pPr>
              <a:defRPr/>
            </a:lvl1pPr>
          </a:lstStyle>
          <a:p>
            <a:pPr>
              <a:defRPr/>
            </a:pPr>
            <a:endParaRPr lang="uk-UA"/>
          </a:p>
        </p:txBody>
      </p:sp>
      <p:sp>
        <p:nvSpPr>
          <p:cNvPr id="4" name="Номер слайда 5"/>
          <p:cNvSpPr>
            <a:spLocks noGrp="1"/>
          </p:cNvSpPr>
          <p:nvPr>
            <p:ph type="sldNum" sz="quarter" idx="12"/>
          </p:nvPr>
        </p:nvSpPr>
        <p:spPr/>
        <p:txBody>
          <a:bodyPr/>
          <a:lstStyle>
            <a:lvl1pPr>
              <a:defRPr/>
            </a:lvl1pPr>
          </a:lstStyle>
          <a:p>
            <a:pPr>
              <a:defRPr/>
            </a:pPr>
            <a:fld id="{E628C745-59AE-4FC3-9306-82E77F251D06}" type="slidenum">
              <a:rPr lang="uk-UA"/>
              <a:pPr>
                <a:defRPr/>
              </a:pPr>
              <a:t>‹#›</a:t>
            </a:fld>
            <a:endParaRPr lang="uk-U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uk-UA"/>
          </a:p>
        </p:txBody>
      </p:sp>
      <p:sp>
        <p:nvSpPr>
          <p:cNvPr id="3" name="Объект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3"/>
          <p:cNvSpPr>
            <a:spLocks noGrp="1"/>
          </p:cNvSpPr>
          <p:nvPr>
            <p:ph type="dt" sz="half" idx="10"/>
          </p:nvPr>
        </p:nvSpPr>
        <p:spPr/>
        <p:txBody>
          <a:bodyPr/>
          <a:lstStyle>
            <a:lvl1pPr>
              <a:defRPr/>
            </a:lvl1pPr>
          </a:lstStyle>
          <a:p>
            <a:pPr>
              <a:defRPr/>
            </a:pPr>
            <a:fld id="{7E15530E-B23F-4AC0-A2D4-B770DDD15A68}" type="datetimeFigureOut">
              <a:rPr lang="uk-UA"/>
              <a:pPr>
                <a:defRPr/>
              </a:pPr>
              <a:t>02.10.2021</a:t>
            </a:fld>
            <a:endParaRPr lang="uk-UA"/>
          </a:p>
        </p:txBody>
      </p:sp>
      <p:sp>
        <p:nvSpPr>
          <p:cNvPr id="6" name="Нижний колонтитул 4"/>
          <p:cNvSpPr>
            <a:spLocks noGrp="1"/>
          </p:cNvSpPr>
          <p:nvPr>
            <p:ph type="ftr" sz="quarter" idx="11"/>
          </p:nvPr>
        </p:nvSpPr>
        <p:spPr/>
        <p:txBody>
          <a:bodyPr/>
          <a:lstStyle>
            <a:lvl1pPr>
              <a:defRPr/>
            </a:lvl1pPr>
          </a:lstStyle>
          <a:p>
            <a:pPr>
              <a:defRPr/>
            </a:pPr>
            <a:endParaRPr lang="uk-UA"/>
          </a:p>
        </p:txBody>
      </p:sp>
      <p:sp>
        <p:nvSpPr>
          <p:cNvPr id="7" name="Номер слайда 5"/>
          <p:cNvSpPr>
            <a:spLocks noGrp="1"/>
          </p:cNvSpPr>
          <p:nvPr>
            <p:ph type="sldNum" sz="quarter" idx="12"/>
          </p:nvPr>
        </p:nvSpPr>
        <p:spPr/>
        <p:txBody>
          <a:bodyPr/>
          <a:lstStyle>
            <a:lvl1pPr>
              <a:defRPr/>
            </a:lvl1pPr>
          </a:lstStyle>
          <a:p>
            <a:pPr>
              <a:defRPr/>
            </a:pPr>
            <a:fld id="{23942516-66E7-4628-AB82-92483F699D2C}" type="slidenum">
              <a:rPr lang="uk-UA"/>
              <a:pPr>
                <a:defRPr/>
              </a:pPr>
              <a:t>‹#›</a:t>
            </a:fld>
            <a:endParaRPr lang="uk-U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uk-UA"/>
          </a:p>
        </p:txBody>
      </p:sp>
      <p:sp>
        <p:nvSpPr>
          <p:cNvPr id="3" name="Рисунок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uk-UA" noProof="0"/>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3"/>
          <p:cNvSpPr>
            <a:spLocks noGrp="1"/>
          </p:cNvSpPr>
          <p:nvPr>
            <p:ph type="dt" sz="half" idx="10"/>
          </p:nvPr>
        </p:nvSpPr>
        <p:spPr/>
        <p:txBody>
          <a:bodyPr/>
          <a:lstStyle>
            <a:lvl1pPr>
              <a:defRPr/>
            </a:lvl1pPr>
          </a:lstStyle>
          <a:p>
            <a:pPr>
              <a:defRPr/>
            </a:pPr>
            <a:fld id="{42ECDEAA-F4D6-4134-A156-E602355F1B19}" type="datetimeFigureOut">
              <a:rPr lang="uk-UA"/>
              <a:pPr>
                <a:defRPr/>
              </a:pPr>
              <a:t>02.10.2021</a:t>
            </a:fld>
            <a:endParaRPr lang="uk-UA"/>
          </a:p>
        </p:txBody>
      </p:sp>
      <p:sp>
        <p:nvSpPr>
          <p:cNvPr id="6" name="Нижний колонтитул 4"/>
          <p:cNvSpPr>
            <a:spLocks noGrp="1"/>
          </p:cNvSpPr>
          <p:nvPr>
            <p:ph type="ftr" sz="quarter" idx="11"/>
          </p:nvPr>
        </p:nvSpPr>
        <p:spPr/>
        <p:txBody>
          <a:bodyPr/>
          <a:lstStyle>
            <a:lvl1pPr>
              <a:defRPr/>
            </a:lvl1pPr>
          </a:lstStyle>
          <a:p>
            <a:pPr>
              <a:defRPr/>
            </a:pPr>
            <a:endParaRPr lang="uk-UA"/>
          </a:p>
        </p:txBody>
      </p:sp>
      <p:sp>
        <p:nvSpPr>
          <p:cNvPr id="7" name="Номер слайда 5"/>
          <p:cNvSpPr>
            <a:spLocks noGrp="1"/>
          </p:cNvSpPr>
          <p:nvPr>
            <p:ph type="sldNum" sz="quarter" idx="12"/>
          </p:nvPr>
        </p:nvSpPr>
        <p:spPr/>
        <p:txBody>
          <a:bodyPr/>
          <a:lstStyle>
            <a:lvl1pPr>
              <a:defRPr/>
            </a:lvl1pPr>
          </a:lstStyle>
          <a:p>
            <a:pPr>
              <a:defRPr/>
            </a:pPr>
            <a:fld id="{16B8D61B-2CDB-43AE-BCDC-D9170CC724AC}" type="slidenum">
              <a:rPr lang="uk-UA"/>
              <a:pPr>
                <a:defRPr/>
              </a:pPr>
              <a:t>‹#›</a:t>
            </a:fld>
            <a:endParaRPr lang="uk-U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3">
            <a:lumMod val="40000"/>
            <a:lumOff val="60000"/>
          </a:schemeClr>
        </a:solid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ru-RU" smtClean="0"/>
              <a:t>Образец заголовка</a:t>
            </a:r>
            <a:endParaRPr lang="uk-UA" smtClean="0"/>
          </a:p>
        </p:txBody>
      </p:sp>
      <p:sp>
        <p:nvSpPr>
          <p:cNvPr id="1027" name="Текст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smtClean="0"/>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cs typeface="+mn-cs"/>
              </a:defRPr>
            </a:lvl1pPr>
          </a:lstStyle>
          <a:p>
            <a:pPr>
              <a:defRPr/>
            </a:pPr>
            <a:fld id="{9E0649E1-347D-41D3-BFEE-BC77CA0CD4D3}" type="datetimeFigureOut">
              <a:rPr lang="uk-UA"/>
              <a:pPr>
                <a:defRPr/>
              </a:pPr>
              <a:t>02.10.2021</a:t>
            </a:fld>
            <a:endParaRPr lang="uk-UA"/>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endParaRPr lang="uk-UA"/>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cs typeface="+mn-cs"/>
              </a:defRPr>
            </a:lvl1pPr>
          </a:lstStyle>
          <a:p>
            <a:pPr>
              <a:defRPr/>
            </a:pPr>
            <a:fld id="{369FBEE5-6D82-474B-B8A1-CEB366104C7B}" type="slidenum">
              <a:rPr lang="uk-UA"/>
              <a:pPr>
                <a:defRPr/>
              </a:pPr>
              <a:t>‹#›</a:t>
            </a:fld>
            <a:endParaRPr lang="uk-UA"/>
          </a:p>
        </p:txBody>
      </p:sp>
    </p:spTree>
  </p:cSld>
  <p:clrMap bg1="lt1" tx1="dk1" bg2="lt2" tx2="dk2" accent1="accent1" accent2="accent2" accent3="accent3" accent4="accent4" accent5="accent5" accent6="accent6" hlink="hlink" folHlink="folHlink"/>
  <p:sldLayoutIdLst>
    <p:sldLayoutId id="2147483659" r:id="rId1"/>
    <p:sldLayoutId id="2147483658" r:id="rId2"/>
    <p:sldLayoutId id="2147483657" r:id="rId3"/>
    <p:sldLayoutId id="2147483656" r:id="rId4"/>
    <p:sldLayoutId id="2147483655" r:id="rId5"/>
    <p:sldLayoutId id="2147483654" r:id="rId6"/>
    <p:sldLayoutId id="2147483653" r:id="rId7"/>
    <p:sldLayoutId id="2147483652" r:id="rId8"/>
    <p:sldLayoutId id="2147483651" r:id="rId9"/>
    <p:sldLayoutId id="2147483650" r:id="rId10"/>
    <p:sldLayoutId id="2147483649"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uk-UA"/>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323850" y="1700213"/>
            <a:ext cx="8745538" cy="2592387"/>
          </a:xfrm>
        </p:spPr>
        <p:txBody>
          <a:bodyPr>
            <a:noAutofit/>
          </a:bodyPr>
          <a:lstStyle/>
          <a:p>
            <a:pPr eaLnBrk="1" hangingPunct="1">
              <a:defRPr/>
            </a:pPr>
            <a:r>
              <a:rPr lang="en-US" sz="5400" b="1" dirty="0" smtClean="0">
                <a:solidFill>
                  <a:schemeClr val="tx2">
                    <a:lumMod val="75000"/>
                  </a:schemeClr>
                </a:solidFill>
                <a:latin typeface="Arial" pitchFamily="34" charset="0"/>
                <a:cs typeface="Arial" pitchFamily="34" charset="0"/>
              </a:rPr>
              <a:t>TEXT</a:t>
            </a:r>
            <a:endParaRPr lang="uk-UA" sz="6000" dirty="0">
              <a:latin typeface="Arial" pitchFamily="34" charset="0"/>
              <a:cs typeface="Arial" pitchFamily="34" charset="0"/>
            </a:endParaRPr>
          </a:p>
        </p:txBody>
      </p:sp>
      <p:sp>
        <p:nvSpPr>
          <p:cNvPr id="3" name="Подзаголовок 2"/>
          <p:cNvSpPr>
            <a:spLocks noGrp="1"/>
          </p:cNvSpPr>
          <p:nvPr>
            <p:ph type="subTitle" idx="1"/>
          </p:nvPr>
        </p:nvSpPr>
        <p:spPr>
          <a:xfrm>
            <a:off x="935038" y="6021388"/>
            <a:ext cx="7273925" cy="576262"/>
          </a:xfrm>
        </p:spPr>
        <p:txBody>
          <a:bodyPr>
            <a:noAutofit/>
          </a:bodyPr>
          <a:lstStyle/>
          <a:p>
            <a:pPr eaLnBrk="1" hangingPunct="1">
              <a:defRPr/>
            </a:pPr>
            <a:r>
              <a:rPr lang="uk-UA" sz="1800" dirty="0" smtClean="0">
                <a:solidFill>
                  <a:schemeClr val="tx2">
                    <a:lumMod val="75000"/>
                  </a:schemeClr>
                </a:solidFill>
                <a:latin typeface="Arial" pitchFamily="34" charset="0"/>
                <a:cs typeface="Arial" pitchFamily="34" charset="0"/>
              </a:rPr>
              <a:t>Ужгород </a:t>
            </a:r>
            <a:r>
              <a:rPr lang="uk-UA" sz="1800" dirty="0">
                <a:solidFill>
                  <a:schemeClr val="tx2">
                    <a:lumMod val="75000"/>
                  </a:schemeClr>
                </a:solidFill>
                <a:latin typeface="Arial" pitchFamily="34" charset="0"/>
                <a:cs typeface="Arial" pitchFamily="34" charset="0"/>
              </a:rPr>
              <a:t>– </a:t>
            </a:r>
            <a:r>
              <a:rPr lang="uk-UA" sz="1800" dirty="0" smtClean="0">
                <a:solidFill>
                  <a:schemeClr val="tx2">
                    <a:lumMod val="75000"/>
                  </a:schemeClr>
                </a:solidFill>
                <a:latin typeface="Arial" pitchFamily="34" charset="0"/>
                <a:cs typeface="Arial" pitchFamily="34" charset="0"/>
              </a:rPr>
              <a:t>2017</a:t>
            </a:r>
            <a:endParaRPr lang="uk-UA" sz="1800" dirty="0">
              <a:solidFill>
                <a:schemeClr val="tx2">
                  <a:lumMod val="75000"/>
                </a:schemeClr>
              </a:solidFill>
              <a:latin typeface="Arial" pitchFamily="34" charset="0"/>
              <a:cs typeface="Arial" pitchFamily="34" charset="0"/>
            </a:endParaRPr>
          </a:p>
        </p:txBody>
      </p:sp>
      <p:sp>
        <p:nvSpPr>
          <p:cNvPr id="5" name="Прямоугольник 4"/>
          <p:cNvSpPr/>
          <p:nvPr/>
        </p:nvSpPr>
        <p:spPr>
          <a:xfrm>
            <a:off x="1293813" y="100013"/>
            <a:ext cx="7775575" cy="1168400"/>
          </a:xfrm>
          <a:prstGeom prst="rect">
            <a:avLst/>
          </a:prstGeom>
        </p:spPr>
        <p:style>
          <a:lnRef idx="2">
            <a:schemeClr val="accent3"/>
          </a:lnRef>
          <a:fillRef idx="1">
            <a:schemeClr val="lt1"/>
          </a:fillRef>
          <a:effectRef idx="0">
            <a:schemeClr val="accent3"/>
          </a:effectRef>
          <a:fontRef idx="minor">
            <a:schemeClr val="dk1"/>
          </a:fontRef>
        </p:style>
        <p:txBody>
          <a:bodyPr anchor="ctr"/>
          <a:lstStyle/>
          <a:p>
            <a:pPr algn="ctr">
              <a:defRPr/>
            </a:pPr>
            <a:r>
              <a:rPr lang="uk-UA" b="1" dirty="0">
                <a:solidFill>
                  <a:schemeClr val="tx2">
                    <a:lumMod val="75000"/>
                  </a:schemeClr>
                </a:solidFill>
                <a:latin typeface="Arial" pitchFamily="34" charset="0"/>
                <a:cs typeface="Arial" pitchFamily="34" charset="0"/>
              </a:rPr>
              <a:t>МІНІСТЕРСТВО ОСВІТИ І НАУКИ УКРАЇНИ</a:t>
            </a:r>
          </a:p>
          <a:p>
            <a:pPr algn="ctr">
              <a:defRPr/>
            </a:pPr>
            <a:r>
              <a:rPr lang="uk-UA" b="1" dirty="0">
                <a:solidFill>
                  <a:schemeClr val="tx2">
                    <a:lumMod val="75000"/>
                  </a:schemeClr>
                </a:solidFill>
                <a:latin typeface="Arial" pitchFamily="34" charset="0"/>
                <a:cs typeface="Arial" pitchFamily="34" charset="0"/>
              </a:rPr>
              <a:t>ДВНЗ «УЖГОРОДСЬКИЙ НАЦІОНАЛЬНИЙ УНІВЕРСИТЕТ»</a:t>
            </a:r>
          </a:p>
          <a:p>
            <a:pPr algn="ctr">
              <a:defRPr/>
            </a:pPr>
            <a:r>
              <a:rPr lang="uk-UA" b="1" dirty="0">
                <a:solidFill>
                  <a:schemeClr val="tx2">
                    <a:lumMod val="75000"/>
                  </a:schemeClr>
                </a:solidFill>
                <a:latin typeface="Arial" pitchFamily="34" charset="0"/>
                <a:cs typeface="Arial" pitchFamily="34" charset="0"/>
              </a:rPr>
              <a:t>ФАКУЛЬТЕТ МІЖНАРОДНИХ ВІДНОСИН</a:t>
            </a:r>
          </a:p>
          <a:p>
            <a:pPr algn="ctr">
              <a:defRPr/>
            </a:pPr>
            <a:r>
              <a:rPr lang="uk-UA" b="1" dirty="0">
                <a:solidFill>
                  <a:schemeClr val="tx2">
                    <a:lumMod val="75000"/>
                  </a:schemeClr>
                </a:solidFill>
                <a:latin typeface="Arial" pitchFamily="34" charset="0"/>
                <a:cs typeface="Arial" pitchFamily="34" charset="0"/>
              </a:rPr>
              <a:t>КАФЕДРА ТЕОРІЇ ТА ПРАКТИКИ ПЕРЕКЛАДУ</a:t>
            </a:r>
          </a:p>
        </p:txBody>
      </p:sp>
      <p:sp>
        <p:nvSpPr>
          <p:cNvPr id="13316" name="Заголовок 1"/>
          <p:cNvSpPr txBox="1">
            <a:spLocks/>
          </p:cNvSpPr>
          <p:nvPr/>
        </p:nvSpPr>
        <p:spPr bwMode="auto">
          <a:xfrm>
            <a:off x="4859338" y="4724400"/>
            <a:ext cx="4033837" cy="936625"/>
          </a:xfrm>
          <a:prstGeom prst="rect">
            <a:avLst/>
          </a:prstGeom>
          <a:noFill/>
          <a:ln w="9525">
            <a:noFill/>
            <a:miter lim="800000"/>
            <a:headEnd/>
            <a:tailEnd/>
          </a:ln>
        </p:spPr>
        <p:txBody>
          <a:bodyPr anchor="ctr"/>
          <a:lstStyle/>
          <a:p>
            <a:pPr algn="r"/>
            <a:r>
              <a:rPr lang="ru-RU" sz="2000">
                <a:solidFill>
                  <a:srgbClr val="002060"/>
                </a:solidFill>
              </a:rPr>
              <a:t>Старший викладач </a:t>
            </a:r>
          </a:p>
          <a:p>
            <a:pPr algn="r"/>
            <a:r>
              <a:rPr lang="ru-RU" sz="2000">
                <a:solidFill>
                  <a:srgbClr val="002060"/>
                </a:solidFill>
              </a:rPr>
              <a:t>Калинич </a:t>
            </a:r>
            <a:r>
              <a:rPr lang="uk-UA" sz="2000">
                <a:solidFill>
                  <a:srgbClr val="002060"/>
                </a:solidFill>
              </a:rPr>
              <a:t>І.Й.</a:t>
            </a:r>
          </a:p>
        </p:txBody>
      </p:sp>
      <p:pic>
        <p:nvPicPr>
          <p:cNvPr id="13317" name="Рисунок 6"/>
          <p:cNvPicPr>
            <a:picLocks noChangeAspect="1"/>
          </p:cNvPicPr>
          <p:nvPr/>
        </p:nvPicPr>
        <p:blipFill>
          <a:blip r:embed="rId2">
            <a:clrChange>
              <a:clrFrom>
                <a:srgbClr val="FFFFFF"/>
              </a:clrFrom>
              <a:clrTo>
                <a:srgbClr val="FFFFFF">
                  <a:alpha val="0"/>
                </a:srgbClr>
              </a:clrTo>
            </a:clrChange>
          </a:blip>
          <a:srcRect/>
          <a:stretch>
            <a:fillRect/>
          </a:stretch>
        </p:blipFill>
        <p:spPr bwMode="auto">
          <a:xfrm>
            <a:off x="11113" y="36513"/>
            <a:ext cx="1282700" cy="1295400"/>
          </a:xfrm>
          <a:prstGeom prst="rect">
            <a:avLst/>
          </a:prstGeom>
          <a:noFill/>
          <a:ln w="9525">
            <a:noFill/>
            <a:miter lim="800000"/>
            <a:headEnd/>
            <a:tailEnd/>
          </a:ln>
        </p:spPr>
      </p:pic>
    </p:spTree>
  </p:cSld>
  <p:clrMapOvr>
    <a:masterClrMapping/>
  </p:clrMapOvr>
  <p:transition spd="slow"/>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0" y="0"/>
            <a:ext cx="9144000" cy="692150"/>
          </a:xfrm>
          <a:prstGeom prst="rect">
            <a:avLst/>
          </a:prstGeom>
          <a:solidFill>
            <a:schemeClr val="accent3">
              <a:lumMod val="60000"/>
              <a:lumOff val="40000"/>
            </a:schemeClr>
          </a:solidFill>
          <a:ln>
            <a:solidFill>
              <a:schemeClr val="accent3">
                <a:lumMod val="60000"/>
                <a:lumOff val="40000"/>
              </a:schemeClr>
            </a:solidFill>
          </a:ln>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fontAlgn="auto">
              <a:spcBef>
                <a:spcPts val="0"/>
              </a:spcBef>
              <a:spcAft>
                <a:spcPts val="0"/>
              </a:spcAft>
              <a:defRPr/>
            </a:pPr>
            <a:r>
              <a:rPr lang="en-US" sz="2800" dirty="0">
                <a:solidFill>
                  <a:srgbClr val="C00000"/>
                </a:solidFill>
                <a:latin typeface="Arial" pitchFamily="34" charset="0"/>
                <a:cs typeface="Arial" pitchFamily="34" charset="0"/>
              </a:rPr>
              <a:t>Textual equivalence: thematic and information structures</a:t>
            </a:r>
          </a:p>
        </p:txBody>
      </p:sp>
      <p:sp>
        <p:nvSpPr>
          <p:cNvPr id="8" name="Овал 7"/>
          <p:cNvSpPr/>
          <p:nvPr/>
        </p:nvSpPr>
        <p:spPr>
          <a:xfrm>
            <a:off x="8856663" y="6597650"/>
            <a:ext cx="179387" cy="180975"/>
          </a:xfrm>
          <a:prstGeom prst="ellipse">
            <a:avLst/>
          </a:prstGeom>
          <a:solidFill>
            <a:schemeClr val="tx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uk-UA" dirty="0"/>
          </a:p>
        </p:txBody>
      </p:sp>
      <p:pic>
        <p:nvPicPr>
          <p:cNvPr id="9" name="Объект 8"/>
          <p:cNvPicPr>
            <a:picLocks noGrp="1" noChangeAspect="1"/>
          </p:cNvPicPr>
          <p:nvPr>
            <p:ph idx="1"/>
          </p:nvPr>
        </p:nvPicPr>
        <p:blipFill rotWithShape="1">
          <a:blip r:embed="rId2"/>
          <a:srcRect t="5604" b="54266"/>
          <a:stretch/>
        </p:blipFill>
        <p:spPr>
          <a:xfrm>
            <a:off x="539750" y="836613"/>
            <a:ext cx="8064500" cy="5753100"/>
          </a:xfrm>
          <a:effectLst>
            <a:outerShdw blurRad="292100" dist="139700" dir="2700000" algn="tl" rotWithShape="0">
              <a:srgbClr val="333333">
                <a:alpha val="65000"/>
              </a:srgbClr>
            </a:outerShdw>
          </a:effectLst>
        </p:spPr>
      </p:pic>
      <p:grpSp>
        <p:nvGrpSpPr>
          <p:cNvPr id="14" name="Группа 13"/>
          <p:cNvGrpSpPr>
            <a:grpSpLocks/>
          </p:cNvGrpSpPr>
          <p:nvPr/>
        </p:nvGrpSpPr>
        <p:grpSpPr bwMode="auto">
          <a:xfrm>
            <a:off x="1377950" y="2743200"/>
            <a:ext cx="619125" cy="3662363"/>
            <a:chOff x="1377863" y="2743081"/>
            <a:chExt cx="619379" cy="3661730"/>
          </a:xfrm>
        </p:grpSpPr>
        <p:sp>
          <p:nvSpPr>
            <p:cNvPr id="6" name="Полилиния 5"/>
            <p:cNvSpPr/>
            <p:nvPr/>
          </p:nvSpPr>
          <p:spPr>
            <a:xfrm>
              <a:off x="1377863" y="2743081"/>
              <a:ext cx="400214" cy="1679285"/>
            </a:xfrm>
            <a:custGeom>
              <a:avLst/>
              <a:gdLst>
                <a:gd name="connsiteX0" fmla="*/ 288099 w 400833"/>
                <a:gd name="connsiteY0" fmla="*/ 37697 h 1678607"/>
                <a:gd name="connsiteX1" fmla="*/ 225469 w 400833"/>
                <a:gd name="connsiteY1" fmla="*/ 119 h 1678607"/>
                <a:gd name="connsiteX2" fmla="*/ 200416 w 400833"/>
                <a:gd name="connsiteY2" fmla="*/ 25171 h 1678607"/>
                <a:gd name="connsiteX3" fmla="*/ 175364 w 400833"/>
                <a:gd name="connsiteY3" fmla="*/ 100327 h 1678607"/>
                <a:gd name="connsiteX4" fmla="*/ 162838 w 400833"/>
                <a:gd name="connsiteY4" fmla="*/ 137905 h 1678607"/>
                <a:gd name="connsiteX5" fmla="*/ 112734 w 400833"/>
                <a:gd name="connsiteY5" fmla="*/ 213061 h 1678607"/>
                <a:gd name="connsiteX6" fmla="*/ 87682 w 400833"/>
                <a:gd name="connsiteY6" fmla="*/ 413478 h 1678607"/>
                <a:gd name="connsiteX7" fmla="*/ 75156 w 400833"/>
                <a:gd name="connsiteY7" fmla="*/ 476108 h 1678607"/>
                <a:gd name="connsiteX8" fmla="*/ 62630 w 400833"/>
                <a:gd name="connsiteY8" fmla="*/ 864415 h 1678607"/>
                <a:gd name="connsiteX9" fmla="*/ 37578 w 400833"/>
                <a:gd name="connsiteY9" fmla="*/ 1002201 h 1678607"/>
                <a:gd name="connsiteX10" fmla="*/ 0 w 400833"/>
                <a:gd name="connsiteY10" fmla="*/ 1039779 h 1678607"/>
                <a:gd name="connsiteX11" fmla="*/ 75156 w 400833"/>
                <a:gd name="connsiteY11" fmla="*/ 1052305 h 1678607"/>
                <a:gd name="connsiteX12" fmla="*/ 137786 w 400833"/>
                <a:gd name="connsiteY12" fmla="*/ 1127461 h 1678607"/>
                <a:gd name="connsiteX13" fmla="*/ 137786 w 400833"/>
                <a:gd name="connsiteY13" fmla="*/ 1490716 h 1678607"/>
                <a:gd name="connsiteX14" fmla="*/ 150312 w 400833"/>
                <a:gd name="connsiteY14" fmla="*/ 1528294 h 1678607"/>
                <a:gd name="connsiteX15" fmla="*/ 187890 w 400833"/>
                <a:gd name="connsiteY15" fmla="*/ 1565872 h 1678607"/>
                <a:gd name="connsiteX16" fmla="*/ 200416 w 400833"/>
                <a:gd name="connsiteY16" fmla="*/ 1603451 h 1678607"/>
                <a:gd name="connsiteX17" fmla="*/ 212942 w 400833"/>
                <a:gd name="connsiteY17" fmla="*/ 1653555 h 1678607"/>
                <a:gd name="connsiteX18" fmla="*/ 237995 w 400833"/>
                <a:gd name="connsiteY18" fmla="*/ 1678607 h 1678607"/>
                <a:gd name="connsiteX19" fmla="*/ 350729 w 400833"/>
                <a:gd name="connsiteY19" fmla="*/ 1666081 h 1678607"/>
                <a:gd name="connsiteX20" fmla="*/ 388307 w 400833"/>
                <a:gd name="connsiteY20" fmla="*/ 1590924 h 1678607"/>
                <a:gd name="connsiteX21" fmla="*/ 400833 w 400833"/>
                <a:gd name="connsiteY21" fmla="*/ 1590924 h 16786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400833" h="1678607">
                  <a:moveTo>
                    <a:pt x="288099" y="37697"/>
                  </a:moveTo>
                  <a:cubicBezTo>
                    <a:pt x="267222" y="25171"/>
                    <a:pt x="249570" y="3562"/>
                    <a:pt x="225469" y="119"/>
                  </a:cubicBezTo>
                  <a:cubicBezTo>
                    <a:pt x="213778" y="-1551"/>
                    <a:pt x="205698" y="14608"/>
                    <a:pt x="200416" y="25171"/>
                  </a:cubicBezTo>
                  <a:cubicBezTo>
                    <a:pt x="188606" y="48790"/>
                    <a:pt x="183715" y="75275"/>
                    <a:pt x="175364" y="100327"/>
                  </a:cubicBezTo>
                  <a:cubicBezTo>
                    <a:pt x="171189" y="112853"/>
                    <a:pt x="170162" y="126919"/>
                    <a:pt x="162838" y="137905"/>
                  </a:cubicBezTo>
                  <a:lnTo>
                    <a:pt x="112734" y="213061"/>
                  </a:lnTo>
                  <a:cubicBezTo>
                    <a:pt x="80804" y="308854"/>
                    <a:pt x="110247" y="210397"/>
                    <a:pt x="87682" y="413478"/>
                  </a:cubicBezTo>
                  <a:cubicBezTo>
                    <a:pt x="85331" y="434638"/>
                    <a:pt x="79331" y="455231"/>
                    <a:pt x="75156" y="476108"/>
                  </a:cubicBezTo>
                  <a:cubicBezTo>
                    <a:pt x="70981" y="605544"/>
                    <a:pt x="69437" y="735091"/>
                    <a:pt x="62630" y="864415"/>
                  </a:cubicBezTo>
                  <a:cubicBezTo>
                    <a:pt x="62481" y="867255"/>
                    <a:pt x="48628" y="982863"/>
                    <a:pt x="37578" y="1002201"/>
                  </a:cubicBezTo>
                  <a:cubicBezTo>
                    <a:pt x="28789" y="1017581"/>
                    <a:pt x="12526" y="1027253"/>
                    <a:pt x="0" y="1039779"/>
                  </a:cubicBezTo>
                  <a:cubicBezTo>
                    <a:pt x="25052" y="1043954"/>
                    <a:pt x="51947" y="1041990"/>
                    <a:pt x="75156" y="1052305"/>
                  </a:cubicBezTo>
                  <a:cubicBezTo>
                    <a:pt x="97998" y="1062457"/>
                    <a:pt x="124477" y="1107498"/>
                    <a:pt x="137786" y="1127461"/>
                  </a:cubicBezTo>
                  <a:cubicBezTo>
                    <a:pt x="128603" y="1357041"/>
                    <a:pt x="99259" y="1355871"/>
                    <a:pt x="137786" y="1490716"/>
                  </a:cubicBezTo>
                  <a:cubicBezTo>
                    <a:pt x="141413" y="1503412"/>
                    <a:pt x="142988" y="1517308"/>
                    <a:pt x="150312" y="1528294"/>
                  </a:cubicBezTo>
                  <a:cubicBezTo>
                    <a:pt x="160138" y="1543033"/>
                    <a:pt x="175364" y="1553346"/>
                    <a:pt x="187890" y="1565872"/>
                  </a:cubicBezTo>
                  <a:cubicBezTo>
                    <a:pt x="192065" y="1578398"/>
                    <a:pt x="196789" y="1590755"/>
                    <a:pt x="200416" y="1603451"/>
                  </a:cubicBezTo>
                  <a:cubicBezTo>
                    <a:pt x="205145" y="1620004"/>
                    <a:pt x="205243" y="1638157"/>
                    <a:pt x="212942" y="1653555"/>
                  </a:cubicBezTo>
                  <a:cubicBezTo>
                    <a:pt x="218224" y="1664118"/>
                    <a:pt x="229644" y="1670256"/>
                    <a:pt x="237995" y="1678607"/>
                  </a:cubicBezTo>
                  <a:cubicBezTo>
                    <a:pt x="275573" y="1674432"/>
                    <a:pt x="315196" y="1679002"/>
                    <a:pt x="350729" y="1666081"/>
                  </a:cubicBezTo>
                  <a:cubicBezTo>
                    <a:pt x="376746" y="1656620"/>
                    <a:pt x="376598" y="1608488"/>
                    <a:pt x="388307" y="1590924"/>
                  </a:cubicBezTo>
                  <a:cubicBezTo>
                    <a:pt x="390623" y="1587450"/>
                    <a:pt x="396658" y="1590924"/>
                    <a:pt x="400833" y="1590924"/>
                  </a:cubicBezTo>
                </a:path>
              </a:pathLst>
            </a:custGeom>
            <a:ln/>
          </p:spPr>
          <p:style>
            <a:lnRef idx="3">
              <a:schemeClr val="accent2"/>
            </a:lnRef>
            <a:fillRef idx="0">
              <a:schemeClr val="accent2"/>
            </a:fillRef>
            <a:effectRef idx="2">
              <a:schemeClr val="accent2"/>
            </a:effectRef>
            <a:fontRef idx="minor">
              <a:schemeClr val="tx1"/>
            </a:fontRef>
          </p:style>
          <p:txBody>
            <a:bodyPr anchor="ctr"/>
            <a:lstStyle/>
            <a:p>
              <a:pPr algn="ctr">
                <a:defRPr/>
              </a:pPr>
              <a:endParaRPr lang="uk-UA"/>
            </a:p>
          </p:txBody>
        </p:sp>
        <p:sp>
          <p:nvSpPr>
            <p:cNvPr id="7" name="Полилиния 6"/>
            <p:cNvSpPr/>
            <p:nvPr/>
          </p:nvSpPr>
          <p:spPr>
            <a:xfrm>
              <a:off x="1836839" y="3250993"/>
              <a:ext cx="136581" cy="482517"/>
            </a:xfrm>
            <a:custGeom>
              <a:avLst/>
              <a:gdLst>
                <a:gd name="connsiteX0" fmla="*/ 136358 w 136358"/>
                <a:gd name="connsiteY0" fmla="*/ 17245 h 482680"/>
                <a:gd name="connsiteX1" fmla="*/ 116305 w 136358"/>
                <a:gd name="connsiteY1" fmla="*/ 1203 h 482680"/>
                <a:gd name="connsiteX2" fmla="*/ 64168 w 136358"/>
                <a:gd name="connsiteY2" fmla="*/ 9224 h 482680"/>
                <a:gd name="connsiteX3" fmla="*/ 44116 w 136358"/>
                <a:gd name="connsiteY3" fmla="*/ 29277 h 482680"/>
                <a:gd name="connsiteX4" fmla="*/ 36095 w 136358"/>
                <a:gd name="connsiteY4" fmla="*/ 41308 h 482680"/>
                <a:gd name="connsiteX5" fmla="*/ 24063 w 136358"/>
                <a:gd name="connsiteY5" fmla="*/ 49329 h 482680"/>
                <a:gd name="connsiteX6" fmla="*/ 20053 w 136358"/>
                <a:gd name="connsiteY6" fmla="*/ 61361 h 482680"/>
                <a:gd name="connsiteX7" fmla="*/ 24063 w 136358"/>
                <a:gd name="connsiteY7" fmla="*/ 73392 h 482680"/>
                <a:gd name="connsiteX8" fmla="*/ 28074 w 136358"/>
                <a:gd name="connsiteY8" fmla="*/ 93445 h 482680"/>
                <a:gd name="connsiteX9" fmla="*/ 36095 w 136358"/>
                <a:gd name="connsiteY9" fmla="*/ 117508 h 482680"/>
                <a:gd name="connsiteX10" fmla="*/ 40105 w 136358"/>
                <a:gd name="connsiteY10" fmla="*/ 189698 h 482680"/>
                <a:gd name="connsiteX11" fmla="*/ 40105 w 136358"/>
                <a:gd name="connsiteY11" fmla="*/ 257877 h 482680"/>
                <a:gd name="connsiteX12" fmla="*/ 12032 w 136358"/>
                <a:gd name="connsiteY12" fmla="*/ 277929 h 482680"/>
                <a:gd name="connsiteX13" fmla="*/ 0 w 136358"/>
                <a:gd name="connsiteY13" fmla="*/ 281940 h 482680"/>
                <a:gd name="connsiteX14" fmla="*/ 48126 w 136358"/>
                <a:gd name="connsiteY14" fmla="*/ 297982 h 482680"/>
                <a:gd name="connsiteX15" fmla="*/ 44116 w 136358"/>
                <a:gd name="connsiteY15" fmla="*/ 374182 h 482680"/>
                <a:gd name="connsiteX16" fmla="*/ 36095 w 136358"/>
                <a:gd name="connsiteY16" fmla="*/ 406266 h 482680"/>
                <a:gd name="connsiteX17" fmla="*/ 60158 w 136358"/>
                <a:gd name="connsiteY17" fmla="*/ 478455 h 482680"/>
                <a:gd name="connsiteX18" fmla="*/ 72190 w 136358"/>
                <a:gd name="connsiteY18" fmla="*/ 470434 h 482680"/>
                <a:gd name="connsiteX19" fmla="*/ 84221 w 136358"/>
                <a:gd name="connsiteY19" fmla="*/ 458403 h 4826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36358" h="482680">
                  <a:moveTo>
                    <a:pt x="136358" y="17245"/>
                  </a:moveTo>
                  <a:cubicBezTo>
                    <a:pt x="129674" y="11898"/>
                    <a:pt x="124699" y="2882"/>
                    <a:pt x="116305" y="1203"/>
                  </a:cubicBezTo>
                  <a:cubicBezTo>
                    <a:pt x="96917" y="-2675"/>
                    <a:pt x="81103" y="3579"/>
                    <a:pt x="64168" y="9224"/>
                  </a:cubicBezTo>
                  <a:cubicBezTo>
                    <a:pt x="57484" y="15908"/>
                    <a:pt x="49360" y="21412"/>
                    <a:pt x="44116" y="29277"/>
                  </a:cubicBezTo>
                  <a:cubicBezTo>
                    <a:pt x="41442" y="33287"/>
                    <a:pt x="39503" y="37900"/>
                    <a:pt x="36095" y="41308"/>
                  </a:cubicBezTo>
                  <a:cubicBezTo>
                    <a:pt x="32687" y="44716"/>
                    <a:pt x="28074" y="46655"/>
                    <a:pt x="24063" y="49329"/>
                  </a:cubicBezTo>
                  <a:cubicBezTo>
                    <a:pt x="22726" y="53340"/>
                    <a:pt x="20053" y="57133"/>
                    <a:pt x="20053" y="61361"/>
                  </a:cubicBezTo>
                  <a:cubicBezTo>
                    <a:pt x="20053" y="65588"/>
                    <a:pt x="23038" y="69291"/>
                    <a:pt x="24063" y="73392"/>
                  </a:cubicBezTo>
                  <a:cubicBezTo>
                    <a:pt x="25716" y="80005"/>
                    <a:pt x="26280" y="86868"/>
                    <a:pt x="28074" y="93445"/>
                  </a:cubicBezTo>
                  <a:cubicBezTo>
                    <a:pt x="30299" y="101602"/>
                    <a:pt x="36095" y="117508"/>
                    <a:pt x="36095" y="117508"/>
                  </a:cubicBezTo>
                  <a:cubicBezTo>
                    <a:pt x="37432" y="141571"/>
                    <a:pt x="38104" y="165681"/>
                    <a:pt x="40105" y="189698"/>
                  </a:cubicBezTo>
                  <a:cubicBezTo>
                    <a:pt x="43960" y="235959"/>
                    <a:pt x="49544" y="191803"/>
                    <a:pt x="40105" y="257877"/>
                  </a:cubicBezTo>
                  <a:cubicBezTo>
                    <a:pt x="37431" y="276593"/>
                    <a:pt x="32085" y="271244"/>
                    <a:pt x="12032" y="277929"/>
                  </a:cubicBezTo>
                  <a:lnTo>
                    <a:pt x="0" y="281940"/>
                  </a:lnTo>
                  <a:cubicBezTo>
                    <a:pt x="4531" y="282393"/>
                    <a:pt x="47137" y="276219"/>
                    <a:pt x="48126" y="297982"/>
                  </a:cubicBezTo>
                  <a:cubicBezTo>
                    <a:pt x="49281" y="323391"/>
                    <a:pt x="46925" y="348902"/>
                    <a:pt x="44116" y="374182"/>
                  </a:cubicBezTo>
                  <a:cubicBezTo>
                    <a:pt x="42899" y="385138"/>
                    <a:pt x="36095" y="406266"/>
                    <a:pt x="36095" y="406266"/>
                  </a:cubicBezTo>
                  <a:cubicBezTo>
                    <a:pt x="38947" y="460465"/>
                    <a:pt x="15570" y="495176"/>
                    <a:pt x="60158" y="478455"/>
                  </a:cubicBezTo>
                  <a:cubicBezTo>
                    <a:pt x="64671" y="476763"/>
                    <a:pt x="68179" y="473108"/>
                    <a:pt x="72190" y="470434"/>
                  </a:cubicBezTo>
                  <a:cubicBezTo>
                    <a:pt x="80952" y="457291"/>
                    <a:pt x="75391" y="458403"/>
                    <a:pt x="84221" y="458403"/>
                  </a:cubicBezTo>
                </a:path>
              </a:pathLst>
            </a:custGeom>
            <a:ln w="57150"/>
          </p:spPr>
          <p:style>
            <a:lnRef idx="3">
              <a:schemeClr val="accent3"/>
            </a:lnRef>
            <a:fillRef idx="0">
              <a:schemeClr val="accent3"/>
            </a:fillRef>
            <a:effectRef idx="2">
              <a:schemeClr val="accent3"/>
            </a:effectRef>
            <a:fontRef idx="minor">
              <a:schemeClr val="tx1"/>
            </a:fontRef>
          </p:style>
          <p:txBody>
            <a:bodyPr anchor="ctr"/>
            <a:lstStyle/>
            <a:p>
              <a:pPr algn="ctr">
                <a:defRPr/>
              </a:pPr>
              <a:endParaRPr lang="uk-UA"/>
            </a:p>
          </p:txBody>
        </p:sp>
        <p:sp>
          <p:nvSpPr>
            <p:cNvPr id="10" name="Полилиния 9"/>
            <p:cNvSpPr/>
            <p:nvPr/>
          </p:nvSpPr>
          <p:spPr>
            <a:xfrm>
              <a:off x="1800311" y="3814459"/>
              <a:ext cx="160404" cy="396806"/>
            </a:xfrm>
            <a:custGeom>
              <a:avLst/>
              <a:gdLst>
                <a:gd name="connsiteX0" fmla="*/ 161168 w 161168"/>
                <a:gd name="connsiteY0" fmla="*/ 12031 h 397510"/>
                <a:gd name="connsiteX1" fmla="*/ 141116 w 161168"/>
                <a:gd name="connsiteY1" fmla="*/ 8021 h 397510"/>
                <a:gd name="connsiteX2" fmla="*/ 129084 w 161168"/>
                <a:gd name="connsiteY2" fmla="*/ 4010 h 397510"/>
                <a:gd name="connsiteX3" fmla="*/ 113042 w 161168"/>
                <a:gd name="connsiteY3" fmla="*/ 0 h 397510"/>
                <a:gd name="connsiteX4" fmla="*/ 101010 w 161168"/>
                <a:gd name="connsiteY4" fmla="*/ 4010 h 397510"/>
                <a:gd name="connsiteX5" fmla="*/ 72937 w 161168"/>
                <a:gd name="connsiteY5" fmla="*/ 32084 h 397510"/>
                <a:gd name="connsiteX6" fmla="*/ 52884 w 161168"/>
                <a:gd name="connsiteY6" fmla="*/ 40105 h 397510"/>
                <a:gd name="connsiteX7" fmla="*/ 44863 w 161168"/>
                <a:gd name="connsiteY7" fmla="*/ 52136 h 397510"/>
                <a:gd name="connsiteX8" fmla="*/ 52884 w 161168"/>
                <a:gd name="connsiteY8" fmla="*/ 148389 h 397510"/>
                <a:gd name="connsiteX9" fmla="*/ 52884 w 161168"/>
                <a:gd name="connsiteY9" fmla="*/ 232610 h 397510"/>
                <a:gd name="connsiteX10" fmla="*/ 28821 w 161168"/>
                <a:gd name="connsiteY10" fmla="*/ 240631 h 397510"/>
                <a:gd name="connsiteX11" fmla="*/ 747 w 161168"/>
                <a:gd name="connsiteY11" fmla="*/ 236621 h 397510"/>
                <a:gd name="connsiteX12" fmla="*/ 12779 w 161168"/>
                <a:gd name="connsiteY12" fmla="*/ 232610 h 397510"/>
                <a:gd name="connsiteX13" fmla="*/ 64916 w 161168"/>
                <a:gd name="connsiteY13" fmla="*/ 236621 h 397510"/>
                <a:gd name="connsiteX14" fmla="*/ 76947 w 161168"/>
                <a:gd name="connsiteY14" fmla="*/ 244642 h 397510"/>
                <a:gd name="connsiteX15" fmla="*/ 80958 w 161168"/>
                <a:gd name="connsiteY15" fmla="*/ 292768 h 397510"/>
                <a:gd name="connsiteX16" fmla="*/ 76947 w 161168"/>
                <a:gd name="connsiteY16" fmla="*/ 340894 h 397510"/>
                <a:gd name="connsiteX17" fmla="*/ 80958 w 161168"/>
                <a:gd name="connsiteY17" fmla="*/ 381000 h 397510"/>
                <a:gd name="connsiteX18" fmla="*/ 92989 w 161168"/>
                <a:gd name="connsiteY18" fmla="*/ 389021 h 397510"/>
                <a:gd name="connsiteX19" fmla="*/ 149137 w 161168"/>
                <a:gd name="connsiteY19" fmla="*/ 397042 h 397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61168" h="397510">
                  <a:moveTo>
                    <a:pt x="161168" y="12031"/>
                  </a:moveTo>
                  <a:cubicBezTo>
                    <a:pt x="154484" y="10694"/>
                    <a:pt x="147729" y="9674"/>
                    <a:pt x="141116" y="8021"/>
                  </a:cubicBezTo>
                  <a:cubicBezTo>
                    <a:pt x="137015" y="6996"/>
                    <a:pt x="133149" y="5171"/>
                    <a:pt x="129084" y="4010"/>
                  </a:cubicBezTo>
                  <a:cubicBezTo>
                    <a:pt x="123784" y="2496"/>
                    <a:pt x="118389" y="1337"/>
                    <a:pt x="113042" y="0"/>
                  </a:cubicBezTo>
                  <a:cubicBezTo>
                    <a:pt x="109031" y="1337"/>
                    <a:pt x="104311" y="1369"/>
                    <a:pt x="101010" y="4010"/>
                  </a:cubicBezTo>
                  <a:cubicBezTo>
                    <a:pt x="90676" y="12277"/>
                    <a:pt x="85224" y="27169"/>
                    <a:pt x="72937" y="32084"/>
                  </a:cubicBezTo>
                  <a:lnTo>
                    <a:pt x="52884" y="40105"/>
                  </a:lnTo>
                  <a:cubicBezTo>
                    <a:pt x="50210" y="44115"/>
                    <a:pt x="45064" y="47320"/>
                    <a:pt x="44863" y="52136"/>
                  </a:cubicBezTo>
                  <a:cubicBezTo>
                    <a:pt x="42056" y="119518"/>
                    <a:pt x="41043" y="112861"/>
                    <a:pt x="52884" y="148389"/>
                  </a:cubicBezTo>
                  <a:cubicBezTo>
                    <a:pt x="55244" y="169623"/>
                    <a:pt x="62461" y="213457"/>
                    <a:pt x="52884" y="232610"/>
                  </a:cubicBezTo>
                  <a:cubicBezTo>
                    <a:pt x="49103" y="240172"/>
                    <a:pt x="28821" y="240631"/>
                    <a:pt x="28821" y="240631"/>
                  </a:cubicBezTo>
                  <a:cubicBezTo>
                    <a:pt x="19463" y="239294"/>
                    <a:pt x="9202" y="240849"/>
                    <a:pt x="747" y="236621"/>
                  </a:cubicBezTo>
                  <a:cubicBezTo>
                    <a:pt x="-3034" y="234730"/>
                    <a:pt x="8551" y="232610"/>
                    <a:pt x="12779" y="232610"/>
                  </a:cubicBezTo>
                  <a:cubicBezTo>
                    <a:pt x="30209" y="232610"/>
                    <a:pt x="47537" y="235284"/>
                    <a:pt x="64916" y="236621"/>
                  </a:cubicBezTo>
                  <a:cubicBezTo>
                    <a:pt x="68926" y="239295"/>
                    <a:pt x="73539" y="241234"/>
                    <a:pt x="76947" y="244642"/>
                  </a:cubicBezTo>
                  <a:cubicBezTo>
                    <a:pt x="92560" y="260255"/>
                    <a:pt x="83299" y="268185"/>
                    <a:pt x="80958" y="292768"/>
                  </a:cubicBezTo>
                  <a:cubicBezTo>
                    <a:pt x="79432" y="308793"/>
                    <a:pt x="78284" y="324852"/>
                    <a:pt x="76947" y="340894"/>
                  </a:cubicBezTo>
                  <a:cubicBezTo>
                    <a:pt x="78284" y="354263"/>
                    <a:pt x="76709" y="368254"/>
                    <a:pt x="80958" y="381000"/>
                  </a:cubicBezTo>
                  <a:cubicBezTo>
                    <a:pt x="82482" y="385573"/>
                    <a:pt x="88585" y="387063"/>
                    <a:pt x="92989" y="389021"/>
                  </a:cubicBezTo>
                  <a:cubicBezTo>
                    <a:pt x="118646" y="400424"/>
                    <a:pt x="119416" y="397042"/>
                    <a:pt x="149137" y="397042"/>
                  </a:cubicBezTo>
                </a:path>
              </a:pathLst>
            </a:custGeom>
            <a:ln w="57150"/>
          </p:spPr>
          <p:style>
            <a:lnRef idx="3">
              <a:schemeClr val="accent1"/>
            </a:lnRef>
            <a:fillRef idx="0">
              <a:schemeClr val="accent1"/>
            </a:fillRef>
            <a:effectRef idx="2">
              <a:schemeClr val="accent1"/>
            </a:effectRef>
            <a:fontRef idx="minor">
              <a:schemeClr val="tx1"/>
            </a:fontRef>
          </p:style>
          <p:txBody>
            <a:bodyPr anchor="ctr"/>
            <a:lstStyle/>
            <a:p>
              <a:pPr algn="ctr">
                <a:defRPr/>
              </a:pPr>
              <a:endParaRPr lang="uk-UA"/>
            </a:p>
          </p:txBody>
        </p:sp>
        <p:sp>
          <p:nvSpPr>
            <p:cNvPr id="11" name="Полилиния 10"/>
            <p:cNvSpPr/>
            <p:nvPr/>
          </p:nvSpPr>
          <p:spPr>
            <a:xfrm>
              <a:off x="1395333" y="4519187"/>
              <a:ext cx="281102" cy="1885624"/>
            </a:xfrm>
            <a:custGeom>
              <a:avLst/>
              <a:gdLst>
                <a:gd name="connsiteX0" fmla="*/ 268705 w 280737"/>
                <a:gd name="connsiteY0" fmla="*/ 40253 h 1885096"/>
                <a:gd name="connsiteX1" fmla="*/ 232611 w 280737"/>
                <a:gd name="connsiteY1" fmla="*/ 32232 h 1885096"/>
                <a:gd name="connsiteX2" fmla="*/ 208548 w 280737"/>
                <a:gd name="connsiteY2" fmla="*/ 16190 h 1885096"/>
                <a:gd name="connsiteX3" fmla="*/ 188495 w 280737"/>
                <a:gd name="connsiteY3" fmla="*/ 148 h 1885096"/>
                <a:gd name="connsiteX4" fmla="*/ 168442 w 280737"/>
                <a:gd name="connsiteY4" fmla="*/ 36243 h 1885096"/>
                <a:gd name="connsiteX5" fmla="*/ 160421 w 280737"/>
                <a:gd name="connsiteY5" fmla="*/ 52285 h 1885096"/>
                <a:gd name="connsiteX6" fmla="*/ 148390 w 280737"/>
                <a:gd name="connsiteY6" fmla="*/ 76348 h 1885096"/>
                <a:gd name="connsiteX7" fmla="*/ 140369 w 280737"/>
                <a:gd name="connsiteY7" fmla="*/ 100411 h 1885096"/>
                <a:gd name="connsiteX8" fmla="*/ 132348 w 280737"/>
                <a:gd name="connsiteY8" fmla="*/ 144527 h 1885096"/>
                <a:gd name="connsiteX9" fmla="*/ 124326 w 280737"/>
                <a:gd name="connsiteY9" fmla="*/ 156559 h 1885096"/>
                <a:gd name="connsiteX10" fmla="*/ 120316 w 280737"/>
                <a:gd name="connsiteY10" fmla="*/ 168590 h 1885096"/>
                <a:gd name="connsiteX11" fmla="*/ 112295 w 280737"/>
                <a:gd name="connsiteY11" fmla="*/ 200674 h 1885096"/>
                <a:gd name="connsiteX12" fmla="*/ 104274 w 280737"/>
                <a:gd name="connsiteY12" fmla="*/ 208696 h 1885096"/>
                <a:gd name="connsiteX13" fmla="*/ 100263 w 280737"/>
                <a:gd name="connsiteY13" fmla="*/ 228748 h 1885096"/>
                <a:gd name="connsiteX14" fmla="*/ 96253 w 280737"/>
                <a:gd name="connsiteY14" fmla="*/ 240780 h 1885096"/>
                <a:gd name="connsiteX15" fmla="*/ 92242 w 280737"/>
                <a:gd name="connsiteY15" fmla="*/ 256822 h 1885096"/>
                <a:gd name="connsiteX16" fmla="*/ 88232 w 280737"/>
                <a:gd name="connsiteY16" fmla="*/ 296927 h 1885096"/>
                <a:gd name="connsiteX17" fmla="*/ 88232 w 280737"/>
                <a:gd name="connsiteY17" fmla="*/ 569643 h 1885096"/>
                <a:gd name="connsiteX18" fmla="*/ 96253 w 280737"/>
                <a:gd name="connsiteY18" fmla="*/ 585685 h 1885096"/>
                <a:gd name="connsiteX19" fmla="*/ 100263 w 280737"/>
                <a:gd name="connsiteY19" fmla="*/ 597717 h 1885096"/>
                <a:gd name="connsiteX20" fmla="*/ 108284 w 280737"/>
                <a:gd name="connsiteY20" fmla="*/ 633811 h 1885096"/>
                <a:gd name="connsiteX21" fmla="*/ 112295 w 280737"/>
                <a:gd name="connsiteY21" fmla="*/ 645843 h 1885096"/>
                <a:gd name="connsiteX22" fmla="*/ 120316 w 280737"/>
                <a:gd name="connsiteY22" fmla="*/ 673917 h 1885096"/>
                <a:gd name="connsiteX23" fmla="*/ 124326 w 280737"/>
                <a:gd name="connsiteY23" fmla="*/ 685948 h 1885096"/>
                <a:gd name="connsiteX24" fmla="*/ 132348 w 280737"/>
                <a:gd name="connsiteY24" fmla="*/ 714022 h 1885096"/>
                <a:gd name="connsiteX25" fmla="*/ 128337 w 280737"/>
                <a:gd name="connsiteY25" fmla="*/ 822306 h 1885096"/>
                <a:gd name="connsiteX26" fmla="*/ 120316 w 280737"/>
                <a:gd name="connsiteY26" fmla="*/ 890485 h 1885096"/>
                <a:gd name="connsiteX27" fmla="*/ 116305 w 280737"/>
                <a:gd name="connsiteY27" fmla="*/ 902517 h 1885096"/>
                <a:gd name="connsiteX28" fmla="*/ 108284 w 280737"/>
                <a:gd name="connsiteY28" fmla="*/ 914548 h 1885096"/>
                <a:gd name="connsiteX29" fmla="*/ 104274 w 280737"/>
                <a:gd name="connsiteY29" fmla="*/ 946632 h 1885096"/>
                <a:gd name="connsiteX30" fmla="*/ 100263 w 280737"/>
                <a:gd name="connsiteY30" fmla="*/ 958664 h 1885096"/>
                <a:gd name="connsiteX31" fmla="*/ 72190 w 280737"/>
                <a:gd name="connsiteY31" fmla="*/ 962674 h 1885096"/>
                <a:gd name="connsiteX32" fmla="*/ 28074 w 280737"/>
                <a:gd name="connsiteY32" fmla="*/ 970696 h 1885096"/>
                <a:gd name="connsiteX33" fmla="*/ 0 w 280737"/>
                <a:gd name="connsiteY33" fmla="*/ 974706 h 1885096"/>
                <a:gd name="connsiteX34" fmla="*/ 8021 w 280737"/>
                <a:gd name="connsiteY34" fmla="*/ 986738 h 1885096"/>
                <a:gd name="connsiteX35" fmla="*/ 68179 w 280737"/>
                <a:gd name="connsiteY35" fmla="*/ 998769 h 1885096"/>
                <a:gd name="connsiteX36" fmla="*/ 84221 w 280737"/>
                <a:gd name="connsiteY36" fmla="*/ 1002780 h 1885096"/>
                <a:gd name="connsiteX37" fmla="*/ 104274 w 280737"/>
                <a:gd name="connsiteY37" fmla="*/ 1006790 h 1885096"/>
                <a:gd name="connsiteX38" fmla="*/ 112295 w 280737"/>
                <a:gd name="connsiteY38" fmla="*/ 1018822 h 1885096"/>
                <a:gd name="connsiteX39" fmla="*/ 116305 w 280737"/>
                <a:gd name="connsiteY39" fmla="*/ 1074969 h 1885096"/>
                <a:gd name="connsiteX40" fmla="*/ 120316 w 280737"/>
                <a:gd name="connsiteY40" fmla="*/ 1099032 h 1885096"/>
                <a:gd name="connsiteX41" fmla="*/ 132348 w 280737"/>
                <a:gd name="connsiteY41" fmla="*/ 1115074 h 1885096"/>
                <a:gd name="connsiteX42" fmla="*/ 140369 w 280737"/>
                <a:gd name="connsiteY42" fmla="*/ 1151169 h 1885096"/>
                <a:gd name="connsiteX43" fmla="*/ 144379 w 280737"/>
                <a:gd name="connsiteY43" fmla="*/ 1195285 h 1885096"/>
                <a:gd name="connsiteX44" fmla="*/ 148390 w 280737"/>
                <a:gd name="connsiteY44" fmla="*/ 1231380 h 1885096"/>
                <a:gd name="connsiteX45" fmla="*/ 156411 w 280737"/>
                <a:gd name="connsiteY45" fmla="*/ 1255443 h 1885096"/>
                <a:gd name="connsiteX46" fmla="*/ 168442 w 280737"/>
                <a:gd name="connsiteY46" fmla="*/ 1323622 h 1885096"/>
                <a:gd name="connsiteX47" fmla="*/ 172453 w 280737"/>
                <a:gd name="connsiteY47" fmla="*/ 1347685 h 1885096"/>
                <a:gd name="connsiteX48" fmla="*/ 176463 w 280737"/>
                <a:gd name="connsiteY48" fmla="*/ 1383780 h 1885096"/>
                <a:gd name="connsiteX49" fmla="*/ 172453 w 280737"/>
                <a:gd name="connsiteY49" fmla="*/ 1640453 h 1885096"/>
                <a:gd name="connsiteX50" fmla="*/ 160421 w 280737"/>
                <a:gd name="connsiteY50" fmla="*/ 1648474 h 1885096"/>
                <a:gd name="connsiteX51" fmla="*/ 144379 w 280737"/>
                <a:gd name="connsiteY51" fmla="*/ 1672538 h 1885096"/>
                <a:gd name="connsiteX52" fmla="*/ 140369 w 280737"/>
                <a:gd name="connsiteY52" fmla="*/ 1684569 h 1885096"/>
                <a:gd name="connsiteX53" fmla="*/ 152400 w 280737"/>
                <a:gd name="connsiteY53" fmla="*/ 1772801 h 1885096"/>
                <a:gd name="connsiteX54" fmla="*/ 156411 w 280737"/>
                <a:gd name="connsiteY54" fmla="*/ 1784832 h 1885096"/>
                <a:gd name="connsiteX55" fmla="*/ 160421 w 280737"/>
                <a:gd name="connsiteY55" fmla="*/ 1796864 h 1885096"/>
                <a:gd name="connsiteX56" fmla="*/ 172453 w 280737"/>
                <a:gd name="connsiteY56" fmla="*/ 1812906 h 1885096"/>
                <a:gd name="connsiteX57" fmla="*/ 180474 w 280737"/>
                <a:gd name="connsiteY57" fmla="*/ 1844990 h 1885096"/>
                <a:gd name="connsiteX58" fmla="*/ 188495 w 280737"/>
                <a:gd name="connsiteY58" fmla="*/ 1857022 h 1885096"/>
                <a:gd name="connsiteX59" fmla="*/ 208548 w 280737"/>
                <a:gd name="connsiteY59" fmla="*/ 1877074 h 1885096"/>
                <a:gd name="connsiteX60" fmla="*/ 232611 w 280737"/>
                <a:gd name="connsiteY60" fmla="*/ 1885096 h 1885096"/>
                <a:gd name="connsiteX61" fmla="*/ 256674 w 280737"/>
                <a:gd name="connsiteY61" fmla="*/ 1881085 h 1885096"/>
                <a:gd name="connsiteX62" fmla="*/ 268705 w 280737"/>
                <a:gd name="connsiteY62" fmla="*/ 1877074 h 1885096"/>
                <a:gd name="connsiteX63" fmla="*/ 272716 w 280737"/>
                <a:gd name="connsiteY63" fmla="*/ 1865043 h 1885096"/>
                <a:gd name="connsiteX64" fmla="*/ 280737 w 280737"/>
                <a:gd name="connsiteY64" fmla="*/ 1853011 h 18850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Lst>
              <a:rect l="l" t="t" r="r" b="b"/>
              <a:pathLst>
                <a:path w="280737" h="1885096">
                  <a:moveTo>
                    <a:pt x="268705" y="40253"/>
                  </a:moveTo>
                  <a:cubicBezTo>
                    <a:pt x="265788" y="39767"/>
                    <a:pt x="239195" y="36622"/>
                    <a:pt x="232611" y="32232"/>
                  </a:cubicBezTo>
                  <a:cubicBezTo>
                    <a:pt x="202570" y="12204"/>
                    <a:pt x="237155" y="25727"/>
                    <a:pt x="208548" y="16190"/>
                  </a:cubicBezTo>
                  <a:cubicBezTo>
                    <a:pt x="206500" y="14142"/>
                    <a:pt x="191713" y="-1691"/>
                    <a:pt x="188495" y="148"/>
                  </a:cubicBezTo>
                  <a:cubicBezTo>
                    <a:pt x="173709" y="8597"/>
                    <a:pt x="173922" y="23456"/>
                    <a:pt x="168442" y="36243"/>
                  </a:cubicBezTo>
                  <a:cubicBezTo>
                    <a:pt x="166087" y="41738"/>
                    <a:pt x="162776" y="46790"/>
                    <a:pt x="160421" y="52285"/>
                  </a:cubicBezTo>
                  <a:cubicBezTo>
                    <a:pt x="150459" y="75532"/>
                    <a:pt x="163805" y="53226"/>
                    <a:pt x="148390" y="76348"/>
                  </a:cubicBezTo>
                  <a:cubicBezTo>
                    <a:pt x="145716" y="84369"/>
                    <a:pt x="142420" y="92209"/>
                    <a:pt x="140369" y="100411"/>
                  </a:cubicBezTo>
                  <a:cubicBezTo>
                    <a:pt x="139246" y="104903"/>
                    <a:pt x="134592" y="138543"/>
                    <a:pt x="132348" y="144527"/>
                  </a:cubicBezTo>
                  <a:cubicBezTo>
                    <a:pt x="130655" y="149040"/>
                    <a:pt x="127000" y="152548"/>
                    <a:pt x="124326" y="156559"/>
                  </a:cubicBezTo>
                  <a:cubicBezTo>
                    <a:pt x="122989" y="160569"/>
                    <a:pt x="121428" y="164512"/>
                    <a:pt x="120316" y="168590"/>
                  </a:cubicBezTo>
                  <a:cubicBezTo>
                    <a:pt x="117416" y="179225"/>
                    <a:pt x="120090" y="192879"/>
                    <a:pt x="112295" y="200674"/>
                  </a:cubicBezTo>
                  <a:lnTo>
                    <a:pt x="104274" y="208696"/>
                  </a:lnTo>
                  <a:cubicBezTo>
                    <a:pt x="102937" y="215380"/>
                    <a:pt x="101916" y="222135"/>
                    <a:pt x="100263" y="228748"/>
                  </a:cubicBezTo>
                  <a:cubicBezTo>
                    <a:pt x="99238" y="232849"/>
                    <a:pt x="97414" y="236715"/>
                    <a:pt x="96253" y="240780"/>
                  </a:cubicBezTo>
                  <a:cubicBezTo>
                    <a:pt x="94739" y="246080"/>
                    <a:pt x="93579" y="251475"/>
                    <a:pt x="92242" y="256822"/>
                  </a:cubicBezTo>
                  <a:cubicBezTo>
                    <a:pt x="90905" y="270190"/>
                    <a:pt x="89070" y="283518"/>
                    <a:pt x="88232" y="296927"/>
                  </a:cubicBezTo>
                  <a:cubicBezTo>
                    <a:pt x="82177" y="393805"/>
                    <a:pt x="82015" y="466035"/>
                    <a:pt x="88232" y="569643"/>
                  </a:cubicBezTo>
                  <a:cubicBezTo>
                    <a:pt x="88590" y="575611"/>
                    <a:pt x="93898" y="580190"/>
                    <a:pt x="96253" y="585685"/>
                  </a:cubicBezTo>
                  <a:cubicBezTo>
                    <a:pt x="97918" y="589571"/>
                    <a:pt x="99238" y="593616"/>
                    <a:pt x="100263" y="597717"/>
                  </a:cubicBezTo>
                  <a:cubicBezTo>
                    <a:pt x="103252" y="609674"/>
                    <a:pt x="105295" y="621854"/>
                    <a:pt x="108284" y="633811"/>
                  </a:cubicBezTo>
                  <a:cubicBezTo>
                    <a:pt x="109309" y="637912"/>
                    <a:pt x="111080" y="641794"/>
                    <a:pt x="112295" y="645843"/>
                  </a:cubicBezTo>
                  <a:cubicBezTo>
                    <a:pt x="115092" y="655165"/>
                    <a:pt x="117520" y="664595"/>
                    <a:pt x="120316" y="673917"/>
                  </a:cubicBezTo>
                  <a:cubicBezTo>
                    <a:pt x="121531" y="677966"/>
                    <a:pt x="123165" y="681883"/>
                    <a:pt x="124326" y="685948"/>
                  </a:cubicBezTo>
                  <a:cubicBezTo>
                    <a:pt x="134393" y="721181"/>
                    <a:pt x="122736" y="685187"/>
                    <a:pt x="132348" y="714022"/>
                  </a:cubicBezTo>
                  <a:cubicBezTo>
                    <a:pt x="131011" y="750117"/>
                    <a:pt x="130141" y="786232"/>
                    <a:pt x="128337" y="822306"/>
                  </a:cubicBezTo>
                  <a:cubicBezTo>
                    <a:pt x="126574" y="857554"/>
                    <a:pt x="127708" y="864611"/>
                    <a:pt x="120316" y="890485"/>
                  </a:cubicBezTo>
                  <a:cubicBezTo>
                    <a:pt x="119155" y="894550"/>
                    <a:pt x="118196" y="898736"/>
                    <a:pt x="116305" y="902517"/>
                  </a:cubicBezTo>
                  <a:cubicBezTo>
                    <a:pt x="114149" y="906828"/>
                    <a:pt x="110958" y="910538"/>
                    <a:pt x="108284" y="914548"/>
                  </a:cubicBezTo>
                  <a:cubicBezTo>
                    <a:pt x="106947" y="925243"/>
                    <a:pt x="106202" y="936028"/>
                    <a:pt x="104274" y="946632"/>
                  </a:cubicBezTo>
                  <a:cubicBezTo>
                    <a:pt x="103518" y="950791"/>
                    <a:pt x="104044" y="956773"/>
                    <a:pt x="100263" y="958664"/>
                  </a:cubicBezTo>
                  <a:cubicBezTo>
                    <a:pt x="91808" y="962891"/>
                    <a:pt x="81548" y="961337"/>
                    <a:pt x="72190" y="962674"/>
                  </a:cubicBezTo>
                  <a:cubicBezTo>
                    <a:pt x="49342" y="970291"/>
                    <a:pt x="65861" y="965658"/>
                    <a:pt x="28074" y="970696"/>
                  </a:cubicBezTo>
                  <a:lnTo>
                    <a:pt x="0" y="974706"/>
                  </a:lnTo>
                  <a:cubicBezTo>
                    <a:pt x="2674" y="978717"/>
                    <a:pt x="4613" y="983330"/>
                    <a:pt x="8021" y="986738"/>
                  </a:cubicBezTo>
                  <a:cubicBezTo>
                    <a:pt x="24201" y="1002918"/>
                    <a:pt x="46130" y="996932"/>
                    <a:pt x="68179" y="998769"/>
                  </a:cubicBezTo>
                  <a:cubicBezTo>
                    <a:pt x="73526" y="1000106"/>
                    <a:pt x="78840" y="1001584"/>
                    <a:pt x="84221" y="1002780"/>
                  </a:cubicBezTo>
                  <a:cubicBezTo>
                    <a:pt x="90875" y="1004259"/>
                    <a:pt x="98355" y="1003408"/>
                    <a:pt x="104274" y="1006790"/>
                  </a:cubicBezTo>
                  <a:cubicBezTo>
                    <a:pt x="108459" y="1009181"/>
                    <a:pt x="109621" y="1014811"/>
                    <a:pt x="112295" y="1018822"/>
                  </a:cubicBezTo>
                  <a:cubicBezTo>
                    <a:pt x="113632" y="1037538"/>
                    <a:pt x="114438" y="1056299"/>
                    <a:pt x="116305" y="1074969"/>
                  </a:cubicBezTo>
                  <a:cubicBezTo>
                    <a:pt x="117114" y="1083060"/>
                    <a:pt x="117296" y="1091482"/>
                    <a:pt x="120316" y="1099032"/>
                  </a:cubicBezTo>
                  <a:cubicBezTo>
                    <a:pt x="122799" y="1105238"/>
                    <a:pt x="128337" y="1109727"/>
                    <a:pt x="132348" y="1115074"/>
                  </a:cubicBezTo>
                  <a:cubicBezTo>
                    <a:pt x="134921" y="1125369"/>
                    <a:pt x="139098" y="1140998"/>
                    <a:pt x="140369" y="1151169"/>
                  </a:cubicBezTo>
                  <a:cubicBezTo>
                    <a:pt x="142200" y="1165821"/>
                    <a:pt x="142910" y="1180592"/>
                    <a:pt x="144379" y="1195285"/>
                  </a:cubicBezTo>
                  <a:cubicBezTo>
                    <a:pt x="145584" y="1207331"/>
                    <a:pt x="146016" y="1219509"/>
                    <a:pt x="148390" y="1231380"/>
                  </a:cubicBezTo>
                  <a:cubicBezTo>
                    <a:pt x="150048" y="1239671"/>
                    <a:pt x="156411" y="1255443"/>
                    <a:pt x="156411" y="1255443"/>
                  </a:cubicBezTo>
                  <a:cubicBezTo>
                    <a:pt x="160421" y="1278169"/>
                    <a:pt x="164488" y="1300886"/>
                    <a:pt x="168442" y="1323622"/>
                  </a:cubicBezTo>
                  <a:cubicBezTo>
                    <a:pt x="169835" y="1331633"/>
                    <a:pt x="171555" y="1339603"/>
                    <a:pt x="172453" y="1347685"/>
                  </a:cubicBezTo>
                  <a:lnTo>
                    <a:pt x="176463" y="1383780"/>
                  </a:lnTo>
                  <a:cubicBezTo>
                    <a:pt x="175126" y="1469338"/>
                    <a:pt x="177629" y="1555042"/>
                    <a:pt x="172453" y="1640453"/>
                  </a:cubicBezTo>
                  <a:cubicBezTo>
                    <a:pt x="172161" y="1645264"/>
                    <a:pt x="163595" y="1644846"/>
                    <a:pt x="160421" y="1648474"/>
                  </a:cubicBezTo>
                  <a:cubicBezTo>
                    <a:pt x="154073" y="1655729"/>
                    <a:pt x="144379" y="1672538"/>
                    <a:pt x="144379" y="1672538"/>
                  </a:cubicBezTo>
                  <a:cubicBezTo>
                    <a:pt x="143042" y="1676548"/>
                    <a:pt x="140369" y="1680342"/>
                    <a:pt x="140369" y="1684569"/>
                  </a:cubicBezTo>
                  <a:cubicBezTo>
                    <a:pt x="140369" y="1743559"/>
                    <a:pt x="139392" y="1733779"/>
                    <a:pt x="152400" y="1772801"/>
                  </a:cubicBezTo>
                  <a:lnTo>
                    <a:pt x="156411" y="1784832"/>
                  </a:lnTo>
                  <a:cubicBezTo>
                    <a:pt x="157748" y="1788843"/>
                    <a:pt x="157884" y="1793482"/>
                    <a:pt x="160421" y="1796864"/>
                  </a:cubicBezTo>
                  <a:lnTo>
                    <a:pt x="172453" y="1812906"/>
                  </a:lnTo>
                  <a:cubicBezTo>
                    <a:pt x="173979" y="1820539"/>
                    <a:pt x="176361" y="1836765"/>
                    <a:pt x="180474" y="1844990"/>
                  </a:cubicBezTo>
                  <a:cubicBezTo>
                    <a:pt x="182630" y="1849301"/>
                    <a:pt x="185321" y="1853394"/>
                    <a:pt x="188495" y="1857022"/>
                  </a:cubicBezTo>
                  <a:cubicBezTo>
                    <a:pt x="194720" y="1864136"/>
                    <a:pt x="199580" y="1874084"/>
                    <a:pt x="208548" y="1877074"/>
                  </a:cubicBezTo>
                  <a:lnTo>
                    <a:pt x="232611" y="1885096"/>
                  </a:lnTo>
                  <a:cubicBezTo>
                    <a:pt x="240632" y="1883759"/>
                    <a:pt x="248736" y="1882849"/>
                    <a:pt x="256674" y="1881085"/>
                  </a:cubicBezTo>
                  <a:cubicBezTo>
                    <a:pt x="260801" y="1880168"/>
                    <a:pt x="265716" y="1880063"/>
                    <a:pt x="268705" y="1877074"/>
                  </a:cubicBezTo>
                  <a:cubicBezTo>
                    <a:pt x="271694" y="1874085"/>
                    <a:pt x="270825" y="1868824"/>
                    <a:pt x="272716" y="1865043"/>
                  </a:cubicBezTo>
                  <a:cubicBezTo>
                    <a:pt x="274872" y="1860732"/>
                    <a:pt x="280737" y="1853011"/>
                    <a:pt x="280737" y="1853011"/>
                  </a:cubicBezTo>
                </a:path>
              </a:pathLst>
            </a:custGeom>
            <a:ln w="57150"/>
          </p:spPr>
          <p:style>
            <a:lnRef idx="1">
              <a:schemeClr val="accent2"/>
            </a:lnRef>
            <a:fillRef idx="0">
              <a:schemeClr val="accent2"/>
            </a:fillRef>
            <a:effectRef idx="0">
              <a:schemeClr val="accent2"/>
            </a:effectRef>
            <a:fontRef idx="minor">
              <a:schemeClr val="tx1"/>
            </a:fontRef>
          </p:style>
          <p:txBody>
            <a:bodyPr anchor="ctr"/>
            <a:lstStyle/>
            <a:p>
              <a:pPr algn="ctr">
                <a:defRPr/>
              </a:pPr>
              <a:endParaRPr lang="uk-UA"/>
            </a:p>
          </p:txBody>
        </p:sp>
        <p:sp>
          <p:nvSpPr>
            <p:cNvPr id="13" name="Полилиния 12"/>
            <p:cNvSpPr/>
            <p:nvPr/>
          </p:nvSpPr>
          <p:spPr>
            <a:xfrm>
              <a:off x="1789195" y="5033448"/>
              <a:ext cx="208047" cy="1111058"/>
            </a:xfrm>
            <a:custGeom>
              <a:avLst/>
              <a:gdLst>
                <a:gd name="connsiteX0" fmla="*/ 208547 w 208547"/>
                <a:gd name="connsiteY0" fmla="*/ 8021 h 1110945"/>
                <a:gd name="connsiteX1" fmla="*/ 188494 w 208547"/>
                <a:gd name="connsiteY1" fmla="*/ 4010 h 1110945"/>
                <a:gd name="connsiteX2" fmla="*/ 176463 w 208547"/>
                <a:gd name="connsiteY2" fmla="*/ 0 h 1110945"/>
                <a:gd name="connsiteX3" fmla="*/ 124326 w 208547"/>
                <a:gd name="connsiteY3" fmla="*/ 4010 h 1110945"/>
                <a:gd name="connsiteX4" fmla="*/ 104273 w 208547"/>
                <a:gd name="connsiteY4" fmla="*/ 20052 h 1110945"/>
                <a:gd name="connsiteX5" fmla="*/ 88231 w 208547"/>
                <a:gd name="connsiteY5" fmla="*/ 28073 h 1110945"/>
                <a:gd name="connsiteX6" fmla="*/ 80210 w 208547"/>
                <a:gd name="connsiteY6" fmla="*/ 40105 h 1110945"/>
                <a:gd name="connsiteX7" fmla="*/ 68179 w 208547"/>
                <a:gd name="connsiteY7" fmla="*/ 52136 h 1110945"/>
                <a:gd name="connsiteX8" fmla="*/ 56147 w 208547"/>
                <a:gd name="connsiteY8" fmla="*/ 72189 h 1110945"/>
                <a:gd name="connsiteX9" fmla="*/ 44116 w 208547"/>
                <a:gd name="connsiteY9" fmla="*/ 88231 h 1110945"/>
                <a:gd name="connsiteX10" fmla="*/ 32084 w 208547"/>
                <a:gd name="connsiteY10" fmla="*/ 120315 h 1110945"/>
                <a:gd name="connsiteX11" fmla="*/ 24063 w 208547"/>
                <a:gd name="connsiteY11" fmla="*/ 144378 h 1110945"/>
                <a:gd name="connsiteX12" fmla="*/ 20052 w 208547"/>
                <a:gd name="connsiteY12" fmla="*/ 156410 h 1110945"/>
                <a:gd name="connsiteX13" fmla="*/ 36094 w 208547"/>
                <a:gd name="connsiteY13" fmla="*/ 192505 h 1110945"/>
                <a:gd name="connsiteX14" fmla="*/ 44116 w 208547"/>
                <a:gd name="connsiteY14" fmla="*/ 200526 h 1110945"/>
                <a:gd name="connsiteX15" fmla="*/ 48126 w 208547"/>
                <a:gd name="connsiteY15" fmla="*/ 260684 h 1110945"/>
                <a:gd name="connsiteX16" fmla="*/ 56147 w 208547"/>
                <a:gd name="connsiteY16" fmla="*/ 300789 h 1110945"/>
                <a:gd name="connsiteX17" fmla="*/ 60158 w 208547"/>
                <a:gd name="connsiteY17" fmla="*/ 312821 h 1110945"/>
                <a:gd name="connsiteX18" fmla="*/ 68179 w 208547"/>
                <a:gd name="connsiteY18" fmla="*/ 344905 h 1110945"/>
                <a:gd name="connsiteX19" fmla="*/ 60158 w 208547"/>
                <a:gd name="connsiteY19" fmla="*/ 401052 h 1110945"/>
                <a:gd name="connsiteX20" fmla="*/ 52137 w 208547"/>
                <a:gd name="connsiteY20" fmla="*/ 417094 h 1110945"/>
                <a:gd name="connsiteX21" fmla="*/ 48126 w 208547"/>
                <a:gd name="connsiteY21" fmla="*/ 429126 h 1110945"/>
                <a:gd name="connsiteX22" fmla="*/ 36094 w 208547"/>
                <a:gd name="connsiteY22" fmla="*/ 433136 h 1110945"/>
                <a:gd name="connsiteX23" fmla="*/ 24063 w 208547"/>
                <a:gd name="connsiteY23" fmla="*/ 441157 h 1110945"/>
                <a:gd name="connsiteX24" fmla="*/ 0 w 208547"/>
                <a:gd name="connsiteY24" fmla="*/ 453189 h 1110945"/>
                <a:gd name="connsiteX25" fmla="*/ 12031 w 208547"/>
                <a:gd name="connsiteY25" fmla="*/ 457200 h 1110945"/>
                <a:gd name="connsiteX26" fmla="*/ 28073 w 208547"/>
                <a:gd name="connsiteY26" fmla="*/ 461210 h 1110945"/>
                <a:gd name="connsiteX27" fmla="*/ 52137 w 208547"/>
                <a:gd name="connsiteY27" fmla="*/ 469231 h 1110945"/>
                <a:gd name="connsiteX28" fmla="*/ 76200 w 208547"/>
                <a:gd name="connsiteY28" fmla="*/ 489284 h 1110945"/>
                <a:gd name="connsiteX29" fmla="*/ 84221 w 208547"/>
                <a:gd name="connsiteY29" fmla="*/ 521368 h 1110945"/>
                <a:gd name="connsiteX30" fmla="*/ 88231 w 208547"/>
                <a:gd name="connsiteY30" fmla="*/ 537410 h 1110945"/>
                <a:gd name="connsiteX31" fmla="*/ 96252 w 208547"/>
                <a:gd name="connsiteY31" fmla="*/ 549442 h 1110945"/>
                <a:gd name="connsiteX32" fmla="*/ 104273 w 208547"/>
                <a:gd name="connsiteY32" fmla="*/ 713873 h 1110945"/>
                <a:gd name="connsiteX33" fmla="*/ 96252 w 208547"/>
                <a:gd name="connsiteY33" fmla="*/ 782052 h 1110945"/>
                <a:gd name="connsiteX34" fmla="*/ 92242 w 208547"/>
                <a:gd name="connsiteY34" fmla="*/ 802105 h 1110945"/>
                <a:gd name="connsiteX35" fmla="*/ 84221 w 208547"/>
                <a:gd name="connsiteY35" fmla="*/ 818147 h 1110945"/>
                <a:gd name="connsiteX36" fmla="*/ 88231 w 208547"/>
                <a:gd name="connsiteY36" fmla="*/ 886326 h 1110945"/>
                <a:gd name="connsiteX37" fmla="*/ 92242 w 208547"/>
                <a:gd name="connsiteY37" fmla="*/ 1034715 h 1110945"/>
                <a:gd name="connsiteX38" fmla="*/ 96252 w 208547"/>
                <a:gd name="connsiteY38" fmla="*/ 1046747 h 1110945"/>
                <a:gd name="connsiteX39" fmla="*/ 108284 w 208547"/>
                <a:gd name="connsiteY39" fmla="*/ 1054768 h 1110945"/>
                <a:gd name="connsiteX40" fmla="*/ 124326 w 208547"/>
                <a:gd name="connsiteY40" fmla="*/ 1078831 h 1110945"/>
                <a:gd name="connsiteX41" fmla="*/ 148389 w 208547"/>
                <a:gd name="connsiteY41" fmla="*/ 1086852 h 1110945"/>
                <a:gd name="connsiteX42" fmla="*/ 172452 w 208547"/>
                <a:gd name="connsiteY42" fmla="*/ 1098884 h 1110945"/>
                <a:gd name="connsiteX43" fmla="*/ 184484 w 208547"/>
                <a:gd name="connsiteY43" fmla="*/ 1106905 h 1110945"/>
                <a:gd name="connsiteX44" fmla="*/ 208547 w 208547"/>
                <a:gd name="connsiteY44" fmla="*/ 1110915 h 11109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Lst>
              <a:rect l="l" t="t" r="r" b="b"/>
              <a:pathLst>
                <a:path w="208547" h="1110945">
                  <a:moveTo>
                    <a:pt x="208547" y="8021"/>
                  </a:moveTo>
                  <a:cubicBezTo>
                    <a:pt x="201863" y="6684"/>
                    <a:pt x="195107" y="5663"/>
                    <a:pt x="188494" y="4010"/>
                  </a:cubicBezTo>
                  <a:cubicBezTo>
                    <a:pt x="184393" y="2985"/>
                    <a:pt x="180690" y="0"/>
                    <a:pt x="176463" y="0"/>
                  </a:cubicBezTo>
                  <a:cubicBezTo>
                    <a:pt x="159033" y="0"/>
                    <a:pt x="141705" y="2673"/>
                    <a:pt x="124326" y="4010"/>
                  </a:cubicBezTo>
                  <a:cubicBezTo>
                    <a:pt x="95598" y="13587"/>
                    <a:pt x="128461" y="-104"/>
                    <a:pt x="104273" y="20052"/>
                  </a:cubicBezTo>
                  <a:cubicBezTo>
                    <a:pt x="99680" y="23879"/>
                    <a:pt x="93578" y="25399"/>
                    <a:pt x="88231" y="28073"/>
                  </a:cubicBezTo>
                  <a:cubicBezTo>
                    <a:pt x="85557" y="32084"/>
                    <a:pt x="83296" y="36402"/>
                    <a:pt x="80210" y="40105"/>
                  </a:cubicBezTo>
                  <a:cubicBezTo>
                    <a:pt x="76579" y="44462"/>
                    <a:pt x="71582" y="47599"/>
                    <a:pt x="68179" y="52136"/>
                  </a:cubicBezTo>
                  <a:cubicBezTo>
                    <a:pt x="63502" y="58372"/>
                    <a:pt x="60471" y="65703"/>
                    <a:pt x="56147" y="72189"/>
                  </a:cubicBezTo>
                  <a:cubicBezTo>
                    <a:pt x="52439" y="77751"/>
                    <a:pt x="48126" y="82884"/>
                    <a:pt x="44116" y="88231"/>
                  </a:cubicBezTo>
                  <a:cubicBezTo>
                    <a:pt x="32190" y="124005"/>
                    <a:pt x="51276" y="67538"/>
                    <a:pt x="32084" y="120315"/>
                  </a:cubicBezTo>
                  <a:cubicBezTo>
                    <a:pt x="29195" y="128261"/>
                    <a:pt x="26737" y="136357"/>
                    <a:pt x="24063" y="144378"/>
                  </a:cubicBezTo>
                  <a:lnTo>
                    <a:pt x="20052" y="156410"/>
                  </a:lnTo>
                  <a:cubicBezTo>
                    <a:pt x="26411" y="175487"/>
                    <a:pt x="25200" y="178888"/>
                    <a:pt x="36094" y="192505"/>
                  </a:cubicBezTo>
                  <a:cubicBezTo>
                    <a:pt x="38456" y="195458"/>
                    <a:pt x="41442" y="197852"/>
                    <a:pt x="44116" y="200526"/>
                  </a:cubicBezTo>
                  <a:cubicBezTo>
                    <a:pt x="45453" y="220579"/>
                    <a:pt x="46221" y="240677"/>
                    <a:pt x="48126" y="260684"/>
                  </a:cubicBezTo>
                  <a:cubicBezTo>
                    <a:pt x="49251" y="272493"/>
                    <a:pt x="52736" y="288849"/>
                    <a:pt x="56147" y="300789"/>
                  </a:cubicBezTo>
                  <a:cubicBezTo>
                    <a:pt x="57308" y="304854"/>
                    <a:pt x="59133" y="308720"/>
                    <a:pt x="60158" y="312821"/>
                  </a:cubicBezTo>
                  <a:cubicBezTo>
                    <a:pt x="69837" y="351538"/>
                    <a:pt x="59010" y="317401"/>
                    <a:pt x="68179" y="344905"/>
                  </a:cubicBezTo>
                  <a:cubicBezTo>
                    <a:pt x="67196" y="353752"/>
                    <a:pt x="64413" y="388286"/>
                    <a:pt x="60158" y="401052"/>
                  </a:cubicBezTo>
                  <a:cubicBezTo>
                    <a:pt x="58267" y="406724"/>
                    <a:pt x="54492" y="411599"/>
                    <a:pt x="52137" y="417094"/>
                  </a:cubicBezTo>
                  <a:cubicBezTo>
                    <a:pt x="50472" y="420980"/>
                    <a:pt x="51115" y="426137"/>
                    <a:pt x="48126" y="429126"/>
                  </a:cubicBezTo>
                  <a:cubicBezTo>
                    <a:pt x="45137" y="432115"/>
                    <a:pt x="40105" y="431799"/>
                    <a:pt x="36094" y="433136"/>
                  </a:cubicBezTo>
                  <a:cubicBezTo>
                    <a:pt x="32084" y="435810"/>
                    <a:pt x="28374" y="439001"/>
                    <a:pt x="24063" y="441157"/>
                  </a:cubicBezTo>
                  <a:cubicBezTo>
                    <a:pt x="-9145" y="457762"/>
                    <a:pt x="34478" y="430203"/>
                    <a:pt x="0" y="453189"/>
                  </a:cubicBezTo>
                  <a:cubicBezTo>
                    <a:pt x="4010" y="454526"/>
                    <a:pt x="7966" y="456039"/>
                    <a:pt x="12031" y="457200"/>
                  </a:cubicBezTo>
                  <a:cubicBezTo>
                    <a:pt x="17331" y="458714"/>
                    <a:pt x="22794" y="459626"/>
                    <a:pt x="28073" y="461210"/>
                  </a:cubicBezTo>
                  <a:cubicBezTo>
                    <a:pt x="36172" y="463639"/>
                    <a:pt x="52137" y="469231"/>
                    <a:pt x="52137" y="469231"/>
                  </a:cubicBezTo>
                  <a:cubicBezTo>
                    <a:pt x="58619" y="473552"/>
                    <a:pt x="72844" y="481900"/>
                    <a:pt x="76200" y="489284"/>
                  </a:cubicBezTo>
                  <a:cubicBezTo>
                    <a:pt x="80762" y="499320"/>
                    <a:pt x="81547" y="510673"/>
                    <a:pt x="84221" y="521368"/>
                  </a:cubicBezTo>
                  <a:cubicBezTo>
                    <a:pt x="85558" y="526715"/>
                    <a:pt x="85174" y="532824"/>
                    <a:pt x="88231" y="537410"/>
                  </a:cubicBezTo>
                  <a:lnTo>
                    <a:pt x="96252" y="549442"/>
                  </a:lnTo>
                  <a:cubicBezTo>
                    <a:pt x="107222" y="615255"/>
                    <a:pt x="104273" y="590827"/>
                    <a:pt x="104273" y="713873"/>
                  </a:cubicBezTo>
                  <a:cubicBezTo>
                    <a:pt x="104273" y="801160"/>
                    <a:pt x="105226" y="746155"/>
                    <a:pt x="96252" y="782052"/>
                  </a:cubicBezTo>
                  <a:cubicBezTo>
                    <a:pt x="94599" y="788665"/>
                    <a:pt x="94398" y="795638"/>
                    <a:pt x="92242" y="802105"/>
                  </a:cubicBezTo>
                  <a:cubicBezTo>
                    <a:pt x="90352" y="807777"/>
                    <a:pt x="86895" y="812800"/>
                    <a:pt x="84221" y="818147"/>
                  </a:cubicBezTo>
                  <a:cubicBezTo>
                    <a:pt x="85558" y="840873"/>
                    <a:pt x="87388" y="863576"/>
                    <a:pt x="88231" y="886326"/>
                  </a:cubicBezTo>
                  <a:cubicBezTo>
                    <a:pt x="90062" y="935773"/>
                    <a:pt x="89771" y="985296"/>
                    <a:pt x="92242" y="1034715"/>
                  </a:cubicBezTo>
                  <a:cubicBezTo>
                    <a:pt x="92453" y="1038937"/>
                    <a:pt x="93611" y="1043446"/>
                    <a:pt x="96252" y="1046747"/>
                  </a:cubicBezTo>
                  <a:cubicBezTo>
                    <a:pt x="99263" y="1050511"/>
                    <a:pt x="104273" y="1052094"/>
                    <a:pt x="108284" y="1054768"/>
                  </a:cubicBezTo>
                  <a:cubicBezTo>
                    <a:pt x="113631" y="1062789"/>
                    <a:pt x="115181" y="1075783"/>
                    <a:pt x="124326" y="1078831"/>
                  </a:cubicBezTo>
                  <a:lnTo>
                    <a:pt x="148389" y="1086852"/>
                  </a:lnTo>
                  <a:cubicBezTo>
                    <a:pt x="182872" y="1109840"/>
                    <a:pt x="139243" y="1082279"/>
                    <a:pt x="172452" y="1098884"/>
                  </a:cubicBezTo>
                  <a:cubicBezTo>
                    <a:pt x="176763" y="1101040"/>
                    <a:pt x="180054" y="1105006"/>
                    <a:pt x="184484" y="1106905"/>
                  </a:cubicBezTo>
                  <a:cubicBezTo>
                    <a:pt x="195354" y="1111563"/>
                    <a:pt x="198781" y="1110915"/>
                    <a:pt x="208547" y="1110915"/>
                  </a:cubicBezTo>
                </a:path>
              </a:pathLst>
            </a:custGeom>
            <a:ln w="57150"/>
          </p:spPr>
          <p:style>
            <a:lnRef idx="3">
              <a:schemeClr val="accent1"/>
            </a:lnRef>
            <a:fillRef idx="0">
              <a:schemeClr val="accent1"/>
            </a:fillRef>
            <a:effectRef idx="2">
              <a:schemeClr val="accent1"/>
            </a:effectRef>
            <a:fontRef idx="minor">
              <a:schemeClr val="tx1"/>
            </a:fontRef>
          </p:style>
          <p:txBody>
            <a:bodyPr anchor="ctr"/>
            <a:lstStyle/>
            <a:p>
              <a:pPr algn="ctr">
                <a:defRPr/>
              </a:pPr>
              <a:endParaRPr lang="uk-UA"/>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fade">
                                      <p:cBhvr>
                                        <p:cTn id="12" dur="500"/>
                                        <p:tgtEl>
                                          <p:spTgt spid="9"/>
                                        </p:tgtEl>
                                      </p:cBhvr>
                                    </p:animEffect>
                                  </p:childTnLst>
                                </p:cTn>
                              </p:par>
                              <p:par>
                                <p:cTn id="13" presetID="10" presetClass="entr" presetSubtype="0" fill="hold" nodeType="withEffect">
                                  <p:stCondLst>
                                    <p:cond delay="0"/>
                                  </p:stCondLst>
                                  <p:childTnLst>
                                    <p:set>
                                      <p:cBhvr>
                                        <p:cTn id="14" dur="1" fill="hold">
                                          <p:stCondLst>
                                            <p:cond delay="0"/>
                                          </p:stCondLst>
                                        </p:cTn>
                                        <p:tgtEl>
                                          <p:spTgt spid="14"/>
                                        </p:tgtEl>
                                        <p:attrNameLst>
                                          <p:attrName>style.visibility</p:attrName>
                                        </p:attrNameLst>
                                      </p:cBhvr>
                                      <p:to>
                                        <p:strVal val="visible"/>
                                      </p:to>
                                    </p:set>
                                    <p:animEffect transition="in" filter="fade">
                                      <p:cBhvr>
                                        <p:cTn id="15" dur="500"/>
                                        <p:tgtEl>
                                          <p:spTgt spid="14"/>
                                        </p:tgtEl>
                                      </p:cBhvr>
                                    </p:animEffect>
                                  </p:childTnLst>
                                </p:cTn>
                              </p:par>
                            </p:childTnLst>
                          </p:cTn>
                        </p:par>
                        <p:par>
                          <p:cTn id="16" fill="hold">
                            <p:stCondLst>
                              <p:cond delay="500"/>
                            </p:stCondLst>
                            <p:childTnLst>
                              <p:par>
                                <p:cTn id="17" presetID="10" presetClass="entr" presetSubtype="0" fill="hold" grpId="0"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fade">
                                      <p:cBhvr>
                                        <p:cTn id="19"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8"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0" y="0"/>
            <a:ext cx="9144000" cy="908050"/>
          </a:xfrm>
          <a:prstGeom prst="rect">
            <a:avLst/>
          </a:prstGeom>
          <a:solidFill>
            <a:schemeClr val="accent3">
              <a:lumMod val="60000"/>
              <a:lumOff val="40000"/>
            </a:schemeClr>
          </a:solidFill>
          <a:ln>
            <a:solidFill>
              <a:schemeClr val="accent3">
                <a:lumMod val="60000"/>
                <a:lumOff val="40000"/>
              </a:schemeClr>
            </a:solidFill>
          </a:ln>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fontAlgn="auto">
              <a:spcBef>
                <a:spcPts val="0"/>
              </a:spcBef>
              <a:spcAft>
                <a:spcPts val="0"/>
              </a:spcAft>
              <a:defRPr/>
            </a:pPr>
            <a:r>
              <a:rPr lang="en-US" sz="2800" dirty="0">
                <a:solidFill>
                  <a:srgbClr val="C00000"/>
                </a:solidFill>
                <a:latin typeface="Arial" pitchFamily="34" charset="0"/>
                <a:cs typeface="Arial" pitchFamily="34" charset="0"/>
              </a:rPr>
              <a:t>Textual equivalence: thematic and information structures</a:t>
            </a:r>
          </a:p>
        </p:txBody>
      </p:sp>
      <p:sp>
        <p:nvSpPr>
          <p:cNvPr id="5" name="Скругленный прямоугольник 4"/>
          <p:cNvSpPr/>
          <p:nvPr/>
        </p:nvSpPr>
        <p:spPr>
          <a:xfrm>
            <a:off x="287338" y="2133600"/>
            <a:ext cx="8569325" cy="1800225"/>
          </a:xfrm>
          <a:prstGeom prst="roundRect">
            <a:avLst/>
          </a:prstGeom>
        </p:spPr>
        <p:style>
          <a:lnRef idx="2">
            <a:schemeClr val="accent3"/>
          </a:lnRef>
          <a:fillRef idx="1">
            <a:schemeClr val="lt1"/>
          </a:fillRef>
          <a:effectRef idx="0">
            <a:schemeClr val="accent3"/>
          </a:effectRef>
          <a:fontRef idx="minor">
            <a:schemeClr val="dk1"/>
          </a:fontRef>
        </p:style>
        <p:txBody>
          <a:bodyPr anchor="ctr"/>
          <a:lstStyle/>
          <a:p>
            <a:pPr algn="just" fontAlgn="auto">
              <a:spcBef>
                <a:spcPts val="0"/>
              </a:spcBef>
              <a:spcAft>
                <a:spcPts val="0"/>
              </a:spcAft>
              <a:defRPr/>
            </a:pPr>
            <a:r>
              <a:rPr lang="en-US" sz="2800" dirty="0">
                <a:solidFill>
                  <a:schemeClr val="tx2">
                    <a:lumMod val="75000"/>
                  </a:schemeClr>
                </a:solidFill>
                <a:latin typeface="Arial" pitchFamily="34" charset="0"/>
                <a:cs typeface="Arial" pitchFamily="34" charset="0"/>
              </a:rPr>
              <a:t>1.</a:t>
            </a:r>
            <a:r>
              <a:rPr lang="uk-UA" sz="2800" dirty="0">
                <a:solidFill>
                  <a:schemeClr val="tx2">
                    <a:lumMod val="75000"/>
                  </a:schemeClr>
                </a:solidFill>
                <a:latin typeface="Arial" pitchFamily="34" charset="0"/>
                <a:cs typeface="Arial" pitchFamily="34" charset="0"/>
              </a:rPr>
              <a:t> </a:t>
            </a:r>
            <a:r>
              <a:rPr lang="en-US" sz="2800" dirty="0">
                <a:solidFill>
                  <a:schemeClr val="tx2">
                    <a:lumMod val="75000"/>
                  </a:schemeClr>
                </a:solidFill>
                <a:latin typeface="Arial" pitchFamily="34" charset="0"/>
                <a:cs typeface="Arial" pitchFamily="34" charset="0"/>
              </a:rPr>
              <a:t>You may find that you can preserve the thematic structure of the original without distorting the text. Thus, the methods of the development of both texts will be the same or similar.</a:t>
            </a:r>
            <a:endParaRPr lang="uk-UA" sz="2800" dirty="0">
              <a:solidFill>
                <a:schemeClr val="tx2">
                  <a:lumMod val="75000"/>
                </a:schemeClr>
              </a:solidFill>
              <a:latin typeface="Arial" pitchFamily="34" charset="0"/>
              <a:cs typeface="Arial" pitchFamily="34" charset="0"/>
            </a:endParaRPr>
          </a:p>
        </p:txBody>
      </p:sp>
      <p:sp>
        <p:nvSpPr>
          <p:cNvPr id="8" name="Овал 7"/>
          <p:cNvSpPr/>
          <p:nvPr/>
        </p:nvSpPr>
        <p:spPr>
          <a:xfrm>
            <a:off x="8856663" y="6597650"/>
            <a:ext cx="179387" cy="180975"/>
          </a:xfrm>
          <a:prstGeom prst="ellipse">
            <a:avLst/>
          </a:prstGeom>
          <a:solidFill>
            <a:schemeClr val="tx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uk-UA" dirty="0"/>
          </a:p>
        </p:txBody>
      </p:sp>
      <p:sp>
        <p:nvSpPr>
          <p:cNvPr id="6" name="Скругленный прямоугольник 5"/>
          <p:cNvSpPr/>
          <p:nvPr/>
        </p:nvSpPr>
        <p:spPr>
          <a:xfrm>
            <a:off x="287338" y="1125538"/>
            <a:ext cx="8569325" cy="503237"/>
          </a:xfrm>
          <a:prstGeom prst="roundRect">
            <a:avLst/>
          </a:prstGeom>
        </p:spPr>
        <p:style>
          <a:lnRef idx="2">
            <a:schemeClr val="accent3"/>
          </a:lnRef>
          <a:fillRef idx="1">
            <a:schemeClr val="lt1"/>
          </a:fillRef>
          <a:effectRef idx="0">
            <a:schemeClr val="accent3"/>
          </a:effectRef>
          <a:fontRef idx="minor">
            <a:schemeClr val="dk1"/>
          </a:fontRef>
        </p:style>
        <p:txBody>
          <a:bodyPr anchor="ctr"/>
          <a:lstStyle/>
          <a:p>
            <a:pPr algn="ctr" fontAlgn="auto">
              <a:spcBef>
                <a:spcPts val="0"/>
              </a:spcBef>
              <a:spcAft>
                <a:spcPts val="0"/>
              </a:spcAft>
              <a:defRPr/>
            </a:pPr>
            <a:r>
              <a:rPr lang="en-US" sz="2800" dirty="0">
                <a:solidFill>
                  <a:schemeClr val="tx2">
                    <a:lumMod val="75000"/>
                  </a:schemeClr>
                </a:solidFill>
                <a:latin typeface="Arial" pitchFamily="34" charset="0"/>
                <a:cs typeface="Arial" pitchFamily="34" charset="0"/>
              </a:rPr>
              <a:t>Generally, the translator faces two possibilities:</a:t>
            </a:r>
          </a:p>
        </p:txBody>
      </p:sp>
      <p:sp>
        <p:nvSpPr>
          <p:cNvPr id="7" name="Скругленный прямоугольник 6"/>
          <p:cNvSpPr/>
          <p:nvPr/>
        </p:nvSpPr>
        <p:spPr>
          <a:xfrm>
            <a:off x="179388" y="3933825"/>
            <a:ext cx="8713787" cy="2519363"/>
          </a:xfrm>
          <a:prstGeom prst="roundRect">
            <a:avLst/>
          </a:prstGeom>
        </p:spPr>
        <p:style>
          <a:lnRef idx="2">
            <a:schemeClr val="accent3"/>
          </a:lnRef>
          <a:fillRef idx="1">
            <a:schemeClr val="lt1"/>
          </a:fillRef>
          <a:effectRef idx="0">
            <a:schemeClr val="accent3"/>
          </a:effectRef>
          <a:fontRef idx="minor">
            <a:schemeClr val="dk1"/>
          </a:fontRef>
        </p:style>
        <p:txBody>
          <a:bodyPr anchor="ctr"/>
          <a:lstStyle/>
          <a:p>
            <a:pPr algn="just">
              <a:defRPr/>
            </a:pPr>
            <a:r>
              <a:rPr lang="en-US" sz="2800">
                <a:solidFill>
                  <a:srgbClr val="17375E"/>
                </a:solidFill>
                <a:latin typeface="Arial" charset="0"/>
                <a:cs typeface="Arial" charset="0"/>
              </a:rPr>
              <a:t>2.</a:t>
            </a:r>
            <a:r>
              <a:rPr lang="uk-UA" sz="2800">
                <a:solidFill>
                  <a:srgbClr val="17375E"/>
                </a:solidFill>
                <a:latin typeface="Arial" charset="0"/>
                <a:cs typeface="Arial" charset="0"/>
              </a:rPr>
              <a:t> </a:t>
            </a:r>
            <a:r>
              <a:rPr lang="en-US" sz="2800">
                <a:solidFill>
                  <a:srgbClr val="17375E"/>
                </a:solidFill>
                <a:latin typeface="Arial" charset="0"/>
                <a:cs typeface="Arial" charset="0"/>
              </a:rPr>
              <a:t>You may find that you cannot preserve the thematic structure of the original without distorting the text. Then you will have to abandon it, but you must ensure that your target version has its own method of development and maintains the same continuity.</a:t>
            </a:r>
            <a:endParaRPr lang="uk-UA" sz="2800">
              <a:solidFill>
                <a:srgbClr val="17375E"/>
              </a:solidFill>
              <a:latin typeface="Arial" charset="0"/>
              <a:cs typeface="Arial"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500"/>
                                        <p:tgtEl>
                                          <p:spTgt spid="6"/>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fade">
                                      <p:cBhvr>
                                        <p:cTn id="17" dur="500"/>
                                        <p:tgtEl>
                                          <p:spTgt spid="5"/>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fade">
                                      <p:cBhvr>
                                        <p:cTn id="22" dur="500"/>
                                        <p:tgtEl>
                                          <p:spTgt spid="7"/>
                                        </p:tgtEl>
                                      </p:cBhvr>
                                    </p:animEffect>
                                  </p:childTnLst>
                                </p:cTn>
                              </p:par>
                            </p:childTnLst>
                          </p:cTn>
                        </p:par>
                        <p:par>
                          <p:cTn id="23" fill="hold">
                            <p:stCondLst>
                              <p:cond delay="500"/>
                            </p:stCondLst>
                            <p:childTnLst>
                              <p:par>
                                <p:cTn id="24" presetID="10" presetClass="entr" presetSubtype="0" fill="hold" grpId="0" nodeType="afterEffect">
                                  <p:stCondLst>
                                    <p:cond delay="0"/>
                                  </p:stCondLst>
                                  <p:childTnLst>
                                    <p:set>
                                      <p:cBhvr>
                                        <p:cTn id="25" dur="1" fill="hold">
                                          <p:stCondLst>
                                            <p:cond delay="0"/>
                                          </p:stCondLst>
                                        </p:cTn>
                                        <p:tgtEl>
                                          <p:spTgt spid="8"/>
                                        </p:tgtEl>
                                        <p:attrNameLst>
                                          <p:attrName>style.visibility</p:attrName>
                                        </p:attrNameLst>
                                      </p:cBhvr>
                                      <p:to>
                                        <p:strVal val="visible"/>
                                      </p:to>
                                    </p:set>
                                    <p:animEffect transition="in" filter="fade">
                                      <p:cBhvr>
                                        <p:cTn id="26"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8" grpId="0" animBg="1"/>
      <p:bldP spid="6" grpId="0" animBg="1"/>
      <p:bldP spid="7"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0" y="0"/>
            <a:ext cx="9144000" cy="620713"/>
          </a:xfrm>
          <a:prstGeom prst="rect">
            <a:avLst/>
          </a:prstGeom>
          <a:solidFill>
            <a:schemeClr val="accent3">
              <a:lumMod val="60000"/>
              <a:lumOff val="40000"/>
            </a:schemeClr>
          </a:solidFill>
          <a:ln>
            <a:solidFill>
              <a:schemeClr val="accent3">
                <a:lumMod val="60000"/>
                <a:lumOff val="40000"/>
              </a:schemeClr>
            </a:solidFill>
          </a:ln>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fontAlgn="auto">
              <a:spcBef>
                <a:spcPts val="0"/>
              </a:spcBef>
              <a:spcAft>
                <a:spcPts val="0"/>
              </a:spcAft>
              <a:defRPr/>
            </a:pPr>
            <a:r>
              <a:rPr lang="en-US" sz="3200" dirty="0">
                <a:solidFill>
                  <a:srgbClr val="C00000"/>
                </a:solidFill>
                <a:latin typeface="Arial" pitchFamily="34" charset="0"/>
                <a:cs typeface="Arial" pitchFamily="34" charset="0"/>
              </a:rPr>
              <a:t>	Information structure: given and new</a:t>
            </a:r>
          </a:p>
        </p:txBody>
      </p:sp>
      <p:sp>
        <p:nvSpPr>
          <p:cNvPr id="5" name="Скругленный прямоугольник 4"/>
          <p:cNvSpPr/>
          <p:nvPr/>
        </p:nvSpPr>
        <p:spPr>
          <a:xfrm>
            <a:off x="287338" y="836613"/>
            <a:ext cx="8569325" cy="4968875"/>
          </a:xfrm>
          <a:prstGeom prst="roundRect">
            <a:avLst/>
          </a:prstGeom>
        </p:spPr>
        <p:style>
          <a:lnRef idx="2">
            <a:schemeClr val="accent3"/>
          </a:lnRef>
          <a:fillRef idx="1">
            <a:schemeClr val="lt1"/>
          </a:fillRef>
          <a:effectRef idx="0">
            <a:schemeClr val="accent3"/>
          </a:effectRef>
          <a:fontRef idx="minor">
            <a:schemeClr val="dk1"/>
          </a:fontRef>
        </p:style>
        <p:txBody>
          <a:bodyPr anchor="ctr"/>
          <a:lstStyle/>
          <a:p>
            <a:pPr algn="just">
              <a:lnSpc>
                <a:spcPct val="150000"/>
              </a:lnSpc>
              <a:defRPr/>
            </a:pPr>
            <a:r>
              <a:rPr lang="en-US" sz="2800">
                <a:solidFill>
                  <a:srgbClr val="17375E"/>
                </a:solidFill>
                <a:latin typeface="Arial" charset="0"/>
                <a:cs typeface="Arial" charset="0"/>
              </a:rPr>
              <a:t>	The distinction between theme and rheme is speaker-oriented. A hearer-oriented approach distinguishes between what is </a:t>
            </a:r>
            <a:r>
              <a:rPr lang="en-US" sz="2800" b="1">
                <a:solidFill>
                  <a:srgbClr val="17375E"/>
                </a:solidFill>
                <a:latin typeface="Arial" charset="0"/>
                <a:cs typeface="Arial" charset="0"/>
              </a:rPr>
              <a:t>given</a:t>
            </a:r>
            <a:r>
              <a:rPr lang="en-US" sz="2800">
                <a:solidFill>
                  <a:srgbClr val="17375E"/>
                </a:solidFill>
                <a:latin typeface="Arial" charset="0"/>
                <a:cs typeface="Arial" charset="0"/>
              </a:rPr>
              <a:t> and what is </a:t>
            </a:r>
            <a:r>
              <a:rPr lang="en-US" sz="2800" b="1">
                <a:solidFill>
                  <a:srgbClr val="17375E"/>
                </a:solidFill>
                <a:latin typeface="Arial" charset="0"/>
                <a:cs typeface="Arial" charset="0"/>
              </a:rPr>
              <a:t>new</a:t>
            </a:r>
            <a:r>
              <a:rPr lang="en-US" sz="2800">
                <a:solidFill>
                  <a:srgbClr val="17375E"/>
                </a:solidFill>
                <a:latin typeface="Arial" charset="0"/>
                <a:cs typeface="Arial" charset="0"/>
              </a:rPr>
              <a:t>. Given information represents the common ground between the speaker and the hearer and gives the latter a reference point to which they can relate new information.</a:t>
            </a:r>
            <a:endParaRPr lang="uk-UA" sz="2800">
              <a:solidFill>
                <a:srgbClr val="17375E"/>
              </a:solidFill>
              <a:latin typeface="Arial" charset="0"/>
              <a:cs typeface="Arial" charset="0"/>
            </a:endParaRPr>
          </a:p>
        </p:txBody>
      </p:sp>
      <p:sp>
        <p:nvSpPr>
          <p:cNvPr id="8" name="Овал 7"/>
          <p:cNvSpPr/>
          <p:nvPr/>
        </p:nvSpPr>
        <p:spPr>
          <a:xfrm>
            <a:off x="8856663" y="6597650"/>
            <a:ext cx="179387" cy="180975"/>
          </a:xfrm>
          <a:prstGeom prst="ellipse">
            <a:avLst/>
          </a:prstGeom>
          <a:solidFill>
            <a:schemeClr val="tx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uk-UA"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500"/>
                                        <p:tgtEl>
                                          <p:spTgt spid="5"/>
                                        </p:tgtEl>
                                      </p:cBhvr>
                                    </p:animEffect>
                                  </p:childTnLst>
                                </p:cTn>
                              </p:par>
                            </p:childTnLst>
                          </p:cTn>
                        </p:par>
                        <p:par>
                          <p:cTn id="13" fill="hold">
                            <p:stCondLst>
                              <p:cond delay="500"/>
                            </p:stCondLst>
                            <p:childTnLst>
                              <p:par>
                                <p:cTn id="14" presetID="10" presetClass="entr" presetSubtype="0" fill="hold" grpId="0" nodeType="after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fade">
                                      <p:cBhvr>
                                        <p:cTn id="16"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8"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0" y="0"/>
            <a:ext cx="9144000" cy="620713"/>
          </a:xfrm>
          <a:prstGeom prst="rect">
            <a:avLst/>
          </a:prstGeom>
          <a:solidFill>
            <a:schemeClr val="accent3">
              <a:lumMod val="60000"/>
              <a:lumOff val="40000"/>
            </a:schemeClr>
          </a:solidFill>
          <a:ln>
            <a:solidFill>
              <a:schemeClr val="accent3">
                <a:lumMod val="60000"/>
                <a:lumOff val="40000"/>
              </a:schemeClr>
            </a:solidFill>
          </a:ln>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fontAlgn="auto">
              <a:spcBef>
                <a:spcPts val="0"/>
              </a:spcBef>
              <a:spcAft>
                <a:spcPts val="0"/>
              </a:spcAft>
              <a:defRPr/>
            </a:pPr>
            <a:r>
              <a:rPr lang="en-US" sz="3200" dirty="0">
                <a:solidFill>
                  <a:srgbClr val="C00000"/>
                </a:solidFill>
                <a:latin typeface="Arial" pitchFamily="34" charset="0"/>
                <a:cs typeface="Arial" pitchFamily="34" charset="0"/>
              </a:rPr>
              <a:t>	Information structure: given and new</a:t>
            </a:r>
          </a:p>
        </p:txBody>
      </p:sp>
      <p:sp>
        <p:nvSpPr>
          <p:cNvPr id="5" name="Скругленный прямоугольник 4"/>
          <p:cNvSpPr/>
          <p:nvPr/>
        </p:nvSpPr>
        <p:spPr>
          <a:xfrm>
            <a:off x="142875" y="836613"/>
            <a:ext cx="8858250" cy="5761037"/>
          </a:xfrm>
          <a:prstGeom prst="roundRect">
            <a:avLst/>
          </a:prstGeom>
        </p:spPr>
        <p:style>
          <a:lnRef idx="2">
            <a:schemeClr val="accent3"/>
          </a:lnRef>
          <a:fillRef idx="1">
            <a:schemeClr val="lt1"/>
          </a:fillRef>
          <a:effectRef idx="0">
            <a:schemeClr val="accent3"/>
          </a:effectRef>
          <a:fontRef idx="minor">
            <a:schemeClr val="dk1"/>
          </a:fontRef>
        </p:style>
        <p:txBody>
          <a:bodyPr anchor="ctr"/>
          <a:lstStyle/>
          <a:p>
            <a:pPr algn="just">
              <a:defRPr/>
            </a:pPr>
            <a:r>
              <a:rPr lang="en-US" sz="2400">
                <a:solidFill>
                  <a:srgbClr val="17375E"/>
                </a:solidFill>
                <a:latin typeface="Arial" charset="0"/>
                <a:cs typeface="Arial" charset="0"/>
              </a:rPr>
              <a:t>How is given and new signalled?</a:t>
            </a:r>
          </a:p>
          <a:p>
            <a:pPr algn="just">
              <a:defRPr/>
            </a:pPr>
            <a:endParaRPr lang="en-US" sz="2400">
              <a:solidFill>
                <a:srgbClr val="17375E"/>
              </a:solidFill>
              <a:latin typeface="Arial" charset="0"/>
              <a:cs typeface="Arial" charset="0"/>
            </a:endParaRPr>
          </a:p>
          <a:p>
            <a:pPr algn="just">
              <a:defRPr/>
            </a:pPr>
            <a:r>
              <a:rPr lang="en-US" sz="2400">
                <a:solidFill>
                  <a:srgbClr val="17375E"/>
                </a:solidFill>
                <a:latin typeface="Arial" charset="0"/>
                <a:cs typeface="Arial" charset="0"/>
              </a:rPr>
              <a:t>The item </a:t>
            </a:r>
            <a:r>
              <a:rPr lang="en-US" sz="2400" i="1">
                <a:solidFill>
                  <a:srgbClr val="17375E"/>
                </a:solidFill>
                <a:latin typeface="Arial" charset="0"/>
                <a:cs typeface="Arial" charset="0"/>
              </a:rPr>
              <a:t>in theme position</a:t>
            </a:r>
            <a:r>
              <a:rPr lang="en-US" sz="2400">
                <a:solidFill>
                  <a:srgbClr val="17375E"/>
                </a:solidFill>
                <a:latin typeface="Arial" charset="0"/>
                <a:cs typeface="Arial" charset="0"/>
              </a:rPr>
              <a:t> is presented as given and the item </a:t>
            </a:r>
            <a:r>
              <a:rPr lang="en-US" sz="2400" i="1">
                <a:solidFill>
                  <a:srgbClr val="17375E"/>
                </a:solidFill>
                <a:latin typeface="Arial" charset="0"/>
                <a:cs typeface="Arial" charset="0"/>
              </a:rPr>
              <a:t>in rheme position</a:t>
            </a:r>
            <a:r>
              <a:rPr lang="en-US" sz="2400">
                <a:solidFill>
                  <a:srgbClr val="17375E"/>
                </a:solidFill>
                <a:latin typeface="Arial" charset="0"/>
                <a:cs typeface="Arial" charset="0"/>
              </a:rPr>
              <a:t> is presented as new:</a:t>
            </a:r>
            <a:endParaRPr lang="uk-UA" sz="2400">
              <a:solidFill>
                <a:srgbClr val="17375E"/>
              </a:solidFill>
              <a:latin typeface="Arial" charset="0"/>
              <a:cs typeface="Arial" charset="0"/>
            </a:endParaRPr>
          </a:p>
          <a:p>
            <a:pPr algn="just">
              <a:defRPr/>
            </a:pPr>
            <a:r>
              <a:rPr lang="en-US" sz="2400">
                <a:solidFill>
                  <a:schemeClr val="accent1"/>
                </a:solidFill>
                <a:latin typeface="Arial" charset="0"/>
                <a:cs typeface="Arial" charset="0"/>
              </a:rPr>
              <a:t>Winnie-the-Pooh sat down at the foot of the tree, put his head between his paws and began to think.</a:t>
            </a:r>
          </a:p>
          <a:p>
            <a:pPr algn="just">
              <a:defRPr/>
            </a:pPr>
            <a:r>
              <a:rPr lang="en-US" sz="2400" i="1">
                <a:solidFill>
                  <a:srgbClr val="17375E"/>
                </a:solidFill>
                <a:latin typeface="Arial" charset="0"/>
                <a:cs typeface="Arial" charset="0"/>
              </a:rPr>
              <a:t>Stress</a:t>
            </a:r>
            <a:r>
              <a:rPr lang="en-US" sz="2400">
                <a:solidFill>
                  <a:srgbClr val="17375E"/>
                </a:solidFill>
                <a:latin typeface="Arial" charset="0"/>
                <a:cs typeface="Arial" charset="0"/>
              </a:rPr>
              <a:t> in spoken language and in certain </a:t>
            </a:r>
            <a:r>
              <a:rPr lang="en-US" sz="2400" i="1">
                <a:solidFill>
                  <a:srgbClr val="17375E"/>
                </a:solidFill>
                <a:latin typeface="Arial" charset="0"/>
                <a:cs typeface="Arial" charset="0"/>
              </a:rPr>
              <a:t>emphatic structures</a:t>
            </a:r>
            <a:r>
              <a:rPr lang="en-US" sz="2400">
                <a:solidFill>
                  <a:srgbClr val="17375E"/>
                </a:solidFill>
                <a:latin typeface="Arial" charset="0"/>
                <a:cs typeface="Arial" charset="0"/>
              </a:rPr>
              <a:t> in written l-ge:</a:t>
            </a:r>
          </a:p>
          <a:p>
            <a:pPr algn="just">
              <a:defRPr/>
            </a:pPr>
            <a:r>
              <a:rPr lang="en-US" sz="2400">
                <a:solidFill>
                  <a:srgbClr val="17375E"/>
                </a:solidFill>
                <a:latin typeface="Arial" charset="0"/>
                <a:cs typeface="Arial" charset="0"/>
              </a:rPr>
              <a:t>		</a:t>
            </a:r>
            <a:r>
              <a:rPr lang="en-US" sz="2400">
                <a:solidFill>
                  <a:schemeClr val="accent1"/>
                </a:solidFill>
                <a:latin typeface="Arial" charset="0"/>
                <a:cs typeface="Arial" charset="0"/>
              </a:rPr>
              <a:t>I </a:t>
            </a:r>
            <a:r>
              <a:rPr lang="en-US" sz="2400" i="1">
                <a:solidFill>
                  <a:schemeClr val="accent1"/>
                </a:solidFill>
                <a:latin typeface="Arial" charset="0"/>
                <a:cs typeface="Arial" charset="0"/>
              </a:rPr>
              <a:t>did</a:t>
            </a:r>
            <a:r>
              <a:rPr lang="en-US" sz="2400">
                <a:solidFill>
                  <a:schemeClr val="accent1"/>
                </a:solidFill>
                <a:latin typeface="Arial" charset="0"/>
                <a:cs typeface="Arial" charset="0"/>
              </a:rPr>
              <a:t> see him.</a:t>
            </a:r>
          </a:p>
          <a:p>
            <a:pPr algn="just">
              <a:defRPr/>
            </a:pPr>
            <a:r>
              <a:rPr lang="en-US" sz="2400">
                <a:solidFill>
                  <a:schemeClr val="accent1"/>
                </a:solidFill>
                <a:latin typeface="Arial" charset="0"/>
                <a:cs typeface="Arial" charset="0"/>
              </a:rPr>
              <a:t>		A: It’s about time you went home.</a:t>
            </a:r>
          </a:p>
          <a:p>
            <a:pPr algn="just">
              <a:defRPr/>
            </a:pPr>
            <a:r>
              <a:rPr lang="en-US" sz="2400">
                <a:solidFill>
                  <a:schemeClr val="accent1"/>
                </a:solidFill>
                <a:latin typeface="Arial" charset="0"/>
                <a:cs typeface="Arial" charset="0"/>
              </a:rPr>
              <a:t>		B: I </a:t>
            </a:r>
            <a:r>
              <a:rPr lang="en-US" sz="2400" i="1">
                <a:solidFill>
                  <a:schemeClr val="accent1"/>
                </a:solidFill>
                <a:latin typeface="Arial" charset="0"/>
                <a:cs typeface="Arial" charset="0"/>
              </a:rPr>
              <a:t>am</a:t>
            </a:r>
            <a:r>
              <a:rPr lang="en-US" sz="2400">
                <a:solidFill>
                  <a:schemeClr val="accent1"/>
                </a:solidFill>
                <a:latin typeface="Arial" charset="0"/>
                <a:cs typeface="Arial" charset="0"/>
              </a:rPr>
              <a:t> going. (cf. I’m going)</a:t>
            </a:r>
          </a:p>
          <a:p>
            <a:pPr algn="just">
              <a:defRPr/>
            </a:pPr>
            <a:r>
              <a:rPr lang="en-US" sz="2400">
                <a:solidFill>
                  <a:srgbClr val="17375E"/>
                </a:solidFill>
                <a:latin typeface="Arial" charset="0"/>
                <a:cs typeface="Arial" charset="0"/>
              </a:rPr>
              <a:t>A good exercise to demonstrate the variety of meaning through intonation changes is to take a single sentence, try stressing each word in turn, and see the totally different meanings that come out. </a:t>
            </a:r>
            <a:r>
              <a:rPr lang="en-US" sz="2400" i="1">
                <a:solidFill>
                  <a:srgbClr val="17375E"/>
                </a:solidFill>
                <a:latin typeface="Arial" charset="0"/>
                <a:cs typeface="Arial" charset="0"/>
              </a:rPr>
              <a:t>(</a:t>
            </a:r>
            <a:r>
              <a:rPr lang="en-US" sz="2400" i="1">
                <a:solidFill>
                  <a:schemeClr val="accent1"/>
                </a:solidFill>
                <a:latin typeface="Arial" charset="0"/>
                <a:cs typeface="Arial" charset="0"/>
              </a:rPr>
              <a:t>I didn’t say he stole the money.</a:t>
            </a:r>
            <a:r>
              <a:rPr lang="en-US" sz="2400" i="1">
                <a:solidFill>
                  <a:srgbClr val="17375E"/>
                </a:solidFill>
                <a:latin typeface="Arial" charset="0"/>
                <a:cs typeface="Arial" charset="0"/>
              </a:rPr>
              <a:t>)</a:t>
            </a:r>
          </a:p>
        </p:txBody>
      </p:sp>
      <p:sp>
        <p:nvSpPr>
          <p:cNvPr id="8" name="Овал 7"/>
          <p:cNvSpPr/>
          <p:nvPr/>
        </p:nvSpPr>
        <p:spPr>
          <a:xfrm>
            <a:off x="8856663" y="6597650"/>
            <a:ext cx="179387" cy="180975"/>
          </a:xfrm>
          <a:prstGeom prst="ellipse">
            <a:avLst/>
          </a:prstGeom>
          <a:solidFill>
            <a:schemeClr val="tx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uk-UA"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500"/>
                                        <p:tgtEl>
                                          <p:spTgt spid="5"/>
                                        </p:tgtEl>
                                      </p:cBhvr>
                                    </p:animEffect>
                                  </p:childTnLst>
                                </p:cTn>
                              </p:par>
                            </p:childTnLst>
                          </p:cTn>
                        </p:par>
                        <p:par>
                          <p:cTn id="13" fill="hold">
                            <p:stCondLst>
                              <p:cond delay="500"/>
                            </p:stCondLst>
                            <p:childTnLst>
                              <p:par>
                                <p:cTn id="14" presetID="10" presetClass="entr" presetSubtype="0" fill="hold" grpId="0" nodeType="after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fade">
                                      <p:cBhvr>
                                        <p:cTn id="16"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8"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0" y="0"/>
            <a:ext cx="9144000" cy="620713"/>
          </a:xfrm>
          <a:prstGeom prst="rect">
            <a:avLst/>
          </a:prstGeom>
          <a:solidFill>
            <a:schemeClr val="accent3">
              <a:lumMod val="60000"/>
              <a:lumOff val="40000"/>
            </a:schemeClr>
          </a:solidFill>
          <a:ln>
            <a:solidFill>
              <a:schemeClr val="accent3">
                <a:lumMod val="60000"/>
                <a:lumOff val="40000"/>
              </a:schemeClr>
            </a:solidFill>
          </a:ln>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fontAlgn="auto">
              <a:spcBef>
                <a:spcPts val="0"/>
              </a:spcBef>
              <a:spcAft>
                <a:spcPts val="0"/>
              </a:spcAft>
              <a:defRPr/>
            </a:pPr>
            <a:r>
              <a:rPr lang="en-US" sz="3200" dirty="0">
                <a:solidFill>
                  <a:srgbClr val="C00000"/>
                </a:solidFill>
                <a:latin typeface="Arial" pitchFamily="34" charset="0"/>
                <a:cs typeface="Arial" pitchFamily="34" charset="0"/>
              </a:rPr>
              <a:t>	Information structure: given and new</a:t>
            </a:r>
          </a:p>
        </p:txBody>
      </p:sp>
      <p:sp>
        <p:nvSpPr>
          <p:cNvPr id="5" name="Скругленный прямоугольник 4"/>
          <p:cNvSpPr/>
          <p:nvPr/>
        </p:nvSpPr>
        <p:spPr>
          <a:xfrm>
            <a:off x="142875" y="836613"/>
            <a:ext cx="8858250" cy="1871662"/>
          </a:xfrm>
          <a:prstGeom prst="roundRect">
            <a:avLst/>
          </a:prstGeom>
        </p:spPr>
        <p:style>
          <a:lnRef idx="2">
            <a:schemeClr val="accent3"/>
          </a:lnRef>
          <a:fillRef idx="1">
            <a:schemeClr val="lt1"/>
          </a:fillRef>
          <a:effectRef idx="0">
            <a:schemeClr val="accent3"/>
          </a:effectRef>
          <a:fontRef idx="minor">
            <a:schemeClr val="dk1"/>
          </a:fontRef>
        </p:style>
        <p:txBody>
          <a:bodyPr anchor="ctr"/>
          <a:lstStyle/>
          <a:p>
            <a:pPr algn="just" fontAlgn="auto">
              <a:spcBef>
                <a:spcPts val="0"/>
              </a:spcBef>
              <a:spcAft>
                <a:spcPts val="0"/>
              </a:spcAft>
              <a:defRPr/>
            </a:pPr>
            <a:r>
              <a:rPr lang="en-US" sz="2400" i="1" dirty="0">
                <a:solidFill>
                  <a:schemeClr val="tx2">
                    <a:lumMod val="75000"/>
                  </a:schemeClr>
                </a:solidFill>
                <a:latin typeface="Arial" pitchFamily="34" charset="0"/>
                <a:cs typeface="Arial" pitchFamily="34" charset="0"/>
              </a:rPr>
              <a:t>Punctuation:	</a:t>
            </a:r>
            <a:endParaRPr lang="uk-UA" sz="2400" i="1" dirty="0">
              <a:solidFill>
                <a:schemeClr val="tx2">
                  <a:lumMod val="75000"/>
                </a:schemeClr>
              </a:solidFill>
              <a:latin typeface="Arial" pitchFamily="34" charset="0"/>
              <a:cs typeface="Arial" pitchFamily="34" charset="0"/>
            </a:endParaRPr>
          </a:p>
          <a:p>
            <a:pPr algn="just" fontAlgn="auto">
              <a:spcBef>
                <a:spcPts val="0"/>
              </a:spcBef>
              <a:spcAft>
                <a:spcPts val="0"/>
              </a:spcAft>
              <a:defRPr/>
            </a:pPr>
            <a:r>
              <a:rPr lang="en-US" sz="2400" dirty="0">
                <a:solidFill>
                  <a:schemeClr val="accent1"/>
                </a:solidFill>
                <a:latin typeface="Arial" pitchFamily="34" charset="0"/>
                <a:cs typeface="Arial" pitchFamily="34" charset="0"/>
              </a:rPr>
              <a:t>He was waiving to the girl who was running along the platform.</a:t>
            </a:r>
          </a:p>
          <a:p>
            <a:pPr algn="just" fontAlgn="auto">
              <a:lnSpc>
                <a:spcPct val="150000"/>
              </a:lnSpc>
              <a:spcBef>
                <a:spcPts val="0"/>
              </a:spcBef>
              <a:spcAft>
                <a:spcPts val="0"/>
              </a:spcAft>
              <a:defRPr/>
            </a:pPr>
            <a:r>
              <a:rPr lang="en-US" sz="2400" dirty="0">
                <a:solidFill>
                  <a:schemeClr val="accent1"/>
                </a:solidFill>
                <a:latin typeface="Arial" pitchFamily="34" charset="0"/>
                <a:cs typeface="Arial" pitchFamily="34" charset="0"/>
              </a:rPr>
              <a:t>He was waiving to the girl, </a:t>
            </a:r>
            <a:r>
              <a:rPr lang="en-US" sz="2400" i="1" dirty="0">
                <a:solidFill>
                  <a:schemeClr val="accent1"/>
                </a:solidFill>
                <a:latin typeface="Arial" pitchFamily="34" charset="0"/>
                <a:cs typeface="Arial" pitchFamily="34" charset="0"/>
              </a:rPr>
              <a:t>who was running along the platform </a:t>
            </a:r>
            <a:r>
              <a:rPr lang="en-US" sz="2400" dirty="0">
                <a:solidFill>
                  <a:schemeClr val="accent1"/>
                </a:solidFill>
                <a:latin typeface="Arial" pitchFamily="34" charset="0"/>
                <a:cs typeface="Arial" pitchFamily="34" charset="0"/>
              </a:rPr>
              <a:t>(new information).</a:t>
            </a:r>
          </a:p>
        </p:txBody>
      </p:sp>
      <p:sp>
        <p:nvSpPr>
          <p:cNvPr id="8" name="Овал 7"/>
          <p:cNvSpPr/>
          <p:nvPr/>
        </p:nvSpPr>
        <p:spPr>
          <a:xfrm>
            <a:off x="8856663" y="6597650"/>
            <a:ext cx="179387" cy="180975"/>
          </a:xfrm>
          <a:prstGeom prst="ellipse">
            <a:avLst/>
          </a:prstGeom>
          <a:solidFill>
            <a:schemeClr val="tx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uk-UA" dirty="0"/>
          </a:p>
        </p:txBody>
      </p:sp>
      <p:sp>
        <p:nvSpPr>
          <p:cNvPr id="6" name="Скругленный прямоугольник 5"/>
          <p:cNvSpPr/>
          <p:nvPr/>
        </p:nvSpPr>
        <p:spPr>
          <a:xfrm>
            <a:off x="142875" y="2852738"/>
            <a:ext cx="8858250" cy="3744912"/>
          </a:xfrm>
          <a:prstGeom prst="roundRect">
            <a:avLst/>
          </a:prstGeom>
        </p:spPr>
        <p:style>
          <a:lnRef idx="2">
            <a:schemeClr val="accent3"/>
          </a:lnRef>
          <a:fillRef idx="1">
            <a:schemeClr val="lt1"/>
          </a:fillRef>
          <a:effectRef idx="0">
            <a:schemeClr val="accent3"/>
          </a:effectRef>
          <a:fontRef idx="minor">
            <a:schemeClr val="dk1"/>
          </a:fontRef>
        </p:style>
        <p:txBody>
          <a:bodyPr anchor="ctr"/>
          <a:lstStyle/>
          <a:p>
            <a:pPr algn="just">
              <a:defRPr/>
            </a:pPr>
            <a:r>
              <a:rPr lang="en-US" sz="2800">
                <a:solidFill>
                  <a:srgbClr val="17375E"/>
                </a:solidFill>
                <a:latin typeface="Arial" charset="0"/>
                <a:cs typeface="Arial" charset="0"/>
              </a:rPr>
              <a:t>There are times when a speaker/writer seems to highlight a rheme by stripping the message of its initial element, the theme:</a:t>
            </a:r>
          </a:p>
          <a:p>
            <a:pPr algn="just">
              <a:defRPr/>
            </a:pPr>
            <a:r>
              <a:rPr lang="en-US" sz="2800">
                <a:solidFill>
                  <a:schemeClr val="accent1"/>
                </a:solidFill>
                <a:latin typeface="Arial" charset="0"/>
                <a:cs typeface="Arial" charset="0"/>
              </a:rPr>
              <a:t>House of Fraser shares were highly sensitive to any rumours of a bid, and we waited with caution and anxiety for the green light from the ministry. </a:t>
            </a:r>
            <a:endParaRPr lang="uk-UA" sz="2800">
              <a:solidFill>
                <a:schemeClr val="accent1"/>
              </a:solidFill>
              <a:latin typeface="Arial" charset="0"/>
              <a:cs typeface="Arial" charset="0"/>
            </a:endParaRPr>
          </a:p>
          <a:p>
            <a:pPr algn="just">
              <a:defRPr/>
            </a:pPr>
            <a:r>
              <a:rPr lang="en-US" sz="2800" i="1" u="sng">
                <a:solidFill>
                  <a:schemeClr val="accent1"/>
                </a:solidFill>
                <a:latin typeface="Arial" charset="0"/>
                <a:cs typeface="Arial" charset="0"/>
              </a:rPr>
              <a:t>And waited</a:t>
            </a:r>
            <a:r>
              <a:rPr lang="en-US" sz="2800" i="1">
                <a:solidFill>
                  <a:schemeClr val="accent1"/>
                </a:solidFill>
                <a:latin typeface="Arial" charset="0"/>
                <a:cs typeface="Arial" charset="0"/>
              </a:rPr>
              <a:t>.</a:t>
            </a:r>
            <a:r>
              <a:rPr lang="en-US" sz="2800" i="1">
                <a:solidFill>
                  <a:srgbClr val="17375E"/>
                </a:solidFill>
                <a:latin typeface="Arial" charset="0"/>
                <a:cs typeface="Arial" charset="0"/>
              </a:rPr>
              <a:t> </a:t>
            </a:r>
            <a:r>
              <a:rPr lang="en-US" sz="2800">
                <a:solidFill>
                  <a:srgbClr val="17375E"/>
                </a:solidFill>
                <a:latin typeface="Arial" charset="0"/>
                <a:cs typeface="Arial" charset="0"/>
              </a:rPr>
              <a:t>(Extract from </a:t>
            </a:r>
            <a:r>
              <a:rPr lang="en-US" sz="2800" i="1">
                <a:solidFill>
                  <a:srgbClr val="17375E"/>
                </a:solidFill>
                <a:latin typeface="Arial" charset="0"/>
                <a:cs typeface="Arial" charset="0"/>
              </a:rPr>
              <a:t>A Hero from Zero)</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500"/>
                                        <p:tgtEl>
                                          <p:spTgt spid="6"/>
                                        </p:tgtEl>
                                      </p:cBhvr>
                                    </p:animEffect>
                                  </p:childTnLst>
                                </p:cTn>
                              </p:par>
                            </p:childTnLst>
                          </p:cTn>
                        </p:par>
                        <p:par>
                          <p:cTn id="18" fill="hold">
                            <p:stCondLst>
                              <p:cond delay="500"/>
                            </p:stCondLst>
                            <p:childTnLst>
                              <p:par>
                                <p:cTn id="19" presetID="10" presetClass="entr" presetSubtype="0" fill="hold" grpId="0" nodeType="after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fade">
                                      <p:cBhvr>
                                        <p:cTn id="21"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8" grpId="0" animBg="1"/>
      <p:bldP spid="6"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0" y="0"/>
            <a:ext cx="9144000" cy="692150"/>
          </a:xfrm>
          <a:prstGeom prst="rect">
            <a:avLst/>
          </a:prstGeom>
          <a:solidFill>
            <a:schemeClr val="accent3">
              <a:lumMod val="60000"/>
              <a:lumOff val="40000"/>
            </a:schemeClr>
          </a:solidFill>
          <a:ln>
            <a:solidFill>
              <a:schemeClr val="accent3">
                <a:lumMod val="60000"/>
                <a:lumOff val="40000"/>
              </a:schemeClr>
            </a:solidFill>
          </a:ln>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fontAlgn="auto">
              <a:spcBef>
                <a:spcPts val="0"/>
              </a:spcBef>
              <a:spcAft>
                <a:spcPts val="0"/>
              </a:spcAft>
              <a:defRPr/>
            </a:pPr>
            <a:r>
              <a:rPr lang="en-US" sz="2400" dirty="0">
                <a:solidFill>
                  <a:srgbClr val="C00000"/>
                </a:solidFill>
                <a:latin typeface="Arial" pitchFamily="34" charset="0"/>
                <a:cs typeface="Arial" pitchFamily="34" charset="0"/>
              </a:rPr>
              <a:t>Extract from an advertising leaflet of </a:t>
            </a:r>
            <a:r>
              <a:rPr lang="en-US" sz="2400" dirty="0" err="1">
                <a:solidFill>
                  <a:srgbClr val="C00000"/>
                </a:solidFill>
                <a:latin typeface="Arial" pitchFamily="34" charset="0"/>
                <a:cs typeface="Arial" pitchFamily="34" charset="0"/>
              </a:rPr>
              <a:t>Estée</a:t>
            </a:r>
            <a:r>
              <a:rPr lang="en-US" sz="2400" dirty="0">
                <a:solidFill>
                  <a:srgbClr val="C00000"/>
                </a:solidFill>
                <a:latin typeface="Arial" pitchFamily="34" charset="0"/>
                <a:cs typeface="Arial" pitchFamily="34" charset="0"/>
              </a:rPr>
              <a:t> Lauder cosmetic products</a:t>
            </a:r>
          </a:p>
        </p:txBody>
      </p:sp>
      <p:sp>
        <p:nvSpPr>
          <p:cNvPr id="8" name="Овал 7"/>
          <p:cNvSpPr/>
          <p:nvPr/>
        </p:nvSpPr>
        <p:spPr>
          <a:xfrm>
            <a:off x="8856663" y="6597650"/>
            <a:ext cx="179387" cy="180975"/>
          </a:xfrm>
          <a:prstGeom prst="ellipse">
            <a:avLst/>
          </a:prstGeom>
          <a:solidFill>
            <a:schemeClr val="tx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uk-UA" dirty="0"/>
          </a:p>
        </p:txBody>
      </p:sp>
      <p:sp>
        <p:nvSpPr>
          <p:cNvPr id="6" name="Скругленный прямоугольник 5"/>
          <p:cNvSpPr/>
          <p:nvPr/>
        </p:nvSpPr>
        <p:spPr>
          <a:xfrm>
            <a:off x="142875" y="836613"/>
            <a:ext cx="4645025" cy="5761037"/>
          </a:xfrm>
          <a:prstGeom prst="roundRect">
            <a:avLst/>
          </a:prstGeom>
        </p:spPr>
        <p:style>
          <a:lnRef idx="2">
            <a:schemeClr val="accent3"/>
          </a:lnRef>
          <a:fillRef idx="1">
            <a:schemeClr val="lt1"/>
          </a:fillRef>
          <a:effectRef idx="0">
            <a:schemeClr val="accent3"/>
          </a:effectRef>
          <a:fontRef idx="minor">
            <a:schemeClr val="dk1"/>
          </a:fontRef>
        </p:style>
        <p:txBody>
          <a:bodyPr anchor="ctr"/>
          <a:lstStyle/>
          <a:p>
            <a:pPr algn="just" fontAlgn="auto">
              <a:spcBef>
                <a:spcPts val="0"/>
              </a:spcBef>
              <a:spcAft>
                <a:spcPts val="0"/>
              </a:spcAft>
              <a:defRPr/>
            </a:pPr>
            <a:r>
              <a:rPr lang="en-US" sz="2400" dirty="0">
                <a:solidFill>
                  <a:schemeClr val="accent1"/>
                </a:solidFill>
                <a:latin typeface="Arial" pitchFamily="34" charset="0"/>
                <a:cs typeface="Arial" pitchFamily="34" charset="0"/>
              </a:rPr>
              <a:t>Extraordinary new </a:t>
            </a:r>
            <a:r>
              <a:rPr lang="en-US" sz="2400" dirty="0" err="1">
                <a:solidFill>
                  <a:schemeClr val="accent1"/>
                </a:solidFill>
                <a:latin typeface="Arial" pitchFamily="34" charset="0"/>
                <a:cs typeface="Arial" pitchFamily="34" charset="0"/>
              </a:rPr>
              <a:t>colours</a:t>
            </a:r>
            <a:r>
              <a:rPr lang="en-US" sz="2400" dirty="0">
                <a:solidFill>
                  <a:schemeClr val="accent1"/>
                </a:solidFill>
                <a:latin typeface="Arial" pitchFamily="34" charset="0"/>
                <a:cs typeface="Arial" pitchFamily="34" charset="0"/>
              </a:rPr>
              <a:t>.</a:t>
            </a:r>
          </a:p>
          <a:p>
            <a:pPr algn="just" fontAlgn="auto">
              <a:spcBef>
                <a:spcPts val="0"/>
              </a:spcBef>
              <a:spcAft>
                <a:spcPts val="0"/>
              </a:spcAft>
              <a:defRPr/>
            </a:pPr>
            <a:r>
              <a:rPr lang="en-US" sz="2400" dirty="0">
                <a:solidFill>
                  <a:schemeClr val="accent1"/>
                </a:solidFill>
                <a:latin typeface="Arial" pitchFamily="34" charset="0"/>
                <a:cs typeface="Arial" pitchFamily="34" charset="0"/>
              </a:rPr>
              <a:t>Extraordinary new compacts.</a:t>
            </a:r>
          </a:p>
          <a:p>
            <a:pPr algn="just" fontAlgn="auto">
              <a:spcBef>
                <a:spcPts val="0"/>
              </a:spcBef>
              <a:spcAft>
                <a:spcPts val="0"/>
              </a:spcAft>
              <a:defRPr/>
            </a:pPr>
            <a:endParaRPr lang="en-US" sz="2400" dirty="0">
              <a:solidFill>
                <a:schemeClr val="accent1"/>
              </a:solidFill>
              <a:latin typeface="Arial" pitchFamily="34" charset="0"/>
              <a:cs typeface="Arial" pitchFamily="34" charset="0"/>
            </a:endParaRPr>
          </a:p>
          <a:p>
            <a:pPr algn="just" fontAlgn="auto">
              <a:spcBef>
                <a:spcPts val="0"/>
              </a:spcBef>
              <a:spcAft>
                <a:spcPts val="0"/>
              </a:spcAft>
              <a:defRPr/>
            </a:pPr>
            <a:r>
              <a:rPr lang="en-US" sz="2400" dirty="0">
                <a:solidFill>
                  <a:schemeClr val="accent1"/>
                </a:solidFill>
                <a:latin typeface="Arial" pitchFamily="34" charset="0"/>
                <a:cs typeface="Arial" pitchFamily="34" charset="0"/>
              </a:rPr>
              <a:t>[</a:t>
            </a:r>
            <a:r>
              <a:rPr lang="en-US" sz="2400" dirty="0" err="1">
                <a:solidFill>
                  <a:schemeClr val="accent1"/>
                </a:solidFill>
                <a:latin typeface="Arial" pitchFamily="34" charset="0"/>
                <a:cs typeface="Arial" pitchFamily="34" charset="0"/>
              </a:rPr>
              <a:t>Estée</a:t>
            </a:r>
            <a:r>
              <a:rPr lang="en-US" sz="2400" dirty="0">
                <a:solidFill>
                  <a:schemeClr val="accent1"/>
                </a:solidFill>
                <a:latin typeface="Arial" pitchFamily="34" charset="0"/>
                <a:cs typeface="Arial" pitchFamily="34" charset="0"/>
              </a:rPr>
              <a:t> Lauder signature]</a:t>
            </a:r>
          </a:p>
          <a:p>
            <a:pPr algn="just" fontAlgn="auto">
              <a:spcBef>
                <a:spcPts val="0"/>
              </a:spcBef>
              <a:spcAft>
                <a:spcPts val="0"/>
              </a:spcAft>
              <a:defRPr/>
            </a:pPr>
            <a:endParaRPr lang="en-US" sz="2400" dirty="0">
              <a:solidFill>
                <a:schemeClr val="accent1"/>
              </a:solidFill>
              <a:latin typeface="Arial" pitchFamily="34" charset="0"/>
              <a:cs typeface="Arial" pitchFamily="34" charset="0"/>
            </a:endParaRPr>
          </a:p>
          <a:p>
            <a:pPr algn="just" fontAlgn="auto">
              <a:spcBef>
                <a:spcPts val="0"/>
              </a:spcBef>
              <a:spcAft>
                <a:spcPts val="0"/>
              </a:spcAft>
              <a:defRPr/>
            </a:pPr>
            <a:r>
              <a:rPr lang="en-US" sz="2400" dirty="0">
                <a:solidFill>
                  <a:schemeClr val="accent1"/>
                </a:solidFill>
                <a:latin typeface="Arial" pitchFamily="34" charset="0"/>
                <a:cs typeface="Arial" pitchFamily="34" charset="0"/>
              </a:rPr>
              <a:t>Singular. Intense.</a:t>
            </a:r>
          </a:p>
          <a:p>
            <a:pPr algn="just" fontAlgn="auto">
              <a:spcBef>
                <a:spcPts val="0"/>
              </a:spcBef>
              <a:spcAft>
                <a:spcPts val="0"/>
              </a:spcAft>
              <a:defRPr/>
            </a:pPr>
            <a:r>
              <a:rPr lang="en-US" sz="2400" dirty="0" err="1">
                <a:solidFill>
                  <a:schemeClr val="accent1"/>
                </a:solidFill>
                <a:latin typeface="Arial" pitchFamily="34" charset="0"/>
                <a:cs typeface="Arial" pitchFamily="34" charset="0"/>
              </a:rPr>
              <a:t>Priviledged</a:t>
            </a:r>
            <a:r>
              <a:rPr lang="en-US" sz="2400" dirty="0">
                <a:solidFill>
                  <a:schemeClr val="accent1"/>
                </a:solidFill>
                <a:latin typeface="Arial" pitchFamily="34" charset="0"/>
                <a:cs typeface="Arial" pitchFamily="34" charset="0"/>
              </a:rPr>
              <a:t>. Provocative.</a:t>
            </a:r>
          </a:p>
          <a:p>
            <a:pPr algn="just" fontAlgn="auto">
              <a:spcBef>
                <a:spcPts val="0"/>
              </a:spcBef>
              <a:spcAft>
                <a:spcPts val="0"/>
              </a:spcAft>
              <a:defRPr/>
            </a:pPr>
            <a:endParaRPr lang="en-US" sz="2400" dirty="0">
              <a:solidFill>
                <a:schemeClr val="accent1"/>
              </a:solidFill>
              <a:latin typeface="Arial" pitchFamily="34" charset="0"/>
              <a:cs typeface="Arial" pitchFamily="34" charset="0"/>
            </a:endParaRPr>
          </a:p>
          <a:p>
            <a:pPr algn="just" fontAlgn="auto">
              <a:spcBef>
                <a:spcPts val="0"/>
              </a:spcBef>
              <a:spcAft>
                <a:spcPts val="0"/>
              </a:spcAft>
              <a:defRPr/>
            </a:pPr>
            <a:r>
              <a:rPr lang="en-US" sz="2400" dirty="0" err="1">
                <a:solidFill>
                  <a:schemeClr val="accent1"/>
                </a:solidFill>
                <a:latin typeface="Arial" pitchFamily="34" charset="0"/>
                <a:cs typeface="Arial" pitchFamily="34" charset="0"/>
              </a:rPr>
              <a:t>Colours</a:t>
            </a:r>
            <a:r>
              <a:rPr lang="en-US" sz="2400" dirty="0">
                <a:solidFill>
                  <a:schemeClr val="accent1"/>
                </a:solidFill>
                <a:latin typeface="Arial" pitchFamily="34" charset="0"/>
                <a:cs typeface="Arial" pitchFamily="34" charset="0"/>
              </a:rPr>
              <a:t> to astonish.</a:t>
            </a:r>
          </a:p>
          <a:p>
            <a:pPr algn="just" fontAlgn="auto">
              <a:spcBef>
                <a:spcPts val="0"/>
              </a:spcBef>
              <a:spcAft>
                <a:spcPts val="0"/>
              </a:spcAft>
              <a:defRPr/>
            </a:pPr>
            <a:r>
              <a:rPr lang="en-US" sz="2400" dirty="0">
                <a:solidFill>
                  <a:schemeClr val="accent1"/>
                </a:solidFill>
                <a:latin typeface="Arial" pitchFamily="34" charset="0"/>
                <a:cs typeface="Arial" pitchFamily="34" charset="0"/>
              </a:rPr>
              <a:t>Make resistance impossible.</a:t>
            </a:r>
          </a:p>
          <a:p>
            <a:pPr algn="just" fontAlgn="auto">
              <a:spcBef>
                <a:spcPts val="0"/>
              </a:spcBef>
              <a:spcAft>
                <a:spcPts val="0"/>
              </a:spcAft>
              <a:defRPr/>
            </a:pPr>
            <a:endParaRPr lang="en-US" sz="2400" dirty="0">
              <a:solidFill>
                <a:schemeClr val="accent1"/>
              </a:solidFill>
              <a:latin typeface="Arial" pitchFamily="34" charset="0"/>
              <a:cs typeface="Arial" pitchFamily="34" charset="0"/>
            </a:endParaRPr>
          </a:p>
          <a:p>
            <a:pPr algn="just" fontAlgn="auto">
              <a:spcBef>
                <a:spcPts val="0"/>
              </a:spcBef>
              <a:spcAft>
                <a:spcPts val="0"/>
              </a:spcAft>
              <a:defRPr/>
            </a:pPr>
            <a:r>
              <a:rPr lang="en-US" sz="2400" dirty="0">
                <a:solidFill>
                  <a:schemeClr val="accent1"/>
                </a:solidFill>
                <a:latin typeface="Arial" pitchFamily="34" charset="0"/>
                <a:cs typeface="Arial" pitchFamily="34" charset="0"/>
              </a:rPr>
              <a:t>Consider them. Yours.</a:t>
            </a:r>
          </a:p>
          <a:p>
            <a:pPr algn="just" fontAlgn="auto">
              <a:spcBef>
                <a:spcPts val="0"/>
              </a:spcBef>
              <a:spcAft>
                <a:spcPts val="0"/>
              </a:spcAft>
              <a:defRPr/>
            </a:pPr>
            <a:r>
              <a:rPr lang="en-US" sz="2400" dirty="0">
                <a:solidFill>
                  <a:schemeClr val="accent1"/>
                </a:solidFill>
                <a:latin typeface="Arial" pitchFamily="34" charset="0"/>
                <a:cs typeface="Arial" pitchFamily="34" charset="0"/>
              </a:rPr>
              <a:t>Like a fingerprint.</a:t>
            </a:r>
          </a:p>
        </p:txBody>
      </p:sp>
      <p:sp>
        <p:nvSpPr>
          <p:cNvPr id="7" name="Скругленный прямоугольник 6"/>
          <p:cNvSpPr/>
          <p:nvPr/>
        </p:nvSpPr>
        <p:spPr>
          <a:xfrm>
            <a:off x="5508625" y="836613"/>
            <a:ext cx="3527425" cy="5761037"/>
          </a:xfrm>
          <a:prstGeom prst="roundRect">
            <a:avLst/>
          </a:prstGeom>
        </p:spPr>
        <p:style>
          <a:lnRef idx="2">
            <a:schemeClr val="accent3"/>
          </a:lnRef>
          <a:fillRef idx="1">
            <a:schemeClr val="lt1"/>
          </a:fillRef>
          <a:effectRef idx="0">
            <a:schemeClr val="accent3"/>
          </a:effectRef>
          <a:fontRef idx="minor">
            <a:schemeClr val="dk1"/>
          </a:fontRef>
        </p:style>
        <p:txBody>
          <a:bodyPr anchor="ctr"/>
          <a:lstStyle/>
          <a:p>
            <a:pPr algn="ctr" fontAlgn="auto">
              <a:spcBef>
                <a:spcPts val="0"/>
              </a:spcBef>
              <a:spcAft>
                <a:spcPts val="0"/>
              </a:spcAft>
              <a:defRPr/>
            </a:pPr>
            <a:r>
              <a:rPr lang="en-US" sz="2400" dirty="0">
                <a:solidFill>
                  <a:schemeClr val="tx2">
                    <a:lumMod val="75000"/>
                  </a:schemeClr>
                </a:solidFill>
                <a:latin typeface="Arial" pitchFamily="34" charset="0"/>
                <a:cs typeface="Arial" pitchFamily="34" charset="0"/>
              </a:rPr>
              <a:t>Since information focus normally falls on the </a:t>
            </a:r>
            <a:r>
              <a:rPr lang="en-US" sz="2400" dirty="0" err="1">
                <a:solidFill>
                  <a:schemeClr val="tx2">
                    <a:lumMod val="75000"/>
                  </a:schemeClr>
                </a:solidFill>
                <a:latin typeface="Arial" pitchFamily="34" charset="0"/>
                <a:cs typeface="Arial" pitchFamily="34" charset="0"/>
              </a:rPr>
              <a:t>rheme</a:t>
            </a:r>
            <a:r>
              <a:rPr lang="en-US" sz="2400" dirty="0">
                <a:solidFill>
                  <a:schemeClr val="tx2">
                    <a:lumMod val="75000"/>
                  </a:schemeClr>
                </a:solidFill>
                <a:latin typeface="Arial" pitchFamily="34" charset="0"/>
                <a:cs typeface="Arial" pitchFamily="34" charset="0"/>
              </a:rPr>
              <a:t> or part of it, and since information structure involves placing the given element before the new one and thematic structure places theme before </a:t>
            </a:r>
            <a:r>
              <a:rPr lang="en-US" sz="2400" dirty="0" err="1">
                <a:solidFill>
                  <a:schemeClr val="tx2">
                    <a:lumMod val="75000"/>
                  </a:schemeClr>
                </a:solidFill>
                <a:latin typeface="Arial" pitchFamily="34" charset="0"/>
                <a:cs typeface="Arial" pitchFamily="34" charset="0"/>
              </a:rPr>
              <a:t>rheme</a:t>
            </a:r>
            <a:r>
              <a:rPr lang="en-US" sz="2400" dirty="0">
                <a:solidFill>
                  <a:schemeClr val="tx2">
                    <a:lumMod val="75000"/>
                  </a:schemeClr>
                </a:solidFill>
                <a:latin typeface="Arial" pitchFamily="34" charset="0"/>
                <a:cs typeface="Arial" pitchFamily="34" charset="0"/>
              </a:rPr>
              <a:t>, theme often coincides with the given, and </a:t>
            </a:r>
            <a:r>
              <a:rPr lang="en-US" sz="2400" dirty="0" err="1">
                <a:solidFill>
                  <a:schemeClr val="tx2">
                    <a:lumMod val="75000"/>
                  </a:schemeClr>
                </a:solidFill>
                <a:latin typeface="Arial" pitchFamily="34" charset="0"/>
                <a:cs typeface="Arial" pitchFamily="34" charset="0"/>
              </a:rPr>
              <a:t>rheme</a:t>
            </a:r>
            <a:r>
              <a:rPr lang="en-US" sz="2400" dirty="0">
                <a:solidFill>
                  <a:schemeClr val="tx2">
                    <a:lumMod val="75000"/>
                  </a:schemeClr>
                </a:solidFill>
                <a:latin typeface="Arial" pitchFamily="34" charset="0"/>
                <a:cs typeface="Arial" pitchFamily="34" charset="0"/>
              </a:rPr>
              <a:t> often coincides with the new.</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500"/>
                                        <p:tgtEl>
                                          <p:spTgt spid="6"/>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fade">
                                      <p:cBhvr>
                                        <p:cTn id="17" dur="500"/>
                                        <p:tgtEl>
                                          <p:spTgt spid="7"/>
                                        </p:tgtEl>
                                      </p:cBhvr>
                                    </p:animEffect>
                                  </p:childTnLst>
                                </p:cTn>
                              </p:par>
                            </p:childTnLst>
                          </p:cTn>
                        </p:par>
                        <p:par>
                          <p:cTn id="18" fill="hold">
                            <p:stCondLst>
                              <p:cond delay="500"/>
                            </p:stCondLst>
                            <p:childTnLst>
                              <p:par>
                                <p:cTn id="19" presetID="10" presetClass="entr" presetSubtype="0" fill="hold" grpId="0" nodeType="after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fade">
                                      <p:cBhvr>
                                        <p:cTn id="21"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8" grpId="0" animBg="1"/>
      <p:bldP spid="6" grpId="0" animBg="1"/>
      <p:bldP spid="7"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179388" y="1268413"/>
            <a:ext cx="8856662" cy="4897437"/>
          </a:xfrm>
        </p:spPr>
        <p:txBody>
          <a:bodyPr rtlCol="0">
            <a:normAutofit/>
          </a:bodyPr>
          <a:lstStyle/>
          <a:p>
            <a:pPr marL="0" indent="0" eaLnBrk="1" fontAlgn="auto" hangingPunct="1">
              <a:spcAft>
                <a:spcPts val="0"/>
              </a:spcAft>
              <a:buFont typeface="Arial" charset="0"/>
              <a:buNone/>
              <a:defRPr/>
            </a:pPr>
            <a:r>
              <a:rPr lang="en-US" sz="3600" dirty="0" smtClean="0">
                <a:solidFill>
                  <a:schemeClr val="tx2">
                    <a:lumMod val="75000"/>
                  </a:schemeClr>
                </a:solidFill>
                <a:latin typeface="Arial" pitchFamily="34" charset="0"/>
                <a:cs typeface="Arial" pitchFamily="34" charset="0"/>
              </a:rPr>
              <a:t>1. Text </a:t>
            </a:r>
            <a:r>
              <a:rPr lang="en-US" sz="3600" dirty="0">
                <a:solidFill>
                  <a:schemeClr val="tx2">
                    <a:lumMod val="75000"/>
                  </a:schemeClr>
                </a:solidFill>
                <a:latin typeface="Arial" pitchFamily="34" charset="0"/>
                <a:cs typeface="Arial" pitchFamily="34" charset="0"/>
              </a:rPr>
              <a:t>versus non-text</a:t>
            </a:r>
          </a:p>
          <a:p>
            <a:pPr marL="0" indent="0" eaLnBrk="1" fontAlgn="auto" hangingPunct="1">
              <a:spcAft>
                <a:spcPts val="0"/>
              </a:spcAft>
              <a:buFont typeface="Arial" charset="0"/>
              <a:buNone/>
              <a:defRPr/>
            </a:pPr>
            <a:r>
              <a:rPr lang="en-US" sz="3600" dirty="0" smtClean="0">
                <a:solidFill>
                  <a:schemeClr val="tx2">
                    <a:lumMod val="75000"/>
                  </a:schemeClr>
                </a:solidFill>
                <a:latin typeface="Arial" pitchFamily="34" charset="0"/>
                <a:cs typeface="Arial" pitchFamily="34" charset="0"/>
              </a:rPr>
              <a:t>2. Textual </a:t>
            </a:r>
            <a:r>
              <a:rPr lang="en-US" sz="3600" dirty="0">
                <a:solidFill>
                  <a:schemeClr val="tx2">
                    <a:lumMod val="75000"/>
                  </a:schemeClr>
                </a:solidFill>
                <a:latin typeface="Arial" pitchFamily="34" charset="0"/>
                <a:cs typeface="Arial" pitchFamily="34" charset="0"/>
              </a:rPr>
              <a:t>equivalence: thematic structure</a:t>
            </a:r>
          </a:p>
          <a:p>
            <a:pPr marL="0" indent="0" eaLnBrk="1" fontAlgn="auto" hangingPunct="1">
              <a:spcAft>
                <a:spcPts val="0"/>
              </a:spcAft>
              <a:buFont typeface="Arial" charset="0"/>
              <a:buNone/>
              <a:defRPr/>
            </a:pPr>
            <a:r>
              <a:rPr lang="en-US" sz="3600" dirty="0" smtClean="0">
                <a:solidFill>
                  <a:schemeClr val="tx2">
                    <a:lumMod val="75000"/>
                  </a:schemeClr>
                </a:solidFill>
                <a:latin typeface="Arial" pitchFamily="34" charset="0"/>
                <a:cs typeface="Arial" pitchFamily="34" charset="0"/>
              </a:rPr>
              <a:t>3. Textual </a:t>
            </a:r>
            <a:r>
              <a:rPr lang="en-US" sz="3600" dirty="0">
                <a:solidFill>
                  <a:schemeClr val="tx2">
                    <a:lumMod val="75000"/>
                  </a:schemeClr>
                </a:solidFill>
                <a:latin typeface="Arial" pitchFamily="34" charset="0"/>
                <a:cs typeface="Arial" pitchFamily="34" charset="0"/>
              </a:rPr>
              <a:t>equivalence: information structure</a:t>
            </a:r>
          </a:p>
          <a:p>
            <a:pPr marL="0" indent="0" eaLnBrk="1" fontAlgn="auto" hangingPunct="1">
              <a:spcAft>
                <a:spcPts val="0"/>
              </a:spcAft>
              <a:buFont typeface="Arial" charset="0"/>
              <a:buNone/>
              <a:defRPr/>
            </a:pPr>
            <a:endParaRPr lang="en-US" sz="3600" dirty="0">
              <a:solidFill>
                <a:schemeClr val="tx2">
                  <a:lumMod val="75000"/>
                </a:schemeClr>
              </a:solidFill>
              <a:latin typeface="Arial" pitchFamily="34" charset="0"/>
              <a:cs typeface="Arial" pitchFamily="34" charset="0"/>
            </a:endParaRPr>
          </a:p>
        </p:txBody>
      </p:sp>
      <p:sp>
        <p:nvSpPr>
          <p:cNvPr id="4" name="Прямоугольник 3"/>
          <p:cNvSpPr/>
          <p:nvPr/>
        </p:nvSpPr>
        <p:spPr>
          <a:xfrm>
            <a:off x="0" y="0"/>
            <a:ext cx="9144000" cy="908050"/>
          </a:xfrm>
          <a:prstGeom prst="rect">
            <a:avLst/>
          </a:prstGeom>
          <a:solidFill>
            <a:schemeClr val="accent3">
              <a:lumMod val="60000"/>
              <a:lumOff val="40000"/>
            </a:schemeClr>
          </a:solidFill>
          <a:ln>
            <a:solidFill>
              <a:schemeClr val="accent3">
                <a:lumMod val="60000"/>
                <a:lumOff val="40000"/>
              </a:schemeClr>
            </a:solidFill>
          </a:ln>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fontAlgn="auto">
              <a:spcBef>
                <a:spcPts val="0"/>
              </a:spcBef>
              <a:spcAft>
                <a:spcPts val="0"/>
              </a:spcAft>
              <a:defRPr/>
            </a:pPr>
            <a:r>
              <a:rPr lang="en-US" sz="4800" dirty="0">
                <a:solidFill>
                  <a:schemeClr val="tx2">
                    <a:lumMod val="75000"/>
                  </a:schemeClr>
                </a:solidFill>
                <a:latin typeface="Arial" pitchFamily="34" charset="0"/>
                <a:cs typeface="Arial" pitchFamily="34" charset="0"/>
              </a:rPr>
              <a:t>Outline</a:t>
            </a:r>
            <a:endParaRPr lang="uk-UA" sz="4800" dirty="0">
              <a:solidFill>
                <a:schemeClr val="tx2">
                  <a:lumMod val="75000"/>
                </a:schemeClr>
              </a:solidFill>
              <a:latin typeface="Arial" pitchFamily="34" charset="0"/>
              <a:cs typeface="Arial" pitchFamily="34" charset="0"/>
            </a:endParaRPr>
          </a:p>
        </p:txBody>
      </p:sp>
      <p:sp>
        <p:nvSpPr>
          <p:cNvPr id="5" name="Овал 4"/>
          <p:cNvSpPr/>
          <p:nvPr/>
        </p:nvSpPr>
        <p:spPr>
          <a:xfrm>
            <a:off x="8748713" y="6524625"/>
            <a:ext cx="179387" cy="180975"/>
          </a:xfrm>
          <a:prstGeom prst="ellipse">
            <a:avLst/>
          </a:prstGeom>
          <a:solidFill>
            <a:schemeClr val="tx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uk-UA"/>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wipe(left)">
                                      <p:cBhvr>
                                        <p:cTn id="12" dur="500"/>
                                        <p:tgtEl>
                                          <p:spTgt spid="3">
                                            <p:txEl>
                                              <p:pRg st="0" end="0"/>
                                            </p:txEl>
                                          </p:spTgt>
                                        </p:tgtEl>
                                      </p:cBhvr>
                                    </p:animEffect>
                                  </p:childTnLst>
                                </p:cTn>
                              </p:par>
                            </p:childTnLst>
                          </p:cTn>
                        </p:par>
                        <p:par>
                          <p:cTn id="13" fill="hold">
                            <p:stCondLst>
                              <p:cond delay="500"/>
                            </p:stCondLst>
                            <p:childTnLst>
                              <p:par>
                                <p:cTn id="14" presetID="22" presetClass="entr" presetSubtype="8" fill="hold" grpId="0" nodeType="afterEffect">
                                  <p:stCondLst>
                                    <p:cond delay="0"/>
                                  </p:stCondLst>
                                  <p:childTnLst>
                                    <p:set>
                                      <p:cBhvr>
                                        <p:cTn id="15" dur="1" fill="hold">
                                          <p:stCondLst>
                                            <p:cond delay="0"/>
                                          </p:stCondLst>
                                        </p:cTn>
                                        <p:tgtEl>
                                          <p:spTgt spid="3">
                                            <p:txEl>
                                              <p:pRg st="1" end="1"/>
                                            </p:txEl>
                                          </p:spTgt>
                                        </p:tgtEl>
                                        <p:attrNameLst>
                                          <p:attrName>style.visibility</p:attrName>
                                        </p:attrNameLst>
                                      </p:cBhvr>
                                      <p:to>
                                        <p:strVal val="visible"/>
                                      </p:to>
                                    </p:set>
                                    <p:animEffect transition="in" filter="wipe(left)">
                                      <p:cBhvr>
                                        <p:cTn id="16" dur="500"/>
                                        <p:tgtEl>
                                          <p:spTgt spid="3">
                                            <p:txEl>
                                              <p:pRg st="1" end="1"/>
                                            </p:txEl>
                                          </p:spTgt>
                                        </p:tgtEl>
                                      </p:cBhvr>
                                    </p:animEffect>
                                  </p:childTnLst>
                                </p:cTn>
                              </p:par>
                            </p:childTnLst>
                          </p:cTn>
                        </p:par>
                        <p:par>
                          <p:cTn id="17" fill="hold">
                            <p:stCondLst>
                              <p:cond delay="1000"/>
                            </p:stCondLst>
                            <p:childTnLst>
                              <p:par>
                                <p:cTn id="18" presetID="22" presetClass="entr" presetSubtype="8" fill="hold" grpId="0" nodeType="afterEffect">
                                  <p:stCondLst>
                                    <p:cond delay="0"/>
                                  </p:stCondLst>
                                  <p:childTnLst>
                                    <p:set>
                                      <p:cBhvr>
                                        <p:cTn id="19" dur="1" fill="hold">
                                          <p:stCondLst>
                                            <p:cond delay="0"/>
                                          </p:stCondLst>
                                        </p:cTn>
                                        <p:tgtEl>
                                          <p:spTgt spid="3">
                                            <p:txEl>
                                              <p:pRg st="2" end="2"/>
                                            </p:txEl>
                                          </p:spTgt>
                                        </p:tgtEl>
                                        <p:attrNameLst>
                                          <p:attrName>style.visibility</p:attrName>
                                        </p:attrNameLst>
                                      </p:cBhvr>
                                      <p:to>
                                        <p:strVal val="visible"/>
                                      </p:to>
                                    </p:set>
                                    <p:animEffect transition="in" filter="wipe(left)">
                                      <p:cBhvr>
                                        <p:cTn id="20" dur="500"/>
                                        <p:tgtEl>
                                          <p:spTgt spid="3">
                                            <p:txEl>
                                              <p:pRg st="2" end="2"/>
                                            </p:txEl>
                                          </p:spTgt>
                                        </p:tgtEl>
                                      </p:cBhvr>
                                    </p:animEffect>
                                  </p:childTnLst>
                                </p:cTn>
                              </p:par>
                            </p:childTnLst>
                          </p:cTn>
                        </p:par>
                        <p:par>
                          <p:cTn id="21" fill="hold">
                            <p:stCondLst>
                              <p:cond delay="1500"/>
                            </p:stCondLst>
                            <p:childTnLst>
                              <p:par>
                                <p:cTn id="22" presetID="10" presetClass="entr" presetSubtype="0" fill="hold" grpId="0" nodeType="afterEffect">
                                  <p:stCondLst>
                                    <p:cond delay="0"/>
                                  </p:stCondLst>
                                  <p:childTnLst>
                                    <p:set>
                                      <p:cBhvr>
                                        <p:cTn id="23" dur="1" fill="hold">
                                          <p:stCondLst>
                                            <p:cond delay="0"/>
                                          </p:stCondLst>
                                        </p:cTn>
                                        <p:tgtEl>
                                          <p:spTgt spid="5"/>
                                        </p:tgtEl>
                                        <p:attrNameLst>
                                          <p:attrName>style.visibility</p:attrName>
                                        </p:attrNameLst>
                                      </p:cBhvr>
                                      <p:to>
                                        <p:strVal val="visible"/>
                                      </p:to>
                                    </p:set>
                                    <p:animEffect transition="in" filter="fade">
                                      <p:cBhvr>
                                        <p:cTn id="24"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4" grpId="0" animBg="1"/>
      <p:bldP spid="5"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0" y="0"/>
            <a:ext cx="9144000" cy="908050"/>
          </a:xfrm>
          <a:prstGeom prst="rect">
            <a:avLst/>
          </a:prstGeom>
          <a:solidFill>
            <a:schemeClr val="accent3">
              <a:lumMod val="60000"/>
              <a:lumOff val="40000"/>
            </a:schemeClr>
          </a:solidFill>
          <a:ln>
            <a:solidFill>
              <a:schemeClr val="accent3">
                <a:lumMod val="60000"/>
                <a:lumOff val="40000"/>
              </a:schemeClr>
            </a:solidFill>
          </a:ln>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fontAlgn="auto">
              <a:spcBef>
                <a:spcPts val="0"/>
              </a:spcBef>
              <a:spcAft>
                <a:spcPts val="0"/>
              </a:spcAft>
              <a:defRPr/>
            </a:pPr>
            <a:r>
              <a:rPr lang="en-US" sz="4000" dirty="0">
                <a:solidFill>
                  <a:srgbClr val="C00000"/>
                </a:solidFill>
                <a:latin typeface="Arial" pitchFamily="34" charset="0"/>
                <a:cs typeface="Arial" pitchFamily="34" charset="0"/>
              </a:rPr>
              <a:t>1. Text versus non-text</a:t>
            </a:r>
          </a:p>
        </p:txBody>
      </p:sp>
      <p:sp>
        <p:nvSpPr>
          <p:cNvPr id="5" name="Скругленный прямоугольник 4"/>
          <p:cNvSpPr/>
          <p:nvPr/>
        </p:nvSpPr>
        <p:spPr>
          <a:xfrm>
            <a:off x="287338" y="1196975"/>
            <a:ext cx="8569325" cy="1295400"/>
          </a:xfrm>
          <a:prstGeom prst="roundRect">
            <a:avLst/>
          </a:prstGeom>
        </p:spPr>
        <p:style>
          <a:lnRef idx="2">
            <a:schemeClr val="accent3"/>
          </a:lnRef>
          <a:fillRef idx="1">
            <a:schemeClr val="lt1"/>
          </a:fillRef>
          <a:effectRef idx="0">
            <a:schemeClr val="accent3"/>
          </a:effectRef>
          <a:fontRef idx="minor">
            <a:schemeClr val="dk1"/>
          </a:fontRef>
        </p:style>
        <p:txBody>
          <a:bodyPr anchor="ctr"/>
          <a:lstStyle/>
          <a:p>
            <a:pPr algn="just" fontAlgn="auto">
              <a:spcBef>
                <a:spcPts val="0"/>
              </a:spcBef>
              <a:spcAft>
                <a:spcPts val="0"/>
              </a:spcAft>
              <a:defRPr/>
            </a:pPr>
            <a:r>
              <a:rPr lang="uk-UA" sz="2800" dirty="0">
                <a:solidFill>
                  <a:schemeClr val="tx2"/>
                </a:solidFill>
                <a:latin typeface="Arial" pitchFamily="34" charset="0"/>
                <a:cs typeface="Arial" pitchFamily="34" charset="0"/>
              </a:rPr>
              <a:t>	</a:t>
            </a:r>
            <a:r>
              <a:rPr lang="en-US" sz="2800" dirty="0">
                <a:solidFill>
                  <a:schemeClr val="tx2"/>
                </a:solidFill>
                <a:latin typeface="Arial" pitchFamily="34" charset="0"/>
                <a:cs typeface="Arial" pitchFamily="34" charset="0"/>
              </a:rPr>
              <a:t>The text is the verbal record of a communicative event. It is an instance of language in use rather than language as an abstract system.</a:t>
            </a:r>
            <a:endParaRPr lang="uk-UA" sz="2800" dirty="0">
              <a:solidFill>
                <a:schemeClr val="tx2"/>
              </a:solidFill>
              <a:latin typeface="Arial" pitchFamily="34" charset="0"/>
              <a:cs typeface="Arial" pitchFamily="34" charset="0"/>
            </a:endParaRPr>
          </a:p>
        </p:txBody>
      </p:sp>
      <p:sp>
        <p:nvSpPr>
          <p:cNvPr id="8" name="Овал 7"/>
          <p:cNvSpPr/>
          <p:nvPr/>
        </p:nvSpPr>
        <p:spPr>
          <a:xfrm>
            <a:off x="8856663" y="6597650"/>
            <a:ext cx="179387" cy="180975"/>
          </a:xfrm>
          <a:prstGeom prst="ellipse">
            <a:avLst/>
          </a:prstGeom>
          <a:solidFill>
            <a:schemeClr val="tx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uk-UA" dirty="0"/>
          </a:p>
        </p:txBody>
      </p:sp>
      <p:sp>
        <p:nvSpPr>
          <p:cNvPr id="19" name="Скругленный прямоугольник 18"/>
          <p:cNvSpPr/>
          <p:nvPr/>
        </p:nvSpPr>
        <p:spPr>
          <a:xfrm>
            <a:off x="287338" y="2781300"/>
            <a:ext cx="8569325" cy="3240088"/>
          </a:xfrm>
          <a:prstGeom prst="roundRect">
            <a:avLst/>
          </a:prstGeom>
        </p:spPr>
        <p:style>
          <a:lnRef idx="2">
            <a:schemeClr val="accent3"/>
          </a:lnRef>
          <a:fillRef idx="1">
            <a:schemeClr val="lt1"/>
          </a:fillRef>
          <a:effectRef idx="0">
            <a:schemeClr val="accent3"/>
          </a:effectRef>
          <a:fontRef idx="minor">
            <a:schemeClr val="dk1"/>
          </a:fontRef>
        </p:style>
        <p:txBody>
          <a:bodyPr anchor="ctr"/>
          <a:lstStyle/>
          <a:p>
            <a:pPr algn="just" fontAlgn="auto">
              <a:spcBef>
                <a:spcPts val="0"/>
              </a:spcBef>
              <a:spcAft>
                <a:spcPts val="0"/>
              </a:spcAft>
              <a:defRPr/>
            </a:pPr>
            <a:r>
              <a:rPr lang="uk-UA" sz="2800" dirty="0">
                <a:solidFill>
                  <a:schemeClr val="tx2">
                    <a:lumMod val="75000"/>
                  </a:schemeClr>
                </a:solidFill>
                <a:latin typeface="Arial" pitchFamily="34" charset="0"/>
                <a:cs typeface="Arial" pitchFamily="34" charset="0"/>
              </a:rPr>
              <a:t>	</a:t>
            </a:r>
            <a:r>
              <a:rPr lang="en-US" sz="2800" dirty="0">
                <a:solidFill>
                  <a:schemeClr val="tx2">
                    <a:lumMod val="75000"/>
                  </a:schemeClr>
                </a:solidFill>
                <a:latin typeface="Arial" pitchFamily="34" charset="0"/>
                <a:cs typeface="Arial" pitchFamily="34" charset="0"/>
              </a:rPr>
              <a:t>A text has features of organization which distinguish it from a non-text, that is, from a random collection of sentences and paragraphs. The aim of a translator is to achieve equivalence at text level, rather than at word or phrase level. A translator wants the reader to accept a given translation as a text in its own right. </a:t>
            </a:r>
            <a:endParaRPr lang="uk-UA" sz="2800" dirty="0">
              <a:solidFill>
                <a:schemeClr val="tx2">
                  <a:lumMod val="75000"/>
                </a:schemeClr>
              </a:solidFill>
              <a:latin typeface="Arial" pitchFamily="34" charset="0"/>
              <a:cs typeface="Arial"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9"/>
                                        </p:tgtEl>
                                        <p:attrNameLst>
                                          <p:attrName>style.visibility</p:attrName>
                                        </p:attrNameLst>
                                      </p:cBhvr>
                                      <p:to>
                                        <p:strVal val="visible"/>
                                      </p:to>
                                    </p:set>
                                    <p:animEffect transition="in" filter="fade">
                                      <p:cBhvr>
                                        <p:cTn id="17" dur="500"/>
                                        <p:tgtEl>
                                          <p:spTgt spid="19"/>
                                        </p:tgtEl>
                                      </p:cBhvr>
                                    </p:animEffect>
                                  </p:childTnLst>
                                </p:cTn>
                              </p:par>
                            </p:childTnLst>
                          </p:cTn>
                        </p:par>
                        <p:par>
                          <p:cTn id="18" fill="hold">
                            <p:stCondLst>
                              <p:cond delay="500"/>
                            </p:stCondLst>
                            <p:childTnLst>
                              <p:par>
                                <p:cTn id="19" presetID="10" presetClass="entr" presetSubtype="0" fill="hold" grpId="0" nodeType="after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fade">
                                      <p:cBhvr>
                                        <p:cTn id="21"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8" grpId="0" animBg="1"/>
      <p:bldP spid="19"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0" y="0"/>
            <a:ext cx="9144000" cy="908050"/>
          </a:xfrm>
          <a:prstGeom prst="rect">
            <a:avLst/>
          </a:prstGeom>
          <a:solidFill>
            <a:schemeClr val="accent3">
              <a:lumMod val="60000"/>
              <a:lumOff val="40000"/>
            </a:schemeClr>
          </a:solidFill>
          <a:ln>
            <a:solidFill>
              <a:schemeClr val="accent3">
                <a:lumMod val="60000"/>
                <a:lumOff val="40000"/>
              </a:schemeClr>
            </a:solidFill>
          </a:ln>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fontAlgn="auto">
              <a:spcBef>
                <a:spcPts val="0"/>
              </a:spcBef>
              <a:spcAft>
                <a:spcPts val="0"/>
              </a:spcAft>
              <a:defRPr/>
            </a:pPr>
            <a:r>
              <a:rPr lang="en-US" sz="4000" dirty="0">
                <a:solidFill>
                  <a:srgbClr val="C00000"/>
                </a:solidFill>
                <a:latin typeface="Arial" pitchFamily="34" charset="0"/>
                <a:cs typeface="Arial" pitchFamily="34" charset="0"/>
              </a:rPr>
              <a:t>1. Text versus non-text</a:t>
            </a:r>
          </a:p>
        </p:txBody>
      </p:sp>
      <p:sp>
        <p:nvSpPr>
          <p:cNvPr id="5" name="Скругленный прямоугольник 4"/>
          <p:cNvSpPr/>
          <p:nvPr/>
        </p:nvSpPr>
        <p:spPr>
          <a:xfrm>
            <a:off x="287338" y="1268413"/>
            <a:ext cx="8569325" cy="2232025"/>
          </a:xfrm>
          <a:prstGeom prst="roundRect">
            <a:avLst/>
          </a:prstGeom>
        </p:spPr>
        <p:style>
          <a:lnRef idx="2">
            <a:schemeClr val="accent3"/>
          </a:lnRef>
          <a:fillRef idx="1">
            <a:schemeClr val="lt1"/>
          </a:fillRef>
          <a:effectRef idx="0">
            <a:schemeClr val="accent3"/>
          </a:effectRef>
          <a:fontRef idx="minor">
            <a:schemeClr val="dk1"/>
          </a:fontRef>
        </p:style>
        <p:txBody>
          <a:bodyPr anchor="ctr"/>
          <a:lstStyle/>
          <a:p>
            <a:pPr algn="just" fontAlgn="auto">
              <a:spcBef>
                <a:spcPts val="0"/>
              </a:spcBef>
              <a:spcAft>
                <a:spcPts val="0"/>
              </a:spcAft>
              <a:defRPr/>
            </a:pPr>
            <a:r>
              <a:rPr lang="uk-UA" sz="2800" dirty="0">
                <a:solidFill>
                  <a:schemeClr val="tx2"/>
                </a:solidFill>
                <a:latin typeface="Arial" pitchFamily="34" charset="0"/>
                <a:cs typeface="Arial" pitchFamily="34" charset="0"/>
              </a:rPr>
              <a:t>	</a:t>
            </a:r>
            <a:r>
              <a:rPr lang="en-US" sz="2800" dirty="0">
                <a:solidFill>
                  <a:schemeClr val="tx2"/>
                </a:solidFill>
                <a:latin typeface="Arial" pitchFamily="34" charset="0"/>
                <a:cs typeface="Arial" pitchFamily="34" charset="0"/>
              </a:rPr>
              <a:t>We identify a stretch of language as a text partly because it is presented to us as a text, and partly because we perceive connections within and among its sentences. These connections are of several kinds. </a:t>
            </a:r>
            <a:endParaRPr lang="uk-UA" sz="2800" dirty="0">
              <a:solidFill>
                <a:schemeClr val="tx2"/>
              </a:solidFill>
              <a:latin typeface="Arial" pitchFamily="34" charset="0"/>
              <a:cs typeface="Arial" pitchFamily="34" charset="0"/>
            </a:endParaRPr>
          </a:p>
        </p:txBody>
      </p:sp>
      <p:sp>
        <p:nvSpPr>
          <p:cNvPr id="8" name="Овал 7"/>
          <p:cNvSpPr/>
          <p:nvPr/>
        </p:nvSpPr>
        <p:spPr>
          <a:xfrm>
            <a:off x="8856663" y="6597650"/>
            <a:ext cx="179387" cy="180975"/>
          </a:xfrm>
          <a:prstGeom prst="ellipse">
            <a:avLst/>
          </a:prstGeom>
          <a:solidFill>
            <a:schemeClr val="tx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uk-UA" dirty="0"/>
          </a:p>
        </p:txBody>
      </p:sp>
      <p:sp>
        <p:nvSpPr>
          <p:cNvPr id="19" name="Скругленный прямоугольник 18"/>
          <p:cNvSpPr/>
          <p:nvPr/>
        </p:nvSpPr>
        <p:spPr>
          <a:xfrm>
            <a:off x="287338" y="3860800"/>
            <a:ext cx="8569325" cy="2160588"/>
          </a:xfrm>
          <a:prstGeom prst="roundRect">
            <a:avLst/>
          </a:prstGeom>
        </p:spPr>
        <p:style>
          <a:lnRef idx="2">
            <a:schemeClr val="accent3"/>
          </a:lnRef>
          <a:fillRef idx="1">
            <a:schemeClr val="lt1"/>
          </a:fillRef>
          <a:effectRef idx="0">
            <a:schemeClr val="accent3"/>
          </a:effectRef>
          <a:fontRef idx="minor">
            <a:schemeClr val="dk1"/>
          </a:fontRef>
        </p:style>
        <p:txBody>
          <a:bodyPr anchor="ctr"/>
          <a:lstStyle/>
          <a:p>
            <a:pPr algn="just"/>
            <a:r>
              <a:rPr lang="uk-UA" sz="2800">
                <a:solidFill>
                  <a:srgbClr val="17375E"/>
                </a:solidFill>
                <a:latin typeface="Arial" charset="0"/>
                <a:cs typeface="Arial" charset="0"/>
              </a:rPr>
              <a:t>	</a:t>
            </a:r>
            <a:r>
              <a:rPr lang="en-US" sz="2800">
                <a:solidFill>
                  <a:srgbClr val="17375E"/>
                </a:solidFill>
                <a:latin typeface="Arial" charset="0"/>
                <a:cs typeface="Arial" charset="0"/>
              </a:rPr>
              <a:t>First, there are connections established through the arrangement of information within each clause and the way it relates to preceding and following clauses. These are </a:t>
            </a:r>
            <a:r>
              <a:rPr lang="en-US" sz="2800" b="1">
                <a:solidFill>
                  <a:srgbClr val="17375E"/>
                </a:solidFill>
                <a:latin typeface="Arial" charset="0"/>
                <a:cs typeface="Arial" charset="0"/>
              </a:rPr>
              <a:t>thematic</a:t>
            </a:r>
            <a:r>
              <a:rPr lang="en-US" sz="2800">
                <a:solidFill>
                  <a:srgbClr val="17375E"/>
                </a:solidFill>
                <a:latin typeface="Arial" charset="0"/>
                <a:cs typeface="Arial" charset="0"/>
              </a:rPr>
              <a:t> and </a:t>
            </a:r>
            <a:r>
              <a:rPr lang="en-US" sz="2800" b="1">
                <a:solidFill>
                  <a:srgbClr val="17375E"/>
                </a:solidFill>
                <a:latin typeface="Arial" charset="0"/>
                <a:cs typeface="Arial" charset="0"/>
              </a:rPr>
              <a:t>information structure. </a:t>
            </a:r>
            <a:endParaRPr lang="uk-UA" sz="2800" b="1">
              <a:solidFill>
                <a:srgbClr val="17375E"/>
              </a:solidFill>
              <a:latin typeface="Arial" charset="0"/>
              <a:cs typeface="Arial"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9"/>
                                        </p:tgtEl>
                                        <p:attrNameLst>
                                          <p:attrName>style.visibility</p:attrName>
                                        </p:attrNameLst>
                                      </p:cBhvr>
                                      <p:to>
                                        <p:strVal val="visible"/>
                                      </p:to>
                                    </p:set>
                                    <p:animEffect transition="in" filter="fade">
                                      <p:cBhvr>
                                        <p:cTn id="17" dur="500"/>
                                        <p:tgtEl>
                                          <p:spTgt spid="19"/>
                                        </p:tgtEl>
                                      </p:cBhvr>
                                    </p:animEffect>
                                  </p:childTnLst>
                                </p:cTn>
                              </p:par>
                            </p:childTnLst>
                          </p:cTn>
                        </p:par>
                        <p:par>
                          <p:cTn id="18" fill="hold">
                            <p:stCondLst>
                              <p:cond delay="500"/>
                            </p:stCondLst>
                            <p:childTnLst>
                              <p:par>
                                <p:cTn id="19" presetID="10" presetClass="entr" presetSubtype="0" fill="hold" grpId="0" nodeType="after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fade">
                                      <p:cBhvr>
                                        <p:cTn id="21"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8" grpId="0" animBg="1"/>
      <p:bldP spid="19"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0" y="0"/>
            <a:ext cx="9144000" cy="908050"/>
          </a:xfrm>
          <a:prstGeom prst="rect">
            <a:avLst/>
          </a:prstGeom>
          <a:solidFill>
            <a:schemeClr val="accent3">
              <a:lumMod val="60000"/>
              <a:lumOff val="40000"/>
            </a:schemeClr>
          </a:solidFill>
          <a:ln>
            <a:solidFill>
              <a:schemeClr val="accent3">
                <a:lumMod val="60000"/>
                <a:lumOff val="40000"/>
              </a:schemeClr>
            </a:solidFill>
          </a:ln>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fontAlgn="auto">
              <a:spcBef>
                <a:spcPts val="0"/>
              </a:spcBef>
              <a:spcAft>
                <a:spcPts val="0"/>
              </a:spcAft>
              <a:defRPr/>
            </a:pPr>
            <a:r>
              <a:rPr lang="en-US" sz="4000" dirty="0">
                <a:solidFill>
                  <a:srgbClr val="C00000"/>
                </a:solidFill>
                <a:latin typeface="Arial" pitchFamily="34" charset="0"/>
                <a:cs typeface="Arial" pitchFamily="34" charset="0"/>
              </a:rPr>
              <a:t>1. Text versus non-text</a:t>
            </a:r>
          </a:p>
        </p:txBody>
      </p:sp>
      <p:sp>
        <p:nvSpPr>
          <p:cNvPr id="5" name="Скругленный прямоугольник 4"/>
          <p:cNvSpPr/>
          <p:nvPr/>
        </p:nvSpPr>
        <p:spPr>
          <a:xfrm>
            <a:off x="287338" y="981075"/>
            <a:ext cx="8569325" cy="2376488"/>
          </a:xfrm>
          <a:prstGeom prst="roundRect">
            <a:avLst/>
          </a:prstGeom>
        </p:spPr>
        <p:style>
          <a:lnRef idx="2">
            <a:schemeClr val="accent3"/>
          </a:lnRef>
          <a:fillRef idx="1">
            <a:schemeClr val="lt1"/>
          </a:fillRef>
          <a:effectRef idx="0">
            <a:schemeClr val="accent3"/>
          </a:effectRef>
          <a:fontRef idx="minor">
            <a:schemeClr val="dk1"/>
          </a:fontRef>
        </p:style>
        <p:txBody>
          <a:bodyPr anchor="ctr"/>
          <a:lstStyle/>
          <a:p>
            <a:pPr algn="just" fontAlgn="auto">
              <a:spcBef>
                <a:spcPts val="0"/>
              </a:spcBef>
              <a:spcAft>
                <a:spcPts val="0"/>
              </a:spcAft>
              <a:defRPr/>
            </a:pPr>
            <a:r>
              <a:rPr lang="uk-UA" sz="2600" dirty="0">
                <a:solidFill>
                  <a:schemeClr val="tx2"/>
                </a:solidFill>
                <a:latin typeface="Arial" pitchFamily="34" charset="0"/>
                <a:cs typeface="Arial" pitchFamily="34" charset="0"/>
              </a:rPr>
              <a:t>	</a:t>
            </a:r>
            <a:r>
              <a:rPr lang="en-US" sz="2600" dirty="0">
                <a:solidFill>
                  <a:schemeClr val="tx2"/>
                </a:solidFill>
                <a:latin typeface="Arial" pitchFamily="34" charset="0"/>
                <a:cs typeface="Arial" pitchFamily="34" charset="0"/>
              </a:rPr>
              <a:t>Second, there are surface connections which establish relations between persons and events; these allow us to interpret the way in which different parts of the text relate to each other </a:t>
            </a:r>
            <a:r>
              <a:rPr lang="en-US" sz="2600" b="1" dirty="0">
                <a:solidFill>
                  <a:schemeClr val="tx2"/>
                </a:solidFill>
                <a:latin typeface="Arial" pitchFamily="34" charset="0"/>
                <a:cs typeface="Arial" pitchFamily="34" charset="0"/>
              </a:rPr>
              <a:t>(cohesion)</a:t>
            </a:r>
            <a:r>
              <a:rPr lang="en-US" sz="2600" dirty="0">
                <a:solidFill>
                  <a:schemeClr val="tx2"/>
                </a:solidFill>
                <a:latin typeface="Arial" pitchFamily="34" charset="0"/>
                <a:cs typeface="Arial" pitchFamily="34" charset="0"/>
              </a:rPr>
              <a:t>.</a:t>
            </a:r>
            <a:r>
              <a:rPr lang="en-US" sz="2600" b="1" dirty="0">
                <a:solidFill>
                  <a:schemeClr val="tx2"/>
                </a:solidFill>
                <a:latin typeface="Arial" pitchFamily="34" charset="0"/>
                <a:cs typeface="Arial" pitchFamily="34" charset="0"/>
              </a:rPr>
              <a:t> </a:t>
            </a:r>
            <a:r>
              <a:rPr lang="en-US" sz="2600" dirty="0">
                <a:solidFill>
                  <a:schemeClr val="tx2"/>
                </a:solidFill>
                <a:latin typeface="Arial" pitchFamily="34" charset="0"/>
                <a:cs typeface="Arial" pitchFamily="34" charset="0"/>
              </a:rPr>
              <a:t>Finally, there are underlying semantic connections which allow us to “make sense” of a text as a unit </a:t>
            </a:r>
            <a:r>
              <a:rPr lang="en-US" sz="2600" b="1" dirty="0">
                <a:solidFill>
                  <a:schemeClr val="tx2"/>
                </a:solidFill>
                <a:latin typeface="Arial" pitchFamily="34" charset="0"/>
                <a:cs typeface="Arial" pitchFamily="34" charset="0"/>
              </a:rPr>
              <a:t>(coherence)</a:t>
            </a:r>
            <a:r>
              <a:rPr lang="en-US" sz="2600" dirty="0">
                <a:solidFill>
                  <a:schemeClr val="tx2"/>
                </a:solidFill>
                <a:latin typeface="Arial" pitchFamily="34" charset="0"/>
                <a:cs typeface="Arial" pitchFamily="34" charset="0"/>
              </a:rPr>
              <a:t>. </a:t>
            </a:r>
            <a:endParaRPr lang="uk-UA" sz="2600" dirty="0">
              <a:solidFill>
                <a:schemeClr val="tx2"/>
              </a:solidFill>
              <a:latin typeface="Arial" pitchFamily="34" charset="0"/>
              <a:cs typeface="Arial" pitchFamily="34" charset="0"/>
            </a:endParaRPr>
          </a:p>
        </p:txBody>
      </p:sp>
      <p:sp>
        <p:nvSpPr>
          <p:cNvPr id="8" name="Овал 7"/>
          <p:cNvSpPr/>
          <p:nvPr/>
        </p:nvSpPr>
        <p:spPr>
          <a:xfrm>
            <a:off x="8856663" y="6597650"/>
            <a:ext cx="179387" cy="180975"/>
          </a:xfrm>
          <a:prstGeom prst="ellipse">
            <a:avLst/>
          </a:prstGeom>
          <a:solidFill>
            <a:schemeClr val="tx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uk-UA" dirty="0"/>
          </a:p>
        </p:txBody>
      </p:sp>
      <p:sp>
        <p:nvSpPr>
          <p:cNvPr id="19" name="Скругленный прямоугольник 18"/>
          <p:cNvSpPr/>
          <p:nvPr/>
        </p:nvSpPr>
        <p:spPr>
          <a:xfrm>
            <a:off x="287338" y="3429000"/>
            <a:ext cx="8569325" cy="3240088"/>
          </a:xfrm>
          <a:prstGeom prst="roundRect">
            <a:avLst/>
          </a:prstGeom>
        </p:spPr>
        <p:style>
          <a:lnRef idx="2">
            <a:schemeClr val="accent3"/>
          </a:lnRef>
          <a:fillRef idx="1">
            <a:schemeClr val="lt1"/>
          </a:fillRef>
          <a:effectRef idx="0">
            <a:schemeClr val="accent3"/>
          </a:effectRef>
          <a:fontRef idx="minor">
            <a:schemeClr val="dk1"/>
          </a:fontRef>
        </p:style>
        <p:txBody>
          <a:bodyPr anchor="ctr"/>
          <a:lstStyle/>
          <a:p>
            <a:pPr algn="just" fontAlgn="auto">
              <a:spcBef>
                <a:spcPts val="0"/>
              </a:spcBef>
              <a:spcAft>
                <a:spcPts val="0"/>
              </a:spcAft>
              <a:defRPr/>
            </a:pPr>
            <a:r>
              <a:rPr lang="uk-UA" sz="2600" dirty="0">
                <a:solidFill>
                  <a:schemeClr val="tx2">
                    <a:lumMod val="75000"/>
                  </a:schemeClr>
                </a:solidFill>
                <a:latin typeface="Arial" pitchFamily="34" charset="0"/>
                <a:cs typeface="Arial" pitchFamily="34" charset="0"/>
              </a:rPr>
              <a:t>	</a:t>
            </a:r>
            <a:r>
              <a:rPr lang="en-US" sz="2600" dirty="0">
                <a:solidFill>
                  <a:schemeClr val="tx2">
                    <a:lumMod val="75000"/>
                  </a:schemeClr>
                </a:solidFill>
                <a:latin typeface="Arial" pitchFamily="34" charset="0"/>
                <a:cs typeface="Arial" pitchFamily="34" charset="0"/>
              </a:rPr>
              <a:t>Another important feature of text organization is genre and text type. If genre is typically classified into ‘journal article’, ‘religious text’, ‘newspaper editorial’, ‘travel brochure’, ‘science textbook’, etc., typical labels for text type are ‘narration’, ‘exposition’, ‘argumentation’, and ‘instruction’, depending on the nature of the messages and the addresser-addressee relation.</a:t>
            </a:r>
            <a:endParaRPr lang="uk-UA" sz="2600" dirty="0">
              <a:solidFill>
                <a:schemeClr val="tx2">
                  <a:lumMod val="75000"/>
                </a:schemeClr>
              </a:solidFill>
              <a:latin typeface="Arial" pitchFamily="34" charset="0"/>
              <a:cs typeface="Arial"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9"/>
                                        </p:tgtEl>
                                        <p:attrNameLst>
                                          <p:attrName>style.visibility</p:attrName>
                                        </p:attrNameLst>
                                      </p:cBhvr>
                                      <p:to>
                                        <p:strVal val="visible"/>
                                      </p:to>
                                    </p:set>
                                    <p:animEffect transition="in" filter="fade">
                                      <p:cBhvr>
                                        <p:cTn id="17" dur="500"/>
                                        <p:tgtEl>
                                          <p:spTgt spid="19"/>
                                        </p:tgtEl>
                                      </p:cBhvr>
                                    </p:animEffect>
                                  </p:childTnLst>
                                </p:cTn>
                              </p:par>
                            </p:childTnLst>
                          </p:cTn>
                        </p:par>
                        <p:par>
                          <p:cTn id="18" fill="hold">
                            <p:stCondLst>
                              <p:cond delay="500"/>
                            </p:stCondLst>
                            <p:childTnLst>
                              <p:par>
                                <p:cTn id="19" presetID="10" presetClass="entr" presetSubtype="0" fill="hold" grpId="0" nodeType="after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fade">
                                      <p:cBhvr>
                                        <p:cTn id="21"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8" grpId="0" animBg="1"/>
      <p:bldP spid="19"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0" y="0"/>
            <a:ext cx="9144000" cy="908050"/>
          </a:xfrm>
          <a:prstGeom prst="rect">
            <a:avLst/>
          </a:prstGeom>
          <a:solidFill>
            <a:schemeClr val="accent3">
              <a:lumMod val="60000"/>
              <a:lumOff val="40000"/>
            </a:schemeClr>
          </a:solidFill>
          <a:ln>
            <a:solidFill>
              <a:schemeClr val="accent3">
                <a:lumMod val="60000"/>
                <a:lumOff val="40000"/>
              </a:schemeClr>
            </a:solidFill>
          </a:ln>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fontAlgn="auto">
              <a:spcBef>
                <a:spcPts val="0"/>
              </a:spcBef>
              <a:spcAft>
                <a:spcPts val="0"/>
              </a:spcAft>
              <a:defRPr/>
            </a:pPr>
            <a:r>
              <a:rPr lang="en-US" sz="2800" dirty="0">
                <a:solidFill>
                  <a:srgbClr val="C00000"/>
                </a:solidFill>
                <a:latin typeface="Arial" pitchFamily="34" charset="0"/>
                <a:cs typeface="Arial" pitchFamily="34" charset="0"/>
              </a:rPr>
              <a:t>Textual equivalence: thematic and information structures</a:t>
            </a:r>
          </a:p>
        </p:txBody>
      </p:sp>
      <p:sp>
        <p:nvSpPr>
          <p:cNvPr id="5" name="Скругленный прямоугольник 4"/>
          <p:cNvSpPr/>
          <p:nvPr/>
        </p:nvSpPr>
        <p:spPr>
          <a:xfrm>
            <a:off x="287338" y="1268413"/>
            <a:ext cx="8569325" cy="3455987"/>
          </a:xfrm>
          <a:prstGeom prst="roundRect">
            <a:avLst/>
          </a:prstGeom>
        </p:spPr>
        <p:style>
          <a:lnRef idx="2">
            <a:schemeClr val="accent3"/>
          </a:lnRef>
          <a:fillRef idx="1">
            <a:schemeClr val="lt1"/>
          </a:fillRef>
          <a:effectRef idx="0">
            <a:schemeClr val="accent3"/>
          </a:effectRef>
          <a:fontRef idx="minor">
            <a:schemeClr val="dk1"/>
          </a:fontRef>
        </p:style>
        <p:txBody>
          <a:bodyPr anchor="ctr"/>
          <a:lstStyle/>
          <a:p>
            <a:pPr algn="ctr">
              <a:lnSpc>
                <a:spcPct val="150000"/>
              </a:lnSpc>
              <a:defRPr/>
            </a:pPr>
            <a:r>
              <a:rPr lang="en-US" sz="2800">
                <a:solidFill>
                  <a:schemeClr val="tx2"/>
                </a:solidFill>
                <a:latin typeface="Arial" charset="0"/>
                <a:cs typeface="Arial" charset="0"/>
              </a:rPr>
              <a:t>In a text, a clause is a message rather than a string of grammatical and lexical elements. It can be analysed in terms of two types of  structure: </a:t>
            </a:r>
            <a:endParaRPr lang="uk-UA" sz="2800">
              <a:solidFill>
                <a:schemeClr val="tx2"/>
              </a:solidFill>
              <a:latin typeface="Arial" charset="0"/>
              <a:cs typeface="Arial" charset="0"/>
            </a:endParaRPr>
          </a:p>
          <a:p>
            <a:pPr algn="ctr">
              <a:lnSpc>
                <a:spcPct val="150000"/>
              </a:lnSpc>
              <a:defRPr/>
            </a:pPr>
            <a:r>
              <a:rPr lang="en-US" sz="2800">
                <a:solidFill>
                  <a:schemeClr val="tx2"/>
                </a:solidFill>
                <a:latin typeface="Arial" charset="0"/>
                <a:cs typeface="Arial" charset="0"/>
              </a:rPr>
              <a:t>(a) </a:t>
            </a:r>
            <a:r>
              <a:rPr lang="en-US" sz="2800" b="1">
                <a:solidFill>
                  <a:schemeClr val="tx2"/>
                </a:solidFill>
                <a:latin typeface="Arial" charset="0"/>
                <a:cs typeface="Arial" charset="0"/>
              </a:rPr>
              <a:t>thematic structure </a:t>
            </a:r>
            <a:r>
              <a:rPr lang="en-US" sz="2800">
                <a:solidFill>
                  <a:schemeClr val="tx2"/>
                </a:solidFill>
                <a:latin typeface="Arial" charset="0"/>
                <a:cs typeface="Arial" charset="0"/>
              </a:rPr>
              <a:t>and (b) </a:t>
            </a:r>
            <a:r>
              <a:rPr lang="en-US" sz="2800" b="1">
                <a:solidFill>
                  <a:schemeClr val="tx2"/>
                </a:solidFill>
                <a:latin typeface="Arial" charset="0"/>
                <a:cs typeface="Arial" charset="0"/>
              </a:rPr>
              <a:t>information structure</a:t>
            </a:r>
            <a:r>
              <a:rPr lang="en-US" sz="2800">
                <a:solidFill>
                  <a:schemeClr val="tx2"/>
                </a:solidFill>
                <a:latin typeface="Arial" charset="0"/>
                <a:cs typeface="Arial" charset="0"/>
              </a:rPr>
              <a:t>.</a:t>
            </a:r>
            <a:endParaRPr lang="uk-UA" sz="2800">
              <a:solidFill>
                <a:schemeClr val="tx2"/>
              </a:solidFill>
              <a:latin typeface="Arial" charset="0"/>
              <a:cs typeface="Arial" charset="0"/>
            </a:endParaRPr>
          </a:p>
        </p:txBody>
      </p:sp>
      <p:sp>
        <p:nvSpPr>
          <p:cNvPr id="8" name="Овал 7"/>
          <p:cNvSpPr/>
          <p:nvPr/>
        </p:nvSpPr>
        <p:spPr>
          <a:xfrm>
            <a:off x="8856663" y="6597650"/>
            <a:ext cx="179387" cy="180975"/>
          </a:xfrm>
          <a:prstGeom prst="ellipse">
            <a:avLst/>
          </a:prstGeom>
          <a:solidFill>
            <a:schemeClr val="tx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uk-UA"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500"/>
                                        <p:tgtEl>
                                          <p:spTgt spid="5"/>
                                        </p:tgtEl>
                                      </p:cBhvr>
                                    </p:animEffect>
                                  </p:childTnLst>
                                </p:cTn>
                              </p:par>
                            </p:childTnLst>
                          </p:cTn>
                        </p:par>
                        <p:par>
                          <p:cTn id="13" fill="hold">
                            <p:stCondLst>
                              <p:cond delay="500"/>
                            </p:stCondLst>
                            <p:childTnLst>
                              <p:par>
                                <p:cTn id="14" presetID="10" presetClass="entr" presetSubtype="0" fill="hold" grpId="0" nodeType="after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fade">
                                      <p:cBhvr>
                                        <p:cTn id="16"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8"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0" y="0"/>
            <a:ext cx="9144000" cy="908050"/>
          </a:xfrm>
          <a:prstGeom prst="rect">
            <a:avLst/>
          </a:prstGeom>
          <a:solidFill>
            <a:schemeClr val="accent3">
              <a:lumMod val="60000"/>
              <a:lumOff val="40000"/>
            </a:schemeClr>
          </a:solidFill>
          <a:ln>
            <a:solidFill>
              <a:schemeClr val="accent3">
                <a:lumMod val="60000"/>
                <a:lumOff val="40000"/>
              </a:schemeClr>
            </a:solidFill>
          </a:ln>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fontAlgn="auto">
              <a:spcBef>
                <a:spcPts val="0"/>
              </a:spcBef>
              <a:spcAft>
                <a:spcPts val="0"/>
              </a:spcAft>
              <a:defRPr/>
            </a:pPr>
            <a:r>
              <a:rPr lang="en-US" sz="2800" dirty="0">
                <a:solidFill>
                  <a:srgbClr val="C00000"/>
                </a:solidFill>
                <a:latin typeface="Arial" pitchFamily="34" charset="0"/>
                <a:cs typeface="Arial" pitchFamily="34" charset="0"/>
              </a:rPr>
              <a:t>Textual equivalence: thematic and information structures</a:t>
            </a:r>
          </a:p>
        </p:txBody>
      </p:sp>
      <p:sp>
        <p:nvSpPr>
          <p:cNvPr id="5" name="Скругленный прямоугольник 4"/>
          <p:cNvSpPr/>
          <p:nvPr/>
        </p:nvSpPr>
        <p:spPr>
          <a:xfrm>
            <a:off x="287338" y="5013325"/>
            <a:ext cx="8569325" cy="1584325"/>
          </a:xfrm>
          <a:prstGeom prst="roundRect">
            <a:avLst/>
          </a:prstGeom>
        </p:spPr>
        <p:style>
          <a:lnRef idx="2">
            <a:schemeClr val="accent3"/>
          </a:lnRef>
          <a:fillRef idx="1">
            <a:schemeClr val="lt1"/>
          </a:fillRef>
          <a:effectRef idx="0">
            <a:schemeClr val="accent3"/>
          </a:effectRef>
          <a:fontRef idx="minor">
            <a:schemeClr val="dk1"/>
          </a:fontRef>
        </p:style>
        <p:txBody>
          <a:bodyPr anchor="ctr"/>
          <a:lstStyle/>
          <a:p>
            <a:pPr algn="just" fontAlgn="auto">
              <a:spcBef>
                <a:spcPts val="0"/>
              </a:spcBef>
              <a:spcAft>
                <a:spcPts val="0"/>
              </a:spcAft>
              <a:defRPr/>
            </a:pPr>
            <a:r>
              <a:rPr lang="en-US" sz="2600" dirty="0">
                <a:solidFill>
                  <a:schemeClr val="tx2"/>
                </a:solidFill>
                <a:latin typeface="Arial" pitchFamily="34" charset="0"/>
                <a:cs typeface="Arial" pitchFamily="34" charset="0"/>
              </a:rPr>
              <a:t>e.g. In the extract </a:t>
            </a:r>
            <a:r>
              <a:rPr lang="en-US" sz="2600" i="1" dirty="0">
                <a:solidFill>
                  <a:schemeClr val="tx2"/>
                </a:solidFill>
                <a:latin typeface="Arial" pitchFamily="34" charset="0"/>
                <a:cs typeface="Arial" pitchFamily="34" charset="0"/>
              </a:rPr>
              <a:t>Ptolemy’s model provided a reasonably accurate system of the Universe…</a:t>
            </a:r>
            <a:r>
              <a:rPr lang="en-US" sz="2600" dirty="0">
                <a:solidFill>
                  <a:schemeClr val="tx2"/>
                </a:solidFill>
                <a:latin typeface="Arial" pitchFamily="34" charset="0"/>
                <a:cs typeface="Arial" pitchFamily="34" charset="0"/>
              </a:rPr>
              <a:t>, the theme is </a:t>
            </a:r>
            <a:r>
              <a:rPr lang="en-US" sz="2600" i="1" dirty="0">
                <a:solidFill>
                  <a:schemeClr val="tx2"/>
                </a:solidFill>
                <a:latin typeface="Arial" pitchFamily="34" charset="0"/>
                <a:cs typeface="Arial" pitchFamily="34" charset="0"/>
              </a:rPr>
              <a:t>Ptolemy’s model</a:t>
            </a:r>
            <a:r>
              <a:rPr lang="en-US" sz="2600" dirty="0">
                <a:solidFill>
                  <a:schemeClr val="tx2"/>
                </a:solidFill>
                <a:latin typeface="Arial" pitchFamily="34" charset="0"/>
                <a:cs typeface="Arial" pitchFamily="34" charset="0"/>
              </a:rPr>
              <a:t>.  This is what the clause is about. </a:t>
            </a:r>
            <a:endParaRPr lang="uk-UA" sz="2600" dirty="0">
              <a:solidFill>
                <a:schemeClr val="tx2"/>
              </a:solidFill>
              <a:latin typeface="Arial" pitchFamily="34" charset="0"/>
              <a:cs typeface="Arial" pitchFamily="34" charset="0"/>
            </a:endParaRPr>
          </a:p>
        </p:txBody>
      </p:sp>
      <p:sp>
        <p:nvSpPr>
          <p:cNvPr id="8" name="Овал 7"/>
          <p:cNvSpPr/>
          <p:nvPr/>
        </p:nvSpPr>
        <p:spPr>
          <a:xfrm>
            <a:off x="8856663" y="6597650"/>
            <a:ext cx="179387" cy="180975"/>
          </a:xfrm>
          <a:prstGeom prst="ellipse">
            <a:avLst/>
          </a:prstGeom>
          <a:solidFill>
            <a:schemeClr val="tx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uk-UA" dirty="0"/>
          </a:p>
        </p:txBody>
      </p:sp>
      <p:sp>
        <p:nvSpPr>
          <p:cNvPr id="6" name="Скругленный прямоугольник 5"/>
          <p:cNvSpPr/>
          <p:nvPr/>
        </p:nvSpPr>
        <p:spPr>
          <a:xfrm>
            <a:off x="287338" y="1052513"/>
            <a:ext cx="8569325" cy="3889375"/>
          </a:xfrm>
          <a:prstGeom prst="roundRect">
            <a:avLst/>
          </a:prstGeom>
        </p:spPr>
        <p:style>
          <a:lnRef idx="2">
            <a:schemeClr val="accent3"/>
          </a:lnRef>
          <a:fillRef idx="1">
            <a:schemeClr val="lt1"/>
          </a:fillRef>
          <a:effectRef idx="0">
            <a:schemeClr val="accent3"/>
          </a:effectRef>
          <a:fontRef idx="minor">
            <a:schemeClr val="dk1"/>
          </a:fontRef>
        </p:style>
        <p:txBody>
          <a:bodyPr anchor="ctr"/>
          <a:lstStyle/>
          <a:p>
            <a:pPr algn="just" fontAlgn="auto">
              <a:spcBef>
                <a:spcPts val="0"/>
              </a:spcBef>
              <a:spcAft>
                <a:spcPts val="0"/>
              </a:spcAft>
              <a:defRPr/>
            </a:pPr>
            <a:r>
              <a:rPr lang="en-US" sz="2800" dirty="0">
                <a:solidFill>
                  <a:schemeClr val="tx2">
                    <a:lumMod val="75000"/>
                  </a:schemeClr>
                </a:solidFill>
                <a:latin typeface="Arial" pitchFamily="34" charset="0"/>
                <a:cs typeface="Arial" pitchFamily="34" charset="0"/>
              </a:rPr>
              <a:t>(a)</a:t>
            </a:r>
            <a:r>
              <a:rPr lang="uk-UA" sz="2800" dirty="0">
                <a:solidFill>
                  <a:schemeClr val="tx2">
                    <a:lumMod val="75000"/>
                  </a:schemeClr>
                </a:solidFill>
                <a:latin typeface="Arial" pitchFamily="34" charset="0"/>
                <a:cs typeface="Arial" pitchFamily="34" charset="0"/>
              </a:rPr>
              <a:t> </a:t>
            </a:r>
            <a:r>
              <a:rPr lang="en-US" sz="2800" b="1" dirty="0">
                <a:solidFill>
                  <a:schemeClr val="tx2">
                    <a:lumMod val="75000"/>
                  </a:schemeClr>
                </a:solidFill>
                <a:latin typeface="Arial" pitchFamily="34" charset="0"/>
                <a:cs typeface="Arial" pitchFamily="34" charset="0"/>
              </a:rPr>
              <a:t>Thematic structure: theme and </a:t>
            </a:r>
            <a:r>
              <a:rPr lang="en-US" sz="2800" b="1" dirty="0" err="1">
                <a:solidFill>
                  <a:schemeClr val="tx2">
                    <a:lumMod val="75000"/>
                  </a:schemeClr>
                </a:solidFill>
                <a:latin typeface="Arial" pitchFamily="34" charset="0"/>
                <a:cs typeface="Arial" pitchFamily="34" charset="0"/>
              </a:rPr>
              <a:t>rheme</a:t>
            </a:r>
            <a:endParaRPr lang="en-US" sz="2800" b="1" dirty="0">
              <a:solidFill>
                <a:schemeClr val="tx2">
                  <a:lumMod val="75000"/>
                </a:schemeClr>
              </a:solidFill>
              <a:latin typeface="Arial" pitchFamily="34" charset="0"/>
              <a:cs typeface="Arial" pitchFamily="34" charset="0"/>
            </a:endParaRPr>
          </a:p>
          <a:p>
            <a:pPr algn="just" fontAlgn="auto">
              <a:spcBef>
                <a:spcPts val="0"/>
              </a:spcBef>
              <a:spcAft>
                <a:spcPts val="0"/>
              </a:spcAft>
              <a:defRPr/>
            </a:pPr>
            <a:r>
              <a:rPr lang="en-US" sz="2800" dirty="0">
                <a:solidFill>
                  <a:schemeClr val="tx2">
                    <a:lumMod val="75000"/>
                  </a:schemeClr>
                </a:solidFill>
                <a:latin typeface="Arial" pitchFamily="34" charset="0"/>
                <a:cs typeface="Arial" pitchFamily="34" charset="0"/>
              </a:rPr>
              <a:t>The clause consists of two segments. The first segment is called the theme, or what the clause is about. It has two functions: a. it acts as a point of orientation by connecting back to the previous clauses and maintaining a coherent point of view and, b. it acts as a point of departure by connecting forward and thus contributing to the development of later clauses,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500"/>
                                        <p:tgtEl>
                                          <p:spTgt spid="6"/>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fade">
                                      <p:cBhvr>
                                        <p:cTn id="17" dur="500"/>
                                        <p:tgtEl>
                                          <p:spTgt spid="5"/>
                                        </p:tgtEl>
                                      </p:cBhvr>
                                    </p:animEffect>
                                  </p:childTnLst>
                                </p:cTn>
                              </p:par>
                            </p:childTnLst>
                          </p:cTn>
                        </p:par>
                        <p:par>
                          <p:cTn id="18" fill="hold">
                            <p:stCondLst>
                              <p:cond delay="500"/>
                            </p:stCondLst>
                            <p:childTnLst>
                              <p:par>
                                <p:cTn id="19" presetID="10" presetClass="entr" presetSubtype="0" fill="hold" grpId="0" nodeType="after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fade">
                                      <p:cBhvr>
                                        <p:cTn id="21"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8" grpId="0" animBg="1"/>
      <p:bldP spid="6"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0" y="0"/>
            <a:ext cx="9144000" cy="765175"/>
          </a:xfrm>
          <a:prstGeom prst="rect">
            <a:avLst/>
          </a:prstGeom>
          <a:solidFill>
            <a:schemeClr val="accent3">
              <a:lumMod val="60000"/>
              <a:lumOff val="40000"/>
            </a:schemeClr>
          </a:solidFill>
          <a:ln>
            <a:solidFill>
              <a:schemeClr val="accent3">
                <a:lumMod val="60000"/>
                <a:lumOff val="40000"/>
              </a:schemeClr>
            </a:solidFill>
          </a:ln>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fontAlgn="auto">
              <a:spcBef>
                <a:spcPts val="0"/>
              </a:spcBef>
              <a:spcAft>
                <a:spcPts val="0"/>
              </a:spcAft>
              <a:defRPr/>
            </a:pPr>
            <a:r>
              <a:rPr lang="en-US" sz="2800" dirty="0">
                <a:solidFill>
                  <a:srgbClr val="C00000"/>
                </a:solidFill>
                <a:latin typeface="Arial" pitchFamily="34" charset="0"/>
                <a:cs typeface="Arial" pitchFamily="34" charset="0"/>
              </a:rPr>
              <a:t>Textual equivalence: thematic and information structures</a:t>
            </a:r>
          </a:p>
        </p:txBody>
      </p:sp>
      <p:sp>
        <p:nvSpPr>
          <p:cNvPr id="8" name="Овал 7"/>
          <p:cNvSpPr/>
          <p:nvPr/>
        </p:nvSpPr>
        <p:spPr>
          <a:xfrm>
            <a:off x="8856663" y="6597650"/>
            <a:ext cx="179387" cy="180975"/>
          </a:xfrm>
          <a:prstGeom prst="ellipse">
            <a:avLst/>
          </a:prstGeom>
          <a:solidFill>
            <a:schemeClr val="tx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uk-UA" dirty="0"/>
          </a:p>
        </p:txBody>
      </p:sp>
      <p:pic>
        <p:nvPicPr>
          <p:cNvPr id="7" name="Объект 6"/>
          <p:cNvPicPr>
            <a:picLocks noGrp="1" noChangeAspect="1"/>
          </p:cNvPicPr>
          <p:nvPr>
            <p:ph idx="1"/>
          </p:nvPr>
        </p:nvPicPr>
        <p:blipFill rotWithShape="1">
          <a:blip r:embed="rId2"/>
          <a:srcRect t="4586" b="34674"/>
          <a:stretch/>
        </p:blipFill>
        <p:spPr>
          <a:xfrm>
            <a:off x="1008063" y="836613"/>
            <a:ext cx="6948487" cy="5948362"/>
          </a:xfrm>
          <a:effectLst>
            <a:outerShdw blurRad="292100" dist="139700" dir="2700000" algn="tl" rotWithShape="0">
              <a:srgbClr val="333333">
                <a:alpha val="65000"/>
              </a:srgbClr>
            </a:outerShdw>
          </a:effectLst>
        </p:spPr>
      </p:pic>
      <p:grpSp>
        <p:nvGrpSpPr>
          <p:cNvPr id="80" name="Группа 79"/>
          <p:cNvGrpSpPr>
            <a:grpSpLocks/>
          </p:cNvGrpSpPr>
          <p:nvPr/>
        </p:nvGrpSpPr>
        <p:grpSpPr bwMode="auto">
          <a:xfrm>
            <a:off x="2124075" y="5589588"/>
            <a:ext cx="5038725" cy="1098550"/>
            <a:chOff x="2123728" y="5589240"/>
            <a:chExt cx="5038280" cy="1098599"/>
          </a:xfrm>
        </p:grpSpPr>
        <p:grpSp>
          <p:nvGrpSpPr>
            <p:cNvPr id="20485" name="Группа 25"/>
            <p:cNvGrpSpPr>
              <a:grpSpLocks/>
            </p:cNvGrpSpPr>
            <p:nvPr/>
          </p:nvGrpSpPr>
          <p:grpSpPr bwMode="auto">
            <a:xfrm>
              <a:off x="2123728" y="5589240"/>
              <a:ext cx="3456384" cy="72008"/>
              <a:chOff x="2123728" y="5589240"/>
              <a:chExt cx="3456384" cy="72008"/>
            </a:xfrm>
          </p:grpSpPr>
          <p:cxnSp>
            <p:nvCxnSpPr>
              <p:cNvPr id="11" name="Прямая соединительная линия 10"/>
              <p:cNvCxnSpPr/>
              <p:nvPr/>
            </p:nvCxnSpPr>
            <p:spPr>
              <a:xfrm>
                <a:off x="2195160" y="5660680"/>
                <a:ext cx="3312820"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22" name="Прямая со стрелкой 21"/>
              <p:cNvCxnSpPr/>
              <p:nvPr/>
            </p:nvCxnSpPr>
            <p:spPr>
              <a:xfrm flipH="1" flipV="1">
                <a:off x="2123728" y="5589240"/>
                <a:ext cx="71432" cy="7144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24" name="Прямая со стрелкой 23"/>
              <p:cNvCxnSpPr/>
              <p:nvPr/>
            </p:nvCxnSpPr>
            <p:spPr>
              <a:xfrm flipV="1">
                <a:off x="5507979" y="5589240"/>
                <a:ext cx="71432" cy="7144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grpSp>
        <p:grpSp>
          <p:nvGrpSpPr>
            <p:cNvPr id="20486" name="Группа 45"/>
            <p:cNvGrpSpPr>
              <a:grpSpLocks/>
            </p:cNvGrpSpPr>
            <p:nvPr/>
          </p:nvGrpSpPr>
          <p:grpSpPr bwMode="auto">
            <a:xfrm>
              <a:off x="3419872" y="5589240"/>
              <a:ext cx="2880320" cy="144016"/>
              <a:chOff x="3419872" y="5589240"/>
              <a:chExt cx="2880320" cy="144016"/>
            </a:xfrm>
          </p:grpSpPr>
          <p:grpSp>
            <p:nvGrpSpPr>
              <p:cNvPr id="20517" name="Группа 44"/>
              <p:cNvGrpSpPr>
                <a:grpSpLocks/>
              </p:cNvGrpSpPr>
              <p:nvPr/>
            </p:nvGrpSpPr>
            <p:grpSpPr bwMode="auto">
              <a:xfrm>
                <a:off x="3419872" y="5589240"/>
                <a:ext cx="2880320" cy="144016"/>
                <a:chOff x="3419872" y="5589240"/>
                <a:chExt cx="2880320" cy="144016"/>
              </a:xfrm>
            </p:grpSpPr>
            <p:cxnSp>
              <p:nvCxnSpPr>
                <p:cNvPr id="34" name="Прямая соединительная линия 33"/>
                <p:cNvCxnSpPr/>
                <p:nvPr/>
              </p:nvCxnSpPr>
              <p:spPr>
                <a:xfrm flipH="1">
                  <a:off x="3420602" y="5733708"/>
                  <a:ext cx="2879471" cy="0"/>
                </a:xfrm>
                <a:prstGeom prst="line">
                  <a:avLst/>
                </a:prstGeom>
              </p:spPr>
              <p:style>
                <a:lnRef idx="2">
                  <a:schemeClr val="accent2"/>
                </a:lnRef>
                <a:fillRef idx="0">
                  <a:schemeClr val="accent2"/>
                </a:fillRef>
                <a:effectRef idx="1">
                  <a:schemeClr val="accent2"/>
                </a:effectRef>
                <a:fontRef idx="minor">
                  <a:schemeClr val="tx1"/>
                </a:fontRef>
              </p:style>
            </p:cxnSp>
            <p:cxnSp>
              <p:nvCxnSpPr>
                <p:cNvPr id="38" name="Прямая со стрелкой 37"/>
                <p:cNvCxnSpPr/>
                <p:nvPr/>
              </p:nvCxnSpPr>
              <p:spPr>
                <a:xfrm flipV="1">
                  <a:off x="3420602" y="5589240"/>
                  <a:ext cx="71431" cy="144468"/>
                </a:xfrm>
                <a:prstGeom prst="straightConnector1">
                  <a:avLst/>
                </a:prstGeom>
                <a:ln>
                  <a:tailEnd type="arrow"/>
                </a:ln>
              </p:spPr>
              <p:style>
                <a:lnRef idx="2">
                  <a:schemeClr val="accent2"/>
                </a:lnRef>
                <a:fillRef idx="0">
                  <a:schemeClr val="accent2"/>
                </a:fillRef>
                <a:effectRef idx="1">
                  <a:schemeClr val="accent2"/>
                </a:effectRef>
                <a:fontRef idx="minor">
                  <a:schemeClr val="tx1"/>
                </a:fontRef>
              </p:style>
            </p:cxnSp>
          </p:grpSp>
          <p:cxnSp>
            <p:nvCxnSpPr>
              <p:cNvPr id="44" name="Прямая со стрелкой 43"/>
              <p:cNvCxnSpPr/>
              <p:nvPr/>
            </p:nvCxnSpPr>
            <p:spPr>
              <a:xfrm flipV="1">
                <a:off x="6300073" y="5589240"/>
                <a:ext cx="0" cy="144468"/>
              </a:xfrm>
              <a:prstGeom prst="straightConnector1">
                <a:avLst/>
              </a:prstGeom>
              <a:ln>
                <a:tailEnd type="arrow"/>
              </a:ln>
            </p:spPr>
            <p:style>
              <a:lnRef idx="2">
                <a:schemeClr val="accent2"/>
              </a:lnRef>
              <a:fillRef idx="0">
                <a:schemeClr val="accent2"/>
              </a:fillRef>
              <a:effectRef idx="1">
                <a:schemeClr val="accent2"/>
              </a:effectRef>
              <a:fontRef idx="minor">
                <a:schemeClr val="tx1"/>
              </a:fontRef>
            </p:style>
          </p:cxnSp>
        </p:grpSp>
        <p:grpSp>
          <p:nvGrpSpPr>
            <p:cNvPr id="20487" name="Группа 52"/>
            <p:cNvGrpSpPr>
              <a:grpSpLocks/>
            </p:cNvGrpSpPr>
            <p:nvPr/>
          </p:nvGrpSpPr>
          <p:grpSpPr bwMode="auto">
            <a:xfrm>
              <a:off x="4499992" y="5589240"/>
              <a:ext cx="2592288" cy="216024"/>
              <a:chOff x="4499992" y="5589240"/>
              <a:chExt cx="2592288" cy="216024"/>
            </a:xfrm>
          </p:grpSpPr>
          <p:cxnSp>
            <p:nvCxnSpPr>
              <p:cNvPr id="48" name="Прямая соединительная линия 47"/>
              <p:cNvCxnSpPr/>
              <p:nvPr/>
            </p:nvCxnSpPr>
            <p:spPr>
              <a:xfrm flipV="1">
                <a:off x="4500006" y="5733709"/>
                <a:ext cx="2592158" cy="71441"/>
              </a:xfrm>
              <a:prstGeom prst="line">
                <a:avLst/>
              </a:prstGeom>
            </p:spPr>
            <p:style>
              <a:lnRef idx="2">
                <a:schemeClr val="accent3"/>
              </a:lnRef>
              <a:fillRef idx="0">
                <a:schemeClr val="accent3"/>
              </a:fillRef>
              <a:effectRef idx="1">
                <a:schemeClr val="accent3"/>
              </a:effectRef>
              <a:fontRef idx="minor">
                <a:schemeClr val="tx1"/>
              </a:fontRef>
            </p:style>
          </p:cxnSp>
          <p:cxnSp>
            <p:nvCxnSpPr>
              <p:cNvPr id="50" name="Прямая со стрелкой 49"/>
              <p:cNvCxnSpPr/>
              <p:nvPr/>
            </p:nvCxnSpPr>
            <p:spPr>
              <a:xfrm flipV="1">
                <a:off x="4500006" y="5589240"/>
                <a:ext cx="0" cy="215910"/>
              </a:xfrm>
              <a:prstGeom prst="straightConnector1">
                <a:avLst/>
              </a:prstGeom>
              <a:ln>
                <a:tailEnd type="arrow"/>
              </a:ln>
            </p:spPr>
            <p:style>
              <a:lnRef idx="2">
                <a:schemeClr val="accent3"/>
              </a:lnRef>
              <a:fillRef idx="0">
                <a:schemeClr val="accent3"/>
              </a:fillRef>
              <a:effectRef idx="1">
                <a:schemeClr val="accent3"/>
              </a:effectRef>
              <a:fontRef idx="minor">
                <a:schemeClr val="tx1"/>
              </a:fontRef>
            </p:style>
          </p:cxnSp>
          <p:cxnSp>
            <p:nvCxnSpPr>
              <p:cNvPr id="52" name="Прямая со стрелкой 51"/>
              <p:cNvCxnSpPr/>
              <p:nvPr/>
            </p:nvCxnSpPr>
            <p:spPr>
              <a:xfrm flipH="1" flipV="1">
                <a:off x="7020733" y="5589240"/>
                <a:ext cx="71431" cy="144469"/>
              </a:xfrm>
              <a:prstGeom prst="straightConnector1">
                <a:avLst/>
              </a:prstGeom>
              <a:ln>
                <a:tailEnd type="arrow"/>
              </a:ln>
            </p:spPr>
            <p:style>
              <a:lnRef idx="2">
                <a:schemeClr val="accent3"/>
              </a:lnRef>
              <a:fillRef idx="0">
                <a:schemeClr val="accent3"/>
              </a:fillRef>
              <a:effectRef idx="1">
                <a:schemeClr val="accent3"/>
              </a:effectRef>
              <a:fontRef idx="minor">
                <a:schemeClr val="tx1"/>
              </a:fontRef>
            </p:style>
          </p:cxnSp>
        </p:grpSp>
        <p:grpSp>
          <p:nvGrpSpPr>
            <p:cNvPr id="20488" name="Группа 62"/>
            <p:cNvGrpSpPr>
              <a:grpSpLocks/>
            </p:cNvGrpSpPr>
            <p:nvPr/>
          </p:nvGrpSpPr>
          <p:grpSpPr bwMode="auto">
            <a:xfrm>
              <a:off x="2123728" y="6021288"/>
              <a:ext cx="2584412" cy="144016"/>
              <a:chOff x="2123728" y="5589240"/>
              <a:chExt cx="3456384" cy="72008"/>
            </a:xfrm>
          </p:grpSpPr>
          <p:cxnSp>
            <p:nvCxnSpPr>
              <p:cNvPr id="64" name="Прямая соединительная линия 63"/>
              <p:cNvCxnSpPr/>
              <p:nvPr/>
            </p:nvCxnSpPr>
            <p:spPr>
              <a:xfrm>
                <a:off x="2195908" y="5661360"/>
                <a:ext cx="3311771"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65" name="Прямая со стрелкой 64"/>
              <p:cNvCxnSpPr/>
              <p:nvPr/>
            </p:nvCxnSpPr>
            <p:spPr>
              <a:xfrm flipH="1" flipV="1">
                <a:off x="2123728" y="5589125"/>
                <a:ext cx="72180" cy="72234"/>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66" name="Прямая со стрелкой 65"/>
              <p:cNvCxnSpPr/>
              <p:nvPr/>
            </p:nvCxnSpPr>
            <p:spPr>
              <a:xfrm flipV="1">
                <a:off x="5507678" y="5589125"/>
                <a:ext cx="72180" cy="72234"/>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grpSp>
        <p:grpSp>
          <p:nvGrpSpPr>
            <p:cNvPr id="20489" name="Группа 53"/>
            <p:cNvGrpSpPr>
              <a:grpSpLocks/>
            </p:cNvGrpSpPr>
            <p:nvPr/>
          </p:nvGrpSpPr>
          <p:grpSpPr bwMode="auto">
            <a:xfrm>
              <a:off x="3347864" y="6021288"/>
              <a:ext cx="3024336" cy="179302"/>
              <a:chOff x="3419872" y="5589240"/>
              <a:chExt cx="2880320" cy="144016"/>
            </a:xfrm>
          </p:grpSpPr>
          <p:grpSp>
            <p:nvGrpSpPr>
              <p:cNvPr id="20507" name="Группа 54"/>
              <p:cNvGrpSpPr>
                <a:grpSpLocks/>
              </p:cNvGrpSpPr>
              <p:nvPr/>
            </p:nvGrpSpPr>
            <p:grpSpPr bwMode="auto">
              <a:xfrm>
                <a:off x="3419872" y="5589240"/>
                <a:ext cx="2880320" cy="144016"/>
                <a:chOff x="3419872" y="5589240"/>
                <a:chExt cx="2880320" cy="144016"/>
              </a:xfrm>
            </p:grpSpPr>
            <p:cxnSp>
              <p:nvCxnSpPr>
                <p:cNvPr id="58" name="Прямая со стрелкой 57"/>
                <p:cNvCxnSpPr/>
                <p:nvPr/>
              </p:nvCxnSpPr>
              <p:spPr>
                <a:xfrm flipV="1">
                  <a:off x="3419604" y="5589056"/>
                  <a:ext cx="72565" cy="144091"/>
                </a:xfrm>
                <a:prstGeom prst="straightConnector1">
                  <a:avLst/>
                </a:prstGeom>
                <a:ln>
                  <a:tailEnd type="arrow"/>
                </a:ln>
              </p:spPr>
              <p:style>
                <a:lnRef idx="2">
                  <a:schemeClr val="accent2"/>
                </a:lnRef>
                <a:fillRef idx="0">
                  <a:schemeClr val="accent2"/>
                </a:fillRef>
                <a:effectRef idx="1">
                  <a:schemeClr val="accent2"/>
                </a:effectRef>
                <a:fontRef idx="minor">
                  <a:schemeClr val="tx1"/>
                </a:fontRef>
              </p:style>
            </p:cxnSp>
            <p:cxnSp>
              <p:nvCxnSpPr>
                <p:cNvPr id="57" name="Прямая соединительная линия 56"/>
                <p:cNvCxnSpPr/>
                <p:nvPr/>
              </p:nvCxnSpPr>
              <p:spPr>
                <a:xfrm flipH="1">
                  <a:off x="3419604" y="5733147"/>
                  <a:ext cx="2879924" cy="0"/>
                </a:xfrm>
                <a:prstGeom prst="line">
                  <a:avLst/>
                </a:prstGeom>
              </p:spPr>
              <p:style>
                <a:lnRef idx="2">
                  <a:schemeClr val="accent2"/>
                </a:lnRef>
                <a:fillRef idx="0">
                  <a:schemeClr val="accent2"/>
                </a:fillRef>
                <a:effectRef idx="1">
                  <a:schemeClr val="accent2"/>
                </a:effectRef>
                <a:fontRef idx="minor">
                  <a:schemeClr val="tx1"/>
                </a:fontRef>
              </p:style>
            </p:cxnSp>
          </p:grpSp>
          <p:cxnSp>
            <p:nvCxnSpPr>
              <p:cNvPr id="56" name="Прямая со стрелкой 55"/>
              <p:cNvCxnSpPr/>
              <p:nvPr/>
            </p:nvCxnSpPr>
            <p:spPr>
              <a:xfrm flipV="1">
                <a:off x="6299528" y="5589056"/>
                <a:ext cx="0" cy="144091"/>
              </a:xfrm>
              <a:prstGeom prst="straightConnector1">
                <a:avLst/>
              </a:prstGeom>
              <a:ln>
                <a:tailEnd type="arrow"/>
              </a:ln>
            </p:spPr>
            <p:style>
              <a:lnRef idx="2">
                <a:schemeClr val="accent2"/>
              </a:lnRef>
              <a:fillRef idx="0">
                <a:schemeClr val="accent2"/>
              </a:fillRef>
              <a:effectRef idx="1">
                <a:schemeClr val="accent2"/>
              </a:effectRef>
              <a:fontRef idx="minor">
                <a:schemeClr val="tx1"/>
              </a:fontRef>
            </p:style>
          </p:cxnSp>
        </p:grpSp>
        <p:grpSp>
          <p:nvGrpSpPr>
            <p:cNvPr id="20490" name="Группа 58"/>
            <p:cNvGrpSpPr>
              <a:grpSpLocks/>
            </p:cNvGrpSpPr>
            <p:nvPr/>
          </p:nvGrpSpPr>
          <p:grpSpPr bwMode="auto">
            <a:xfrm>
              <a:off x="5652119" y="6021288"/>
              <a:ext cx="1509889" cy="288032"/>
              <a:chOff x="4499992" y="5589240"/>
              <a:chExt cx="2592288" cy="216024"/>
            </a:xfrm>
          </p:grpSpPr>
          <p:cxnSp>
            <p:nvCxnSpPr>
              <p:cNvPr id="60" name="Прямая соединительная линия 59"/>
              <p:cNvCxnSpPr/>
              <p:nvPr/>
            </p:nvCxnSpPr>
            <p:spPr>
              <a:xfrm flipV="1">
                <a:off x="4500524" y="5733140"/>
                <a:ext cx="2591756" cy="72632"/>
              </a:xfrm>
              <a:prstGeom prst="line">
                <a:avLst/>
              </a:prstGeom>
            </p:spPr>
            <p:style>
              <a:lnRef idx="2">
                <a:schemeClr val="accent3"/>
              </a:lnRef>
              <a:fillRef idx="0">
                <a:schemeClr val="accent3"/>
              </a:fillRef>
              <a:effectRef idx="1">
                <a:schemeClr val="accent3"/>
              </a:effectRef>
              <a:fontRef idx="minor">
                <a:schemeClr val="tx1"/>
              </a:fontRef>
            </p:style>
          </p:cxnSp>
          <p:cxnSp>
            <p:nvCxnSpPr>
              <p:cNvPr id="61" name="Прямая со стрелкой 60"/>
              <p:cNvCxnSpPr/>
              <p:nvPr/>
            </p:nvCxnSpPr>
            <p:spPr>
              <a:xfrm flipV="1">
                <a:off x="4500524" y="5589068"/>
                <a:ext cx="0" cy="216704"/>
              </a:xfrm>
              <a:prstGeom prst="straightConnector1">
                <a:avLst/>
              </a:prstGeom>
              <a:ln>
                <a:tailEnd type="arrow"/>
              </a:ln>
            </p:spPr>
            <p:style>
              <a:lnRef idx="2">
                <a:schemeClr val="accent3"/>
              </a:lnRef>
              <a:fillRef idx="0">
                <a:schemeClr val="accent3"/>
              </a:fillRef>
              <a:effectRef idx="1">
                <a:schemeClr val="accent3"/>
              </a:effectRef>
              <a:fontRef idx="minor">
                <a:schemeClr val="tx1"/>
              </a:fontRef>
            </p:style>
          </p:cxnSp>
          <p:cxnSp>
            <p:nvCxnSpPr>
              <p:cNvPr id="62" name="Прямая со стрелкой 61"/>
              <p:cNvCxnSpPr/>
              <p:nvPr/>
            </p:nvCxnSpPr>
            <p:spPr>
              <a:xfrm flipH="1" flipV="1">
                <a:off x="7021422" y="5589068"/>
                <a:ext cx="70858" cy="144072"/>
              </a:xfrm>
              <a:prstGeom prst="straightConnector1">
                <a:avLst/>
              </a:prstGeom>
              <a:ln>
                <a:tailEnd type="arrow"/>
              </a:ln>
            </p:spPr>
            <p:style>
              <a:lnRef idx="2">
                <a:schemeClr val="accent3"/>
              </a:lnRef>
              <a:fillRef idx="0">
                <a:schemeClr val="accent3"/>
              </a:fillRef>
              <a:effectRef idx="1">
                <a:schemeClr val="accent3"/>
              </a:effectRef>
              <a:fontRef idx="minor">
                <a:schemeClr val="tx1"/>
              </a:fontRef>
            </p:style>
          </p:cxnSp>
        </p:grpSp>
        <p:grpSp>
          <p:nvGrpSpPr>
            <p:cNvPr id="20491" name="Группа 66"/>
            <p:cNvGrpSpPr>
              <a:grpSpLocks/>
            </p:cNvGrpSpPr>
            <p:nvPr/>
          </p:nvGrpSpPr>
          <p:grpSpPr bwMode="auto">
            <a:xfrm>
              <a:off x="2125407" y="6499473"/>
              <a:ext cx="1395073" cy="97879"/>
              <a:chOff x="2123728" y="5589240"/>
              <a:chExt cx="3456384" cy="72008"/>
            </a:xfrm>
          </p:grpSpPr>
          <p:cxnSp>
            <p:nvCxnSpPr>
              <p:cNvPr id="68" name="Прямая соединительная линия 67"/>
              <p:cNvCxnSpPr/>
              <p:nvPr/>
            </p:nvCxnSpPr>
            <p:spPr>
              <a:xfrm>
                <a:off x="2194293" y="5661244"/>
                <a:ext cx="3315339"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69" name="Прямая со стрелкой 68"/>
              <p:cNvCxnSpPr/>
              <p:nvPr/>
            </p:nvCxnSpPr>
            <p:spPr>
              <a:xfrm flipH="1" flipV="1">
                <a:off x="2123503" y="5588832"/>
                <a:ext cx="70790" cy="72413"/>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70" name="Прямая со стрелкой 69"/>
              <p:cNvCxnSpPr/>
              <p:nvPr/>
            </p:nvCxnSpPr>
            <p:spPr>
              <a:xfrm flipV="1">
                <a:off x="5509631" y="5588832"/>
                <a:ext cx="70790" cy="72413"/>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grpSp>
        <p:grpSp>
          <p:nvGrpSpPr>
            <p:cNvPr id="20492" name="Группа 70"/>
            <p:cNvGrpSpPr>
              <a:grpSpLocks/>
            </p:cNvGrpSpPr>
            <p:nvPr/>
          </p:nvGrpSpPr>
          <p:grpSpPr bwMode="auto">
            <a:xfrm>
              <a:off x="4406382" y="6479116"/>
              <a:ext cx="1965818" cy="138591"/>
              <a:chOff x="3419872" y="5589240"/>
              <a:chExt cx="2880320" cy="144016"/>
            </a:xfrm>
          </p:grpSpPr>
          <p:grpSp>
            <p:nvGrpSpPr>
              <p:cNvPr id="20497" name="Группа 71"/>
              <p:cNvGrpSpPr>
                <a:grpSpLocks/>
              </p:cNvGrpSpPr>
              <p:nvPr/>
            </p:nvGrpSpPr>
            <p:grpSpPr bwMode="auto">
              <a:xfrm>
                <a:off x="3419872" y="5589240"/>
                <a:ext cx="2880320" cy="144016"/>
                <a:chOff x="3419872" y="5589240"/>
                <a:chExt cx="2880320" cy="144016"/>
              </a:xfrm>
            </p:grpSpPr>
            <p:cxnSp>
              <p:nvCxnSpPr>
                <p:cNvPr id="74" name="Прямая со стрелкой 73"/>
                <p:cNvCxnSpPr/>
                <p:nvPr/>
              </p:nvCxnSpPr>
              <p:spPr>
                <a:xfrm flipV="1">
                  <a:off x="3419827" y="5590020"/>
                  <a:ext cx="72101" cy="143526"/>
                </a:xfrm>
                <a:prstGeom prst="straightConnector1">
                  <a:avLst/>
                </a:prstGeom>
                <a:ln>
                  <a:tailEnd type="arrow"/>
                </a:ln>
              </p:spPr>
              <p:style>
                <a:lnRef idx="2">
                  <a:schemeClr val="accent2"/>
                </a:lnRef>
                <a:fillRef idx="0">
                  <a:schemeClr val="accent2"/>
                </a:fillRef>
                <a:effectRef idx="1">
                  <a:schemeClr val="accent2"/>
                </a:effectRef>
                <a:fontRef idx="minor">
                  <a:schemeClr val="tx1"/>
                </a:fontRef>
              </p:style>
            </p:cxnSp>
            <p:cxnSp>
              <p:nvCxnSpPr>
                <p:cNvPr id="75" name="Прямая соединительная линия 74"/>
                <p:cNvCxnSpPr/>
                <p:nvPr/>
              </p:nvCxnSpPr>
              <p:spPr>
                <a:xfrm flipH="1">
                  <a:off x="3419827" y="5733546"/>
                  <a:ext cx="2879343" cy="0"/>
                </a:xfrm>
                <a:prstGeom prst="line">
                  <a:avLst/>
                </a:prstGeom>
              </p:spPr>
              <p:style>
                <a:lnRef idx="2">
                  <a:schemeClr val="accent2"/>
                </a:lnRef>
                <a:fillRef idx="0">
                  <a:schemeClr val="accent2"/>
                </a:fillRef>
                <a:effectRef idx="1">
                  <a:schemeClr val="accent2"/>
                </a:effectRef>
                <a:fontRef idx="minor">
                  <a:schemeClr val="tx1"/>
                </a:fontRef>
              </p:style>
            </p:cxnSp>
          </p:grpSp>
          <p:cxnSp>
            <p:nvCxnSpPr>
              <p:cNvPr id="73" name="Прямая со стрелкой 72"/>
              <p:cNvCxnSpPr/>
              <p:nvPr/>
            </p:nvCxnSpPr>
            <p:spPr>
              <a:xfrm flipV="1">
                <a:off x="6299169" y="5590020"/>
                <a:ext cx="0" cy="143526"/>
              </a:xfrm>
              <a:prstGeom prst="straightConnector1">
                <a:avLst/>
              </a:prstGeom>
              <a:ln>
                <a:tailEnd type="arrow"/>
              </a:ln>
            </p:spPr>
            <p:style>
              <a:lnRef idx="2">
                <a:schemeClr val="accent2"/>
              </a:lnRef>
              <a:fillRef idx="0">
                <a:schemeClr val="accent2"/>
              </a:fillRef>
              <a:effectRef idx="1">
                <a:schemeClr val="accent2"/>
              </a:effectRef>
              <a:fontRef idx="minor">
                <a:schemeClr val="tx1"/>
              </a:fontRef>
            </p:style>
          </p:cxnSp>
        </p:grpSp>
        <p:grpSp>
          <p:nvGrpSpPr>
            <p:cNvPr id="20493" name="Группа 75"/>
            <p:cNvGrpSpPr>
              <a:grpSpLocks/>
            </p:cNvGrpSpPr>
            <p:nvPr/>
          </p:nvGrpSpPr>
          <p:grpSpPr bwMode="auto">
            <a:xfrm>
              <a:off x="5724128" y="6487433"/>
              <a:ext cx="1437879" cy="200406"/>
              <a:chOff x="4499992" y="5589240"/>
              <a:chExt cx="2592288" cy="216024"/>
            </a:xfrm>
          </p:grpSpPr>
          <p:cxnSp>
            <p:nvCxnSpPr>
              <p:cNvPr id="77" name="Прямая соединительная линия 76"/>
              <p:cNvCxnSpPr/>
              <p:nvPr/>
            </p:nvCxnSpPr>
            <p:spPr>
              <a:xfrm flipV="1">
                <a:off x="4499509" y="5733390"/>
                <a:ext cx="2592773" cy="71874"/>
              </a:xfrm>
              <a:prstGeom prst="line">
                <a:avLst/>
              </a:prstGeom>
            </p:spPr>
            <p:style>
              <a:lnRef idx="2">
                <a:schemeClr val="accent3"/>
              </a:lnRef>
              <a:fillRef idx="0">
                <a:schemeClr val="accent3"/>
              </a:fillRef>
              <a:effectRef idx="1">
                <a:schemeClr val="accent3"/>
              </a:effectRef>
              <a:fontRef idx="minor">
                <a:schemeClr val="tx1"/>
              </a:fontRef>
            </p:style>
          </p:cxnSp>
          <p:cxnSp>
            <p:nvCxnSpPr>
              <p:cNvPr id="78" name="Прямая со стрелкой 77"/>
              <p:cNvCxnSpPr/>
              <p:nvPr/>
            </p:nvCxnSpPr>
            <p:spPr>
              <a:xfrm flipV="1">
                <a:off x="4499509" y="5589641"/>
                <a:ext cx="0" cy="215623"/>
              </a:xfrm>
              <a:prstGeom prst="straightConnector1">
                <a:avLst/>
              </a:prstGeom>
              <a:ln>
                <a:tailEnd type="arrow"/>
              </a:ln>
            </p:spPr>
            <p:style>
              <a:lnRef idx="2">
                <a:schemeClr val="accent3"/>
              </a:lnRef>
              <a:fillRef idx="0">
                <a:schemeClr val="accent3"/>
              </a:fillRef>
              <a:effectRef idx="1">
                <a:schemeClr val="accent3"/>
              </a:effectRef>
              <a:fontRef idx="minor">
                <a:schemeClr val="tx1"/>
              </a:fontRef>
            </p:style>
          </p:cxnSp>
          <p:cxnSp>
            <p:nvCxnSpPr>
              <p:cNvPr id="79" name="Прямая со стрелкой 78"/>
              <p:cNvCxnSpPr/>
              <p:nvPr/>
            </p:nvCxnSpPr>
            <p:spPr>
              <a:xfrm flipH="1" flipV="1">
                <a:off x="7020738" y="5589641"/>
                <a:ext cx="71544" cy="143749"/>
              </a:xfrm>
              <a:prstGeom prst="straightConnector1">
                <a:avLst/>
              </a:prstGeom>
              <a:ln>
                <a:tailEnd type="arrow"/>
              </a:ln>
            </p:spPr>
            <p:style>
              <a:lnRef idx="2">
                <a:schemeClr val="accent3"/>
              </a:lnRef>
              <a:fillRef idx="0">
                <a:schemeClr val="accent3"/>
              </a:fillRef>
              <a:effectRef idx="1">
                <a:schemeClr val="accent3"/>
              </a:effectRef>
              <a:fontRef idx="minor">
                <a:schemeClr val="tx1"/>
              </a:fontRef>
            </p:style>
          </p:cxnSp>
        </p:gr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500"/>
                                        <p:tgtEl>
                                          <p:spTgt spid="7"/>
                                        </p:tgtEl>
                                      </p:cBhvr>
                                    </p:animEffect>
                                  </p:childTnLst>
                                </p:cTn>
                              </p:par>
                              <p:par>
                                <p:cTn id="13" presetID="10" presetClass="entr" presetSubtype="0" fill="hold" nodeType="withEffect">
                                  <p:stCondLst>
                                    <p:cond delay="0"/>
                                  </p:stCondLst>
                                  <p:childTnLst>
                                    <p:set>
                                      <p:cBhvr>
                                        <p:cTn id="14" dur="1" fill="hold">
                                          <p:stCondLst>
                                            <p:cond delay="0"/>
                                          </p:stCondLst>
                                        </p:cTn>
                                        <p:tgtEl>
                                          <p:spTgt spid="80"/>
                                        </p:tgtEl>
                                        <p:attrNameLst>
                                          <p:attrName>style.visibility</p:attrName>
                                        </p:attrNameLst>
                                      </p:cBhvr>
                                      <p:to>
                                        <p:strVal val="visible"/>
                                      </p:to>
                                    </p:set>
                                    <p:animEffect transition="in" filter="fade">
                                      <p:cBhvr>
                                        <p:cTn id="15" dur="500"/>
                                        <p:tgtEl>
                                          <p:spTgt spid="80"/>
                                        </p:tgtEl>
                                      </p:cBhvr>
                                    </p:animEffect>
                                  </p:childTnLst>
                                </p:cTn>
                              </p:par>
                            </p:childTnLst>
                          </p:cTn>
                        </p:par>
                        <p:par>
                          <p:cTn id="16" fill="hold">
                            <p:stCondLst>
                              <p:cond delay="500"/>
                            </p:stCondLst>
                            <p:childTnLst>
                              <p:par>
                                <p:cTn id="17" presetID="10" presetClass="entr" presetSubtype="0" fill="hold" grpId="0"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fade">
                                      <p:cBhvr>
                                        <p:cTn id="19"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8"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0" y="0"/>
            <a:ext cx="9144000" cy="908050"/>
          </a:xfrm>
          <a:prstGeom prst="rect">
            <a:avLst/>
          </a:prstGeom>
          <a:solidFill>
            <a:schemeClr val="accent3">
              <a:lumMod val="60000"/>
              <a:lumOff val="40000"/>
            </a:schemeClr>
          </a:solidFill>
          <a:ln>
            <a:solidFill>
              <a:schemeClr val="accent3">
                <a:lumMod val="60000"/>
                <a:lumOff val="40000"/>
              </a:schemeClr>
            </a:solidFill>
          </a:ln>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fontAlgn="auto">
              <a:spcBef>
                <a:spcPts val="0"/>
              </a:spcBef>
              <a:spcAft>
                <a:spcPts val="0"/>
              </a:spcAft>
              <a:defRPr/>
            </a:pPr>
            <a:r>
              <a:rPr lang="en-US" sz="2800" dirty="0">
                <a:solidFill>
                  <a:srgbClr val="C00000"/>
                </a:solidFill>
                <a:latin typeface="Arial" pitchFamily="34" charset="0"/>
                <a:cs typeface="Arial" pitchFamily="34" charset="0"/>
              </a:rPr>
              <a:t>Textual equivalence: thematic and information structures</a:t>
            </a:r>
          </a:p>
        </p:txBody>
      </p:sp>
      <p:sp>
        <p:nvSpPr>
          <p:cNvPr id="5" name="Скругленный прямоугольник 4"/>
          <p:cNvSpPr/>
          <p:nvPr/>
        </p:nvSpPr>
        <p:spPr>
          <a:xfrm>
            <a:off x="287338" y="2852738"/>
            <a:ext cx="8569325" cy="1584325"/>
          </a:xfrm>
          <a:prstGeom prst="roundRect">
            <a:avLst/>
          </a:prstGeom>
        </p:spPr>
        <p:style>
          <a:lnRef idx="2">
            <a:schemeClr val="accent3"/>
          </a:lnRef>
          <a:fillRef idx="1">
            <a:schemeClr val="lt1"/>
          </a:fillRef>
          <a:effectRef idx="0">
            <a:schemeClr val="accent3"/>
          </a:effectRef>
          <a:fontRef idx="minor">
            <a:schemeClr val="dk1"/>
          </a:fontRef>
        </p:style>
        <p:txBody>
          <a:bodyPr anchor="ctr"/>
          <a:lstStyle/>
          <a:p>
            <a:pPr algn="just" fontAlgn="auto">
              <a:spcBef>
                <a:spcPts val="0"/>
              </a:spcBef>
              <a:spcAft>
                <a:spcPts val="0"/>
              </a:spcAft>
              <a:defRPr/>
            </a:pPr>
            <a:r>
              <a:rPr lang="en-US" sz="2600" dirty="0">
                <a:solidFill>
                  <a:schemeClr val="tx2">
                    <a:lumMod val="75000"/>
                  </a:schemeClr>
                </a:solidFill>
                <a:latin typeface="Arial" pitchFamily="34" charset="0"/>
                <a:cs typeface="Arial" pitchFamily="34" charset="0"/>
              </a:rPr>
              <a:t>The second segment of a clause is called the </a:t>
            </a:r>
            <a:r>
              <a:rPr lang="en-US" sz="2600" dirty="0" err="1">
                <a:solidFill>
                  <a:schemeClr val="tx2">
                    <a:lumMod val="75000"/>
                  </a:schemeClr>
                </a:solidFill>
                <a:latin typeface="Arial" pitchFamily="34" charset="0"/>
                <a:cs typeface="Arial" pitchFamily="34" charset="0"/>
              </a:rPr>
              <a:t>rheme</a:t>
            </a:r>
            <a:r>
              <a:rPr lang="en-US" sz="2600" dirty="0">
                <a:solidFill>
                  <a:schemeClr val="tx2">
                    <a:lumMod val="75000"/>
                  </a:schemeClr>
                </a:solidFill>
                <a:latin typeface="Arial" pitchFamily="34" charset="0"/>
                <a:cs typeface="Arial" pitchFamily="34" charset="0"/>
              </a:rPr>
              <a:t>, or what the speaker says about the theme. It is the communicative goal of the message and thus the most important element. </a:t>
            </a:r>
            <a:endParaRPr lang="uk-UA" sz="2600" dirty="0">
              <a:solidFill>
                <a:schemeClr val="tx2">
                  <a:lumMod val="75000"/>
                </a:schemeClr>
              </a:solidFill>
              <a:latin typeface="Arial" pitchFamily="34" charset="0"/>
              <a:cs typeface="Arial" pitchFamily="34" charset="0"/>
            </a:endParaRPr>
          </a:p>
        </p:txBody>
      </p:sp>
      <p:sp>
        <p:nvSpPr>
          <p:cNvPr id="8" name="Овал 7"/>
          <p:cNvSpPr/>
          <p:nvPr/>
        </p:nvSpPr>
        <p:spPr>
          <a:xfrm>
            <a:off x="8856663" y="6597650"/>
            <a:ext cx="179387" cy="180975"/>
          </a:xfrm>
          <a:prstGeom prst="ellipse">
            <a:avLst/>
          </a:prstGeom>
          <a:solidFill>
            <a:schemeClr val="tx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uk-UA" dirty="0"/>
          </a:p>
        </p:txBody>
      </p:sp>
      <p:sp>
        <p:nvSpPr>
          <p:cNvPr id="6" name="Скругленный прямоугольник 5"/>
          <p:cNvSpPr/>
          <p:nvPr/>
        </p:nvSpPr>
        <p:spPr>
          <a:xfrm>
            <a:off x="287338" y="1052513"/>
            <a:ext cx="8569325" cy="1655762"/>
          </a:xfrm>
          <a:prstGeom prst="roundRect">
            <a:avLst/>
          </a:prstGeom>
        </p:spPr>
        <p:style>
          <a:lnRef idx="2">
            <a:schemeClr val="accent3"/>
          </a:lnRef>
          <a:fillRef idx="1">
            <a:schemeClr val="lt1"/>
          </a:fillRef>
          <a:effectRef idx="0">
            <a:schemeClr val="accent3"/>
          </a:effectRef>
          <a:fontRef idx="minor">
            <a:schemeClr val="dk1"/>
          </a:fontRef>
        </p:style>
        <p:txBody>
          <a:bodyPr anchor="ctr"/>
          <a:lstStyle/>
          <a:p>
            <a:pPr algn="just" fontAlgn="auto">
              <a:spcBef>
                <a:spcPts val="0"/>
              </a:spcBef>
              <a:spcAft>
                <a:spcPts val="0"/>
              </a:spcAft>
              <a:defRPr/>
            </a:pPr>
            <a:r>
              <a:rPr lang="en-US" sz="2600" dirty="0">
                <a:solidFill>
                  <a:schemeClr val="tx2">
                    <a:lumMod val="75000"/>
                  </a:schemeClr>
                </a:solidFill>
                <a:latin typeface="Arial" pitchFamily="34" charset="0"/>
                <a:cs typeface="Arial" pitchFamily="34" charset="0"/>
              </a:rPr>
              <a:t>Usually the topic of the message is put in the initial position. Of all the formulations available, a speaker or writer will normally choose the one that makes the flow of information clearer in a given context. </a:t>
            </a:r>
          </a:p>
        </p:txBody>
      </p:sp>
      <p:sp>
        <p:nvSpPr>
          <p:cNvPr id="7" name="Скругленный прямоугольник 6"/>
          <p:cNvSpPr/>
          <p:nvPr/>
        </p:nvSpPr>
        <p:spPr>
          <a:xfrm>
            <a:off x="287338" y="4724400"/>
            <a:ext cx="8569325" cy="1584325"/>
          </a:xfrm>
          <a:prstGeom prst="roundRect">
            <a:avLst/>
          </a:prstGeom>
        </p:spPr>
        <p:style>
          <a:lnRef idx="2">
            <a:schemeClr val="accent3"/>
          </a:lnRef>
          <a:fillRef idx="1">
            <a:schemeClr val="lt1"/>
          </a:fillRef>
          <a:effectRef idx="0">
            <a:schemeClr val="accent3"/>
          </a:effectRef>
          <a:fontRef idx="minor">
            <a:schemeClr val="dk1"/>
          </a:fontRef>
        </p:style>
        <p:txBody>
          <a:bodyPr anchor="ctr"/>
          <a:lstStyle/>
          <a:p>
            <a:pPr algn="just">
              <a:defRPr/>
            </a:pPr>
            <a:r>
              <a:rPr lang="en-US" sz="2600">
                <a:solidFill>
                  <a:srgbClr val="17375E"/>
                </a:solidFill>
                <a:latin typeface="Arial" charset="0"/>
                <a:cs typeface="Arial" charset="0"/>
              </a:rPr>
              <a:t>Since sentences often consist of more than one clause, they will have several layers of thematic structure. Each clause will have its own theme-rheme structure which may be subordinate to a larger one. </a:t>
            </a:r>
            <a:endParaRPr lang="uk-UA" sz="2600">
              <a:solidFill>
                <a:srgbClr val="17375E"/>
              </a:solidFill>
              <a:latin typeface="Arial" charset="0"/>
              <a:cs typeface="Arial"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500"/>
                                        <p:tgtEl>
                                          <p:spTgt spid="6"/>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fade">
                                      <p:cBhvr>
                                        <p:cTn id="17" dur="500"/>
                                        <p:tgtEl>
                                          <p:spTgt spid="5"/>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fade">
                                      <p:cBhvr>
                                        <p:cTn id="22" dur="500"/>
                                        <p:tgtEl>
                                          <p:spTgt spid="7"/>
                                        </p:tgtEl>
                                      </p:cBhvr>
                                    </p:animEffect>
                                  </p:childTnLst>
                                </p:cTn>
                              </p:par>
                            </p:childTnLst>
                          </p:cTn>
                        </p:par>
                        <p:par>
                          <p:cTn id="23" fill="hold">
                            <p:stCondLst>
                              <p:cond delay="500"/>
                            </p:stCondLst>
                            <p:childTnLst>
                              <p:par>
                                <p:cTn id="24" presetID="10" presetClass="entr" presetSubtype="0" fill="hold" grpId="0" nodeType="afterEffect">
                                  <p:stCondLst>
                                    <p:cond delay="0"/>
                                  </p:stCondLst>
                                  <p:childTnLst>
                                    <p:set>
                                      <p:cBhvr>
                                        <p:cTn id="25" dur="1" fill="hold">
                                          <p:stCondLst>
                                            <p:cond delay="0"/>
                                          </p:stCondLst>
                                        </p:cTn>
                                        <p:tgtEl>
                                          <p:spTgt spid="8"/>
                                        </p:tgtEl>
                                        <p:attrNameLst>
                                          <p:attrName>style.visibility</p:attrName>
                                        </p:attrNameLst>
                                      </p:cBhvr>
                                      <p:to>
                                        <p:strVal val="visible"/>
                                      </p:to>
                                    </p:set>
                                    <p:animEffect transition="in" filter="fade">
                                      <p:cBhvr>
                                        <p:cTn id="26"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8" grpId="0" animBg="1"/>
      <p:bldP spid="6" grpId="0" animBg="1"/>
      <p:bldP spid="7" grpId="0" animBg="1"/>
    </p:bld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894</TotalTime>
  <Words>688</Words>
  <Application>Microsoft Office PowerPoint</Application>
  <PresentationFormat>Экран (4:3)</PresentationFormat>
  <Paragraphs>72</Paragraphs>
  <Slides>15</Slides>
  <Notes>0</Notes>
  <HiddenSlides>0</HiddenSlides>
  <MMClips>0</MMClips>
  <ScaleCrop>false</ScaleCrop>
  <HeadingPairs>
    <vt:vector size="6" baseType="variant">
      <vt:variant>
        <vt:lpstr>Использованные шрифты</vt:lpstr>
      </vt:variant>
      <vt:variant>
        <vt:i4>2</vt:i4>
      </vt:variant>
      <vt:variant>
        <vt:lpstr>Тема</vt:lpstr>
      </vt:variant>
      <vt:variant>
        <vt:i4>1</vt:i4>
      </vt:variant>
      <vt:variant>
        <vt:lpstr>Заголовки слайдов</vt:lpstr>
      </vt:variant>
      <vt:variant>
        <vt:i4>15</vt:i4>
      </vt:variant>
    </vt:vector>
  </HeadingPairs>
  <TitlesOfParts>
    <vt:vector size="18" baseType="lpstr">
      <vt:lpstr>Arial</vt:lpstr>
      <vt:lpstr>Calibri</vt:lpstr>
      <vt:lpstr>Тема Office</vt:lpstr>
      <vt:lpstr>TEXT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Company>UralSOFT</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Translation as a Notion and Subject</dc:title>
  <dc:creator>Patskun</dc:creator>
  <cp:lastModifiedBy>User</cp:lastModifiedBy>
  <cp:revision>92</cp:revision>
  <dcterms:created xsi:type="dcterms:W3CDTF">2016-09-01T15:45:26Z</dcterms:created>
  <dcterms:modified xsi:type="dcterms:W3CDTF">2021-10-02T11:08:22Z</dcterms:modified>
</cp:coreProperties>
</file>