
<file path=[Content_Types].xml><?xml version="1.0" encoding="utf-8"?>
<Types xmlns="http://schemas.openxmlformats.org/package/2006/content-types">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07" r:id="rId2"/>
    <p:sldId id="257" r:id="rId3"/>
    <p:sldId id="258" r:id="rId4"/>
    <p:sldId id="282" r:id="rId5"/>
    <p:sldId id="283" r:id="rId6"/>
    <p:sldId id="284" r:id="rId7"/>
    <p:sldId id="285" r:id="rId8"/>
    <p:sldId id="286" r:id="rId9"/>
    <p:sldId id="287" r:id="rId10"/>
    <p:sldId id="288" r:id="rId11"/>
    <p:sldId id="289" r:id="rId12"/>
    <p:sldId id="290" r:id="rId13"/>
    <p:sldId id="291" r:id="rId14"/>
    <p:sldId id="292" r:id="rId15"/>
    <p:sldId id="293" r:id="rId16"/>
    <p:sldId id="294" r:id="rId17"/>
    <p:sldId id="295" r:id="rId18"/>
    <p:sldId id="296" r:id="rId19"/>
    <p:sldId id="297" r:id="rId20"/>
    <p:sldId id="298" r:id="rId21"/>
    <p:sldId id="299" r:id="rId22"/>
    <p:sldId id="300" r:id="rId23"/>
    <p:sldId id="301" r:id="rId24"/>
    <p:sldId id="302" r:id="rId25"/>
    <p:sldId id="303" r:id="rId26"/>
    <p:sldId id="304" r:id="rId27"/>
    <p:sldId id="305" r:id="rId28"/>
    <p:sldId id="306" r:id="rId29"/>
  </p:sldIdLst>
  <p:sldSz cx="9144000" cy="6858000" type="screen4x3"/>
  <p:notesSz cx="6858000" cy="9144000"/>
  <p:defaultTextStyle>
    <a:defPPr>
      <a:defRPr lang="uk-UA"/>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2" d="100"/>
          <a:sy n="42" d="100"/>
        </p:scale>
        <p:origin x="1326" y="5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uk-UA"/>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uk-UA"/>
          </a:p>
        </p:txBody>
      </p:sp>
      <p:sp>
        <p:nvSpPr>
          <p:cNvPr id="4" name="Дата 3"/>
          <p:cNvSpPr>
            <a:spLocks noGrp="1"/>
          </p:cNvSpPr>
          <p:nvPr>
            <p:ph type="dt" sz="half" idx="10"/>
          </p:nvPr>
        </p:nvSpPr>
        <p:spPr/>
        <p:txBody>
          <a:bodyPr/>
          <a:lstStyle>
            <a:lvl1pPr>
              <a:defRPr/>
            </a:lvl1pPr>
          </a:lstStyle>
          <a:p>
            <a:pPr>
              <a:defRPr/>
            </a:pPr>
            <a:fld id="{13058CB7-B421-41BC-9408-D8A4032FE020}" type="datetimeFigureOut">
              <a:rPr lang="uk-UA"/>
              <a:pPr>
                <a:defRPr/>
              </a:pPr>
              <a:t>02.10.2021</a:t>
            </a:fld>
            <a:endParaRPr lang="uk-UA"/>
          </a:p>
        </p:txBody>
      </p:sp>
      <p:sp>
        <p:nvSpPr>
          <p:cNvPr id="5" name="Нижний колонтитул 4"/>
          <p:cNvSpPr>
            <a:spLocks noGrp="1"/>
          </p:cNvSpPr>
          <p:nvPr>
            <p:ph type="ftr" sz="quarter" idx="11"/>
          </p:nvPr>
        </p:nvSpPr>
        <p:spPr/>
        <p:txBody>
          <a:bodyPr/>
          <a:lstStyle>
            <a:lvl1pPr>
              <a:defRPr/>
            </a:lvl1pPr>
          </a:lstStyle>
          <a:p>
            <a:pPr>
              <a:defRPr/>
            </a:pPr>
            <a:endParaRPr lang="uk-UA"/>
          </a:p>
        </p:txBody>
      </p:sp>
      <p:sp>
        <p:nvSpPr>
          <p:cNvPr id="6" name="Номер слайда 5"/>
          <p:cNvSpPr>
            <a:spLocks noGrp="1"/>
          </p:cNvSpPr>
          <p:nvPr>
            <p:ph type="sldNum" sz="quarter" idx="12"/>
          </p:nvPr>
        </p:nvSpPr>
        <p:spPr/>
        <p:txBody>
          <a:bodyPr/>
          <a:lstStyle>
            <a:lvl1pPr>
              <a:defRPr/>
            </a:lvl1pPr>
          </a:lstStyle>
          <a:p>
            <a:pPr>
              <a:defRPr/>
            </a:pPr>
            <a:fld id="{FA772AF5-35B5-4767-90D1-58195BC4D476}" type="slidenum">
              <a:rPr lang="uk-UA"/>
              <a:pPr>
                <a:defRPr/>
              </a:pPr>
              <a:t>‹#›</a:t>
            </a:fld>
            <a:endParaRPr lang="uk-U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lvl1pPr>
              <a:defRPr/>
            </a:lvl1pPr>
          </a:lstStyle>
          <a:p>
            <a:pPr>
              <a:defRPr/>
            </a:pPr>
            <a:fld id="{BAD4141A-8683-4AA1-92EB-030AB60557EA}" type="datetimeFigureOut">
              <a:rPr lang="uk-UA"/>
              <a:pPr>
                <a:defRPr/>
              </a:pPr>
              <a:t>02.10.2021</a:t>
            </a:fld>
            <a:endParaRPr lang="uk-UA"/>
          </a:p>
        </p:txBody>
      </p:sp>
      <p:sp>
        <p:nvSpPr>
          <p:cNvPr id="5" name="Нижний колонтитул 4"/>
          <p:cNvSpPr>
            <a:spLocks noGrp="1"/>
          </p:cNvSpPr>
          <p:nvPr>
            <p:ph type="ftr" sz="quarter" idx="11"/>
          </p:nvPr>
        </p:nvSpPr>
        <p:spPr/>
        <p:txBody>
          <a:bodyPr/>
          <a:lstStyle>
            <a:lvl1pPr>
              <a:defRPr/>
            </a:lvl1pPr>
          </a:lstStyle>
          <a:p>
            <a:pPr>
              <a:defRPr/>
            </a:pPr>
            <a:endParaRPr lang="uk-UA"/>
          </a:p>
        </p:txBody>
      </p:sp>
      <p:sp>
        <p:nvSpPr>
          <p:cNvPr id="6" name="Номер слайда 5"/>
          <p:cNvSpPr>
            <a:spLocks noGrp="1"/>
          </p:cNvSpPr>
          <p:nvPr>
            <p:ph type="sldNum" sz="quarter" idx="12"/>
          </p:nvPr>
        </p:nvSpPr>
        <p:spPr/>
        <p:txBody>
          <a:bodyPr/>
          <a:lstStyle>
            <a:lvl1pPr>
              <a:defRPr/>
            </a:lvl1pPr>
          </a:lstStyle>
          <a:p>
            <a:pPr>
              <a:defRPr/>
            </a:pPr>
            <a:fld id="{8C657C4E-BAB1-4806-85F3-2AC04D4931A5}" type="slidenum">
              <a:rPr lang="uk-UA"/>
              <a:pPr>
                <a:defRPr/>
              </a:pPr>
              <a:t>‹#›</a:t>
            </a:fld>
            <a:endParaRPr lang="uk-U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uk-UA"/>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lvl1pPr>
              <a:defRPr/>
            </a:lvl1pPr>
          </a:lstStyle>
          <a:p>
            <a:pPr>
              <a:defRPr/>
            </a:pPr>
            <a:fld id="{78ACF575-D03D-4F36-9A0A-1F145C4A038D}" type="datetimeFigureOut">
              <a:rPr lang="uk-UA"/>
              <a:pPr>
                <a:defRPr/>
              </a:pPr>
              <a:t>02.10.2021</a:t>
            </a:fld>
            <a:endParaRPr lang="uk-UA"/>
          </a:p>
        </p:txBody>
      </p:sp>
      <p:sp>
        <p:nvSpPr>
          <p:cNvPr id="5" name="Нижний колонтитул 4"/>
          <p:cNvSpPr>
            <a:spLocks noGrp="1"/>
          </p:cNvSpPr>
          <p:nvPr>
            <p:ph type="ftr" sz="quarter" idx="11"/>
          </p:nvPr>
        </p:nvSpPr>
        <p:spPr/>
        <p:txBody>
          <a:bodyPr/>
          <a:lstStyle>
            <a:lvl1pPr>
              <a:defRPr/>
            </a:lvl1pPr>
          </a:lstStyle>
          <a:p>
            <a:pPr>
              <a:defRPr/>
            </a:pPr>
            <a:endParaRPr lang="uk-UA"/>
          </a:p>
        </p:txBody>
      </p:sp>
      <p:sp>
        <p:nvSpPr>
          <p:cNvPr id="6" name="Номер слайда 5"/>
          <p:cNvSpPr>
            <a:spLocks noGrp="1"/>
          </p:cNvSpPr>
          <p:nvPr>
            <p:ph type="sldNum" sz="quarter" idx="12"/>
          </p:nvPr>
        </p:nvSpPr>
        <p:spPr/>
        <p:txBody>
          <a:bodyPr/>
          <a:lstStyle>
            <a:lvl1pPr>
              <a:defRPr/>
            </a:lvl1pPr>
          </a:lstStyle>
          <a:p>
            <a:pPr>
              <a:defRPr/>
            </a:pPr>
            <a:fld id="{49E201E6-72C6-4386-9C79-7ACD64CFB176}" type="slidenum">
              <a:rPr lang="uk-UA"/>
              <a:pPr>
                <a:defRPr/>
              </a:pPr>
              <a:t>‹#›</a:t>
            </a:fld>
            <a:endParaRPr lang="uk-U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lvl1pPr>
              <a:defRPr/>
            </a:lvl1pPr>
          </a:lstStyle>
          <a:p>
            <a:pPr>
              <a:defRPr/>
            </a:pPr>
            <a:fld id="{FDF952F3-CC68-4105-98D1-B0E9B817CE11}" type="datetimeFigureOut">
              <a:rPr lang="uk-UA"/>
              <a:pPr>
                <a:defRPr/>
              </a:pPr>
              <a:t>02.10.2021</a:t>
            </a:fld>
            <a:endParaRPr lang="uk-UA"/>
          </a:p>
        </p:txBody>
      </p:sp>
      <p:sp>
        <p:nvSpPr>
          <p:cNvPr id="5" name="Нижний колонтитул 4"/>
          <p:cNvSpPr>
            <a:spLocks noGrp="1"/>
          </p:cNvSpPr>
          <p:nvPr>
            <p:ph type="ftr" sz="quarter" idx="11"/>
          </p:nvPr>
        </p:nvSpPr>
        <p:spPr/>
        <p:txBody>
          <a:bodyPr/>
          <a:lstStyle>
            <a:lvl1pPr>
              <a:defRPr/>
            </a:lvl1pPr>
          </a:lstStyle>
          <a:p>
            <a:pPr>
              <a:defRPr/>
            </a:pPr>
            <a:endParaRPr lang="uk-UA"/>
          </a:p>
        </p:txBody>
      </p:sp>
      <p:sp>
        <p:nvSpPr>
          <p:cNvPr id="6" name="Номер слайда 5"/>
          <p:cNvSpPr>
            <a:spLocks noGrp="1"/>
          </p:cNvSpPr>
          <p:nvPr>
            <p:ph type="sldNum" sz="quarter" idx="12"/>
          </p:nvPr>
        </p:nvSpPr>
        <p:spPr/>
        <p:txBody>
          <a:bodyPr/>
          <a:lstStyle>
            <a:lvl1pPr>
              <a:defRPr/>
            </a:lvl1pPr>
          </a:lstStyle>
          <a:p>
            <a:pPr>
              <a:defRPr/>
            </a:pPr>
            <a:fld id="{38347E91-DE32-422E-B6A8-FB1654602070}" type="slidenum">
              <a:rPr lang="uk-UA"/>
              <a:pPr>
                <a:defRPr/>
              </a:pPr>
              <a:t>‹#›</a:t>
            </a:fld>
            <a:endParaRPr lang="uk-U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uk-UA"/>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6AE77F51-8615-44B6-9F92-5BDC23721FC3}" type="datetimeFigureOut">
              <a:rPr lang="uk-UA"/>
              <a:pPr>
                <a:defRPr/>
              </a:pPr>
              <a:t>02.10.2021</a:t>
            </a:fld>
            <a:endParaRPr lang="uk-UA"/>
          </a:p>
        </p:txBody>
      </p:sp>
      <p:sp>
        <p:nvSpPr>
          <p:cNvPr id="5" name="Нижний колонтитул 4"/>
          <p:cNvSpPr>
            <a:spLocks noGrp="1"/>
          </p:cNvSpPr>
          <p:nvPr>
            <p:ph type="ftr" sz="quarter" idx="11"/>
          </p:nvPr>
        </p:nvSpPr>
        <p:spPr/>
        <p:txBody>
          <a:bodyPr/>
          <a:lstStyle>
            <a:lvl1pPr>
              <a:defRPr/>
            </a:lvl1pPr>
          </a:lstStyle>
          <a:p>
            <a:pPr>
              <a:defRPr/>
            </a:pPr>
            <a:endParaRPr lang="uk-UA"/>
          </a:p>
        </p:txBody>
      </p:sp>
      <p:sp>
        <p:nvSpPr>
          <p:cNvPr id="6" name="Номер слайда 5"/>
          <p:cNvSpPr>
            <a:spLocks noGrp="1"/>
          </p:cNvSpPr>
          <p:nvPr>
            <p:ph type="sldNum" sz="quarter" idx="12"/>
          </p:nvPr>
        </p:nvSpPr>
        <p:spPr/>
        <p:txBody>
          <a:bodyPr/>
          <a:lstStyle>
            <a:lvl1pPr>
              <a:defRPr/>
            </a:lvl1pPr>
          </a:lstStyle>
          <a:p>
            <a:pPr>
              <a:defRPr/>
            </a:pPr>
            <a:fld id="{A6B305A3-957B-4C58-94EA-9808504841C4}" type="slidenum">
              <a:rPr lang="uk-UA"/>
              <a:pPr>
                <a:defRPr/>
              </a:pPr>
              <a:t>‹#›</a:t>
            </a:fld>
            <a:endParaRPr lang="uk-U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Дата 3"/>
          <p:cNvSpPr>
            <a:spLocks noGrp="1"/>
          </p:cNvSpPr>
          <p:nvPr>
            <p:ph type="dt" sz="half" idx="10"/>
          </p:nvPr>
        </p:nvSpPr>
        <p:spPr/>
        <p:txBody>
          <a:bodyPr/>
          <a:lstStyle>
            <a:lvl1pPr>
              <a:defRPr/>
            </a:lvl1pPr>
          </a:lstStyle>
          <a:p>
            <a:pPr>
              <a:defRPr/>
            </a:pPr>
            <a:fld id="{BD01AB22-C88A-4101-B89B-81A7814B8476}" type="datetimeFigureOut">
              <a:rPr lang="uk-UA"/>
              <a:pPr>
                <a:defRPr/>
              </a:pPr>
              <a:t>02.10.2021</a:t>
            </a:fld>
            <a:endParaRPr lang="uk-UA"/>
          </a:p>
        </p:txBody>
      </p:sp>
      <p:sp>
        <p:nvSpPr>
          <p:cNvPr id="6" name="Нижний колонтитул 4"/>
          <p:cNvSpPr>
            <a:spLocks noGrp="1"/>
          </p:cNvSpPr>
          <p:nvPr>
            <p:ph type="ftr" sz="quarter" idx="11"/>
          </p:nvPr>
        </p:nvSpPr>
        <p:spPr/>
        <p:txBody>
          <a:bodyPr/>
          <a:lstStyle>
            <a:lvl1pPr>
              <a:defRPr/>
            </a:lvl1pPr>
          </a:lstStyle>
          <a:p>
            <a:pPr>
              <a:defRPr/>
            </a:pPr>
            <a:endParaRPr lang="uk-UA"/>
          </a:p>
        </p:txBody>
      </p:sp>
      <p:sp>
        <p:nvSpPr>
          <p:cNvPr id="7" name="Номер слайда 5"/>
          <p:cNvSpPr>
            <a:spLocks noGrp="1"/>
          </p:cNvSpPr>
          <p:nvPr>
            <p:ph type="sldNum" sz="quarter" idx="12"/>
          </p:nvPr>
        </p:nvSpPr>
        <p:spPr/>
        <p:txBody>
          <a:bodyPr/>
          <a:lstStyle>
            <a:lvl1pPr>
              <a:defRPr/>
            </a:lvl1pPr>
          </a:lstStyle>
          <a:p>
            <a:pPr>
              <a:defRPr/>
            </a:pPr>
            <a:fld id="{D28049B6-BF2C-4306-9C54-8EBBFEC837EC}" type="slidenum">
              <a:rPr lang="uk-UA"/>
              <a:pPr>
                <a:defRPr/>
              </a:pPr>
              <a:t>‹#›</a:t>
            </a:fld>
            <a:endParaRPr lang="uk-U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uk-UA"/>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7" name="Дата 3"/>
          <p:cNvSpPr>
            <a:spLocks noGrp="1"/>
          </p:cNvSpPr>
          <p:nvPr>
            <p:ph type="dt" sz="half" idx="10"/>
          </p:nvPr>
        </p:nvSpPr>
        <p:spPr/>
        <p:txBody>
          <a:bodyPr/>
          <a:lstStyle>
            <a:lvl1pPr>
              <a:defRPr/>
            </a:lvl1pPr>
          </a:lstStyle>
          <a:p>
            <a:pPr>
              <a:defRPr/>
            </a:pPr>
            <a:fld id="{5C4EF2A2-8954-4737-8288-6AAE899C19A6}" type="datetimeFigureOut">
              <a:rPr lang="uk-UA"/>
              <a:pPr>
                <a:defRPr/>
              </a:pPr>
              <a:t>02.10.2021</a:t>
            </a:fld>
            <a:endParaRPr lang="uk-UA"/>
          </a:p>
        </p:txBody>
      </p:sp>
      <p:sp>
        <p:nvSpPr>
          <p:cNvPr id="8" name="Нижний колонтитул 4"/>
          <p:cNvSpPr>
            <a:spLocks noGrp="1"/>
          </p:cNvSpPr>
          <p:nvPr>
            <p:ph type="ftr" sz="quarter" idx="11"/>
          </p:nvPr>
        </p:nvSpPr>
        <p:spPr/>
        <p:txBody>
          <a:bodyPr/>
          <a:lstStyle>
            <a:lvl1pPr>
              <a:defRPr/>
            </a:lvl1pPr>
          </a:lstStyle>
          <a:p>
            <a:pPr>
              <a:defRPr/>
            </a:pPr>
            <a:endParaRPr lang="uk-UA"/>
          </a:p>
        </p:txBody>
      </p:sp>
      <p:sp>
        <p:nvSpPr>
          <p:cNvPr id="9" name="Номер слайда 5"/>
          <p:cNvSpPr>
            <a:spLocks noGrp="1"/>
          </p:cNvSpPr>
          <p:nvPr>
            <p:ph type="sldNum" sz="quarter" idx="12"/>
          </p:nvPr>
        </p:nvSpPr>
        <p:spPr/>
        <p:txBody>
          <a:bodyPr/>
          <a:lstStyle>
            <a:lvl1pPr>
              <a:defRPr/>
            </a:lvl1pPr>
          </a:lstStyle>
          <a:p>
            <a:pPr>
              <a:defRPr/>
            </a:pPr>
            <a:fld id="{774A05EF-0981-4FB5-A420-FDF054ED2B0A}" type="slidenum">
              <a:rPr lang="uk-UA"/>
              <a:pPr>
                <a:defRPr/>
              </a:pPr>
              <a:t>‹#›</a:t>
            </a:fld>
            <a:endParaRPr lang="uk-U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Дата 3"/>
          <p:cNvSpPr>
            <a:spLocks noGrp="1"/>
          </p:cNvSpPr>
          <p:nvPr>
            <p:ph type="dt" sz="half" idx="10"/>
          </p:nvPr>
        </p:nvSpPr>
        <p:spPr/>
        <p:txBody>
          <a:bodyPr/>
          <a:lstStyle>
            <a:lvl1pPr>
              <a:defRPr/>
            </a:lvl1pPr>
          </a:lstStyle>
          <a:p>
            <a:pPr>
              <a:defRPr/>
            </a:pPr>
            <a:fld id="{7B58D8D3-E81E-4B5B-904C-0C66C6C7C61D}" type="datetimeFigureOut">
              <a:rPr lang="uk-UA"/>
              <a:pPr>
                <a:defRPr/>
              </a:pPr>
              <a:t>02.10.2021</a:t>
            </a:fld>
            <a:endParaRPr lang="uk-UA"/>
          </a:p>
        </p:txBody>
      </p:sp>
      <p:sp>
        <p:nvSpPr>
          <p:cNvPr id="4" name="Нижний колонтитул 4"/>
          <p:cNvSpPr>
            <a:spLocks noGrp="1"/>
          </p:cNvSpPr>
          <p:nvPr>
            <p:ph type="ftr" sz="quarter" idx="11"/>
          </p:nvPr>
        </p:nvSpPr>
        <p:spPr/>
        <p:txBody>
          <a:bodyPr/>
          <a:lstStyle>
            <a:lvl1pPr>
              <a:defRPr/>
            </a:lvl1pPr>
          </a:lstStyle>
          <a:p>
            <a:pPr>
              <a:defRPr/>
            </a:pPr>
            <a:endParaRPr lang="uk-UA"/>
          </a:p>
        </p:txBody>
      </p:sp>
      <p:sp>
        <p:nvSpPr>
          <p:cNvPr id="5" name="Номер слайда 5"/>
          <p:cNvSpPr>
            <a:spLocks noGrp="1"/>
          </p:cNvSpPr>
          <p:nvPr>
            <p:ph type="sldNum" sz="quarter" idx="12"/>
          </p:nvPr>
        </p:nvSpPr>
        <p:spPr/>
        <p:txBody>
          <a:bodyPr/>
          <a:lstStyle>
            <a:lvl1pPr>
              <a:defRPr/>
            </a:lvl1pPr>
          </a:lstStyle>
          <a:p>
            <a:pPr>
              <a:defRPr/>
            </a:pPr>
            <a:fld id="{34605A85-DEBD-471F-8E88-7ECF30CC5B59}" type="slidenum">
              <a:rPr lang="uk-UA"/>
              <a:pPr>
                <a:defRPr/>
              </a:pPr>
              <a:t>‹#›</a:t>
            </a:fld>
            <a:endParaRPr lang="uk-U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0B17007B-44B8-47C1-BCE9-58B95B960453}" type="datetimeFigureOut">
              <a:rPr lang="uk-UA"/>
              <a:pPr>
                <a:defRPr/>
              </a:pPr>
              <a:t>02.10.2021</a:t>
            </a:fld>
            <a:endParaRPr lang="uk-UA"/>
          </a:p>
        </p:txBody>
      </p:sp>
      <p:sp>
        <p:nvSpPr>
          <p:cNvPr id="3" name="Нижний колонтитул 4"/>
          <p:cNvSpPr>
            <a:spLocks noGrp="1"/>
          </p:cNvSpPr>
          <p:nvPr>
            <p:ph type="ftr" sz="quarter" idx="11"/>
          </p:nvPr>
        </p:nvSpPr>
        <p:spPr/>
        <p:txBody>
          <a:bodyPr/>
          <a:lstStyle>
            <a:lvl1pPr>
              <a:defRPr/>
            </a:lvl1pPr>
          </a:lstStyle>
          <a:p>
            <a:pPr>
              <a:defRPr/>
            </a:pPr>
            <a:endParaRPr lang="uk-UA"/>
          </a:p>
        </p:txBody>
      </p:sp>
      <p:sp>
        <p:nvSpPr>
          <p:cNvPr id="4" name="Номер слайда 5"/>
          <p:cNvSpPr>
            <a:spLocks noGrp="1"/>
          </p:cNvSpPr>
          <p:nvPr>
            <p:ph type="sldNum" sz="quarter" idx="12"/>
          </p:nvPr>
        </p:nvSpPr>
        <p:spPr/>
        <p:txBody>
          <a:bodyPr/>
          <a:lstStyle>
            <a:lvl1pPr>
              <a:defRPr/>
            </a:lvl1pPr>
          </a:lstStyle>
          <a:p>
            <a:pPr>
              <a:defRPr/>
            </a:pPr>
            <a:fld id="{1B376B31-B969-4AC4-A5E0-44EBA151B87A}" type="slidenum">
              <a:rPr lang="uk-UA"/>
              <a:pPr>
                <a:defRPr/>
              </a:pPr>
              <a:t>‹#›</a:t>
            </a:fld>
            <a:endParaRPr lang="uk-U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uk-UA"/>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6EACA6AB-1FD2-410E-B065-0C52A01C20A8}" type="datetimeFigureOut">
              <a:rPr lang="uk-UA"/>
              <a:pPr>
                <a:defRPr/>
              </a:pPr>
              <a:t>02.10.2021</a:t>
            </a:fld>
            <a:endParaRPr lang="uk-UA"/>
          </a:p>
        </p:txBody>
      </p:sp>
      <p:sp>
        <p:nvSpPr>
          <p:cNvPr id="6" name="Нижний колонтитул 4"/>
          <p:cNvSpPr>
            <a:spLocks noGrp="1"/>
          </p:cNvSpPr>
          <p:nvPr>
            <p:ph type="ftr" sz="quarter" idx="11"/>
          </p:nvPr>
        </p:nvSpPr>
        <p:spPr/>
        <p:txBody>
          <a:bodyPr/>
          <a:lstStyle>
            <a:lvl1pPr>
              <a:defRPr/>
            </a:lvl1pPr>
          </a:lstStyle>
          <a:p>
            <a:pPr>
              <a:defRPr/>
            </a:pPr>
            <a:endParaRPr lang="uk-UA"/>
          </a:p>
        </p:txBody>
      </p:sp>
      <p:sp>
        <p:nvSpPr>
          <p:cNvPr id="7" name="Номер слайда 5"/>
          <p:cNvSpPr>
            <a:spLocks noGrp="1"/>
          </p:cNvSpPr>
          <p:nvPr>
            <p:ph type="sldNum" sz="quarter" idx="12"/>
          </p:nvPr>
        </p:nvSpPr>
        <p:spPr/>
        <p:txBody>
          <a:bodyPr/>
          <a:lstStyle>
            <a:lvl1pPr>
              <a:defRPr/>
            </a:lvl1pPr>
          </a:lstStyle>
          <a:p>
            <a:pPr>
              <a:defRPr/>
            </a:pPr>
            <a:fld id="{478148F7-3646-4E71-A2E2-B10FC1674862}" type="slidenum">
              <a:rPr lang="uk-UA"/>
              <a:pPr>
                <a:defRPr/>
              </a:pPr>
              <a:t>‹#›</a:t>
            </a:fld>
            <a:endParaRPr lang="uk-U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uk-UA"/>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uk-UA"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B95C3C0C-2F87-4C8E-91C7-9529398A332E}" type="datetimeFigureOut">
              <a:rPr lang="uk-UA"/>
              <a:pPr>
                <a:defRPr/>
              </a:pPr>
              <a:t>02.10.2021</a:t>
            </a:fld>
            <a:endParaRPr lang="uk-UA"/>
          </a:p>
        </p:txBody>
      </p:sp>
      <p:sp>
        <p:nvSpPr>
          <p:cNvPr id="6" name="Нижний колонтитул 4"/>
          <p:cNvSpPr>
            <a:spLocks noGrp="1"/>
          </p:cNvSpPr>
          <p:nvPr>
            <p:ph type="ftr" sz="quarter" idx="11"/>
          </p:nvPr>
        </p:nvSpPr>
        <p:spPr/>
        <p:txBody>
          <a:bodyPr/>
          <a:lstStyle>
            <a:lvl1pPr>
              <a:defRPr/>
            </a:lvl1pPr>
          </a:lstStyle>
          <a:p>
            <a:pPr>
              <a:defRPr/>
            </a:pPr>
            <a:endParaRPr lang="uk-UA"/>
          </a:p>
        </p:txBody>
      </p:sp>
      <p:sp>
        <p:nvSpPr>
          <p:cNvPr id="7" name="Номер слайда 5"/>
          <p:cNvSpPr>
            <a:spLocks noGrp="1"/>
          </p:cNvSpPr>
          <p:nvPr>
            <p:ph type="sldNum" sz="quarter" idx="12"/>
          </p:nvPr>
        </p:nvSpPr>
        <p:spPr/>
        <p:txBody>
          <a:bodyPr/>
          <a:lstStyle>
            <a:lvl1pPr>
              <a:defRPr/>
            </a:lvl1pPr>
          </a:lstStyle>
          <a:p>
            <a:pPr>
              <a:defRPr/>
            </a:pPr>
            <a:fld id="{80C217E9-3A30-408D-A65F-182AFCB60F8C}" type="slidenum">
              <a:rPr lang="uk-UA"/>
              <a:pPr>
                <a:defRPr/>
              </a:pPr>
              <a:t>‹#›</a:t>
            </a:fld>
            <a:endParaRPr lang="uk-U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3">
            <a:lumMod val="40000"/>
            <a:lumOff val="60000"/>
          </a:schemeClr>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endParaRPr lang="uk-UA" smtClean="0"/>
          </a:p>
        </p:txBody>
      </p:sp>
      <p:sp>
        <p:nvSpPr>
          <p:cNvPr id="1027" name="Текст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smtClean="0"/>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E5EF8E17-F8F2-4CCF-850E-818DA8A3A533}" type="datetimeFigureOut">
              <a:rPr lang="uk-UA"/>
              <a:pPr>
                <a:defRPr/>
              </a:pPr>
              <a:t>02.10.2021</a:t>
            </a:fld>
            <a:endParaRPr lang="uk-UA"/>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uk-UA"/>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B401BB56-02E9-441F-8C2C-18216ABEB653}" type="slidenum">
              <a:rPr lang="uk-UA"/>
              <a:pPr>
                <a:defRPr/>
              </a:pPr>
              <a:t>‹#›</a:t>
            </a:fld>
            <a:endParaRPr lang="uk-UA"/>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23850" y="1700213"/>
            <a:ext cx="8745538" cy="2592387"/>
          </a:xfrm>
        </p:spPr>
        <p:txBody>
          <a:bodyPr>
            <a:noAutofit/>
          </a:bodyPr>
          <a:lstStyle/>
          <a:p>
            <a:pPr eaLnBrk="1" hangingPunct="1">
              <a:defRPr/>
            </a:pPr>
            <a:r>
              <a:rPr lang="en-US" sz="5400" b="1" dirty="0">
                <a:solidFill>
                  <a:schemeClr val="tx2">
                    <a:lumMod val="75000"/>
                  </a:schemeClr>
                </a:solidFill>
                <a:latin typeface="Arial" pitchFamily="34" charset="0"/>
                <a:cs typeface="Arial" pitchFamily="34" charset="0"/>
              </a:rPr>
              <a:t>Translation </a:t>
            </a:r>
            <a:r>
              <a:rPr lang="en-US" sz="5400" b="1" dirty="0" smtClean="0">
                <a:solidFill>
                  <a:schemeClr val="tx2">
                    <a:lumMod val="75000"/>
                  </a:schemeClr>
                </a:solidFill>
                <a:latin typeface="Arial" pitchFamily="34" charset="0"/>
                <a:cs typeface="Arial" pitchFamily="34" charset="0"/>
              </a:rPr>
              <a:t>and </a:t>
            </a:r>
            <a:r>
              <a:rPr lang="en-US" sz="5400" b="1" dirty="0">
                <a:solidFill>
                  <a:schemeClr val="tx2">
                    <a:lumMod val="75000"/>
                  </a:schemeClr>
                </a:solidFill>
                <a:latin typeface="Arial" pitchFamily="34" charset="0"/>
                <a:cs typeface="Arial" pitchFamily="34" charset="0"/>
              </a:rPr>
              <a:t>the problems of style</a:t>
            </a:r>
            <a:endParaRPr lang="uk-UA" sz="6000" dirty="0">
              <a:latin typeface="Arial" pitchFamily="34" charset="0"/>
              <a:cs typeface="Arial" pitchFamily="34" charset="0"/>
            </a:endParaRPr>
          </a:p>
        </p:txBody>
      </p:sp>
      <p:sp>
        <p:nvSpPr>
          <p:cNvPr id="3" name="Подзаголовок 2"/>
          <p:cNvSpPr>
            <a:spLocks noGrp="1"/>
          </p:cNvSpPr>
          <p:nvPr>
            <p:ph type="subTitle" idx="1"/>
          </p:nvPr>
        </p:nvSpPr>
        <p:spPr>
          <a:xfrm>
            <a:off x="935038" y="6021388"/>
            <a:ext cx="7273925" cy="576262"/>
          </a:xfrm>
        </p:spPr>
        <p:txBody>
          <a:bodyPr>
            <a:noAutofit/>
          </a:bodyPr>
          <a:lstStyle/>
          <a:p>
            <a:pPr eaLnBrk="1" hangingPunct="1"/>
            <a:r>
              <a:rPr lang="uk-UA" sz="1800" smtClean="0">
                <a:solidFill>
                  <a:srgbClr val="17375E"/>
                </a:solidFill>
                <a:latin typeface="Arial" charset="0"/>
                <a:cs typeface="Arial" charset="0"/>
              </a:rPr>
              <a:t>Ужгород – 201</a:t>
            </a:r>
            <a:r>
              <a:rPr lang="en-US" sz="1800" smtClean="0">
                <a:solidFill>
                  <a:srgbClr val="17375E"/>
                </a:solidFill>
                <a:latin typeface="Arial" charset="0"/>
                <a:cs typeface="Arial" charset="0"/>
              </a:rPr>
              <a:t>8</a:t>
            </a:r>
            <a:endParaRPr lang="uk-UA" sz="1800" smtClean="0">
              <a:solidFill>
                <a:srgbClr val="17375E"/>
              </a:solidFill>
              <a:latin typeface="Arial" charset="0"/>
              <a:cs typeface="Arial" charset="0"/>
            </a:endParaRPr>
          </a:p>
        </p:txBody>
      </p:sp>
      <p:sp>
        <p:nvSpPr>
          <p:cNvPr id="5" name="Прямоугольник 4"/>
          <p:cNvSpPr/>
          <p:nvPr/>
        </p:nvSpPr>
        <p:spPr>
          <a:xfrm>
            <a:off x="1293813" y="100013"/>
            <a:ext cx="7775575" cy="1168400"/>
          </a:xfrm>
          <a:prstGeom prst="rect">
            <a:avLst/>
          </a:prstGeom>
        </p:spPr>
        <p:style>
          <a:lnRef idx="2">
            <a:schemeClr val="accent3"/>
          </a:lnRef>
          <a:fillRef idx="1">
            <a:schemeClr val="lt1"/>
          </a:fillRef>
          <a:effectRef idx="0">
            <a:schemeClr val="accent3"/>
          </a:effectRef>
          <a:fontRef idx="minor">
            <a:schemeClr val="dk1"/>
          </a:fontRef>
        </p:style>
        <p:txBody>
          <a:bodyPr anchor="ctr"/>
          <a:lstStyle/>
          <a:p>
            <a:pPr algn="ctr">
              <a:defRPr/>
            </a:pPr>
            <a:r>
              <a:rPr lang="uk-UA" b="1" dirty="0">
                <a:solidFill>
                  <a:schemeClr val="tx2">
                    <a:lumMod val="75000"/>
                  </a:schemeClr>
                </a:solidFill>
                <a:latin typeface="Arial" pitchFamily="34" charset="0"/>
                <a:cs typeface="Arial" pitchFamily="34" charset="0"/>
              </a:rPr>
              <a:t>МІНІСТЕРСТВО ОСВІТИ І НАУКИ УКРАЇНИ</a:t>
            </a:r>
          </a:p>
          <a:p>
            <a:pPr algn="ctr">
              <a:defRPr/>
            </a:pPr>
            <a:r>
              <a:rPr lang="uk-UA" b="1" dirty="0">
                <a:solidFill>
                  <a:schemeClr val="tx2">
                    <a:lumMod val="75000"/>
                  </a:schemeClr>
                </a:solidFill>
                <a:latin typeface="Arial" pitchFamily="34" charset="0"/>
                <a:cs typeface="Arial" pitchFamily="34" charset="0"/>
              </a:rPr>
              <a:t>ДВНЗ «УЖГОРОДСЬКИЙ НАЦІОНАЛЬНИЙ УНІВЕРСИТЕТ»</a:t>
            </a:r>
          </a:p>
          <a:p>
            <a:pPr algn="ctr">
              <a:defRPr/>
            </a:pPr>
            <a:r>
              <a:rPr lang="uk-UA" b="1" dirty="0">
                <a:solidFill>
                  <a:schemeClr val="tx2">
                    <a:lumMod val="75000"/>
                  </a:schemeClr>
                </a:solidFill>
                <a:latin typeface="Arial" pitchFamily="34" charset="0"/>
                <a:cs typeface="Arial" pitchFamily="34" charset="0"/>
              </a:rPr>
              <a:t>ФАКУЛЬТЕТ МІЖНАРОДНИХ ВІДНОСИН</a:t>
            </a:r>
          </a:p>
          <a:p>
            <a:pPr algn="ctr">
              <a:defRPr/>
            </a:pPr>
            <a:r>
              <a:rPr lang="uk-UA" b="1" dirty="0">
                <a:solidFill>
                  <a:schemeClr val="tx2">
                    <a:lumMod val="75000"/>
                  </a:schemeClr>
                </a:solidFill>
                <a:latin typeface="Arial" pitchFamily="34" charset="0"/>
                <a:cs typeface="Arial" pitchFamily="34" charset="0"/>
              </a:rPr>
              <a:t>КАФЕДРА ТЕОРІЇ ТА ПРАКТИКИ ПЕРЕКЛАДУ</a:t>
            </a:r>
          </a:p>
        </p:txBody>
      </p:sp>
      <p:sp>
        <p:nvSpPr>
          <p:cNvPr id="13316" name="Заголовок 1"/>
          <p:cNvSpPr txBox="1">
            <a:spLocks/>
          </p:cNvSpPr>
          <p:nvPr/>
        </p:nvSpPr>
        <p:spPr bwMode="auto">
          <a:xfrm>
            <a:off x="4859338" y="4724400"/>
            <a:ext cx="4033837" cy="936625"/>
          </a:xfrm>
          <a:prstGeom prst="rect">
            <a:avLst/>
          </a:prstGeom>
          <a:noFill/>
          <a:ln w="9525">
            <a:noFill/>
            <a:miter lim="800000"/>
            <a:headEnd/>
            <a:tailEnd/>
          </a:ln>
        </p:spPr>
        <p:txBody>
          <a:bodyPr anchor="ctr"/>
          <a:lstStyle/>
          <a:p>
            <a:pPr algn="r"/>
            <a:r>
              <a:rPr lang="ru-RU" sz="2000">
                <a:solidFill>
                  <a:srgbClr val="002060"/>
                </a:solidFill>
              </a:rPr>
              <a:t>Старший викладач </a:t>
            </a:r>
          </a:p>
          <a:p>
            <a:pPr algn="r"/>
            <a:r>
              <a:rPr lang="ru-RU" sz="2000">
                <a:solidFill>
                  <a:srgbClr val="002060"/>
                </a:solidFill>
              </a:rPr>
              <a:t>Калинич </a:t>
            </a:r>
            <a:r>
              <a:rPr lang="uk-UA" sz="2000">
                <a:solidFill>
                  <a:srgbClr val="002060"/>
                </a:solidFill>
              </a:rPr>
              <a:t>І.Й.</a:t>
            </a:r>
          </a:p>
        </p:txBody>
      </p:sp>
      <p:pic>
        <p:nvPicPr>
          <p:cNvPr id="13317" name="Рисунок 6"/>
          <p:cNvPicPr>
            <a:picLocks noChangeAspect="1"/>
          </p:cNvPicPr>
          <p:nvPr/>
        </p:nvPicPr>
        <p:blipFill>
          <a:blip r:embed="rId2">
            <a:clrChange>
              <a:clrFrom>
                <a:srgbClr val="FFFFFF"/>
              </a:clrFrom>
              <a:clrTo>
                <a:srgbClr val="FFFFFF">
                  <a:alpha val="0"/>
                </a:srgbClr>
              </a:clrTo>
            </a:clrChange>
          </a:blip>
          <a:srcRect/>
          <a:stretch>
            <a:fillRect/>
          </a:stretch>
        </p:blipFill>
        <p:spPr bwMode="auto">
          <a:xfrm>
            <a:off x="11113" y="36513"/>
            <a:ext cx="1282700" cy="1295400"/>
          </a:xfrm>
          <a:prstGeom prst="rect">
            <a:avLst/>
          </a:prstGeom>
          <a:noFill/>
          <a:ln w="9525">
            <a:noFill/>
            <a:miter lim="800000"/>
            <a:headEnd/>
            <a:tailEnd/>
          </a:ln>
        </p:spPr>
      </p:pic>
    </p:spTree>
  </p:cSld>
  <p:clrMapOvr>
    <a:masterClrMapping/>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908050"/>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4800" dirty="0">
                <a:solidFill>
                  <a:srgbClr val="FF0000"/>
                </a:solidFill>
                <a:latin typeface="Arial" pitchFamily="34" charset="0"/>
                <a:cs typeface="Arial" pitchFamily="34" charset="0"/>
              </a:rPr>
              <a:t>The Problem of Stylistic Devices</a:t>
            </a:r>
            <a:endParaRPr lang="uk-UA" sz="4800" dirty="0">
              <a:solidFill>
                <a:srgbClr val="FF0000"/>
              </a:solidFill>
              <a:latin typeface="Arial" pitchFamily="34" charset="0"/>
              <a:cs typeface="Arial" pitchFamily="34" charset="0"/>
            </a:endParaRPr>
          </a:p>
        </p:txBody>
      </p:sp>
      <p:sp>
        <p:nvSpPr>
          <p:cNvPr id="5" name="Скругленный прямоугольник 4"/>
          <p:cNvSpPr/>
          <p:nvPr/>
        </p:nvSpPr>
        <p:spPr>
          <a:xfrm>
            <a:off x="287338" y="1052513"/>
            <a:ext cx="8569325" cy="2808287"/>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lnSpc>
                <a:spcPct val="150000"/>
              </a:lnSpc>
              <a:spcBef>
                <a:spcPts val="0"/>
              </a:spcBef>
              <a:spcAft>
                <a:spcPts val="0"/>
              </a:spcAft>
              <a:defRPr/>
            </a:pPr>
            <a:r>
              <a:rPr lang="en-US" sz="2800" dirty="0">
                <a:solidFill>
                  <a:srgbClr val="FF0000"/>
                </a:solidFill>
                <a:latin typeface="Arial" pitchFamily="34" charset="0"/>
                <a:cs typeface="Arial" pitchFamily="34" charset="0"/>
              </a:rPr>
              <a:t>	Personification</a:t>
            </a:r>
            <a:r>
              <a:rPr lang="en-US" sz="2800" dirty="0">
                <a:solidFill>
                  <a:schemeClr val="tx2">
                    <a:lumMod val="75000"/>
                  </a:schemeClr>
                </a:solidFill>
                <a:latin typeface="Arial" pitchFamily="34" charset="0"/>
                <a:cs typeface="Arial" pitchFamily="34" charset="0"/>
              </a:rPr>
              <a:t> is a kind of metaphor in which animals, plants, inanimate objects or abstract ideas are represented as if they were human beings and possessed human qualities,</a:t>
            </a:r>
          </a:p>
        </p:txBody>
      </p:sp>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
        <p:nvSpPr>
          <p:cNvPr id="6" name="Скругленный прямоугольник 5"/>
          <p:cNvSpPr/>
          <p:nvPr/>
        </p:nvSpPr>
        <p:spPr>
          <a:xfrm>
            <a:off x="287338" y="4149725"/>
            <a:ext cx="8569325" cy="2182813"/>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ctr" fontAlgn="auto">
              <a:lnSpc>
                <a:spcPct val="150000"/>
              </a:lnSpc>
              <a:spcBef>
                <a:spcPts val="0"/>
              </a:spcBef>
              <a:spcAft>
                <a:spcPts val="0"/>
              </a:spcAft>
              <a:defRPr/>
            </a:pPr>
            <a:r>
              <a:rPr lang="en-US" sz="2800" dirty="0">
                <a:solidFill>
                  <a:srgbClr val="0070C0"/>
                </a:solidFill>
                <a:latin typeface="Arial" pitchFamily="34" charset="0"/>
                <a:cs typeface="Arial" pitchFamily="34" charset="0"/>
              </a:rPr>
              <a:t>e.g. Justice is blind. Necessity is the mother of invention.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par>
                          <p:cTn id="18" fill="hold">
                            <p:stCondLst>
                              <p:cond delay="500"/>
                            </p:stCondLst>
                            <p:childTnLst>
                              <p:par>
                                <p:cTn id="19" presetID="10"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8" grpId="0" animBg="1"/>
      <p:bldP spid="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908050"/>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4800" dirty="0">
                <a:solidFill>
                  <a:srgbClr val="FF0000"/>
                </a:solidFill>
                <a:latin typeface="Arial" pitchFamily="34" charset="0"/>
                <a:cs typeface="Arial" pitchFamily="34" charset="0"/>
              </a:rPr>
              <a:t>The Problem of Stylistic Devices</a:t>
            </a:r>
            <a:endParaRPr lang="uk-UA" sz="4800" dirty="0">
              <a:solidFill>
                <a:srgbClr val="FF0000"/>
              </a:solidFill>
              <a:latin typeface="Arial" pitchFamily="34" charset="0"/>
              <a:cs typeface="Arial" pitchFamily="34" charset="0"/>
            </a:endParaRPr>
          </a:p>
        </p:txBody>
      </p:sp>
      <p:sp>
        <p:nvSpPr>
          <p:cNvPr id="5" name="Скругленный прямоугольник 4"/>
          <p:cNvSpPr/>
          <p:nvPr/>
        </p:nvSpPr>
        <p:spPr>
          <a:xfrm>
            <a:off x="287338" y="1052513"/>
            <a:ext cx="8569325" cy="3529012"/>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en-US" sz="2800" dirty="0">
                <a:solidFill>
                  <a:srgbClr val="FF0000"/>
                </a:solidFill>
                <a:latin typeface="Arial" pitchFamily="34" charset="0"/>
                <a:cs typeface="Arial" pitchFamily="34" charset="0"/>
              </a:rPr>
              <a:t>	Metonymy </a:t>
            </a:r>
            <a:r>
              <a:rPr lang="en-US" sz="2800" dirty="0">
                <a:solidFill>
                  <a:srgbClr val="002060"/>
                </a:solidFill>
                <a:latin typeface="Arial" pitchFamily="34" charset="0"/>
                <a:cs typeface="Arial" pitchFamily="34" charset="0"/>
              </a:rPr>
              <a:t>is the substitution of the whole with the name of its part. It is very difficult to render often due to the lingual and stylistic norms of each l-</a:t>
            </a:r>
            <a:r>
              <a:rPr lang="en-US" sz="2800" dirty="0" err="1">
                <a:solidFill>
                  <a:srgbClr val="002060"/>
                </a:solidFill>
                <a:latin typeface="Arial" pitchFamily="34" charset="0"/>
                <a:cs typeface="Arial" pitchFamily="34" charset="0"/>
              </a:rPr>
              <a:t>ge</a:t>
            </a:r>
            <a:endParaRPr lang="en-US" sz="2800" dirty="0">
              <a:solidFill>
                <a:srgbClr val="002060"/>
              </a:solidFill>
              <a:latin typeface="Arial" pitchFamily="34" charset="0"/>
              <a:cs typeface="Arial" pitchFamily="34" charset="0"/>
            </a:endParaRPr>
          </a:p>
          <a:p>
            <a:pPr algn="ctr" fontAlgn="auto">
              <a:spcBef>
                <a:spcPts val="0"/>
              </a:spcBef>
              <a:spcAft>
                <a:spcPts val="0"/>
              </a:spcAft>
              <a:defRPr/>
            </a:pPr>
            <a:r>
              <a:rPr lang="en-US" sz="2800" dirty="0">
                <a:solidFill>
                  <a:srgbClr val="0070C0"/>
                </a:solidFill>
                <a:latin typeface="Arial" pitchFamily="34" charset="0"/>
                <a:cs typeface="Arial" pitchFamily="34" charset="0"/>
              </a:rPr>
              <a:t>e.g. 	So the pink sprigged muslin and the </a:t>
            </a:r>
            <a:r>
              <a:rPr lang="en-US" sz="2800" dirty="0" err="1">
                <a:solidFill>
                  <a:srgbClr val="0070C0"/>
                </a:solidFill>
                <a:latin typeface="Arial" pitchFamily="34" charset="0"/>
                <a:cs typeface="Arial" pitchFamily="34" charset="0"/>
              </a:rPr>
              <a:t>champaigne</a:t>
            </a:r>
            <a:r>
              <a:rPr lang="en-US" sz="2800" dirty="0">
                <a:solidFill>
                  <a:srgbClr val="0070C0"/>
                </a:solidFill>
                <a:latin typeface="Arial" pitchFamily="34" charset="0"/>
                <a:cs typeface="Arial" pitchFamily="34" charset="0"/>
              </a:rPr>
              <a:t> voile ran downstairs in a hurry </a:t>
            </a:r>
          </a:p>
          <a:p>
            <a:pPr algn="ctr" fontAlgn="auto">
              <a:spcBef>
                <a:spcPts val="0"/>
              </a:spcBef>
              <a:spcAft>
                <a:spcPts val="0"/>
              </a:spcAft>
              <a:defRPr/>
            </a:pPr>
            <a:r>
              <a:rPr lang="en-US" sz="2800" dirty="0">
                <a:solidFill>
                  <a:srgbClr val="0070C0"/>
                </a:solidFill>
                <a:latin typeface="Arial" pitchFamily="34" charset="0"/>
                <a:cs typeface="Arial" pitchFamily="34" charset="0"/>
              </a:rPr>
              <a:t>«</a:t>
            </a:r>
            <a:r>
              <a:rPr lang="uk-UA" sz="2800" dirty="0" err="1">
                <a:solidFill>
                  <a:srgbClr val="0070C0"/>
                </a:solidFill>
                <a:latin typeface="Arial" pitchFamily="34" charset="0"/>
                <a:cs typeface="Arial" pitchFamily="34" charset="0"/>
              </a:rPr>
              <a:t>розовый</a:t>
            </a:r>
            <a:r>
              <a:rPr lang="uk-UA" sz="2800" dirty="0">
                <a:solidFill>
                  <a:srgbClr val="0070C0"/>
                </a:solidFill>
                <a:latin typeface="Arial" pitchFamily="34" charset="0"/>
                <a:cs typeface="Arial" pitchFamily="34" charset="0"/>
              </a:rPr>
              <a:t> </a:t>
            </a:r>
            <a:r>
              <a:rPr lang="uk-UA" sz="2800" dirty="0" err="1">
                <a:solidFill>
                  <a:srgbClr val="0070C0"/>
                </a:solidFill>
                <a:latin typeface="Arial" pitchFamily="34" charset="0"/>
                <a:cs typeface="Arial" pitchFamily="34" charset="0"/>
              </a:rPr>
              <a:t>муслин</a:t>
            </a:r>
            <a:r>
              <a:rPr lang="uk-UA" sz="2800" dirty="0">
                <a:solidFill>
                  <a:srgbClr val="0070C0"/>
                </a:solidFill>
                <a:latin typeface="Arial" pitchFamily="34" charset="0"/>
                <a:cs typeface="Arial" pitchFamily="34" charset="0"/>
              </a:rPr>
              <a:t> и </a:t>
            </a:r>
            <a:r>
              <a:rPr lang="uk-UA" sz="2800" dirty="0" err="1">
                <a:solidFill>
                  <a:srgbClr val="0070C0"/>
                </a:solidFill>
                <a:latin typeface="Arial" pitchFamily="34" charset="0"/>
                <a:cs typeface="Arial" pitchFamily="34" charset="0"/>
              </a:rPr>
              <a:t>палевая</a:t>
            </a:r>
            <a:r>
              <a:rPr lang="uk-UA" sz="2800" dirty="0">
                <a:solidFill>
                  <a:srgbClr val="0070C0"/>
                </a:solidFill>
                <a:latin typeface="Arial" pitchFamily="34" charset="0"/>
                <a:cs typeface="Arial" pitchFamily="34" charset="0"/>
              </a:rPr>
              <a:t> </a:t>
            </a:r>
            <a:r>
              <a:rPr lang="uk-UA" sz="2800" dirty="0" err="1">
                <a:solidFill>
                  <a:srgbClr val="0070C0"/>
                </a:solidFill>
                <a:latin typeface="Arial" pitchFamily="34" charset="0"/>
                <a:cs typeface="Arial" pitchFamily="34" charset="0"/>
              </a:rPr>
              <a:t>кисея</a:t>
            </a:r>
            <a:r>
              <a:rPr lang="uk-UA" sz="2800" dirty="0">
                <a:solidFill>
                  <a:srgbClr val="0070C0"/>
                </a:solidFill>
                <a:latin typeface="Arial" pitchFamily="34" charset="0"/>
                <a:cs typeface="Arial" pitchFamily="34" charset="0"/>
              </a:rPr>
              <a:t> </a:t>
            </a:r>
            <a:r>
              <a:rPr lang="uk-UA" sz="2800" dirty="0" err="1">
                <a:solidFill>
                  <a:srgbClr val="0070C0"/>
                </a:solidFill>
                <a:latin typeface="Arial" pitchFamily="34" charset="0"/>
                <a:cs typeface="Arial" pitchFamily="34" charset="0"/>
              </a:rPr>
              <a:t>сбежали</a:t>
            </a:r>
            <a:r>
              <a:rPr lang="uk-UA" sz="2800" dirty="0">
                <a:solidFill>
                  <a:srgbClr val="0070C0"/>
                </a:solidFill>
                <a:latin typeface="Arial" pitchFamily="34" charset="0"/>
                <a:cs typeface="Arial" pitchFamily="34" charset="0"/>
              </a:rPr>
              <a:t> по </a:t>
            </a:r>
            <a:r>
              <a:rPr lang="uk-UA" sz="2800" dirty="0" err="1">
                <a:solidFill>
                  <a:srgbClr val="0070C0"/>
                </a:solidFill>
                <a:latin typeface="Arial" pitchFamily="34" charset="0"/>
                <a:cs typeface="Arial" pitchFamily="34" charset="0"/>
              </a:rPr>
              <a:t>лестнице</a:t>
            </a:r>
            <a:r>
              <a:rPr lang="uk-UA" sz="2800" dirty="0">
                <a:solidFill>
                  <a:srgbClr val="0070C0"/>
                </a:solidFill>
                <a:latin typeface="Arial" pitchFamily="34" charset="0"/>
                <a:cs typeface="Arial" pitchFamily="34" charset="0"/>
              </a:rPr>
              <a:t>»;</a:t>
            </a:r>
          </a:p>
        </p:txBody>
      </p:sp>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
        <p:nvSpPr>
          <p:cNvPr id="6" name="Скругленный прямоугольник 5"/>
          <p:cNvSpPr/>
          <p:nvPr/>
        </p:nvSpPr>
        <p:spPr>
          <a:xfrm>
            <a:off x="287338" y="4724400"/>
            <a:ext cx="8569325" cy="1800225"/>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en-US" sz="2800" dirty="0">
                <a:solidFill>
                  <a:srgbClr val="002060"/>
                </a:solidFill>
                <a:latin typeface="Arial" pitchFamily="34" charset="0"/>
                <a:cs typeface="Arial" pitchFamily="34" charset="0"/>
              </a:rPr>
              <a:t>Other examples of metonymy are:</a:t>
            </a:r>
            <a:r>
              <a:rPr lang="en-US" sz="2800" dirty="0">
                <a:solidFill>
                  <a:srgbClr val="FF0000"/>
                </a:solidFill>
                <a:latin typeface="Arial" pitchFamily="34" charset="0"/>
                <a:cs typeface="Arial" pitchFamily="34" charset="0"/>
              </a:rPr>
              <a:t> </a:t>
            </a:r>
          </a:p>
          <a:p>
            <a:pPr algn="ctr" fontAlgn="auto">
              <a:spcBef>
                <a:spcPts val="0"/>
              </a:spcBef>
              <a:spcAft>
                <a:spcPts val="0"/>
              </a:spcAft>
              <a:defRPr/>
            </a:pPr>
            <a:r>
              <a:rPr lang="en-US" sz="2800" dirty="0">
                <a:solidFill>
                  <a:srgbClr val="0070C0"/>
                </a:solidFill>
                <a:latin typeface="Arial" pitchFamily="34" charset="0"/>
                <a:cs typeface="Arial" pitchFamily="34" charset="0"/>
              </a:rPr>
              <a:t>‘’blue collars’’ , ‘’white collars’’ – </a:t>
            </a:r>
          </a:p>
          <a:p>
            <a:pPr algn="ctr" fontAlgn="auto">
              <a:spcBef>
                <a:spcPts val="0"/>
              </a:spcBef>
              <a:spcAft>
                <a:spcPts val="0"/>
              </a:spcAft>
              <a:defRPr/>
            </a:pPr>
            <a:r>
              <a:rPr lang="en-US" sz="2800" dirty="0">
                <a:solidFill>
                  <a:srgbClr val="0070C0"/>
                </a:solidFill>
                <a:latin typeface="Arial" pitchFamily="34" charset="0"/>
                <a:cs typeface="Arial" pitchFamily="34" charset="0"/>
              </a:rPr>
              <a:t>„</a:t>
            </a:r>
            <a:r>
              <a:rPr lang="uk-UA" sz="2800" dirty="0">
                <a:solidFill>
                  <a:srgbClr val="0070C0"/>
                </a:solidFill>
                <a:latin typeface="Arial" pitchFamily="34" charset="0"/>
                <a:cs typeface="Arial" pitchFamily="34" charset="0"/>
              </a:rPr>
              <a:t>блакитні комірці”, </a:t>
            </a:r>
            <a:r>
              <a:rPr lang="uk-UA" sz="2800" dirty="0" err="1">
                <a:solidFill>
                  <a:srgbClr val="0070C0"/>
                </a:solidFill>
                <a:latin typeface="Arial" pitchFamily="34" charset="0"/>
                <a:cs typeface="Arial" pitchFamily="34" charset="0"/>
              </a:rPr>
              <a:t>„білі</a:t>
            </a:r>
            <a:r>
              <a:rPr lang="uk-UA" sz="2800" dirty="0">
                <a:solidFill>
                  <a:srgbClr val="0070C0"/>
                </a:solidFill>
                <a:latin typeface="Arial" pitchFamily="34" charset="0"/>
                <a:cs typeface="Arial" pitchFamily="34" charset="0"/>
              </a:rPr>
              <a:t> комірці”</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par>
                          <p:cTn id="18" fill="hold">
                            <p:stCondLst>
                              <p:cond delay="500"/>
                            </p:stCondLst>
                            <p:childTnLst>
                              <p:par>
                                <p:cTn id="19" presetID="10"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8" grpId="0" animBg="1"/>
      <p:bldP spid="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908050"/>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4800" dirty="0">
                <a:solidFill>
                  <a:srgbClr val="FF0000"/>
                </a:solidFill>
                <a:latin typeface="Arial" pitchFamily="34" charset="0"/>
                <a:cs typeface="Arial" pitchFamily="34" charset="0"/>
              </a:rPr>
              <a:t>The Problem of Stylistic Devices</a:t>
            </a:r>
            <a:endParaRPr lang="uk-UA" sz="4800" dirty="0">
              <a:solidFill>
                <a:srgbClr val="FF0000"/>
              </a:solidFill>
              <a:latin typeface="Arial" pitchFamily="34" charset="0"/>
              <a:cs typeface="Arial" pitchFamily="34" charset="0"/>
            </a:endParaRPr>
          </a:p>
        </p:txBody>
      </p:sp>
      <p:sp>
        <p:nvSpPr>
          <p:cNvPr id="5" name="Скругленный прямоугольник 4"/>
          <p:cNvSpPr/>
          <p:nvPr/>
        </p:nvSpPr>
        <p:spPr>
          <a:xfrm>
            <a:off x="287338" y="1052513"/>
            <a:ext cx="8569325" cy="2016125"/>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lnSpc>
                <a:spcPct val="150000"/>
              </a:lnSpc>
              <a:spcBef>
                <a:spcPts val="0"/>
              </a:spcBef>
              <a:spcAft>
                <a:spcPts val="0"/>
              </a:spcAft>
              <a:defRPr/>
            </a:pPr>
            <a:r>
              <a:rPr lang="en-US" sz="2800" dirty="0">
                <a:solidFill>
                  <a:srgbClr val="FF0000"/>
                </a:solidFill>
                <a:latin typeface="Arial" pitchFamily="34" charset="0"/>
                <a:cs typeface="Arial" pitchFamily="34" charset="0"/>
              </a:rPr>
              <a:t>	Allusion </a:t>
            </a:r>
            <a:r>
              <a:rPr lang="en-US" sz="2800" dirty="0">
                <a:solidFill>
                  <a:srgbClr val="002060"/>
                </a:solidFill>
                <a:latin typeface="Arial" pitchFamily="34" charset="0"/>
                <a:cs typeface="Arial" pitchFamily="34" charset="0"/>
              </a:rPr>
              <a:t>is an indirect reference to people or things outside the text in which it occurs, without mentioning them explicitly,</a:t>
            </a:r>
          </a:p>
        </p:txBody>
      </p:sp>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
        <p:nvSpPr>
          <p:cNvPr id="7" name="Скругленный прямоугольник 6"/>
          <p:cNvSpPr/>
          <p:nvPr/>
        </p:nvSpPr>
        <p:spPr>
          <a:xfrm>
            <a:off x="287338" y="3429000"/>
            <a:ext cx="8569325" cy="3095625"/>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ctr" fontAlgn="auto">
              <a:lnSpc>
                <a:spcPct val="150000"/>
              </a:lnSpc>
              <a:spcBef>
                <a:spcPts val="0"/>
              </a:spcBef>
              <a:spcAft>
                <a:spcPts val="0"/>
              </a:spcAft>
              <a:defRPr/>
            </a:pPr>
            <a:r>
              <a:rPr lang="en-US" sz="2800" dirty="0">
                <a:solidFill>
                  <a:srgbClr val="0070C0"/>
                </a:solidFill>
                <a:latin typeface="Arial" pitchFamily="34" charset="0"/>
                <a:cs typeface="Arial" pitchFamily="34" charset="0"/>
              </a:rPr>
              <a:t>e.g. </a:t>
            </a:r>
            <a:r>
              <a:rPr lang="en-US" sz="2800" dirty="0">
                <a:solidFill>
                  <a:srgbClr val="002060"/>
                </a:solidFill>
                <a:latin typeface="Arial" pitchFamily="34" charset="0"/>
                <a:cs typeface="Arial" pitchFamily="34" charset="0"/>
              </a:rPr>
              <a:t>the title of E. Hemingway’s novel </a:t>
            </a:r>
          </a:p>
          <a:p>
            <a:pPr algn="ctr" fontAlgn="auto">
              <a:lnSpc>
                <a:spcPct val="150000"/>
              </a:lnSpc>
              <a:spcBef>
                <a:spcPts val="0"/>
              </a:spcBef>
              <a:spcAft>
                <a:spcPts val="0"/>
              </a:spcAft>
              <a:defRPr/>
            </a:pPr>
            <a:r>
              <a:rPr lang="en-US" sz="2800" dirty="0">
                <a:solidFill>
                  <a:srgbClr val="0070C0"/>
                </a:solidFill>
                <a:latin typeface="Arial" pitchFamily="34" charset="0"/>
                <a:cs typeface="Arial" pitchFamily="34" charset="0"/>
              </a:rPr>
              <a:t>“For Whom the Bell Tolls” </a:t>
            </a:r>
          </a:p>
          <a:p>
            <a:pPr algn="ctr" fontAlgn="auto">
              <a:lnSpc>
                <a:spcPct val="150000"/>
              </a:lnSpc>
              <a:spcBef>
                <a:spcPts val="0"/>
              </a:spcBef>
              <a:spcAft>
                <a:spcPts val="0"/>
              </a:spcAft>
              <a:defRPr/>
            </a:pPr>
            <a:r>
              <a:rPr lang="en-US" sz="2800" dirty="0">
                <a:solidFill>
                  <a:srgbClr val="002060"/>
                </a:solidFill>
                <a:latin typeface="Arial" pitchFamily="34" charset="0"/>
                <a:cs typeface="Arial" pitchFamily="34" charset="0"/>
              </a:rPr>
              <a:t>is an allusion to a poem by John Donne.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par>
                          <p:cTn id="18" fill="hold">
                            <p:stCondLst>
                              <p:cond delay="500"/>
                            </p:stCondLst>
                            <p:childTnLst>
                              <p:par>
                                <p:cTn id="19" presetID="10"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8" grpId="0" animBg="1"/>
      <p:bldP spid="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908050"/>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4800" dirty="0">
                <a:solidFill>
                  <a:srgbClr val="FF0000"/>
                </a:solidFill>
                <a:latin typeface="Arial" pitchFamily="34" charset="0"/>
                <a:cs typeface="Arial" pitchFamily="34" charset="0"/>
              </a:rPr>
              <a:t>The Problem of Stylistic Devices</a:t>
            </a:r>
            <a:endParaRPr lang="uk-UA" sz="4800" dirty="0">
              <a:solidFill>
                <a:srgbClr val="FF0000"/>
              </a:solidFill>
              <a:latin typeface="Arial" pitchFamily="34" charset="0"/>
              <a:cs typeface="Arial" pitchFamily="34" charset="0"/>
            </a:endParaRPr>
          </a:p>
        </p:txBody>
      </p:sp>
      <p:sp>
        <p:nvSpPr>
          <p:cNvPr id="5" name="Скругленный прямоугольник 4"/>
          <p:cNvSpPr/>
          <p:nvPr/>
        </p:nvSpPr>
        <p:spPr>
          <a:xfrm>
            <a:off x="287338" y="1125538"/>
            <a:ext cx="8569325" cy="2374900"/>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en-US" sz="2800" dirty="0">
                <a:solidFill>
                  <a:srgbClr val="FF0000"/>
                </a:solidFill>
                <a:latin typeface="Arial" pitchFamily="34" charset="0"/>
                <a:cs typeface="Arial" pitchFamily="34" charset="0"/>
              </a:rPr>
              <a:t>	</a:t>
            </a:r>
          </a:p>
          <a:p>
            <a:pPr algn="just" fontAlgn="auto">
              <a:spcBef>
                <a:spcPts val="0"/>
              </a:spcBef>
              <a:spcAft>
                <a:spcPts val="0"/>
              </a:spcAft>
              <a:defRPr/>
            </a:pPr>
            <a:r>
              <a:rPr lang="en-US" sz="2800" dirty="0">
                <a:solidFill>
                  <a:srgbClr val="FF0000"/>
                </a:solidFill>
                <a:latin typeface="Arial" pitchFamily="34" charset="0"/>
                <a:cs typeface="Arial" pitchFamily="34" charset="0"/>
              </a:rPr>
              <a:t>	</a:t>
            </a:r>
            <a:r>
              <a:rPr lang="en-US" sz="2800" dirty="0" err="1">
                <a:solidFill>
                  <a:srgbClr val="FF0000"/>
                </a:solidFill>
                <a:latin typeface="Arial" pitchFamily="34" charset="0"/>
                <a:cs typeface="Arial" pitchFamily="34" charset="0"/>
              </a:rPr>
              <a:t>Parallellism</a:t>
            </a:r>
            <a:r>
              <a:rPr lang="en-US" sz="2800" dirty="0">
                <a:solidFill>
                  <a:srgbClr val="FF0000"/>
                </a:solidFill>
                <a:latin typeface="Arial" pitchFamily="34" charset="0"/>
                <a:cs typeface="Arial" pitchFamily="34" charset="0"/>
              </a:rPr>
              <a:t> </a:t>
            </a:r>
            <a:r>
              <a:rPr lang="en-US" sz="2800" dirty="0">
                <a:solidFill>
                  <a:srgbClr val="002060"/>
                </a:solidFill>
                <a:latin typeface="Arial" pitchFamily="34" charset="0"/>
                <a:cs typeface="Arial" pitchFamily="34" charset="0"/>
              </a:rPr>
              <a:t>is the deliberate repetition of similar words or phrases in neighboring lines, sentences or paragraphs. It is more frequent in E than in U. In E sometimes pairs of words are used. They are often rendered by one word only,</a:t>
            </a:r>
          </a:p>
          <a:p>
            <a:pPr algn="just" fontAlgn="auto">
              <a:spcBef>
                <a:spcPts val="0"/>
              </a:spcBef>
              <a:spcAft>
                <a:spcPts val="0"/>
              </a:spcAft>
              <a:defRPr/>
            </a:pPr>
            <a:endParaRPr lang="en-US" sz="2800" dirty="0">
              <a:solidFill>
                <a:srgbClr val="002060"/>
              </a:solidFill>
              <a:latin typeface="Arial" pitchFamily="34" charset="0"/>
              <a:cs typeface="Arial" pitchFamily="34" charset="0"/>
            </a:endParaRPr>
          </a:p>
        </p:txBody>
      </p:sp>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
        <p:nvSpPr>
          <p:cNvPr id="6" name="Скругленный прямоугольник 5"/>
          <p:cNvSpPr/>
          <p:nvPr/>
        </p:nvSpPr>
        <p:spPr>
          <a:xfrm>
            <a:off x="287338" y="3716338"/>
            <a:ext cx="8569325" cy="2376487"/>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ctr" fontAlgn="auto">
              <a:lnSpc>
                <a:spcPct val="150000"/>
              </a:lnSpc>
              <a:spcBef>
                <a:spcPts val="0"/>
              </a:spcBef>
              <a:spcAft>
                <a:spcPts val="0"/>
              </a:spcAft>
              <a:defRPr/>
            </a:pPr>
            <a:r>
              <a:rPr lang="en-US" sz="2800" dirty="0">
                <a:solidFill>
                  <a:srgbClr val="0070C0"/>
                </a:solidFill>
                <a:latin typeface="Arial" pitchFamily="34" charset="0"/>
                <a:cs typeface="Arial" pitchFamily="34" charset="0"/>
              </a:rPr>
              <a:t>e.g. just and equitable treatment of all nations - 	</a:t>
            </a:r>
            <a:r>
              <a:rPr lang="en-US" sz="2800" dirty="0" err="1">
                <a:solidFill>
                  <a:srgbClr val="0070C0"/>
                </a:solidFill>
                <a:latin typeface="Arial" pitchFamily="34" charset="0"/>
                <a:cs typeface="Arial" pitchFamily="34" charset="0"/>
              </a:rPr>
              <a:t>справедливе</a:t>
            </a:r>
            <a:r>
              <a:rPr lang="en-US" sz="2800" dirty="0">
                <a:solidFill>
                  <a:srgbClr val="0070C0"/>
                </a:solidFill>
                <a:latin typeface="Arial" pitchFamily="34" charset="0"/>
                <a:cs typeface="Arial" pitchFamily="34" charset="0"/>
              </a:rPr>
              <a:t> </a:t>
            </a:r>
            <a:r>
              <a:rPr lang="en-US" sz="2800" dirty="0" err="1">
                <a:solidFill>
                  <a:srgbClr val="0070C0"/>
                </a:solidFill>
                <a:latin typeface="Arial" pitchFamily="34" charset="0"/>
                <a:cs typeface="Arial" pitchFamily="34" charset="0"/>
              </a:rPr>
              <a:t>ставлення</a:t>
            </a:r>
            <a:r>
              <a:rPr lang="en-US" sz="2800" dirty="0">
                <a:solidFill>
                  <a:srgbClr val="0070C0"/>
                </a:solidFill>
                <a:latin typeface="Arial" pitchFamily="34" charset="0"/>
                <a:cs typeface="Arial" pitchFamily="34" charset="0"/>
              </a:rPr>
              <a:t> </a:t>
            </a:r>
            <a:r>
              <a:rPr lang="en-US" sz="2800" dirty="0" err="1">
                <a:solidFill>
                  <a:srgbClr val="0070C0"/>
                </a:solidFill>
                <a:latin typeface="Arial" pitchFamily="34" charset="0"/>
                <a:cs typeface="Arial" pitchFamily="34" charset="0"/>
              </a:rPr>
              <a:t>до</a:t>
            </a:r>
            <a:r>
              <a:rPr lang="en-US" sz="2800" dirty="0">
                <a:solidFill>
                  <a:srgbClr val="0070C0"/>
                </a:solidFill>
                <a:latin typeface="Arial" pitchFamily="34" charset="0"/>
                <a:cs typeface="Arial" pitchFamily="34" charset="0"/>
              </a:rPr>
              <a:t> </a:t>
            </a:r>
            <a:r>
              <a:rPr lang="en-US" sz="2800" dirty="0" err="1">
                <a:solidFill>
                  <a:srgbClr val="0070C0"/>
                </a:solidFill>
                <a:latin typeface="Arial" pitchFamily="34" charset="0"/>
                <a:cs typeface="Arial" pitchFamily="34" charset="0"/>
              </a:rPr>
              <a:t>всіх</a:t>
            </a:r>
            <a:r>
              <a:rPr lang="en-US" sz="2800" dirty="0">
                <a:solidFill>
                  <a:srgbClr val="0070C0"/>
                </a:solidFill>
                <a:latin typeface="Arial" pitchFamily="34" charset="0"/>
                <a:cs typeface="Arial" pitchFamily="34" charset="0"/>
              </a:rPr>
              <a:t> </a:t>
            </a:r>
            <a:r>
              <a:rPr lang="en-US" sz="2800" dirty="0" err="1">
                <a:solidFill>
                  <a:srgbClr val="0070C0"/>
                </a:solidFill>
                <a:latin typeface="Arial" pitchFamily="34" charset="0"/>
                <a:cs typeface="Arial" pitchFamily="34" charset="0"/>
              </a:rPr>
              <a:t>націй</a:t>
            </a:r>
            <a:r>
              <a:rPr lang="en-US" sz="2800" dirty="0">
                <a:solidFill>
                  <a:srgbClr val="0070C0"/>
                </a:solidFill>
                <a:latin typeface="Arial" pitchFamily="34" charset="0"/>
                <a:cs typeface="Arial" pitchFamily="34" charset="0"/>
              </a:rPr>
              <a:t> (</a:t>
            </a:r>
            <a:r>
              <a:rPr lang="en-US" sz="2800" dirty="0" err="1">
                <a:solidFill>
                  <a:srgbClr val="0070C0"/>
                </a:solidFill>
                <a:latin typeface="Arial" pitchFamily="34" charset="0"/>
                <a:cs typeface="Arial" pitchFamily="34" charset="0"/>
              </a:rPr>
              <a:t>Статут</a:t>
            </a:r>
            <a:r>
              <a:rPr lang="en-US" sz="2800" dirty="0">
                <a:solidFill>
                  <a:srgbClr val="0070C0"/>
                </a:solidFill>
                <a:latin typeface="Arial" pitchFamily="34" charset="0"/>
                <a:cs typeface="Arial" pitchFamily="34" charset="0"/>
              </a:rPr>
              <a:t> ООН)</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par>
                          <p:cTn id="18" fill="hold">
                            <p:stCondLst>
                              <p:cond delay="500"/>
                            </p:stCondLst>
                            <p:childTnLst>
                              <p:par>
                                <p:cTn id="19" presetID="10"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8" grpId="0" animBg="1"/>
      <p:bldP spid="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908050"/>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4800" dirty="0">
                <a:solidFill>
                  <a:srgbClr val="FF0000"/>
                </a:solidFill>
                <a:latin typeface="Arial" pitchFamily="34" charset="0"/>
                <a:cs typeface="Arial" pitchFamily="34" charset="0"/>
              </a:rPr>
              <a:t>The Problem of Stylistic Devices</a:t>
            </a:r>
            <a:endParaRPr lang="uk-UA" sz="4800" dirty="0">
              <a:solidFill>
                <a:srgbClr val="FF0000"/>
              </a:solidFill>
              <a:latin typeface="Arial" pitchFamily="34" charset="0"/>
              <a:cs typeface="Arial" pitchFamily="34" charset="0"/>
            </a:endParaRPr>
          </a:p>
        </p:txBody>
      </p:sp>
      <p:sp>
        <p:nvSpPr>
          <p:cNvPr id="5" name="Скругленный прямоугольник 4"/>
          <p:cNvSpPr/>
          <p:nvPr/>
        </p:nvSpPr>
        <p:spPr>
          <a:xfrm>
            <a:off x="107950" y="1052513"/>
            <a:ext cx="8928100" cy="2089150"/>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en-US" sz="2800" dirty="0">
                <a:solidFill>
                  <a:srgbClr val="FF0000"/>
                </a:solidFill>
                <a:latin typeface="Arial" pitchFamily="34" charset="0"/>
                <a:cs typeface="Arial" pitchFamily="34" charset="0"/>
              </a:rPr>
              <a:t>	</a:t>
            </a:r>
          </a:p>
          <a:p>
            <a:pPr algn="just" fontAlgn="auto">
              <a:spcBef>
                <a:spcPts val="0"/>
              </a:spcBef>
              <a:spcAft>
                <a:spcPts val="0"/>
              </a:spcAft>
              <a:defRPr/>
            </a:pPr>
            <a:r>
              <a:rPr lang="en-US" sz="2800" dirty="0">
                <a:solidFill>
                  <a:srgbClr val="FF0000"/>
                </a:solidFill>
                <a:latin typeface="Arial" pitchFamily="34" charset="0"/>
                <a:cs typeface="Arial" pitchFamily="34" charset="0"/>
              </a:rPr>
              <a:t>	Reduplication </a:t>
            </a:r>
            <a:r>
              <a:rPr lang="en-US" sz="2800" dirty="0">
                <a:solidFill>
                  <a:srgbClr val="002060"/>
                </a:solidFill>
                <a:latin typeface="Arial" pitchFamily="34" charset="0"/>
                <a:cs typeface="Arial" pitchFamily="34" charset="0"/>
              </a:rPr>
              <a:t>is the deliberate repetition of identical words or phrases in neighboring lines, sentences or paragraphs. It is more frequent in E than in </a:t>
            </a:r>
            <a:r>
              <a:rPr lang="en-US" sz="2800" dirty="0" err="1">
                <a:solidFill>
                  <a:srgbClr val="002060"/>
                </a:solidFill>
                <a:latin typeface="Arial" pitchFamily="34" charset="0"/>
                <a:cs typeface="Arial" pitchFamily="34" charset="0"/>
              </a:rPr>
              <a:t>U.Attempts</a:t>
            </a:r>
            <a:r>
              <a:rPr lang="en-US" sz="2800" dirty="0">
                <a:solidFill>
                  <a:srgbClr val="002060"/>
                </a:solidFill>
                <a:latin typeface="Arial" pitchFamily="34" charset="0"/>
                <a:cs typeface="Arial" pitchFamily="34" charset="0"/>
              </a:rPr>
              <a:t> should be made to compensate it:</a:t>
            </a:r>
          </a:p>
          <a:p>
            <a:pPr algn="ctr" fontAlgn="auto">
              <a:lnSpc>
                <a:spcPct val="150000"/>
              </a:lnSpc>
              <a:spcBef>
                <a:spcPts val="0"/>
              </a:spcBef>
              <a:spcAft>
                <a:spcPts val="0"/>
              </a:spcAft>
              <a:defRPr/>
            </a:pPr>
            <a:r>
              <a:rPr lang="en-US" sz="2800" dirty="0">
                <a:solidFill>
                  <a:srgbClr val="002060"/>
                </a:solidFill>
                <a:latin typeface="Arial" pitchFamily="34" charset="0"/>
                <a:cs typeface="Arial" pitchFamily="34" charset="0"/>
              </a:rPr>
              <a:t>	</a:t>
            </a:r>
            <a:endParaRPr lang="en-US" sz="2800" dirty="0">
              <a:solidFill>
                <a:srgbClr val="0070C0"/>
              </a:solidFill>
              <a:latin typeface="Arial" pitchFamily="34" charset="0"/>
              <a:cs typeface="Arial" pitchFamily="34" charset="0"/>
            </a:endParaRPr>
          </a:p>
        </p:txBody>
      </p:sp>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
        <p:nvSpPr>
          <p:cNvPr id="6" name="Скругленный прямоугольник 5"/>
          <p:cNvSpPr/>
          <p:nvPr/>
        </p:nvSpPr>
        <p:spPr>
          <a:xfrm>
            <a:off x="107950" y="3429000"/>
            <a:ext cx="8928100" cy="3095625"/>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ctr" fontAlgn="auto">
              <a:lnSpc>
                <a:spcPct val="150000"/>
              </a:lnSpc>
              <a:spcBef>
                <a:spcPts val="0"/>
              </a:spcBef>
              <a:spcAft>
                <a:spcPts val="0"/>
              </a:spcAft>
              <a:defRPr/>
            </a:pPr>
            <a:r>
              <a:rPr lang="en-US" sz="2800" dirty="0">
                <a:solidFill>
                  <a:srgbClr val="0070C0"/>
                </a:solidFill>
                <a:latin typeface="Arial" pitchFamily="34" charset="0"/>
                <a:cs typeface="Arial" pitchFamily="34" charset="0"/>
              </a:rPr>
              <a:t>e.g. Stop! Stop! Stop! Stop! Stop! </a:t>
            </a:r>
          </a:p>
          <a:p>
            <a:pPr algn="ctr" fontAlgn="auto">
              <a:lnSpc>
                <a:spcPct val="150000"/>
              </a:lnSpc>
              <a:spcBef>
                <a:spcPts val="0"/>
              </a:spcBef>
              <a:spcAft>
                <a:spcPts val="0"/>
              </a:spcAft>
              <a:defRPr/>
            </a:pPr>
            <a:r>
              <a:rPr lang="en-US" sz="2800" dirty="0">
                <a:solidFill>
                  <a:srgbClr val="0070C0"/>
                </a:solidFill>
                <a:latin typeface="Arial" pitchFamily="34" charset="0"/>
                <a:cs typeface="Arial" pitchFamily="34" charset="0"/>
              </a:rPr>
              <a:t>(Th. Hardy) – </a:t>
            </a:r>
          </a:p>
          <a:p>
            <a:pPr algn="ctr" fontAlgn="auto">
              <a:lnSpc>
                <a:spcPct val="150000"/>
              </a:lnSpc>
              <a:spcBef>
                <a:spcPts val="0"/>
              </a:spcBef>
              <a:spcAft>
                <a:spcPts val="0"/>
              </a:spcAft>
              <a:defRPr/>
            </a:pPr>
            <a:r>
              <a:rPr lang="en-US" sz="2800" dirty="0" err="1">
                <a:solidFill>
                  <a:srgbClr val="0070C0"/>
                </a:solidFill>
                <a:latin typeface="Arial" pitchFamily="34" charset="0"/>
                <a:cs typeface="Arial" pitchFamily="34" charset="0"/>
              </a:rPr>
              <a:t>Перестаньте</a:t>
            </a:r>
            <a:r>
              <a:rPr lang="en-US" sz="2800" dirty="0">
                <a:solidFill>
                  <a:srgbClr val="0070C0"/>
                </a:solidFill>
                <a:latin typeface="Arial" pitchFamily="34" charset="0"/>
                <a:cs typeface="Arial" pitchFamily="34" charset="0"/>
              </a:rPr>
              <a:t>, </a:t>
            </a:r>
            <a:r>
              <a:rPr lang="en-US" sz="2800" dirty="0" err="1">
                <a:solidFill>
                  <a:srgbClr val="0070C0"/>
                </a:solidFill>
                <a:latin typeface="Arial" pitchFamily="34" charset="0"/>
                <a:cs typeface="Arial" pitchFamily="34" charset="0"/>
              </a:rPr>
              <a:t>сию</a:t>
            </a:r>
            <a:r>
              <a:rPr lang="en-US" sz="2800" dirty="0">
                <a:solidFill>
                  <a:srgbClr val="0070C0"/>
                </a:solidFill>
                <a:latin typeface="Arial" pitchFamily="34" charset="0"/>
                <a:cs typeface="Arial" pitchFamily="34" charset="0"/>
              </a:rPr>
              <a:t> </a:t>
            </a:r>
            <a:r>
              <a:rPr lang="en-US" sz="2800" dirty="0" err="1">
                <a:solidFill>
                  <a:srgbClr val="0070C0"/>
                </a:solidFill>
                <a:latin typeface="Arial" pitchFamily="34" charset="0"/>
                <a:cs typeface="Arial" pitchFamily="34" charset="0"/>
              </a:rPr>
              <a:t>минуту</a:t>
            </a:r>
            <a:r>
              <a:rPr lang="en-US" sz="2800" dirty="0">
                <a:solidFill>
                  <a:srgbClr val="0070C0"/>
                </a:solidFill>
                <a:latin typeface="Arial" pitchFamily="34" charset="0"/>
                <a:cs typeface="Arial" pitchFamily="34" charset="0"/>
              </a:rPr>
              <a:t> </a:t>
            </a:r>
            <a:r>
              <a:rPr lang="en-US" sz="2800" dirty="0" err="1">
                <a:solidFill>
                  <a:srgbClr val="0070C0"/>
                </a:solidFill>
                <a:latin typeface="Arial" pitchFamily="34" charset="0"/>
                <a:cs typeface="Arial" pitchFamily="34" charset="0"/>
              </a:rPr>
              <a:t>перестаньте</a:t>
            </a:r>
            <a:r>
              <a:rPr lang="en-US" sz="2800" dirty="0">
                <a:solidFill>
                  <a:srgbClr val="0070C0"/>
                </a:solidFill>
                <a:latin typeface="Arial" pitchFamily="34" charset="0"/>
                <a:cs typeface="Arial" pitchFamily="34" charset="0"/>
              </a:rPr>
              <a:t>! </a:t>
            </a:r>
          </a:p>
          <a:p>
            <a:pPr algn="ctr" fontAlgn="auto">
              <a:lnSpc>
                <a:spcPct val="150000"/>
              </a:lnSpc>
              <a:spcBef>
                <a:spcPts val="0"/>
              </a:spcBef>
              <a:spcAft>
                <a:spcPts val="0"/>
              </a:spcAft>
              <a:defRPr/>
            </a:pPr>
            <a:r>
              <a:rPr lang="en-US" sz="2800" dirty="0" err="1">
                <a:solidFill>
                  <a:srgbClr val="0070C0"/>
                </a:solidFill>
                <a:latin typeface="Arial" pitchFamily="34" charset="0"/>
                <a:cs typeface="Arial" pitchFamily="34" charset="0"/>
              </a:rPr>
              <a:t>Да</a:t>
            </a:r>
            <a:r>
              <a:rPr lang="en-US" sz="2800" dirty="0">
                <a:solidFill>
                  <a:srgbClr val="0070C0"/>
                </a:solidFill>
                <a:latin typeface="Arial" pitchFamily="34" charset="0"/>
                <a:cs typeface="Arial" pitchFamily="34" charset="0"/>
              </a:rPr>
              <a:t> </a:t>
            </a:r>
            <a:r>
              <a:rPr lang="en-US" sz="2800" dirty="0" err="1">
                <a:solidFill>
                  <a:srgbClr val="0070C0"/>
                </a:solidFill>
                <a:latin typeface="Arial" pitchFamily="34" charset="0"/>
                <a:cs typeface="Arial" pitchFamily="34" charset="0"/>
              </a:rPr>
              <a:t>перестаньте</a:t>
            </a:r>
            <a:r>
              <a:rPr lang="en-US" sz="2800" dirty="0">
                <a:solidFill>
                  <a:srgbClr val="0070C0"/>
                </a:solidFill>
                <a:latin typeface="Arial" pitchFamily="34" charset="0"/>
                <a:cs typeface="Arial" pitchFamily="34" charset="0"/>
              </a:rPr>
              <a:t> </a:t>
            </a:r>
            <a:r>
              <a:rPr lang="en-US" sz="2800" dirty="0" err="1">
                <a:solidFill>
                  <a:srgbClr val="0070C0"/>
                </a:solidFill>
                <a:latin typeface="Arial" pitchFamily="34" charset="0"/>
                <a:cs typeface="Arial" pitchFamily="34" charset="0"/>
              </a:rPr>
              <a:t>же</a:t>
            </a:r>
            <a:r>
              <a:rPr lang="en-US" sz="2800" dirty="0">
                <a:solidFill>
                  <a:srgbClr val="0070C0"/>
                </a:solidFill>
                <a:latin typeface="Arial" pitchFamily="34" charset="0"/>
                <a:cs typeface="Arial" pitchFamily="34"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par>
                          <p:cTn id="18" fill="hold">
                            <p:stCondLst>
                              <p:cond delay="500"/>
                            </p:stCondLst>
                            <p:childTnLst>
                              <p:par>
                                <p:cTn id="19" presetID="10"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8" grpId="0" animBg="1"/>
      <p:bldP spid="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908050"/>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4800" dirty="0">
                <a:solidFill>
                  <a:srgbClr val="FF0000"/>
                </a:solidFill>
                <a:latin typeface="Arial" pitchFamily="34" charset="0"/>
                <a:cs typeface="Arial" pitchFamily="34" charset="0"/>
              </a:rPr>
              <a:t>The Problem of Stylistic Devices</a:t>
            </a:r>
            <a:endParaRPr lang="uk-UA" sz="4800" dirty="0">
              <a:solidFill>
                <a:srgbClr val="FF0000"/>
              </a:solidFill>
              <a:latin typeface="Arial" pitchFamily="34" charset="0"/>
              <a:cs typeface="Arial" pitchFamily="34" charset="0"/>
            </a:endParaRPr>
          </a:p>
        </p:txBody>
      </p:sp>
      <p:sp>
        <p:nvSpPr>
          <p:cNvPr id="5" name="Скругленный прямоугольник 4"/>
          <p:cNvSpPr/>
          <p:nvPr/>
        </p:nvSpPr>
        <p:spPr>
          <a:xfrm>
            <a:off x="287338" y="1052513"/>
            <a:ext cx="8569325" cy="3529012"/>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lnSpc>
                <a:spcPct val="150000"/>
              </a:lnSpc>
              <a:spcBef>
                <a:spcPts val="0"/>
              </a:spcBef>
              <a:spcAft>
                <a:spcPts val="0"/>
              </a:spcAft>
              <a:defRPr/>
            </a:pPr>
            <a:r>
              <a:rPr lang="en-US" sz="2800" dirty="0">
                <a:solidFill>
                  <a:srgbClr val="FF0000"/>
                </a:solidFill>
                <a:latin typeface="Arial" pitchFamily="34" charset="0"/>
                <a:cs typeface="Arial" pitchFamily="34" charset="0"/>
              </a:rPr>
              <a:t>	</a:t>
            </a:r>
          </a:p>
          <a:p>
            <a:pPr algn="just" fontAlgn="auto">
              <a:lnSpc>
                <a:spcPct val="150000"/>
              </a:lnSpc>
              <a:spcBef>
                <a:spcPts val="0"/>
              </a:spcBef>
              <a:spcAft>
                <a:spcPts val="0"/>
              </a:spcAft>
              <a:defRPr/>
            </a:pPr>
            <a:endParaRPr lang="en-US" sz="2800" dirty="0">
              <a:solidFill>
                <a:srgbClr val="FF0000"/>
              </a:solidFill>
              <a:latin typeface="Arial" pitchFamily="34" charset="0"/>
              <a:cs typeface="Arial" pitchFamily="34" charset="0"/>
            </a:endParaRPr>
          </a:p>
          <a:p>
            <a:pPr algn="just" fontAlgn="auto">
              <a:lnSpc>
                <a:spcPct val="150000"/>
              </a:lnSpc>
              <a:spcBef>
                <a:spcPts val="0"/>
              </a:spcBef>
              <a:spcAft>
                <a:spcPts val="0"/>
              </a:spcAft>
              <a:defRPr/>
            </a:pPr>
            <a:r>
              <a:rPr lang="en-US" sz="2800" dirty="0">
                <a:solidFill>
                  <a:srgbClr val="FF0000"/>
                </a:solidFill>
                <a:latin typeface="Arial" pitchFamily="34" charset="0"/>
                <a:cs typeface="Arial" pitchFamily="34" charset="0"/>
              </a:rPr>
              <a:t>	Pun </a:t>
            </a:r>
            <a:r>
              <a:rPr lang="en-US" sz="2800" dirty="0">
                <a:solidFill>
                  <a:srgbClr val="002060"/>
                </a:solidFill>
                <a:latin typeface="Arial" pitchFamily="34" charset="0"/>
                <a:cs typeface="Arial" pitchFamily="34" charset="0"/>
              </a:rPr>
              <a:t>is a play on words, sometimes on different senses of the same word and sometimes on the similar sense or sound of different words. It is based on ambiguity. It is practically impossible to render,</a:t>
            </a:r>
          </a:p>
          <a:p>
            <a:pPr algn="just" fontAlgn="auto">
              <a:lnSpc>
                <a:spcPct val="150000"/>
              </a:lnSpc>
              <a:spcBef>
                <a:spcPts val="0"/>
              </a:spcBef>
              <a:spcAft>
                <a:spcPts val="0"/>
              </a:spcAft>
              <a:defRPr/>
            </a:pPr>
            <a:endParaRPr lang="en-US" sz="2800" dirty="0">
              <a:solidFill>
                <a:srgbClr val="002060"/>
              </a:solidFill>
              <a:latin typeface="Arial" pitchFamily="34" charset="0"/>
              <a:cs typeface="Arial" pitchFamily="34" charset="0"/>
            </a:endParaRPr>
          </a:p>
          <a:p>
            <a:pPr algn="ctr" fontAlgn="auto">
              <a:lnSpc>
                <a:spcPct val="150000"/>
              </a:lnSpc>
              <a:spcBef>
                <a:spcPts val="0"/>
              </a:spcBef>
              <a:spcAft>
                <a:spcPts val="0"/>
              </a:spcAft>
              <a:defRPr/>
            </a:pPr>
            <a:endParaRPr lang="en-US" sz="2800" dirty="0">
              <a:solidFill>
                <a:srgbClr val="0070C0"/>
              </a:solidFill>
              <a:latin typeface="Arial" pitchFamily="34" charset="0"/>
              <a:cs typeface="Arial" pitchFamily="34" charset="0"/>
            </a:endParaRPr>
          </a:p>
        </p:txBody>
      </p:sp>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
        <p:nvSpPr>
          <p:cNvPr id="6" name="Скругленный прямоугольник 5"/>
          <p:cNvSpPr/>
          <p:nvPr/>
        </p:nvSpPr>
        <p:spPr>
          <a:xfrm>
            <a:off x="287338" y="4941888"/>
            <a:ext cx="8569325" cy="1427162"/>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ctr" fontAlgn="auto">
              <a:lnSpc>
                <a:spcPct val="150000"/>
              </a:lnSpc>
              <a:spcBef>
                <a:spcPts val="0"/>
              </a:spcBef>
              <a:spcAft>
                <a:spcPts val="0"/>
              </a:spcAft>
              <a:defRPr/>
            </a:pPr>
            <a:r>
              <a:rPr lang="en-US" sz="2800" dirty="0">
                <a:solidFill>
                  <a:srgbClr val="0070C0"/>
                </a:solidFill>
                <a:latin typeface="Arial" pitchFamily="34" charset="0"/>
                <a:cs typeface="Arial" pitchFamily="34" charset="0"/>
              </a:rPr>
              <a:t>e.g. 	Is life worth living? It depends on the liver.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par>
                          <p:cTn id="18" fill="hold">
                            <p:stCondLst>
                              <p:cond delay="500"/>
                            </p:stCondLst>
                            <p:childTnLst>
                              <p:par>
                                <p:cTn id="19" presetID="10"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8" grpId="0" animBg="1"/>
      <p:bldP spid="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908050"/>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4800" dirty="0">
                <a:solidFill>
                  <a:srgbClr val="FF0000"/>
                </a:solidFill>
                <a:latin typeface="Arial" pitchFamily="34" charset="0"/>
                <a:cs typeface="Arial" pitchFamily="34" charset="0"/>
              </a:rPr>
              <a:t>The Problem of Stylistic Devices</a:t>
            </a:r>
            <a:endParaRPr lang="uk-UA" sz="4800" dirty="0">
              <a:solidFill>
                <a:srgbClr val="FF0000"/>
              </a:solidFill>
              <a:latin typeface="Arial" pitchFamily="34" charset="0"/>
              <a:cs typeface="Arial" pitchFamily="34" charset="0"/>
            </a:endParaRPr>
          </a:p>
        </p:txBody>
      </p:sp>
      <p:sp>
        <p:nvSpPr>
          <p:cNvPr id="5" name="Скругленный прямоугольник 4"/>
          <p:cNvSpPr/>
          <p:nvPr/>
        </p:nvSpPr>
        <p:spPr>
          <a:xfrm>
            <a:off x="287338" y="1125538"/>
            <a:ext cx="8569325" cy="1798637"/>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en-US" sz="2800" dirty="0">
                <a:solidFill>
                  <a:srgbClr val="FF0000"/>
                </a:solidFill>
                <a:latin typeface="Arial" pitchFamily="34" charset="0"/>
                <a:cs typeface="Arial" pitchFamily="34" charset="0"/>
              </a:rPr>
              <a:t>	</a:t>
            </a:r>
          </a:p>
          <a:p>
            <a:pPr algn="just" fontAlgn="auto">
              <a:spcBef>
                <a:spcPts val="0"/>
              </a:spcBef>
              <a:spcAft>
                <a:spcPts val="0"/>
              </a:spcAft>
              <a:defRPr/>
            </a:pPr>
            <a:r>
              <a:rPr lang="en-US" sz="2800" dirty="0">
                <a:solidFill>
                  <a:srgbClr val="FF0000"/>
                </a:solidFill>
                <a:latin typeface="Arial" pitchFamily="34" charset="0"/>
                <a:cs typeface="Arial" pitchFamily="34" charset="0"/>
              </a:rPr>
              <a:t>	A rhetorical question </a:t>
            </a:r>
            <a:r>
              <a:rPr lang="en-US" sz="2800" dirty="0">
                <a:solidFill>
                  <a:srgbClr val="002060"/>
                </a:solidFill>
                <a:latin typeface="Arial" pitchFamily="34" charset="0"/>
                <a:cs typeface="Arial" pitchFamily="34" charset="0"/>
              </a:rPr>
              <a:t>is a question to which the answer is obvious and therefore not expected. In reality rhetorical questions are a kind of statements,</a:t>
            </a:r>
          </a:p>
          <a:p>
            <a:pPr algn="just" fontAlgn="auto">
              <a:spcBef>
                <a:spcPts val="0"/>
              </a:spcBef>
              <a:spcAft>
                <a:spcPts val="0"/>
              </a:spcAft>
              <a:defRPr/>
            </a:pPr>
            <a:endParaRPr lang="en-US" sz="2800" dirty="0">
              <a:solidFill>
                <a:srgbClr val="002060"/>
              </a:solidFill>
              <a:latin typeface="Arial" pitchFamily="34" charset="0"/>
              <a:cs typeface="Arial" pitchFamily="34" charset="0"/>
            </a:endParaRPr>
          </a:p>
        </p:txBody>
      </p:sp>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
        <p:nvSpPr>
          <p:cNvPr id="6" name="Скругленный прямоугольник 5"/>
          <p:cNvSpPr/>
          <p:nvPr/>
        </p:nvSpPr>
        <p:spPr>
          <a:xfrm>
            <a:off x="287338" y="3429000"/>
            <a:ext cx="8569325" cy="2736850"/>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ctr" fontAlgn="auto">
              <a:lnSpc>
                <a:spcPct val="150000"/>
              </a:lnSpc>
              <a:spcBef>
                <a:spcPts val="0"/>
              </a:spcBef>
              <a:spcAft>
                <a:spcPts val="0"/>
              </a:spcAft>
              <a:defRPr/>
            </a:pPr>
            <a:r>
              <a:rPr lang="en-US" sz="2800" dirty="0">
                <a:solidFill>
                  <a:srgbClr val="0070C0"/>
                </a:solidFill>
                <a:latin typeface="Arial" pitchFamily="34" charset="0"/>
                <a:cs typeface="Arial" pitchFamily="34" charset="0"/>
              </a:rPr>
              <a:t>e.g. Don’t we all love peace and hate war? Shouldn’t we try to be friendlier </a:t>
            </a:r>
          </a:p>
          <a:p>
            <a:pPr algn="ctr" fontAlgn="auto">
              <a:lnSpc>
                <a:spcPct val="150000"/>
              </a:lnSpc>
              <a:spcBef>
                <a:spcPts val="0"/>
              </a:spcBef>
              <a:spcAft>
                <a:spcPts val="0"/>
              </a:spcAft>
              <a:defRPr/>
            </a:pPr>
            <a:r>
              <a:rPr lang="en-US" sz="2800" dirty="0">
                <a:solidFill>
                  <a:srgbClr val="0070C0"/>
                </a:solidFill>
                <a:latin typeface="Arial" pitchFamily="34" charset="0"/>
                <a:cs typeface="Arial" pitchFamily="34" charset="0"/>
              </a:rPr>
              <a:t>towards each other?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par>
                          <p:cTn id="18" fill="hold">
                            <p:stCondLst>
                              <p:cond delay="500"/>
                            </p:stCondLst>
                            <p:childTnLst>
                              <p:par>
                                <p:cTn id="19" presetID="10"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8" grpId="0" animBg="1"/>
      <p:bldP spid="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908050"/>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4800" dirty="0">
                <a:solidFill>
                  <a:srgbClr val="FF0000"/>
                </a:solidFill>
                <a:latin typeface="Arial" pitchFamily="34" charset="0"/>
                <a:cs typeface="Arial" pitchFamily="34" charset="0"/>
              </a:rPr>
              <a:t>The Problem of Stylistic Devices</a:t>
            </a:r>
            <a:endParaRPr lang="uk-UA" sz="4800" dirty="0">
              <a:solidFill>
                <a:srgbClr val="FF0000"/>
              </a:solidFill>
              <a:latin typeface="Arial" pitchFamily="34" charset="0"/>
              <a:cs typeface="Arial" pitchFamily="34" charset="0"/>
            </a:endParaRPr>
          </a:p>
        </p:txBody>
      </p:sp>
      <p:sp>
        <p:nvSpPr>
          <p:cNvPr id="5" name="Скругленный прямоугольник 4"/>
          <p:cNvSpPr/>
          <p:nvPr/>
        </p:nvSpPr>
        <p:spPr>
          <a:xfrm>
            <a:off x="287338" y="981075"/>
            <a:ext cx="8569325" cy="1368425"/>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en-US" sz="2800" dirty="0">
                <a:solidFill>
                  <a:srgbClr val="FF0000"/>
                </a:solidFill>
                <a:latin typeface="Arial" pitchFamily="34" charset="0"/>
                <a:cs typeface="Arial" pitchFamily="34" charset="0"/>
              </a:rPr>
              <a:t>	</a:t>
            </a:r>
          </a:p>
          <a:p>
            <a:pPr algn="just" fontAlgn="auto">
              <a:spcBef>
                <a:spcPts val="0"/>
              </a:spcBef>
              <a:spcAft>
                <a:spcPts val="0"/>
              </a:spcAft>
              <a:defRPr/>
            </a:pPr>
            <a:r>
              <a:rPr lang="en-US" sz="2800" dirty="0">
                <a:solidFill>
                  <a:srgbClr val="FF0000"/>
                </a:solidFill>
                <a:latin typeface="Arial" pitchFamily="34" charset="0"/>
                <a:cs typeface="Arial" pitchFamily="34" charset="0"/>
              </a:rPr>
              <a:t>	Hyperbole </a:t>
            </a:r>
            <a:r>
              <a:rPr lang="en-US" sz="2800" dirty="0">
                <a:solidFill>
                  <a:srgbClr val="002060"/>
                </a:solidFill>
                <a:latin typeface="Arial" pitchFamily="34" charset="0"/>
                <a:cs typeface="Arial" pitchFamily="34" charset="0"/>
              </a:rPr>
              <a:t>means obvious and deliberate exaggeration. Its purpose is to emphasize something or to produce a humorous effect. </a:t>
            </a:r>
          </a:p>
          <a:p>
            <a:pPr algn="just" fontAlgn="auto">
              <a:spcBef>
                <a:spcPts val="0"/>
              </a:spcBef>
              <a:spcAft>
                <a:spcPts val="0"/>
              </a:spcAft>
              <a:defRPr/>
            </a:pPr>
            <a:endParaRPr lang="en-US" sz="2800" dirty="0">
              <a:solidFill>
                <a:srgbClr val="002060"/>
              </a:solidFill>
              <a:latin typeface="Arial" pitchFamily="34" charset="0"/>
              <a:cs typeface="Arial" pitchFamily="34" charset="0"/>
            </a:endParaRPr>
          </a:p>
        </p:txBody>
      </p:sp>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
        <p:nvSpPr>
          <p:cNvPr id="6" name="Скругленный прямоугольник 5"/>
          <p:cNvSpPr/>
          <p:nvPr/>
        </p:nvSpPr>
        <p:spPr>
          <a:xfrm>
            <a:off x="287338" y="2420938"/>
            <a:ext cx="8569325" cy="4284662"/>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ctr" fontAlgn="auto">
              <a:lnSpc>
                <a:spcPct val="150000"/>
              </a:lnSpc>
              <a:spcBef>
                <a:spcPts val="0"/>
              </a:spcBef>
              <a:spcAft>
                <a:spcPts val="0"/>
              </a:spcAft>
              <a:defRPr/>
            </a:pPr>
            <a:r>
              <a:rPr lang="en-US" sz="2800" dirty="0">
                <a:solidFill>
                  <a:srgbClr val="0070C0"/>
                </a:solidFill>
                <a:latin typeface="Arial" pitchFamily="34" charset="0"/>
                <a:cs typeface="Arial" pitchFamily="34" charset="0"/>
              </a:rPr>
              <a:t>I loved Ophelia: forty thousand brothers / </a:t>
            </a:r>
          </a:p>
          <a:p>
            <a:pPr algn="ctr" fontAlgn="auto">
              <a:lnSpc>
                <a:spcPct val="150000"/>
              </a:lnSpc>
              <a:spcBef>
                <a:spcPts val="0"/>
              </a:spcBef>
              <a:spcAft>
                <a:spcPts val="0"/>
              </a:spcAft>
              <a:defRPr/>
            </a:pPr>
            <a:r>
              <a:rPr lang="en-US" sz="2800" dirty="0">
                <a:solidFill>
                  <a:srgbClr val="0070C0"/>
                </a:solidFill>
                <a:latin typeface="Arial" pitchFamily="34" charset="0"/>
                <a:cs typeface="Arial" pitchFamily="34" charset="0"/>
              </a:rPr>
              <a:t>Could not, with all their quantity of love / </a:t>
            </a:r>
          </a:p>
          <a:p>
            <a:pPr algn="ctr" fontAlgn="auto">
              <a:lnSpc>
                <a:spcPct val="150000"/>
              </a:lnSpc>
              <a:spcBef>
                <a:spcPts val="0"/>
              </a:spcBef>
              <a:spcAft>
                <a:spcPts val="0"/>
              </a:spcAft>
              <a:defRPr/>
            </a:pPr>
            <a:r>
              <a:rPr lang="en-US" sz="2800" dirty="0">
                <a:solidFill>
                  <a:srgbClr val="0070C0"/>
                </a:solidFill>
                <a:latin typeface="Arial" pitchFamily="34" charset="0"/>
                <a:cs typeface="Arial" pitchFamily="34" charset="0"/>
              </a:rPr>
              <a:t>Make up my sum. </a:t>
            </a:r>
          </a:p>
          <a:p>
            <a:pPr algn="ctr" fontAlgn="auto">
              <a:lnSpc>
                <a:spcPct val="150000"/>
              </a:lnSpc>
              <a:spcBef>
                <a:spcPts val="0"/>
              </a:spcBef>
              <a:spcAft>
                <a:spcPts val="0"/>
              </a:spcAft>
              <a:defRPr/>
            </a:pPr>
            <a:r>
              <a:rPr lang="uk-UA" sz="2800" dirty="0" err="1">
                <a:solidFill>
                  <a:srgbClr val="0070C0"/>
                </a:solidFill>
                <a:latin typeface="Arial" pitchFamily="34" charset="0"/>
                <a:cs typeface="Arial" pitchFamily="34" charset="0"/>
              </a:rPr>
              <a:t>Офелію</a:t>
            </a:r>
            <a:r>
              <a:rPr lang="uk-UA" sz="2800" dirty="0">
                <a:solidFill>
                  <a:srgbClr val="0070C0"/>
                </a:solidFill>
                <a:latin typeface="Arial" pitchFamily="34" charset="0"/>
                <a:cs typeface="Arial" pitchFamily="34" charset="0"/>
              </a:rPr>
              <a:t> любив я. Я так її любив, </a:t>
            </a:r>
          </a:p>
          <a:p>
            <a:pPr algn="ctr" fontAlgn="auto">
              <a:lnSpc>
                <a:spcPct val="150000"/>
              </a:lnSpc>
              <a:spcBef>
                <a:spcPts val="0"/>
              </a:spcBef>
              <a:spcAft>
                <a:spcPts val="0"/>
              </a:spcAft>
              <a:defRPr/>
            </a:pPr>
            <a:r>
              <a:rPr lang="uk-UA" sz="2800" dirty="0">
                <a:solidFill>
                  <a:srgbClr val="0070C0"/>
                </a:solidFill>
                <a:latin typeface="Arial" pitchFamily="34" charset="0"/>
                <a:cs typeface="Arial" pitchFamily="34" charset="0"/>
              </a:rPr>
              <a:t>що й сорок тисяч </a:t>
            </a:r>
          </a:p>
          <a:p>
            <a:pPr algn="ctr" fontAlgn="auto">
              <a:lnSpc>
                <a:spcPct val="150000"/>
              </a:lnSpc>
              <a:spcBef>
                <a:spcPts val="0"/>
              </a:spcBef>
              <a:spcAft>
                <a:spcPts val="0"/>
              </a:spcAft>
              <a:defRPr/>
            </a:pPr>
            <a:r>
              <a:rPr lang="uk-UA" sz="2800" dirty="0">
                <a:solidFill>
                  <a:srgbClr val="0070C0"/>
                </a:solidFill>
                <a:latin typeface="Arial" pitchFamily="34" charset="0"/>
                <a:cs typeface="Arial" pitchFamily="34" charset="0"/>
              </a:rPr>
              <a:t>Братів, з’єднавши всю свою любов, </a:t>
            </a:r>
          </a:p>
          <a:p>
            <a:pPr algn="ctr" fontAlgn="auto">
              <a:lnSpc>
                <a:spcPct val="150000"/>
              </a:lnSpc>
              <a:spcBef>
                <a:spcPts val="0"/>
              </a:spcBef>
              <a:spcAft>
                <a:spcPts val="0"/>
              </a:spcAft>
              <a:defRPr/>
            </a:pPr>
            <a:r>
              <a:rPr lang="uk-UA" sz="2800" dirty="0">
                <a:solidFill>
                  <a:srgbClr val="0070C0"/>
                </a:solidFill>
                <a:latin typeface="Arial" pitchFamily="34" charset="0"/>
                <a:cs typeface="Arial" pitchFamily="34" charset="0"/>
              </a:rPr>
              <a:t>Мою не здужали б.</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par>
                          <p:cTn id="18" fill="hold">
                            <p:stCondLst>
                              <p:cond delay="500"/>
                            </p:stCondLst>
                            <p:childTnLst>
                              <p:par>
                                <p:cTn id="19" presetID="10"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8" grpId="0" animBg="1"/>
      <p:bldP spid="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908050"/>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4800" dirty="0">
                <a:solidFill>
                  <a:srgbClr val="FF0000"/>
                </a:solidFill>
                <a:latin typeface="Arial" pitchFamily="34" charset="0"/>
                <a:cs typeface="Arial" pitchFamily="34" charset="0"/>
              </a:rPr>
              <a:t>The Problem of Stylistic Devices</a:t>
            </a:r>
            <a:endParaRPr lang="uk-UA" sz="4800" dirty="0">
              <a:solidFill>
                <a:srgbClr val="FF0000"/>
              </a:solidFill>
              <a:latin typeface="Arial" pitchFamily="34" charset="0"/>
              <a:cs typeface="Arial" pitchFamily="34" charset="0"/>
            </a:endParaRPr>
          </a:p>
        </p:txBody>
      </p:sp>
      <p:sp>
        <p:nvSpPr>
          <p:cNvPr id="5" name="Скругленный прямоугольник 4"/>
          <p:cNvSpPr/>
          <p:nvPr/>
        </p:nvSpPr>
        <p:spPr>
          <a:xfrm>
            <a:off x="179388" y="836613"/>
            <a:ext cx="8461375" cy="1728787"/>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a:lnSpc>
                <a:spcPct val="150000"/>
              </a:lnSpc>
              <a:defRPr/>
            </a:pPr>
            <a:r>
              <a:rPr lang="en-US" sz="2800">
                <a:solidFill>
                  <a:srgbClr val="FF0000"/>
                </a:solidFill>
                <a:latin typeface="Arial" charset="0"/>
                <a:cs typeface="Arial" charset="0"/>
              </a:rPr>
              <a:t>	</a:t>
            </a:r>
          </a:p>
          <a:p>
            <a:pPr algn="just">
              <a:lnSpc>
                <a:spcPct val="150000"/>
              </a:lnSpc>
              <a:defRPr/>
            </a:pPr>
            <a:r>
              <a:rPr lang="en-US" sz="2400">
                <a:solidFill>
                  <a:srgbClr val="FF0000"/>
                </a:solidFill>
                <a:latin typeface="Arial" charset="0"/>
                <a:cs typeface="Arial" charset="0"/>
              </a:rPr>
              <a:t>	Understatement </a:t>
            </a:r>
            <a:r>
              <a:rPr lang="en-US" sz="2400">
                <a:solidFill>
                  <a:srgbClr val="002060"/>
                </a:solidFill>
                <a:latin typeface="Arial" charset="0"/>
                <a:cs typeface="Arial" charset="0"/>
              </a:rPr>
              <a:t>is the deliberate presentation of something as being much less important, valuable, etc. than it really is. </a:t>
            </a:r>
          </a:p>
          <a:p>
            <a:pPr algn="just">
              <a:lnSpc>
                <a:spcPct val="150000"/>
              </a:lnSpc>
              <a:defRPr/>
            </a:pPr>
            <a:endParaRPr lang="en-US" sz="2400">
              <a:solidFill>
                <a:srgbClr val="002060"/>
              </a:solidFill>
              <a:latin typeface="Arial" charset="0"/>
              <a:cs typeface="Arial" charset="0"/>
            </a:endParaRPr>
          </a:p>
          <a:p>
            <a:pPr algn="ctr">
              <a:lnSpc>
                <a:spcPct val="150000"/>
              </a:lnSpc>
              <a:defRPr/>
            </a:pPr>
            <a:endParaRPr lang="en-US" sz="2400">
              <a:solidFill>
                <a:srgbClr val="0070C0"/>
              </a:solidFill>
              <a:latin typeface="Arial" charset="0"/>
              <a:cs typeface="Arial" charset="0"/>
            </a:endParaRPr>
          </a:p>
        </p:txBody>
      </p:sp>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
        <p:nvSpPr>
          <p:cNvPr id="6" name="Скругленный прямоугольник 5"/>
          <p:cNvSpPr/>
          <p:nvPr/>
        </p:nvSpPr>
        <p:spPr>
          <a:xfrm>
            <a:off x="179388" y="2708275"/>
            <a:ext cx="8640762" cy="3960813"/>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ctr">
              <a:lnSpc>
                <a:spcPct val="150000"/>
              </a:lnSpc>
              <a:defRPr/>
            </a:pPr>
            <a:endParaRPr lang="en-US" sz="2400">
              <a:solidFill>
                <a:srgbClr val="0070C0"/>
              </a:solidFill>
              <a:latin typeface="Arial" charset="0"/>
              <a:cs typeface="Arial" charset="0"/>
            </a:endParaRPr>
          </a:p>
          <a:p>
            <a:pPr algn="ctr">
              <a:lnSpc>
                <a:spcPct val="150000"/>
              </a:lnSpc>
              <a:defRPr/>
            </a:pPr>
            <a:r>
              <a:rPr lang="en-US" sz="2400">
                <a:solidFill>
                  <a:srgbClr val="0070C0"/>
                </a:solidFill>
                <a:latin typeface="Arial" charset="0"/>
                <a:cs typeface="Arial" charset="0"/>
              </a:rPr>
              <a:t>“These figures are a bit disappointing” </a:t>
            </a:r>
            <a:r>
              <a:rPr lang="en-US" sz="2400">
                <a:solidFill>
                  <a:srgbClr val="002060"/>
                </a:solidFill>
                <a:latin typeface="Arial" charset="0"/>
                <a:cs typeface="Arial" charset="0"/>
              </a:rPr>
              <a:t>instead of </a:t>
            </a:r>
          </a:p>
          <a:p>
            <a:pPr algn="ctr">
              <a:lnSpc>
                <a:spcPct val="150000"/>
              </a:lnSpc>
              <a:defRPr/>
            </a:pPr>
            <a:r>
              <a:rPr lang="en-US" sz="2400">
                <a:solidFill>
                  <a:srgbClr val="0070C0"/>
                </a:solidFill>
                <a:latin typeface="Arial" charset="0"/>
                <a:cs typeface="Arial" charset="0"/>
              </a:rPr>
              <a:t>“These figures are disastrous”.</a:t>
            </a:r>
          </a:p>
          <a:p>
            <a:pPr algn="ctr">
              <a:lnSpc>
                <a:spcPct val="150000"/>
              </a:lnSpc>
              <a:defRPr/>
            </a:pPr>
            <a:r>
              <a:rPr lang="en-US" sz="2400">
                <a:solidFill>
                  <a:srgbClr val="0070C0"/>
                </a:solidFill>
                <a:latin typeface="Arial" charset="0"/>
                <a:cs typeface="Arial" charset="0"/>
              </a:rPr>
              <a:t>“He was quite upset” </a:t>
            </a:r>
            <a:r>
              <a:rPr lang="en-US" sz="2400">
                <a:solidFill>
                  <a:srgbClr val="002060"/>
                </a:solidFill>
                <a:latin typeface="Arial" charset="0"/>
                <a:cs typeface="Arial" charset="0"/>
              </a:rPr>
              <a:t>instead of</a:t>
            </a:r>
            <a:r>
              <a:rPr lang="en-US" sz="2400">
                <a:solidFill>
                  <a:srgbClr val="0070C0"/>
                </a:solidFill>
                <a:latin typeface="Arial" charset="0"/>
                <a:cs typeface="Arial" charset="0"/>
              </a:rPr>
              <a:t> </a:t>
            </a:r>
          </a:p>
          <a:p>
            <a:pPr algn="ctr">
              <a:lnSpc>
                <a:spcPct val="150000"/>
              </a:lnSpc>
              <a:defRPr/>
            </a:pPr>
            <a:r>
              <a:rPr lang="en-US" sz="2400">
                <a:solidFill>
                  <a:srgbClr val="0070C0"/>
                </a:solidFill>
                <a:latin typeface="Arial" charset="0"/>
                <a:cs typeface="Arial" charset="0"/>
              </a:rPr>
              <a:t>“He went into a terrible rage”.</a:t>
            </a:r>
          </a:p>
          <a:p>
            <a:pPr algn="ctr">
              <a:defRPr/>
            </a:pPr>
            <a:r>
              <a:rPr lang="ru-RU" sz="2400">
                <a:solidFill>
                  <a:schemeClr val="tx1"/>
                </a:solidFill>
                <a:latin typeface="Arial" charset="0"/>
                <a:cs typeface="Arial" charset="0"/>
              </a:rPr>
              <a:t>In Salinger’s </a:t>
            </a:r>
            <a:r>
              <a:rPr lang="ru-RU" sz="2400" i="1">
                <a:solidFill>
                  <a:schemeClr val="tx1"/>
                </a:solidFill>
                <a:latin typeface="Arial" charset="0"/>
                <a:cs typeface="Arial" charset="0"/>
              </a:rPr>
              <a:t>Catcher in the Rye</a:t>
            </a:r>
            <a:r>
              <a:rPr lang="ru-RU" sz="2400">
                <a:solidFill>
                  <a:schemeClr val="tx1"/>
                </a:solidFill>
                <a:latin typeface="Arial" charset="0"/>
                <a:cs typeface="Arial" charset="0"/>
              </a:rPr>
              <a:t>, Holden Caulfield says:</a:t>
            </a:r>
          </a:p>
          <a:p>
            <a:pPr algn="ctr">
              <a:defRPr/>
            </a:pPr>
            <a:r>
              <a:rPr lang="ru-RU" sz="2400">
                <a:solidFill>
                  <a:schemeClr val="accent1"/>
                </a:solidFill>
                <a:latin typeface="Arial" charset="0"/>
                <a:cs typeface="Arial" charset="0"/>
              </a:rPr>
              <a:t>“I have to have this operation. It isn’t very serious. I have this tiny little tumor on the brain.”</a:t>
            </a:r>
          </a:p>
          <a:p>
            <a:pPr algn="ctr">
              <a:defRPr/>
            </a:pPr>
            <a:r>
              <a:rPr lang="ru-RU" sz="2400">
                <a:solidFill>
                  <a:schemeClr val="tx1"/>
                </a:solidFill>
                <a:latin typeface="Arial" charset="0"/>
                <a:cs typeface="Arial" charset="0"/>
              </a:rPr>
              <a:t>Having a tumor in the brain is a serious issue, which has been understated in the above statement.</a:t>
            </a:r>
          </a:p>
          <a:p>
            <a:pPr algn="ctr">
              <a:defRPr/>
            </a:pPr>
            <a:r>
              <a:rPr lang="ru-RU">
                <a:solidFill>
                  <a:schemeClr val="tx1"/>
                </a:solidFill>
                <a:latin typeface="Arial" charset="0"/>
                <a:cs typeface="Arial" charset="0"/>
              </a:rPr>
              <a:t/>
            </a:r>
            <a:br>
              <a:rPr lang="ru-RU">
                <a:solidFill>
                  <a:schemeClr val="tx1"/>
                </a:solidFill>
                <a:latin typeface="Arial" charset="0"/>
                <a:cs typeface="Arial" charset="0"/>
              </a:rPr>
            </a:br>
            <a:endParaRPr lang="en-US">
              <a:solidFill>
                <a:schemeClr val="tx1"/>
              </a:solidFill>
              <a:latin typeface="Arial" charset="0"/>
              <a:cs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8" grpId="0" animBg="1"/>
      <p:bldP spid="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908050"/>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4800" dirty="0">
                <a:solidFill>
                  <a:srgbClr val="FF0000"/>
                </a:solidFill>
                <a:latin typeface="Arial" pitchFamily="34" charset="0"/>
                <a:cs typeface="Arial" pitchFamily="34" charset="0"/>
              </a:rPr>
              <a:t>The Problem of Stylistic Devices</a:t>
            </a:r>
            <a:endParaRPr lang="uk-UA" sz="4800" dirty="0">
              <a:solidFill>
                <a:srgbClr val="FF0000"/>
              </a:solidFill>
              <a:latin typeface="Arial" pitchFamily="34" charset="0"/>
              <a:cs typeface="Arial" pitchFamily="34" charset="0"/>
            </a:endParaRPr>
          </a:p>
        </p:txBody>
      </p:sp>
      <p:sp>
        <p:nvSpPr>
          <p:cNvPr id="5" name="Скругленный прямоугольник 4"/>
          <p:cNvSpPr/>
          <p:nvPr/>
        </p:nvSpPr>
        <p:spPr>
          <a:xfrm>
            <a:off x="287338" y="981075"/>
            <a:ext cx="8569325" cy="2808288"/>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en-US" sz="2800" dirty="0">
                <a:solidFill>
                  <a:srgbClr val="FF0000"/>
                </a:solidFill>
                <a:latin typeface="Arial" pitchFamily="34" charset="0"/>
                <a:cs typeface="Arial" pitchFamily="34" charset="0"/>
              </a:rPr>
              <a:t>	</a:t>
            </a:r>
          </a:p>
          <a:p>
            <a:pPr algn="just" fontAlgn="auto">
              <a:spcBef>
                <a:spcPts val="0"/>
              </a:spcBef>
              <a:spcAft>
                <a:spcPts val="0"/>
              </a:spcAft>
              <a:defRPr/>
            </a:pPr>
            <a:endParaRPr lang="en-US" sz="2800" dirty="0">
              <a:solidFill>
                <a:srgbClr val="FF0000"/>
              </a:solidFill>
              <a:latin typeface="Arial" pitchFamily="34" charset="0"/>
              <a:cs typeface="Arial" pitchFamily="34" charset="0"/>
            </a:endParaRPr>
          </a:p>
          <a:p>
            <a:pPr algn="just" fontAlgn="auto">
              <a:spcBef>
                <a:spcPts val="0"/>
              </a:spcBef>
              <a:spcAft>
                <a:spcPts val="0"/>
              </a:spcAft>
              <a:defRPr/>
            </a:pPr>
            <a:r>
              <a:rPr lang="en-US" sz="2800" dirty="0">
                <a:solidFill>
                  <a:srgbClr val="FF0000"/>
                </a:solidFill>
                <a:latin typeface="Arial" pitchFamily="34" charset="0"/>
                <a:cs typeface="Arial" pitchFamily="34" charset="0"/>
              </a:rPr>
              <a:t>	</a:t>
            </a:r>
            <a:r>
              <a:rPr lang="en-US" sz="2800" dirty="0" err="1">
                <a:solidFill>
                  <a:srgbClr val="FF0000"/>
                </a:solidFill>
                <a:latin typeface="Arial" pitchFamily="34" charset="0"/>
                <a:cs typeface="Arial" pitchFamily="34" charset="0"/>
              </a:rPr>
              <a:t>Litote</a:t>
            </a:r>
            <a:r>
              <a:rPr lang="en-US" sz="2800" dirty="0">
                <a:solidFill>
                  <a:srgbClr val="FF0000"/>
                </a:solidFill>
                <a:latin typeface="Arial" pitchFamily="34" charset="0"/>
                <a:cs typeface="Arial" pitchFamily="34" charset="0"/>
              </a:rPr>
              <a:t> </a:t>
            </a:r>
            <a:r>
              <a:rPr lang="en-US" sz="2800" dirty="0">
                <a:solidFill>
                  <a:srgbClr val="002060"/>
                </a:solidFill>
                <a:latin typeface="Arial" pitchFamily="34" charset="0"/>
                <a:cs typeface="Arial" pitchFamily="34" charset="0"/>
              </a:rPr>
              <a:t>is a figure of speech consisting of an understatement in which an affirmative is expressed by negating its opposite.,</a:t>
            </a:r>
          </a:p>
          <a:p>
            <a:pPr algn="ctr" fontAlgn="auto">
              <a:spcBef>
                <a:spcPts val="0"/>
              </a:spcBef>
              <a:spcAft>
                <a:spcPts val="0"/>
              </a:spcAft>
              <a:defRPr/>
            </a:pPr>
            <a:r>
              <a:rPr lang="en-US" sz="2800" dirty="0">
                <a:solidFill>
                  <a:srgbClr val="002060"/>
                </a:solidFill>
                <a:latin typeface="Arial" pitchFamily="34" charset="0"/>
                <a:cs typeface="Arial" pitchFamily="34" charset="0"/>
              </a:rPr>
              <a:t>e.g. phrases like </a:t>
            </a:r>
          </a:p>
          <a:p>
            <a:pPr algn="ctr" fontAlgn="auto">
              <a:spcBef>
                <a:spcPts val="0"/>
              </a:spcBef>
              <a:spcAft>
                <a:spcPts val="0"/>
              </a:spcAft>
              <a:defRPr/>
            </a:pPr>
            <a:r>
              <a:rPr lang="en-US" sz="2800" dirty="0">
                <a:solidFill>
                  <a:srgbClr val="0070C0"/>
                </a:solidFill>
                <a:latin typeface="Arial" pitchFamily="34" charset="0"/>
                <a:cs typeface="Arial" pitchFamily="34" charset="0"/>
              </a:rPr>
              <a:t>“she is not unworthy of your attention”; </a:t>
            </a:r>
          </a:p>
          <a:p>
            <a:pPr algn="ctr" fontAlgn="auto">
              <a:spcBef>
                <a:spcPts val="0"/>
              </a:spcBef>
              <a:spcAft>
                <a:spcPts val="0"/>
              </a:spcAft>
              <a:defRPr/>
            </a:pPr>
            <a:r>
              <a:rPr lang="en-US" sz="2800" dirty="0">
                <a:solidFill>
                  <a:srgbClr val="0070C0"/>
                </a:solidFill>
                <a:latin typeface="Arial" pitchFamily="34" charset="0"/>
                <a:cs typeface="Arial" pitchFamily="34" charset="0"/>
              </a:rPr>
              <a:t>“this not uncommon”, etc.</a:t>
            </a:r>
          </a:p>
          <a:p>
            <a:pPr algn="just" fontAlgn="auto">
              <a:spcBef>
                <a:spcPts val="0"/>
              </a:spcBef>
              <a:spcAft>
                <a:spcPts val="0"/>
              </a:spcAft>
              <a:defRPr/>
            </a:pPr>
            <a:endParaRPr lang="en-US" sz="2800" dirty="0">
              <a:solidFill>
                <a:srgbClr val="002060"/>
              </a:solidFill>
              <a:latin typeface="Arial" pitchFamily="34" charset="0"/>
              <a:cs typeface="Arial" pitchFamily="34" charset="0"/>
            </a:endParaRPr>
          </a:p>
          <a:p>
            <a:pPr algn="ctr" fontAlgn="auto">
              <a:spcBef>
                <a:spcPts val="0"/>
              </a:spcBef>
              <a:spcAft>
                <a:spcPts val="0"/>
              </a:spcAft>
              <a:defRPr/>
            </a:pPr>
            <a:endParaRPr lang="en-US" sz="2800" dirty="0">
              <a:solidFill>
                <a:srgbClr val="0070C0"/>
              </a:solidFill>
              <a:latin typeface="Arial" pitchFamily="34" charset="0"/>
              <a:cs typeface="Arial" pitchFamily="34" charset="0"/>
            </a:endParaRPr>
          </a:p>
        </p:txBody>
      </p:sp>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
        <p:nvSpPr>
          <p:cNvPr id="6" name="Скругленный прямоугольник 5"/>
          <p:cNvSpPr/>
          <p:nvPr/>
        </p:nvSpPr>
        <p:spPr>
          <a:xfrm>
            <a:off x="287338" y="3933825"/>
            <a:ext cx="8569325" cy="2655888"/>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marL="457200" indent="-457200" algn="just" fontAlgn="auto">
              <a:spcBef>
                <a:spcPts val="0"/>
              </a:spcBef>
              <a:spcAft>
                <a:spcPts val="0"/>
              </a:spcAft>
              <a:buFont typeface="Wingdings" pitchFamily="2" charset="2"/>
              <a:buChar char="ü"/>
              <a:defRPr/>
            </a:pPr>
            <a:r>
              <a:rPr lang="en-US" sz="2800" dirty="0">
                <a:solidFill>
                  <a:srgbClr val="002060"/>
                </a:solidFill>
                <a:latin typeface="Arial" pitchFamily="34" charset="0"/>
                <a:cs typeface="Arial" pitchFamily="34" charset="0"/>
              </a:rPr>
              <a:t>This figure is very characteristic of E. rhetoric and difficult to translate into U. Double negation should be compensated by additional elements such as</a:t>
            </a:r>
            <a:r>
              <a:rPr lang="en-US" sz="2800" dirty="0">
                <a:solidFill>
                  <a:srgbClr val="0070C0"/>
                </a:solidFill>
                <a:latin typeface="Arial" pitchFamily="34" charset="0"/>
                <a:cs typeface="Arial" pitchFamily="34" charset="0"/>
              </a:rPr>
              <a:t> </a:t>
            </a:r>
          </a:p>
          <a:p>
            <a:pPr algn="ctr" fontAlgn="auto">
              <a:spcBef>
                <a:spcPts val="0"/>
              </a:spcBef>
              <a:spcAft>
                <a:spcPts val="0"/>
              </a:spcAft>
              <a:defRPr/>
            </a:pPr>
            <a:r>
              <a:rPr lang="en-US" sz="2800" dirty="0">
                <a:solidFill>
                  <a:srgbClr val="0070C0"/>
                </a:solidFill>
                <a:latin typeface="Arial" pitchFamily="34" charset="0"/>
                <a:cs typeface="Arial" pitchFamily="34" charset="0"/>
              </a:rPr>
              <a:t>«</a:t>
            </a:r>
            <a:r>
              <a:rPr lang="en-US" sz="2800" dirty="0" err="1">
                <a:solidFill>
                  <a:srgbClr val="0070C0"/>
                </a:solidFill>
                <a:latin typeface="Arial" pitchFamily="34" charset="0"/>
                <a:cs typeface="Arial" pitchFamily="34" charset="0"/>
              </a:rPr>
              <a:t>все</a:t>
            </a:r>
            <a:r>
              <a:rPr lang="en-US" sz="2800" dirty="0">
                <a:solidFill>
                  <a:srgbClr val="0070C0"/>
                </a:solidFill>
                <a:latin typeface="Arial" pitchFamily="34" charset="0"/>
                <a:cs typeface="Arial" pitchFamily="34" charset="0"/>
              </a:rPr>
              <a:t> ж </a:t>
            </a:r>
            <a:r>
              <a:rPr lang="en-US" sz="2800" dirty="0" err="1">
                <a:solidFill>
                  <a:srgbClr val="0070C0"/>
                </a:solidFill>
                <a:latin typeface="Arial" pitchFamily="34" charset="0"/>
                <a:cs typeface="Arial" pitchFamily="34" charset="0"/>
              </a:rPr>
              <a:t>таки</a:t>
            </a:r>
            <a:r>
              <a:rPr lang="en-US" sz="2800" dirty="0">
                <a:solidFill>
                  <a:srgbClr val="0070C0"/>
                </a:solidFill>
                <a:latin typeface="Arial" pitchFamily="34" charset="0"/>
                <a:cs typeface="Arial" pitchFamily="34" charset="0"/>
              </a:rPr>
              <a:t>», «</a:t>
            </a:r>
            <a:r>
              <a:rPr lang="en-US" sz="2800" dirty="0" err="1">
                <a:solidFill>
                  <a:srgbClr val="0070C0"/>
                </a:solidFill>
                <a:latin typeface="Arial" pitchFamily="34" charset="0"/>
                <a:cs typeface="Arial" pitchFamily="34" charset="0"/>
              </a:rPr>
              <a:t>як</a:t>
            </a:r>
            <a:r>
              <a:rPr lang="en-US" sz="2800" dirty="0">
                <a:solidFill>
                  <a:srgbClr val="0070C0"/>
                </a:solidFill>
                <a:latin typeface="Arial" pitchFamily="34" charset="0"/>
                <a:cs typeface="Arial" pitchFamily="34" charset="0"/>
              </a:rPr>
              <a:t> </a:t>
            </a:r>
            <a:r>
              <a:rPr lang="en-US" sz="2800" dirty="0" err="1">
                <a:solidFill>
                  <a:srgbClr val="0070C0"/>
                </a:solidFill>
                <a:latin typeface="Arial" pitchFamily="34" charset="0"/>
                <a:cs typeface="Arial" pitchFamily="34" charset="0"/>
              </a:rPr>
              <a:t>би</a:t>
            </a:r>
            <a:r>
              <a:rPr lang="en-US" sz="2800" dirty="0">
                <a:solidFill>
                  <a:srgbClr val="0070C0"/>
                </a:solidFill>
                <a:latin typeface="Arial" pitchFamily="34" charset="0"/>
                <a:cs typeface="Arial" pitchFamily="34" charset="0"/>
              </a:rPr>
              <a:t> </a:t>
            </a:r>
            <a:r>
              <a:rPr lang="en-US" sz="2800" dirty="0" err="1">
                <a:solidFill>
                  <a:srgbClr val="0070C0"/>
                </a:solidFill>
                <a:latin typeface="Arial" pitchFamily="34" charset="0"/>
                <a:cs typeface="Arial" pitchFamily="34" charset="0"/>
              </a:rPr>
              <a:t>там</a:t>
            </a:r>
            <a:r>
              <a:rPr lang="en-US" sz="2800" dirty="0">
                <a:solidFill>
                  <a:srgbClr val="0070C0"/>
                </a:solidFill>
                <a:latin typeface="Arial" pitchFamily="34" charset="0"/>
                <a:cs typeface="Arial" pitchFamily="34" charset="0"/>
              </a:rPr>
              <a:t> </a:t>
            </a:r>
            <a:r>
              <a:rPr lang="en-US" sz="2800" dirty="0" err="1">
                <a:solidFill>
                  <a:srgbClr val="0070C0"/>
                </a:solidFill>
                <a:latin typeface="Arial" pitchFamily="34" charset="0"/>
                <a:cs typeface="Arial" pitchFamily="34" charset="0"/>
              </a:rPr>
              <a:t>не</a:t>
            </a:r>
            <a:r>
              <a:rPr lang="en-US" sz="2800" dirty="0">
                <a:solidFill>
                  <a:srgbClr val="0070C0"/>
                </a:solidFill>
                <a:latin typeface="Arial" pitchFamily="34" charset="0"/>
                <a:cs typeface="Arial" pitchFamily="34" charset="0"/>
              </a:rPr>
              <a:t> </a:t>
            </a:r>
            <a:r>
              <a:rPr lang="en-US" sz="2800" dirty="0" err="1">
                <a:solidFill>
                  <a:srgbClr val="0070C0"/>
                </a:solidFill>
                <a:latin typeface="Arial" pitchFamily="34" charset="0"/>
                <a:cs typeface="Arial" pitchFamily="34" charset="0"/>
              </a:rPr>
              <a:t>було</a:t>
            </a:r>
            <a:r>
              <a:rPr lang="en-US" sz="2800" dirty="0">
                <a:solidFill>
                  <a:srgbClr val="0070C0"/>
                </a:solidFill>
                <a:latin typeface="Arial" pitchFamily="34" charset="0"/>
                <a:cs typeface="Arial" pitchFamily="34" charset="0"/>
              </a:rPr>
              <a:t>», etc.</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par>
                          <p:cTn id="18" fill="hold">
                            <p:stCondLst>
                              <p:cond delay="500"/>
                            </p:stCondLst>
                            <p:childTnLst>
                              <p:par>
                                <p:cTn id="19" presetID="10"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8" grpId="0" animBg="1"/>
      <p:bldP spid="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79388" y="1600200"/>
            <a:ext cx="8856662" cy="4565650"/>
          </a:xfrm>
        </p:spPr>
        <p:txBody>
          <a:bodyPr rtlCol="0">
            <a:normAutofit/>
          </a:bodyPr>
          <a:lstStyle/>
          <a:p>
            <a:pPr marL="514350" indent="-514350" eaLnBrk="1" fontAlgn="auto" hangingPunct="1">
              <a:spcAft>
                <a:spcPts val="0"/>
              </a:spcAft>
              <a:buFont typeface="+mj-lt"/>
              <a:buAutoNum type="arabicPeriod"/>
              <a:defRPr/>
            </a:pPr>
            <a:r>
              <a:rPr lang="en-US" sz="3600" dirty="0" smtClean="0">
                <a:solidFill>
                  <a:schemeClr val="tx2">
                    <a:lumMod val="75000"/>
                  </a:schemeClr>
                </a:solidFill>
                <a:latin typeface="Arial" pitchFamily="34" charset="0"/>
                <a:cs typeface="Arial" pitchFamily="34" charset="0"/>
              </a:rPr>
              <a:t>The </a:t>
            </a:r>
            <a:r>
              <a:rPr lang="en-US" sz="3600" dirty="0">
                <a:solidFill>
                  <a:schemeClr val="tx2">
                    <a:lumMod val="75000"/>
                  </a:schemeClr>
                </a:solidFill>
                <a:latin typeface="Arial" pitchFamily="34" charset="0"/>
                <a:cs typeface="Arial" pitchFamily="34" charset="0"/>
              </a:rPr>
              <a:t>Problem of Functional </a:t>
            </a:r>
            <a:r>
              <a:rPr lang="en-US" sz="3600" dirty="0" smtClean="0">
                <a:solidFill>
                  <a:schemeClr val="tx2">
                    <a:lumMod val="75000"/>
                  </a:schemeClr>
                </a:solidFill>
                <a:latin typeface="Arial" pitchFamily="34" charset="0"/>
                <a:cs typeface="Arial" pitchFamily="34" charset="0"/>
              </a:rPr>
              <a:t>Styles</a:t>
            </a:r>
          </a:p>
          <a:p>
            <a:pPr marL="0" indent="0" eaLnBrk="1" fontAlgn="auto" hangingPunct="1">
              <a:spcAft>
                <a:spcPts val="0"/>
              </a:spcAft>
              <a:buFont typeface="Arial" pitchFamily="34" charset="0"/>
              <a:buNone/>
              <a:defRPr/>
            </a:pPr>
            <a:endParaRPr lang="en-US" sz="3600" dirty="0" smtClean="0">
              <a:solidFill>
                <a:schemeClr val="tx2">
                  <a:lumMod val="75000"/>
                </a:schemeClr>
              </a:solidFill>
              <a:latin typeface="Arial" pitchFamily="34" charset="0"/>
              <a:cs typeface="Arial" pitchFamily="34" charset="0"/>
            </a:endParaRPr>
          </a:p>
          <a:p>
            <a:pPr marL="0" indent="0" eaLnBrk="1" fontAlgn="auto" hangingPunct="1">
              <a:spcAft>
                <a:spcPts val="0"/>
              </a:spcAft>
              <a:buFont typeface="Arial" pitchFamily="34" charset="0"/>
              <a:buNone/>
              <a:defRPr/>
            </a:pPr>
            <a:r>
              <a:rPr lang="en-US" sz="3600" dirty="0" smtClean="0">
                <a:solidFill>
                  <a:schemeClr val="tx2">
                    <a:lumMod val="75000"/>
                  </a:schemeClr>
                </a:solidFill>
                <a:latin typeface="Arial" pitchFamily="34" charset="0"/>
                <a:cs typeface="Arial" pitchFamily="34" charset="0"/>
              </a:rPr>
              <a:t>2. The </a:t>
            </a:r>
            <a:r>
              <a:rPr lang="en-US" sz="3600" dirty="0">
                <a:solidFill>
                  <a:schemeClr val="tx2">
                    <a:lumMod val="75000"/>
                  </a:schemeClr>
                </a:solidFill>
                <a:latin typeface="Arial" pitchFamily="34" charset="0"/>
                <a:cs typeface="Arial" pitchFamily="34" charset="0"/>
              </a:rPr>
              <a:t>Problem of Stylistic </a:t>
            </a:r>
            <a:r>
              <a:rPr lang="en-US" sz="3600" dirty="0" smtClean="0">
                <a:solidFill>
                  <a:schemeClr val="tx2">
                    <a:lumMod val="75000"/>
                  </a:schemeClr>
                </a:solidFill>
                <a:latin typeface="Arial" pitchFamily="34" charset="0"/>
                <a:cs typeface="Arial" pitchFamily="34" charset="0"/>
              </a:rPr>
              <a:t>Devices</a:t>
            </a:r>
            <a:endParaRPr lang="en-US" sz="3600" dirty="0">
              <a:solidFill>
                <a:schemeClr val="tx2">
                  <a:lumMod val="75000"/>
                </a:schemeClr>
              </a:solidFill>
              <a:latin typeface="Arial" pitchFamily="34" charset="0"/>
              <a:cs typeface="Arial" pitchFamily="34" charset="0"/>
            </a:endParaRPr>
          </a:p>
        </p:txBody>
      </p:sp>
      <p:sp>
        <p:nvSpPr>
          <p:cNvPr id="4" name="Прямоугольник 3"/>
          <p:cNvSpPr/>
          <p:nvPr/>
        </p:nvSpPr>
        <p:spPr>
          <a:xfrm>
            <a:off x="0" y="0"/>
            <a:ext cx="9144000" cy="908050"/>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4800" dirty="0">
                <a:solidFill>
                  <a:schemeClr val="tx2">
                    <a:lumMod val="75000"/>
                  </a:schemeClr>
                </a:solidFill>
                <a:latin typeface="Arial" pitchFamily="34" charset="0"/>
                <a:cs typeface="Arial" pitchFamily="34" charset="0"/>
              </a:rPr>
              <a:t>Outline</a:t>
            </a:r>
            <a:endParaRPr lang="uk-UA" sz="4800" dirty="0">
              <a:solidFill>
                <a:schemeClr val="tx2">
                  <a:lumMod val="75000"/>
                </a:schemeClr>
              </a:solidFill>
              <a:latin typeface="Arial" pitchFamily="34" charset="0"/>
              <a:cs typeface="Arial" pitchFamily="34" charset="0"/>
            </a:endParaRPr>
          </a:p>
        </p:txBody>
      </p:sp>
      <p:sp>
        <p:nvSpPr>
          <p:cNvPr id="5" name="Овал 4"/>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left)">
                                      <p:cBhvr>
                                        <p:cTn id="12" dur="500"/>
                                        <p:tgtEl>
                                          <p:spTgt spid="3">
                                            <p:txEl>
                                              <p:pRg st="0" end="0"/>
                                            </p:txEl>
                                          </p:spTgt>
                                        </p:tgtEl>
                                      </p:cBhvr>
                                    </p:animEffect>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childTnLst>
                          </p:cTn>
                        </p:par>
                        <p:par>
                          <p:cTn id="17" fill="hold">
                            <p:stCondLst>
                              <p:cond delay="1000"/>
                            </p:stCondLst>
                            <p:childTnLst>
                              <p:par>
                                <p:cTn id="18" presetID="10" presetClass="entr" presetSubtype="0"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animBg="1"/>
      <p:bldP spid="5"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908050"/>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4800" dirty="0">
                <a:solidFill>
                  <a:srgbClr val="FF0000"/>
                </a:solidFill>
                <a:latin typeface="Arial" pitchFamily="34" charset="0"/>
                <a:cs typeface="Arial" pitchFamily="34" charset="0"/>
              </a:rPr>
              <a:t>The Problem of Stylistic Devices</a:t>
            </a:r>
            <a:endParaRPr lang="uk-UA" sz="4800" dirty="0">
              <a:solidFill>
                <a:srgbClr val="FF0000"/>
              </a:solidFill>
              <a:latin typeface="Arial" pitchFamily="34" charset="0"/>
              <a:cs typeface="Arial" pitchFamily="34" charset="0"/>
            </a:endParaRPr>
          </a:p>
        </p:txBody>
      </p:sp>
      <p:sp>
        <p:nvSpPr>
          <p:cNvPr id="5" name="Скругленный прямоугольник 4"/>
          <p:cNvSpPr/>
          <p:nvPr/>
        </p:nvSpPr>
        <p:spPr>
          <a:xfrm>
            <a:off x="287338" y="1125538"/>
            <a:ext cx="8569325" cy="1511300"/>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en-US" sz="2800" dirty="0">
                <a:solidFill>
                  <a:srgbClr val="FF0000"/>
                </a:solidFill>
                <a:latin typeface="Arial" pitchFamily="34" charset="0"/>
                <a:cs typeface="Arial" pitchFamily="34" charset="0"/>
              </a:rPr>
              <a:t>	</a:t>
            </a:r>
          </a:p>
          <a:p>
            <a:pPr algn="just" fontAlgn="auto">
              <a:spcBef>
                <a:spcPts val="0"/>
              </a:spcBef>
              <a:spcAft>
                <a:spcPts val="0"/>
              </a:spcAft>
              <a:defRPr/>
            </a:pPr>
            <a:endParaRPr lang="en-US" sz="2800" dirty="0">
              <a:solidFill>
                <a:srgbClr val="FF0000"/>
              </a:solidFill>
              <a:latin typeface="Arial" pitchFamily="34" charset="0"/>
              <a:cs typeface="Arial" pitchFamily="34" charset="0"/>
            </a:endParaRPr>
          </a:p>
          <a:p>
            <a:pPr algn="just" fontAlgn="auto">
              <a:spcBef>
                <a:spcPts val="0"/>
              </a:spcBef>
              <a:spcAft>
                <a:spcPts val="0"/>
              </a:spcAft>
              <a:defRPr/>
            </a:pPr>
            <a:r>
              <a:rPr lang="en-US" sz="2800" dirty="0">
                <a:solidFill>
                  <a:srgbClr val="FF0000"/>
                </a:solidFill>
                <a:latin typeface="Arial" pitchFamily="34" charset="0"/>
                <a:cs typeface="Arial" pitchFamily="34" charset="0"/>
              </a:rPr>
              <a:t>	Euphemism </a:t>
            </a:r>
            <a:r>
              <a:rPr lang="en-US" sz="2800" dirty="0">
                <a:solidFill>
                  <a:srgbClr val="002060"/>
                </a:solidFill>
                <a:latin typeface="Arial" pitchFamily="34" charset="0"/>
                <a:cs typeface="Arial" pitchFamily="34" charset="0"/>
              </a:rPr>
              <a:t>is the substitution of an inoffensive term for one considered offensively explicit,</a:t>
            </a:r>
          </a:p>
          <a:p>
            <a:pPr algn="ctr" fontAlgn="auto">
              <a:spcBef>
                <a:spcPts val="0"/>
              </a:spcBef>
              <a:spcAft>
                <a:spcPts val="0"/>
              </a:spcAft>
              <a:defRPr/>
            </a:pPr>
            <a:endParaRPr lang="en-US" sz="2800" dirty="0">
              <a:solidFill>
                <a:srgbClr val="0070C0"/>
              </a:solidFill>
              <a:latin typeface="Arial" pitchFamily="34" charset="0"/>
              <a:cs typeface="Arial" pitchFamily="34" charset="0"/>
            </a:endParaRPr>
          </a:p>
          <a:p>
            <a:pPr algn="ctr" fontAlgn="auto">
              <a:spcBef>
                <a:spcPts val="0"/>
              </a:spcBef>
              <a:spcAft>
                <a:spcPts val="0"/>
              </a:spcAft>
              <a:defRPr/>
            </a:pPr>
            <a:endParaRPr lang="en-US" sz="2800" dirty="0">
              <a:solidFill>
                <a:srgbClr val="0070C0"/>
              </a:solidFill>
              <a:latin typeface="Arial" pitchFamily="34" charset="0"/>
              <a:cs typeface="Arial" pitchFamily="34" charset="0"/>
            </a:endParaRPr>
          </a:p>
        </p:txBody>
      </p:sp>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
        <p:nvSpPr>
          <p:cNvPr id="6" name="Скругленный прямоугольник 5"/>
          <p:cNvSpPr/>
          <p:nvPr/>
        </p:nvSpPr>
        <p:spPr>
          <a:xfrm>
            <a:off x="287338" y="3141663"/>
            <a:ext cx="8569325" cy="2232025"/>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ctr" fontAlgn="auto">
              <a:lnSpc>
                <a:spcPct val="150000"/>
              </a:lnSpc>
              <a:spcBef>
                <a:spcPts val="0"/>
              </a:spcBef>
              <a:spcAft>
                <a:spcPts val="0"/>
              </a:spcAft>
              <a:defRPr/>
            </a:pPr>
            <a:r>
              <a:rPr lang="en-US" sz="2800" dirty="0">
                <a:solidFill>
                  <a:srgbClr val="0070C0"/>
                </a:solidFill>
                <a:latin typeface="Arial" pitchFamily="34" charset="0"/>
                <a:cs typeface="Arial" pitchFamily="34" charset="0"/>
              </a:rPr>
              <a:t>“to pass away” or “expire” </a:t>
            </a:r>
            <a:r>
              <a:rPr lang="en-US" sz="2800" dirty="0">
                <a:solidFill>
                  <a:srgbClr val="002060"/>
                </a:solidFill>
                <a:latin typeface="Arial" pitchFamily="34" charset="0"/>
                <a:cs typeface="Arial" pitchFamily="34" charset="0"/>
              </a:rPr>
              <a:t>instead of </a:t>
            </a:r>
            <a:r>
              <a:rPr lang="en-US" sz="2800" dirty="0">
                <a:solidFill>
                  <a:srgbClr val="0070C0"/>
                </a:solidFill>
                <a:latin typeface="Arial" pitchFamily="34" charset="0"/>
                <a:cs typeface="Arial" pitchFamily="34" charset="0"/>
              </a:rPr>
              <a:t>“to die”; </a:t>
            </a:r>
          </a:p>
          <a:p>
            <a:pPr algn="ctr" fontAlgn="auto">
              <a:lnSpc>
                <a:spcPct val="150000"/>
              </a:lnSpc>
              <a:spcBef>
                <a:spcPts val="0"/>
              </a:spcBef>
              <a:spcAft>
                <a:spcPts val="0"/>
              </a:spcAft>
              <a:defRPr/>
            </a:pPr>
            <a:r>
              <a:rPr lang="en-US" sz="2800" dirty="0">
                <a:solidFill>
                  <a:srgbClr val="0070C0"/>
                </a:solidFill>
                <a:latin typeface="Arial" pitchFamily="34" charset="0"/>
                <a:cs typeface="Arial" pitchFamily="34" charset="0"/>
              </a:rPr>
              <a:t>“senior citizens” </a:t>
            </a:r>
            <a:r>
              <a:rPr lang="en-US" sz="2800" dirty="0">
                <a:solidFill>
                  <a:srgbClr val="002060"/>
                </a:solidFill>
                <a:latin typeface="Arial" pitchFamily="34" charset="0"/>
                <a:cs typeface="Arial" pitchFamily="34" charset="0"/>
              </a:rPr>
              <a:t>instead of </a:t>
            </a:r>
            <a:r>
              <a:rPr lang="en-US" sz="2800" dirty="0">
                <a:solidFill>
                  <a:srgbClr val="0070C0"/>
                </a:solidFill>
                <a:latin typeface="Arial" pitchFamily="34" charset="0"/>
                <a:cs typeface="Arial" pitchFamily="34" charset="0"/>
              </a:rPr>
              <a:t>“</a:t>
            </a:r>
            <a:r>
              <a:rPr lang="en-US" sz="2800" dirty="0" err="1">
                <a:solidFill>
                  <a:srgbClr val="0070C0"/>
                </a:solidFill>
                <a:latin typeface="Arial" pitchFamily="34" charset="0"/>
                <a:cs typeface="Arial" pitchFamily="34" charset="0"/>
              </a:rPr>
              <a:t>elederly</a:t>
            </a:r>
            <a:r>
              <a:rPr lang="en-US" sz="2800" dirty="0">
                <a:solidFill>
                  <a:srgbClr val="0070C0"/>
                </a:solidFill>
                <a:latin typeface="Arial" pitchFamily="34" charset="0"/>
                <a:cs typeface="Arial" pitchFamily="34" charset="0"/>
              </a:rPr>
              <a:t> people”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par>
                          <p:cTn id="18" fill="hold">
                            <p:stCondLst>
                              <p:cond delay="500"/>
                            </p:stCondLst>
                            <p:childTnLst>
                              <p:par>
                                <p:cTn id="19" presetID="10"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8" grpId="0" animBg="1"/>
      <p:bldP spid="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908050"/>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4800" dirty="0">
                <a:solidFill>
                  <a:srgbClr val="FF0000"/>
                </a:solidFill>
                <a:latin typeface="Arial" pitchFamily="34" charset="0"/>
                <a:cs typeface="Arial" pitchFamily="34" charset="0"/>
              </a:rPr>
              <a:t>The Problem of Stylistic Devices</a:t>
            </a:r>
            <a:endParaRPr lang="uk-UA" sz="4800" dirty="0">
              <a:solidFill>
                <a:srgbClr val="FF0000"/>
              </a:solidFill>
              <a:latin typeface="Arial" pitchFamily="34" charset="0"/>
              <a:cs typeface="Arial" pitchFamily="34" charset="0"/>
            </a:endParaRPr>
          </a:p>
        </p:txBody>
      </p:sp>
      <p:sp>
        <p:nvSpPr>
          <p:cNvPr id="5" name="Скругленный прямоугольник 4"/>
          <p:cNvSpPr/>
          <p:nvPr/>
        </p:nvSpPr>
        <p:spPr>
          <a:xfrm>
            <a:off x="287338" y="981075"/>
            <a:ext cx="8569325" cy="2160588"/>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en-US" sz="2600" dirty="0">
                <a:solidFill>
                  <a:srgbClr val="FF0000"/>
                </a:solidFill>
                <a:latin typeface="Arial" pitchFamily="34" charset="0"/>
                <a:cs typeface="Arial" pitchFamily="34" charset="0"/>
              </a:rPr>
              <a:t>	</a:t>
            </a:r>
          </a:p>
          <a:p>
            <a:pPr algn="just" fontAlgn="auto">
              <a:spcBef>
                <a:spcPts val="0"/>
              </a:spcBef>
              <a:spcAft>
                <a:spcPts val="0"/>
              </a:spcAft>
              <a:defRPr/>
            </a:pPr>
            <a:r>
              <a:rPr lang="en-US" sz="2600" dirty="0">
                <a:solidFill>
                  <a:srgbClr val="FF0000"/>
                </a:solidFill>
                <a:latin typeface="Arial" pitchFamily="34" charset="0"/>
                <a:cs typeface="Arial" pitchFamily="34" charset="0"/>
              </a:rPr>
              <a:t>	Dysphemism </a:t>
            </a:r>
            <a:r>
              <a:rPr lang="en-US" sz="2600" dirty="0">
                <a:solidFill>
                  <a:srgbClr val="002060"/>
                </a:solidFill>
                <a:latin typeface="Arial" pitchFamily="34" charset="0"/>
                <a:cs typeface="Arial" pitchFamily="34" charset="0"/>
              </a:rPr>
              <a:t>is the substitution of a more offensive or disparaging word or phrase for one considered less offensive. The opposite of euphemism. Though often meant to shock or offend, </a:t>
            </a:r>
            <a:r>
              <a:rPr lang="en-US" sz="2600" dirty="0" err="1">
                <a:solidFill>
                  <a:srgbClr val="002060"/>
                </a:solidFill>
                <a:latin typeface="Arial" pitchFamily="34" charset="0"/>
                <a:cs typeface="Arial" pitchFamily="34" charset="0"/>
              </a:rPr>
              <a:t>dysphemisms</a:t>
            </a:r>
            <a:r>
              <a:rPr lang="en-US" sz="2600" dirty="0">
                <a:solidFill>
                  <a:srgbClr val="002060"/>
                </a:solidFill>
                <a:latin typeface="Arial" pitchFamily="34" charset="0"/>
                <a:cs typeface="Arial" pitchFamily="34" charset="0"/>
              </a:rPr>
              <a:t> may also serve as in-group markers to signal closeness</a:t>
            </a:r>
          </a:p>
          <a:p>
            <a:pPr algn="just" fontAlgn="auto">
              <a:spcBef>
                <a:spcPts val="0"/>
              </a:spcBef>
              <a:spcAft>
                <a:spcPts val="0"/>
              </a:spcAft>
              <a:defRPr/>
            </a:pPr>
            <a:endParaRPr lang="en-US" sz="2600" dirty="0">
              <a:solidFill>
                <a:srgbClr val="002060"/>
              </a:solidFill>
              <a:latin typeface="Arial" pitchFamily="34" charset="0"/>
              <a:cs typeface="Arial" pitchFamily="34" charset="0"/>
            </a:endParaRPr>
          </a:p>
        </p:txBody>
      </p:sp>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
        <p:nvSpPr>
          <p:cNvPr id="6" name="Скругленный прямоугольник 5"/>
          <p:cNvSpPr/>
          <p:nvPr/>
        </p:nvSpPr>
        <p:spPr>
          <a:xfrm>
            <a:off x="287338" y="3500438"/>
            <a:ext cx="8569325" cy="3024187"/>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ctr" fontAlgn="auto">
              <a:lnSpc>
                <a:spcPct val="150000"/>
              </a:lnSpc>
              <a:spcBef>
                <a:spcPts val="0"/>
              </a:spcBef>
              <a:spcAft>
                <a:spcPts val="0"/>
              </a:spcAft>
              <a:defRPr/>
            </a:pPr>
            <a:r>
              <a:rPr lang="en-US" sz="2800" dirty="0">
                <a:solidFill>
                  <a:srgbClr val="002060"/>
                </a:solidFill>
                <a:latin typeface="Arial" pitchFamily="34" charset="0"/>
                <a:cs typeface="Arial" pitchFamily="34" charset="0"/>
              </a:rPr>
              <a:t>e.g. friendly greetings like</a:t>
            </a:r>
          </a:p>
          <a:p>
            <a:pPr algn="ctr" fontAlgn="auto">
              <a:lnSpc>
                <a:spcPct val="150000"/>
              </a:lnSpc>
              <a:spcBef>
                <a:spcPts val="0"/>
              </a:spcBef>
              <a:spcAft>
                <a:spcPts val="0"/>
              </a:spcAft>
              <a:defRPr/>
            </a:pPr>
            <a:r>
              <a:rPr lang="en-US" sz="2800" dirty="0">
                <a:solidFill>
                  <a:srgbClr val="0070C0"/>
                </a:solidFill>
                <a:latin typeface="Arial" pitchFamily="34" charset="0"/>
                <a:cs typeface="Arial" pitchFamily="34" charset="0"/>
              </a:rPr>
              <a:t> “old man”, “you bastard”, etc. </a:t>
            </a:r>
          </a:p>
          <a:p>
            <a:pPr algn="ctr" fontAlgn="auto">
              <a:lnSpc>
                <a:spcPct val="150000"/>
              </a:lnSpc>
              <a:spcBef>
                <a:spcPts val="0"/>
              </a:spcBef>
              <a:spcAft>
                <a:spcPts val="0"/>
              </a:spcAft>
              <a:defRPr/>
            </a:pPr>
            <a:r>
              <a:rPr lang="en-US" sz="2800" dirty="0">
                <a:solidFill>
                  <a:srgbClr val="002060"/>
                </a:solidFill>
                <a:latin typeface="Arial" pitchFamily="34" charset="0"/>
                <a:cs typeface="Arial" pitchFamily="34" charset="0"/>
              </a:rPr>
              <a:t>joking reference to death-related topics: </a:t>
            </a:r>
          </a:p>
          <a:p>
            <a:pPr algn="ctr" fontAlgn="auto">
              <a:lnSpc>
                <a:spcPct val="150000"/>
              </a:lnSpc>
              <a:spcBef>
                <a:spcPts val="0"/>
              </a:spcBef>
              <a:spcAft>
                <a:spcPts val="0"/>
              </a:spcAft>
              <a:defRPr/>
            </a:pPr>
            <a:r>
              <a:rPr lang="en-US" sz="2800" dirty="0">
                <a:solidFill>
                  <a:srgbClr val="0070C0"/>
                </a:solidFill>
                <a:latin typeface="Arial" pitchFamily="34" charset="0"/>
                <a:cs typeface="Arial" pitchFamily="34" charset="0"/>
              </a:rPr>
              <a:t>“to kick the bucket”, “to peg out”, “to bite the dust”</a:t>
            </a:r>
          </a:p>
          <a:p>
            <a:pPr algn="ctr" fontAlgn="auto">
              <a:lnSpc>
                <a:spcPct val="150000"/>
              </a:lnSpc>
              <a:spcBef>
                <a:spcPts val="0"/>
              </a:spcBef>
              <a:spcAft>
                <a:spcPts val="0"/>
              </a:spcAft>
              <a:defRPr/>
            </a:pPr>
            <a:r>
              <a:rPr lang="en-US" sz="2800" dirty="0">
                <a:solidFill>
                  <a:srgbClr val="002060"/>
                </a:solidFill>
                <a:latin typeface="Arial" pitchFamily="34" charset="0"/>
                <a:cs typeface="Arial" pitchFamily="34" charset="0"/>
              </a:rPr>
              <a:t>instead of </a:t>
            </a:r>
            <a:r>
              <a:rPr lang="en-US" sz="2800" dirty="0">
                <a:solidFill>
                  <a:srgbClr val="0070C0"/>
                </a:solidFill>
                <a:latin typeface="Arial" pitchFamily="34" charset="0"/>
                <a:cs typeface="Arial" pitchFamily="34" charset="0"/>
              </a:rPr>
              <a:t>“to die”.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par>
                          <p:cTn id="18" fill="hold">
                            <p:stCondLst>
                              <p:cond delay="500"/>
                            </p:stCondLst>
                            <p:childTnLst>
                              <p:par>
                                <p:cTn id="19" presetID="10"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8" grpId="0" animBg="1"/>
      <p:bldP spid="6"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908050"/>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4800" dirty="0">
                <a:solidFill>
                  <a:srgbClr val="FF0000"/>
                </a:solidFill>
                <a:latin typeface="Arial" pitchFamily="34" charset="0"/>
                <a:cs typeface="Arial" pitchFamily="34" charset="0"/>
              </a:rPr>
              <a:t>The Problem of Stylistic Devices</a:t>
            </a:r>
            <a:endParaRPr lang="uk-UA" sz="4800" dirty="0">
              <a:solidFill>
                <a:srgbClr val="FF0000"/>
              </a:solidFill>
              <a:latin typeface="Arial" pitchFamily="34" charset="0"/>
              <a:cs typeface="Arial" pitchFamily="34" charset="0"/>
            </a:endParaRPr>
          </a:p>
        </p:txBody>
      </p:sp>
      <p:sp>
        <p:nvSpPr>
          <p:cNvPr id="5" name="Скругленный прямоугольник 4"/>
          <p:cNvSpPr/>
          <p:nvPr/>
        </p:nvSpPr>
        <p:spPr>
          <a:xfrm>
            <a:off x="287338" y="1125538"/>
            <a:ext cx="8569325" cy="2016125"/>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lnSpc>
                <a:spcPct val="150000"/>
              </a:lnSpc>
              <a:spcBef>
                <a:spcPts val="0"/>
              </a:spcBef>
              <a:spcAft>
                <a:spcPts val="0"/>
              </a:spcAft>
              <a:defRPr/>
            </a:pPr>
            <a:r>
              <a:rPr lang="en-US" sz="2600" dirty="0">
                <a:solidFill>
                  <a:srgbClr val="FF0000"/>
                </a:solidFill>
                <a:latin typeface="Arial" pitchFamily="34" charset="0"/>
                <a:cs typeface="Arial" pitchFamily="34" charset="0"/>
              </a:rPr>
              <a:t>	A paradox  </a:t>
            </a:r>
            <a:r>
              <a:rPr lang="en-US" sz="2600" dirty="0">
                <a:solidFill>
                  <a:srgbClr val="002060"/>
                </a:solidFill>
                <a:latin typeface="Arial" pitchFamily="34" charset="0"/>
                <a:cs typeface="Arial" pitchFamily="34" charset="0"/>
              </a:rPr>
              <a:t>is a statement that seems to be self-contradictory or opposed to common sense. On closer examination it mostly reveals some truth. </a:t>
            </a:r>
          </a:p>
        </p:txBody>
      </p:sp>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
        <p:nvSpPr>
          <p:cNvPr id="6" name="Скругленный прямоугольник 5"/>
          <p:cNvSpPr/>
          <p:nvPr/>
        </p:nvSpPr>
        <p:spPr>
          <a:xfrm>
            <a:off x="287338" y="3716338"/>
            <a:ext cx="8569325" cy="2376487"/>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ctr" fontAlgn="auto">
              <a:lnSpc>
                <a:spcPct val="150000"/>
              </a:lnSpc>
              <a:spcBef>
                <a:spcPts val="0"/>
              </a:spcBef>
              <a:spcAft>
                <a:spcPts val="0"/>
              </a:spcAft>
              <a:defRPr/>
            </a:pPr>
            <a:r>
              <a:rPr lang="en-US" sz="2800" dirty="0">
                <a:solidFill>
                  <a:srgbClr val="0070C0"/>
                </a:solidFill>
                <a:latin typeface="Arial" pitchFamily="34" charset="0"/>
                <a:cs typeface="Arial" pitchFamily="34" charset="0"/>
              </a:rPr>
              <a:t>The child is father of the man. </a:t>
            </a:r>
            <a:r>
              <a:rPr lang="en-US" sz="2800" dirty="0">
                <a:solidFill>
                  <a:srgbClr val="002060"/>
                </a:solidFill>
                <a:latin typeface="Arial" pitchFamily="34" charset="0"/>
                <a:cs typeface="Arial" pitchFamily="34" charset="0"/>
              </a:rPr>
              <a:t>(Wordsworth) </a:t>
            </a:r>
          </a:p>
          <a:p>
            <a:pPr algn="ctr" fontAlgn="auto">
              <a:lnSpc>
                <a:spcPct val="150000"/>
              </a:lnSpc>
              <a:spcBef>
                <a:spcPts val="0"/>
              </a:spcBef>
              <a:spcAft>
                <a:spcPts val="0"/>
              </a:spcAft>
              <a:defRPr/>
            </a:pPr>
            <a:r>
              <a:rPr lang="en-US" sz="2800" dirty="0">
                <a:solidFill>
                  <a:srgbClr val="0070C0"/>
                </a:solidFill>
                <a:latin typeface="Arial" pitchFamily="34" charset="0"/>
                <a:cs typeface="Arial" pitchFamily="34" charset="0"/>
              </a:rPr>
              <a:t>It is awfully hard work doing nothing. </a:t>
            </a:r>
            <a:r>
              <a:rPr lang="en-US" sz="2800" dirty="0">
                <a:solidFill>
                  <a:srgbClr val="002060"/>
                </a:solidFill>
                <a:latin typeface="Arial" pitchFamily="34" charset="0"/>
                <a:cs typeface="Arial" pitchFamily="34" charset="0"/>
              </a:rPr>
              <a:t>(Wilde)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par>
                          <p:cTn id="18" fill="hold">
                            <p:stCondLst>
                              <p:cond delay="500"/>
                            </p:stCondLst>
                            <p:childTnLst>
                              <p:par>
                                <p:cTn id="19" presetID="10"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8" grpId="0" animBg="1"/>
      <p:bldP spid="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908050"/>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4800" dirty="0">
                <a:solidFill>
                  <a:srgbClr val="FF0000"/>
                </a:solidFill>
                <a:latin typeface="Arial" pitchFamily="34" charset="0"/>
                <a:cs typeface="Arial" pitchFamily="34" charset="0"/>
              </a:rPr>
              <a:t>The Problem of Stylistic Devices</a:t>
            </a:r>
            <a:endParaRPr lang="uk-UA" sz="4800" dirty="0">
              <a:solidFill>
                <a:srgbClr val="FF0000"/>
              </a:solidFill>
              <a:latin typeface="Arial" pitchFamily="34" charset="0"/>
              <a:cs typeface="Arial" pitchFamily="34" charset="0"/>
            </a:endParaRPr>
          </a:p>
        </p:txBody>
      </p:sp>
      <p:sp>
        <p:nvSpPr>
          <p:cNvPr id="5" name="Скругленный прямоугольник 4"/>
          <p:cNvSpPr/>
          <p:nvPr/>
        </p:nvSpPr>
        <p:spPr>
          <a:xfrm>
            <a:off x="287338" y="1268413"/>
            <a:ext cx="8569325" cy="1296987"/>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lnSpc>
                <a:spcPct val="150000"/>
              </a:lnSpc>
              <a:spcBef>
                <a:spcPts val="0"/>
              </a:spcBef>
              <a:spcAft>
                <a:spcPts val="0"/>
              </a:spcAft>
              <a:defRPr/>
            </a:pPr>
            <a:r>
              <a:rPr lang="en-US" sz="2600" dirty="0">
                <a:solidFill>
                  <a:srgbClr val="FF0000"/>
                </a:solidFill>
                <a:latin typeface="Arial" pitchFamily="34" charset="0"/>
                <a:cs typeface="Arial" pitchFamily="34" charset="0"/>
              </a:rPr>
              <a:t>	An oxymoron </a:t>
            </a:r>
            <a:r>
              <a:rPr lang="en-US" sz="2600" dirty="0">
                <a:solidFill>
                  <a:srgbClr val="002060"/>
                </a:solidFill>
                <a:latin typeface="Arial" pitchFamily="34" charset="0"/>
                <a:cs typeface="Arial" pitchFamily="34" charset="0"/>
              </a:rPr>
              <a:t>is a combination of openly contradictory words and meanings.</a:t>
            </a:r>
          </a:p>
        </p:txBody>
      </p:sp>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
        <p:nvSpPr>
          <p:cNvPr id="6" name="Скругленный прямоугольник 5"/>
          <p:cNvSpPr/>
          <p:nvPr/>
        </p:nvSpPr>
        <p:spPr>
          <a:xfrm>
            <a:off x="287338" y="3500438"/>
            <a:ext cx="8569325" cy="2089150"/>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ctr" fontAlgn="auto">
              <a:lnSpc>
                <a:spcPct val="150000"/>
              </a:lnSpc>
              <a:spcBef>
                <a:spcPts val="0"/>
              </a:spcBef>
              <a:spcAft>
                <a:spcPts val="0"/>
              </a:spcAft>
              <a:defRPr/>
            </a:pPr>
            <a:r>
              <a:rPr lang="en-US" sz="2800" dirty="0">
                <a:solidFill>
                  <a:srgbClr val="0070C0"/>
                </a:solidFill>
                <a:latin typeface="Arial" pitchFamily="34" charset="0"/>
                <a:cs typeface="Arial" pitchFamily="34" charset="0"/>
              </a:rPr>
              <a:t>“O hateful love! O loving hate!” / </a:t>
            </a:r>
          </a:p>
          <a:p>
            <a:pPr algn="ctr" fontAlgn="auto">
              <a:lnSpc>
                <a:spcPct val="150000"/>
              </a:lnSpc>
              <a:spcBef>
                <a:spcPts val="0"/>
              </a:spcBef>
              <a:spcAft>
                <a:spcPts val="0"/>
              </a:spcAft>
              <a:defRPr/>
            </a:pPr>
            <a:r>
              <a:rPr lang="en-US" sz="2800" dirty="0">
                <a:solidFill>
                  <a:srgbClr val="0070C0"/>
                </a:solidFill>
                <a:latin typeface="Arial" pitchFamily="34" charset="0"/>
                <a:cs typeface="Arial" pitchFamily="34" charset="0"/>
              </a:rPr>
              <a:t>“I burn and freeze like ice.”</a:t>
            </a:r>
            <a:endParaRPr lang="en-US" sz="2800" dirty="0">
              <a:solidFill>
                <a:srgbClr val="002060"/>
              </a:solidFill>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par>
                          <p:cTn id="18" fill="hold">
                            <p:stCondLst>
                              <p:cond delay="500"/>
                            </p:stCondLst>
                            <p:childTnLst>
                              <p:par>
                                <p:cTn id="19" presetID="10"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8" grpId="0" animBg="1"/>
      <p:bldP spid="6"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908050"/>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4800" dirty="0">
                <a:solidFill>
                  <a:srgbClr val="FF0000"/>
                </a:solidFill>
                <a:latin typeface="Arial" pitchFamily="34" charset="0"/>
                <a:cs typeface="Arial" pitchFamily="34" charset="0"/>
              </a:rPr>
              <a:t>The Problem of Stylistic Devices</a:t>
            </a:r>
            <a:endParaRPr lang="uk-UA" sz="4800" dirty="0">
              <a:solidFill>
                <a:srgbClr val="FF0000"/>
              </a:solidFill>
              <a:latin typeface="Arial" pitchFamily="34" charset="0"/>
              <a:cs typeface="Arial" pitchFamily="34" charset="0"/>
            </a:endParaRPr>
          </a:p>
        </p:txBody>
      </p:sp>
      <p:sp>
        <p:nvSpPr>
          <p:cNvPr id="5" name="Скругленный прямоугольник 4"/>
          <p:cNvSpPr/>
          <p:nvPr/>
        </p:nvSpPr>
        <p:spPr>
          <a:xfrm>
            <a:off x="287338" y="1052513"/>
            <a:ext cx="8569325" cy="2376487"/>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lnSpc>
                <a:spcPct val="150000"/>
              </a:lnSpc>
              <a:spcBef>
                <a:spcPts val="0"/>
              </a:spcBef>
              <a:spcAft>
                <a:spcPts val="0"/>
              </a:spcAft>
              <a:defRPr/>
            </a:pPr>
            <a:r>
              <a:rPr lang="en-US" sz="2600" dirty="0">
                <a:solidFill>
                  <a:srgbClr val="FF0000"/>
                </a:solidFill>
                <a:latin typeface="Arial" pitchFamily="34" charset="0"/>
                <a:cs typeface="Arial" pitchFamily="34" charset="0"/>
              </a:rPr>
              <a:t>	Zeugma </a:t>
            </a:r>
            <a:r>
              <a:rPr lang="en-US" sz="2600" dirty="0">
                <a:solidFill>
                  <a:srgbClr val="002060"/>
                </a:solidFill>
                <a:latin typeface="Arial" pitchFamily="34" charset="0"/>
                <a:cs typeface="Arial" pitchFamily="34" charset="0"/>
              </a:rPr>
              <a:t>occurs when a word (usually a verb or an adjective) has the same grammatical relation to two or more other words, but a different meaning in each application</a:t>
            </a:r>
          </a:p>
        </p:txBody>
      </p:sp>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
        <p:nvSpPr>
          <p:cNvPr id="6" name="Скругленный прямоугольник 5"/>
          <p:cNvSpPr/>
          <p:nvPr/>
        </p:nvSpPr>
        <p:spPr>
          <a:xfrm>
            <a:off x="287338" y="3573463"/>
            <a:ext cx="8569325" cy="2951162"/>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ctr" fontAlgn="auto">
              <a:lnSpc>
                <a:spcPct val="150000"/>
              </a:lnSpc>
              <a:spcBef>
                <a:spcPts val="0"/>
              </a:spcBef>
              <a:spcAft>
                <a:spcPts val="0"/>
              </a:spcAft>
              <a:defRPr/>
            </a:pPr>
            <a:endParaRPr lang="en-US" sz="2800" dirty="0">
              <a:solidFill>
                <a:srgbClr val="0070C0"/>
              </a:solidFill>
              <a:latin typeface="Arial" pitchFamily="34" charset="0"/>
              <a:cs typeface="Arial" pitchFamily="34" charset="0"/>
            </a:endParaRPr>
          </a:p>
          <a:p>
            <a:pPr algn="ctr" fontAlgn="auto">
              <a:lnSpc>
                <a:spcPct val="150000"/>
              </a:lnSpc>
              <a:spcBef>
                <a:spcPts val="0"/>
              </a:spcBef>
              <a:spcAft>
                <a:spcPts val="0"/>
              </a:spcAft>
              <a:defRPr/>
            </a:pPr>
            <a:r>
              <a:rPr lang="en-US" sz="2800" dirty="0">
                <a:solidFill>
                  <a:srgbClr val="0070C0"/>
                </a:solidFill>
                <a:latin typeface="Arial" pitchFamily="34" charset="0"/>
                <a:cs typeface="Arial" pitchFamily="34" charset="0"/>
              </a:rPr>
              <a:t>e.g. with weeping eyes and hearts</a:t>
            </a:r>
          </a:p>
          <a:p>
            <a:pPr algn="ctr" fontAlgn="auto">
              <a:lnSpc>
                <a:spcPct val="150000"/>
              </a:lnSpc>
              <a:spcBef>
                <a:spcPts val="0"/>
              </a:spcBef>
              <a:spcAft>
                <a:spcPts val="0"/>
              </a:spcAft>
              <a:defRPr/>
            </a:pPr>
            <a:r>
              <a:rPr lang="en-US" sz="2800" dirty="0" err="1">
                <a:solidFill>
                  <a:srgbClr val="002060"/>
                </a:solidFill>
                <a:latin typeface="Arial" pitchFamily="34" charset="0"/>
                <a:cs typeface="Arial" pitchFamily="34" charset="0"/>
              </a:rPr>
              <a:t>A.Pope’s</a:t>
            </a:r>
            <a:r>
              <a:rPr lang="en-US" sz="2800" dirty="0">
                <a:solidFill>
                  <a:srgbClr val="002060"/>
                </a:solidFill>
                <a:latin typeface="Arial" pitchFamily="34" charset="0"/>
                <a:cs typeface="Arial" pitchFamily="34" charset="0"/>
              </a:rPr>
              <a:t> character from “The Rape of the Lock” </a:t>
            </a:r>
            <a:r>
              <a:rPr lang="en-US" sz="2800" dirty="0">
                <a:solidFill>
                  <a:srgbClr val="0070C0"/>
                </a:solidFill>
                <a:latin typeface="Arial" pitchFamily="34" charset="0"/>
                <a:cs typeface="Arial" pitchFamily="34" charset="0"/>
              </a:rPr>
              <a:t>[will never perhaps] </a:t>
            </a:r>
          </a:p>
          <a:p>
            <a:pPr algn="ctr" fontAlgn="auto">
              <a:lnSpc>
                <a:spcPct val="150000"/>
              </a:lnSpc>
              <a:spcBef>
                <a:spcPts val="0"/>
              </a:spcBef>
              <a:spcAft>
                <a:spcPts val="0"/>
              </a:spcAft>
              <a:defRPr/>
            </a:pPr>
            <a:r>
              <a:rPr lang="en-US" sz="2800" dirty="0">
                <a:solidFill>
                  <a:srgbClr val="0070C0"/>
                </a:solidFill>
                <a:latin typeface="Arial" pitchFamily="34" charset="0"/>
                <a:cs typeface="Arial" pitchFamily="34" charset="0"/>
              </a:rPr>
              <a:t>“stain her </a:t>
            </a:r>
            <a:r>
              <a:rPr lang="en-US" sz="2800" dirty="0" err="1">
                <a:solidFill>
                  <a:srgbClr val="0070C0"/>
                </a:solidFill>
                <a:latin typeface="Arial" pitchFamily="34" charset="0"/>
                <a:cs typeface="Arial" pitchFamily="34" charset="0"/>
              </a:rPr>
              <a:t>honour</a:t>
            </a:r>
            <a:r>
              <a:rPr lang="en-US" sz="2800" dirty="0">
                <a:solidFill>
                  <a:srgbClr val="0070C0"/>
                </a:solidFill>
                <a:latin typeface="Arial" pitchFamily="34" charset="0"/>
                <a:cs typeface="Arial" pitchFamily="34" charset="0"/>
              </a:rPr>
              <a:t>, or her new brocade”</a:t>
            </a:r>
          </a:p>
          <a:p>
            <a:pPr algn="ctr" fontAlgn="auto">
              <a:lnSpc>
                <a:spcPct val="150000"/>
              </a:lnSpc>
              <a:spcBef>
                <a:spcPts val="0"/>
              </a:spcBef>
              <a:spcAft>
                <a:spcPts val="0"/>
              </a:spcAft>
              <a:defRPr/>
            </a:pPr>
            <a:endParaRPr lang="en-US" sz="2800" dirty="0">
              <a:solidFill>
                <a:srgbClr val="0070C0"/>
              </a:solidFill>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par>
                          <p:cTn id="18" fill="hold">
                            <p:stCondLst>
                              <p:cond delay="500"/>
                            </p:stCondLst>
                            <p:childTnLst>
                              <p:par>
                                <p:cTn id="19" presetID="10"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8" grpId="0" animBg="1"/>
      <p:bldP spid="6"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1125538"/>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3000" dirty="0">
                <a:solidFill>
                  <a:srgbClr val="002060"/>
                </a:solidFill>
                <a:latin typeface="Arial" pitchFamily="34" charset="0"/>
                <a:cs typeface="Arial" pitchFamily="34" charset="0"/>
              </a:rPr>
              <a:t>Another feature of vivid language is </a:t>
            </a:r>
            <a:r>
              <a:rPr lang="en-US" sz="3000" dirty="0">
                <a:solidFill>
                  <a:srgbClr val="FF0000"/>
                </a:solidFill>
                <a:latin typeface="Arial" pitchFamily="34" charset="0"/>
                <a:cs typeface="Arial" pitchFamily="34" charset="0"/>
              </a:rPr>
              <a:t>rhythm</a:t>
            </a:r>
            <a:r>
              <a:rPr lang="en-US" sz="3000" dirty="0">
                <a:solidFill>
                  <a:srgbClr val="002060"/>
                </a:solidFill>
                <a:latin typeface="Arial" pitchFamily="34" charset="0"/>
                <a:cs typeface="Arial" pitchFamily="34" charset="0"/>
              </a:rPr>
              <a:t>. </a:t>
            </a:r>
          </a:p>
          <a:p>
            <a:pPr algn="just" fontAlgn="auto">
              <a:spcBef>
                <a:spcPts val="0"/>
              </a:spcBef>
              <a:spcAft>
                <a:spcPts val="0"/>
              </a:spcAft>
              <a:defRPr/>
            </a:pPr>
            <a:r>
              <a:rPr lang="en-US" sz="3000" dirty="0">
                <a:solidFill>
                  <a:srgbClr val="FF0000"/>
                </a:solidFill>
                <a:latin typeface="Arial" pitchFamily="34" charset="0"/>
                <a:cs typeface="Arial" pitchFamily="34" charset="0"/>
              </a:rPr>
              <a:t>Rhythm</a:t>
            </a:r>
            <a:r>
              <a:rPr lang="en-US" sz="3000" dirty="0">
                <a:solidFill>
                  <a:srgbClr val="002060"/>
                </a:solidFill>
                <a:latin typeface="Arial" pitchFamily="34" charset="0"/>
                <a:cs typeface="Arial" pitchFamily="34" charset="0"/>
              </a:rPr>
              <a:t> is created with the following stylistic devices:</a:t>
            </a:r>
            <a:endParaRPr lang="uk-UA" sz="3000" dirty="0">
              <a:solidFill>
                <a:srgbClr val="002060"/>
              </a:solidFill>
              <a:latin typeface="Arial" pitchFamily="34" charset="0"/>
              <a:cs typeface="Arial" pitchFamily="34" charset="0"/>
            </a:endParaRPr>
          </a:p>
        </p:txBody>
      </p:sp>
      <p:sp>
        <p:nvSpPr>
          <p:cNvPr id="7" name="Скругленный прямоугольник 6"/>
          <p:cNvSpPr/>
          <p:nvPr/>
        </p:nvSpPr>
        <p:spPr>
          <a:xfrm>
            <a:off x="287338" y="1412875"/>
            <a:ext cx="8569325" cy="2016125"/>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lnSpc>
                <a:spcPct val="150000"/>
              </a:lnSpc>
              <a:spcBef>
                <a:spcPts val="0"/>
              </a:spcBef>
              <a:spcAft>
                <a:spcPts val="0"/>
              </a:spcAft>
              <a:defRPr/>
            </a:pPr>
            <a:r>
              <a:rPr lang="en-US" sz="2800" dirty="0">
                <a:solidFill>
                  <a:srgbClr val="FF0000"/>
                </a:solidFill>
                <a:latin typeface="Arial" pitchFamily="34" charset="0"/>
                <a:cs typeface="Arial" pitchFamily="34" charset="0"/>
              </a:rPr>
              <a:t>	Antithesis</a:t>
            </a:r>
            <a:r>
              <a:rPr lang="en-US" sz="2800" dirty="0">
                <a:solidFill>
                  <a:srgbClr val="002060"/>
                </a:solidFill>
                <a:latin typeface="Arial" pitchFamily="34" charset="0"/>
                <a:cs typeface="Arial" pitchFamily="34" charset="0"/>
              </a:rPr>
              <a:t> establishes a clear, contrasting relationship between two ideas by joining them together or changing their places in a sentence</a:t>
            </a:r>
          </a:p>
        </p:txBody>
      </p:sp>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
        <p:nvSpPr>
          <p:cNvPr id="6" name="Скругленный прямоугольник 5"/>
          <p:cNvSpPr/>
          <p:nvPr/>
        </p:nvSpPr>
        <p:spPr>
          <a:xfrm>
            <a:off x="269875" y="3789363"/>
            <a:ext cx="8569325" cy="2160587"/>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ctr" fontAlgn="auto">
              <a:lnSpc>
                <a:spcPct val="150000"/>
              </a:lnSpc>
              <a:spcBef>
                <a:spcPts val="0"/>
              </a:spcBef>
              <a:spcAft>
                <a:spcPts val="0"/>
              </a:spcAft>
              <a:defRPr/>
            </a:pPr>
            <a:r>
              <a:rPr lang="en-US" sz="2800" dirty="0">
                <a:solidFill>
                  <a:srgbClr val="0070C0"/>
                </a:solidFill>
                <a:latin typeface="Arial" pitchFamily="34" charset="0"/>
                <a:cs typeface="Arial" pitchFamily="34" charset="0"/>
              </a:rPr>
              <a:t>e.g. Let us never negotiate out of fear. </a:t>
            </a:r>
          </a:p>
          <a:p>
            <a:pPr algn="ctr" fontAlgn="auto">
              <a:lnSpc>
                <a:spcPct val="150000"/>
              </a:lnSpc>
              <a:spcBef>
                <a:spcPts val="0"/>
              </a:spcBef>
              <a:spcAft>
                <a:spcPts val="0"/>
              </a:spcAft>
              <a:defRPr/>
            </a:pPr>
            <a:r>
              <a:rPr lang="en-US" sz="2800" dirty="0">
                <a:solidFill>
                  <a:srgbClr val="0070C0"/>
                </a:solidFill>
                <a:latin typeface="Arial" pitchFamily="34" charset="0"/>
                <a:cs typeface="Arial" pitchFamily="34" charset="0"/>
              </a:rPr>
              <a:t>But let us never fear to negotiate. </a:t>
            </a:r>
            <a:r>
              <a:rPr lang="en-US" sz="2800" dirty="0">
                <a:solidFill>
                  <a:srgbClr val="002060"/>
                </a:solidFill>
                <a:latin typeface="Arial" pitchFamily="34" charset="0"/>
                <a:cs typeface="Arial" pitchFamily="34" charset="0"/>
              </a:rPr>
              <a:t>(J. Kennedy)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par>
                          <p:cTn id="18" fill="hold">
                            <p:stCondLst>
                              <p:cond delay="500"/>
                            </p:stCondLst>
                            <p:childTnLst>
                              <p:par>
                                <p:cTn id="19" presetID="10"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8" grpId="0" animBg="1"/>
      <p:bldP spid="6"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Скругленный прямоугольник 6"/>
          <p:cNvSpPr/>
          <p:nvPr/>
        </p:nvSpPr>
        <p:spPr>
          <a:xfrm>
            <a:off x="269875" y="1484313"/>
            <a:ext cx="8569325" cy="2736850"/>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lnSpc>
                <a:spcPct val="150000"/>
              </a:lnSpc>
              <a:spcBef>
                <a:spcPts val="0"/>
              </a:spcBef>
              <a:spcAft>
                <a:spcPts val="0"/>
              </a:spcAft>
              <a:defRPr/>
            </a:pPr>
            <a:r>
              <a:rPr lang="en-US" sz="2800" dirty="0">
                <a:solidFill>
                  <a:srgbClr val="FF0000"/>
                </a:solidFill>
                <a:latin typeface="Arial" pitchFamily="34" charset="0"/>
                <a:cs typeface="Arial" pitchFamily="34" charset="0"/>
              </a:rPr>
              <a:t>	Alliteration, </a:t>
            </a:r>
            <a:r>
              <a:rPr lang="en-US" sz="2800" dirty="0">
                <a:solidFill>
                  <a:srgbClr val="002060"/>
                </a:solidFill>
                <a:latin typeface="Arial" pitchFamily="34" charset="0"/>
                <a:cs typeface="Arial" pitchFamily="34" charset="0"/>
              </a:rPr>
              <a:t>which is very widely used in E but is uncommon in U, is the repetition of a consonant at the beginning of neighboring words. </a:t>
            </a:r>
          </a:p>
          <a:p>
            <a:pPr algn="just" fontAlgn="auto">
              <a:lnSpc>
                <a:spcPct val="150000"/>
              </a:lnSpc>
              <a:spcBef>
                <a:spcPts val="0"/>
              </a:spcBef>
              <a:spcAft>
                <a:spcPts val="0"/>
              </a:spcAft>
              <a:defRPr/>
            </a:pPr>
            <a:r>
              <a:rPr lang="en-US" sz="2800" dirty="0">
                <a:solidFill>
                  <a:srgbClr val="002060"/>
                </a:solidFill>
                <a:latin typeface="Arial" pitchFamily="34" charset="0"/>
                <a:cs typeface="Arial" pitchFamily="34" charset="0"/>
              </a:rPr>
              <a:t>It has three functions:</a:t>
            </a:r>
          </a:p>
        </p:txBody>
      </p:sp>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
        <p:nvSpPr>
          <p:cNvPr id="9" name="Прямоугольник 8"/>
          <p:cNvSpPr/>
          <p:nvPr/>
        </p:nvSpPr>
        <p:spPr>
          <a:xfrm>
            <a:off x="0" y="0"/>
            <a:ext cx="9144000" cy="1125538"/>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3000" dirty="0">
                <a:solidFill>
                  <a:srgbClr val="002060"/>
                </a:solidFill>
                <a:latin typeface="Arial" pitchFamily="34" charset="0"/>
                <a:cs typeface="Arial" pitchFamily="34" charset="0"/>
              </a:rPr>
              <a:t>Another feature of vivid language is </a:t>
            </a:r>
            <a:r>
              <a:rPr lang="en-US" sz="3000" dirty="0">
                <a:solidFill>
                  <a:srgbClr val="FF0000"/>
                </a:solidFill>
                <a:latin typeface="Arial" pitchFamily="34" charset="0"/>
                <a:cs typeface="Arial" pitchFamily="34" charset="0"/>
              </a:rPr>
              <a:t>rhythm</a:t>
            </a:r>
            <a:r>
              <a:rPr lang="en-US" sz="3000" dirty="0">
                <a:solidFill>
                  <a:srgbClr val="002060"/>
                </a:solidFill>
                <a:latin typeface="Arial" pitchFamily="34" charset="0"/>
                <a:cs typeface="Arial" pitchFamily="34" charset="0"/>
              </a:rPr>
              <a:t>. </a:t>
            </a:r>
          </a:p>
          <a:p>
            <a:pPr algn="just" fontAlgn="auto">
              <a:spcBef>
                <a:spcPts val="0"/>
              </a:spcBef>
              <a:spcAft>
                <a:spcPts val="0"/>
              </a:spcAft>
              <a:defRPr/>
            </a:pPr>
            <a:r>
              <a:rPr lang="en-US" sz="3000" dirty="0">
                <a:solidFill>
                  <a:srgbClr val="FF0000"/>
                </a:solidFill>
                <a:latin typeface="Arial" pitchFamily="34" charset="0"/>
                <a:cs typeface="Arial" pitchFamily="34" charset="0"/>
              </a:rPr>
              <a:t>Rhythm</a:t>
            </a:r>
            <a:r>
              <a:rPr lang="en-US" sz="3000" dirty="0">
                <a:solidFill>
                  <a:srgbClr val="002060"/>
                </a:solidFill>
                <a:latin typeface="Arial" pitchFamily="34" charset="0"/>
                <a:cs typeface="Arial" pitchFamily="34" charset="0"/>
              </a:rPr>
              <a:t> is created with the following stylistic devices:</a:t>
            </a:r>
            <a:endParaRPr lang="uk-UA" sz="3000" dirty="0">
              <a:solidFill>
                <a:srgbClr val="002060"/>
              </a:solidFill>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Скругленный прямоугольник 6"/>
          <p:cNvSpPr/>
          <p:nvPr/>
        </p:nvSpPr>
        <p:spPr>
          <a:xfrm>
            <a:off x="287338" y="1341438"/>
            <a:ext cx="8569325" cy="574675"/>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lnSpc>
                <a:spcPct val="150000"/>
              </a:lnSpc>
              <a:spcBef>
                <a:spcPts val="0"/>
              </a:spcBef>
              <a:spcAft>
                <a:spcPts val="0"/>
              </a:spcAft>
              <a:defRPr/>
            </a:pPr>
            <a:r>
              <a:rPr lang="en-US" sz="2800" dirty="0">
                <a:solidFill>
                  <a:srgbClr val="002060"/>
                </a:solidFill>
                <a:latin typeface="Arial" pitchFamily="34" charset="0"/>
                <a:cs typeface="Arial" pitchFamily="34" charset="0"/>
              </a:rPr>
              <a:t>1. </a:t>
            </a:r>
            <a:r>
              <a:rPr lang="en-US" sz="2800" i="1" dirty="0">
                <a:solidFill>
                  <a:srgbClr val="002060"/>
                </a:solidFill>
                <a:latin typeface="Arial" pitchFamily="34" charset="0"/>
                <a:cs typeface="Arial" pitchFamily="34" charset="0"/>
              </a:rPr>
              <a:t>the euphonic one</a:t>
            </a:r>
            <a:r>
              <a:rPr lang="en-US" sz="2800" dirty="0">
                <a:solidFill>
                  <a:srgbClr val="002060"/>
                </a:solidFill>
                <a:latin typeface="Arial" pitchFamily="34" charset="0"/>
                <a:cs typeface="Arial" pitchFamily="34" charset="0"/>
              </a:rPr>
              <a:t>, coinciding in E and U</a:t>
            </a:r>
          </a:p>
        </p:txBody>
      </p:sp>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
        <p:nvSpPr>
          <p:cNvPr id="9" name="Прямоугольник 8"/>
          <p:cNvSpPr/>
          <p:nvPr/>
        </p:nvSpPr>
        <p:spPr>
          <a:xfrm>
            <a:off x="0" y="0"/>
            <a:ext cx="9144000" cy="1125538"/>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4000" dirty="0">
                <a:solidFill>
                  <a:srgbClr val="FF0000"/>
                </a:solidFill>
                <a:latin typeface="Arial" pitchFamily="34" charset="0"/>
                <a:cs typeface="Arial" pitchFamily="34" charset="0"/>
              </a:rPr>
              <a:t>Alliteration</a:t>
            </a:r>
            <a:r>
              <a:rPr lang="en-US" sz="4000" dirty="0">
                <a:solidFill>
                  <a:srgbClr val="002060"/>
                </a:solidFill>
                <a:latin typeface="Arial" pitchFamily="34" charset="0"/>
                <a:cs typeface="Arial" pitchFamily="34" charset="0"/>
              </a:rPr>
              <a:t> has three functions:</a:t>
            </a:r>
          </a:p>
        </p:txBody>
      </p:sp>
      <p:sp>
        <p:nvSpPr>
          <p:cNvPr id="5" name="Скругленный прямоугольник 4"/>
          <p:cNvSpPr/>
          <p:nvPr/>
        </p:nvSpPr>
        <p:spPr>
          <a:xfrm>
            <a:off x="287338" y="2133600"/>
            <a:ext cx="8569325" cy="2303463"/>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en-US" sz="2800" dirty="0">
                <a:solidFill>
                  <a:srgbClr val="002060"/>
                </a:solidFill>
                <a:latin typeface="Arial" pitchFamily="34" charset="0"/>
                <a:cs typeface="Arial" pitchFamily="34" charset="0"/>
              </a:rPr>
              <a:t>2. </a:t>
            </a:r>
            <a:r>
              <a:rPr lang="en-US" sz="2800" i="1" dirty="0">
                <a:solidFill>
                  <a:srgbClr val="002060"/>
                </a:solidFill>
                <a:latin typeface="Arial" pitchFamily="34" charset="0"/>
                <a:cs typeface="Arial" pitchFamily="34" charset="0"/>
              </a:rPr>
              <a:t>the logical one </a:t>
            </a:r>
            <a:r>
              <a:rPr lang="en-US" sz="2800" dirty="0">
                <a:solidFill>
                  <a:srgbClr val="002060"/>
                </a:solidFill>
                <a:latin typeface="Arial" pitchFamily="34" charset="0"/>
                <a:cs typeface="Arial" pitchFamily="34" charset="0"/>
              </a:rPr>
              <a:t>(to point the close connection between the epithet and the defined object,</a:t>
            </a:r>
          </a:p>
          <a:p>
            <a:pPr algn="just" fontAlgn="auto">
              <a:spcBef>
                <a:spcPts val="0"/>
              </a:spcBef>
              <a:spcAft>
                <a:spcPts val="0"/>
              </a:spcAft>
              <a:defRPr/>
            </a:pPr>
            <a:endParaRPr lang="en-US" sz="2800" dirty="0">
              <a:solidFill>
                <a:srgbClr val="002060"/>
              </a:solidFill>
              <a:latin typeface="Arial" pitchFamily="34" charset="0"/>
              <a:cs typeface="Arial" pitchFamily="34" charset="0"/>
            </a:endParaRPr>
          </a:p>
          <a:p>
            <a:pPr algn="ctr" fontAlgn="auto">
              <a:spcBef>
                <a:spcPts val="0"/>
              </a:spcBef>
              <a:spcAft>
                <a:spcPts val="0"/>
              </a:spcAft>
              <a:defRPr/>
            </a:pPr>
            <a:r>
              <a:rPr lang="en-US" sz="2800" dirty="0">
                <a:solidFill>
                  <a:srgbClr val="0070C0"/>
                </a:solidFill>
                <a:latin typeface="Arial" pitchFamily="34" charset="0"/>
                <a:cs typeface="Arial" pitchFamily="34" charset="0"/>
              </a:rPr>
              <a:t>e.g. silent sea, dusty death, etc. </a:t>
            </a:r>
            <a:r>
              <a:rPr lang="en-US" sz="2800" dirty="0">
                <a:solidFill>
                  <a:srgbClr val="002060"/>
                </a:solidFill>
                <a:latin typeface="Arial" pitchFamily="34" charset="0"/>
                <a:cs typeface="Arial" pitchFamily="34" charset="0"/>
              </a:rPr>
              <a:t>(Coleridge)</a:t>
            </a:r>
          </a:p>
          <a:p>
            <a:pPr algn="ctr" fontAlgn="auto">
              <a:spcBef>
                <a:spcPts val="0"/>
              </a:spcBef>
              <a:spcAft>
                <a:spcPts val="0"/>
              </a:spcAft>
              <a:defRPr/>
            </a:pPr>
            <a:r>
              <a:rPr lang="en-US" sz="2800" dirty="0">
                <a:solidFill>
                  <a:srgbClr val="0070C0"/>
                </a:solidFill>
                <a:latin typeface="Arial" pitchFamily="34" charset="0"/>
                <a:cs typeface="Arial" pitchFamily="34" charset="0"/>
              </a:rPr>
              <a:t>	</a:t>
            </a:r>
            <a:r>
              <a:rPr lang="en-US" sz="2800" dirty="0" err="1">
                <a:solidFill>
                  <a:srgbClr val="0070C0"/>
                </a:solidFill>
                <a:latin typeface="Arial" pitchFamily="34" charset="0"/>
                <a:cs typeface="Arial" pitchFamily="34" charset="0"/>
              </a:rPr>
              <a:t>Ночное</a:t>
            </a:r>
            <a:r>
              <a:rPr lang="en-US" sz="2800" dirty="0">
                <a:solidFill>
                  <a:srgbClr val="0070C0"/>
                </a:solidFill>
                <a:latin typeface="Arial" pitchFamily="34" charset="0"/>
                <a:cs typeface="Arial" pitchFamily="34" charset="0"/>
              </a:rPr>
              <a:t> </a:t>
            </a:r>
            <a:r>
              <a:rPr lang="en-US" sz="2800" dirty="0" err="1">
                <a:solidFill>
                  <a:srgbClr val="0070C0"/>
                </a:solidFill>
                <a:latin typeface="Arial" pitchFamily="34" charset="0"/>
                <a:cs typeface="Arial" pitchFamily="34" charset="0"/>
              </a:rPr>
              <a:t>небо</a:t>
            </a:r>
            <a:r>
              <a:rPr lang="en-US" sz="2800" dirty="0">
                <a:solidFill>
                  <a:srgbClr val="0070C0"/>
                </a:solidFill>
                <a:latin typeface="Arial" pitchFamily="34" charset="0"/>
                <a:cs typeface="Arial" pitchFamily="34" charset="0"/>
              </a:rPr>
              <a:t> </a:t>
            </a:r>
            <a:r>
              <a:rPr lang="en-US" sz="2800" dirty="0" err="1">
                <a:solidFill>
                  <a:srgbClr val="0070C0"/>
                </a:solidFill>
                <a:latin typeface="Arial" pitchFamily="34" charset="0"/>
                <a:cs typeface="Arial" pitchFamily="34" charset="0"/>
              </a:rPr>
              <a:t>над</a:t>
            </a:r>
            <a:r>
              <a:rPr lang="en-US" sz="2800" dirty="0">
                <a:solidFill>
                  <a:srgbClr val="0070C0"/>
                </a:solidFill>
                <a:latin typeface="Arial" pitchFamily="34" charset="0"/>
                <a:cs typeface="Arial" pitchFamily="34" charset="0"/>
              </a:rPr>
              <a:t> </a:t>
            </a:r>
            <a:r>
              <a:rPr lang="en-US" sz="2800" dirty="0" err="1">
                <a:solidFill>
                  <a:srgbClr val="0070C0"/>
                </a:solidFill>
                <a:latin typeface="Arial" pitchFamily="34" charset="0"/>
                <a:cs typeface="Arial" pitchFamily="34" charset="0"/>
              </a:rPr>
              <a:t>Невой</a:t>
            </a:r>
            <a:r>
              <a:rPr lang="en-US" sz="2800" dirty="0">
                <a:solidFill>
                  <a:srgbClr val="0070C0"/>
                </a:solidFill>
                <a:latin typeface="Arial" pitchFamily="34" charset="0"/>
                <a:cs typeface="Arial" pitchFamily="34" charset="0"/>
              </a:rPr>
              <a:t> </a:t>
            </a:r>
            <a:r>
              <a:rPr lang="en-US" sz="2800" dirty="0">
                <a:solidFill>
                  <a:srgbClr val="002060"/>
                </a:solidFill>
                <a:latin typeface="Arial" pitchFamily="34" charset="0"/>
                <a:cs typeface="Arial" pitchFamily="34" charset="0"/>
              </a:rPr>
              <a:t>(</a:t>
            </a:r>
            <a:r>
              <a:rPr lang="en-US" sz="2800" dirty="0" err="1">
                <a:solidFill>
                  <a:srgbClr val="002060"/>
                </a:solidFill>
                <a:latin typeface="Arial" pitchFamily="34" charset="0"/>
                <a:cs typeface="Arial" pitchFamily="34" charset="0"/>
              </a:rPr>
              <a:t>Пушкин</a:t>
            </a:r>
            <a:r>
              <a:rPr lang="en-US" sz="2800" dirty="0">
                <a:solidFill>
                  <a:srgbClr val="002060"/>
                </a:solidFill>
                <a:latin typeface="Arial" pitchFamily="34" charset="0"/>
                <a:cs typeface="Arial" pitchFamily="34" charset="0"/>
              </a:rPr>
              <a:t>)</a:t>
            </a:r>
          </a:p>
        </p:txBody>
      </p:sp>
      <p:sp>
        <p:nvSpPr>
          <p:cNvPr id="6" name="Скругленный прямоугольник 5"/>
          <p:cNvSpPr/>
          <p:nvPr/>
        </p:nvSpPr>
        <p:spPr>
          <a:xfrm>
            <a:off x="287338" y="4652963"/>
            <a:ext cx="8569325" cy="1800225"/>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en-US" sz="2800" dirty="0">
                <a:solidFill>
                  <a:srgbClr val="002060"/>
                </a:solidFill>
                <a:latin typeface="Arial" pitchFamily="34" charset="0"/>
                <a:cs typeface="Arial" pitchFamily="34" charset="0"/>
              </a:rPr>
              <a:t>3. </a:t>
            </a:r>
            <a:r>
              <a:rPr lang="en-US" sz="2800" i="1" dirty="0">
                <a:solidFill>
                  <a:srgbClr val="002060"/>
                </a:solidFill>
                <a:latin typeface="Arial" pitchFamily="34" charset="0"/>
                <a:cs typeface="Arial" pitchFamily="34" charset="0"/>
              </a:rPr>
              <a:t>to attract attention </a:t>
            </a:r>
            <a:r>
              <a:rPr lang="en-US" sz="2800" dirty="0">
                <a:solidFill>
                  <a:srgbClr val="002060"/>
                </a:solidFill>
                <a:latin typeface="Arial" pitchFamily="34" charset="0"/>
                <a:cs typeface="Arial" pitchFamily="34" charset="0"/>
              </a:rPr>
              <a:t>(often in titles),</a:t>
            </a:r>
          </a:p>
          <a:p>
            <a:pPr algn="ctr" fontAlgn="auto">
              <a:spcBef>
                <a:spcPts val="0"/>
              </a:spcBef>
              <a:spcAft>
                <a:spcPts val="0"/>
              </a:spcAft>
              <a:defRPr/>
            </a:pPr>
            <a:endParaRPr lang="en-US" sz="2800" dirty="0">
              <a:solidFill>
                <a:srgbClr val="0070C0"/>
              </a:solidFill>
              <a:latin typeface="Arial" pitchFamily="34" charset="0"/>
              <a:cs typeface="Arial" pitchFamily="34" charset="0"/>
            </a:endParaRPr>
          </a:p>
          <a:p>
            <a:pPr algn="ctr" fontAlgn="auto">
              <a:spcBef>
                <a:spcPts val="0"/>
              </a:spcBef>
              <a:spcAft>
                <a:spcPts val="0"/>
              </a:spcAft>
              <a:defRPr/>
            </a:pPr>
            <a:r>
              <a:rPr lang="en-US" sz="2800" dirty="0">
                <a:solidFill>
                  <a:srgbClr val="0070C0"/>
                </a:solidFill>
                <a:latin typeface="Arial" pitchFamily="34" charset="0"/>
                <a:cs typeface="Arial" pitchFamily="34" charset="0"/>
              </a:rPr>
              <a:t>e.g. 	Sense </a:t>
            </a:r>
            <a:r>
              <a:rPr lang="en-US" sz="2800" dirty="0" err="1">
                <a:solidFill>
                  <a:srgbClr val="0070C0"/>
                </a:solidFill>
                <a:latin typeface="Arial" pitchFamily="34" charset="0"/>
                <a:cs typeface="Arial" pitchFamily="34" charset="0"/>
              </a:rPr>
              <a:t>ans</a:t>
            </a:r>
            <a:r>
              <a:rPr lang="en-US" sz="2800" dirty="0">
                <a:solidFill>
                  <a:srgbClr val="0070C0"/>
                </a:solidFill>
                <a:latin typeface="Arial" pitchFamily="34" charset="0"/>
                <a:cs typeface="Arial" pitchFamily="34" charset="0"/>
              </a:rPr>
              <a:t> Sensibility </a:t>
            </a:r>
            <a:r>
              <a:rPr lang="en-US" sz="2800" dirty="0">
                <a:solidFill>
                  <a:srgbClr val="002060"/>
                </a:solidFill>
                <a:latin typeface="Arial" pitchFamily="34" charset="0"/>
                <a:cs typeface="Arial" pitchFamily="34" charset="0"/>
              </a:rPr>
              <a:t>(J. Austen)</a:t>
            </a:r>
          </a:p>
          <a:p>
            <a:pPr algn="ctr" fontAlgn="auto">
              <a:spcBef>
                <a:spcPts val="0"/>
              </a:spcBef>
              <a:spcAft>
                <a:spcPts val="0"/>
              </a:spcAft>
              <a:defRPr/>
            </a:pPr>
            <a:r>
              <a:rPr lang="en-US" sz="2800" dirty="0">
                <a:solidFill>
                  <a:srgbClr val="0070C0"/>
                </a:solidFill>
                <a:latin typeface="Arial" pitchFamily="34" charset="0"/>
                <a:cs typeface="Arial" pitchFamily="34" charset="0"/>
              </a:rPr>
              <a:t>	Pen, Pencil and Poison </a:t>
            </a:r>
            <a:r>
              <a:rPr lang="en-US" sz="2800" dirty="0">
                <a:solidFill>
                  <a:srgbClr val="002060"/>
                </a:solidFill>
                <a:latin typeface="Arial" pitchFamily="34" charset="0"/>
                <a:cs typeface="Arial" pitchFamily="34" charset="0"/>
              </a:rPr>
              <a:t>(O. Wilde)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500"/>
                                        <p:tgtEl>
                                          <p:spTgt spid="6"/>
                                        </p:tgtEl>
                                      </p:cBhvr>
                                    </p:animEffect>
                                  </p:childTnLst>
                                </p:cTn>
                              </p:par>
                            </p:childTnLst>
                          </p:cTn>
                        </p:par>
                        <p:par>
                          <p:cTn id="23" fill="hold">
                            <p:stCondLst>
                              <p:cond delay="500"/>
                            </p:stCondLst>
                            <p:childTnLst>
                              <p:par>
                                <p:cTn id="24" presetID="10" presetClass="entr" presetSubtype="0" fill="hold" grpId="0" nodeType="after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5" grpId="0" animBg="1"/>
      <p:bldP spid="6"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
        <p:nvSpPr>
          <p:cNvPr id="9" name="Прямоугольник 8"/>
          <p:cNvSpPr/>
          <p:nvPr/>
        </p:nvSpPr>
        <p:spPr>
          <a:xfrm>
            <a:off x="0" y="0"/>
            <a:ext cx="9144000" cy="561975"/>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4000" dirty="0">
                <a:solidFill>
                  <a:srgbClr val="FF0000"/>
                </a:solidFill>
                <a:latin typeface="Arial" pitchFamily="34" charset="0"/>
                <a:cs typeface="Arial" pitchFamily="34" charset="0"/>
              </a:rPr>
              <a:t>Alliteration</a:t>
            </a:r>
            <a:r>
              <a:rPr lang="en-US" sz="4000" dirty="0">
                <a:solidFill>
                  <a:srgbClr val="002060"/>
                </a:solidFill>
                <a:latin typeface="Arial" pitchFamily="34" charset="0"/>
                <a:cs typeface="Arial" pitchFamily="34" charset="0"/>
              </a:rPr>
              <a:t> </a:t>
            </a:r>
          </a:p>
        </p:txBody>
      </p:sp>
      <p:sp>
        <p:nvSpPr>
          <p:cNvPr id="5" name="Скругленный прямоугольник 4"/>
          <p:cNvSpPr/>
          <p:nvPr/>
        </p:nvSpPr>
        <p:spPr>
          <a:xfrm>
            <a:off x="273050" y="620713"/>
            <a:ext cx="8569325" cy="2808287"/>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en-US" sz="2800" dirty="0">
                <a:solidFill>
                  <a:srgbClr val="002060"/>
                </a:solidFill>
                <a:latin typeface="Arial" pitchFamily="34" charset="0"/>
                <a:cs typeface="Arial" pitchFamily="34" charset="0"/>
              </a:rPr>
              <a:t>It is almost always impossible to render,</a:t>
            </a:r>
          </a:p>
          <a:p>
            <a:pPr algn="just" fontAlgn="auto">
              <a:spcBef>
                <a:spcPts val="0"/>
              </a:spcBef>
              <a:spcAft>
                <a:spcPts val="0"/>
              </a:spcAft>
              <a:defRPr/>
            </a:pPr>
            <a:endParaRPr lang="en-US" sz="2800" dirty="0">
              <a:solidFill>
                <a:srgbClr val="002060"/>
              </a:solidFill>
              <a:latin typeface="Arial" pitchFamily="34" charset="0"/>
              <a:cs typeface="Arial" pitchFamily="34" charset="0"/>
            </a:endParaRPr>
          </a:p>
          <a:p>
            <a:pPr algn="ctr" fontAlgn="auto">
              <a:spcBef>
                <a:spcPts val="0"/>
              </a:spcBef>
              <a:spcAft>
                <a:spcPts val="0"/>
              </a:spcAft>
              <a:defRPr/>
            </a:pPr>
            <a:r>
              <a:rPr lang="en-US" sz="2800" dirty="0">
                <a:solidFill>
                  <a:srgbClr val="0070C0"/>
                </a:solidFill>
                <a:latin typeface="Arial" pitchFamily="34" charset="0"/>
                <a:cs typeface="Arial" pitchFamily="34" charset="0"/>
              </a:rPr>
              <a:t>e.g. Rolls on the Rocks – </a:t>
            </a:r>
          </a:p>
          <a:p>
            <a:pPr algn="ctr" fontAlgn="auto">
              <a:spcBef>
                <a:spcPts val="0"/>
              </a:spcBef>
              <a:spcAft>
                <a:spcPts val="0"/>
              </a:spcAft>
              <a:defRPr/>
            </a:pPr>
            <a:r>
              <a:rPr lang="uk-UA" sz="2800" dirty="0">
                <a:solidFill>
                  <a:srgbClr val="0070C0"/>
                </a:solidFill>
                <a:latin typeface="Arial" pitchFamily="34" charset="0"/>
                <a:cs typeface="Arial" pitchFamily="34" charset="0"/>
              </a:rPr>
              <a:t>Банкрутство компанії “Роллс-Ройс”</a:t>
            </a:r>
          </a:p>
          <a:p>
            <a:pPr algn="ctr" fontAlgn="auto">
              <a:spcBef>
                <a:spcPts val="0"/>
              </a:spcBef>
              <a:spcAft>
                <a:spcPts val="0"/>
              </a:spcAft>
              <a:defRPr/>
            </a:pPr>
            <a:r>
              <a:rPr lang="uk-UA" sz="2800" dirty="0">
                <a:solidFill>
                  <a:srgbClr val="0070C0"/>
                </a:solidFill>
                <a:latin typeface="Arial" pitchFamily="34" charset="0"/>
                <a:cs typeface="Arial" pitchFamily="34" charset="0"/>
              </a:rPr>
              <a:t>	</a:t>
            </a:r>
            <a:r>
              <a:rPr lang="en-US" sz="2800" dirty="0">
                <a:solidFill>
                  <a:srgbClr val="0070C0"/>
                </a:solidFill>
                <a:latin typeface="Arial" pitchFamily="34" charset="0"/>
                <a:cs typeface="Arial" pitchFamily="34" charset="0"/>
              </a:rPr>
              <a:t>Britain’s Biggest Bazaar – </a:t>
            </a:r>
          </a:p>
          <a:p>
            <a:pPr algn="ctr" fontAlgn="auto">
              <a:spcBef>
                <a:spcPts val="0"/>
              </a:spcBef>
              <a:spcAft>
                <a:spcPts val="0"/>
              </a:spcAft>
              <a:defRPr/>
            </a:pPr>
            <a:r>
              <a:rPr lang="uk-UA" sz="2800" dirty="0">
                <a:solidFill>
                  <a:srgbClr val="0070C0"/>
                </a:solidFill>
                <a:latin typeface="Arial" pitchFamily="34" charset="0"/>
                <a:cs typeface="Arial" pitchFamily="34" charset="0"/>
              </a:rPr>
              <a:t>небачений у Британії розпродаж товарів</a:t>
            </a:r>
          </a:p>
        </p:txBody>
      </p:sp>
      <p:sp>
        <p:nvSpPr>
          <p:cNvPr id="6" name="Скругленный прямоугольник 5"/>
          <p:cNvSpPr/>
          <p:nvPr/>
        </p:nvSpPr>
        <p:spPr>
          <a:xfrm>
            <a:off x="287338" y="3644900"/>
            <a:ext cx="8569325" cy="2808288"/>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en-US" sz="2800" dirty="0">
                <a:solidFill>
                  <a:srgbClr val="002060"/>
                </a:solidFill>
                <a:latin typeface="Arial" pitchFamily="34" charset="0"/>
                <a:cs typeface="Arial" pitchFamily="34" charset="0"/>
              </a:rPr>
              <a:t>It can be compensated for by using such devices as, for instance, rhyme,</a:t>
            </a:r>
          </a:p>
          <a:p>
            <a:pPr algn="just" fontAlgn="auto">
              <a:spcBef>
                <a:spcPts val="0"/>
              </a:spcBef>
              <a:spcAft>
                <a:spcPts val="0"/>
              </a:spcAft>
              <a:defRPr/>
            </a:pPr>
            <a:endParaRPr lang="en-US" sz="2800" dirty="0">
              <a:solidFill>
                <a:srgbClr val="002060"/>
              </a:solidFill>
              <a:latin typeface="Arial" pitchFamily="34" charset="0"/>
              <a:cs typeface="Arial" pitchFamily="34" charset="0"/>
            </a:endParaRPr>
          </a:p>
          <a:p>
            <a:pPr fontAlgn="auto">
              <a:spcBef>
                <a:spcPts val="0"/>
              </a:spcBef>
              <a:spcAft>
                <a:spcPts val="0"/>
              </a:spcAft>
              <a:defRPr/>
            </a:pPr>
            <a:r>
              <a:rPr lang="en-US" sz="2800" dirty="0">
                <a:solidFill>
                  <a:srgbClr val="002060"/>
                </a:solidFill>
                <a:latin typeface="Arial" pitchFamily="34" charset="0"/>
                <a:cs typeface="Arial" pitchFamily="34" charset="0"/>
              </a:rPr>
              <a:t>	</a:t>
            </a:r>
            <a:r>
              <a:rPr lang="en-US" sz="2800" dirty="0">
                <a:solidFill>
                  <a:srgbClr val="0070C0"/>
                </a:solidFill>
                <a:latin typeface="Arial" pitchFamily="34" charset="0"/>
                <a:cs typeface="Arial" pitchFamily="34" charset="0"/>
              </a:rPr>
              <a:t>e.g.	</a:t>
            </a:r>
            <a:r>
              <a:rPr lang="en-US" sz="2800" dirty="0" err="1">
                <a:solidFill>
                  <a:srgbClr val="002060"/>
                </a:solidFill>
                <a:latin typeface="Arial" pitchFamily="34" charset="0"/>
                <a:cs typeface="Arial" pitchFamily="34" charset="0"/>
              </a:rPr>
              <a:t>Buttler</a:t>
            </a:r>
            <a:r>
              <a:rPr lang="en-US" sz="2800" dirty="0">
                <a:solidFill>
                  <a:srgbClr val="002060"/>
                </a:solidFill>
                <a:latin typeface="Arial" pitchFamily="34" charset="0"/>
                <a:cs typeface="Arial" pitchFamily="34" charset="0"/>
              </a:rPr>
              <a:t>: </a:t>
            </a:r>
            <a:r>
              <a:rPr lang="en-US" sz="2800" dirty="0">
                <a:solidFill>
                  <a:srgbClr val="0070C0"/>
                </a:solidFill>
                <a:latin typeface="Arial" pitchFamily="34" charset="0"/>
                <a:cs typeface="Arial" pitchFamily="34" charset="0"/>
              </a:rPr>
              <a:t>donnish, dignified and dull.</a:t>
            </a:r>
          </a:p>
          <a:p>
            <a:pPr fontAlgn="auto">
              <a:spcBef>
                <a:spcPts val="0"/>
              </a:spcBef>
              <a:spcAft>
                <a:spcPts val="0"/>
              </a:spcAft>
              <a:defRPr/>
            </a:pPr>
            <a:r>
              <a:rPr lang="en-US" sz="2800" dirty="0">
                <a:solidFill>
                  <a:srgbClr val="0070C0"/>
                </a:solidFill>
                <a:latin typeface="Arial" pitchFamily="34" charset="0"/>
                <a:cs typeface="Arial" pitchFamily="34" charset="0"/>
              </a:rPr>
              <a:t>	</a:t>
            </a:r>
            <a:r>
              <a:rPr lang="uk-UA" sz="2800" dirty="0" err="1">
                <a:solidFill>
                  <a:srgbClr val="002060"/>
                </a:solidFill>
                <a:latin typeface="Arial" pitchFamily="34" charset="0"/>
                <a:cs typeface="Arial" pitchFamily="34" charset="0"/>
              </a:rPr>
              <a:t>Баттлер</a:t>
            </a:r>
            <a:r>
              <a:rPr lang="uk-UA" sz="2800" dirty="0">
                <a:solidFill>
                  <a:srgbClr val="002060"/>
                </a:solidFill>
                <a:latin typeface="Arial" pitchFamily="34" charset="0"/>
                <a:cs typeface="Arial" pitchFamily="34" charset="0"/>
              </a:rPr>
              <a:t>: </a:t>
            </a:r>
            <a:r>
              <a:rPr lang="uk-UA" sz="2800" dirty="0" err="1">
                <a:solidFill>
                  <a:srgbClr val="0070C0"/>
                </a:solidFill>
                <a:latin typeface="Arial" pitchFamily="34" charset="0"/>
                <a:cs typeface="Arial" pitchFamily="34" charset="0"/>
              </a:rPr>
              <a:t>академичен</a:t>
            </a:r>
            <a:r>
              <a:rPr lang="uk-UA" sz="2800" dirty="0">
                <a:solidFill>
                  <a:srgbClr val="0070C0"/>
                </a:solidFill>
                <a:latin typeface="Arial" pitchFamily="34" charset="0"/>
                <a:cs typeface="Arial" pitchFamily="34" charset="0"/>
              </a:rPr>
              <a:t>, </a:t>
            </a:r>
            <a:r>
              <a:rPr lang="uk-UA" sz="2800" dirty="0" err="1">
                <a:solidFill>
                  <a:srgbClr val="0070C0"/>
                </a:solidFill>
                <a:latin typeface="Arial" pitchFamily="34" charset="0"/>
                <a:cs typeface="Arial" pitchFamily="34" charset="0"/>
              </a:rPr>
              <a:t>приличен</a:t>
            </a:r>
            <a:r>
              <a:rPr lang="uk-UA" sz="2800" dirty="0">
                <a:solidFill>
                  <a:srgbClr val="0070C0"/>
                </a:solidFill>
                <a:latin typeface="Arial" pitchFamily="34" charset="0"/>
                <a:cs typeface="Arial" pitchFamily="34" charset="0"/>
              </a:rPr>
              <a:t> и </a:t>
            </a:r>
            <a:r>
              <a:rPr lang="uk-UA" sz="2800" dirty="0" err="1">
                <a:solidFill>
                  <a:srgbClr val="0070C0"/>
                </a:solidFill>
                <a:latin typeface="Arial" pitchFamily="34" charset="0"/>
                <a:cs typeface="Arial" pitchFamily="34" charset="0"/>
              </a:rPr>
              <a:t>скучен</a:t>
            </a:r>
            <a:r>
              <a:rPr lang="uk-UA" sz="2800" dirty="0">
                <a:solidFill>
                  <a:srgbClr val="0070C0"/>
                </a:solidFill>
                <a:latin typeface="Arial" pitchFamily="34" charset="0"/>
                <a:cs typeface="Arial" pitchFamily="34"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par>
                          <p:cTn id="18" fill="hold">
                            <p:stCondLst>
                              <p:cond delay="500"/>
                            </p:stCondLst>
                            <p:childTnLst>
                              <p:par>
                                <p:cTn id="19" presetID="10"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5" grpId="0" animBg="1"/>
      <p:bldP spid="6"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908050"/>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4800" dirty="0">
                <a:solidFill>
                  <a:srgbClr val="FF0000"/>
                </a:solidFill>
                <a:latin typeface="Arial" pitchFamily="34" charset="0"/>
                <a:cs typeface="Arial" pitchFamily="34" charset="0"/>
              </a:rPr>
              <a:t>The Problem of Stylistic Devices</a:t>
            </a:r>
            <a:endParaRPr lang="uk-UA" sz="4800" dirty="0">
              <a:solidFill>
                <a:srgbClr val="FF0000"/>
              </a:solidFill>
              <a:latin typeface="Arial" pitchFamily="34" charset="0"/>
              <a:cs typeface="Arial" pitchFamily="34" charset="0"/>
            </a:endParaRPr>
          </a:p>
        </p:txBody>
      </p:sp>
      <p:sp>
        <p:nvSpPr>
          <p:cNvPr id="5" name="Скругленный прямоугольник 4"/>
          <p:cNvSpPr/>
          <p:nvPr/>
        </p:nvSpPr>
        <p:spPr>
          <a:xfrm>
            <a:off x="287338" y="1052513"/>
            <a:ext cx="8569325" cy="2447925"/>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en-US" sz="2800" dirty="0">
                <a:solidFill>
                  <a:schemeClr val="tx2">
                    <a:lumMod val="75000"/>
                  </a:schemeClr>
                </a:solidFill>
                <a:latin typeface="Arial" pitchFamily="34" charset="0"/>
                <a:cs typeface="Arial" pitchFamily="34" charset="0"/>
              </a:rPr>
              <a:t>	</a:t>
            </a:r>
            <a:r>
              <a:rPr lang="en-US" sz="2800" u="sng" dirty="0">
                <a:solidFill>
                  <a:schemeClr val="tx2">
                    <a:lumMod val="75000"/>
                  </a:schemeClr>
                </a:solidFill>
                <a:latin typeface="Arial" pitchFamily="34" charset="0"/>
                <a:cs typeface="Arial" pitchFamily="34" charset="0"/>
              </a:rPr>
              <a:t>Stylistic devices</a:t>
            </a:r>
            <a:r>
              <a:rPr lang="en-US" sz="2800" dirty="0">
                <a:solidFill>
                  <a:schemeClr val="tx2">
                    <a:lumMod val="75000"/>
                  </a:schemeClr>
                </a:solidFill>
                <a:latin typeface="Arial" pitchFamily="34" charset="0"/>
                <a:cs typeface="Arial" pitchFamily="34" charset="0"/>
              </a:rPr>
              <a:t> or </a:t>
            </a:r>
            <a:r>
              <a:rPr lang="en-US" sz="2800" u="sng" dirty="0">
                <a:solidFill>
                  <a:schemeClr val="tx2">
                    <a:lumMod val="75000"/>
                  </a:schemeClr>
                </a:solidFill>
                <a:latin typeface="Arial" pitchFamily="34" charset="0"/>
                <a:cs typeface="Arial" pitchFamily="34" charset="0"/>
              </a:rPr>
              <a:t>figures of speech</a:t>
            </a:r>
            <a:r>
              <a:rPr lang="en-US" sz="2800" dirty="0">
                <a:solidFill>
                  <a:schemeClr val="tx2">
                    <a:lumMod val="75000"/>
                  </a:schemeClr>
                </a:solidFill>
                <a:latin typeface="Arial" pitchFamily="34" charset="0"/>
                <a:cs typeface="Arial" pitchFamily="34" charset="0"/>
              </a:rPr>
              <a:t> are rhetorical devices that achieve a special effect by using words in distinctive ways. </a:t>
            </a:r>
          </a:p>
          <a:p>
            <a:pPr algn="just" fontAlgn="auto">
              <a:spcBef>
                <a:spcPts val="0"/>
              </a:spcBef>
              <a:spcAft>
                <a:spcPts val="0"/>
              </a:spcAft>
              <a:defRPr/>
            </a:pPr>
            <a:r>
              <a:rPr lang="en-US" sz="2800" dirty="0">
                <a:solidFill>
                  <a:schemeClr val="tx2">
                    <a:lumMod val="75000"/>
                  </a:schemeClr>
                </a:solidFill>
                <a:latin typeface="Arial" pitchFamily="34" charset="0"/>
                <a:cs typeface="Arial" pitchFamily="34" charset="0"/>
              </a:rPr>
              <a:t>	A </a:t>
            </a:r>
            <a:r>
              <a:rPr lang="en-US" sz="2800" u="sng" dirty="0">
                <a:solidFill>
                  <a:schemeClr val="tx2">
                    <a:lumMod val="75000"/>
                  </a:schemeClr>
                </a:solidFill>
                <a:latin typeface="Arial" pitchFamily="34" charset="0"/>
                <a:cs typeface="Arial" pitchFamily="34" charset="0"/>
              </a:rPr>
              <a:t>rhetorical figure</a:t>
            </a:r>
            <a:r>
              <a:rPr lang="en-US" sz="2800" dirty="0">
                <a:solidFill>
                  <a:schemeClr val="tx2">
                    <a:lumMod val="75000"/>
                  </a:schemeClr>
                </a:solidFill>
                <a:latin typeface="Arial" pitchFamily="34" charset="0"/>
                <a:cs typeface="Arial" pitchFamily="34" charset="0"/>
              </a:rPr>
              <a:t> concerns the deliberate arrangement of words to achieve a particular effect. </a:t>
            </a:r>
            <a:endParaRPr lang="uk-UA" sz="2800" dirty="0">
              <a:solidFill>
                <a:schemeClr val="tx2">
                  <a:lumMod val="75000"/>
                </a:schemeClr>
              </a:solidFill>
              <a:latin typeface="Arial" pitchFamily="34" charset="0"/>
              <a:cs typeface="Arial" pitchFamily="34" charset="0"/>
            </a:endParaRPr>
          </a:p>
        </p:txBody>
      </p:sp>
      <p:sp>
        <p:nvSpPr>
          <p:cNvPr id="7" name="Скругленный прямоугольник 6"/>
          <p:cNvSpPr/>
          <p:nvPr/>
        </p:nvSpPr>
        <p:spPr>
          <a:xfrm>
            <a:off x="287338" y="4005263"/>
            <a:ext cx="8569325" cy="1727200"/>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en-US" sz="2800" dirty="0">
                <a:solidFill>
                  <a:schemeClr val="tx2">
                    <a:lumMod val="75000"/>
                  </a:schemeClr>
                </a:solidFill>
                <a:latin typeface="Arial" pitchFamily="34" charset="0"/>
                <a:cs typeface="Arial" pitchFamily="34" charset="0"/>
              </a:rPr>
              <a:t>	However, different functions of the stylistic devices in different l-</a:t>
            </a:r>
            <a:r>
              <a:rPr lang="en-US" sz="2800" dirty="0" err="1">
                <a:solidFill>
                  <a:schemeClr val="tx2">
                    <a:lumMod val="75000"/>
                  </a:schemeClr>
                </a:solidFill>
                <a:latin typeface="Arial" pitchFamily="34" charset="0"/>
                <a:cs typeface="Arial" pitchFamily="34" charset="0"/>
              </a:rPr>
              <a:t>ges</a:t>
            </a:r>
            <a:r>
              <a:rPr lang="en-US" sz="2800" dirty="0">
                <a:solidFill>
                  <a:schemeClr val="tx2">
                    <a:lumMod val="75000"/>
                  </a:schemeClr>
                </a:solidFill>
                <a:latin typeface="Arial" pitchFamily="34" charset="0"/>
                <a:cs typeface="Arial" pitchFamily="34" charset="0"/>
              </a:rPr>
              <a:t> do not always coincide in usage and frequency. This creates difficulties in translation.</a:t>
            </a:r>
            <a:endParaRPr lang="uk-UA" sz="2800" dirty="0">
              <a:solidFill>
                <a:schemeClr val="tx2">
                  <a:lumMod val="75000"/>
                </a:schemeClr>
              </a:solidFill>
              <a:latin typeface="Arial" pitchFamily="34" charset="0"/>
              <a:cs typeface="Arial" pitchFamily="34" charset="0"/>
            </a:endParaRPr>
          </a:p>
        </p:txBody>
      </p:sp>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par>
                          <p:cTn id="18" fill="hold">
                            <p:stCondLst>
                              <p:cond delay="500"/>
                            </p:stCondLst>
                            <p:childTnLst>
                              <p:par>
                                <p:cTn id="19" presetID="10"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animBg="1"/>
      <p:bldP spid="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188913"/>
            <a:ext cx="9144000" cy="1268412"/>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just" fontAlgn="auto">
              <a:spcBef>
                <a:spcPts val="0"/>
              </a:spcBef>
              <a:spcAft>
                <a:spcPts val="0"/>
              </a:spcAft>
              <a:defRPr/>
            </a:pPr>
            <a:r>
              <a:rPr lang="en-US" sz="3200" dirty="0">
                <a:solidFill>
                  <a:srgbClr val="002060"/>
                </a:solidFill>
                <a:latin typeface="Arial" pitchFamily="34" charset="0"/>
                <a:cs typeface="Arial" pitchFamily="34" charset="0"/>
              </a:rPr>
              <a:t>One feature of vivid language is imagery. Imagery is created with the following </a:t>
            </a:r>
            <a:r>
              <a:rPr lang="en-US" sz="3200" u="sng" dirty="0">
                <a:solidFill>
                  <a:srgbClr val="FF0000"/>
                </a:solidFill>
                <a:latin typeface="Arial" pitchFamily="34" charset="0"/>
                <a:cs typeface="Arial" pitchFamily="34" charset="0"/>
              </a:rPr>
              <a:t>stylistic devices</a:t>
            </a:r>
            <a:r>
              <a:rPr lang="en-US" sz="3200" dirty="0">
                <a:solidFill>
                  <a:srgbClr val="002060"/>
                </a:solidFill>
                <a:latin typeface="Arial" pitchFamily="34" charset="0"/>
                <a:cs typeface="Arial" pitchFamily="34" charset="0"/>
              </a:rPr>
              <a:t>:</a:t>
            </a:r>
            <a:endParaRPr lang="uk-UA" sz="3200" dirty="0">
              <a:solidFill>
                <a:srgbClr val="002060"/>
              </a:solidFill>
              <a:latin typeface="Arial" pitchFamily="34" charset="0"/>
              <a:cs typeface="Arial" pitchFamily="34" charset="0"/>
            </a:endParaRPr>
          </a:p>
        </p:txBody>
      </p:sp>
      <p:sp>
        <p:nvSpPr>
          <p:cNvPr id="5" name="Скругленный прямоугольник 4"/>
          <p:cNvSpPr/>
          <p:nvPr/>
        </p:nvSpPr>
        <p:spPr>
          <a:xfrm>
            <a:off x="250825" y="1628775"/>
            <a:ext cx="8569325" cy="1873250"/>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en-US" sz="2800" dirty="0">
                <a:solidFill>
                  <a:schemeClr val="tx2">
                    <a:lumMod val="75000"/>
                  </a:schemeClr>
                </a:solidFill>
                <a:latin typeface="Arial" pitchFamily="34" charset="0"/>
                <a:cs typeface="Arial" pitchFamily="34" charset="0"/>
              </a:rPr>
              <a:t>	</a:t>
            </a:r>
            <a:r>
              <a:rPr lang="en-US" sz="2800" dirty="0">
                <a:solidFill>
                  <a:srgbClr val="FF0000"/>
                </a:solidFill>
                <a:latin typeface="Arial" pitchFamily="34" charset="0"/>
                <a:cs typeface="Arial" pitchFamily="34" charset="0"/>
              </a:rPr>
              <a:t>Epithet</a:t>
            </a:r>
            <a:r>
              <a:rPr lang="en-US" sz="2800" dirty="0">
                <a:solidFill>
                  <a:schemeClr val="tx2">
                    <a:lumMod val="75000"/>
                  </a:schemeClr>
                </a:solidFill>
                <a:latin typeface="Arial" pitchFamily="34" charset="0"/>
                <a:cs typeface="Arial" pitchFamily="34" charset="0"/>
              </a:rPr>
              <a:t> is a rhetorical term for an adjective (or adjective phrase) used to characterize a person or thing. It may have both positive and negative connotation (‘term of abuse’).</a:t>
            </a:r>
            <a:endParaRPr lang="uk-UA" sz="2800" dirty="0">
              <a:solidFill>
                <a:schemeClr val="tx2">
                  <a:lumMod val="75000"/>
                </a:schemeClr>
              </a:solidFill>
              <a:latin typeface="Arial" pitchFamily="34" charset="0"/>
              <a:cs typeface="Arial" pitchFamily="34" charset="0"/>
            </a:endParaRPr>
          </a:p>
        </p:txBody>
      </p:sp>
      <p:sp>
        <p:nvSpPr>
          <p:cNvPr id="7" name="Скругленный прямоугольник 6"/>
          <p:cNvSpPr/>
          <p:nvPr/>
        </p:nvSpPr>
        <p:spPr>
          <a:xfrm>
            <a:off x="323850" y="3644900"/>
            <a:ext cx="8532813" cy="2879725"/>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en-US" sz="2800" dirty="0">
                <a:solidFill>
                  <a:srgbClr val="002060"/>
                </a:solidFill>
                <a:latin typeface="Arial" pitchFamily="34" charset="0"/>
                <a:cs typeface="Arial" pitchFamily="34" charset="0"/>
              </a:rPr>
              <a:t>e.g. </a:t>
            </a:r>
            <a:r>
              <a:rPr lang="en-US" sz="2800" dirty="0">
                <a:solidFill>
                  <a:srgbClr val="0070C0"/>
                </a:solidFill>
                <a:latin typeface="Arial" pitchFamily="34" charset="0"/>
                <a:cs typeface="Arial" pitchFamily="34" charset="0"/>
              </a:rPr>
              <a:t>godlike, lovely-haired, swift-footed, glorious, tamer of horses, shepherd of the people, </a:t>
            </a:r>
          </a:p>
          <a:p>
            <a:pPr algn="just" fontAlgn="auto">
              <a:spcBef>
                <a:spcPts val="0"/>
              </a:spcBef>
              <a:spcAft>
                <a:spcPts val="0"/>
              </a:spcAft>
              <a:defRPr/>
            </a:pPr>
            <a:r>
              <a:rPr lang="en-US" sz="2800" dirty="0">
                <a:solidFill>
                  <a:srgbClr val="0070C0"/>
                </a:solidFill>
                <a:latin typeface="Arial" pitchFamily="34" charset="0"/>
                <a:cs typeface="Arial" pitchFamily="34" charset="0"/>
              </a:rPr>
              <a:t>daughter of a noble house, brave son, ox-eyed queen, etc. (Homer);  </a:t>
            </a:r>
          </a:p>
          <a:p>
            <a:pPr algn="just" fontAlgn="auto">
              <a:spcBef>
                <a:spcPts val="0"/>
              </a:spcBef>
              <a:spcAft>
                <a:spcPts val="0"/>
              </a:spcAft>
              <a:defRPr/>
            </a:pPr>
            <a:r>
              <a:rPr lang="en-US" sz="2800" dirty="0">
                <a:solidFill>
                  <a:srgbClr val="0070C0"/>
                </a:solidFill>
                <a:latin typeface="Arial" pitchFamily="34" charset="0"/>
                <a:cs typeface="Arial" pitchFamily="34" charset="0"/>
              </a:rPr>
              <a:t>curse of men, lord of the dead, monstrous, sacker of cities, etc. (Homer).</a:t>
            </a:r>
            <a:endParaRPr lang="uk-UA" sz="2800" dirty="0">
              <a:solidFill>
                <a:srgbClr val="0070C0"/>
              </a:solidFill>
              <a:latin typeface="Arial" pitchFamily="34" charset="0"/>
              <a:cs typeface="Arial" pitchFamily="34" charset="0"/>
            </a:endParaRPr>
          </a:p>
        </p:txBody>
      </p:sp>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par>
                          <p:cTn id="18" fill="hold">
                            <p:stCondLst>
                              <p:cond delay="500"/>
                            </p:stCondLst>
                            <p:childTnLst>
                              <p:par>
                                <p:cTn id="19" presetID="10"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animBg="1"/>
      <p:bldP spid="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908050"/>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4800" dirty="0">
                <a:solidFill>
                  <a:srgbClr val="FF0000"/>
                </a:solidFill>
                <a:latin typeface="Arial" pitchFamily="34" charset="0"/>
                <a:cs typeface="Arial" pitchFamily="34" charset="0"/>
              </a:rPr>
              <a:t>The Problem of Stylistic Devices</a:t>
            </a:r>
            <a:endParaRPr lang="uk-UA" sz="4800" dirty="0">
              <a:solidFill>
                <a:srgbClr val="FF0000"/>
              </a:solidFill>
              <a:latin typeface="Arial" pitchFamily="34" charset="0"/>
              <a:cs typeface="Arial" pitchFamily="34" charset="0"/>
            </a:endParaRPr>
          </a:p>
        </p:txBody>
      </p:sp>
      <p:sp>
        <p:nvSpPr>
          <p:cNvPr id="5" name="Скругленный прямоугольник 4"/>
          <p:cNvSpPr/>
          <p:nvPr/>
        </p:nvSpPr>
        <p:spPr>
          <a:xfrm>
            <a:off x="287338" y="1052513"/>
            <a:ext cx="8569325" cy="2232025"/>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en-US" sz="2800" dirty="0">
                <a:solidFill>
                  <a:schemeClr val="tx2">
                    <a:lumMod val="75000"/>
                  </a:schemeClr>
                </a:solidFill>
                <a:latin typeface="Arial" pitchFamily="34" charset="0"/>
                <a:cs typeface="Arial" pitchFamily="34" charset="0"/>
              </a:rPr>
              <a:t>	</a:t>
            </a:r>
            <a:r>
              <a:rPr lang="en-US" sz="2800" dirty="0">
                <a:solidFill>
                  <a:srgbClr val="FF0000"/>
                </a:solidFill>
                <a:latin typeface="Arial" pitchFamily="34" charset="0"/>
                <a:cs typeface="Arial" pitchFamily="34" charset="0"/>
              </a:rPr>
              <a:t>Simile </a:t>
            </a:r>
            <a:r>
              <a:rPr lang="en-US" sz="2800" dirty="0">
                <a:solidFill>
                  <a:schemeClr val="tx2">
                    <a:lumMod val="75000"/>
                  </a:schemeClr>
                </a:solidFill>
                <a:latin typeface="Arial" pitchFamily="34" charset="0"/>
                <a:cs typeface="Arial" pitchFamily="34" charset="0"/>
              </a:rPr>
              <a:t>is a kind of comparison in which two things are compared because they have something in common though they are in all other respects different. The imaginative comparison is explicitly made with the help of </a:t>
            </a:r>
            <a:r>
              <a:rPr lang="en-US" sz="2800" i="1" u="sng" dirty="0">
                <a:solidFill>
                  <a:schemeClr val="tx2">
                    <a:lumMod val="75000"/>
                  </a:schemeClr>
                </a:solidFill>
                <a:latin typeface="Arial" pitchFamily="34" charset="0"/>
                <a:cs typeface="Arial" pitchFamily="34" charset="0"/>
              </a:rPr>
              <a:t>like or as</a:t>
            </a:r>
            <a:r>
              <a:rPr lang="en-US" sz="2800" dirty="0">
                <a:solidFill>
                  <a:schemeClr val="tx2">
                    <a:lumMod val="75000"/>
                  </a:schemeClr>
                </a:solidFill>
                <a:latin typeface="Arial" pitchFamily="34" charset="0"/>
                <a:cs typeface="Arial" pitchFamily="34" charset="0"/>
              </a:rPr>
              <a:t>,</a:t>
            </a:r>
            <a:endParaRPr lang="uk-UA" sz="2800" dirty="0">
              <a:solidFill>
                <a:schemeClr val="tx2">
                  <a:lumMod val="75000"/>
                </a:schemeClr>
              </a:solidFill>
              <a:latin typeface="Arial" pitchFamily="34" charset="0"/>
              <a:cs typeface="Arial" pitchFamily="34" charset="0"/>
            </a:endParaRPr>
          </a:p>
        </p:txBody>
      </p:sp>
      <p:sp>
        <p:nvSpPr>
          <p:cNvPr id="7" name="Скругленный прямоугольник 6"/>
          <p:cNvSpPr/>
          <p:nvPr/>
        </p:nvSpPr>
        <p:spPr>
          <a:xfrm>
            <a:off x="17463" y="3644900"/>
            <a:ext cx="9109075" cy="2736850"/>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en-US" sz="2800" dirty="0">
                <a:solidFill>
                  <a:srgbClr val="002060"/>
                </a:solidFill>
                <a:latin typeface="Arial" pitchFamily="34" charset="0"/>
                <a:cs typeface="Arial" pitchFamily="34" charset="0"/>
              </a:rPr>
              <a:t>e.g. 	</a:t>
            </a:r>
          </a:p>
          <a:p>
            <a:pPr fontAlgn="auto">
              <a:spcBef>
                <a:spcPts val="0"/>
              </a:spcBef>
              <a:spcAft>
                <a:spcPts val="0"/>
              </a:spcAft>
              <a:defRPr/>
            </a:pPr>
            <a:r>
              <a:rPr lang="en-US" sz="2800" dirty="0">
                <a:solidFill>
                  <a:srgbClr val="0070C0"/>
                </a:solidFill>
                <a:latin typeface="Arial" pitchFamily="34" charset="0"/>
                <a:cs typeface="Arial" pitchFamily="34" charset="0"/>
              </a:rPr>
              <a:t>She walks like an angel. I wandered lonely as a cloud. </a:t>
            </a:r>
          </a:p>
          <a:p>
            <a:pPr fontAlgn="auto">
              <a:spcBef>
                <a:spcPts val="0"/>
              </a:spcBef>
              <a:spcAft>
                <a:spcPts val="0"/>
              </a:spcAft>
              <a:defRPr/>
            </a:pPr>
            <a:endParaRPr lang="en-US" sz="2800" dirty="0">
              <a:solidFill>
                <a:srgbClr val="0070C0"/>
              </a:solidFill>
              <a:latin typeface="Arial" pitchFamily="34" charset="0"/>
              <a:cs typeface="Arial" pitchFamily="34" charset="0"/>
            </a:endParaRPr>
          </a:p>
          <a:p>
            <a:pPr fontAlgn="auto">
              <a:spcBef>
                <a:spcPts val="0"/>
              </a:spcBef>
              <a:spcAft>
                <a:spcPts val="0"/>
              </a:spcAft>
              <a:defRPr/>
            </a:pPr>
            <a:r>
              <a:rPr lang="en-US" sz="2800" dirty="0">
                <a:solidFill>
                  <a:srgbClr val="0070C0"/>
                </a:solidFill>
                <a:latin typeface="Arial" pitchFamily="34" charset="0"/>
                <a:cs typeface="Arial" pitchFamily="34" charset="0"/>
              </a:rPr>
              <a:t>Freedom is like a drum; strike it anywhere and it resounds everywhere. </a:t>
            </a:r>
            <a:r>
              <a:rPr lang="en-US" sz="2800" dirty="0">
                <a:solidFill>
                  <a:srgbClr val="002060"/>
                </a:solidFill>
                <a:latin typeface="Arial" pitchFamily="34" charset="0"/>
                <a:cs typeface="Arial" pitchFamily="34" charset="0"/>
              </a:rPr>
              <a:t>(Adlai Stevenson)</a:t>
            </a:r>
          </a:p>
        </p:txBody>
      </p:sp>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par>
                          <p:cTn id="18" fill="hold">
                            <p:stCondLst>
                              <p:cond delay="500"/>
                            </p:stCondLst>
                            <p:childTnLst>
                              <p:par>
                                <p:cTn id="19" presetID="10"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animBg="1"/>
      <p:bldP spid="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908050"/>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4800" dirty="0">
                <a:solidFill>
                  <a:srgbClr val="FF0000"/>
                </a:solidFill>
                <a:latin typeface="Arial" pitchFamily="34" charset="0"/>
                <a:cs typeface="Arial" pitchFamily="34" charset="0"/>
              </a:rPr>
              <a:t>The Problem of Stylistic Devices</a:t>
            </a:r>
            <a:endParaRPr lang="uk-UA" sz="4800" dirty="0">
              <a:solidFill>
                <a:srgbClr val="FF0000"/>
              </a:solidFill>
              <a:latin typeface="Arial" pitchFamily="34" charset="0"/>
              <a:cs typeface="Arial" pitchFamily="34" charset="0"/>
            </a:endParaRPr>
          </a:p>
        </p:txBody>
      </p:sp>
      <p:sp>
        <p:nvSpPr>
          <p:cNvPr id="5" name="Скругленный прямоугольник 4"/>
          <p:cNvSpPr/>
          <p:nvPr/>
        </p:nvSpPr>
        <p:spPr>
          <a:xfrm>
            <a:off x="287338" y="1052513"/>
            <a:ext cx="8569325" cy="3384550"/>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en-US" sz="2800" dirty="0">
                <a:solidFill>
                  <a:schemeClr val="tx2">
                    <a:lumMod val="75000"/>
                  </a:schemeClr>
                </a:solidFill>
                <a:latin typeface="Arial" pitchFamily="34" charset="0"/>
                <a:cs typeface="Arial" pitchFamily="34" charset="0"/>
              </a:rPr>
              <a:t>	</a:t>
            </a:r>
            <a:r>
              <a:rPr lang="en-US" sz="2800" dirty="0">
                <a:solidFill>
                  <a:srgbClr val="FF0000"/>
                </a:solidFill>
                <a:latin typeface="Arial" pitchFamily="34" charset="0"/>
                <a:cs typeface="Arial" pitchFamily="34" charset="0"/>
              </a:rPr>
              <a:t>Metaphor  </a:t>
            </a:r>
            <a:r>
              <a:rPr lang="en-US" sz="2800" dirty="0">
                <a:solidFill>
                  <a:srgbClr val="002060"/>
                </a:solidFill>
                <a:latin typeface="Arial" pitchFamily="34" charset="0"/>
                <a:cs typeface="Arial" pitchFamily="34" charset="0"/>
              </a:rPr>
              <a:t>is a comparison between two things which are basically quite different without using the words </a:t>
            </a:r>
            <a:r>
              <a:rPr lang="en-US" sz="2800" i="1" u="sng" dirty="0">
                <a:solidFill>
                  <a:srgbClr val="002060"/>
                </a:solidFill>
                <a:latin typeface="Arial" pitchFamily="34" charset="0"/>
                <a:cs typeface="Arial" pitchFamily="34" charset="0"/>
              </a:rPr>
              <a:t>like or as</a:t>
            </a:r>
            <a:r>
              <a:rPr lang="en-US" sz="2800" dirty="0">
                <a:solidFill>
                  <a:srgbClr val="002060"/>
                </a:solidFill>
                <a:latin typeface="Arial" pitchFamily="34" charset="0"/>
                <a:cs typeface="Arial" pitchFamily="34" charset="0"/>
              </a:rPr>
              <a:t>. While simile says that one thing is like another, a metaphor says that one thing is another. It is obligatory to translate in fiction where it has an original, fresh-created character, in newspapers, etc. </a:t>
            </a:r>
            <a:endParaRPr lang="uk-UA" sz="2800" dirty="0">
              <a:solidFill>
                <a:srgbClr val="002060"/>
              </a:solidFill>
              <a:latin typeface="Arial" pitchFamily="34" charset="0"/>
              <a:cs typeface="Arial" pitchFamily="34" charset="0"/>
            </a:endParaRPr>
          </a:p>
        </p:txBody>
      </p:sp>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
        <p:nvSpPr>
          <p:cNvPr id="6" name="Скругленный прямоугольник 5"/>
          <p:cNvSpPr/>
          <p:nvPr/>
        </p:nvSpPr>
        <p:spPr>
          <a:xfrm>
            <a:off x="287338" y="4616450"/>
            <a:ext cx="8569325" cy="1260475"/>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marL="457200" indent="-457200" algn="just" fontAlgn="auto">
              <a:spcBef>
                <a:spcPts val="0"/>
              </a:spcBef>
              <a:spcAft>
                <a:spcPts val="0"/>
              </a:spcAft>
              <a:buFont typeface="Wingdings" pitchFamily="2" charset="2"/>
              <a:buChar char="ü"/>
              <a:defRPr/>
            </a:pPr>
            <a:r>
              <a:rPr lang="en-US" sz="2800" dirty="0">
                <a:solidFill>
                  <a:schemeClr val="tx2">
                    <a:lumMod val="75000"/>
                  </a:schemeClr>
                </a:solidFill>
                <a:latin typeface="Arial" pitchFamily="34" charset="0"/>
                <a:cs typeface="Arial" pitchFamily="34" charset="0"/>
              </a:rPr>
              <a:t>In any case the translator should compensate the metaphor. </a:t>
            </a:r>
            <a:endParaRPr lang="uk-UA" sz="2800" dirty="0">
              <a:solidFill>
                <a:srgbClr val="002060"/>
              </a:solidFill>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par>
                          <p:cTn id="18" fill="hold">
                            <p:stCondLst>
                              <p:cond delay="500"/>
                            </p:stCondLst>
                            <p:childTnLst>
                              <p:par>
                                <p:cTn id="19" presetID="10"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8" grpId="0" animBg="1"/>
      <p:bldP spid="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1052513"/>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fontAlgn="auto">
              <a:spcBef>
                <a:spcPts val="0"/>
              </a:spcBef>
              <a:spcAft>
                <a:spcPts val="0"/>
              </a:spcAft>
              <a:defRPr/>
            </a:pPr>
            <a:r>
              <a:rPr lang="en-US" sz="3200" dirty="0">
                <a:solidFill>
                  <a:srgbClr val="002060"/>
                </a:solidFill>
                <a:latin typeface="Arial" pitchFamily="34" charset="0"/>
                <a:cs typeface="Arial" pitchFamily="34" charset="0"/>
              </a:rPr>
              <a:t>P. </a:t>
            </a:r>
            <a:r>
              <a:rPr lang="en-US" sz="3200" dirty="0" err="1">
                <a:solidFill>
                  <a:srgbClr val="002060"/>
                </a:solidFill>
                <a:latin typeface="Arial" pitchFamily="34" charset="0"/>
                <a:cs typeface="Arial" pitchFamily="34" charset="0"/>
              </a:rPr>
              <a:t>Newmark</a:t>
            </a:r>
            <a:r>
              <a:rPr lang="en-US" sz="3200" dirty="0">
                <a:solidFill>
                  <a:srgbClr val="002060"/>
                </a:solidFill>
                <a:latin typeface="Arial" pitchFamily="34" charset="0"/>
                <a:cs typeface="Arial" pitchFamily="34" charset="0"/>
              </a:rPr>
              <a:t> (1988) differentiates 6 types of </a:t>
            </a:r>
            <a:r>
              <a:rPr lang="en-US" sz="3200" u="sng" dirty="0">
                <a:solidFill>
                  <a:srgbClr val="002060"/>
                </a:solidFill>
                <a:latin typeface="Arial" pitchFamily="34" charset="0"/>
                <a:cs typeface="Arial" pitchFamily="34" charset="0"/>
              </a:rPr>
              <a:t>metaphors:</a:t>
            </a:r>
            <a:endParaRPr lang="uk-UA" sz="3200" u="sng" dirty="0">
              <a:solidFill>
                <a:srgbClr val="002060"/>
              </a:solidFill>
              <a:latin typeface="Arial" pitchFamily="34" charset="0"/>
              <a:cs typeface="Arial" pitchFamily="34" charset="0"/>
            </a:endParaRPr>
          </a:p>
        </p:txBody>
      </p:sp>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
        <p:nvSpPr>
          <p:cNvPr id="6" name="Скругленный прямоугольник 5"/>
          <p:cNvSpPr/>
          <p:nvPr/>
        </p:nvSpPr>
        <p:spPr>
          <a:xfrm>
            <a:off x="287338" y="1125538"/>
            <a:ext cx="8569325" cy="3455987"/>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marL="514350" indent="-514350" fontAlgn="auto">
              <a:spcBef>
                <a:spcPts val="0"/>
              </a:spcBef>
              <a:spcAft>
                <a:spcPts val="0"/>
              </a:spcAft>
              <a:buFontTx/>
              <a:buAutoNum type="arabicPeriod"/>
              <a:defRPr/>
            </a:pPr>
            <a:r>
              <a:rPr lang="en-US" sz="2800" b="1" dirty="0">
                <a:solidFill>
                  <a:schemeClr val="tx2">
                    <a:lumMod val="75000"/>
                  </a:schemeClr>
                </a:solidFill>
                <a:latin typeface="Arial" pitchFamily="34" charset="0"/>
                <a:cs typeface="Arial" pitchFamily="34" charset="0"/>
              </a:rPr>
              <a:t>dead metaphor </a:t>
            </a:r>
            <a:r>
              <a:rPr lang="en-US" sz="2800" dirty="0">
                <a:solidFill>
                  <a:schemeClr val="tx2">
                    <a:lumMod val="75000"/>
                  </a:schemeClr>
                </a:solidFill>
                <a:latin typeface="Arial" pitchFamily="34" charset="0"/>
                <a:cs typeface="Arial" pitchFamily="34" charset="0"/>
              </a:rPr>
              <a:t>has lost its image through overuse; it is formed with words: </a:t>
            </a:r>
          </a:p>
          <a:p>
            <a:pPr algn="ctr" fontAlgn="auto">
              <a:lnSpc>
                <a:spcPct val="150000"/>
              </a:lnSpc>
              <a:spcBef>
                <a:spcPts val="0"/>
              </a:spcBef>
              <a:spcAft>
                <a:spcPts val="0"/>
              </a:spcAft>
              <a:defRPr/>
            </a:pPr>
            <a:r>
              <a:rPr lang="en-US" sz="2800" dirty="0">
                <a:solidFill>
                  <a:srgbClr val="0070C0"/>
                </a:solidFill>
                <a:latin typeface="Arial" pitchFamily="34" charset="0"/>
                <a:cs typeface="Arial" pitchFamily="34" charset="0"/>
              </a:rPr>
              <a:t>top, bottom, mouth, hand, arm, circle, drop, rise, fall</a:t>
            </a:r>
          </a:p>
          <a:p>
            <a:pPr fontAlgn="auto">
              <a:lnSpc>
                <a:spcPct val="150000"/>
              </a:lnSpc>
              <a:spcBef>
                <a:spcPts val="0"/>
              </a:spcBef>
              <a:spcAft>
                <a:spcPts val="0"/>
              </a:spcAft>
              <a:defRPr/>
            </a:pPr>
            <a:r>
              <a:rPr lang="en-US" sz="2800" dirty="0">
                <a:solidFill>
                  <a:schemeClr val="tx2">
                    <a:lumMod val="75000"/>
                  </a:schemeClr>
                </a:solidFill>
                <a:latin typeface="Arial" pitchFamily="34" charset="0"/>
                <a:cs typeface="Arial" pitchFamily="34" charset="0"/>
              </a:rPr>
              <a:t>e.g. </a:t>
            </a:r>
            <a:r>
              <a:rPr lang="en-US" sz="2800" dirty="0">
                <a:solidFill>
                  <a:srgbClr val="0070C0"/>
                </a:solidFill>
                <a:latin typeface="Arial" pitchFamily="34" charset="0"/>
                <a:cs typeface="Arial" pitchFamily="34" charset="0"/>
              </a:rPr>
              <a:t>field of human knowledge, bottom of the hill, </a:t>
            </a:r>
          </a:p>
          <a:p>
            <a:pPr fontAlgn="auto">
              <a:spcBef>
                <a:spcPts val="0"/>
              </a:spcBef>
              <a:spcAft>
                <a:spcPts val="0"/>
              </a:spcAft>
              <a:defRPr/>
            </a:pPr>
            <a:r>
              <a:rPr lang="en-US" sz="2800" dirty="0">
                <a:solidFill>
                  <a:srgbClr val="0070C0"/>
                </a:solidFill>
                <a:latin typeface="Arial" pitchFamily="34" charset="0"/>
                <a:cs typeface="Arial" pitchFamily="34" charset="0"/>
              </a:rPr>
              <a:t>the arm of the chair, </a:t>
            </a:r>
            <a:r>
              <a:rPr lang="en-US" sz="2800" dirty="0">
                <a:solidFill>
                  <a:schemeClr val="tx2">
                    <a:lumMod val="75000"/>
                  </a:schemeClr>
                </a:solidFill>
                <a:latin typeface="Arial" pitchFamily="34" charset="0"/>
                <a:cs typeface="Arial" pitchFamily="34" charset="0"/>
              </a:rPr>
              <a:t>etc.</a:t>
            </a:r>
          </a:p>
        </p:txBody>
      </p:sp>
      <p:sp>
        <p:nvSpPr>
          <p:cNvPr id="7" name="Скругленный прямоугольник 6"/>
          <p:cNvSpPr/>
          <p:nvPr/>
        </p:nvSpPr>
        <p:spPr>
          <a:xfrm>
            <a:off x="287338" y="4724400"/>
            <a:ext cx="8569325" cy="1800225"/>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marL="514350" indent="-514350" fontAlgn="auto">
              <a:spcBef>
                <a:spcPts val="0"/>
              </a:spcBef>
              <a:spcAft>
                <a:spcPts val="0"/>
              </a:spcAft>
              <a:buFontTx/>
              <a:buAutoNum type="arabicPeriod" startAt="2"/>
              <a:defRPr/>
            </a:pPr>
            <a:r>
              <a:rPr lang="en-US" sz="2800" b="1" dirty="0">
                <a:solidFill>
                  <a:schemeClr val="tx2">
                    <a:lumMod val="75000"/>
                  </a:schemeClr>
                </a:solidFill>
                <a:latin typeface="Arial" pitchFamily="34" charset="0"/>
                <a:cs typeface="Arial" pitchFamily="34" charset="0"/>
              </a:rPr>
              <a:t>cliché metaphor </a:t>
            </a:r>
            <a:r>
              <a:rPr lang="en-US" sz="2800" dirty="0">
                <a:solidFill>
                  <a:schemeClr val="tx2">
                    <a:lumMod val="75000"/>
                  </a:schemeClr>
                </a:solidFill>
                <a:latin typeface="Arial" pitchFamily="34" charset="0"/>
                <a:cs typeface="Arial" pitchFamily="34" charset="0"/>
              </a:rPr>
              <a:t>is used as a substitute for clear thought: </a:t>
            </a:r>
          </a:p>
          <a:p>
            <a:pPr algn="ctr" fontAlgn="auto">
              <a:spcBef>
                <a:spcPts val="0"/>
              </a:spcBef>
              <a:spcAft>
                <a:spcPts val="0"/>
              </a:spcAft>
              <a:defRPr/>
            </a:pPr>
            <a:r>
              <a:rPr lang="en-US" sz="2800" dirty="0">
                <a:solidFill>
                  <a:srgbClr val="0070C0"/>
                </a:solidFill>
                <a:latin typeface="Arial" pitchFamily="34" charset="0"/>
                <a:cs typeface="Arial" pitchFamily="34" charset="0"/>
              </a:rPr>
              <a:t>a breakthrough, a jewel of the crown</a:t>
            </a:r>
            <a:endParaRPr lang="en-US" sz="2800" dirty="0">
              <a:solidFill>
                <a:schemeClr val="tx2">
                  <a:lumMod val="75000"/>
                </a:schemeClr>
              </a:solidFill>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par>
                          <p:cTn id="18" fill="hold">
                            <p:stCondLst>
                              <p:cond delay="500"/>
                            </p:stCondLst>
                            <p:childTnLst>
                              <p:par>
                                <p:cTn id="19" presetID="10"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6" grpId="0" animBg="1"/>
      <p:bldP spid="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1052513"/>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fontAlgn="auto">
              <a:spcBef>
                <a:spcPts val="0"/>
              </a:spcBef>
              <a:spcAft>
                <a:spcPts val="0"/>
              </a:spcAft>
              <a:defRPr/>
            </a:pPr>
            <a:r>
              <a:rPr lang="en-US" sz="3200" dirty="0">
                <a:solidFill>
                  <a:srgbClr val="002060"/>
                </a:solidFill>
                <a:latin typeface="Arial" pitchFamily="34" charset="0"/>
                <a:cs typeface="Arial" pitchFamily="34" charset="0"/>
              </a:rPr>
              <a:t>P. </a:t>
            </a:r>
            <a:r>
              <a:rPr lang="en-US" sz="3200" dirty="0" err="1">
                <a:solidFill>
                  <a:srgbClr val="002060"/>
                </a:solidFill>
                <a:latin typeface="Arial" pitchFamily="34" charset="0"/>
                <a:cs typeface="Arial" pitchFamily="34" charset="0"/>
              </a:rPr>
              <a:t>Newmark</a:t>
            </a:r>
            <a:r>
              <a:rPr lang="en-US" sz="3200" dirty="0">
                <a:solidFill>
                  <a:srgbClr val="002060"/>
                </a:solidFill>
                <a:latin typeface="Arial" pitchFamily="34" charset="0"/>
                <a:cs typeface="Arial" pitchFamily="34" charset="0"/>
              </a:rPr>
              <a:t> (1988) differentiates 6 types of </a:t>
            </a:r>
            <a:r>
              <a:rPr lang="en-US" sz="3200" u="sng" dirty="0">
                <a:solidFill>
                  <a:srgbClr val="002060"/>
                </a:solidFill>
                <a:latin typeface="Arial" pitchFamily="34" charset="0"/>
                <a:cs typeface="Arial" pitchFamily="34" charset="0"/>
              </a:rPr>
              <a:t>metaphors:</a:t>
            </a:r>
            <a:endParaRPr lang="uk-UA" sz="3200" u="sng" dirty="0">
              <a:solidFill>
                <a:srgbClr val="002060"/>
              </a:solidFill>
              <a:latin typeface="Arial" pitchFamily="34" charset="0"/>
              <a:cs typeface="Arial" pitchFamily="34" charset="0"/>
            </a:endParaRPr>
          </a:p>
        </p:txBody>
      </p:sp>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
        <p:nvSpPr>
          <p:cNvPr id="6" name="Скругленный прямоугольник 5"/>
          <p:cNvSpPr/>
          <p:nvPr/>
        </p:nvSpPr>
        <p:spPr>
          <a:xfrm>
            <a:off x="287338" y="1125538"/>
            <a:ext cx="8569325" cy="2808287"/>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fontAlgn="auto">
              <a:spcBef>
                <a:spcPts val="0"/>
              </a:spcBef>
              <a:spcAft>
                <a:spcPts val="0"/>
              </a:spcAft>
              <a:defRPr/>
            </a:pPr>
            <a:r>
              <a:rPr lang="en-US" sz="2800" b="1" dirty="0">
                <a:solidFill>
                  <a:schemeClr val="tx2">
                    <a:lumMod val="75000"/>
                  </a:schemeClr>
                </a:solidFill>
                <a:latin typeface="Arial" pitchFamily="34" charset="0"/>
                <a:cs typeface="Arial" pitchFamily="34" charset="0"/>
              </a:rPr>
              <a:t>3. stock/standard metaphor </a:t>
            </a:r>
            <a:r>
              <a:rPr lang="en-US" sz="2800" dirty="0">
                <a:solidFill>
                  <a:schemeClr val="tx2">
                    <a:lumMod val="75000"/>
                  </a:schemeClr>
                </a:solidFill>
                <a:latin typeface="Arial" pitchFamily="34" charset="0"/>
                <a:cs typeface="Arial" pitchFamily="34" charset="0"/>
              </a:rPr>
              <a:t>is an established metaphor used mostly in an informal context: </a:t>
            </a:r>
          </a:p>
          <a:p>
            <a:pPr algn="ctr" fontAlgn="auto">
              <a:lnSpc>
                <a:spcPct val="150000"/>
              </a:lnSpc>
              <a:spcBef>
                <a:spcPts val="0"/>
              </a:spcBef>
              <a:spcAft>
                <a:spcPts val="0"/>
              </a:spcAft>
              <a:defRPr/>
            </a:pPr>
            <a:r>
              <a:rPr lang="en-US" sz="2800" dirty="0">
                <a:solidFill>
                  <a:srgbClr val="0070C0"/>
                </a:solidFill>
                <a:latin typeface="Arial" pitchFamily="34" charset="0"/>
                <a:cs typeface="Arial" pitchFamily="34" charset="0"/>
              </a:rPr>
              <a:t>to oil the wheels, to be in giving </a:t>
            </a:r>
            <a:r>
              <a:rPr lang="en-US" sz="2800" dirty="0" err="1">
                <a:solidFill>
                  <a:srgbClr val="0070C0"/>
                </a:solidFill>
                <a:latin typeface="Arial" pitchFamily="34" charset="0"/>
                <a:cs typeface="Arial" pitchFamily="34" charset="0"/>
              </a:rPr>
              <a:t>humour</a:t>
            </a:r>
            <a:r>
              <a:rPr lang="en-US" sz="2800" dirty="0">
                <a:solidFill>
                  <a:srgbClr val="0070C0"/>
                </a:solidFill>
                <a:latin typeface="Arial" pitchFamily="34" charset="0"/>
                <a:cs typeface="Arial" pitchFamily="34" charset="0"/>
              </a:rPr>
              <a:t>, loads/tons/heaps of food, to keep the pot boiling, etc.</a:t>
            </a:r>
          </a:p>
        </p:txBody>
      </p:sp>
      <p:sp>
        <p:nvSpPr>
          <p:cNvPr id="7" name="Скругленный прямоугольник 6"/>
          <p:cNvSpPr/>
          <p:nvPr/>
        </p:nvSpPr>
        <p:spPr>
          <a:xfrm>
            <a:off x="287338" y="4005263"/>
            <a:ext cx="8569325" cy="2700337"/>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fontAlgn="auto">
              <a:spcBef>
                <a:spcPts val="0"/>
              </a:spcBef>
              <a:spcAft>
                <a:spcPts val="0"/>
              </a:spcAft>
              <a:defRPr/>
            </a:pPr>
            <a:r>
              <a:rPr lang="en-US" sz="2800" b="1" dirty="0">
                <a:solidFill>
                  <a:schemeClr val="tx2">
                    <a:lumMod val="75000"/>
                  </a:schemeClr>
                </a:solidFill>
                <a:latin typeface="Arial" pitchFamily="34" charset="0"/>
                <a:cs typeface="Arial" pitchFamily="34" charset="0"/>
              </a:rPr>
              <a:t>4. adapted metaphor </a:t>
            </a:r>
            <a:r>
              <a:rPr lang="en-US" sz="2800" dirty="0">
                <a:solidFill>
                  <a:schemeClr val="tx2">
                    <a:lumMod val="75000"/>
                  </a:schemeClr>
                </a:solidFill>
                <a:latin typeface="Arial" pitchFamily="34" charset="0"/>
                <a:cs typeface="Arial" pitchFamily="34" charset="0"/>
              </a:rPr>
              <a:t>occurs when a stock metaphor has been adapted to a new context: </a:t>
            </a:r>
          </a:p>
          <a:p>
            <a:pPr algn="ctr" fontAlgn="auto">
              <a:lnSpc>
                <a:spcPct val="150000"/>
              </a:lnSpc>
              <a:spcBef>
                <a:spcPts val="0"/>
              </a:spcBef>
              <a:spcAft>
                <a:spcPts val="0"/>
              </a:spcAft>
              <a:defRPr/>
            </a:pPr>
            <a:r>
              <a:rPr lang="en-US" sz="2800" dirty="0">
                <a:solidFill>
                  <a:srgbClr val="0070C0"/>
                </a:solidFill>
                <a:latin typeface="Arial" pitchFamily="34" charset="0"/>
                <a:cs typeface="Arial" pitchFamily="34" charset="0"/>
              </a:rPr>
              <a:t>to carry coal to Newcastle, </a:t>
            </a:r>
          </a:p>
          <a:p>
            <a:pPr algn="ctr" fontAlgn="auto">
              <a:lnSpc>
                <a:spcPct val="150000"/>
              </a:lnSpc>
              <a:spcBef>
                <a:spcPts val="0"/>
              </a:spcBef>
              <a:spcAft>
                <a:spcPts val="0"/>
              </a:spcAft>
              <a:defRPr/>
            </a:pPr>
            <a:r>
              <a:rPr lang="en-US" sz="2800" dirty="0">
                <a:solidFill>
                  <a:srgbClr val="0070C0"/>
                </a:solidFill>
                <a:latin typeface="Arial" pitchFamily="34" charset="0"/>
                <a:cs typeface="Arial" pitchFamily="34" charset="0"/>
              </a:rPr>
              <a:t>[Every cloud has] a silver lining, etc. </a:t>
            </a:r>
          </a:p>
          <a:p>
            <a:pPr algn="ctr" fontAlgn="auto">
              <a:lnSpc>
                <a:spcPct val="150000"/>
              </a:lnSpc>
              <a:spcBef>
                <a:spcPts val="0"/>
              </a:spcBef>
              <a:spcAft>
                <a:spcPts val="0"/>
              </a:spcAft>
              <a:defRPr/>
            </a:pPr>
            <a:r>
              <a:rPr lang="en-US" sz="2800" dirty="0">
                <a:solidFill>
                  <a:srgbClr val="0070C0"/>
                </a:solidFill>
                <a:latin typeface="Arial" pitchFamily="34" charset="0"/>
                <a:cs typeface="Arial" pitchFamily="34" charset="0"/>
              </a:rPr>
              <a:t>(proverbs are often used)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par>
                          <p:cTn id="18" fill="hold">
                            <p:stCondLst>
                              <p:cond delay="500"/>
                            </p:stCondLst>
                            <p:childTnLst>
                              <p:par>
                                <p:cTn id="19" presetID="10"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6" grpId="0" animBg="1"/>
      <p:bldP spid="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1052513"/>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fontAlgn="auto">
              <a:spcBef>
                <a:spcPts val="0"/>
              </a:spcBef>
              <a:spcAft>
                <a:spcPts val="0"/>
              </a:spcAft>
              <a:defRPr/>
            </a:pPr>
            <a:r>
              <a:rPr lang="en-US" sz="3200" dirty="0">
                <a:solidFill>
                  <a:srgbClr val="002060"/>
                </a:solidFill>
                <a:latin typeface="Arial" pitchFamily="34" charset="0"/>
                <a:cs typeface="Arial" pitchFamily="34" charset="0"/>
              </a:rPr>
              <a:t>P. </a:t>
            </a:r>
            <a:r>
              <a:rPr lang="en-US" sz="3200" dirty="0" err="1">
                <a:solidFill>
                  <a:srgbClr val="002060"/>
                </a:solidFill>
                <a:latin typeface="Arial" pitchFamily="34" charset="0"/>
                <a:cs typeface="Arial" pitchFamily="34" charset="0"/>
              </a:rPr>
              <a:t>Newmark</a:t>
            </a:r>
            <a:r>
              <a:rPr lang="en-US" sz="3200" dirty="0">
                <a:solidFill>
                  <a:srgbClr val="002060"/>
                </a:solidFill>
                <a:latin typeface="Arial" pitchFamily="34" charset="0"/>
                <a:cs typeface="Arial" pitchFamily="34" charset="0"/>
              </a:rPr>
              <a:t> (1988) differentiates 6 types of </a:t>
            </a:r>
            <a:r>
              <a:rPr lang="en-US" sz="3200" u="sng" dirty="0">
                <a:solidFill>
                  <a:srgbClr val="002060"/>
                </a:solidFill>
                <a:latin typeface="Arial" pitchFamily="34" charset="0"/>
                <a:cs typeface="Arial" pitchFamily="34" charset="0"/>
              </a:rPr>
              <a:t>metaphors:</a:t>
            </a:r>
            <a:endParaRPr lang="uk-UA" sz="3200" u="sng" dirty="0">
              <a:solidFill>
                <a:srgbClr val="002060"/>
              </a:solidFill>
              <a:latin typeface="Arial" pitchFamily="34" charset="0"/>
              <a:cs typeface="Arial" pitchFamily="34" charset="0"/>
            </a:endParaRPr>
          </a:p>
        </p:txBody>
      </p:sp>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
        <p:nvSpPr>
          <p:cNvPr id="6" name="Скругленный прямоугольник 5"/>
          <p:cNvSpPr/>
          <p:nvPr/>
        </p:nvSpPr>
        <p:spPr>
          <a:xfrm>
            <a:off x="287338" y="1196975"/>
            <a:ext cx="8569325" cy="3024188"/>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fontAlgn="auto">
              <a:spcBef>
                <a:spcPts val="0"/>
              </a:spcBef>
              <a:spcAft>
                <a:spcPts val="0"/>
              </a:spcAft>
              <a:defRPr/>
            </a:pPr>
            <a:r>
              <a:rPr lang="en-US" sz="2800" b="1" dirty="0">
                <a:solidFill>
                  <a:schemeClr val="tx2">
                    <a:lumMod val="75000"/>
                  </a:schemeClr>
                </a:solidFill>
                <a:latin typeface="Arial" pitchFamily="34" charset="0"/>
                <a:cs typeface="Arial" pitchFamily="34" charset="0"/>
              </a:rPr>
              <a:t>5. recent metaphor: </a:t>
            </a:r>
            <a:r>
              <a:rPr lang="en-US" sz="2800" dirty="0">
                <a:solidFill>
                  <a:schemeClr val="tx2">
                    <a:lumMod val="75000"/>
                  </a:schemeClr>
                </a:solidFill>
                <a:latin typeface="Arial" pitchFamily="34" charset="0"/>
                <a:cs typeface="Arial" pitchFamily="34" charset="0"/>
              </a:rPr>
              <a:t>neologisms, slang, etc., coined and spread in the SL rapidly,</a:t>
            </a:r>
          </a:p>
          <a:p>
            <a:pPr algn="ctr" fontAlgn="auto">
              <a:lnSpc>
                <a:spcPct val="150000"/>
              </a:lnSpc>
              <a:spcBef>
                <a:spcPts val="0"/>
              </a:spcBef>
              <a:spcAft>
                <a:spcPts val="0"/>
              </a:spcAft>
              <a:defRPr/>
            </a:pPr>
            <a:r>
              <a:rPr lang="en-US" sz="2800" dirty="0">
                <a:solidFill>
                  <a:srgbClr val="0070C0"/>
                </a:solidFill>
                <a:latin typeface="Arial" pitchFamily="34" charset="0"/>
                <a:cs typeface="Arial" pitchFamily="34" charset="0"/>
              </a:rPr>
              <a:t>e.g. 	groovy, fab – for “good”, pissed for “drunk”, buck for “</a:t>
            </a:r>
            <a:r>
              <a:rPr lang="en-US" sz="2800" dirty="0" err="1">
                <a:solidFill>
                  <a:srgbClr val="0070C0"/>
                </a:solidFill>
                <a:latin typeface="Arial" pitchFamily="34" charset="0"/>
                <a:cs typeface="Arial" pitchFamily="34" charset="0"/>
              </a:rPr>
              <a:t>dolar</a:t>
            </a:r>
            <a:r>
              <a:rPr lang="en-US" sz="2800" dirty="0">
                <a:solidFill>
                  <a:srgbClr val="0070C0"/>
                </a:solidFill>
                <a:latin typeface="Arial" pitchFamily="34" charset="0"/>
                <a:cs typeface="Arial" pitchFamily="34" charset="0"/>
              </a:rPr>
              <a:t>”, straight for “heterosexual”,</a:t>
            </a:r>
          </a:p>
          <a:p>
            <a:pPr algn="ctr" fontAlgn="auto">
              <a:lnSpc>
                <a:spcPct val="150000"/>
              </a:lnSpc>
              <a:spcBef>
                <a:spcPts val="0"/>
              </a:spcBef>
              <a:spcAft>
                <a:spcPts val="0"/>
              </a:spcAft>
              <a:defRPr/>
            </a:pPr>
            <a:r>
              <a:rPr lang="en-US" sz="2800" dirty="0">
                <a:solidFill>
                  <a:srgbClr val="0070C0"/>
                </a:solidFill>
                <a:latin typeface="Arial" pitchFamily="34" charset="0"/>
                <a:cs typeface="Arial" pitchFamily="34" charset="0"/>
              </a:rPr>
              <a:t>	brain-drain, head-hunting, etc.</a:t>
            </a:r>
          </a:p>
        </p:txBody>
      </p:sp>
      <p:sp>
        <p:nvSpPr>
          <p:cNvPr id="7" name="Скругленный прямоугольник 6"/>
          <p:cNvSpPr/>
          <p:nvPr/>
        </p:nvSpPr>
        <p:spPr>
          <a:xfrm>
            <a:off x="287338" y="4437063"/>
            <a:ext cx="8569325" cy="2087562"/>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fontAlgn="auto">
              <a:spcBef>
                <a:spcPts val="0"/>
              </a:spcBef>
              <a:spcAft>
                <a:spcPts val="0"/>
              </a:spcAft>
              <a:defRPr/>
            </a:pPr>
            <a:r>
              <a:rPr lang="en-US" sz="2800" b="1" dirty="0">
                <a:solidFill>
                  <a:schemeClr val="tx2">
                    <a:lumMod val="75000"/>
                  </a:schemeClr>
                </a:solidFill>
                <a:latin typeface="Arial" pitchFamily="34" charset="0"/>
                <a:cs typeface="Arial" pitchFamily="34" charset="0"/>
              </a:rPr>
              <a:t>6. original metaphor </a:t>
            </a:r>
            <a:r>
              <a:rPr lang="en-US" sz="2800" dirty="0">
                <a:solidFill>
                  <a:schemeClr val="tx2">
                    <a:lumMod val="75000"/>
                  </a:schemeClr>
                </a:solidFill>
                <a:latin typeface="Arial" pitchFamily="34" charset="0"/>
                <a:cs typeface="Arial" pitchFamily="34" charset="0"/>
              </a:rPr>
              <a:t>(created or quoted by a SL author) is characteristic of E fiction/newspaper style:</a:t>
            </a:r>
          </a:p>
          <a:p>
            <a:pPr algn="ctr" fontAlgn="auto">
              <a:spcBef>
                <a:spcPts val="0"/>
              </a:spcBef>
              <a:spcAft>
                <a:spcPts val="0"/>
              </a:spcAft>
              <a:defRPr/>
            </a:pPr>
            <a:r>
              <a:rPr lang="en-US" sz="2800" dirty="0">
                <a:solidFill>
                  <a:srgbClr val="0070C0"/>
                </a:solidFill>
                <a:latin typeface="Arial" pitchFamily="34" charset="0"/>
                <a:cs typeface="Arial" pitchFamily="34" charset="0"/>
              </a:rPr>
              <a:t>e.g. window of opportunity (“Guardian”)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par>
                          <p:cTn id="18" fill="hold">
                            <p:stCondLst>
                              <p:cond delay="500"/>
                            </p:stCondLst>
                            <p:childTnLst>
                              <p:par>
                                <p:cTn id="19" presetID="10"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6" grpId="0" animBg="1"/>
      <p:bldP spid="7" grpId="0" animBg="1"/>
    </p:bld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292</TotalTime>
  <Words>998</Words>
  <Application>Microsoft Office PowerPoint</Application>
  <PresentationFormat>Экран (4:3)</PresentationFormat>
  <Paragraphs>176</Paragraphs>
  <Slides>28</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28</vt:i4>
      </vt:variant>
    </vt:vector>
  </HeadingPairs>
  <TitlesOfParts>
    <vt:vector size="32" baseType="lpstr">
      <vt:lpstr>Arial</vt:lpstr>
      <vt:lpstr>Calibri</vt:lpstr>
      <vt:lpstr>Wingdings</vt:lpstr>
      <vt:lpstr>Тема Office</vt:lpstr>
      <vt:lpstr>Translation and the problems of style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UralSOFT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Translation as a Notion and Subject</dc:title>
  <dc:creator>Patskun</dc:creator>
  <cp:lastModifiedBy>User</cp:lastModifiedBy>
  <cp:revision>34</cp:revision>
  <dcterms:created xsi:type="dcterms:W3CDTF">2016-09-01T15:45:26Z</dcterms:created>
  <dcterms:modified xsi:type="dcterms:W3CDTF">2021-10-02T11:06:58Z</dcterms:modified>
</cp:coreProperties>
</file>