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5" r:id="rId2"/>
    <p:sldId id="257" r:id="rId3"/>
    <p:sldId id="258" r:id="rId4"/>
    <p:sldId id="295"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24" r:id="rId22"/>
    <p:sldId id="312" r:id="rId23"/>
    <p:sldId id="313" r:id="rId24"/>
    <p:sldId id="314" r:id="rId25"/>
    <p:sldId id="315" r:id="rId26"/>
    <p:sldId id="282" r:id="rId27"/>
    <p:sldId id="316" r:id="rId28"/>
    <p:sldId id="317" r:id="rId29"/>
    <p:sldId id="318" r:id="rId30"/>
    <p:sldId id="319" r:id="rId31"/>
    <p:sldId id="320" r:id="rId32"/>
    <p:sldId id="321" r:id="rId33"/>
    <p:sldId id="322" r:id="rId34"/>
    <p:sldId id="323" r:id="rId35"/>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42" d="100"/>
          <a:sy n="42" d="100"/>
        </p:scale>
        <p:origin x="1326" y="54"/>
      </p:cViewPr>
      <p:guideLst>
        <p:guide orient="horz" pos="2160"/>
        <p:guide pos="2880"/>
      </p:guideLst>
    </p:cSldViewPr>
  </p:slideViewPr>
  <p:outlineViewPr>
    <p:cViewPr>
      <p:scale>
        <a:sx n="33" d="100"/>
        <a:sy n="33" d="100"/>
      </p:scale>
      <p:origin x="0" y="454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00130EEC-C113-4FDC-9714-2FCCB3A9A730}"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2D0AEE02-0994-4E1A-B296-8466ACA9C8A3}"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5900D331-625F-4FF1-8271-F34D93500419}"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D8D43154-DA54-4E35-9C68-7B1D2E5D1D65}"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380C5B9F-E2FE-448F-A34C-EF777C6EE05E}"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B884F068-DE0E-4410-B231-5814FB15DF8F}"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DA34400A-C1F3-4158-AB10-CAA6518D6CA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7B3361E6-4A48-417B-8CD7-37FD6AB8C791}"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B815D55-4EB8-4951-BF77-55C45C94E45B}"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4CC8F2FB-3111-40F0-A549-2BD54592FD71}"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0E2B18B0-2D6F-41D8-8F6E-1DF30847216C}"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5A5BFF56-90DB-485A-8C4C-7E0ABF069B24}"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25B92A51-F7E0-4CA3-8E38-569B5DDEA2A6}"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6ACB49C6-FFD4-4AF1-8FBF-FE86C017DB45}"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01BD8DF1-C3DD-4210-A037-230DBC11C220}"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705DF7CF-1A14-44B0-B993-4BDB27DBFFA8}"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913EDD9-8F77-4069-807B-1601139BAC5A}"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8D9141AF-D057-47A2-B38E-26F66C0CE55C}"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122251A-132F-4314-B7F7-CD00A8998EEF}"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DF0CE7F6-2E5E-4AF0-B400-1AF66CC76752}"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7FE3858-8B38-4EA6-90F5-25772DD62F81}"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29302498-2B2D-4D48-BFD6-E5DE5078A2EF}"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2C2E6E8-40ED-44A3-9A52-D22018D39BFB}"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6636EDA-A437-4E64-ABC7-EBC2B0851A8D}"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323850" y="1700213"/>
            <a:ext cx="8745538" cy="2592387"/>
          </a:xfrm>
        </p:spPr>
        <p:txBody>
          <a:bodyPr/>
          <a:lstStyle/>
          <a:p>
            <a:pPr eaLnBrk="1" hangingPunct="1"/>
            <a:r>
              <a:rPr lang="en-US" sz="4800" b="1" smtClean="0">
                <a:solidFill>
                  <a:srgbClr val="17375E"/>
                </a:solidFill>
                <a:latin typeface="Arial" charset="0"/>
                <a:cs typeface="Arial" charset="0"/>
              </a:rPr>
              <a:t>Formal Correspondence</a:t>
            </a:r>
            <a:r>
              <a:rPr lang="uk-UA" sz="4800" b="1" smtClean="0">
                <a:solidFill>
                  <a:srgbClr val="17375E"/>
                </a:solidFill>
                <a:latin typeface="Arial" charset="0"/>
                <a:cs typeface="Arial" charset="0"/>
              </a:rPr>
              <a:t> </a:t>
            </a:r>
            <a:r>
              <a:rPr lang="en-US" sz="4800" b="1" smtClean="0">
                <a:solidFill>
                  <a:srgbClr val="17375E"/>
                </a:solidFill>
                <a:latin typeface="Arial" charset="0"/>
                <a:cs typeface="Arial" charset="0"/>
              </a:rPr>
              <a:t/>
            </a:r>
            <a:br>
              <a:rPr lang="en-US" sz="4800" b="1" smtClean="0">
                <a:solidFill>
                  <a:srgbClr val="17375E"/>
                </a:solidFill>
                <a:latin typeface="Arial" charset="0"/>
                <a:cs typeface="Arial" charset="0"/>
              </a:rPr>
            </a:br>
            <a:r>
              <a:rPr lang="en-US" sz="4800" b="1" smtClean="0">
                <a:solidFill>
                  <a:srgbClr val="17375E"/>
                </a:solidFill>
                <a:latin typeface="Arial" charset="0"/>
                <a:cs typeface="Arial" charset="0"/>
              </a:rPr>
              <a:t>and Equivalence in</a:t>
            </a:r>
            <a:r>
              <a:rPr lang="uk-UA" sz="4800" b="1" smtClean="0">
                <a:solidFill>
                  <a:srgbClr val="17375E"/>
                </a:solidFill>
                <a:latin typeface="Arial" charset="0"/>
                <a:cs typeface="Arial" charset="0"/>
              </a:rPr>
              <a:t> </a:t>
            </a:r>
            <a:r>
              <a:rPr lang="en-US" sz="4800" b="1" smtClean="0">
                <a:solidFill>
                  <a:srgbClr val="17375E"/>
                </a:solidFill>
                <a:latin typeface="Arial" charset="0"/>
                <a:cs typeface="Arial" charset="0"/>
              </a:rPr>
              <a:t>Translation</a:t>
            </a:r>
            <a:endParaRPr lang="uk-UA" sz="4800" smtClean="0">
              <a:latin typeface="Arial" charset="0"/>
              <a:cs typeface="Arial"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r>
              <a:rPr lang="uk-UA" sz="1800" smtClean="0">
                <a:solidFill>
                  <a:srgbClr val="17375E"/>
                </a:solidFill>
                <a:latin typeface="Arial" charset="0"/>
                <a:cs typeface="Arial" charset="0"/>
              </a:rPr>
              <a:t>Ужгород – 201</a:t>
            </a:r>
            <a:r>
              <a:rPr lang="en-US" sz="1800" smtClean="0">
                <a:solidFill>
                  <a:srgbClr val="17375E"/>
                </a:solidFill>
                <a:latin typeface="Arial" charset="0"/>
                <a:cs typeface="Arial" charset="0"/>
              </a:rPr>
              <a:t>8</a:t>
            </a:r>
            <a:endParaRPr lang="uk-UA" sz="1800" smtClean="0">
              <a:solidFill>
                <a:srgbClr val="17375E"/>
              </a:solidFill>
              <a:latin typeface="Arial" charset="0"/>
              <a:cs typeface="Arial"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196975"/>
            <a:ext cx="8569325" cy="7191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Equivalents </a:t>
            </a:r>
            <a:r>
              <a:rPr lang="en-US" sz="3200" i="1" dirty="0">
                <a:solidFill>
                  <a:schemeClr val="tx2">
                    <a:lumMod val="75000"/>
                  </a:schemeClr>
                </a:solidFill>
                <a:latin typeface="Arial" pitchFamily="34" charset="0"/>
                <a:cs typeface="Arial" pitchFamily="34" charset="0"/>
              </a:rPr>
              <a:t>on a phrase level </a:t>
            </a:r>
            <a:r>
              <a:rPr lang="en-US" sz="3200" dirty="0">
                <a:solidFill>
                  <a:schemeClr val="tx2">
                    <a:lumMod val="75000"/>
                  </a:schemeClr>
                </a:solidFill>
                <a:latin typeface="Arial" pitchFamily="34" charset="0"/>
                <a:cs typeface="Arial" pitchFamily="34" charset="0"/>
              </a:rPr>
              <a:t>are:</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1989138"/>
            <a:ext cx="8569325" cy="25193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dirty="0">
                <a:solidFill>
                  <a:srgbClr val="0070C0"/>
                </a:solidFill>
                <a:latin typeface="Arial" pitchFamily="34" charset="0"/>
                <a:cs typeface="Arial" pitchFamily="34" charset="0"/>
              </a:rPr>
              <a:t>to take part – </a:t>
            </a:r>
            <a:r>
              <a:rPr lang="uk-UA" sz="3200" dirty="0">
                <a:solidFill>
                  <a:srgbClr val="0070C0"/>
                </a:solidFill>
                <a:latin typeface="Arial" pitchFamily="34" charset="0"/>
                <a:cs typeface="Arial" pitchFamily="34" charset="0"/>
              </a:rPr>
              <a:t>брати участь,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to spill the beans – </a:t>
            </a:r>
            <a:r>
              <a:rPr lang="uk-UA" sz="3200" dirty="0">
                <a:solidFill>
                  <a:srgbClr val="0070C0"/>
                </a:solidFill>
                <a:latin typeface="Arial" pitchFamily="34" charset="0"/>
                <a:cs typeface="Arial" pitchFamily="34" charset="0"/>
              </a:rPr>
              <a:t>видати секрет,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to come to the wrong shop – </a:t>
            </a:r>
            <a:r>
              <a:rPr lang="uk-UA" sz="3200" dirty="0">
                <a:solidFill>
                  <a:srgbClr val="0070C0"/>
                </a:solidFill>
                <a:latin typeface="Arial" pitchFamily="34" charset="0"/>
                <a:cs typeface="Arial" pitchFamily="34" charset="0"/>
              </a:rPr>
              <a:t>звернутися не за адресою,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uk-UA" sz="3200" dirty="0">
                <a:solidFill>
                  <a:srgbClr val="0070C0"/>
                </a:solidFill>
                <a:latin typeface="Arial" pitchFamily="34" charset="0"/>
                <a:cs typeface="Arial" pitchFamily="34" charset="0"/>
              </a:rPr>
              <a:t>“</a:t>
            </a:r>
            <a:r>
              <a:rPr lang="en-US" sz="3200" dirty="0">
                <a:solidFill>
                  <a:srgbClr val="0070C0"/>
                </a:solidFill>
                <a:latin typeface="Arial" pitchFamily="34" charset="0"/>
                <a:cs typeface="Arial" pitchFamily="34" charset="0"/>
              </a:rPr>
              <a:t>Pull – Push” – “</a:t>
            </a:r>
            <a:r>
              <a:rPr lang="uk-UA" sz="3200" dirty="0">
                <a:solidFill>
                  <a:srgbClr val="0070C0"/>
                </a:solidFill>
                <a:latin typeface="Arial" pitchFamily="34" charset="0"/>
                <a:cs typeface="Arial" pitchFamily="34" charset="0"/>
              </a:rPr>
              <a:t>На себе – Від себе”</a:t>
            </a:r>
          </a:p>
        </p:txBody>
      </p:sp>
      <p:sp>
        <p:nvSpPr>
          <p:cNvPr id="7" name="Скругленный прямоугольник 6"/>
          <p:cNvSpPr/>
          <p:nvPr/>
        </p:nvSpPr>
        <p:spPr>
          <a:xfrm>
            <a:off x="287338" y="4581525"/>
            <a:ext cx="8569325" cy="18716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In this case SL and TL phrases are equivalent on the whole, in their general meaning while they do not contain separate equivalent words.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268413"/>
            <a:ext cx="8569325" cy="20891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3200">
                <a:solidFill>
                  <a:srgbClr val="17375E"/>
                </a:solidFill>
                <a:latin typeface="Arial" charset="0"/>
                <a:cs typeface="Arial" charset="0"/>
              </a:rPr>
              <a:t>	Equivalents are divided into </a:t>
            </a:r>
            <a:r>
              <a:rPr lang="en-US" sz="3200">
                <a:solidFill>
                  <a:srgbClr val="FF0000"/>
                </a:solidFill>
                <a:latin typeface="Arial" charset="0"/>
                <a:cs typeface="Arial" charset="0"/>
              </a:rPr>
              <a:t>single (regular) and multiple (variants).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3573463"/>
            <a:ext cx="8569325" cy="23034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rgbClr val="002060"/>
                </a:solidFill>
                <a:latin typeface="Arial" pitchFamily="34" charset="0"/>
                <a:cs typeface="Arial" pitchFamily="34" charset="0"/>
              </a:rPr>
              <a:t>	Single equivalent is the most stable and regular way of translating a definite SL unit in all (or almost all) cases, and thus relatively independent on the context. </a:t>
            </a:r>
            <a:endParaRPr lang="uk-UA" sz="32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196975"/>
            <a:ext cx="8569325" cy="3240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3200" b="1" i="1">
                <a:solidFill>
                  <a:srgbClr val="17375E"/>
                </a:solidFill>
                <a:latin typeface="Arial" charset="0"/>
                <a:cs typeface="Arial" charset="0"/>
              </a:rPr>
              <a:t>	Multiple equivalence </a:t>
            </a:r>
            <a:r>
              <a:rPr lang="en-US" sz="3200">
                <a:solidFill>
                  <a:srgbClr val="17375E"/>
                </a:solidFill>
                <a:latin typeface="Arial" charset="0"/>
                <a:cs typeface="Arial" charset="0"/>
              </a:rPr>
              <a:t>is a set of regular ways of translating a definite SL unit. The choice between equivalents is determined by the context. In this case each of the equivalents renders the meaning of the SL unit only partially, e.g.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4581525"/>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dirty="0">
                <a:solidFill>
                  <a:srgbClr val="0070C0"/>
                </a:solidFill>
                <a:latin typeface="Arial" pitchFamily="34" charset="0"/>
                <a:cs typeface="Arial" pitchFamily="34" charset="0"/>
              </a:rPr>
              <a:t>attitude – </a:t>
            </a:r>
            <a:r>
              <a:rPr lang="uk-UA" sz="3200" dirty="0">
                <a:solidFill>
                  <a:srgbClr val="0070C0"/>
                </a:solidFill>
                <a:latin typeface="Arial" pitchFamily="34" charset="0"/>
                <a:cs typeface="Arial" pitchFamily="34" charset="0"/>
              </a:rPr>
              <a:t>ставлення, позиція, політика; </a:t>
            </a:r>
            <a:r>
              <a:rPr lang="en-US" sz="3200" dirty="0">
                <a:solidFill>
                  <a:srgbClr val="0070C0"/>
                </a:solidFill>
                <a:latin typeface="Arial" pitchFamily="34" charset="0"/>
                <a:cs typeface="Arial" pitchFamily="34" charset="0"/>
              </a:rPr>
              <a:t>actual – </a:t>
            </a:r>
            <a:r>
              <a:rPr lang="uk-UA" sz="3200" dirty="0">
                <a:solidFill>
                  <a:srgbClr val="0070C0"/>
                </a:solidFill>
                <a:latin typeface="Arial" pitchFamily="34" charset="0"/>
                <a:cs typeface="Arial" pitchFamily="34" charset="0"/>
              </a:rPr>
              <a:t>справжній, дійсний, поточний.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484313"/>
            <a:ext cx="8569325" cy="11525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b="1" i="1" dirty="0">
                <a:solidFill>
                  <a:schemeClr val="tx2">
                    <a:lumMod val="75000"/>
                  </a:schemeClr>
                </a:solidFill>
                <a:latin typeface="Arial" pitchFamily="34" charset="0"/>
                <a:cs typeface="Arial" pitchFamily="34" charset="0"/>
              </a:rPr>
              <a:t>	</a:t>
            </a:r>
            <a:r>
              <a:rPr lang="en-US" sz="3200" b="1" i="1" dirty="0" err="1">
                <a:solidFill>
                  <a:schemeClr val="tx2">
                    <a:lumMod val="75000"/>
                  </a:schemeClr>
                </a:solidFill>
                <a:latin typeface="Arial" pitchFamily="34" charset="0"/>
                <a:cs typeface="Arial" pitchFamily="34" charset="0"/>
              </a:rPr>
              <a:t>Polysemantic</a:t>
            </a:r>
            <a:r>
              <a:rPr lang="en-US" sz="3200" b="1" i="1" dirty="0">
                <a:solidFill>
                  <a:schemeClr val="tx2">
                    <a:lumMod val="75000"/>
                  </a:schemeClr>
                </a:solidFill>
                <a:latin typeface="Arial" pitchFamily="34" charset="0"/>
                <a:cs typeface="Arial" pitchFamily="34" charset="0"/>
              </a:rPr>
              <a:t> words </a:t>
            </a:r>
            <a:r>
              <a:rPr lang="en-US" sz="3200" dirty="0">
                <a:solidFill>
                  <a:schemeClr val="tx2">
                    <a:lumMod val="75000"/>
                  </a:schemeClr>
                </a:solidFill>
                <a:latin typeface="Arial" pitchFamily="34" charset="0"/>
                <a:cs typeface="Arial" pitchFamily="34" charset="0"/>
              </a:rPr>
              <a:t>may have multiple equivalents in each of their meanings, e.g.</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3500438"/>
            <a:ext cx="8569325" cy="26654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ru-RU" sz="3200" dirty="0" err="1">
                <a:solidFill>
                  <a:srgbClr val="0070C0"/>
                </a:solidFill>
                <a:latin typeface="Arial" pitchFamily="34" charset="0"/>
                <a:cs typeface="Arial" pitchFamily="34" charset="0"/>
              </a:rPr>
              <a:t>chamber</a:t>
            </a:r>
            <a:r>
              <a:rPr lang="ru-RU" sz="3200" dirty="0">
                <a:solidFill>
                  <a:srgbClr val="0070C0"/>
                </a:solidFill>
                <a:latin typeface="Arial" pitchFamily="34" charset="0"/>
                <a:cs typeface="Arial" pitchFamily="34" charset="0"/>
              </a:rPr>
              <a:t> = </a:t>
            </a:r>
            <a:endParaRPr lang="en-US" sz="3200" dirty="0">
              <a:solidFill>
                <a:srgbClr val="0070C0"/>
              </a:solidFill>
              <a:latin typeface="Arial" pitchFamily="34" charset="0"/>
              <a:cs typeface="Arial" pitchFamily="34" charset="0"/>
            </a:endParaRPr>
          </a:p>
          <a:p>
            <a:pPr marL="514350" indent="-514350" fontAlgn="auto">
              <a:spcBef>
                <a:spcPts val="0"/>
              </a:spcBef>
              <a:spcAft>
                <a:spcPts val="0"/>
              </a:spcAft>
              <a:buFontTx/>
              <a:buAutoNum type="arabicPeriod"/>
              <a:defRPr/>
            </a:pPr>
            <a:r>
              <a:rPr lang="ru-RU" sz="3200" dirty="0" err="1">
                <a:solidFill>
                  <a:srgbClr val="0070C0"/>
                </a:solidFill>
                <a:latin typeface="Arial" pitchFamily="34" charset="0"/>
                <a:cs typeface="Arial" pitchFamily="34" charset="0"/>
              </a:rPr>
              <a:t>кімната</a:t>
            </a:r>
            <a:r>
              <a:rPr lang="ru-RU" sz="3200" dirty="0">
                <a:solidFill>
                  <a:srgbClr val="0070C0"/>
                </a:solidFill>
                <a:latin typeface="Arial" pitchFamily="34" charset="0"/>
                <a:cs typeface="Arial" pitchFamily="34" charset="0"/>
              </a:rPr>
              <a:t>, </a:t>
            </a:r>
            <a:r>
              <a:rPr lang="ru-RU" sz="3200" dirty="0" err="1">
                <a:solidFill>
                  <a:srgbClr val="0070C0"/>
                </a:solidFill>
                <a:latin typeface="Arial" pitchFamily="34" charset="0"/>
                <a:cs typeface="Arial" pitchFamily="34" charset="0"/>
              </a:rPr>
              <a:t>приміщення</a:t>
            </a:r>
            <a:r>
              <a:rPr lang="ru-RU" sz="3200" dirty="0">
                <a:solidFill>
                  <a:srgbClr val="0070C0"/>
                </a:solidFill>
                <a:latin typeface="Arial" pitchFamily="34" charset="0"/>
                <a:cs typeface="Arial" pitchFamily="34" charset="0"/>
              </a:rPr>
              <a:t>, </a:t>
            </a:r>
            <a:r>
              <a:rPr lang="ru-RU" sz="3200" dirty="0" err="1">
                <a:solidFill>
                  <a:srgbClr val="0070C0"/>
                </a:solidFill>
                <a:latin typeface="Arial" pitchFamily="34" charset="0"/>
                <a:cs typeface="Arial" pitchFamily="34" charset="0"/>
              </a:rPr>
              <a:t>апартаменти</a:t>
            </a:r>
            <a:r>
              <a:rPr lang="ru-RU" sz="3200" dirty="0">
                <a:solidFill>
                  <a:srgbClr val="0070C0"/>
                </a:solidFill>
                <a:latin typeface="Arial" pitchFamily="34" charset="0"/>
                <a:cs typeface="Arial" pitchFamily="34" charset="0"/>
              </a:rPr>
              <a:t>, </a:t>
            </a:r>
            <a:r>
              <a:rPr lang="ru-RU" sz="3200" dirty="0" err="1">
                <a:solidFill>
                  <a:srgbClr val="0070C0"/>
                </a:solidFill>
                <a:latin typeface="Arial" pitchFamily="34" charset="0"/>
                <a:cs typeface="Arial" pitchFamily="34" charset="0"/>
              </a:rPr>
              <a:t>покої</a:t>
            </a:r>
            <a:r>
              <a:rPr lang="ru-RU" sz="3200" dirty="0">
                <a:solidFill>
                  <a:srgbClr val="0070C0"/>
                </a:solidFill>
                <a:latin typeface="Arial" pitchFamily="34" charset="0"/>
                <a:cs typeface="Arial" pitchFamily="34" charset="0"/>
              </a:rPr>
              <a:t>, </a:t>
            </a:r>
            <a:endParaRPr lang="en-US" sz="3200" dirty="0">
              <a:solidFill>
                <a:srgbClr val="0070C0"/>
              </a:solidFill>
              <a:latin typeface="Arial" pitchFamily="34" charset="0"/>
              <a:cs typeface="Arial" pitchFamily="34" charset="0"/>
            </a:endParaRPr>
          </a:p>
          <a:p>
            <a:pPr marL="514350" indent="-514350" fontAlgn="auto">
              <a:spcBef>
                <a:spcPts val="0"/>
              </a:spcBef>
              <a:spcAft>
                <a:spcPts val="0"/>
              </a:spcAft>
              <a:buFontTx/>
              <a:buAutoNum type="arabicPeriod"/>
              <a:defRPr/>
            </a:pPr>
            <a:r>
              <a:rPr lang="ru-RU" sz="3200" dirty="0">
                <a:solidFill>
                  <a:srgbClr val="0070C0"/>
                </a:solidFill>
                <a:latin typeface="Arial" pitchFamily="34" charset="0"/>
                <a:cs typeface="Arial" pitchFamily="34" charset="0"/>
              </a:rPr>
              <a:t>зал, палата, конференц-зал, </a:t>
            </a:r>
            <a:endParaRPr lang="en-US" sz="3200" dirty="0">
              <a:solidFill>
                <a:srgbClr val="0070C0"/>
              </a:solidFill>
              <a:latin typeface="Arial" pitchFamily="34" charset="0"/>
              <a:cs typeface="Arial" pitchFamily="34" charset="0"/>
            </a:endParaRPr>
          </a:p>
          <a:p>
            <a:pPr marL="514350" indent="-514350" fontAlgn="auto">
              <a:spcBef>
                <a:spcPts val="0"/>
              </a:spcBef>
              <a:spcAft>
                <a:spcPts val="0"/>
              </a:spcAft>
              <a:buFontTx/>
              <a:buAutoNum type="arabicPeriod"/>
              <a:defRPr/>
            </a:pPr>
            <a:r>
              <a:rPr lang="ru-RU" sz="3200" dirty="0">
                <a:solidFill>
                  <a:srgbClr val="0070C0"/>
                </a:solidFill>
                <a:latin typeface="Arial" pitchFamily="34" charset="0"/>
                <a:cs typeface="Arial" pitchFamily="34" charset="0"/>
              </a:rPr>
              <a:t>контора, камера, </a:t>
            </a:r>
            <a:r>
              <a:rPr lang="ru-RU" sz="3200" dirty="0" err="1">
                <a:solidFill>
                  <a:srgbClr val="0070C0"/>
                </a:solidFill>
                <a:latin typeface="Arial" pitchFamily="34" charset="0"/>
                <a:cs typeface="Arial" pitchFamily="34" charset="0"/>
              </a:rPr>
              <a:t>кабінет</a:t>
            </a:r>
            <a:r>
              <a:rPr lang="ru-RU" sz="3200" dirty="0">
                <a:solidFill>
                  <a:srgbClr val="0070C0"/>
                </a:solidFill>
                <a:latin typeface="Arial" pitchFamily="34" charset="0"/>
                <a:cs typeface="Arial" pitchFamily="34" charset="0"/>
              </a:rPr>
              <a:t>.</a:t>
            </a:r>
            <a:endParaRPr lang="uk-UA" sz="32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2636838"/>
            <a:ext cx="8569325" cy="14398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b="1" i="1" dirty="0">
                <a:solidFill>
                  <a:schemeClr val="tx2">
                    <a:lumMod val="75000"/>
                  </a:schemeClr>
                </a:solidFill>
                <a:latin typeface="Arial" pitchFamily="34" charset="0"/>
                <a:cs typeface="Arial" pitchFamily="34" charset="0"/>
              </a:rPr>
              <a:t>background knowledge </a:t>
            </a:r>
            <a:r>
              <a:rPr lang="en-US" sz="3200" dirty="0">
                <a:solidFill>
                  <a:schemeClr val="tx2">
                    <a:lumMod val="75000"/>
                  </a:schemeClr>
                </a:solidFill>
                <a:latin typeface="Arial" pitchFamily="34" charset="0"/>
                <a:cs typeface="Arial" pitchFamily="34" charset="0"/>
              </a:rPr>
              <a:t>is information that is essential to understanding a situation or problem;</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4329113"/>
            <a:ext cx="8569325" cy="15478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b="1" i="1" dirty="0">
                <a:solidFill>
                  <a:schemeClr val="tx2">
                    <a:lumMod val="75000"/>
                  </a:schemeClr>
                </a:solidFill>
                <a:latin typeface="Arial" pitchFamily="34" charset="0"/>
                <a:cs typeface="Arial" pitchFamily="34" charset="0"/>
              </a:rPr>
              <a:t>background information </a:t>
            </a:r>
            <a:r>
              <a:rPr lang="en-US" sz="3200" dirty="0">
                <a:solidFill>
                  <a:schemeClr val="tx2">
                    <a:lumMod val="75000"/>
                  </a:schemeClr>
                </a:solidFill>
                <a:latin typeface="Arial" pitchFamily="34" charset="0"/>
                <a:cs typeface="Arial" pitchFamily="34" charset="0"/>
              </a:rPr>
              <a:t>is knowledge acquired through study or experience or instruction.</a:t>
            </a:r>
          </a:p>
        </p:txBody>
      </p:sp>
      <p:sp>
        <p:nvSpPr>
          <p:cNvPr id="7" name="Скругленный прямоугольник 6"/>
          <p:cNvSpPr/>
          <p:nvPr/>
        </p:nvSpPr>
        <p:spPr>
          <a:xfrm>
            <a:off x="287338" y="1268413"/>
            <a:ext cx="8569325" cy="11525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b="1" i="1" dirty="0">
                <a:solidFill>
                  <a:schemeClr val="tx2">
                    <a:lumMod val="75000"/>
                  </a:schemeClr>
                </a:solidFill>
                <a:latin typeface="Arial" pitchFamily="34" charset="0"/>
                <a:cs typeface="Arial" pitchFamily="34" charset="0"/>
              </a:rPr>
              <a:t>Linguistic context, </a:t>
            </a:r>
          </a:p>
          <a:p>
            <a:pPr algn="just" fontAlgn="auto">
              <a:spcBef>
                <a:spcPts val="0"/>
              </a:spcBef>
              <a:spcAft>
                <a:spcPts val="0"/>
              </a:spcAft>
              <a:defRPr/>
            </a:pPr>
            <a:r>
              <a:rPr lang="en-US" sz="3200" b="1" i="1" dirty="0">
                <a:solidFill>
                  <a:schemeClr val="tx2">
                    <a:lumMod val="75000"/>
                  </a:schemeClr>
                </a:solidFill>
                <a:latin typeface="Arial" pitchFamily="34" charset="0"/>
                <a:cs typeface="Arial" pitchFamily="34" charset="0"/>
              </a:rPr>
              <a:t>Situational or extra-linguistic context  </a:t>
            </a:r>
            <a:endParaRPr lang="en-US" sz="32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2636838"/>
            <a:ext cx="8569325" cy="14398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rgbClr val="0070C0"/>
                </a:solidFill>
                <a:latin typeface="Arial" pitchFamily="34" charset="0"/>
                <a:cs typeface="Arial" pitchFamily="34" charset="0"/>
              </a:rPr>
              <a:t>“abolitionist” </a:t>
            </a:r>
          </a:p>
          <a:p>
            <a:pPr algn="ctr" fontAlgn="auto">
              <a:spcBef>
                <a:spcPts val="0"/>
              </a:spcBef>
              <a:spcAft>
                <a:spcPts val="0"/>
              </a:spcAft>
              <a:defRPr/>
            </a:pPr>
            <a:r>
              <a:rPr lang="en-US" sz="2800" dirty="0">
                <a:solidFill>
                  <a:srgbClr val="0070C0"/>
                </a:solidFill>
                <a:latin typeface="Arial" pitchFamily="34" charset="0"/>
                <a:cs typeface="Arial" pitchFamily="34" charset="0"/>
              </a:rPr>
              <a:t>the period of the struggle against slavery in America, “</a:t>
            </a:r>
            <a:r>
              <a:rPr lang="en-US" sz="2800" dirty="0" err="1">
                <a:solidFill>
                  <a:srgbClr val="0070C0"/>
                </a:solidFill>
                <a:latin typeface="Arial" pitchFamily="34" charset="0"/>
                <a:cs typeface="Arial" pitchFamily="34" charset="0"/>
              </a:rPr>
              <a:t>аболіціоніст</a:t>
            </a:r>
            <a:r>
              <a:rPr lang="en-US" sz="2800" dirty="0">
                <a:solidFill>
                  <a:srgbClr val="0070C0"/>
                </a:solidFill>
                <a:latin typeface="Arial" pitchFamily="34" charset="0"/>
                <a:cs typeface="Arial" pitchFamily="34" charset="0"/>
              </a:rPr>
              <a:t>”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1196975"/>
            <a:ext cx="8569325" cy="12954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000" dirty="0">
                <a:solidFill>
                  <a:schemeClr val="tx2">
                    <a:lumMod val="75000"/>
                  </a:schemeClr>
                </a:solidFill>
                <a:latin typeface="Arial" pitchFamily="34" charset="0"/>
                <a:cs typeface="Arial" pitchFamily="34" charset="0"/>
              </a:rPr>
              <a:t>There are cases which need referring to a broader context, and sometimes to the facts of reality.</a:t>
            </a:r>
          </a:p>
        </p:txBody>
      </p:sp>
      <p:sp>
        <p:nvSpPr>
          <p:cNvPr id="9" name="Скругленный прямоугольник 8"/>
          <p:cNvSpPr/>
          <p:nvPr/>
        </p:nvSpPr>
        <p:spPr>
          <a:xfrm>
            <a:off x="287338" y="4221163"/>
            <a:ext cx="8569325" cy="10080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rgbClr val="0070C0"/>
                </a:solidFill>
                <a:latin typeface="Arial" pitchFamily="34" charset="0"/>
                <a:cs typeface="Arial" pitchFamily="34" charset="0"/>
              </a:rPr>
              <a:t>the period of Prohibition </a:t>
            </a:r>
          </a:p>
          <a:p>
            <a:pPr algn="ctr" fontAlgn="auto">
              <a:spcBef>
                <a:spcPts val="0"/>
              </a:spcBef>
              <a:spcAft>
                <a:spcPts val="0"/>
              </a:spcAft>
              <a:defRPr/>
            </a:pPr>
            <a:r>
              <a:rPr lang="en-US" sz="2800" dirty="0">
                <a:solidFill>
                  <a:srgbClr val="0070C0"/>
                </a:solidFill>
                <a:latin typeface="Arial" pitchFamily="34" charset="0"/>
                <a:cs typeface="Arial" pitchFamily="34" charset="0"/>
              </a:rPr>
              <a:t>“</a:t>
            </a:r>
            <a:r>
              <a:rPr lang="en-US" sz="2800" dirty="0" err="1">
                <a:solidFill>
                  <a:srgbClr val="0070C0"/>
                </a:solidFill>
                <a:latin typeface="Arial" pitchFamily="34" charset="0"/>
                <a:cs typeface="Arial" pitchFamily="34" charset="0"/>
              </a:rPr>
              <a:t>прихильник</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скасування</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сухого</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закону</a:t>
            </a:r>
            <a:r>
              <a:rPr lang="en-US" sz="2800" dirty="0">
                <a:solidFill>
                  <a:srgbClr val="0070C0"/>
                </a:solidFill>
                <a:latin typeface="Arial" pitchFamily="34" charset="0"/>
                <a:cs typeface="Arial" pitchFamily="34" charset="0"/>
              </a:rPr>
              <a:t>”</a:t>
            </a:r>
          </a:p>
        </p:txBody>
      </p:sp>
      <p:sp>
        <p:nvSpPr>
          <p:cNvPr id="10" name="Скругленный прямоугольник 9"/>
          <p:cNvSpPr/>
          <p:nvPr/>
        </p:nvSpPr>
        <p:spPr>
          <a:xfrm>
            <a:off x="287338" y="5373688"/>
            <a:ext cx="8569325" cy="10080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2800">
                <a:solidFill>
                  <a:srgbClr val="0070C0"/>
                </a:solidFill>
                <a:latin typeface="Arial" charset="0"/>
                <a:cs typeface="Arial" charset="0"/>
              </a:rPr>
              <a:t>the 1970s </a:t>
            </a:r>
          </a:p>
          <a:p>
            <a:pPr algn="ctr">
              <a:defRPr/>
            </a:pPr>
            <a:r>
              <a:rPr lang="en-US" sz="2800">
                <a:solidFill>
                  <a:srgbClr val="0070C0"/>
                </a:solidFill>
                <a:latin typeface="Arial" charset="0"/>
                <a:cs typeface="Arial" charset="0"/>
              </a:rPr>
              <a:t>“прихильник скасування смертної кари”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7"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1341438"/>
            <a:ext cx="8569325" cy="34559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3000">
                <a:solidFill>
                  <a:srgbClr val="17375E"/>
                </a:solidFill>
                <a:latin typeface="Arial" charset="0"/>
                <a:cs typeface="Arial" charset="0"/>
              </a:rPr>
              <a:t>	There are cases which make the tr-tor reject regular equivalents and seek a variant which is the most appropriate in the given context. Irregular, exceptional way of tr-ting of a SL unit appropriate for the given context only is referred to as </a:t>
            </a:r>
            <a:r>
              <a:rPr lang="en-US" sz="3000" i="1">
                <a:solidFill>
                  <a:srgbClr val="17375E"/>
                </a:solidFill>
                <a:latin typeface="Arial" charset="0"/>
                <a:cs typeface="Arial" charset="0"/>
              </a:rPr>
              <a:t>occasional</a:t>
            </a:r>
            <a:r>
              <a:rPr lang="en-US" sz="3000">
                <a:solidFill>
                  <a:srgbClr val="17375E"/>
                </a:solidFill>
                <a:latin typeface="Arial" charset="0"/>
                <a:cs typeface="Arial" charset="0"/>
              </a:rPr>
              <a:t> or </a:t>
            </a:r>
            <a:r>
              <a:rPr lang="en-US" sz="3000" i="1">
                <a:solidFill>
                  <a:srgbClr val="17375E"/>
                </a:solidFill>
                <a:latin typeface="Arial" charset="0"/>
                <a:cs typeface="Arial" charset="0"/>
              </a:rPr>
              <a:t>contextual</a:t>
            </a:r>
            <a:r>
              <a:rPr lang="en-US" sz="3000">
                <a:solidFill>
                  <a:srgbClr val="17375E"/>
                </a:solidFill>
                <a:latin typeface="Arial" charset="0"/>
                <a:cs typeface="Arial" charset="0"/>
              </a:rPr>
              <a:t> substitution.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1196975"/>
            <a:ext cx="8569325" cy="30241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000" b="1" i="1" dirty="0">
                <a:solidFill>
                  <a:schemeClr val="tx2">
                    <a:lumMod val="75000"/>
                  </a:schemeClr>
                </a:solidFill>
                <a:latin typeface="Arial" pitchFamily="34" charset="0"/>
                <a:cs typeface="Arial" pitchFamily="34" charset="0"/>
              </a:rPr>
              <a:t>	Transformations</a:t>
            </a:r>
            <a:r>
              <a:rPr lang="en-US" sz="3000" dirty="0">
                <a:solidFill>
                  <a:schemeClr val="tx2">
                    <a:lumMod val="75000"/>
                  </a:schemeClr>
                </a:solidFill>
                <a:latin typeface="Arial" pitchFamily="34" charset="0"/>
                <a:cs typeface="Arial" pitchFamily="34" charset="0"/>
              </a:rPr>
              <a:t> appear if there are no equivalents, no possibilities of choice out of variants or if the existing equivalents/variants do not meet the requirements which the original puts forward. We speak of lexical, phraseological, or grammatical transformations. </a:t>
            </a:r>
          </a:p>
        </p:txBody>
      </p:sp>
      <p:sp>
        <p:nvSpPr>
          <p:cNvPr id="5" name="Скругленный прямоугольник 4"/>
          <p:cNvSpPr/>
          <p:nvPr/>
        </p:nvSpPr>
        <p:spPr>
          <a:xfrm>
            <a:off x="287338" y="4365625"/>
            <a:ext cx="8569325" cy="21193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3000" b="1" i="1">
                <a:solidFill>
                  <a:srgbClr val="17375E"/>
                </a:solidFill>
                <a:latin typeface="Arial" charset="0"/>
                <a:cs typeface="Arial" charset="0"/>
              </a:rPr>
              <a:t>Types of Lexical Meaning</a:t>
            </a:r>
          </a:p>
          <a:p>
            <a:pPr>
              <a:defRPr/>
            </a:pPr>
            <a:r>
              <a:rPr lang="en-US" sz="3000" i="1">
                <a:solidFill>
                  <a:srgbClr val="17375E"/>
                </a:solidFill>
                <a:latin typeface="Arial" charset="0"/>
                <a:cs typeface="Arial" charset="0"/>
              </a:rPr>
              <a:t>- referential,denotative</a:t>
            </a:r>
          </a:p>
          <a:p>
            <a:pPr>
              <a:defRPr/>
            </a:pPr>
            <a:r>
              <a:rPr lang="en-US" sz="3000" i="1">
                <a:solidFill>
                  <a:srgbClr val="17375E"/>
                </a:solidFill>
                <a:latin typeface="Arial" charset="0"/>
                <a:cs typeface="Arial" charset="0"/>
              </a:rPr>
              <a:t>- emotive,</a:t>
            </a:r>
          </a:p>
          <a:p>
            <a:pPr>
              <a:defRPr/>
            </a:pPr>
            <a:r>
              <a:rPr lang="en-US" sz="3000" i="1">
                <a:solidFill>
                  <a:srgbClr val="17375E"/>
                </a:solidFill>
                <a:latin typeface="Arial" charset="0"/>
                <a:cs typeface="Arial" charset="0"/>
              </a:rPr>
              <a:t>- stylistic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7"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188913"/>
            <a:ext cx="8569325" cy="19446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b="1" i="1" dirty="0">
                <a:solidFill>
                  <a:schemeClr val="tx2">
                    <a:lumMod val="75000"/>
                  </a:schemeClr>
                </a:solidFill>
                <a:latin typeface="Arial" pitchFamily="34" charset="0"/>
                <a:cs typeface="Arial" pitchFamily="34" charset="0"/>
              </a:rPr>
              <a:t>	Referential meaning, </a:t>
            </a:r>
            <a:r>
              <a:rPr lang="en-US" sz="2600" dirty="0">
                <a:solidFill>
                  <a:schemeClr val="tx2">
                    <a:lumMod val="75000"/>
                  </a:schemeClr>
                </a:solidFill>
                <a:latin typeface="Arial" pitchFamily="34" charset="0"/>
                <a:cs typeface="Arial" pitchFamily="34" charset="0"/>
              </a:rPr>
              <a:t>also referred to as logical or denotative, has direct reference to things or phenomena of reality, naming abstract notions and processes as well. There are primary and secondary referential meanings.</a:t>
            </a:r>
          </a:p>
        </p:txBody>
      </p:sp>
      <p:sp>
        <p:nvSpPr>
          <p:cNvPr id="5" name="Скругленный прямоугольник 4"/>
          <p:cNvSpPr/>
          <p:nvPr/>
        </p:nvSpPr>
        <p:spPr>
          <a:xfrm>
            <a:off x="287338" y="2205038"/>
            <a:ext cx="8569325" cy="2736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600" b="1" i="1" dirty="0">
                <a:solidFill>
                  <a:schemeClr val="tx2">
                    <a:lumMod val="75000"/>
                  </a:schemeClr>
                </a:solidFill>
                <a:latin typeface="Arial" pitchFamily="34" charset="0"/>
                <a:cs typeface="Arial" pitchFamily="34" charset="0"/>
              </a:rPr>
              <a:t>	Emotive meaning </a:t>
            </a:r>
            <a:r>
              <a:rPr lang="en-US" sz="2600" dirty="0">
                <a:solidFill>
                  <a:schemeClr val="tx2">
                    <a:lumMod val="75000"/>
                  </a:schemeClr>
                </a:solidFill>
                <a:latin typeface="Arial" pitchFamily="34" charset="0"/>
                <a:cs typeface="Arial" pitchFamily="34" charset="0"/>
              </a:rPr>
              <a:t>does not have direct reference to things or phenomena of the reality, but to the feelings and emotions, associated with them.  It is a connotative meaning created by connotations raised in the mind of the speaker or reader. It is inherent in a definite group of words even when they are taken out of context</a:t>
            </a:r>
            <a:r>
              <a:rPr lang="en-US" sz="2600" b="1" i="1" dirty="0">
                <a:solidFill>
                  <a:schemeClr val="tx2">
                    <a:lumMod val="75000"/>
                  </a:schemeClr>
                </a:solidFill>
                <a:latin typeface="Arial" pitchFamily="34" charset="0"/>
                <a:cs typeface="Arial" pitchFamily="34" charset="0"/>
              </a:rPr>
              <a:t>.</a:t>
            </a:r>
            <a:endParaRPr lang="en-US" sz="2600" i="1" dirty="0">
              <a:solidFill>
                <a:schemeClr val="tx2">
                  <a:lumMod val="75000"/>
                </a:schemeClr>
              </a:solidFill>
              <a:latin typeface="Arial" pitchFamily="34" charset="0"/>
              <a:cs typeface="Arial" pitchFamily="34" charset="0"/>
            </a:endParaRPr>
          </a:p>
        </p:txBody>
      </p:sp>
      <p:sp>
        <p:nvSpPr>
          <p:cNvPr id="6" name="Скругленный прямоугольник 5"/>
          <p:cNvSpPr/>
          <p:nvPr/>
        </p:nvSpPr>
        <p:spPr>
          <a:xfrm>
            <a:off x="323850" y="5013325"/>
            <a:ext cx="8569325" cy="16922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400" dirty="0">
                <a:solidFill>
                  <a:srgbClr val="0070C0"/>
                </a:solidFill>
                <a:latin typeface="Arial" pitchFamily="34" charset="0"/>
                <a:cs typeface="Arial" pitchFamily="34" charset="0"/>
              </a:rPr>
              <a:t>e.g. a</a:t>
            </a:r>
            <a:r>
              <a:rPr lang="en-US" sz="2400" b="1" dirty="0">
                <a:solidFill>
                  <a:srgbClr val="0070C0"/>
                </a:solidFill>
                <a:latin typeface="Arial" pitchFamily="34" charset="0"/>
                <a:cs typeface="Arial" pitchFamily="34" charset="0"/>
              </a:rPr>
              <a:t> hovel </a:t>
            </a:r>
            <a:r>
              <a:rPr lang="en-US" sz="2400" dirty="0">
                <a:solidFill>
                  <a:srgbClr val="0070C0"/>
                </a:solidFill>
                <a:latin typeface="Arial" pitchFamily="34" charset="0"/>
                <a:cs typeface="Arial" pitchFamily="34" charset="0"/>
              </a:rPr>
              <a:t>denotes ‘a small house or cottage’ and besides implies that it is a miserable dwelling place, dirty, in bad repair and in general unpleasant to live 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1196975"/>
            <a:ext cx="8569325" cy="19446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i="1" dirty="0">
                <a:solidFill>
                  <a:schemeClr val="tx2">
                    <a:lumMod val="75000"/>
                  </a:schemeClr>
                </a:solidFill>
                <a:latin typeface="Arial" pitchFamily="34" charset="0"/>
                <a:cs typeface="Arial" pitchFamily="34" charset="0"/>
              </a:rPr>
              <a:t>	Stylistic meaning </a:t>
            </a:r>
            <a:r>
              <a:rPr lang="en-US" sz="2800" dirty="0">
                <a:solidFill>
                  <a:schemeClr val="tx2">
                    <a:lumMod val="75000"/>
                  </a:schemeClr>
                </a:solidFill>
                <a:latin typeface="Arial" pitchFamily="34" charset="0"/>
                <a:cs typeface="Arial" pitchFamily="34" charset="0"/>
              </a:rPr>
              <a:t>is based on stylistic stratification of the English vocabulary and is formed by stylistic connotations. Stylistic and emotive meanings are closely connected, </a:t>
            </a:r>
            <a:r>
              <a:rPr lang="en-US" sz="2800" dirty="0">
                <a:solidFill>
                  <a:srgbClr val="002060"/>
                </a:solidFill>
                <a:latin typeface="Arial" pitchFamily="34" charset="0"/>
                <a:cs typeface="Arial" pitchFamily="34" charset="0"/>
              </a:rPr>
              <a:t>e.g. </a:t>
            </a:r>
          </a:p>
        </p:txBody>
      </p:sp>
      <p:sp>
        <p:nvSpPr>
          <p:cNvPr id="6" name="Скругленный прямоугольник 5"/>
          <p:cNvSpPr/>
          <p:nvPr/>
        </p:nvSpPr>
        <p:spPr>
          <a:xfrm>
            <a:off x="323850" y="3284538"/>
            <a:ext cx="8569325" cy="19446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dirty="0">
                <a:solidFill>
                  <a:srgbClr val="0070C0"/>
                </a:solidFill>
                <a:latin typeface="Arial" pitchFamily="34" charset="0"/>
                <a:cs typeface="Arial" pitchFamily="34" charset="0"/>
              </a:rPr>
              <a:t>slang words </a:t>
            </a:r>
            <a:r>
              <a:rPr lang="en-US" sz="3200" i="1" dirty="0">
                <a:solidFill>
                  <a:srgbClr val="0070C0"/>
                </a:solidFill>
                <a:latin typeface="Arial" pitchFamily="34" charset="0"/>
                <a:cs typeface="Arial" pitchFamily="34" charset="0"/>
              </a:rPr>
              <a:t>mug, phiz </a:t>
            </a:r>
            <a:r>
              <a:rPr lang="en-US" sz="3200" dirty="0">
                <a:solidFill>
                  <a:srgbClr val="0070C0"/>
                </a:solidFill>
                <a:latin typeface="Arial" pitchFamily="34" charset="0"/>
                <a:cs typeface="Arial" pitchFamily="34" charset="0"/>
              </a:rPr>
              <a:t>are undoubtedly more expressive than their neutral counterpart </a:t>
            </a:r>
            <a:r>
              <a:rPr lang="en-US" sz="3200" i="1" dirty="0">
                <a:solidFill>
                  <a:srgbClr val="0070C0"/>
                </a:solidFill>
                <a:latin typeface="Arial" pitchFamily="34" charset="0"/>
                <a:cs typeface="Arial" pitchFamily="34" charset="0"/>
              </a:rPr>
              <a:t>face</a:t>
            </a:r>
            <a:r>
              <a:rPr lang="en-US" sz="3200" dirty="0">
                <a:solidFill>
                  <a:srgbClr val="0070C0"/>
                </a:solidFill>
                <a:latin typeface="Arial" pitchFamily="34" charset="0"/>
                <a:cs typeface="Arial" pitchFamily="34" charset="0"/>
              </a:rPr>
              <a:t> and have a pejorative emotive meaning.</a:t>
            </a:r>
          </a:p>
        </p:txBody>
      </p:sp>
      <p:sp>
        <p:nvSpPr>
          <p:cNvPr id="9" name="Прямоугольник 8"/>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5445125"/>
            <a:ext cx="8569325" cy="9715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chemeClr val="tx2">
                    <a:lumMod val="75000"/>
                  </a:schemeClr>
                </a:solidFill>
                <a:latin typeface="Arial" pitchFamily="34" charset="0"/>
                <a:cs typeface="Arial" pitchFamily="34" charset="0"/>
              </a:rPr>
              <a:t>Stylistically words can be roughly subdivided into </a:t>
            </a:r>
            <a:r>
              <a:rPr lang="en-US" sz="2800" b="1" dirty="0">
                <a:solidFill>
                  <a:schemeClr val="tx2">
                    <a:lumMod val="75000"/>
                  </a:schemeClr>
                </a:solidFill>
                <a:latin typeface="Arial" pitchFamily="34" charset="0"/>
                <a:cs typeface="Arial" pitchFamily="34" charset="0"/>
              </a:rPr>
              <a:t>literary, neutral</a:t>
            </a:r>
            <a:r>
              <a:rPr lang="en-US" sz="2800" dirty="0">
                <a:solidFill>
                  <a:schemeClr val="tx2">
                    <a:lumMod val="75000"/>
                  </a:schemeClr>
                </a:solidFill>
                <a:latin typeface="Arial" pitchFamily="34" charset="0"/>
                <a:cs typeface="Arial" pitchFamily="34" charset="0"/>
              </a:rPr>
              <a:t> and </a:t>
            </a:r>
            <a:r>
              <a:rPr lang="en-US" sz="2800" b="1" dirty="0">
                <a:solidFill>
                  <a:schemeClr val="tx2">
                    <a:lumMod val="75000"/>
                  </a:schemeClr>
                </a:solidFill>
                <a:latin typeface="Arial" pitchFamily="34" charset="0"/>
                <a:cs typeface="Arial" pitchFamily="34" charset="0"/>
              </a:rPr>
              <a:t>colloquial layers.</a:t>
            </a:r>
            <a:r>
              <a:rPr lang="en-US" sz="2800" dirty="0">
                <a:solidFill>
                  <a:schemeClr val="tx2">
                    <a:lumMod val="75000"/>
                  </a:schemeClr>
                </a:solidFill>
                <a:latin typeface="Arial" pitchFamily="34" charset="0"/>
                <a:cs typeface="Arial" pitchFamily="34" charset="0"/>
              </a:rPr>
              <a:t> </a:t>
            </a:r>
            <a:endParaRPr lang="en-US" sz="2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6"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1600200"/>
            <a:ext cx="8856662" cy="4565650"/>
          </a:xfrm>
        </p:spPr>
        <p:txBody>
          <a:bodyPr rtlCol="0">
            <a:normAutofit/>
          </a:bodyPr>
          <a:lstStyle/>
          <a:p>
            <a:pPr marL="0" indent="0" eaLnBrk="1" fontAlgn="auto" hangingPunct="1">
              <a:spcAft>
                <a:spcPts val="0"/>
              </a:spcAft>
              <a:buFont typeface="Arial" pitchFamily="34" charset="0"/>
              <a:buNone/>
              <a:defRPr/>
            </a:pPr>
            <a:r>
              <a:rPr lang="en-US" sz="4000" dirty="0" smtClean="0">
                <a:solidFill>
                  <a:schemeClr val="tx2">
                    <a:lumMod val="75000"/>
                  </a:schemeClr>
                </a:solidFill>
                <a:latin typeface="Arial" pitchFamily="34" charset="0"/>
                <a:cs typeface="Arial" pitchFamily="34" charset="0"/>
              </a:rPr>
              <a:t>1. Formal </a:t>
            </a:r>
            <a:r>
              <a:rPr lang="en-US" sz="4000" dirty="0">
                <a:solidFill>
                  <a:schemeClr val="tx2">
                    <a:lumMod val="75000"/>
                  </a:schemeClr>
                </a:solidFill>
                <a:latin typeface="Arial" pitchFamily="34" charset="0"/>
                <a:cs typeface="Arial" pitchFamily="34" charset="0"/>
              </a:rPr>
              <a:t>Correspondence and Equivalence in Translation</a:t>
            </a:r>
          </a:p>
          <a:p>
            <a:pPr marL="0" indent="0" eaLnBrk="1" fontAlgn="auto" hangingPunct="1">
              <a:spcAft>
                <a:spcPts val="0"/>
              </a:spcAft>
              <a:buFont typeface="Arial" pitchFamily="34" charset="0"/>
              <a:buNone/>
              <a:defRPr/>
            </a:pPr>
            <a:r>
              <a:rPr lang="en-US" sz="4000" dirty="0" smtClean="0">
                <a:solidFill>
                  <a:schemeClr val="tx2">
                    <a:lumMod val="75000"/>
                  </a:schemeClr>
                </a:solidFill>
                <a:latin typeface="Arial" pitchFamily="34" charset="0"/>
                <a:cs typeface="Arial" pitchFamily="34" charset="0"/>
              </a:rPr>
              <a:t>2. Causes </a:t>
            </a:r>
            <a:r>
              <a:rPr lang="en-US" sz="4000" dirty="0">
                <a:solidFill>
                  <a:schemeClr val="tx2">
                    <a:lumMod val="75000"/>
                  </a:schemeClr>
                </a:solidFill>
                <a:latin typeface="Arial" pitchFamily="34" charset="0"/>
                <a:cs typeface="Arial" pitchFamily="34" charset="0"/>
              </a:rPr>
              <a:t>of </a:t>
            </a:r>
            <a:r>
              <a:rPr lang="en-US" sz="4000" dirty="0" smtClean="0">
                <a:solidFill>
                  <a:schemeClr val="tx2">
                    <a:lumMod val="75000"/>
                  </a:schemeClr>
                </a:solidFill>
                <a:latin typeface="Arial" pitchFamily="34" charset="0"/>
                <a:cs typeface="Arial" pitchFamily="34" charset="0"/>
              </a:rPr>
              <a:t>Lexical Transformations </a:t>
            </a:r>
            <a:endParaRPr lang="en-US" sz="4000" dirty="0">
              <a:solidFill>
                <a:schemeClr val="tx2">
                  <a:lumMod val="75000"/>
                </a:schemeClr>
              </a:solidFill>
              <a:latin typeface="Arial" pitchFamily="34" charset="0"/>
              <a:cs typeface="Arial" pitchFamily="34" charset="0"/>
            </a:endParaRPr>
          </a:p>
          <a:p>
            <a:pPr marL="0" indent="0" eaLnBrk="1" fontAlgn="auto" hangingPunct="1">
              <a:spcAft>
                <a:spcPts val="0"/>
              </a:spcAft>
              <a:buFont typeface="Arial" pitchFamily="34" charset="0"/>
              <a:buNone/>
              <a:defRPr/>
            </a:pPr>
            <a:r>
              <a:rPr lang="en-US" sz="4000" dirty="0" smtClean="0">
                <a:solidFill>
                  <a:schemeClr val="tx2">
                    <a:lumMod val="75000"/>
                  </a:schemeClr>
                </a:solidFill>
                <a:latin typeface="Arial" pitchFamily="34" charset="0"/>
                <a:cs typeface="Arial" pitchFamily="34" charset="0"/>
              </a:rPr>
              <a:t>3. Types </a:t>
            </a:r>
            <a:r>
              <a:rPr lang="en-US" sz="4000" dirty="0">
                <a:solidFill>
                  <a:schemeClr val="tx2">
                    <a:lumMod val="75000"/>
                  </a:schemeClr>
                </a:solidFill>
                <a:latin typeface="Arial" pitchFamily="34" charset="0"/>
                <a:cs typeface="Arial" pitchFamily="34" charset="0"/>
              </a:rPr>
              <a:t>of Lexical Transformations</a:t>
            </a:r>
          </a:p>
        </p:txBody>
      </p:sp>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chemeClr val="tx2">
                    <a:lumMod val="75000"/>
                  </a:schemeClr>
                </a:solidFill>
                <a:latin typeface="Arial" pitchFamily="34" charset="0"/>
                <a:cs typeface="Arial" pitchFamily="34" charset="0"/>
              </a:rPr>
              <a:t>Outline</a:t>
            </a:r>
            <a:endParaRPr lang="uk-UA" sz="4800" dirty="0">
              <a:solidFill>
                <a:schemeClr val="tx2">
                  <a:lumMod val="75000"/>
                </a:schemeClr>
              </a:solidFill>
              <a:latin typeface="Arial" pitchFamily="34" charset="0"/>
              <a:cs typeface="Arial" pitchFamily="34" charset="0"/>
            </a:endParaRPr>
          </a:p>
        </p:txBody>
      </p:sp>
      <p:sp>
        <p:nvSpPr>
          <p:cNvPr id="5" name="Овал 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left)">
                                      <p:cBhvr>
                                        <p:cTn id="16" dur="500"/>
                                        <p:tgtEl>
                                          <p:spTgt spid="3">
                                            <p:txEl>
                                              <p:pRg st="1" end="1"/>
                                            </p:tx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115888"/>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The greater part of the </a:t>
            </a:r>
            <a:r>
              <a:rPr lang="en-US" sz="2800" dirty="0" err="1">
                <a:solidFill>
                  <a:schemeClr val="tx2">
                    <a:lumMod val="75000"/>
                  </a:schemeClr>
                </a:solidFill>
                <a:latin typeface="Arial" pitchFamily="34" charset="0"/>
                <a:cs typeface="Arial" pitchFamily="34" charset="0"/>
              </a:rPr>
              <a:t>literаrу</a:t>
            </a:r>
            <a:r>
              <a:rPr lang="en-US" sz="2800" dirty="0">
                <a:solidFill>
                  <a:schemeClr val="tx2">
                    <a:lumMod val="75000"/>
                  </a:schemeClr>
                </a:solidFill>
                <a:latin typeface="Arial" pitchFamily="34" charset="0"/>
                <a:cs typeface="Arial" pitchFamily="34" charset="0"/>
              </a:rPr>
              <a:t> layer of Modern English vocabulary are words of general use, possessing no specific stylistic reference and known as </a:t>
            </a:r>
            <a:r>
              <a:rPr lang="en-US" sz="2800" b="1" dirty="0">
                <a:solidFill>
                  <a:schemeClr val="tx2">
                    <a:lumMod val="75000"/>
                  </a:schemeClr>
                </a:solidFill>
                <a:latin typeface="Arial" pitchFamily="34" charset="0"/>
                <a:cs typeface="Arial" pitchFamily="34" charset="0"/>
              </a:rPr>
              <a:t>neutral words</a:t>
            </a:r>
            <a:r>
              <a:rPr lang="en-US" sz="2800" dirty="0">
                <a:solidFill>
                  <a:schemeClr val="tx2">
                    <a:lumMod val="75000"/>
                  </a:schemeClr>
                </a:solidFill>
                <a:latin typeface="Arial" pitchFamily="34" charset="0"/>
                <a:cs typeface="Arial" pitchFamily="34" charset="0"/>
              </a:rPr>
              <a:t>. </a:t>
            </a:r>
            <a:endParaRPr lang="en-US" sz="2800" dirty="0">
              <a:solidFill>
                <a:srgbClr val="002060"/>
              </a:solidFill>
              <a:latin typeface="Arial" pitchFamily="34" charset="0"/>
              <a:cs typeface="Arial" pitchFamily="34" charset="0"/>
            </a:endParaRPr>
          </a:p>
        </p:txBody>
      </p:sp>
      <p:sp>
        <p:nvSpPr>
          <p:cNvPr id="6" name="Скругленный прямоугольник 5"/>
          <p:cNvSpPr/>
          <p:nvPr/>
        </p:nvSpPr>
        <p:spPr>
          <a:xfrm>
            <a:off x="323850" y="2060575"/>
            <a:ext cx="8569325" cy="14398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rgbClr val="002060"/>
                </a:solidFill>
                <a:latin typeface="Arial" pitchFamily="34" charset="0"/>
                <a:cs typeface="Arial" pitchFamily="34" charset="0"/>
              </a:rPr>
              <a:t>	Against the background of neutral words we can distinguish two major subgroups — </a:t>
            </a:r>
            <a:r>
              <a:rPr lang="en-US" sz="2800" b="1" dirty="0">
                <a:solidFill>
                  <a:srgbClr val="002060"/>
                </a:solidFill>
                <a:latin typeface="Arial" pitchFamily="34" charset="0"/>
                <a:cs typeface="Arial" pitchFamily="34" charset="0"/>
              </a:rPr>
              <a:t>standard colloquial words</a:t>
            </a:r>
            <a:r>
              <a:rPr lang="en-US" sz="2800" dirty="0">
                <a:solidFill>
                  <a:srgbClr val="002060"/>
                </a:solidFill>
                <a:latin typeface="Arial" pitchFamily="34" charset="0"/>
                <a:cs typeface="Arial" pitchFamily="34" charset="0"/>
              </a:rPr>
              <a:t> and </a:t>
            </a:r>
            <a:r>
              <a:rPr lang="en-US" sz="2800" b="1" dirty="0">
                <a:solidFill>
                  <a:srgbClr val="002060"/>
                </a:solidFill>
                <a:latin typeface="Arial" pitchFamily="34" charset="0"/>
                <a:cs typeface="Arial" pitchFamily="34" charset="0"/>
              </a:rPr>
              <a:t>literary or  bookish words. </a:t>
            </a:r>
          </a:p>
        </p:txBody>
      </p:sp>
      <p:sp>
        <p:nvSpPr>
          <p:cNvPr id="10" name="Скругленный прямоугольник 9"/>
          <p:cNvSpPr/>
          <p:nvPr/>
        </p:nvSpPr>
        <p:spPr>
          <a:xfrm>
            <a:off x="323850" y="3644900"/>
            <a:ext cx="8569325" cy="2736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This may be best illustrated by comparing words almost identical in their denotative meaning, e. g., </a:t>
            </a:r>
            <a:r>
              <a:rPr lang="en-US" sz="2800" dirty="0">
                <a:solidFill>
                  <a:srgbClr val="0070C0"/>
                </a:solidFill>
                <a:latin typeface="Arial" pitchFamily="34" charset="0"/>
                <a:cs typeface="Arial" pitchFamily="34" charset="0"/>
              </a:rPr>
              <a:t>‘parent — father — dad’</a:t>
            </a:r>
            <a:r>
              <a:rPr lang="en-US" sz="2800" dirty="0">
                <a:solidFill>
                  <a:srgbClr val="002060"/>
                </a:solidFill>
                <a:latin typeface="Arial" pitchFamily="34" charset="0"/>
                <a:cs typeface="Arial" pitchFamily="34" charset="0"/>
              </a:rPr>
              <a:t>.</a:t>
            </a:r>
            <a:r>
              <a:rPr lang="en-US" sz="2800" dirty="0">
                <a:solidFill>
                  <a:srgbClr val="0070C0"/>
                </a:solidFill>
                <a:latin typeface="Arial" pitchFamily="34" charset="0"/>
                <a:cs typeface="Arial" pitchFamily="34" charset="0"/>
              </a:rPr>
              <a:t> </a:t>
            </a:r>
          </a:p>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In comparison with the word </a:t>
            </a:r>
            <a:r>
              <a:rPr lang="en-US" sz="2800" dirty="0">
                <a:solidFill>
                  <a:srgbClr val="0070C0"/>
                </a:solidFill>
                <a:latin typeface="Arial" pitchFamily="34" charset="0"/>
                <a:cs typeface="Arial" pitchFamily="34" charset="0"/>
              </a:rPr>
              <a:t>father</a:t>
            </a:r>
            <a:r>
              <a:rPr lang="en-US" sz="2800" dirty="0">
                <a:solidFill>
                  <a:schemeClr val="tx2">
                    <a:lumMod val="75000"/>
                  </a:schemeClr>
                </a:solidFill>
                <a:latin typeface="Arial" pitchFamily="34" charset="0"/>
                <a:cs typeface="Arial" pitchFamily="34" charset="0"/>
              </a:rPr>
              <a:t> which is stylistically neutral, </a:t>
            </a:r>
            <a:r>
              <a:rPr lang="en-US" sz="2800" dirty="0">
                <a:solidFill>
                  <a:srgbClr val="0070C0"/>
                </a:solidFill>
                <a:latin typeface="Arial" pitchFamily="34" charset="0"/>
                <a:cs typeface="Arial" pitchFamily="34" charset="0"/>
              </a:rPr>
              <a:t>dad</a:t>
            </a:r>
            <a:r>
              <a:rPr lang="en-US" sz="2800" dirty="0">
                <a:solidFill>
                  <a:schemeClr val="tx2">
                    <a:lumMod val="75000"/>
                  </a:schemeClr>
                </a:solidFill>
                <a:latin typeface="Arial" pitchFamily="34" charset="0"/>
                <a:cs typeface="Arial" pitchFamily="34" charset="0"/>
              </a:rPr>
              <a:t> stands out as colloquial and </a:t>
            </a:r>
            <a:r>
              <a:rPr lang="en-US" sz="2800" dirty="0">
                <a:solidFill>
                  <a:srgbClr val="0070C0"/>
                </a:solidFill>
                <a:latin typeface="Arial" pitchFamily="34" charset="0"/>
                <a:cs typeface="Arial" pitchFamily="34" charset="0"/>
              </a:rPr>
              <a:t>parent</a:t>
            </a:r>
            <a:r>
              <a:rPr lang="en-US" sz="2800" dirty="0">
                <a:solidFill>
                  <a:schemeClr val="tx2">
                    <a:lumMod val="75000"/>
                  </a:schemeClr>
                </a:solidFill>
                <a:latin typeface="Arial" pitchFamily="34" charset="0"/>
                <a:cs typeface="Arial" pitchFamily="34" charset="0"/>
              </a:rPr>
              <a:t> is felt as bookish. </a:t>
            </a:r>
            <a:endParaRPr lang="en-US" sz="2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6"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765175"/>
            <a:ext cx="8569325" cy="8636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i="1" dirty="0">
                <a:solidFill>
                  <a:schemeClr val="tx2">
                    <a:lumMod val="75000"/>
                  </a:schemeClr>
                </a:solidFill>
                <a:latin typeface="Arial" pitchFamily="34" charset="0"/>
                <a:cs typeface="Arial" pitchFamily="34" charset="0"/>
              </a:rPr>
              <a:t>Cause 1 - </a:t>
            </a:r>
            <a:r>
              <a:rPr lang="en-US" sz="2800" dirty="0">
                <a:solidFill>
                  <a:schemeClr val="tx2">
                    <a:lumMod val="75000"/>
                  </a:schemeClr>
                </a:solidFill>
                <a:latin typeface="Arial" pitchFamily="34" charset="0"/>
                <a:cs typeface="Arial" pitchFamily="34" charset="0"/>
              </a:rPr>
              <a:t>vision of objects of reality can be seen in different aspects by speakers of different l-</a:t>
            </a:r>
            <a:r>
              <a:rPr lang="en-US" sz="2800" dirty="0" err="1">
                <a:solidFill>
                  <a:schemeClr val="tx2">
                    <a:lumMod val="75000"/>
                  </a:schemeClr>
                </a:solidFill>
                <a:latin typeface="Arial" pitchFamily="34" charset="0"/>
                <a:cs typeface="Arial" pitchFamily="34" charset="0"/>
              </a:rPr>
              <a:t>ges</a:t>
            </a:r>
            <a:r>
              <a:rPr lang="en-US" sz="2800" dirty="0">
                <a:solidFill>
                  <a:schemeClr val="tx2">
                    <a:lumMod val="75000"/>
                  </a:schemeClr>
                </a:solidFill>
                <a:latin typeface="Arial" pitchFamily="34" charset="0"/>
                <a:cs typeface="Arial" pitchFamily="34" charset="0"/>
              </a:rPr>
              <a:t>,</a:t>
            </a:r>
            <a:endParaRPr lang="en-US" sz="2800" dirty="0">
              <a:solidFill>
                <a:srgbClr val="002060"/>
              </a:solidFill>
              <a:latin typeface="Arial" pitchFamily="34" charset="0"/>
              <a:cs typeface="Arial" pitchFamily="34" charset="0"/>
            </a:endParaRPr>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FF0000"/>
                </a:solidFill>
                <a:latin typeface="Arial" pitchFamily="34" charset="0"/>
                <a:cs typeface="Arial" pitchFamily="34" charset="0"/>
              </a:rPr>
              <a:t>Causes of Lexical Transformations are as follows:</a:t>
            </a:r>
            <a:endParaRPr lang="uk-UA" sz="32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1700213"/>
            <a:ext cx="8569325" cy="1441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70C0"/>
                </a:solidFill>
                <a:latin typeface="Arial" pitchFamily="34" charset="0"/>
                <a:cs typeface="Arial" pitchFamily="34" charset="0"/>
              </a:rPr>
              <a:t>e.g. 	snow-drop – </a:t>
            </a:r>
            <a:r>
              <a:rPr lang="uk-UA" sz="2800" dirty="0">
                <a:solidFill>
                  <a:srgbClr val="0070C0"/>
                </a:solidFill>
                <a:latin typeface="Arial" pitchFamily="34" charset="0"/>
                <a:cs typeface="Arial" pitchFamily="34" charset="0"/>
              </a:rPr>
              <a:t>пролісок, </a:t>
            </a:r>
            <a:r>
              <a:rPr lang="uk-UA" sz="2800" dirty="0" err="1">
                <a:solidFill>
                  <a:srgbClr val="0070C0"/>
                </a:solidFill>
                <a:latin typeface="Arial" pitchFamily="34" charset="0"/>
                <a:cs typeface="Arial" pitchFamily="34" charset="0"/>
              </a:rPr>
              <a:t>підсніжник</a:t>
            </a:r>
            <a:endParaRPr lang="uk-UA" sz="2800" dirty="0">
              <a:solidFill>
                <a:srgbClr val="0070C0"/>
              </a:solidFill>
              <a:latin typeface="Arial" pitchFamily="34" charset="0"/>
              <a:cs typeface="Arial" pitchFamily="34" charset="0"/>
            </a:endParaRPr>
          </a:p>
          <a:p>
            <a:pPr algn="just" fontAlgn="auto">
              <a:spcBef>
                <a:spcPts val="0"/>
              </a:spcBef>
              <a:spcAft>
                <a:spcPts val="0"/>
              </a:spcAft>
              <a:defRPr/>
            </a:pPr>
            <a:r>
              <a:rPr lang="en-US" sz="2800" dirty="0">
                <a:solidFill>
                  <a:srgbClr val="0070C0"/>
                </a:solidFill>
                <a:latin typeface="Arial" pitchFamily="34" charset="0"/>
                <a:cs typeface="Arial" pitchFamily="34" charset="0"/>
              </a:rPr>
              <a:t>hot milk with skin on it – </a:t>
            </a:r>
            <a:r>
              <a:rPr lang="uk-UA" sz="2800" dirty="0">
                <a:solidFill>
                  <a:srgbClr val="0070C0"/>
                </a:solidFill>
                <a:latin typeface="Arial" pitchFamily="34" charset="0"/>
                <a:cs typeface="Arial" pitchFamily="34" charset="0"/>
              </a:rPr>
              <a:t>гаряче молоко з пінкою</a:t>
            </a:r>
          </a:p>
          <a:p>
            <a:pPr algn="just" fontAlgn="auto">
              <a:spcBef>
                <a:spcPts val="0"/>
              </a:spcBef>
              <a:spcAft>
                <a:spcPts val="0"/>
              </a:spcAft>
              <a:defRPr/>
            </a:pPr>
            <a:r>
              <a:rPr lang="en-US" sz="2800" dirty="0">
                <a:solidFill>
                  <a:srgbClr val="0070C0"/>
                </a:solidFill>
                <a:latin typeface="Arial" pitchFamily="34" charset="0"/>
                <a:cs typeface="Arial" pitchFamily="34" charset="0"/>
              </a:rPr>
              <a:t>Cross fingers! = </a:t>
            </a:r>
            <a:r>
              <a:rPr lang="uk-UA" sz="2800" dirty="0">
                <a:solidFill>
                  <a:srgbClr val="0070C0"/>
                </a:solidFill>
                <a:latin typeface="Arial" pitchFamily="34" charset="0"/>
                <a:cs typeface="Arial" pitchFamily="34" charset="0"/>
              </a:rPr>
              <a:t>Тримай кулак!</a:t>
            </a:r>
          </a:p>
        </p:txBody>
      </p:sp>
      <p:sp>
        <p:nvSpPr>
          <p:cNvPr id="6" name="Скругленный прямоугольник 5"/>
          <p:cNvSpPr/>
          <p:nvPr/>
        </p:nvSpPr>
        <p:spPr>
          <a:xfrm>
            <a:off x="287338" y="3227388"/>
            <a:ext cx="8569325" cy="14255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Due to this factor the meanings of some words in E are wider and less differentiated, and correspond to two or more correlated words in U,</a:t>
            </a:r>
            <a:endParaRPr lang="en-US" sz="2800">
              <a:solidFill>
                <a:srgbClr val="002060"/>
              </a:solidFill>
              <a:latin typeface="Arial" charset="0"/>
              <a:cs typeface="Arial" charset="0"/>
            </a:endParaRPr>
          </a:p>
        </p:txBody>
      </p:sp>
      <p:sp>
        <p:nvSpPr>
          <p:cNvPr id="11" name="Скругленный прямоугольник 10"/>
          <p:cNvSpPr/>
          <p:nvPr/>
        </p:nvSpPr>
        <p:spPr>
          <a:xfrm>
            <a:off x="287338" y="4797425"/>
            <a:ext cx="8569325" cy="17272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70C0"/>
                </a:solidFill>
                <a:latin typeface="Arial" pitchFamily="34" charset="0"/>
                <a:cs typeface="Arial" pitchFamily="34" charset="0"/>
              </a:rPr>
              <a:t>e.g. 	Blue – </a:t>
            </a:r>
            <a:r>
              <a:rPr lang="uk-UA" sz="2800" dirty="0">
                <a:solidFill>
                  <a:srgbClr val="0070C0"/>
                </a:solidFill>
                <a:latin typeface="Arial" pitchFamily="34" charset="0"/>
                <a:cs typeface="Arial" pitchFamily="34" charset="0"/>
              </a:rPr>
              <a:t>синій, блакитний</a:t>
            </a:r>
          </a:p>
          <a:p>
            <a:pPr algn="just" fontAlgn="auto">
              <a:spcBef>
                <a:spcPts val="0"/>
              </a:spcBef>
              <a:spcAft>
                <a:spcPts val="0"/>
              </a:spcAft>
              <a:defRPr/>
            </a:pPr>
            <a:r>
              <a:rPr lang="en-US" sz="2800" dirty="0">
                <a:solidFill>
                  <a:srgbClr val="0070C0"/>
                </a:solidFill>
                <a:latin typeface="Arial" pitchFamily="34" charset="0"/>
                <a:cs typeface="Arial" pitchFamily="34" charset="0"/>
              </a:rPr>
              <a:t>Purple – </a:t>
            </a:r>
            <a:r>
              <a:rPr lang="uk-UA" sz="2800" dirty="0">
                <a:solidFill>
                  <a:srgbClr val="0070C0"/>
                </a:solidFill>
                <a:latin typeface="Arial" pitchFamily="34" charset="0"/>
                <a:cs typeface="Arial" pitchFamily="34" charset="0"/>
              </a:rPr>
              <a:t>пурпурний (</a:t>
            </a:r>
            <a:r>
              <a:rPr lang="en-US" sz="2800" dirty="0">
                <a:solidFill>
                  <a:srgbClr val="0070C0"/>
                </a:solidFill>
                <a:latin typeface="Arial" pitchFamily="34" charset="0"/>
                <a:cs typeface="Arial" pitchFamily="34" charset="0"/>
              </a:rPr>
              <a:t>purple robes of Roman emperors), </a:t>
            </a:r>
            <a:r>
              <a:rPr lang="uk-UA" sz="2800" dirty="0">
                <a:solidFill>
                  <a:srgbClr val="0070C0"/>
                </a:solidFill>
                <a:latin typeface="Arial" pitchFamily="34" charset="0"/>
                <a:cs typeface="Arial" pitchFamily="34" charset="0"/>
              </a:rPr>
              <a:t>фіолетовий (</a:t>
            </a:r>
            <a:r>
              <a:rPr lang="en-US" sz="2800" dirty="0">
                <a:solidFill>
                  <a:srgbClr val="0070C0"/>
                </a:solidFill>
                <a:latin typeface="Arial" pitchFamily="34" charset="0"/>
                <a:cs typeface="Arial" pitchFamily="34" charset="0"/>
              </a:rPr>
              <a:t>purple ink), </a:t>
            </a:r>
            <a:r>
              <a:rPr lang="uk-UA" sz="2800" dirty="0">
                <a:solidFill>
                  <a:srgbClr val="0070C0"/>
                </a:solidFill>
                <a:latin typeface="Arial" pitchFamily="34" charset="0"/>
                <a:cs typeface="Arial" pitchFamily="34" charset="0"/>
              </a:rPr>
              <a:t>синій (</a:t>
            </a:r>
            <a:r>
              <a:rPr lang="en-US" sz="2800" dirty="0">
                <a:solidFill>
                  <a:srgbClr val="0070C0"/>
                </a:solidFill>
                <a:latin typeface="Arial" pitchFamily="34" charset="0"/>
                <a:cs typeface="Arial" pitchFamily="34" charset="0"/>
              </a:rPr>
              <a:t>purple shades)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animBg="1"/>
      <p:bldP spid="10" grpId="0" animBg="1"/>
      <p:bldP spid="6"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981075"/>
            <a:ext cx="8569325" cy="7191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i="1" dirty="0">
                <a:solidFill>
                  <a:schemeClr val="tx2">
                    <a:lumMod val="75000"/>
                  </a:schemeClr>
                </a:solidFill>
                <a:latin typeface="Arial" pitchFamily="34" charset="0"/>
                <a:cs typeface="Arial" pitchFamily="34" charset="0"/>
              </a:rPr>
              <a:t>Cause 2 - </a:t>
            </a:r>
            <a:r>
              <a:rPr lang="en-US" sz="2800" dirty="0">
                <a:solidFill>
                  <a:schemeClr val="tx2">
                    <a:lumMod val="75000"/>
                  </a:schemeClr>
                </a:solidFill>
                <a:latin typeface="Arial" pitchFamily="34" charset="0"/>
                <a:cs typeface="Arial" pitchFamily="34" charset="0"/>
              </a:rPr>
              <a:t>Divergences in the Semantic Structure</a:t>
            </a:r>
            <a:endParaRPr lang="en-US" sz="2800" dirty="0">
              <a:solidFill>
                <a:srgbClr val="002060"/>
              </a:solidFill>
              <a:latin typeface="Arial" pitchFamily="34" charset="0"/>
              <a:cs typeface="Arial" pitchFamily="34" charset="0"/>
            </a:endParaRPr>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FF0000"/>
                </a:solidFill>
                <a:latin typeface="Arial" pitchFamily="34" charset="0"/>
                <a:cs typeface="Arial" pitchFamily="34" charset="0"/>
              </a:rPr>
              <a:t>Causes of Lexical Transformations are as follows:</a:t>
            </a:r>
            <a:endParaRPr lang="uk-UA" sz="32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2060575"/>
            <a:ext cx="8569325" cy="29527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Most often similar meanings of E and U words may differ in some components, or semes.</a:t>
            </a:r>
          </a:p>
          <a:p>
            <a:pPr algn="just">
              <a:defRPr/>
            </a:pPr>
            <a:r>
              <a:rPr lang="en-US" sz="2800">
                <a:solidFill>
                  <a:srgbClr val="17375E"/>
                </a:solidFill>
                <a:latin typeface="Arial" charset="0"/>
                <a:cs typeface="Arial" charset="0"/>
              </a:rPr>
              <a:t>This is usually reflected in dictionaries where more than one U equivalent is listed under the same meaning of the E word. In this case the semantic volume of the E word is wider.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FF0000"/>
                </a:solidFill>
                <a:latin typeface="Arial" pitchFamily="34" charset="0"/>
                <a:cs typeface="Arial" pitchFamily="34" charset="0"/>
              </a:rPr>
              <a:t>Causes of Lexical Transformations are as follows:</a:t>
            </a:r>
            <a:endParaRPr lang="uk-UA" sz="32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1052513"/>
            <a:ext cx="8569325" cy="51847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600" dirty="0">
                <a:solidFill>
                  <a:srgbClr val="0070C0"/>
                </a:solidFill>
                <a:latin typeface="Arial" pitchFamily="34" charset="0"/>
                <a:cs typeface="Arial" pitchFamily="34" charset="0"/>
              </a:rPr>
              <a:t>Mellow can apply to 	</a:t>
            </a:r>
          </a:p>
          <a:p>
            <a:pPr algn="just" fontAlgn="auto">
              <a:spcBef>
                <a:spcPts val="0"/>
              </a:spcBef>
              <a:spcAft>
                <a:spcPts val="0"/>
              </a:spcAft>
              <a:defRPr/>
            </a:pPr>
            <a:r>
              <a:rPr lang="en-US" sz="3600" dirty="0">
                <a:solidFill>
                  <a:srgbClr val="0070C0"/>
                </a:solidFill>
                <a:latin typeface="Arial" pitchFamily="34" charset="0"/>
                <a:cs typeface="Arial" pitchFamily="34" charset="0"/>
              </a:rPr>
              <a:t>1. fruit   --   </a:t>
            </a:r>
            <a:r>
              <a:rPr lang="uk-UA" sz="3600" dirty="0">
                <a:solidFill>
                  <a:srgbClr val="0070C0"/>
                </a:solidFill>
                <a:latin typeface="Arial" pitchFamily="34" charset="0"/>
                <a:cs typeface="Arial" pitchFamily="34" charset="0"/>
              </a:rPr>
              <a:t>стиглий, м’який, солодкий</a:t>
            </a:r>
          </a:p>
          <a:p>
            <a:pPr algn="just" fontAlgn="auto">
              <a:spcBef>
                <a:spcPts val="0"/>
              </a:spcBef>
              <a:spcAft>
                <a:spcPts val="0"/>
              </a:spcAft>
              <a:defRPr/>
            </a:pPr>
            <a:r>
              <a:rPr lang="uk-UA" sz="3600" dirty="0">
                <a:solidFill>
                  <a:srgbClr val="0070C0"/>
                </a:solidFill>
                <a:latin typeface="Arial" pitchFamily="34" charset="0"/>
                <a:cs typeface="Arial" pitchFamily="34" charset="0"/>
              </a:rPr>
              <a:t>2. </a:t>
            </a:r>
            <a:r>
              <a:rPr lang="en-US" sz="3600" dirty="0">
                <a:solidFill>
                  <a:srgbClr val="0070C0"/>
                </a:solidFill>
                <a:latin typeface="Arial" pitchFamily="34" charset="0"/>
                <a:cs typeface="Arial" pitchFamily="34" charset="0"/>
              </a:rPr>
              <a:t>wine -- </a:t>
            </a:r>
            <a:r>
              <a:rPr lang="uk-UA" sz="3600" dirty="0">
                <a:solidFill>
                  <a:srgbClr val="0070C0"/>
                </a:solidFill>
                <a:latin typeface="Arial" pitchFamily="34" charset="0"/>
                <a:cs typeface="Arial" pitchFamily="34" charset="0"/>
              </a:rPr>
              <a:t>витримане, старе, приємне на смак</a:t>
            </a:r>
          </a:p>
          <a:p>
            <a:pPr algn="just" fontAlgn="auto">
              <a:spcBef>
                <a:spcPts val="0"/>
              </a:spcBef>
              <a:spcAft>
                <a:spcPts val="0"/>
              </a:spcAft>
              <a:defRPr/>
            </a:pPr>
            <a:r>
              <a:rPr lang="uk-UA" sz="3600" dirty="0">
                <a:solidFill>
                  <a:srgbClr val="0070C0"/>
                </a:solidFill>
                <a:latin typeface="Arial" pitchFamily="34" charset="0"/>
                <a:cs typeface="Arial" pitchFamily="34" charset="0"/>
              </a:rPr>
              <a:t>3. </a:t>
            </a:r>
            <a:r>
              <a:rPr lang="en-US" sz="3600" dirty="0">
                <a:solidFill>
                  <a:srgbClr val="0070C0"/>
                </a:solidFill>
                <a:latin typeface="Arial" pitchFamily="34" charset="0"/>
                <a:cs typeface="Arial" pitchFamily="34" charset="0"/>
              </a:rPr>
              <a:t>soil -- </a:t>
            </a:r>
            <a:r>
              <a:rPr lang="uk-UA" sz="3600" dirty="0">
                <a:solidFill>
                  <a:srgbClr val="0070C0"/>
                </a:solidFill>
                <a:latin typeface="Arial" pitchFamily="34" charset="0"/>
                <a:cs typeface="Arial" pitchFamily="34" charset="0"/>
              </a:rPr>
              <a:t>родючий, м’який, жирний</a:t>
            </a:r>
          </a:p>
          <a:p>
            <a:pPr algn="just" fontAlgn="auto">
              <a:spcBef>
                <a:spcPts val="0"/>
              </a:spcBef>
              <a:spcAft>
                <a:spcPts val="0"/>
              </a:spcAft>
              <a:defRPr/>
            </a:pPr>
            <a:r>
              <a:rPr lang="uk-UA" sz="3600" dirty="0">
                <a:solidFill>
                  <a:srgbClr val="0070C0"/>
                </a:solidFill>
                <a:latin typeface="Arial" pitchFamily="34" charset="0"/>
                <a:cs typeface="Arial" pitchFamily="34" charset="0"/>
              </a:rPr>
              <a:t>4. </a:t>
            </a:r>
            <a:r>
              <a:rPr lang="en-US" sz="3600" dirty="0">
                <a:solidFill>
                  <a:srgbClr val="0070C0"/>
                </a:solidFill>
                <a:latin typeface="Arial" pitchFamily="34" charset="0"/>
                <a:cs typeface="Arial" pitchFamily="34" charset="0"/>
              </a:rPr>
              <a:t>voice -- </a:t>
            </a:r>
            <a:r>
              <a:rPr lang="uk-UA" sz="3600" dirty="0">
                <a:solidFill>
                  <a:srgbClr val="0070C0"/>
                </a:solidFill>
                <a:latin typeface="Arial" pitchFamily="34" charset="0"/>
                <a:cs typeface="Arial" pitchFamily="34" charset="0"/>
              </a:rPr>
              <a:t>м’який, густий, соковитий</a:t>
            </a:r>
          </a:p>
          <a:p>
            <a:pPr algn="just" fontAlgn="auto">
              <a:spcBef>
                <a:spcPts val="0"/>
              </a:spcBef>
              <a:spcAft>
                <a:spcPts val="0"/>
              </a:spcAft>
              <a:defRPr/>
            </a:pPr>
            <a:r>
              <a:rPr lang="uk-UA" sz="3600" dirty="0">
                <a:solidFill>
                  <a:srgbClr val="0070C0"/>
                </a:solidFill>
                <a:latin typeface="Arial" pitchFamily="34" charset="0"/>
                <a:cs typeface="Arial" pitchFamily="34" charset="0"/>
              </a:rPr>
              <a:t>5. </a:t>
            </a:r>
            <a:r>
              <a:rPr lang="en-US" sz="3600" dirty="0">
                <a:solidFill>
                  <a:srgbClr val="0070C0"/>
                </a:solidFill>
                <a:latin typeface="Arial" pitchFamily="34" charset="0"/>
                <a:cs typeface="Arial" pitchFamily="34" charset="0"/>
              </a:rPr>
              <a:t>man -- </a:t>
            </a:r>
            <a:r>
              <a:rPr lang="uk-UA" sz="3600" dirty="0" err="1">
                <a:solidFill>
                  <a:srgbClr val="0070C0"/>
                </a:solidFill>
                <a:latin typeface="Arial" pitchFamily="34" charset="0"/>
                <a:cs typeface="Arial" pitchFamily="34" charset="0"/>
              </a:rPr>
              <a:t>подобрівший</a:t>
            </a:r>
            <a:r>
              <a:rPr lang="uk-UA" sz="3600" dirty="0">
                <a:solidFill>
                  <a:srgbClr val="0070C0"/>
                </a:solidFill>
                <a:latin typeface="Arial" pitchFamily="34" charset="0"/>
                <a:cs typeface="Arial" pitchFamily="34" charset="0"/>
              </a:rPr>
              <a:t>, м’який, веселий, говірливий, напідпитку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908050"/>
            <a:ext cx="8569325" cy="720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b="1" i="1">
                <a:solidFill>
                  <a:srgbClr val="17375E"/>
                </a:solidFill>
                <a:latin typeface="Arial" charset="0"/>
                <a:cs typeface="Arial" charset="0"/>
              </a:rPr>
              <a:t>Cause 3. </a:t>
            </a:r>
            <a:r>
              <a:rPr lang="en-US" sz="2800">
                <a:solidFill>
                  <a:srgbClr val="17375E"/>
                </a:solidFill>
                <a:latin typeface="Arial" charset="0"/>
                <a:cs typeface="Arial" charset="0"/>
              </a:rPr>
              <a:t>Different Collocability </a:t>
            </a:r>
            <a:endParaRPr lang="en-US" sz="2800">
              <a:solidFill>
                <a:srgbClr val="002060"/>
              </a:solidFill>
              <a:latin typeface="Arial" charset="0"/>
              <a:cs typeface="Arial" charset="0"/>
            </a:endParaRPr>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FF0000"/>
                </a:solidFill>
                <a:latin typeface="Arial" pitchFamily="34" charset="0"/>
                <a:cs typeface="Arial" pitchFamily="34" charset="0"/>
              </a:rPr>
              <a:t>Causes of Lexical Transformations are as follows:</a:t>
            </a:r>
            <a:endParaRPr lang="uk-UA" sz="32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1844675"/>
            <a:ext cx="8569325" cy="29527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Lexical collocability is the aptness of a word to appear in various combinations. This aptness of correlated words in different l-ges is not identical. Words which are habitually collocated constitute a cliché, and the translator has to seek similar clichés or traditional collocations in the TL,</a:t>
            </a:r>
          </a:p>
        </p:txBody>
      </p:sp>
      <p:sp>
        <p:nvSpPr>
          <p:cNvPr id="6" name="Скругленный прямоугольник 5"/>
          <p:cNvSpPr/>
          <p:nvPr/>
        </p:nvSpPr>
        <p:spPr>
          <a:xfrm>
            <a:off x="323850" y="5013325"/>
            <a:ext cx="8569325" cy="11525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rgbClr val="0070C0"/>
                </a:solidFill>
                <a:latin typeface="Arial" pitchFamily="34" charset="0"/>
                <a:cs typeface="Arial" pitchFamily="34" charset="0"/>
              </a:rPr>
              <a:t>e.g. 	bad language – “</a:t>
            </a:r>
            <a:r>
              <a:rPr lang="en-US" sz="2800" dirty="0" err="1">
                <a:solidFill>
                  <a:srgbClr val="0070C0"/>
                </a:solidFill>
                <a:latin typeface="Arial" pitchFamily="34" charset="0"/>
                <a:cs typeface="Arial" pitchFamily="34" charset="0"/>
              </a:rPr>
              <a:t>мат</a:t>
            </a:r>
            <a:r>
              <a:rPr lang="en-US" sz="2800" dirty="0">
                <a:solidFill>
                  <a:srgbClr val="0070C0"/>
                </a:solidFill>
                <a:latin typeface="Arial" pitchFamily="34" charset="0"/>
                <a:cs typeface="Arial" pitchFamily="34" charset="0"/>
              </a:rPr>
              <a:t>”,</a:t>
            </a:r>
          </a:p>
          <a:p>
            <a:pPr algn="ctr" fontAlgn="auto">
              <a:spcBef>
                <a:spcPts val="0"/>
              </a:spcBef>
              <a:spcAft>
                <a:spcPts val="0"/>
              </a:spcAft>
              <a:defRPr/>
            </a:pPr>
            <a:r>
              <a:rPr lang="en-US" sz="2800" dirty="0">
                <a:solidFill>
                  <a:srgbClr val="0070C0"/>
                </a:solidFill>
                <a:latin typeface="Arial" pitchFamily="34" charset="0"/>
                <a:cs typeface="Arial" pitchFamily="34" charset="0"/>
              </a:rPr>
              <a:t>a bad mistake – </a:t>
            </a:r>
            <a:r>
              <a:rPr lang="en-US" sz="2800" dirty="0" err="1">
                <a:solidFill>
                  <a:srgbClr val="0070C0"/>
                </a:solidFill>
                <a:latin typeface="Arial" pitchFamily="34" charset="0"/>
                <a:cs typeface="Arial" pitchFamily="34" charset="0"/>
              </a:rPr>
              <a:t>груба</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помилка</a:t>
            </a:r>
            <a:r>
              <a:rPr lang="en-US" sz="2800" dirty="0">
                <a:solidFill>
                  <a:srgbClr val="0070C0"/>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animBg="1"/>
      <p:bldP spid="10"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FF0000"/>
                </a:solidFill>
                <a:latin typeface="Arial" pitchFamily="34" charset="0"/>
                <a:cs typeface="Arial" pitchFamily="34" charset="0"/>
              </a:rPr>
              <a:t>Causes of Lexical Transformations are as follows:</a:t>
            </a:r>
            <a:endParaRPr lang="uk-UA" sz="32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836613"/>
            <a:ext cx="8569325" cy="936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Different </a:t>
            </a:r>
            <a:r>
              <a:rPr lang="en-US" sz="2800" dirty="0" err="1">
                <a:solidFill>
                  <a:schemeClr val="tx2">
                    <a:lumMod val="75000"/>
                  </a:schemeClr>
                </a:solidFill>
                <a:latin typeface="Arial" pitchFamily="34" charset="0"/>
                <a:cs typeface="Arial" pitchFamily="34" charset="0"/>
              </a:rPr>
              <a:t>collocability</a:t>
            </a:r>
            <a:r>
              <a:rPr lang="en-US" sz="2800" dirty="0">
                <a:solidFill>
                  <a:schemeClr val="tx2">
                    <a:lumMod val="75000"/>
                  </a:schemeClr>
                </a:solidFill>
                <a:latin typeface="Arial" pitchFamily="34" charset="0"/>
                <a:cs typeface="Arial" pitchFamily="34" charset="0"/>
              </a:rPr>
              <a:t> often calls for lexical and grammatical transformations in </a:t>
            </a:r>
            <a:r>
              <a:rPr lang="en-US" sz="2800" dirty="0" err="1">
                <a:solidFill>
                  <a:schemeClr val="tx2">
                    <a:lumMod val="75000"/>
                  </a:schemeClr>
                </a:solidFill>
                <a:latin typeface="Arial" pitchFamily="34" charset="0"/>
                <a:cs typeface="Arial" pitchFamily="34" charset="0"/>
              </a:rPr>
              <a:t>tr</a:t>
            </a:r>
            <a:r>
              <a:rPr lang="en-US" sz="2800" dirty="0">
                <a:solidFill>
                  <a:schemeClr val="tx2">
                    <a:lumMod val="75000"/>
                  </a:schemeClr>
                </a:solidFill>
                <a:latin typeface="Arial" pitchFamily="34" charset="0"/>
                <a:cs typeface="Arial" pitchFamily="34" charset="0"/>
              </a:rPr>
              <a:t>-n,</a:t>
            </a:r>
          </a:p>
        </p:txBody>
      </p:sp>
      <p:sp>
        <p:nvSpPr>
          <p:cNvPr id="6" name="Скругленный прямоугольник 5"/>
          <p:cNvSpPr/>
          <p:nvPr/>
        </p:nvSpPr>
        <p:spPr>
          <a:xfrm>
            <a:off x="323850" y="1916113"/>
            <a:ext cx="8569325" cy="46085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3200">
                <a:solidFill>
                  <a:srgbClr val="0070C0"/>
                </a:solidFill>
                <a:latin typeface="Arial" charset="0"/>
                <a:cs typeface="Arial" charset="0"/>
              </a:rPr>
              <a:t>e.g. the most controversial Prime Minister </a:t>
            </a:r>
          </a:p>
          <a:p>
            <a:pPr algn="ctr">
              <a:defRPr/>
            </a:pPr>
            <a:r>
              <a:rPr lang="en-US" sz="3200">
                <a:solidFill>
                  <a:srgbClr val="002060"/>
                </a:solidFill>
                <a:latin typeface="Arial" charset="0"/>
                <a:cs typeface="Arial" charset="0"/>
              </a:rPr>
              <a:t>can’t be translated as </a:t>
            </a:r>
          </a:p>
          <a:p>
            <a:pPr algn="ctr">
              <a:defRPr/>
            </a:pPr>
            <a:r>
              <a:rPr lang="en-US" sz="3200">
                <a:solidFill>
                  <a:srgbClr val="0070C0"/>
                </a:solidFill>
                <a:latin typeface="Arial" charset="0"/>
                <a:cs typeface="Arial" charset="0"/>
              </a:rPr>
              <a:t>“</a:t>
            </a:r>
            <a:r>
              <a:rPr lang="uk-UA" sz="3200">
                <a:solidFill>
                  <a:srgbClr val="0070C0"/>
                </a:solidFill>
                <a:latin typeface="Arial" charset="0"/>
                <a:cs typeface="Arial" charset="0"/>
              </a:rPr>
              <a:t>найбільш суперечливий прем’єр-міністр”, </a:t>
            </a:r>
            <a:endParaRPr lang="en-US" sz="3200">
              <a:solidFill>
                <a:srgbClr val="0070C0"/>
              </a:solidFill>
              <a:latin typeface="Arial" charset="0"/>
              <a:cs typeface="Arial" charset="0"/>
            </a:endParaRPr>
          </a:p>
          <a:p>
            <a:pPr algn="ctr">
              <a:defRPr/>
            </a:pPr>
            <a:r>
              <a:rPr lang="en-US" sz="3200">
                <a:solidFill>
                  <a:srgbClr val="002060"/>
                </a:solidFill>
                <a:latin typeface="Arial" charset="0"/>
                <a:cs typeface="Arial" charset="0"/>
              </a:rPr>
              <a:t>but as </a:t>
            </a:r>
            <a:r>
              <a:rPr lang="en-US" sz="3200">
                <a:solidFill>
                  <a:srgbClr val="0070C0"/>
                </a:solidFill>
                <a:latin typeface="Arial" charset="0"/>
                <a:cs typeface="Arial" charset="0"/>
              </a:rPr>
              <a:t>“</a:t>
            </a:r>
            <a:r>
              <a:rPr lang="uk-UA" sz="3200">
                <a:solidFill>
                  <a:srgbClr val="0070C0"/>
                </a:solidFill>
                <a:latin typeface="Arial" charset="0"/>
                <a:cs typeface="Arial" charset="0"/>
              </a:rPr>
              <a:t>прем’єр-міністр, який викликає найбільш суперечливі відгуки”</a:t>
            </a:r>
          </a:p>
          <a:p>
            <a:pPr algn="ctr">
              <a:defRPr/>
            </a:pPr>
            <a:r>
              <a:rPr lang="en-US" sz="3200">
                <a:solidFill>
                  <a:srgbClr val="0070C0"/>
                </a:solidFill>
                <a:latin typeface="Arial" charset="0"/>
                <a:cs typeface="Arial" charset="0"/>
              </a:rPr>
              <a:t>Switzerland’s neutral faith ought not to be in doubt – </a:t>
            </a:r>
            <a:r>
              <a:rPr lang="uk-UA" sz="3200">
                <a:solidFill>
                  <a:srgbClr val="0070C0"/>
                </a:solidFill>
                <a:latin typeface="Arial" charset="0"/>
                <a:cs typeface="Arial" charset="0"/>
              </a:rPr>
              <a:t>Вірність Швейцарії нейтралітету не підлягає сумніву.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2400" b="1">
                <a:solidFill>
                  <a:srgbClr val="FF0000"/>
                </a:solidFill>
                <a:latin typeface="Arial" charset="0"/>
                <a:cs typeface="Arial" charset="0"/>
              </a:rPr>
              <a:t>There are 7 types of lexical transformations </a:t>
            </a:r>
            <a:r>
              <a:rPr lang="uk-UA" sz="2400" b="1">
                <a:solidFill>
                  <a:srgbClr val="FF0000"/>
                </a:solidFill>
                <a:latin typeface="Arial" charset="0"/>
                <a:cs typeface="Arial" charset="0"/>
              </a:rPr>
              <a:t>:</a:t>
            </a:r>
            <a:endParaRPr lang="uk-UA" sz="2400">
              <a:solidFill>
                <a:srgbClr val="002060"/>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grpSp>
        <p:nvGrpSpPr>
          <p:cNvPr id="6" name="Группа 5"/>
          <p:cNvGrpSpPr>
            <a:grpSpLocks/>
          </p:cNvGrpSpPr>
          <p:nvPr/>
        </p:nvGrpSpPr>
        <p:grpSpPr bwMode="auto">
          <a:xfrm>
            <a:off x="244475" y="1052513"/>
            <a:ext cx="8655050" cy="647700"/>
            <a:chOff x="93471" y="1340768"/>
            <a:chExt cx="8654993" cy="648072"/>
          </a:xfrm>
        </p:grpSpPr>
        <p:sp>
          <p:nvSpPr>
            <p:cNvPr id="2" name="Прямоугольник 1"/>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differentiation of meaning</a:t>
              </a:r>
              <a:endParaRPr lang="uk-UA" sz="2400" dirty="0">
                <a:solidFill>
                  <a:srgbClr val="002060"/>
                </a:solidFill>
                <a:latin typeface="Arial" pitchFamily="34" charset="0"/>
                <a:cs typeface="Arial" pitchFamily="34" charset="0"/>
              </a:endParaRPr>
            </a:p>
          </p:txBody>
        </p:sp>
        <p:sp>
          <p:nvSpPr>
            <p:cNvPr id="3" name="Стрелка вправо 2"/>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grpSp>
        <p:nvGrpSpPr>
          <p:cNvPr id="10" name="Группа 9"/>
          <p:cNvGrpSpPr>
            <a:grpSpLocks/>
          </p:cNvGrpSpPr>
          <p:nvPr/>
        </p:nvGrpSpPr>
        <p:grpSpPr bwMode="auto">
          <a:xfrm>
            <a:off x="244475" y="1844675"/>
            <a:ext cx="8655050" cy="647700"/>
            <a:chOff x="93471" y="1340768"/>
            <a:chExt cx="8654993" cy="648072"/>
          </a:xfrm>
        </p:grpSpPr>
        <p:sp>
          <p:nvSpPr>
            <p:cNvPr id="11" name="Прямоугольник 10"/>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specification of meaning</a:t>
              </a:r>
              <a:endParaRPr lang="uk-UA" sz="2400" dirty="0">
                <a:solidFill>
                  <a:srgbClr val="002060"/>
                </a:solidFill>
                <a:latin typeface="Arial" pitchFamily="34" charset="0"/>
                <a:cs typeface="Arial" pitchFamily="34" charset="0"/>
              </a:endParaRPr>
            </a:p>
          </p:txBody>
        </p:sp>
        <p:sp>
          <p:nvSpPr>
            <p:cNvPr id="12" name="Стрелка вправо 11"/>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grpSp>
        <p:nvGrpSpPr>
          <p:cNvPr id="13" name="Группа 12"/>
          <p:cNvGrpSpPr>
            <a:grpSpLocks/>
          </p:cNvGrpSpPr>
          <p:nvPr/>
        </p:nvGrpSpPr>
        <p:grpSpPr bwMode="auto">
          <a:xfrm>
            <a:off x="244475" y="2636838"/>
            <a:ext cx="8655050" cy="647700"/>
            <a:chOff x="93471" y="1340768"/>
            <a:chExt cx="8654993" cy="648072"/>
          </a:xfrm>
        </p:grpSpPr>
        <p:sp>
          <p:nvSpPr>
            <p:cNvPr id="14" name="Прямоугольник 13"/>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generalization of meaning</a:t>
              </a:r>
              <a:endParaRPr lang="uk-UA" sz="2400" dirty="0">
                <a:solidFill>
                  <a:srgbClr val="002060"/>
                </a:solidFill>
                <a:latin typeface="Arial" pitchFamily="34" charset="0"/>
                <a:cs typeface="Arial" pitchFamily="34" charset="0"/>
              </a:endParaRPr>
            </a:p>
          </p:txBody>
        </p:sp>
        <p:sp>
          <p:nvSpPr>
            <p:cNvPr id="15" name="Стрелка вправо 14"/>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grpSp>
        <p:nvGrpSpPr>
          <p:cNvPr id="16" name="Группа 15"/>
          <p:cNvGrpSpPr>
            <a:grpSpLocks/>
          </p:cNvGrpSpPr>
          <p:nvPr/>
        </p:nvGrpSpPr>
        <p:grpSpPr bwMode="auto">
          <a:xfrm>
            <a:off x="244475" y="3429000"/>
            <a:ext cx="8655050" cy="647700"/>
            <a:chOff x="93471" y="1340768"/>
            <a:chExt cx="8654993" cy="648072"/>
          </a:xfrm>
        </p:grpSpPr>
        <p:sp>
          <p:nvSpPr>
            <p:cNvPr id="17" name="Прямоугольник 16"/>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sense expanding</a:t>
              </a:r>
              <a:endParaRPr lang="uk-UA" sz="2400" dirty="0">
                <a:solidFill>
                  <a:srgbClr val="002060"/>
                </a:solidFill>
                <a:latin typeface="Arial" pitchFamily="34" charset="0"/>
                <a:cs typeface="Arial" pitchFamily="34" charset="0"/>
              </a:endParaRPr>
            </a:p>
          </p:txBody>
        </p:sp>
        <p:sp>
          <p:nvSpPr>
            <p:cNvPr id="18" name="Стрелка вправо 17"/>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grpSp>
        <p:nvGrpSpPr>
          <p:cNvPr id="19" name="Группа 18"/>
          <p:cNvGrpSpPr>
            <a:grpSpLocks/>
          </p:cNvGrpSpPr>
          <p:nvPr/>
        </p:nvGrpSpPr>
        <p:grpSpPr bwMode="auto">
          <a:xfrm>
            <a:off x="244475" y="4221163"/>
            <a:ext cx="8655050" cy="647700"/>
            <a:chOff x="93471" y="1340768"/>
            <a:chExt cx="8654993" cy="648072"/>
          </a:xfrm>
        </p:grpSpPr>
        <p:sp>
          <p:nvSpPr>
            <p:cNvPr id="20" name="Прямоугольник 19"/>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antonymic substitution</a:t>
              </a:r>
              <a:endParaRPr lang="uk-UA" sz="2400" dirty="0">
                <a:solidFill>
                  <a:srgbClr val="002060"/>
                </a:solidFill>
                <a:latin typeface="Arial" pitchFamily="34" charset="0"/>
                <a:cs typeface="Arial" pitchFamily="34" charset="0"/>
              </a:endParaRPr>
            </a:p>
          </p:txBody>
        </p:sp>
        <p:sp>
          <p:nvSpPr>
            <p:cNvPr id="21" name="Стрелка вправо 20"/>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grpSp>
        <p:nvGrpSpPr>
          <p:cNvPr id="22" name="Группа 21"/>
          <p:cNvGrpSpPr>
            <a:grpSpLocks/>
          </p:cNvGrpSpPr>
          <p:nvPr/>
        </p:nvGrpSpPr>
        <p:grpSpPr bwMode="auto">
          <a:xfrm>
            <a:off x="244475" y="5013325"/>
            <a:ext cx="8655050" cy="647700"/>
            <a:chOff x="93471" y="1340768"/>
            <a:chExt cx="8654993" cy="648072"/>
          </a:xfrm>
        </p:grpSpPr>
        <p:sp>
          <p:nvSpPr>
            <p:cNvPr id="23" name="Прямоугольник 22"/>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total changes</a:t>
              </a:r>
              <a:endParaRPr lang="uk-UA" sz="2400" dirty="0">
                <a:solidFill>
                  <a:srgbClr val="002060"/>
                </a:solidFill>
                <a:latin typeface="Arial" pitchFamily="34" charset="0"/>
                <a:cs typeface="Arial" pitchFamily="34" charset="0"/>
              </a:endParaRPr>
            </a:p>
          </p:txBody>
        </p:sp>
        <p:sp>
          <p:nvSpPr>
            <p:cNvPr id="24" name="Стрелка вправо 23"/>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grpSp>
        <p:nvGrpSpPr>
          <p:cNvPr id="25" name="Группа 24"/>
          <p:cNvGrpSpPr>
            <a:grpSpLocks/>
          </p:cNvGrpSpPr>
          <p:nvPr/>
        </p:nvGrpSpPr>
        <p:grpSpPr bwMode="auto">
          <a:xfrm>
            <a:off x="244475" y="5805488"/>
            <a:ext cx="8655050" cy="647700"/>
            <a:chOff x="93471" y="1340768"/>
            <a:chExt cx="8654993" cy="648072"/>
          </a:xfrm>
        </p:grpSpPr>
        <p:sp>
          <p:nvSpPr>
            <p:cNvPr id="26" name="Прямоугольник 25"/>
            <p:cNvSpPr/>
            <p:nvPr/>
          </p:nvSpPr>
          <p:spPr>
            <a:xfrm>
              <a:off x="755455" y="1340768"/>
              <a:ext cx="7993009" cy="648072"/>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400" dirty="0">
                  <a:solidFill>
                    <a:srgbClr val="002060"/>
                  </a:solidFill>
                  <a:latin typeface="Arial" pitchFamily="34" charset="0"/>
                  <a:cs typeface="Arial" pitchFamily="34" charset="0"/>
                </a:rPr>
                <a:t>compensation for the losses in another place or by other means</a:t>
              </a:r>
              <a:endParaRPr lang="uk-UA" sz="2400" dirty="0">
                <a:solidFill>
                  <a:srgbClr val="002060"/>
                </a:solidFill>
                <a:latin typeface="Arial" pitchFamily="34" charset="0"/>
                <a:cs typeface="Arial" pitchFamily="34" charset="0"/>
              </a:endParaRPr>
            </a:p>
          </p:txBody>
        </p:sp>
        <p:sp>
          <p:nvSpPr>
            <p:cNvPr id="27" name="Стрелка вправо 26"/>
            <p:cNvSpPr/>
            <p:nvPr/>
          </p:nvSpPr>
          <p:spPr>
            <a:xfrm>
              <a:off x="93471" y="1502786"/>
              <a:ext cx="576259" cy="324036"/>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sz="2400">
                <a:solidFill>
                  <a:srgbClr val="002060"/>
                </a:solidFill>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500"/>
                            </p:stCondLst>
                            <p:childTnLst>
                              <p:par>
                                <p:cTn id="44" presetID="10"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908050"/>
            <a:ext cx="8569325" cy="1081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1. </a:t>
            </a:r>
            <a:r>
              <a:rPr lang="en-US" sz="3200" b="1" dirty="0">
                <a:solidFill>
                  <a:schemeClr val="tx2">
                    <a:lumMod val="75000"/>
                  </a:schemeClr>
                </a:solidFill>
                <a:latin typeface="Arial" pitchFamily="34" charset="0"/>
                <a:cs typeface="Arial" pitchFamily="34" charset="0"/>
              </a:rPr>
              <a:t>Differentiation of meaning </a:t>
            </a:r>
            <a:r>
              <a:rPr lang="en-US" sz="3200" dirty="0">
                <a:solidFill>
                  <a:schemeClr val="tx2">
                    <a:lumMod val="75000"/>
                  </a:schemeClr>
                </a:solidFill>
                <a:latin typeface="Arial" pitchFamily="34" charset="0"/>
                <a:cs typeface="Arial" pitchFamily="34" charset="0"/>
              </a:rPr>
              <a:t>is often used </a:t>
            </a:r>
            <a:r>
              <a:rPr lang="en-US" sz="3200" dirty="0" err="1">
                <a:solidFill>
                  <a:schemeClr val="tx2">
                    <a:lumMod val="75000"/>
                  </a:schemeClr>
                </a:solidFill>
                <a:latin typeface="Arial" pitchFamily="34" charset="0"/>
                <a:cs typeface="Arial" pitchFamily="34" charset="0"/>
              </a:rPr>
              <a:t>parallelly</a:t>
            </a:r>
            <a:r>
              <a:rPr lang="en-US" sz="3200" dirty="0">
                <a:solidFill>
                  <a:schemeClr val="tx2">
                    <a:lumMod val="75000"/>
                  </a:schemeClr>
                </a:solidFill>
                <a:latin typeface="Arial" pitchFamily="34" charset="0"/>
                <a:cs typeface="Arial" pitchFamily="34" charset="0"/>
              </a:rPr>
              <a:t> with specification of meaning,</a:t>
            </a:r>
          </a:p>
        </p:txBody>
      </p:sp>
      <p:sp>
        <p:nvSpPr>
          <p:cNvPr id="6" name="Скругленный прямоугольник 5"/>
          <p:cNvSpPr/>
          <p:nvPr/>
        </p:nvSpPr>
        <p:spPr>
          <a:xfrm>
            <a:off x="323850" y="2205038"/>
            <a:ext cx="8569325" cy="38877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3200">
                <a:solidFill>
                  <a:srgbClr val="0070C0"/>
                </a:solidFill>
                <a:latin typeface="Arial" charset="0"/>
                <a:cs typeface="Arial" charset="0"/>
              </a:rPr>
              <a:t>e.g.Affection is the best substitute </a:t>
            </a:r>
          </a:p>
          <a:p>
            <a:pPr algn="ctr">
              <a:defRPr/>
            </a:pPr>
            <a:r>
              <a:rPr lang="en-US" sz="3200">
                <a:solidFill>
                  <a:srgbClr val="0070C0"/>
                </a:solidFill>
                <a:latin typeface="Arial" charset="0"/>
                <a:cs typeface="Arial" charset="0"/>
              </a:rPr>
              <a:t>for love. </a:t>
            </a:r>
          </a:p>
          <a:p>
            <a:pPr algn="ctr">
              <a:defRPr/>
            </a:pPr>
            <a:r>
              <a:rPr lang="en-US" sz="3200">
                <a:solidFill>
                  <a:srgbClr val="0070C0"/>
                </a:solidFill>
                <a:latin typeface="Arial" charset="0"/>
                <a:cs typeface="Arial" charset="0"/>
              </a:rPr>
              <a:t>(affection – прихильність, симпатія, любов)</a:t>
            </a:r>
          </a:p>
          <a:p>
            <a:pPr>
              <a:defRPr/>
            </a:pPr>
            <a:r>
              <a:rPr lang="en-US" sz="3300">
                <a:solidFill>
                  <a:srgbClr val="002060"/>
                </a:solidFill>
                <a:latin typeface="Arial" charset="0"/>
                <a:cs typeface="Arial" charset="0"/>
              </a:rPr>
              <a:t>Probably the best translation for</a:t>
            </a:r>
            <a:r>
              <a:rPr lang="en-US" sz="3300">
                <a:solidFill>
                  <a:srgbClr val="0070C0"/>
                </a:solidFill>
                <a:latin typeface="Arial" charset="0"/>
                <a:cs typeface="Arial" charset="0"/>
              </a:rPr>
              <a:t> “affection” </a:t>
            </a:r>
            <a:r>
              <a:rPr lang="en-US" sz="3300">
                <a:solidFill>
                  <a:srgbClr val="002060"/>
                </a:solidFill>
                <a:latin typeface="Arial" charset="0"/>
                <a:cs typeface="Arial" charset="0"/>
              </a:rPr>
              <a:t>in this context will be </a:t>
            </a:r>
            <a:r>
              <a:rPr lang="en-US" sz="3300">
                <a:solidFill>
                  <a:srgbClr val="0070C0"/>
                </a:solidFill>
                <a:latin typeface="Arial" charset="0"/>
                <a:cs typeface="Arial" charset="0"/>
              </a:rPr>
              <a:t>«прихильність »</a:t>
            </a:r>
          </a:p>
          <a:p>
            <a:pPr>
              <a:defRPr/>
            </a:pPr>
            <a:endParaRPr lang="en-US" sz="3300">
              <a:solidFill>
                <a:srgbClr val="0070C0"/>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765175"/>
            <a:ext cx="8569325" cy="10795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2. </a:t>
            </a:r>
            <a:r>
              <a:rPr lang="en-US" sz="3200" b="1" dirty="0">
                <a:solidFill>
                  <a:schemeClr val="tx2">
                    <a:lumMod val="75000"/>
                  </a:schemeClr>
                </a:solidFill>
                <a:latin typeface="Arial" pitchFamily="34" charset="0"/>
                <a:cs typeface="Arial" pitchFamily="34" charset="0"/>
              </a:rPr>
              <a:t>Specification of meaning</a:t>
            </a:r>
            <a:r>
              <a:rPr lang="en-US" sz="3200" dirty="0">
                <a:solidFill>
                  <a:schemeClr val="tx2">
                    <a:lumMod val="75000"/>
                  </a:schemeClr>
                </a:solidFill>
                <a:latin typeface="Arial" pitchFamily="34" charset="0"/>
                <a:cs typeface="Arial" pitchFamily="34" charset="0"/>
              </a:rPr>
              <a:t> is always parallel with differentiation of meaning,</a:t>
            </a:r>
          </a:p>
        </p:txBody>
      </p:sp>
      <p:sp>
        <p:nvSpPr>
          <p:cNvPr id="6" name="Скругленный прямоугольник 5"/>
          <p:cNvSpPr/>
          <p:nvPr/>
        </p:nvSpPr>
        <p:spPr>
          <a:xfrm>
            <a:off x="323850" y="1989138"/>
            <a:ext cx="8569325" cy="4535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rgbClr val="0070C0"/>
                </a:solidFill>
                <a:latin typeface="Arial" pitchFamily="34" charset="0"/>
                <a:cs typeface="Arial" pitchFamily="34" charset="0"/>
              </a:rPr>
              <a:t>e.g.	Have you had your meal? </a:t>
            </a:r>
          </a:p>
          <a:p>
            <a:pPr algn="ctr" fontAlgn="auto">
              <a:spcBef>
                <a:spcPts val="0"/>
              </a:spcBef>
              <a:spcAft>
                <a:spcPts val="0"/>
              </a:spcAft>
              <a:defRPr/>
            </a:pPr>
            <a:r>
              <a:rPr lang="en-US" sz="2800" dirty="0">
                <a:solidFill>
                  <a:srgbClr val="0070C0"/>
                </a:solidFill>
                <a:latin typeface="Arial" pitchFamily="34" charset="0"/>
                <a:cs typeface="Arial" pitchFamily="34" charset="0"/>
              </a:rPr>
              <a:t>(</a:t>
            </a:r>
            <a:r>
              <a:rPr lang="uk-UA" sz="2800" dirty="0">
                <a:solidFill>
                  <a:srgbClr val="0070C0"/>
                </a:solidFill>
                <a:latin typeface="Arial" pitchFamily="34" charset="0"/>
                <a:cs typeface="Arial" pitchFamily="34" charset="0"/>
              </a:rPr>
              <a:t>поснідали, пообідали, повечеряли, ....?) </a:t>
            </a:r>
            <a:endParaRPr lang="en-US" sz="2800" dirty="0">
              <a:solidFill>
                <a:srgbClr val="0070C0"/>
              </a:solidFill>
              <a:latin typeface="Arial" pitchFamily="34" charset="0"/>
              <a:cs typeface="Arial" pitchFamily="34" charset="0"/>
            </a:endParaRPr>
          </a:p>
          <a:p>
            <a:pPr algn="ctr" fontAlgn="auto">
              <a:spcBef>
                <a:spcPts val="0"/>
              </a:spcBef>
              <a:spcAft>
                <a:spcPts val="0"/>
              </a:spcAft>
              <a:defRPr/>
            </a:pPr>
            <a:r>
              <a:rPr lang="en-US" sz="2800" dirty="0">
                <a:solidFill>
                  <a:srgbClr val="002060"/>
                </a:solidFill>
                <a:latin typeface="Arial" pitchFamily="34" charset="0"/>
                <a:cs typeface="Arial" pitchFamily="34" charset="0"/>
              </a:rPr>
              <a:t>The translation here depends on the context.</a:t>
            </a:r>
            <a:r>
              <a:rPr lang="en-US" sz="2800" dirty="0">
                <a:solidFill>
                  <a:srgbClr val="0070C0"/>
                </a:solidFill>
                <a:latin typeface="Arial" pitchFamily="34" charset="0"/>
                <a:cs typeface="Arial" pitchFamily="34" charset="0"/>
              </a:rPr>
              <a:t> “mount” – </a:t>
            </a:r>
            <a:r>
              <a:rPr lang="uk-UA" sz="2800" dirty="0">
                <a:solidFill>
                  <a:srgbClr val="0070C0"/>
                </a:solidFill>
                <a:latin typeface="Arial" pitchFamily="34" charset="0"/>
                <a:cs typeface="Arial" pitchFamily="34" charset="0"/>
              </a:rPr>
              <a:t>кінь, осел, мул і т.д. (під сідлом)</a:t>
            </a:r>
          </a:p>
          <a:p>
            <a:pPr algn="ctr" fontAlgn="auto">
              <a:spcBef>
                <a:spcPts val="0"/>
              </a:spcBef>
              <a:spcAft>
                <a:spcPts val="0"/>
              </a:spcAft>
              <a:defRPr/>
            </a:pPr>
            <a:r>
              <a:rPr lang="en-US" sz="2800" dirty="0">
                <a:solidFill>
                  <a:srgbClr val="0070C0"/>
                </a:solidFill>
                <a:latin typeface="Arial" pitchFamily="34" charset="0"/>
                <a:cs typeface="Arial" pitchFamily="34" charset="0"/>
              </a:rPr>
              <a:t>Christ on his mount – </a:t>
            </a:r>
            <a:r>
              <a:rPr lang="uk-UA" sz="2800" dirty="0">
                <a:solidFill>
                  <a:srgbClr val="0070C0"/>
                </a:solidFill>
                <a:latin typeface="Arial" pitchFamily="34" charset="0"/>
                <a:cs typeface="Arial" pitchFamily="34" charset="0"/>
              </a:rPr>
              <a:t>Христос на осляті;</a:t>
            </a:r>
          </a:p>
          <a:p>
            <a:pPr algn="ctr" fontAlgn="auto">
              <a:spcBef>
                <a:spcPts val="0"/>
              </a:spcBef>
              <a:spcAft>
                <a:spcPts val="0"/>
              </a:spcAft>
              <a:defRPr/>
            </a:pPr>
            <a:r>
              <a:rPr lang="en-US" sz="2800" dirty="0">
                <a:solidFill>
                  <a:srgbClr val="0070C0"/>
                </a:solidFill>
                <a:latin typeface="Arial" pitchFamily="34" charset="0"/>
                <a:cs typeface="Arial" pitchFamily="34" charset="0"/>
              </a:rPr>
              <a:t>the picture “Napoleon on his mount visiting the plague stricken in the streets of Jaffa” </a:t>
            </a:r>
          </a:p>
          <a:p>
            <a:pPr algn="ctr" fontAlgn="auto">
              <a:spcBef>
                <a:spcPts val="0"/>
              </a:spcBef>
              <a:spcAft>
                <a:spcPts val="0"/>
              </a:spcAft>
              <a:defRPr/>
            </a:pPr>
            <a:r>
              <a:rPr lang="en-US" sz="2800" dirty="0">
                <a:solidFill>
                  <a:srgbClr val="002060"/>
                </a:solidFill>
                <a:latin typeface="Arial" pitchFamily="34" charset="0"/>
                <a:cs typeface="Arial" pitchFamily="34" charset="0"/>
              </a:rPr>
              <a:t>should be rendered as</a:t>
            </a:r>
          </a:p>
          <a:p>
            <a:pPr algn="ctr" fontAlgn="auto">
              <a:spcBef>
                <a:spcPts val="0"/>
              </a:spcBef>
              <a:spcAft>
                <a:spcPts val="0"/>
              </a:spcAft>
              <a:defRPr/>
            </a:pPr>
            <a:r>
              <a:rPr lang="en-US" sz="2800" dirty="0">
                <a:solidFill>
                  <a:srgbClr val="0070C0"/>
                </a:solidFill>
                <a:latin typeface="Arial" pitchFamily="34" charset="0"/>
                <a:cs typeface="Arial" pitchFamily="34" charset="0"/>
              </a:rPr>
              <a:t>„</a:t>
            </a:r>
            <a:r>
              <a:rPr lang="uk-UA" sz="2800" dirty="0">
                <a:solidFill>
                  <a:srgbClr val="0070C0"/>
                </a:solidFill>
                <a:latin typeface="Arial" pitchFamily="34" charset="0"/>
                <a:cs typeface="Arial" pitchFamily="34" charset="0"/>
              </a:rPr>
              <a:t>Наполеон верхи на верблюді....”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765175"/>
            <a:ext cx="8569325" cy="25923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lumMod val="75000"/>
                  </a:schemeClr>
                </a:solidFill>
                <a:latin typeface="Arial" pitchFamily="34" charset="0"/>
                <a:cs typeface="Arial" pitchFamily="34" charset="0"/>
              </a:rPr>
              <a:t>4. </a:t>
            </a:r>
            <a:r>
              <a:rPr lang="en-US" sz="2400" b="1" dirty="0">
                <a:solidFill>
                  <a:schemeClr val="tx2">
                    <a:lumMod val="75000"/>
                  </a:schemeClr>
                </a:solidFill>
                <a:latin typeface="Arial" pitchFamily="34" charset="0"/>
                <a:cs typeface="Arial" pitchFamily="34" charset="0"/>
              </a:rPr>
              <a:t>Sense expanding</a:t>
            </a:r>
            <a:r>
              <a:rPr lang="en-US" sz="2400" dirty="0">
                <a:solidFill>
                  <a:schemeClr val="tx2">
                    <a:lumMod val="75000"/>
                  </a:schemeClr>
                </a:solidFill>
                <a:latin typeface="Arial" pitchFamily="34" charset="0"/>
                <a:cs typeface="Arial" pitchFamily="34" charset="0"/>
              </a:rPr>
              <a:t> is the substitution of a vocabulary meaning by a contextual one in translation. It also affects the form of a word. Thus, an object may be substituted by a process, etc. In translation of verbal word combinations of the type </a:t>
            </a:r>
            <a:r>
              <a:rPr lang="en-US" sz="2400" b="1" dirty="0">
                <a:solidFill>
                  <a:schemeClr val="tx2">
                    <a:lumMod val="75000"/>
                  </a:schemeClr>
                </a:solidFill>
                <a:latin typeface="Arial" pitchFamily="34" charset="0"/>
                <a:cs typeface="Arial" pitchFamily="34" charset="0"/>
              </a:rPr>
              <a:t>cause ---- process ----- consequence </a:t>
            </a:r>
            <a:r>
              <a:rPr lang="en-US" sz="2400" dirty="0">
                <a:solidFill>
                  <a:schemeClr val="tx2">
                    <a:lumMod val="75000"/>
                  </a:schemeClr>
                </a:solidFill>
                <a:latin typeface="Arial" pitchFamily="34" charset="0"/>
                <a:cs typeface="Arial" pitchFamily="34" charset="0"/>
              </a:rPr>
              <a:t>the process may be substituted by its cause or consequence,  the cause may be substituted </a:t>
            </a:r>
            <a:r>
              <a:rPr lang="en-US" sz="2400" dirty="0" err="1">
                <a:solidFill>
                  <a:schemeClr val="tx2">
                    <a:lumMod val="75000"/>
                  </a:schemeClr>
                </a:solidFill>
                <a:latin typeface="Arial" pitchFamily="34" charset="0"/>
                <a:cs typeface="Arial" pitchFamily="34" charset="0"/>
              </a:rPr>
              <a:t>bt</a:t>
            </a:r>
            <a:r>
              <a:rPr lang="en-US" sz="2400" dirty="0">
                <a:solidFill>
                  <a:schemeClr val="tx2">
                    <a:lumMod val="75000"/>
                  </a:schemeClr>
                </a:solidFill>
                <a:latin typeface="Arial" pitchFamily="34" charset="0"/>
                <a:cs typeface="Arial" pitchFamily="34" charset="0"/>
              </a:rPr>
              <a:t> the consequence or process, etc.,</a:t>
            </a:r>
          </a:p>
        </p:txBody>
      </p:sp>
      <p:sp>
        <p:nvSpPr>
          <p:cNvPr id="6" name="Скругленный прямоугольник 5"/>
          <p:cNvSpPr/>
          <p:nvPr/>
        </p:nvSpPr>
        <p:spPr>
          <a:xfrm>
            <a:off x="323850" y="3429000"/>
            <a:ext cx="8569325" cy="3168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2800">
                <a:solidFill>
                  <a:srgbClr val="0070C0"/>
                </a:solidFill>
                <a:latin typeface="Arial" charset="0"/>
                <a:cs typeface="Arial" charset="0"/>
              </a:rPr>
              <a:t>e.g.	I don’t think she’s living here at the moment. The bed wasn’t slept in. – </a:t>
            </a:r>
          </a:p>
          <a:p>
            <a:pPr algn="ctr">
              <a:defRPr/>
            </a:pPr>
            <a:r>
              <a:rPr lang="uk-UA" sz="2800">
                <a:solidFill>
                  <a:srgbClr val="0070C0"/>
                </a:solidFill>
                <a:latin typeface="Arial" charset="0"/>
                <a:cs typeface="Arial" charset="0"/>
              </a:rPr>
              <a:t>Я думаю, она не живет здесь в настоящее время. Ее постель не смята. </a:t>
            </a:r>
          </a:p>
          <a:p>
            <a:pPr algn="ctr">
              <a:defRPr/>
            </a:pPr>
            <a:r>
              <a:rPr lang="en-US" sz="2800">
                <a:solidFill>
                  <a:srgbClr val="0070C0"/>
                </a:solidFill>
                <a:latin typeface="Arial" charset="0"/>
                <a:cs typeface="Arial" charset="0"/>
              </a:rPr>
              <a:t>At last he found his voice. – </a:t>
            </a:r>
            <a:r>
              <a:rPr lang="uk-UA" sz="2800">
                <a:solidFill>
                  <a:srgbClr val="0070C0"/>
                </a:solidFill>
                <a:latin typeface="Arial" charset="0"/>
                <a:cs typeface="Arial" charset="0"/>
              </a:rPr>
              <a:t>Он наконец-то обрел дар речи. </a:t>
            </a:r>
            <a:endParaRPr lang="en-US" sz="2800">
              <a:solidFill>
                <a:srgbClr val="0070C0"/>
              </a:solidFill>
              <a:latin typeface="Arial" charset="0"/>
              <a:cs typeface="Arial" charset="0"/>
            </a:endParaRPr>
          </a:p>
          <a:p>
            <a:pPr algn="ctr">
              <a:defRPr/>
            </a:pPr>
            <a:r>
              <a:rPr lang="uk-UA" sz="2800">
                <a:solidFill>
                  <a:srgbClr val="002060"/>
                </a:solidFill>
                <a:latin typeface="Arial" charset="0"/>
                <a:cs typeface="Arial" charset="0"/>
              </a:rPr>
              <a:t>(</a:t>
            </a:r>
            <a:r>
              <a:rPr lang="en-US" sz="2800">
                <a:solidFill>
                  <a:srgbClr val="002060"/>
                </a:solidFill>
                <a:latin typeface="Arial" charset="0"/>
                <a:cs typeface="Arial" charset="0"/>
              </a:rPr>
              <a:t>here, the meaning in TL is more general)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196975"/>
            <a:ext cx="8569325" cy="20161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The problem of equivalence is the central problem of </a:t>
            </a:r>
            <a:r>
              <a:rPr lang="en-US" sz="2800" dirty="0" err="1">
                <a:solidFill>
                  <a:schemeClr val="tx2">
                    <a:lumMod val="75000"/>
                  </a:schemeClr>
                </a:solidFill>
                <a:latin typeface="Arial" pitchFamily="34" charset="0"/>
                <a:cs typeface="Arial" pitchFamily="34" charset="0"/>
              </a:rPr>
              <a:t>tr</a:t>
            </a:r>
            <a:r>
              <a:rPr lang="en-US" sz="2800" dirty="0">
                <a:solidFill>
                  <a:schemeClr val="tx2">
                    <a:lumMod val="75000"/>
                  </a:schemeClr>
                </a:solidFill>
                <a:latin typeface="Arial" pitchFamily="34" charset="0"/>
                <a:cs typeface="Arial" pitchFamily="34" charset="0"/>
              </a:rPr>
              <a:t>-n. The notion of equivalence is one of the most problematic and controversial areas in the field of translation theory.</a:t>
            </a:r>
            <a:endParaRPr lang="uk-UA" sz="2800" dirty="0">
              <a:solidFill>
                <a:schemeClr val="tx2">
                  <a:lumMod val="60000"/>
                  <a:lumOff val="40000"/>
                </a:schemeClr>
              </a:solidFill>
              <a:latin typeface="Arial" pitchFamily="34" charset="0"/>
              <a:cs typeface="Arial" pitchFamily="34" charset="0"/>
            </a:endParaRPr>
          </a:p>
        </p:txBody>
      </p:sp>
      <p:sp>
        <p:nvSpPr>
          <p:cNvPr id="7" name="Скругленный прямоугольник 6"/>
          <p:cNvSpPr/>
          <p:nvPr/>
        </p:nvSpPr>
        <p:spPr>
          <a:xfrm>
            <a:off x="287338" y="3357563"/>
            <a:ext cx="8569325" cy="31670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The comparison of l-</a:t>
            </a:r>
            <a:r>
              <a:rPr lang="en-US" sz="2800" dirty="0" err="1">
                <a:solidFill>
                  <a:schemeClr val="tx2">
                    <a:lumMod val="75000"/>
                  </a:schemeClr>
                </a:solidFill>
                <a:latin typeface="Arial" pitchFamily="34" charset="0"/>
                <a:cs typeface="Arial" pitchFamily="34" charset="0"/>
              </a:rPr>
              <a:t>ges</a:t>
            </a:r>
            <a:r>
              <a:rPr lang="en-US" sz="2800" dirty="0">
                <a:solidFill>
                  <a:schemeClr val="tx2">
                    <a:lumMod val="75000"/>
                  </a:schemeClr>
                </a:solidFill>
                <a:latin typeface="Arial" pitchFamily="34" charset="0"/>
                <a:cs typeface="Arial" pitchFamily="34" charset="0"/>
              </a:rPr>
              <a:t> aims first of all at exposing units of SL and TL which may substitute each other in the process of </a:t>
            </a:r>
            <a:r>
              <a:rPr lang="en-US" sz="2800" dirty="0" err="1">
                <a:solidFill>
                  <a:schemeClr val="tx2">
                    <a:lumMod val="75000"/>
                  </a:schemeClr>
                </a:solidFill>
                <a:latin typeface="Arial" pitchFamily="34" charset="0"/>
                <a:cs typeface="Arial" pitchFamily="34" charset="0"/>
              </a:rPr>
              <a:t>tr</a:t>
            </a:r>
            <a:r>
              <a:rPr lang="en-US" sz="2800" dirty="0">
                <a:solidFill>
                  <a:schemeClr val="tx2">
                    <a:lumMod val="75000"/>
                  </a:schemeClr>
                </a:solidFill>
                <a:latin typeface="Arial" pitchFamily="34" charset="0"/>
                <a:cs typeface="Arial" pitchFamily="34" charset="0"/>
              </a:rPr>
              <a:t>-n. The formal correspondence which may be established between the units of the l-</a:t>
            </a:r>
            <a:r>
              <a:rPr lang="en-US" sz="2800" dirty="0" err="1">
                <a:solidFill>
                  <a:schemeClr val="tx2">
                    <a:lumMod val="75000"/>
                  </a:schemeClr>
                </a:solidFill>
                <a:latin typeface="Arial" pitchFamily="34" charset="0"/>
                <a:cs typeface="Arial" pitchFamily="34" charset="0"/>
              </a:rPr>
              <a:t>ge</a:t>
            </a:r>
            <a:r>
              <a:rPr lang="en-US" sz="2800" dirty="0">
                <a:solidFill>
                  <a:schemeClr val="tx2">
                    <a:lumMod val="75000"/>
                  </a:schemeClr>
                </a:solidFill>
                <a:latin typeface="Arial" pitchFamily="34" charset="0"/>
                <a:cs typeface="Arial" pitchFamily="34" charset="0"/>
              </a:rPr>
              <a:t> of the original and the l-</a:t>
            </a:r>
            <a:r>
              <a:rPr lang="en-US" sz="2800" dirty="0" err="1">
                <a:solidFill>
                  <a:schemeClr val="tx2">
                    <a:lumMod val="75000"/>
                  </a:schemeClr>
                </a:solidFill>
                <a:latin typeface="Arial" pitchFamily="34" charset="0"/>
                <a:cs typeface="Arial" pitchFamily="34" charset="0"/>
              </a:rPr>
              <a:t>ge</a:t>
            </a:r>
            <a:r>
              <a:rPr lang="en-US" sz="2800" dirty="0">
                <a:solidFill>
                  <a:schemeClr val="tx2">
                    <a:lumMod val="75000"/>
                  </a:schemeClr>
                </a:solidFill>
                <a:latin typeface="Arial" pitchFamily="34" charset="0"/>
                <a:cs typeface="Arial" pitchFamily="34" charset="0"/>
              </a:rPr>
              <a:t> of </a:t>
            </a:r>
            <a:r>
              <a:rPr lang="en-US" sz="2800" dirty="0" err="1">
                <a:solidFill>
                  <a:schemeClr val="tx2">
                    <a:lumMod val="75000"/>
                  </a:schemeClr>
                </a:solidFill>
                <a:latin typeface="Arial" pitchFamily="34" charset="0"/>
                <a:cs typeface="Arial" pitchFamily="34" charset="0"/>
              </a:rPr>
              <a:t>tr</a:t>
            </a:r>
            <a:r>
              <a:rPr lang="en-US" sz="2800" dirty="0">
                <a:solidFill>
                  <a:schemeClr val="tx2">
                    <a:lumMod val="75000"/>
                  </a:schemeClr>
                </a:solidFill>
                <a:latin typeface="Arial" pitchFamily="34" charset="0"/>
                <a:cs typeface="Arial" pitchFamily="34" charset="0"/>
              </a:rPr>
              <a:t>-n embraces words, phrases and sometimes even larger units.</a:t>
            </a:r>
            <a:endParaRPr lang="uk-UA" sz="2800" dirty="0">
              <a:solidFill>
                <a:schemeClr val="tx2">
                  <a:lumMod val="60000"/>
                  <a:lumOff val="40000"/>
                </a:schemeClr>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10" name="Скругленный прямоугольник 9"/>
          <p:cNvSpPr/>
          <p:nvPr/>
        </p:nvSpPr>
        <p:spPr>
          <a:xfrm>
            <a:off x="323850" y="836613"/>
            <a:ext cx="8569325" cy="17287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5. </a:t>
            </a:r>
            <a:r>
              <a:rPr lang="en-US" sz="2800" b="1" dirty="0">
                <a:solidFill>
                  <a:schemeClr val="tx2">
                    <a:lumMod val="75000"/>
                  </a:schemeClr>
                </a:solidFill>
                <a:latin typeface="Arial" pitchFamily="34" charset="0"/>
                <a:cs typeface="Arial" pitchFamily="34" charset="0"/>
              </a:rPr>
              <a:t>Antonymic substitution </a:t>
            </a:r>
            <a:r>
              <a:rPr lang="en-US" sz="2800" dirty="0">
                <a:solidFill>
                  <a:schemeClr val="tx2">
                    <a:lumMod val="75000"/>
                  </a:schemeClr>
                </a:solidFill>
                <a:latin typeface="Arial" pitchFamily="34" charset="0"/>
                <a:cs typeface="Arial" pitchFamily="34" charset="0"/>
              </a:rPr>
              <a:t>is an extreme point of sense expanding. Usually it is followed by the change of an affirmative construction into negative or vice versa,</a:t>
            </a:r>
          </a:p>
        </p:txBody>
      </p:sp>
      <p:sp>
        <p:nvSpPr>
          <p:cNvPr id="6" name="Скругленный прямоугольник 5"/>
          <p:cNvSpPr/>
          <p:nvPr/>
        </p:nvSpPr>
        <p:spPr>
          <a:xfrm>
            <a:off x="323850" y="2708275"/>
            <a:ext cx="8569325" cy="38893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rgbClr val="0070C0"/>
                </a:solidFill>
                <a:latin typeface="Arial" pitchFamily="34" charset="0"/>
                <a:cs typeface="Arial" pitchFamily="34" charset="0"/>
              </a:rPr>
              <a:t>e.g. 	The woman at the other end asked him to hang on - .... </a:t>
            </a:r>
            <a:r>
              <a:rPr lang="uk-UA" sz="2800" dirty="0">
                <a:solidFill>
                  <a:srgbClr val="0070C0"/>
                </a:solidFill>
                <a:latin typeface="Arial" pitchFamily="34" charset="0"/>
                <a:cs typeface="Arial" pitchFamily="34" charset="0"/>
              </a:rPr>
              <a:t>не класти слухавку (трубку)</a:t>
            </a:r>
            <a:endParaRPr lang="en-US" sz="2800" dirty="0">
              <a:solidFill>
                <a:srgbClr val="0070C0"/>
              </a:solidFill>
              <a:latin typeface="Arial" pitchFamily="34" charset="0"/>
              <a:cs typeface="Arial" pitchFamily="34" charset="0"/>
            </a:endParaRPr>
          </a:p>
          <a:p>
            <a:pPr algn="ctr" fontAlgn="auto">
              <a:spcBef>
                <a:spcPts val="0"/>
              </a:spcBef>
              <a:spcAft>
                <a:spcPts val="0"/>
              </a:spcAft>
              <a:defRPr/>
            </a:pPr>
            <a:r>
              <a:rPr lang="en-US" sz="2800" dirty="0">
                <a:solidFill>
                  <a:srgbClr val="0070C0"/>
                </a:solidFill>
                <a:latin typeface="Arial" pitchFamily="34" charset="0"/>
                <a:cs typeface="Arial" pitchFamily="34" charset="0"/>
              </a:rPr>
              <a:t>e.g.	The adoption of the defensive does not necessarily mean weakness or </a:t>
            </a:r>
            <a:r>
              <a:rPr lang="en-US" sz="2800" i="1" dirty="0">
                <a:solidFill>
                  <a:srgbClr val="0070C0"/>
                </a:solidFill>
                <a:latin typeface="Arial" pitchFamily="34" charset="0"/>
                <a:cs typeface="Arial" pitchFamily="34" charset="0"/>
              </a:rPr>
              <a:t>inferiority of our troops. –</a:t>
            </a:r>
          </a:p>
          <a:p>
            <a:pPr algn="ctr" fontAlgn="auto">
              <a:spcBef>
                <a:spcPts val="0"/>
              </a:spcBef>
              <a:spcAft>
                <a:spcPts val="0"/>
              </a:spcAft>
              <a:defRPr/>
            </a:pPr>
            <a:r>
              <a:rPr lang="uk-UA" sz="2800" dirty="0" err="1">
                <a:solidFill>
                  <a:srgbClr val="0070C0"/>
                </a:solidFill>
                <a:latin typeface="Arial" pitchFamily="34" charset="0"/>
                <a:cs typeface="Arial" pitchFamily="34" charset="0"/>
              </a:rPr>
              <a:t>Переход</a:t>
            </a:r>
            <a:r>
              <a:rPr lang="uk-UA" sz="2800" dirty="0">
                <a:solidFill>
                  <a:srgbClr val="0070C0"/>
                </a:solidFill>
                <a:latin typeface="Arial" pitchFamily="34" charset="0"/>
                <a:cs typeface="Arial" pitchFamily="34" charset="0"/>
              </a:rPr>
              <a:t> к </a:t>
            </a:r>
            <a:r>
              <a:rPr lang="uk-UA" sz="2800" dirty="0" err="1">
                <a:solidFill>
                  <a:srgbClr val="0070C0"/>
                </a:solidFill>
                <a:latin typeface="Arial" pitchFamily="34" charset="0"/>
                <a:cs typeface="Arial" pitchFamily="34" charset="0"/>
              </a:rPr>
              <a:t>обороне</a:t>
            </a:r>
            <a:r>
              <a:rPr lang="uk-UA" sz="2800" dirty="0">
                <a:solidFill>
                  <a:srgbClr val="0070C0"/>
                </a:solidFill>
                <a:latin typeface="Arial" pitchFamily="34" charset="0"/>
                <a:cs typeface="Arial" pitchFamily="34" charset="0"/>
              </a:rPr>
              <a:t> не </a:t>
            </a:r>
            <a:r>
              <a:rPr lang="uk-UA" sz="2800" dirty="0" err="1">
                <a:solidFill>
                  <a:srgbClr val="0070C0"/>
                </a:solidFill>
                <a:latin typeface="Arial" pitchFamily="34" charset="0"/>
                <a:cs typeface="Arial" pitchFamily="34" charset="0"/>
              </a:rPr>
              <a:t>обязательно</a:t>
            </a:r>
            <a:r>
              <a:rPr lang="uk-UA" sz="2800" dirty="0">
                <a:solidFill>
                  <a:srgbClr val="0070C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означает</a:t>
            </a:r>
            <a:r>
              <a:rPr lang="uk-UA" sz="2800" dirty="0">
                <a:solidFill>
                  <a:srgbClr val="0070C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слабость</a:t>
            </a:r>
            <a:r>
              <a:rPr lang="uk-UA" sz="2800" dirty="0">
                <a:solidFill>
                  <a:srgbClr val="0070C0"/>
                </a:solidFill>
                <a:latin typeface="Arial" pitchFamily="34" charset="0"/>
                <a:cs typeface="Arial" pitchFamily="34" charset="0"/>
              </a:rPr>
              <a:t> наших сил </a:t>
            </a:r>
            <a:r>
              <a:rPr lang="uk-UA" sz="2800" dirty="0" err="1">
                <a:solidFill>
                  <a:srgbClr val="0070C0"/>
                </a:solidFill>
                <a:latin typeface="Arial" pitchFamily="34" charset="0"/>
                <a:cs typeface="Arial" pitchFamily="34" charset="0"/>
              </a:rPr>
              <a:t>или</a:t>
            </a:r>
            <a:r>
              <a:rPr lang="uk-UA" sz="2800" dirty="0">
                <a:solidFill>
                  <a:srgbClr val="0070C0"/>
                </a:solidFill>
                <a:latin typeface="Arial" pitchFamily="34" charset="0"/>
                <a:cs typeface="Arial" pitchFamily="34" charset="0"/>
              </a:rPr>
              <a:t> </a:t>
            </a:r>
            <a:r>
              <a:rPr lang="uk-UA" sz="2800" i="1" dirty="0" err="1">
                <a:solidFill>
                  <a:srgbClr val="0070C0"/>
                </a:solidFill>
                <a:latin typeface="Arial" pitchFamily="34" charset="0"/>
                <a:cs typeface="Arial" pitchFamily="34" charset="0"/>
              </a:rPr>
              <a:t>превосходство</a:t>
            </a:r>
            <a:r>
              <a:rPr lang="uk-UA" sz="2800" i="1" dirty="0">
                <a:solidFill>
                  <a:srgbClr val="0070C0"/>
                </a:solidFill>
                <a:latin typeface="Arial" pitchFamily="34" charset="0"/>
                <a:cs typeface="Arial" pitchFamily="34" charset="0"/>
              </a:rPr>
              <a:t> </a:t>
            </a:r>
            <a:r>
              <a:rPr lang="uk-UA" sz="2800" i="1" dirty="0" err="1">
                <a:solidFill>
                  <a:srgbClr val="0070C0"/>
                </a:solidFill>
                <a:latin typeface="Arial" pitchFamily="34" charset="0"/>
                <a:cs typeface="Arial" pitchFamily="34" charset="0"/>
              </a:rPr>
              <a:t>войск</a:t>
            </a:r>
            <a:r>
              <a:rPr lang="uk-UA" sz="2800" i="1" dirty="0">
                <a:solidFill>
                  <a:srgbClr val="0070C0"/>
                </a:solidFill>
                <a:latin typeface="Arial" pitchFamily="34" charset="0"/>
                <a:cs typeface="Arial" pitchFamily="34" charset="0"/>
              </a:rPr>
              <a:t> противника.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6" name="Скругленный прямоугольник 5"/>
          <p:cNvSpPr/>
          <p:nvPr/>
        </p:nvSpPr>
        <p:spPr>
          <a:xfrm>
            <a:off x="323850" y="1989138"/>
            <a:ext cx="8569325" cy="38877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3200">
                <a:solidFill>
                  <a:srgbClr val="002060"/>
                </a:solidFill>
                <a:latin typeface="Arial" charset="0"/>
                <a:cs typeface="Arial" charset="0"/>
              </a:rPr>
              <a:t>	In E. there is a number of words which are translated antonymically even in the dictionaries, for example, the verb </a:t>
            </a:r>
            <a:r>
              <a:rPr lang="en-US" sz="3200">
                <a:solidFill>
                  <a:srgbClr val="0070C0"/>
                </a:solidFill>
                <a:latin typeface="Arial" charset="0"/>
                <a:cs typeface="Arial" charset="0"/>
              </a:rPr>
              <a:t>“keep” </a:t>
            </a:r>
            <a:r>
              <a:rPr lang="en-US" sz="3200">
                <a:solidFill>
                  <a:srgbClr val="002060"/>
                </a:solidFill>
                <a:latin typeface="Arial" charset="0"/>
                <a:cs typeface="Arial" charset="0"/>
              </a:rPr>
              <a:t>with different prepositions,</a:t>
            </a:r>
          </a:p>
          <a:p>
            <a:pPr algn="ctr">
              <a:defRPr/>
            </a:pPr>
            <a:r>
              <a:rPr lang="en-US" sz="3200">
                <a:solidFill>
                  <a:srgbClr val="0070C0"/>
                </a:solidFill>
                <a:latin typeface="Arial" charset="0"/>
                <a:cs typeface="Arial" charset="0"/>
              </a:rPr>
              <a:t>	e.g. Shut the window to keep </a:t>
            </a:r>
          </a:p>
          <a:p>
            <a:pPr algn="ctr">
              <a:defRPr/>
            </a:pPr>
            <a:r>
              <a:rPr lang="en-US" sz="3200">
                <a:solidFill>
                  <a:srgbClr val="0070C0"/>
                </a:solidFill>
                <a:latin typeface="Arial" charset="0"/>
                <a:cs typeface="Arial" charset="0"/>
              </a:rPr>
              <a:t>the cold air out. </a:t>
            </a:r>
          </a:p>
          <a:p>
            <a:pPr algn="ctr">
              <a:defRPr/>
            </a:pPr>
            <a:r>
              <a:rPr lang="en-US" sz="3200">
                <a:solidFill>
                  <a:srgbClr val="0070C0"/>
                </a:solidFill>
                <a:latin typeface="Arial" charset="0"/>
                <a:cs typeface="Arial" charset="0"/>
              </a:rPr>
              <a:t>Keep out of reach of children.</a:t>
            </a:r>
          </a:p>
        </p:txBody>
      </p:sp>
      <p:sp>
        <p:nvSpPr>
          <p:cNvPr id="7" name="Скругленный прямоугольник 6"/>
          <p:cNvSpPr/>
          <p:nvPr/>
        </p:nvSpPr>
        <p:spPr>
          <a:xfrm>
            <a:off x="323850" y="908050"/>
            <a:ext cx="8569325" cy="720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b="1" dirty="0">
                <a:solidFill>
                  <a:schemeClr val="tx2">
                    <a:lumMod val="75000"/>
                  </a:schemeClr>
                </a:solidFill>
                <a:latin typeface="Arial" pitchFamily="34" charset="0"/>
                <a:cs typeface="Arial" pitchFamily="34" charset="0"/>
              </a:rPr>
              <a:t>Antonymic substitution</a:t>
            </a:r>
            <a:endParaRPr lang="en-US" sz="32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6"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6" name="Скругленный прямоугольник 5"/>
          <p:cNvSpPr/>
          <p:nvPr/>
        </p:nvSpPr>
        <p:spPr>
          <a:xfrm>
            <a:off x="323850" y="981075"/>
            <a:ext cx="8569325" cy="4895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b="1" dirty="0">
                <a:solidFill>
                  <a:srgbClr val="002060"/>
                </a:solidFill>
                <a:latin typeface="Arial" pitchFamily="34" charset="0"/>
                <a:cs typeface="Arial" pitchFamily="34" charset="0"/>
              </a:rPr>
              <a:t>6-7. Total changes and compensation for the losses </a:t>
            </a:r>
            <a:r>
              <a:rPr lang="en-US" sz="3200" dirty="0">
                <a:solidFill>
                  <a:srgbClr val="002060"/>
                </a:solidFill>
                <a:latin typeface="Arial" pitchFamily="34" charset="0"/>
                <a:cs typeface="Arial" pitchFamily="34" charset="0"/>
              </a:rPr>
              <a:t>in another place or by other means. The method of total changes may include both sense expanding and antonymic substitution, but in this case there are no common components in the SL and TL. It is effectively used in translation of phraseological units,</a:t>
            </a:r>
            <a:endParaRPr lang="en-US" sz="32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6" name="Скругленный прямоугольник 5"/>
          <p:cNvSpPr/>
          <p:nvPr/>
        </p:nvSpPr>
        <p:spPr>
          <a:xfrm>
            <a:off x="323850" y="1052513"/>
            <a:ext cx="8569325" cy="51847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dirty="0">
                <a:solidFill>
                  <a:srgbClr val="0070C0"/>
                </a:solidFill>
                <a:latin typeface="Arial" pitchFamily="34" charset="0"/>
                <a:cs typeface="Arial" pitchFamily="34" charset="0"/>
              </a:rPr>
              <a:t>e.g.	How do you do. - </a:t>
            </a:r>
            <a:r>
              <a:rPr lang="uk-UA" sz="3200" dirty="0">
                <a:solidFill>
                  <a:srgbClr val="0070C0"/>
                </a:solidFill>
                <a:latin typeface="Arial" pitchFamily="34" charset="0"/>
                <a:cs typeface="Arial" pitchFamily="34" charset="0"/>
              </a:rPr>
              <a:t>Добрий день (ранок і т.д.).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uk-UA" sz="3200" dirty="0">
                <a:solidFill>
                  <a:srgbClr val="0070C0"/>
                </a:solidFill>
                <a:latin typeface="Arial" pitchFamily="34" charset="0"/>
                <a:cs typeface="Arial" pitchFamily="34" charset="0"/>
              </a:rPr>
              <a:t>Вітаю! </a:t>
            </a:r>
            <a:r>
              <a:rPr lang="en-US" sz="3200" dirty="0">
                <a:solidFill>
                  <a:srgbClr val="0070C0"/>
                </a:solidFill>
                <a:latin typeface="Arial" pitchFamily="34" charset="0"/>
                <a:cs typeface="Arial" pitchFamily="34" charset="0"/>
              </a:rPr>
              <a:t>Welcome! </a:t>
            </a:r>
            <a:r>
              <a:rPr lang="uk-UA" sz="3200" dirty="0">
                <a:solidFill>
                  <a:srgbClr val="0070C0"/>
                </a:solidFill>
                <a:latin typeface="Arial" pitchFamily="34" charset="0"/>
                <a:cs typeface="Arial" pitchFamily="34" charset="0"/>
              </a:rPr>
              <a:t>Ласкаво прошу (просимо). </a:t>
            </a:r>
            <a:r>
              <a:rPr lang="en-US" sz="3200" dirty="0">
                <a:solidFill>
                  <a:srgbClr val="0070C0"/>
                </a:solidFill>
                <a:latin typeface="Arial" pitchFamily="34" charset="0"/>
                <a:cs typeface="Arial" pitchFamily="34" charset="0"/>
              </a:rPr>
              <a:t>Never mind. – </a:t>
            </a:r>
            <a:r>
              <a:rPr lang="uk-UA" sz="3200" dirty="0">
                <a:solidFill>
                  <a:srgbClr val="0070C0"/>
                </a:solidFill>
                <a:latin typeface="Arial" pitchFamily="34" charset="0"/>
                <a:cs typeface="Arial" pitchFamily="34" charset="0"/>
              </a:rPr>
              <a:t>Нічого, не турбуйтеся.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Don’t mention. – </a:t>
            </a:r>
            <a:r>
              <a:rPr lang="uk-UA" sz="3200" dirty="0">
                <a:solidFill>
                  <a:srgbClr val="0070C0"/>
                </a:solidFill>
                <a:latin typeface="Arial" pitchFamily="34" charset="0"/>
                <a:cs typeface="Arial" pitchFamily="34" charset="0"/>
              </a:rPr>
              <a:t>Нема за що.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Forget it! – </a:t>
            </a:r>
            <a:r>
              <a:rPr lang="uk-UA" sz="3200" dirty="0">
                <a:solidFill>
                  <a:srgbClr val="0070C0"/>
                </a:solidFill>
                <a:latin typeface="Arial" pitchFamily="34" charset="0"/>
                <a:cs typeface="Arial" pitchFamily="34" charset="0"/>
              </a:rPr>
              <a:t>Не зважайте.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uk-UA" sz="3200" dirty="0">
                <a:solidFill>
                  <a:srgbClr val="0070C0"/>
                </a:solidFill>
                <a:latin typeface="Arial" pitchFamily="34" charset="0"/>
                <a:cs typeface="Arial" pitchFamily="34" charset="0"/>
              </a:rPr>
              <a:t>Не варто про це згадувати.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Well done! – </a:t>
            </a:r>
            <a:r>
              <a:rPr lang="uk-UA" sz="3200" dirty="0">
                <a:solidFill>
                  <a:srgbClr val="0070C0"/>
                </a:solidFill>
                <a:latin typeface="Arial" pitchFamily="34" charset="0"/>
                <a:cs typeface="Arial" pitchFamily="34" charset="0"/>
              </a:rPr>
              <a:t>Браво! Молодець!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Help yourself – </a:t>
            </a:r>
            <a:r>
              <a:rPr lang="uk-UA" sz="3200" dirty="0">
                <a:solidFill>
                  <a:srgbClr val="0070C0"/>
                </a:solidFill>
                <a:latin typeface="Arial" pitchFamily="34" charset="0"/>
                <a:cs typeface="Arial" pitchFamily="34" charset="0"/>
              </a:rPr>
              <a:t>Пригощайтеся, </a:t>
            </a:r>
            <a:r>
              <a:rPr lang="en-US" sz="3200" dirty="0">
                <a:solidFill>
                  <a:srgbClr val="0070C0"/>
                </a:solidFill>
                <a:latin typeface="Arial" pitchFamily="34" charset="0"/>
                <a:cs typeface="Arial" pitchFamily="34" charset="0"/>
              </a:rPr>
              <a:t>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Types of lexical transformations </a:t>
            </a:r>
            <a:endParaRPr lang="uk-UA" sz="4000" dirty="0">
              <a:solidFill>
                <a:srgbClr val="002060"/>
              </a:solidFill>
              <a:latin typeface="Arial" pitchFamily="34" charset="0"/>
              <a:cs typeface="Arial" pitchFamily="34" charset="0"/>
            </a:endParaRPr>
          </a:p>
        </p:txBody>
      </p:sp>
      <p:sp>
        <p:nvSpPr>
          <p:cNvPr id="6" name="Скругленный прямоугольник 5"/>
          <p:cNvSpPr/>
          <p:nvPr/>
        </p:nvSpPr>
        <p:spPr>
          <a:xfrm>
            <a:off x="287338" y="2636838"/>
            <a:ext cx="8569325" cy="37449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3200">
                <a:solidFill>
                  <a:srgbClr val="0070C0"/>
                </a:solidFill>
                <a:latin typeface="Arial" charset="0"/>
                <a:cs typeface="Arial" charset="0"/>
              </a:rPr>
              <a:t>	e.g. 	In J. Galsworthy’s play “Burberry” denotes a waterproof coat produced by Burbery. </a:t>
            </a:r>
          </a:p>
          <a:p>
            <a:pPr algn="just">
              <a:defRPr/>
            </a:pPr>
            <a:r>
              <a:rPr lang="en-US" sz="3200">
                <a:solidFill>
                  <a:srgbClr val="0070C0"/>
                </a:solidFill>
                <a:latin typeface="Arial" charset="0"/>
                <a:cs typeface="Arial" charset="0"/>
              </a:rPr>
              <a:t>This word was not translated, but compensated for by the word „макінтош”,  more familiar to U. reader.</a:t>
            </a:r>
          </a:p>
        </p:txBody>
      </p:sp>
      <p:sp>
        <p:nvSpPr>
          <p:cNvPr id="5" name="Скругленный прямоугольник 4"/>
          <p:cNvSpPr/>
          <p:nvPr/>
        </p:nvSpPr>
        <p:spPr>
          <a:xfrm>
            <a:off x="287338" y="908050"/>
            <a:ext cx="8569325" cy="15128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dirty="0">
                <a:solidFill>
                  <a:srgbClr val="002060"/>
                </a:solidFill>
                <a:latin typeface="Arial" pitchFamily="34" charset="0"/>
                <a:cs typeface="Arial" pitchFamily="34" charset="0"/>
              </a:rPr>
              <a:t>Compensation</a:t>
            </a:r>
            <a:r>
              <a:rPr lang="en-US" sz="2800" dirty="0">
                <a:solidFill>
                  <a:srgbClr val="002060"/>
                </a:solidFill>
                <a:latin typeface="Arial" pitchFamily="34" charset="0"/>
                <a:cs typeface="Arial" pitchFamily="34" charset="0"/>
              </a:rPr>
              <a:t> is a substitution of an original element which is impossible to render by an element of another level or in another place,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6"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7" name="Скругленный прямоугольник 6"/>
          <p:cNvSpPr/>
          <p:nvPr/>
        </p:nvSpPr>
        <p:spPr>
          <a:xfrm>
            <a:off x="287338" y="1196975"/>
            <a:ext cx="8569325" cy="5327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But the faithful tr-n of any text, especially the text of literature requires the reproduction of all functionally relevant parts of the original. The term “functionally relevant” was introduced by J.Catford in “A Linguistic Theory of Translation”. A tr-tor should distinguish between the units which are linguistically relevant and those which are functionally relevant. Functional relevance is established in the texts, not in smaller units, and has to preserve the unity of content and form of the text in tr-n.</a:t>
            </a:r>
            <a:endParaRPr lang="uk-UA" sz="2800">
              <a:solidFill>
                <a:srgbClr val="558ED5"/>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412875"/>
            <a:ext cx="8569325" cy="46085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3200">
                <a:solidFill>
                  <a:srgbClr val="17375E"/>
                </a:solidFill>
                <a:latin typeface="Arial" charset="0"/>
                <a:cs typeface="Arial" charset="0"/>
              </a:rPr>
              <a:t>	Another term for functional relevance is “dynamic equivalence” (E.Nida) as opposed to formal correspondence. Nida argued that formal correspondence 'focuses attention on the message itself, in both form and content', while dynamic equivalence is based upon 'the principle of equivalent effect'. Thus, the text of tr-n has to achieve the same effect as the text of the original.</a:t>
            </a:r>
            <a:endParaRPr lang="uk-UA" sz="3200">
              <a:solidFill>
                <a:srgbClr val="558ED5"/>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412875"/>
            <a:ext cx="8569325"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Generally in the process of </a:t>
            </a:r>
            <a:r>
              <a:rPr lang="en-US" sz="3200" dirty="0" err="1">
                <a:solidFill>
                  <a:schemeClr val="tx2">
                    <a:lumMod val="75000"/>
                  </a:schemeClr>
                </a:solidFill>
                <a:latin typeface="Arial" pitchFamily="34" charset="0"/>
                <a:cs typeface="Arial" pitchFamily="34" charset="0"/>
              </a:rPr>
              <a:t>tr</a:t>
            </a:r>
            <a:r>
              <a:rPr lang="en-US" sz="3200" dirty="0">
                <a:solidFill>
                  <a:schemeClr val="tx2">
                    <a:lumMod val="75000"/>
                  </a:schemeClr>
                </a:solidFill>
                <a:latin typeface="Arial" pitchFamily="34" charset="0"/>
                <a:cs typeface="Arial" pitchFamily="34" charset="0"/>
              </a:rPr>
              <a:t>-n three categories of correspondence between SL and TL may be established:</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213100"/>
            <a:ext cx="8569325" cy="7921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3200" dirty="0">
                <a:solidFill>
                  <a:schemeClr val="tx2">
                    <a:lumMod val="75000"/>
                  </a:schemeClr>
                </a:solidFill>
                <a:latin typeface="Arial" pitchFamily="34" charset="0"/>
                <a:cs typeface="Arial" pitchFamily="34" charset="0"/>
              </a:rPr>
              <a:t>1. equivalents</a:t>
            </a:r>
          </a:p>
        </p:txBody>
      </p:sp>
      <p:sp>
        <p:nvSpPr>
          <p:cNvPr id="7" name="Скругленный прямоугольник 6"/>
          <p:cNvSpPr/>
          <p:nvPr/>
        </p:nvSpPr>
        <p:spPr>
          <a:xfrm>
            <a:off x="269875" y="4292600"/>
            <a:ext cx="8569325" cy="7921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3200" dirty="0">
                <a:solidFill>
                  <a:schemeClr val="tx2">
                    <a:lumMod val="75000"/>
                  </a:schemeClr>
                </a:solidFill>
                <a:latin typeface="Arial" pitchFamily="34" charset="0"/>
                <a:cs typeface="Arial" pitchFamily="34" charset="0"/>
              </a:rPr>
              <a:t>2. variants (analogues)</a:t>
            </a:r>
          </a:p>
        </p:txBody>
      </p:sp>
      <p:sp>
        <p:nvSpPr>
          <p:cNvPr id="9" name="Скругленный прямоугольник 8"/>
          <p:cNvSpPr/>
          <p:nvPr/>
        </p:nvSpPr>
        <p:spPr>
          <a:xfrm>
            <a:off x="287338" y="5300663"/>
            <a:ext cx="8569325" cy="7921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3200" dirty="0">
                <a:solidFill>
                  <a:schemeClr val="tx2">
                    <a:lumMod val="75000"/>
                  </a:schemeClr>
                </a:solidFill>
                <a:latin typeface="Arial" pitchFamily="34" charset="0"/>
                <a:cs typeface="Arial" pitchFamily="34" charset="0"/>
              </a:rPr>
              <a:t>3. transformations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P spid="7"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196975"/>
            <a:ext cx="8569325" cy="936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A SL unit regularly used to translate a TL unit is referred to as its translation equivalent.</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2241550"/>
            <a:ext cx="8569325" cy="827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2800">
                <a:solidFill>
                  <a:srgbClr val="17375E"/>
                </a:solidFill>
                <a:latin typeface="Arial" charset="0"/>
                <a:cs typeface="Arial" charset="0"/>
              </a:rPr>
              <a:t>It should have close meaning as well as the ability to play the same communicative role in TL</a:t>
            </a:r>
          </a:p>
        </p:txBody>
      </p:sp>
      <p:sp>
        <p:nvSpPr>
          <p:cNvPr id="7" name="Скругленный прямоугольник 6"/>
          <p:cNvSpPr/>
          <p:nvPr/>
        </p:nvSpPr>
        <p:spPr>
          <a:xfrm>
            <a:off x="269875" y="3213100"/>
            <a:ext cx="8569325" cy="6477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Thus, equivalents </a:t>
            </a:r>
            <a:r>
              <a:rPr lang="en-US" sz="3200" i="1" dirty="0">
                <a:solidFill>
                  <a:schemeClr val="tx2">
                    <a:lumMod val="75000"/>
                  </a:schemeClr>
                </a:solidFill>
                <a:latin typeface="Arial" pitchFamily="34" charset="0"/>
                <a:cs typeface="Arial" pitchFamily="34" charset="0"/>
              </a:rPr>
              <a:t>on a phoneme level </a:t>
            </a:r>
            <a:r>
              <a:rPr lang="en-US" sz="3200" dirty="0">
                <a:solidFill>
                  <a:schemeClr val="tx2">
                    <a:lumMod val="75000"/>
                  </a:schemeClr>
                </a:solidFill>
                <a:latin typeface="Arial" pitchFamily="34" charset="0"/>
                <a:cs typeface="Arial" pitchFamily="34" charset="0"/>
              </a:rPr>
              <a:t>are:</a:t>
            </a:r>
          </a:p>
        </p:txBody>
      </p:sp>
      <p:sp>
        <p:nvSpPr>
          <p:cNvPr id="9" name="Скругленный прямоугольник 8"/>
          <p:cNvSpPr/>
          <p:nvPr/>
        </p:nvSpPr>
        <p:spPr>
          <a:xfrm>
            <a:off x="287338" y="4005263"/>
            <a:ext cx="8569325" cy="25193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dirty="0">
                <a:solidFill>
                  <a:srgbClr val="0070C0"/>
                </a:solidFill>
                <a:latin typeface="Arial" pitchFamily="34" charset="0"/>
                <a:cs typeface="Arial" pitchFamily="34" charset="0"/>
              </a:rPr>
              <a:t>lady – </a:t>
            </a:r>
            <a:r>
              <a:rPr lang="uk-UA" sz="3200" dirty="0">
                <a:solidFill>
                  <a:srgbClr val="0070C0"/>
                </a:solidFill>
                <a:latin typeface="Arial" pitchFamily="34" charset="0"/>
                <a:cs typeface="Arial" pitchFamily="34" charset="0"/>
              </a:rPr>
              <a:t>леді,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speaker - </a:t>
            </a:r>
            <a:r>
              <a:rPr lang="uk-UA" sz="3200" dirty="0">
                <a:solidFill>
                  <a:srgbClr val="0070C0"/>
                </a:solidFill>
                <a:latin typeface="Arial" pitchFamily="34" charset="0"/>
                <a:cs typeface="Arial" pitchFamily="34" charset="0"/>
              </a:rPr>
              <a:t>спікер,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tribalism - </a:t>
            </a:r>
            <a:r>
              <a:rPr lang="uk-UA" sz="3200" dirty="0">
                <a:solidFill>
                  <a:srgbClr val="0070C0"/>
                </a:solidFill>
                <a:latin typeface="Arial" pitchFamily="34" charset="0"/>
                <a:cs typeface="Arial" pitchFamily="34" charset="0"/>
              </a:rPr>
              <a:t>трайбалізм,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Churchill - </a:t>
            </a:r>
            <a:r>
              <a:rPr lang="uk-UA" sz="3200" dirty="0">
                <a:solidFill>
                  <a:srgbClr val="0070C0"/>
                </a:solidFill>
                <a:latin typeface="Arial" pitchFamily="34" charset="0"/>
                <a:cs typeface="Arial" pitchFamily="34" charset="0"/>
              </a:rPr>
              <a:t>Черчіль,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Liverpool - </a:t>
            </a:r>
            <a:r>
              <a:rPr lang="uk-UA" sz="3200" dirty="0">
                <a:solidFill>
                  <a:srgbClr val="0070C0"/>
                </a:solidFill>
                <a:latin typeface="Arial" pitchFamily="34" charset="0"/>
                <a:cs typeface="Arial" pitchFamily="34" charset="0"/>
              </a:rPr>
              <a:t>Ліверпуль.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P spid="7"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233488"/>
            <a:ext cx="8569325" cy="755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Equivalents </a:t>
            </a:r>
            <a:r>
              <a:rPr lang="en-US" sz="3200" i="1" dirty="0">
                <a:solidFill>
                  <a:schemeClr val="tx2">
                    <a:lumMod val="75000"/>
                  </a:schemeClr>
                </a:solidFill>
                <a:latin typeface="Arial" pitchFamily="34" charset="0"/>
                <a:cs typeface="Arial" pitchFamily="34" charset="0"/>
              </a:rPr>
              <a:t>on a morpheme level </a:t>
            </a:r>
            <a:r>
              <a:rPr lang="en-US" sz="3200" dirty="0">
                <a:solidFill>
                  <a:schemeClr val="tx2">
                    <a:lumMod val="75000"/>
                  </a:schemeClr>
                </a:solidFill>
                <a:latin typeface="Arial" pitchFamily="34" charset="0"/>
                <a:cs typeface="Arial" pitchFamily="34" charset="0"/>
              </a:rPr>
              <a:t>are:</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2205038"/>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3200" dirty="0">
                <a:solidFill>
                  <a:srgbClr val="0070C0"/>
                </a:solidFill>
                <a:latin typeface="Arial" pitchFamily="34" charset="0"/>
                <a:cs typeface="Arial" pitchFamily="34" charset="0"/>
              </a:rPr>
              <a:t>table-s – </a:t>
            </a:r>
            <a:r>
              <a:rPr lang="uk-UA" sz="3200" dirty="0" err="1">
                <a:solidFill>
                  <a:srgbClr val="0070C0"/>
                </a:solidFill>
                <a:latin typeface="Arial" pitchFamily="34" charset="0"/>
                <a:cs typeface="Arial" pitchFamily="34" charset="0"/>
              </a:rPr>
              <a:t>стол-и</a:t>
            </a:r>
            <a:r>
              <a:rPr lang="uk-UA" sz="3200" dirty="0">
                <a:solidFill>
                  <a:srgbClr val="0070C0"/>
                </a:solidFill>
                <a:latin typeface="Arial" pitchFamily="34" charset="0"/>
                <a:cs typeface="Arial" pitchFamily="34" charset="0"/>
              </a:rPr>
              <a:t>, </a:t>
            </a:r>
            <a:endParaRPr lang="en-US" sz="3200" dirty="0">
              <a:solidFill>
                <a:srgbClr val="0070C0"/>
              </a:solidFill>
              <a:latin typeface="Arial" pitchFamily="34" charset="0"/>
              <a:cs typeface="Arial" pitchFamily="34" charset="0"/>
            </a:endParaRPr>
          </a:p>
          <a:p>
            <a:pPr algn="ctr" fontAlgn="auto">
              <a:lnSpc>
                <a:spcPct val="150000"/>
              </a:lnSpc>
              <a:spcBef>
                <a:spcPts val="0"/>
              </a:spcBef>
              <a:spcAft>
                <a:spcPts val="0"/>
              </a:spcAft>
              <a:defRPr/>
            </a:pPr>
            <a:r>
              <a:rPr lang="en-US" sz="3200" dirty="0">
                <a:solidFill>
                  <a:srgbClr val="0070C0"/>
                </a:solidFill>
                <a:latin typeface="Arial" pitchFamily="34" charset="0"/>
                <a:cs typeface="Arial" pitchFamily="34" charset="0"/>
              </a:rPr>
              <a:t>strict-ness – </a:t>
            </a:r>
            <a:r>
              <a:rPr lang="uk-UA" sz="3200" dirty="0" err="1">
                <a:solidFill>
                  <a:srgbClr val="0070C0"/>
                </a:solidFill>
                <a:latin typeface="Arial" pitchFamily="34" charset="0"/>
                <a:cs typeface="Arial" pitchFamily="34" charset="0"/>
              </a:rPr>
              <a:t>строг-ість</a:t>
            </a:r>
            <a:r>
              <a:rPr lang="uk-UA" sz="3200" dirty="0">
                <a:solidFill>
                  <a:srgbClr val="0070C0"/>
                </a:solidFill>
                <a:latin typeface="Arial" pitchFamily="34" charset="0"/>
                <a:cs typeface="Arial" pitchFamily="34" charset="0"/>
              </a:rPr>
              <a:t>, </a:t>
            </a:r>
            <a:r>
              <a:rPr lang="en-US" sz="3200" dirty="0">
                <a:solidFill>
                  <a:srgbClr val="0070C0"/>
                </a:solidFill>
                <a:latin typeface="Arial" pitchFamily="34" charset="0"/>
                <a:cs typeface="Arial" pitchFamily="34" charset="0"/>
              </a:rPr>
              <a:t>etc. </a:t>
            </a:r>
            <a:endParaRPr lang="uk-UA" sz="3200" dirty="0">
              <a:solidFill>
                <a:srgbClr val="0070C0"/>
              </a:solidFill>
              <a:latin typeface="Arial" pitchFamily="34" charset="0"/>
              <a:cs typeface="Arial" pitchFamily="34" charset="0"/>
            </a:endParaRPr>
          </a:p>
        </p:txBody>
      </p:sp>
      <p:sp>
        <p:nvSpPr>
          <p:cNvPr id="10" name="Скругленный прямоугольник 9"/>
          <p:cNvSpPr/>
          <p:nvPr/>
        </p:nvSpPr>
        <p:spPr>
          <a:xfrm>
            <a:off x="287338" y="4221163"/>
            <a:ext cx="8569325" cy="10080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rgbClr val="002060"/>
                </a:solidFill>
                <a:latin typeface="Arial" pitchFamily="34" charset="0"/>
                <a:cs typeface="Arial" pitchFamily="34" charset="0"/>
              </a:rPr>
              <a:t>Each E morpheme has a U morpheme equivalent.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600" dirty="0">
                <a:solidFill>
                  <a:srgbClr val="FF0000"/>
                </a:solidFill>
                <a:latin typeface="Arial" pitchFamily="34" charset="0"/>
                <a:cs typeface="Arial" pitchFamily="34" charset="0"/>
              </a:rPr>
              <a:t>Formal Correspondence and Equivalence in Translation</a:t>
            </a:r>
            <a:endParaRPr lang="uk-UA" sz="36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87338" y="1196975"/>
            <a:ext cx="8569325" cy="7191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Equivalents </a:t>
            </a:r>
            <a:r>
              <a:rPr lang="en-US" sz="3200" i="1" dirty="0">
                <a:solidFill>
                  <a:schemeClr val="tx2">
                    <a:lumMod val="75000"/>
                  </a:schemeClr>
                </a:solidFill>
                <a:latin typeface="Arial" pitchFamily="34" charset="0"/>
                <a:cs typeface="Arial" pitchFamily="34" charset="0"/>
              </a:rPr>
              <a:t>on a word level </a:t>
            </a:r>
            <a:r>
              <a:rPr lang="en-US" sz="3200" dirty="0">
                <a:solidFill>
                  <a:schemeClr val="tx2">
                    <a:lumMod val="75000"/>
                  </a:schemeClr>
                </a:solidFill>
                <a:latin typeface="Arial" pitchFamily="34" charset="0"/>
                <a:cs typeface="Arial" pitchFamily="34" charset="0"/>
              </a:rPr>
              <a:t>are:</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1989138"/>
            <a:ext cx="8569325" cy="2376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3200" dirty="0">
                <a:solidFill>
                  <a:srgbClr val="0070C0"/>
                </a:solidFill>
                <a:latin typeface="Arial" pitchFamily="34" charset="0"/>
                <a:cs typeface="Arial" pitchFamily="34" charset="0"/>
              </a:rPr>
              <a:t>he came home – </a:t>
            </a:r>
            <a:r>
              <a:rPr lang="uk-UA" sz="3200" dirty="0">
                <a:solidFill>
                  <a:srgbClr val="0070C0"/>
                </a:solidFill>
                <a:latin typeface="Arial" pitchFamily="34" charset="0"/>
                <a:cs typeface="Arial" pitchFamily="34" charset="0"/>
              </a:rPr>
              <a:t>він прийшов додому,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I looked at her – </a:t>
            </a:r>
            <a:r>
              <a:rPr lang="uk-UA" sz="3200" dirty="0">
                <a:solidFill>
                  <a:srgbClr val="0070C0"/>
                </a:solidFill>
                <a:latin typeface="Arial" pitchFamily="34" charset="0"/>
                <a:cs typeface="Arial" pitchFamily="34" charset="0"/>
              </a:rPr>
              <a:t>я подивився на неї, </a:t>
            </a:r>
            <a:endParaRPr lang="en-US" sz="3200" dirty="0">
              <a:solidFill>
                <a:srgbClr val="0070C0"/>
              </a:solidFill>
              <a:latin typeface="Arial" pitchFamily="34" charset="0"/>
              <a:cs typeface="Arial" pitchFamily="34" charset="0"/>
            </a:endParaRPr>
          </a:p>
          <a:p>
            <a:pPr algn="ctr" fontAlgn="auto">
              <a:spcBef>
                <a:spcPts val="0"/>
              </a:spcBef>
              <a:spcAft>
                <a:spcPts val="0"/>
              </a:spcAft>
              <a:defRPr/>
            </a:pPr>
            <a:r>
              <a:rPr lang="en-US" sz="3200" dirty="0">
                <a:solidFill>
                  <a:srgbClr val="0070C0"/>
                </a:solidFill>
                <a:latin typeface="Arial" pitchFamily="34" charset="0"/>
                <a:cs typeface="Arial" pitchFamily="34" charset="0"/>
              </a:rPr>
              <a:t>my brother lives in London – </a:t>
            </a:r>
            <a:r>
              <a:rPr lang="uk-UA" sz="3200" dirty="0">
                <a:solidFill>
                  <a:srgbClr val="0070C0"/>
                </a:solidFill>
                <a:latin typeface="Arial" pitchFamily="34" charset="0"/>
                <a:cs typeface="Arial" pitchFamily="34" charset="0"/>
              </a:rPr>
              <a:t>мій брат живе в Лондоні</a:t>
            </a:r>
          </a:p>
        </p:txBody>
      </p:sp>
      <p:sp>
        <p:nvSpPr>
          <p:cNvPr id="7" name="Скругленный прямоугольник 6"/>
          <p:cNvSpPr/>
          <p:nvPr/>
        </p:nvSpPr>
        <p:spPr>
          <a:xfrm>
            <a:off x="287338" y="4508500"/>
            <a:ext cx="8569325" cy="18732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Each word in the original corresponds to a word in TL. In word-for-word </a:t>
            </a:r>
            <a:r>
              <a:rPr lang="en-US" sz="3200" dirty="0" err="1">
                <a:solidFill>
                  <a:schemeClr val="tx2">
                    <a:lumMod val="75000"/>
                  </a:schemeClr>
                </a:solidFill>
                <a:latin typeface="Arial" pitchFamily="34" charset="0"/>
                <a:cs typeface="Arial" pitchFamily="34" charset="0"/>
              </a:rPr>
              <a:t>tr</a:t>
            </a:r>
            <a:r>
              <a:rPr lang="en-US" sz="3200" dirty="0">
                <a:solidFill>
                  <a:schemeClr val="tx2">
                    <a:lumMod val="75000"/>
                  </a:schemeClr>
                </a:solidFill>
                <a:latin typeface="Arial" pitchFamily="34" charset="0"/>
                <a:cs typeface="Arial" pitchFamily="34" charset="0"/>
              </a:rPr>
              <a:t>-n some form words (articles, auxiliary words) may be omitted.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7"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TotalTime>
  <Words>972</Words>
  <Application>Microsoft Office PowerPoint</Application>
  <PresentationFormat>Экран (4:3)</PresentationFormat>
  <Paragraphs>180</Paragraphs>
  <Slides>34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34</vt:i4>
      </vt:variant>
    </vt:vector>
  </HeadingPairs>
  <TitlesOfParts>
    <vt:vector size="37" baseType="lpstr">
      <vt:lpstr>Arial</vt:lpstr>
      <vt:lpstr>Calibri</vt:lpstr>
      <vt:lpstr>Тема Office</vt:lpstr>
      <vt:lpstr>Formal Correspondence  and Equivalence in Translation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54</cp:revision>
  <dcterms:created xsi:type="dcterms:W3CDTF">2016-09-01T15:45:26Z</dcterms:created>
  <dcterms:modified xsi:type="dcterms:W3CDTF">2021-10-02T11:05:59Z</dcterms:modified>
</cp:coreProperties>
</file>