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4655" autoAdjust="0"/>
    <p:restoredTop sz="94660"/>
  </p:normalViewPr>
  <p:slideViewPr>
    <p:cSldViewPr>
      <p:cViewPr varScale="1">
        <p:scale>
          <a:sx n="97" d="100"/>
          <a:sy n="97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3"/>
              <a:ext cx="1856" cy="3626"/>
              <a:chOff x="3010" y="777"/>
              <a:chExt cx="1856" cy="3626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2" y="127"/>
              <a:ext cx="356" cy="608"/>
              <a:chOff x="1728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7"/>
              <a:ext cx="500" cy="500"/>
              <a:chOff x="1727" y="867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60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/>
            <a:ext uri="{AF507438-7753-43E0-B8FC-AC1667EBCBE1}"/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660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63D5A-39C7-40A6-AAEF-1D3D81F52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FDB27-C962-4349-AF63-29AC314A2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CE3BC-D53A-4F0D-88AE-3FF0E5DD9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64656-AC61-4F9E-9240-6B14DC747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E8B17-04AE-48E4-A8BA-F4A6A5403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D4BB4-D38E-48DB-91B6-62532095C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60404-A376-4CFA-B86B-E1C618AEF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ABD1E-918B-48F9-9348-B59EB601F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C9CE4-6C91-4520-AD1E-042285F42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745EF-BC49-4653-A090-E6EDFF78D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C1D9E-CF48-430B-B71A-2FBE8DDC2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553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554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554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554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555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55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55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5556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7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556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556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556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6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6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7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58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558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8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8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8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BB396A-B4FD-4BE4-A416-A663900ED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92150"/>
            <a:ext cx="7631113" cy="3457575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 dirty="0"/>
              <a:t>Принципи проведення </a:t>
            </a:r>
            <a:br>
              <a:rPr lang="uk-UA" sz="4000" dirty="0"/>
            </a:br>
            <a:r>
              <a:rPr lang="uk-UA" sz="4000" dirty="0"/>
              <a:t>диспансеризації хворих.</a:t>
            </a:r>
            <a:br>
              <a:rPr lang="uk-UA" sz="4000" dirty="0"/>
            </a:br>
            <a:r>
              <a:rPr lang="uk-UA" sz="4000" dirty="0" smtClean="0"/>
              <a:t>Організація і управління медико-соціальною експертизою</a:t>
            </a: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746625"/>
            <a:ext cx="6146800" cy="1019175"/>
          </a:xfrm>
        </p:spPr>
        <p:txBody>
          <a:bodyPr/>
          <a:lstStyle/>
          <a:p>
            <a:pPr eaLnBrk="1" hangingPunct="1">
              <a:defRPr/>
            </a:pPr>
            <a:r>
              <a:rPr lang="uk-UA" i="1" dirty="0"/>
              <a:t>каф. громадського здоров</a:t>
            </a:r>
            <a:r>
              <a:rPr lang="en-US" i="1" dirty="0"/>
              <a:t>’</a:t>
            </a:r>
            <a:r>
              <a:rPr lang="uk-UA" i="1" dirty="0"/>
              <a:t>я</a:t>
            </a:r>
          </a:p>
          <a:p>
            <a:pPr eaLnBrk="1" hangingPunct="1">
              <a:defRPr/>
            </a:pPr>
            <a:r>
              <a:rPr lang="uk-UA" i="1" dirty="0"/>
              <a:t>Доц. </a:t>
            </a:r>
            <a:r>
              <a:rPr lang="uk-UA" i="1" dirty="0" err="1"/>
              <a:t>Погоріляк</a:t>
            </a:r>
            <a:r>
              <a:rPr lang="uk-UA" i="1" dirty="0"/>
              <a:t> Р.Ю.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Етапи диспансеризації:</a:t>
            </a:r>
            <a:endParaRPr lang="ru-RU" sz="4000" i="1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виявлення та формування контингентів для диспансерного спостереження;</a:t>
            </a:r>
          </a:p>
          <a:p>
            <a:pPr eaLnBrk="1" hangingPunct="1"/>
            <a:r>
              <a:rPr lang="uk-UA" smtClean="0"/>
              <a:t>диспансерне спостереження та лікування відповідних контингентів;</a:t>
            </a:r>
          </a:p>
          <a:p>
            <a:pPr eaLnBrk="1" hangingPunct="1"/>
            <a:r>
              <a:rPr lang="uk-UA" smtClean="0"/>
              <a:t>оцінка ефективності диспансеризації.</a:t>
            </a:r>
            <a:endParaRPr lang="ru-RU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3600" i="1"/>
              <a:t>Функції лікарів спеціалістів:</a:t>
            </a:r>
            <a:endParaRPr lang="ru-RU" sz="3600" i="1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2800" smtClean="0"/>
              <a:t>діагностика захворювань даного профілю;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smtClean="0"/>
              <a:t>лікування та реабілітація хворих даного профілю;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smtClean="0"/>
              <a:t>диспансеризація хворих</a:t>
            </a:r>
            <a:r>
              <a:rPr lang="uk-UA" sz="2800" smtClean="0"/>
              <a:t> даного профілю;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smtClean="0"/>
              <a:t>участь у проведенні профілактичних оглядів;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smtClean="0"/>
              <a:t>участь у гігієнічному вихованні населення;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smtClean="0"/>
              <a:t>проведення експертизи працездатності;</a:t>
            </a: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b="1"/>
              <a:t>Диспансеризація</a:t>
            </a:r>
            <a:endParaRPr lang="ru-RU" b="1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uk-UA" smtClean="0"/>
              <a:t>— метод медичного обслуговування населення, який передбачає активне виявлення захворювань у ранніх стадіях, нагляд за певними групами хворих з метою забезпечення їх життєдіяльності та працездатності, проведення оздоровчих заходів, обов'язкові медичні огляди деяких категорій населення тощо.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Сутність диспансерного спостереження:</a:t>
            </a:r>
            <a:endParaRPr lang="ru-RU" sz="4000" i="1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mtClean="0"/>
              <a:t>активне виявлення контингентів;</a:t>
            </a:r>
          </a:p>
          <a:p>
            <a:pPr eaLnBrk="1" hangingPunct="1">
              <a:lnSpc>
                <a:spcPct val="90000"/>
              </a:lnSpc>
            </a:pPr>
            <a:r>
              <a:rPr lang="uk-UA" smtClean="0"/>
              <a:t>динамічне спостереження за станом здоров</a:t>
            </a:r>
            <a:r>
              <a:rPr lang="en-US" smtClean="0"/>
              <a:t>’</a:t>
            </a:r>
            <a:r>
              <a:rPr lang="uk-UA" smtClean="0"/>
              <a:t>я диспансеризованих;</a:t>
            </a:r>
          </a:p>
          <a:p>
            <a:pPr eaLnBrk="1" hangingPunct="1">
              <a:lnSpc>
                <a:spcPct val="90000"/>
              </a:lnSpc>
            </a:pPr>
            <a:r>
              <a:rPr lang="uk-UA" smtClean="0"/>
              <a:t>лікування диспансеризованих;</a:t>
            </a:r>
          </a:p>
          <a:p>
            <a:pPr eaLnBrk="1" hangingPunct="1">
              <a:lnSpc>
                <a:spcPct val="90000"/>
              </a:lnSpc>
            </a:pPr>
            <a:r>
              <a:rPr lang="uk-UA" smtClean="0"/>
              <a:t>видача рекомендацій щодо працевлаштування;</a:t>
            </a:r>
          </a:p>
          <a:p>
            <a:pPr eaLnBrk="1" hangingPunct="1">
              <a:lnSpc>
                <a:spcPct val="90000"/>
              </a:lnSpc>
            </a:pPr>
            <a:r>
              <a:rPr lang="uk-UA" smtClean="0"/>
              <a:t>розробка та проведення заходів з профілактики захворювань і попередження ускладнень.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Завдання диспансеризації:</a:t>
            </a:r>
            <a:endParaRPr lang="ru-RU" sz="4000" i="1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eaLnBrk="1" hangingPunct="1"/>
            <a:r>
              <a:rPr lang="uk-UA" smtClean="0"/>
              <a:t>збереження здоров</a:t>
            </a:r>
            <a:r>
              <a:rPr lang="en-US" smtClean="0"/>
              <a:t>’</a:t>
            </a:r>
            <a:r>
              <a:rPr lang="uk-UA" smtClean="0"/>
              <a:t>я здорових;</a:t>
            </a:r>
          </a:p>
          <a:p>
            <a:pPr eaLnBrk="1" hangingPunct="1"/>
            <a:r>
              <a:rPr lang="uk-UA" smtClean="0"/>
              <a:t>раннє виявлення факторів ризику та початкових форм захворювання;</a:t>
            </a:r>
          </a:p>
          <a:p>
            <a:pPr eaLnBrk="1" hangingPunct="1"/>
            <a:r>
              <a:rPr lang="uk-UA" smtClean="0"/>
              <a:t>повноцінне обстеження та лікування хворих, оздоровлення осіб групи ризику;</a:t>
            </a:r>
          </a:p>
          <a:p>
            <a:pPr eaLnBrk="1" hangingPunct="1"/>
            <a:r>
              <a:rPr lang="uk-UA" smtClean="0"/>
              <a:t>зменшення захворюваності з тимчасовою втратою працездатності та інвалідності;</a:t>
            </a:r>
          </a:p>
          <a:p>
            <a:pPr eaLnBrk="1" hangingPunct="1"/>
            <a:r>
              <a:rPr lang="uk-UA" smtClean="0"/>
              <a:t>збільшення продуктивності праці.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549275"/>
            <a:ext cx="7729537" cy="16557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i="1"/>
              <a:t/>
            </a:r>
            <a:br>
              <a:rPr lang="en-US" sz="4000" i="1"/>
            </a:br>
            <a:r>
              <a:rPr lang="uk-UA" sz="3600" i="1"/>
              <a:t>Контингент диспансеризованих поділяють на 2 групи:</a:t>
            </a:r>
            <a:endParaRPr lang="ru-RU" sz="3600" i="1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927350"/>
            <a:ext cx="8229600" cy="2949575"/>
          </a:xfrm>
        </p:spPr>
        <p:txBody>
          <a:bodyPr/>
          <a:lstStyle/>
          <a:p>
            <a:pPr eaLnBrk="1" hangingPunct="1"/>
            <a:r>
              <a:rPr lang="uk-UA" sz="3600" smtClean="0"/>
              <a:t>здорові та особи з факторами ризику;</a:t>
            </a:r>
          </a:p>
          <a:p>
            <a:pPr eaLnBrk="1" hangingPunct="1"/>
            <a:r>
              <a:rPr lang="uk-UA" sz="3600" smtClean="0"/>
              <a:t>хворі.</a:t>
            </a:r>
            <a:endParaRPr lang="ru-RU" sz="360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Показання до відбору контингентів:</a:t>
            </a:r>
            <a:endParaRPr lang="ru-RU" sz="4000" i="1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медичні: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особи з факторами ризику;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часто та тривало хворіючі;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хворі на окремі хронічні захворювання;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соціальні: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особи з факторами ризику;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працюючі у шкідливих та небезпечних умовах праці;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працівники харчових, комунальних та дитячих закладів;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smtClean="0"/>
              <a:t>вчителі загальноосвітніх шкіл.</a:t>
            </a:r>
            <a:endParaRPr lang="ru-RU" sz="240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Методи відбору:</a:t>
            </a:r>
            <a:endParaRPr lang="ru-RU" sz="4000" i="1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профілактичні огляди;</a:t>
            </a:r>
          </a:p>
          <a:p>
            <a:pPr eaLnBrk="1" hangingPunct="1"/>
            <a:r>
              <a:rPr lang="uk-UA" smtClean="0"/>
              <a:t>звертання до лікувально-профілактичної установи;</a:t>
            </a:r>
          </a:p>
          <a:p>
            <a:pPr eaLnBrk="1" hangingPunct="1"/>
            <a:r>
              <a:rPr lang="uk-UA" smtClean="0"/>
              <a:t>обстеження контактних з інфекційними хворими.</a:t>
            </a:r>
            <a:endParaRPr lang="ru-RU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i="1"/>
              <a:t>Види профілактичних оглядів:</a:t>
            </a:r>
            <a:endParaRPr lang="ru-RU" sz="4000" i="1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507413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2800" b="1" smtClean="0"/>
              <a:t>цільові: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2800" smtClean="0"/>
              <a:t>- виявлення деяких захворювань на ранніх стадіях</a:t>
            </a:r>
            <a:r>
              <a:rPr lang="en-US" sz="2800" smtClean="0"/>
              <a:t> (</a:t>
            </a:r>
            <a:r>
              <a:rPr lang="uk-UA" sz="2800" smtClean="0"/>
              <a:t>туберкульоз, злоякісні новоутворення, шкірні й венеричні хвороби, зоб, цукровий діабет, а також на хронічний алкоголізм, глаукому тощо);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smtClean="0"/>
              <a:t>попередні: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2800" smtClean="0"/>
              <a:t>- обстеження певних контингентів працівників при прийомі на роботу;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smtClean="0"/>
              <a:t>періодичні: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2800" smtClean="0"/>
              <a:t>- обстеження певних контингентів працівників з певною періодичністю, в залежності від шкідливості умов праці.</a:t>
            </a:r>
            <a:endParaRPr lang="ru-RU" sz="280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1024</TotalTime>
  <Words>280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Verdana</vt:lpstr>
      <vt:lpstr>Arial</vt:lpstr>
      <vt:lpstr>Calibri</vt:lpstr>
      <vt:lpstr>Шары</vt:lpstr>
      <vt:lpstr>Шары</vt:lpstr>
      <vt:lpstr>Принципи проведення  диспансеризації хворих. Організація і управління медико-соціальною експертизою</vt:lpstr>
      <vt:lpstr>Функції лікарів спеціалістів:</vt:lpstr>
      <vt:lpstr>Диспансеризація</vt:lpstr>
      <vt:lpstr>Сутність диспансерного спостереження:</vt:lpstr>
      <vt:lpstr>Завдання диспансеризації:</vt:lpstr>
      <vt:lpstr> Контингент диспансеризованих поділяють на 2 групи:</vt:lpstr>
      <vt:lpstr>Показання до відбору контингентів:</vt:lpstr>
      <vt:lpstr>Методи відбору:</vt:lpstr>
      <vt:lpstr>Види профілактичних оглядів:</vt:lpstr>
      <vt:lpstr>Етапи диспансеризації: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проведення  диспансеризації хворих. Медична експертиза тимчасової та стійкої працездатності.</dc:title>
  <dc:creator>Customer</dc:creator>
  <cp:lastModifiedBy>Ljuba</cp:lastModifiedBy>
  <cp:revision>109</cp:revision>
  <dcterms:created xsi:type="dcterms:W3CDTF">2010-04-13T05:53:20Z</dcterms:created>
  <dcterms:modified xsi:type="dcterms:W3CDTF">2014-10-07T08:25:10Z</dcterms:modified>
</cp:coreProperties>
</file>