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0" r:id="rId4"/>
    <p:sldId id="262" r:id="rId5"/>
    <p:sldId id="261" r:id="rId6"/>
    <p:sldId id="263" r:id="rId7"/>
    <p:sldId id="266" r:id="rId8"/>
    <p:sldId id="279" r:id="rId9"/>
    <p:sldId id="264" r:id="rId10"/>
    <p:sldId id="267" r:id="rId11"/>
    <p:sldId id="268" r:id="rId12"/>
    <p:sldId id="269" r:id="rId13"/>
    <p:sldId id="271" r:id="rId14"/>
    <p:sldId id="288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4" r:id="rId27"/>
    <p:sldId id="285" r:id="rId28"/>
    <p:sldId id="287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0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noProof="0" dirty="0" smtClean="0"/>
              <a:t>Визначення рейтингу Webometrics</a:t>
            </a:r>
            <a:endParaRPr lang="uk-UA" noProof="0" dirty="0"/>
          </a:p>
        </c:rich>
      </c:tx>
      <c:layout>
        <c:manualLayout>
          <c:xMode val="edge"/>
          <c:yMode val="edge"/>
          <c:x val="0.233646754303285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Webometrics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8.6371251350351953E-4"/>
                  <c:y val="-0.2862527066929133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Вплив</a:t>
                    </a:r>
                    <a:r>
                      <a:rPr lang="ru-RU" b="1" dirty="0"/>
                      <a:t> </a:t>
                    </a:r>
                    <a:endParaRPr lang="ru-RU" b="1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 err="1"/>
                      <a:t>кількість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зворотніх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посилань</a:t>
                    </a:r>
                    <a:r>
                      <a:rPr lang="ru-RU" dirty="0"/>
                      <a:t>); </a:t>
                    </a:r>
                    <a:endParaRPr lang="ru-RU" dirty="0" smtClean="0"/>
                  </a:p>
                  <a:p>
                    <a:r>
                      <a:rPr lang="ru-RU" dirty="0" smtClean="0"/>
                      <a:t>50%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216892567492495E-2"/>
                  <c:y val="-3.458135663201601E-2"/>
                </c:manualLayout>
              </c:layout>
              <c:tx>
                <c:rich>
                  <a:bodyPr/>
                  <a:lstStyle/>
                  <a:p>
                    <a:r>
                      <a:rPr lang="uk-UA" b="1" dirty="0"/>
                      <a:t>Присутність</a:t>
                    </a:r>
                    <a:r>
                      <a:rPr lang="uk-UA" dirty="0"/>
                      <a:t> (кількість </a:t>
                    </a:r>
                    <a:r>
                      <a:rPr lang="uk-UA" dirty="0" err="1"/>
                      <a:t>веб-сторінок</a:t>
                    </a:r>
                    <a:r>
                      <a:rPr lang="uk-UA" dirty="0" smtClean="0"/>
                      <a:t>);</a:t>
                    </a:r>
                  </a:p>
                  <a:p>
                    <a:r>
                      <a:rPr lang="uk-UA" dirty="0" smtClean="0"/>
                      <a:t>16,6%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22619619325453E-2"/>
                  <c:y val="-8.066019198530180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Відкритість</a:t>
                    </a:r>
                    <a:r>
                      <a:rPr lang="ru-RU" dirty="0"/>
                      <a:t> (</a:t>
                    </a:r>
                    <a:r>
                      <a:rPr lang="ru-RU" dirty="0" err="1"/>
                      <a:t>кількість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електронних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документів</a:t>
                    </a:r>
                    <a:r>
                      <a:rPr lang="ru-RU" dirty="0"/>
                      <a:t>); </a:t>
                    </a:r>
                    <a:r>
                      <a:rPr lang="ru-RU" dirty="0" smtClean="0"/>
                      <a:t>16,6%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303236468349395"/>
                  <c:y val="2.4425561338955706E-2"/>
                </c:manualLayout>
              </c:layout>
              <c:tx>
                <c:rich>
                  <a:bodyPr/>
                  <a:lstStyle/>
                  <a:p>
                    <a:r>
                      <a:rPr lang="uk-UA" b="1" dirty="0"/>
                      <a:t>Якість</a:t>
                    </a:r>
                    <a:r>
                      <a:rPr lang="uk-UA" dirty="0"/>
                      <a:t> (</a:t>
                    </a:r>
                    <a:r>
                      <a:rPr lang="uk-UA" dirty="0" err="1"/>
                      <a:t>цитованість</a:t>
                    </a:r>
                    <a:r>
                      <a:rPr lang="uk-UA" dirty="0"/>
                      <a:t>, </a:t>
                    </a:r>
                    <a:r>
                      <a:rPr lang="uk-UA" dirty="0" err="1" smtClean="0"/>
                      <a:t>імпакт-фактор</a:t>
                    </a:r>
                    <a:r>
                      <a:rPr lang="uk-UA" dirty="0" smtClean="0"/>
                      <a:t>); 16,6%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Вплив (кількість зворотніх посилань)</c:v>
                </c:pt>
                <c:pt idx="1">
                  <c:v>Присутність (кількість веб-сторінок) </c:v>
                </c:pt>
                <c:pt idx="2">
                  <c:v>Відкритість (кількість електронних документів)</c:v>
                </c:pt>
                <c:pt idx="3">
                  <c:v>Якість (цитованість, імпакт-фактор )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</c:v>
                </c:pt>
                <c:pt idx="1">
                  <c:v>0.16600000000000001</c:v>
                </c:pt>
                <c:pt idx="2">
                  <c:v>0.16600000000000001</c:v>
                </c:pt>
                <c:pt idx="3">
                  <c:v>0.16600000000000001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DEAF-0185-473A-B2F3-0277C9E260A6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28637-1EAD-4825-81AD-60E43E6417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41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8637-1EAD-4825-81AD-60E43E6417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48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20FE73-0FB0-4682-9AE3-4EFBCC1E6EDD}" type="datetimeFigureOut">
              <a:rPr lang="uk-UA" smtClean="0"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101DCA-A6C0-4624-B6C2-1CDCBABFC53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uzhnu.edu.ua/uk/news/zavantazhuj-ofitsijnij-mobilnij-dodatok-dvnz-uzhnu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941168"/>
            <a:ext cx="9144000" cy="1319098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306896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Впровадження </a:t>
            </a:r>
            <a:r>
              <a:rPr lang="uk-UA" sz="2800" b="1" dirty="0">
                <a:solidFill>
                  <a:srgbClr val="002060"/>
                </a:solidFill>
              </a:rPr>
              <a:t>інноваційних </a:t>
            </a:r>
            <a:r>
              <a:rPr lang="uk-UA" sz="2800" b="1" dirty="0" smtClean="0">
                <a:solidFill>
                  <a:srgbClr val="002060"/>
                </a:solidFill>
              </a:rPr>
              <a:t>технологій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 </a:t>
            </a:r>
            <a:r>
              <a:rPr lang="uk-UA" sz="2800" b="1" dirty="0">
                <a:solidFill>
                  <a:srgbClr val="002060"/>
                </a:solidFill>
              </a:rPr>
              <a:t>навчальну та адміністративну діяльність ДВНЗ «УжНУ»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187624" y="5068316"/>
            <a:ext cx="7772400" cy="113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uk-UA" sz="1800" dirty="0" smtClean="0"/>
              <a:t>Доповідач:</a:t>
            </a:r>
            <a:endParaRPr lang="en-US" sz="1800" dirty="0" smtClean="0"/>
          </a:p>
          <a:p>
            <a:pPr algn="r">
              <a:spcBef>
                <a:spcPts val="0"/>
              </a:spcBef>
            </a:pPr>
            <a:r>
              <a:rPr lang="uk-UA" sz="1600" dirty="0" err="1" smtClean="0"/>
              <a:t>в.о</a:t>
            </a:r>
            <a:r>
              <a:rPr lang="uk-UA" sz="1600" dirty="0" smtClean="0"/>
              <a:t>. директора ННІ ІКТ</a:t>
            </a:r>
          </a:p>
          <a:p>
            <a:pPr algn="r">
              <a:spcBef>
                <a:spcPts val="0"/>
              </a:spcBef>
            </a:pPr>
            <a:r>
              <a:rPr lang="uk-UA" sz="2000" b="1" dirty="0" smtClean="0"/>
              <a:t>Дубів Олександр Васильович</a:t>
            </a:r>
            <a:endParaRPr lang="uk-UA" sz="2000" dirty="0"/>
          </a:p>
        </p:txBody>
      </p:sp>
      <p:pic>
        <p:nvPicPr>
          <p:cNvPr id="9" name="Picture 2" descr="\\10.89.0.250\!_Buffer\01_ННI IТ\Оксана Миколаївна\alex\IIT_3D_logo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21" y="908720"/>
            <a:ext cx="1905271" cy="19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82157" y="-143668"/>
            <a:ext cx="77724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effectLst/>
              </a:rPr>
              <a:t>ДВНЗ «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Ужгородський національний університет»</a:t>
            </a: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2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Низький рейтинг </a:t>
            </a:r>
            <a:r>
              <a:rPr lang="en-US" dirty="0" smtClean="0"/>
              <a:t>Webometrics </a:t>
            </a:r>
            <a:r>
              <a:rPr lang="ru-RU" b="1" dirty="0" smtClean="0"/>
              <a:t>не </a:t>
            </a:r>
            <a:r>
              <a:rPr lang="ru-RU" b="1" dirty="0" err="1" smtClean="0"/>
              <a:t>означ</a:t>
            </a:r>
            <a:r>
              <a:rPr lang="uk-UA" b="1" dirty="0" err="1" smtClean="0"/>
              <a:t>ає</a:t>
            </a:r>
            <a:r>
              <a:rPr lang="uk-UA" b="1" dirty="0" smtClean="0"/>
              <a:t> </a:t>
            </a:r>
            <a:r>
              <a:rPr lang="uk-UA" dirty="0" smtClean="0"/>
              <a:t>що офіційний сайт університету неякісний і у нього мала кількість відвідувачів.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66430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Доказом цього є альтернативні </a:t>
            </a:r>
            <a:r>
              <a:rPr lang="uk-UA" dirty="0" err="1" smtClean="0"/>
              <a:t>веб-рейтинги</a:t>
            </a:r>
            <a:r>
              <a:rPr lang="uk-UA" dirty="0" smtClean="0"/>
              <a:t>, що показують сильні позиції офіційного сайту поміж інших сайтів українських ВНЗ: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95143" y="2384299"/>
            <a:ext cx="8181313" cy="4337464"/>
            <a:chOff x="211916" y="2368422"/>
            <a:chExt cx="8181313" cy="433746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3528" y="2368422"/>
              <a:ext cx="8069701" cy="4337464"/>
              <a:chOff x="323528" y="2368422"/>
              <a:chExt cx="8069701" cy="433746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368422"/>
                <a:ext cx="8069701" cy="4337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" name="Picture 4" descr="4 International Colleges &amp; Universiti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2780928"/>
                <a:ext cx="1905000" cy="666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Colleges &amp; Universities in Ukraine by web ranking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2923801"/>
                <a:ext cx="285750" cy="190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Стрелка вправо 12"/>
            <p:cNvSpPr/>
            <p:nvPr/>
          </p:nvSpPr>
          <p:spPr>
            <a:xfrm>
              <a:off x="211916" y="6303907"/>
              <a:ext cx="327636" cy="2934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09667" y="2331621"/>
            <a:ext cx="6434427" cy="4542256"/>
            <a:chOff x="1958802" y="2315744"/>
            <a:chExt cx="6434427" cy="454225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12"/>
            <a:stretch/>
          </p:blipFill>
          <p:spPr bwMode="auto">
            <a:xfrm>
              <a:off x="2149213" y="2315744"/>
              <a:ext cx="6244016" cy="454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Стрелка вправо 14"/>
            <p:cNvSpPr/>
            <p:nvPr/>
          </p:nvSpPr>
          <p:spPr>
            <a:xfrm>
              <a:off x="1958802" y="5126748"/>
              <a:ext cx="360040" cy="2880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70384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6" y="12687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Офіційний веб-сайт ДВНЗ «УжНУ»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2" y="1802448"/>
            <a:ext cx="8171865" cy="43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139375" y="6099849"/>
            <a:ext cx="4821053" cy="485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+mj-lt"/>
              </a:rPr>
              <a:t>www.uzhnu.edu.ua</a:t>
            </a:r>
            <a:endParaRPr lang="ru-RU" sz="24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196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44870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Цього року встановлено </a:t>
            </a:r>
            <a:r>
              <a:rPr lang="uk-UA" dirty="0"/>
              <a:t>абсолютний рекорд </a:t>
            </a:r>
            <a:r>
              <a:rPr lang="uk-UA" dirty="0" smtClean="0"/>
              <a:t>відвідувань офіційного веб-сайту УжНУ: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50000" r="17894" b="22929"/>
          <a:stretch/>
        </p:blipFill>
        <p:spPr bwMode="auto">
          <a:xfrm>
            <a:off x="13067" y="2420888"/>
            <a:ext cx="9138966" cy="212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5260558"/>
            <a:ext cx="845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 вересні середній показник денної відвідуваності – на рівні </a:t>
            </a:r>
            <a:r>
              <a:rPr lang="uk-UA" b="1" dirty="0" smtClean="0"/>
              <a:t>2000</a:t>
            </a:r>
            <a:r>
              <a:rPr lang="uk-UA" dirty="0" smtClean="0"/>
              <a:t> сеансів.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4614" y="1340768"/>
            <a:ext cx="1048221" cy="862202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6000" dirty="0" smtClean="0">
                <a:solidFill>
                  <a:srgbClr val="FFC000"/>
                </a:solidFill>
              </a:rPr>
              <a:t>!</a:t>
            </a:r>
            <a:endParaRPr lang="uk-UA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79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8185" y="145342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Географ</a:t>
            </a:r>
            <a:r>
              <a:rPr lang="uk-UA" dirty="0" err="1" smtClean="0"/>
              <a:t>ія</a:t>
            </a:r>
            <a:r>
              <a:rPr lang="uk-UA" dirty="0" smtClean="0"/>
              <a:t> відвідувань офіційного сайту університету (27.07-27.09):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4" t="30551" r="2296" b="16737"/>
          <a:stretch/>
        </p:blipFill>
        <p:spPr bwMode="auto">
          <a:xfrm>
            <a:off x="111755" y="1988840"/>
            <a:ext cx="8928992" cy="46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43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63688" y="101680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Аналіз </a:t>
            </a:r>
            <a:r>
              <a:rPr lang="uk-UA" dirty="0"/>
              <a:t>статистики сайту </a:t>
            </a:r>
            <a:r>
              <a:rPr lang="uk-UA" dirty="0" smtClean="0"/>
              <a:t>показав,</a:t>
            </a:r>
          </a:p>
          <a:p>
            <a:r>
              <a:rPr lang="uk-UA" dirty="0" smtClean="0"/>
              <a:t>що</a:t>
            </a:r>
            <a:r>
              <a:rPr lang="uk-UA" dirty="0"/>
              <a:t> </a:t>
            </a:r>
            <a:r>
              <a:rPr lang="uk-UA" b="1" dirty="0"/>
              <a:t>майже кожен п’ятий відвідувач – «мобільний»</a:t>
            </a:r>
            <a:r>
              <a:rPr lang="uk-UA" dirty="0"/>
              <a:t>! </a:t>
            </a:r>
            <a:endParaRPr lang="uk-UA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69728" y="2011381"/>
            <a:ext cx="8178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зв’язку з цим удосконалення </a:t>
            </a:r>
            <a:r>
              <a:rPr lang="uk-UA" dirty="0" smtClean="0">
                <a:hlinkClick r:id="rId2"/>
              </a:rPr>
              <a:t>недавно презентованого мобільного додатку</a:t>
            </a:r>
            <a:r>
              <a:rPr lang="uk-UA" dirty="0" smtClean="0"/>
              <a:t> стає ще більш актуальним і виправданим завданням.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530" y="908873"/>
            <a:ext cx="1621202" cy="862202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6000" dirty="0" smtClean="0">
                <a:solidFill>
                  <a:srgbClr val="FFC000"/>
                </a:solidFill>
              </a:rPr>
              <a:t>! </a:t>
            </a:r>
            <a:endParaRPr lang="uk-UA" sz="6000" dirty="0">
              <a:solidFill>
                <a:srgbClr val="FFC000"/>
              </a:solidFill>
            </a:endParaRPr>
          </a:p>
        </p:txBody>
      </p:sp>
      <p:pic>
        <p:nvPicPr>
          <p:cNvPr id="10" name="Picture 14" descr="C:\Users\Admin\Documents\IKT\UzhNU_App\Nexus5_device_art\f2133b77-b2e!!!!!!!!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5" y="2345580"/>
            <a:ext cx="2765226" cy="46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:\Users\Admin\Documents\IKT\UzhNU_App\Nexus7_device_art\e38f051!!!!!!!!!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50748"/>
            <a:ext cx="7898594" cy="5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71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31640" y="83671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b="1" dirty="0" smtClean="0"/>
              <a:t>Проблеми</a:t>
            </a:r>
            <a:r>
              <a:rPr lang="uk-UA" dirty="0" smtClean="0"/>
              <a:t> наповнення розділу «</a:t>
            </a:r>
            <a:r>
              <a:rPr lang="uk-UA" dirty="0" err="1" smtClean="0"/>
              <a:t>Інфо-ценр</a:t>
            </a:r>
            <a:r>
              <a:rPr lang="uk-UA" dirty="0" smtClean="0"/>
              <a:t>» (гілки деканатів)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26513" r="19458" b="20313"/>
          <a:stretch/>
        </p:blipFill>
        <p:spPr bwMode="auto">
          <a:xfrm>
            <a:off x="265315" y="1848550"/>
            <a:ext cx="8475767" cy="38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932040" y="4454975"/>
            <a:ext cx="720080" cy="576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 t="19095" r="37045" b="5545"/>
          <a:stretch/>
        </p:blipFill>
        <p:spPr bwMode="auto">
          <a:xfrm>
            <a:off x="1622179" y="1391409"/>
            <a:ext cx="5819593" cy="546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03648" y="1275282"/>
            <a:ext cx="7308689" cy="5582718"/>
            <a:chOff x="1403648" y="1275282"/>
            <a:chExt cx="7308689" cy="5582718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6" t="12926" r="36236" b="15884"/>
            <a:stretch/>
          </p:blipFill>
          <p:spPr bwMode="auto">
            <a:xfrm>
              <a:off x="1403648" y="1298003"/>
              <a:ext cx="6426474" cy="555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20049" y="1275282"/>
              <a:ext cx="2592288" cy="408623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Гарний приклад</a:t>
              </a:r>
              <a:endParaRPr lang="uk-UA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8224" y="3237435"/>
            <a:ext cx="7927501" cy="2422684"/>
            <a:chOff x="568224" y="3237435"/>
            <a:chExt cx="7927501" cy="242268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31174" r="35547" b="43303"/>
            <a:stretch/>
          </p:blipFill>
          <p:spPr bwMode="auto">
            <a:xfrm>
              <a:off x="568224" y="3249828"/>
              <a:ext cx="7927501" cy="241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903437" y="3237435"/>
              <a:ext cx="2592288" cy="408623"/>
            </a:xfrm>
            <a:prstGeom prst="flowChartAlternateProcess">
              <a:avLst/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Поганий приклад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1180676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9552" y="1052736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dirty="0" smtClean="0"/>
              <a:t>Пріоритетні заходи, що дозволять суттєво підвищити рейтинг університету у </a:t>
            </a:r>
            <a:r>
              <a:rPr lang="uk-UA" dirty="0" err="1" smtClean="0"/>
              <a:t>Інтернет-мережі</a:t>
            </a:r>
            <a:r>
              <a:rPr lang="uk-UA" dirty="0" smtClean="0"/>
              <a:t>: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uk-UA" dirty="0" smtClean="0"/>
              <a:t>Об’єднання всіх </a:t>
            </a:r>
            <a:r>
              <a:rPr lang="uk-UA" dirty="0" err="1" smtClean="0"/>
              <a:t>веб-ресурсів</a:t>
            </a:r>
            <a:r>
              <a:rPr lang="uk-UA" dirty="0" smtClean="0"/>
              <a:t> університету під єдиним університетським доменом </a:t>
            </a:r>
            <a:r>
              <a:rPr lang="en-US" b="1" dirty="0" smtClean="0"/>
              <a:t>uzhnu.edu.ua</a:t>
            </a:r>
            <a:r>
              <a:rPr lang="uk-UA" dirty="0" smtClean="0"/>
              <a:t>.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uk-UA" dirty="0" smtClean="0"/>
              <a:t>Створення електронного репозитарію (архіву) наукових публікацій.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uk-UA" dirty="0" smtClean="0"/>
              <a:t>Виконання низки інших організаційних та технічних завдань: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наповнення та регулярне оновлення </a:t>
            </a:r>
            <a:r>
              <a:rPr lang="uk-UA" dirty="0" err="1" smtClean="0"/>
              <a:t>веб-сторінок</a:t>
            </a:r>
            <a:r>
              <a:rPr lang="uk-UA" dirty="0" smtClean="0"/>
              <a:t> корисною для відвідувачів інформацією;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забезпечення англомовних версій сторінок сайту;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стимулювати роботу по обміну посиланнями на  сайт з партнерами університету;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активне використання розділу «Інфо-центр» на офіційному сайті;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розробка внутрішнього (університетського) рейтингу сайтів структурних підрозділів.</a:t>
            </a:r>
          </a:p>
        </p:txBody>
      </p:sp>
    </p:spTree>
    <p:extLst>
      <p:ext uri="{BB962C8B-B14F-4D97-AF65-F5344CB8AC3E}">
        <p14:creationId xmlns:p14="http://schemas.microsoft.com/office/powerpoint/2010/main" val="2326308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55" y="1552905"/>
            <a:ext cx="9144000" cy="1319098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1473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Впровадження єдиного електронного архіву наукових публікацій 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58456"/>
            <a:ext cx="1368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FFC000"/>
                </a:solidFill>
                <a:latin typeface="+mj-lt"/>
              </a:rPr>
              <a:t>3.</a:t>
            </a:r>
            <a:endParaRPr lang="uk-UA" sz="66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146" name="Picture 2" descr="C:\Users\Admin\Downloads\Icons\DSpace_logo_2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6044"/>
            <a:ext cx="3073525" cy="26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42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171400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електронного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архіву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наукових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публікацій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86205" y="124621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Електронний репозитарій </a:t>
            </a:r>
            <a:r>
              <a:rPr lang="uk-UA" b="1" dirty="0"/>
              <a:t>(</a:t>
            </a:r>
            <a:r>
              <a:rPr lang="uk-UA" b="1" dirty="0" smtClean="0"/>
              <a:t>сховище, архів) наукових публікацій </a:t>
            </a:r>
            <a:r>
              <a:rPr lang="uk-UA" dirty="0" smtClean="0"/>
              <a:t>– електронний </a:t>
            </a:r>
            <a:r>
              <a:rPr lang="uk-UA" dirty="0"/>
              <a:t>архів результатів науково-дослідної роботи, публікацій науковців, викладачів, аспірантів та студентів університету, дипломних і магістерських робіт студентів для їх централізованого зберігання та надання відкритого </a:t>
            </a:r>
            <a:r>
              <a:rPr lang="uk-UA" dirty="0" smtClean="0"/>
              <a:t>доступу </a:t>
            </a:r>
            <a:r>
              <a:rPr lang="uk-UA" dirty="0"/>
              <a:t>до них світовій академічній спільноті у режимі </a:t>
            </a:r>
            <a:r>
              <a:rPr lang="uk-UA" dirty="0" smtClean="0"/>
              <a:t>он-лайн.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5" y="1295672"/>
            <a:ext cx="602238" cy="1629272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solidFill>
                  <a:srgbClr val="FFC000"/>
                </a:solidFill>
              </a:rPr>
              <a:t>!</a:t>
            </a:r>
            <a:endParaRPr lang="uk-UA" sz="8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894" y="3212976"/>
            <a:ext cx="79208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uk-UA" b="1" dirty="0" smtClean="0"/>
              <a:t>Переваги від впровадження: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єдиний університетський електронний архів наукових публікацій;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зручний он-лайн сервіс для відкритого доступу до наукових публікацій (фактор </a:t>
            </a:r>
            <a:r>
              <a:rPr lang="en-US" dirty="0" smtClean="0"/>
              <a:t>OPENNESS</a:t>
            </a:r>
            <a:r>
              <a:rPr lang="uk-UA" dirty="0" smtClean="0"/>
              <a:t>);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підвищення рейтингу ВНЗ та особистого рейтингу науковців (підвищення </a:t>
            </a:r>
            <a:r>
              <a:rPr lang="uk-UA" dirty="0" err="1" smtClean="0"/>
              <a:t>імпакт-фактору</a:t>
            </a:r>
            <a:r>
              <a:rPr lang="uk-UA" dirty="0" smtClean="0"/>
              <a:t> та </a:t>
            </a:r>
            <a:r>
              <a:rPr lang="uk-UA" dirty="0" err="1" smtClean="0"/>
              <a:t>цитованості</a:t>
            </a:r>
            <a:r>
              <a:rPr lang="uk-UA" dirty="0" smtClean="0"/>
              <a:t>);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вимоги сучасного високотехнологічного світу.</a:t>
            </a:r>
          </a:p>
          <a:p>
            <a:pPr>
              <a:spcBef>
                <a:spcPts val="12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0001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171400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електронного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архіву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наукових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публікацій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7544" y="2996952"/>
            <a:ext cx="835292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dirty="0"/>
              <a:t>У рейтингу з </a:t>
            </a:r>
            <a:r>
              <a:rPr lang="uk-UA" b="1" dirty="0"/>
              <a:t>39</a:t>
            </a:r>
            <a:r>
              <a:rPr lang="uk-UA" dirty="0"/>
              <a:t> зареєстрованих вітчизняних репозитаріїв перші три місця займають: </a:t>
            </a:r>
            <a:endParaRPr lang="uk-UA" dirty="0" smtClean="0"/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/>
              <a:t>Національний </a:t>
            </a:r>
            <a:r>
              <a:rPr lang="uk-UA" dirty="0"/>
              <a:t>університет "Львівська </a:t>
            </a:r>
            <a:r>
              <a:rPr lang="uk-UA" dirty="0" smtClean="0"/>
              <a:t>політехніка".</a:t>
            </a:r>
            <a:endParaRPr lang="uk-UA" dirty="0"/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/>
              <a:t>Сумський </a:t>
            </a:r>
            <a:r>
              <a:rPr lang="uk-UA" dirty="0"/>
              <a:t>державний </a:t>
            </a:r>
            <a:r>
              <a:rPr lang="uk-UA" dirty="0" smtClean="0"/>
              <a:t>університет.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/>
              <a:t>Харківський </a:t>
            </a:r>
            <a:r>
              <a:rPr lang="uk-UA" dirty="0"/>
              <a:t>національний університет міського господарства імені О.М</a:t>
            </a:r>
            <a:r>
              <a:rPr lang="uk-UA" dirty="0" smtClean="0"/>
              <a:t>. </a:t>
            </a:r>
            <a:r>
              <a:rPr lang="uk-UA" dirty="0" err="1" smtClean="0"/>
              <a:t>Бекетова</a:t>
            </a:r>
            <a:r>
              <a:rPr lang="uk-UA" dirty="0"/>
              <a:t>. </a:t>
            </a:r>
          </a:p>
          <a:p>
            <a:pPr>
              <a:spcBef>
                <a:spcPts val="600"/>
              </a:spcBef>
            </a:pPr>
            <a:endParaRPr lang="uk-UA" dirty="0"/>
          </a:p>
          <a:p>
            <a:pPr algn="ctr">
              <a:spcBef>
                <a:spcPts val="600"/>
              </a:spcBef>
            </a:pPr>
            <a:r>
              <a:rPr lang="uk-UA" dirty="0">
                <a:solidFill>
                  <a:srgbClr val="C00000"/>
                </a:solidFill>
              </a:rPr>
              <a:t>Ужгородський національний університет у рейтингу </a:t>
            </a:r>
            <a:r>
              <a:rPr lang="uk-UA" b="1" dirty="0" smtClean="0">
                <a:solidFill>
                  <a:srgbClr val="C00000"/>
                </a:solidFill>
              </a:rPr>
              <a:t>відсутній</a:t>
            </a:r>
            <a:r>
              <a:rPr lang="uk-UA" dirty="0" smtClean="0">
                <a:solidFill>
                  <a:srgbClr val="C00000"/>
                </a:solidFill>
              </a:rPr>
              <a:t>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repositories.webometrics.info/sites/default/files/REPOSITO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4490"/>
            <a:ext cx="41052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13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55" y="1552905"/>
            <a:ext cx="9144000" cy="1319098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147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Впровадження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системи електронного навчання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58456"/>
            <a:ext cx="1368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FFC000"/>
                </a:solidFill>
                <a:latin typeface="+mj-lt"/>
              </a:rPr>
              <a:t>1.</a:t>
            </a:r>
            <a:endParaRPr lang="uk-UA" sz="66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098" name="Picture 2" descr="C:\Users\Admin\Downloads\Icons\moodle-logo-rgb-4010x1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303588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49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171400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електронного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архіву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наукових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публікацій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1680" y="836712"/>
            <a:ext cx="5612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Краще</a:t>
            </a:r>
            <a:r>
              <a:rPr lang="ru-RU" i="1" dirty="0" smtClean="0"/>
              <a:t> 1 раз </a:t>
            </a:r>
            <a:r>
              <a:rPr lang="ru-RU" i="1" dirty="0" err="1" smtClean="0"/>
              <a:t>побачити</a:t>
            </a:r>
            <a:r>
              <a:rPr lang="ru-RU" i="1" dirty="0" smtClean="0"/>
              <a:t>….</a:t>
            </a:r>
          </a:p>
          <a:p>
            <a:endParaRPr lang="ru-RU" i="1" dirty="0"/>
          </a:p>
          <a:p>
            <a:r>
              <a:rPr lang="ru-RU" i="1" dirty="0" err="1" smtClean="0"/>
              <a:t>Національний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i="1" dirty="0" smtClean="0"/>
              <a:t> </a:t>
            </a:r>
            <a:r>
              <a:rPr lang="ru-RU" i="1" dirty="0"/>
              <a:t>"</a:t>
            </a:r>
            <a:r>
              <a:rPr lang="ru-RU" i="1" dirty="0" err="1"/>
              <a:t>Львівська</a:t>
            </a:r>
            <a:r>
              <a:rPr lang="ru-RU" i="1" dirty="0"/>
              <a:t> </a:t>
            </a:r>
            <a:r>
              <a:rPr lang="ru-RU" i="1" dirty="0" err="1"/>
              <a:t>політехніка</a:t>
            </a:r>
            <a:r>
              <a:rPr lang="ru-RU" i="1" dirty="0"/>
              <a:t>"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352656" cy="395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39375" y="6155811"/>
            <a:ext cx="4821053" cy="485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+mj-lt"/>
              </a:rPr>
              <a:t>http://ena.lp.edu.ua:8080/</a:t>
            </a:r>
            <a:endParaRPr lang="ru-RU" sz="24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505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867375" y="2873762"/>
            <a:ext cx="2773499" cy="2401658"/>
            <a:chOff x="4580535" y="2625378"/>
            <a:chExt cx="3060340" cy="2650042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580535" y="2625378"/>
              <a:ext cx="3060340" cy="2650042"/>
              <a:chOff x="4580535" y="2625378"/>
              <a:chExt cx="3060340" cy="2650042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4580535" y="2625378"/>
                <a:ext cx="3060340" cy="2650042"/>
                <a:chOff x="4153769" y="2738220"/>
                <a:chExt cx="3060340" cy="2650042"/>
              </a:xfrm>
            </p:grpSpPr>
            <p:sp>
              <p:nvSpPr>
                <p:cNvPr id="17" name="Облако 16"/>
                <p:cNvSpPr/>
                <p:nvPr/>
              </p:nvSpPr>
              <p:spPr>
                <a:xfrm>
                  <a:off x="4153769" y="2738220"/>
                  <a:ext cx="3060340" cy="2273441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010829" y="5049708"/>
                  <a:ext cx="107593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k-UA" sz="1600" i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Інтернет</a:t>
                  </a:r>
                  <a:endParaRPr lang="ru-RU" sz="1600" i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95" r="12004"/>
              <a:stretch/>
            </p:blipFill>
            <p:spPr bwMode="auto">
              <a:xfrm>
                <a:off x="5203068" y="3053598"/>
                <a:ext cx="2019309" cy="1420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2" descr="C:\Users\Admin\Downloads\Icons\DSpace_logo_2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595" y="4160793"/>
              <a:ext cx="1048451" cy="917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412" y="724054"/>
            <a:ext cx="892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Пропонуємо наступний порядок функціонування та наповнення системи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648962" y="5434650"/>
            <a:ext cx="360039" cy="415786"/>
          </a:xfrm>
          <a:prstGeom prst="rightArrow">
            <a:avLst>
              <a:gd name="adj1" fmla="val 50000"/>
              <a:gd name="adj2" fmla="val 62698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009001" y="4719870"/>
            <a:ext cx="2599003" cy="1404630"/>
            <a:chOff x="2093372" y="4271095"/>
            <a:chExt cx="2599003" cy="1404630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2392901" y="4271095"/>
              <a:ext cx="2299474" cy="1377923"/>
            </a:xfrm>
            <a:prstGeom prst="round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Наукова бібліотека</a:t>
              </a:r>
            </a:p>
            <a:p>
              <a:pPr algn="ctr"/>
              <a:r>
                <a:rPr lang="uk-UA" sz="1400" dirty="0" smtClean="0">
                  <a:solidFill>
                    <a:schemeClr val="accent4">
                      <a:lumMod val="75000"/>
                    </a:schemeClr>
                  </a:solidFill>
                </a:rPr>
                <a:t>Завантажує надіслані</a:t>
              </a:r>
            </a:p>
            <a:p>
              <a:pPr algn="ctr"/>
              <a:r>
                <a:rPr lang="uk-UA" sz="1400" dirty="0" smtClean="0">
                  <a:solidFill>
                    <a:schemeClr val="accent4">
                      <a:lumMod val="75000"/>
                    </a:schemeClr>
                  </a:solidFill>
                </a:rPr>
                <a:t>матеріали</a:t>
              </a:r>
            </a:p>
          </p:txBody>
        </p:sp>
        <p:pic>
          <p:nvPicPr>
            <p:cNvPr id="14" name="Picture 4" descr="F:\!Downloads\Images\moodle_prezentation\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372" y="4893053"/>
              <a:ext cx="782672" cy="78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00480" y="5137004"/>
            <a:ext cx="1113421" cy="1047905"/>
            <a:chOff x="197893" y="4536560"/>
            <a:chExt cx="1405898" cy="1323172"/>
          </a:xfrm>
        </p:grpSpPr>
        <p:pic>
          <p:nvPicPr>
            <p:cNvPr id="15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31" y="4536560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F:\AllDay\Icons\FullIconPack-001\admi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93" y="4808023"/>
              <a:ext cx="714342" cy="71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02" y="4873927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F:\AllDay\Icons\FullIconPack-001\admi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64" y="5145390"/>
              <a:ext cx="714342" cy="71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Стрелка вправо 26"/>
          <p:cNvSpPr/>
          <p:nvPr/>
        </p:nvSpPr>
        <p:spPr>
          <a:xfrm>
            <a:off x="1594545" y="2845705"/>
            <a:ext cx="2761431" cy="415786"/>
          </a:xfrm>
          <a:prstGeom prst="rightArrow">
            <a:avLst>
              <a:gd name="adj1" fmla="val 50000"/>
              <a:gd name="adj2" fmla="val 62698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Самостійне розміщення</a:t>
            </a:r>
            <a:endParaRPr lang="uk-UA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372118" y="1972472"/>
            <a:ext cx="1645653" cy="3469750"/>
            <a:chOff x="7372118" y="2484069"/>
            <a:chExt cx="1645653" cy="3469750"/>
          </a:xfrm>
        </p:grpSpPr>
        <p:sp>
          <p:nvSpPr>
            <p:cNvPr id="38" name="TextBox 37"/>
            <p:cNvSpPr txBox="1"/>
            <p:nvPr/>
          </p:nvSpPr>
          <p:spPr>
            <a:xfrm>
              <a:off x="7658103" y="2484069"/>
              <a:ext cx="135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Відвідувачі</a:t>
              </a:r>
              <a:endParaRPr lang="ru-RU" dirty="0"/>
            </a:p>
          </p:txBody>
        </p:sp>
        <p:pic>
          <p:nvPicPr>
            <p:cNvPr id="41" name="Picture 5" descr="F:\AllDay\Icons\FullIconPack-001\user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299" y="2853401"/>
              <a:ext cx="859160" cy="8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F:\AllDay\Icons\FullIconPack-001\user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296" y="3986468"/>
              <a:ext cx="859160" cy="8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F:\AllDay\Icons\FullIconPack-001\user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299" y="5044547"/>
              <a:ext cx="859160" cy="8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F:\!Downloads\Images\moodle_prezentation\foreign_ke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879" y="5344219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Прямая со стрелкой 47"/>
            <p:cNvCxnSpPr/>
            <p:nvPr/>
          </p:nvCxnSpPr>
          <p:spPr>
            <a:xfrm flipH="1">
              <a:off x="7375848" y="3490341"/>
              <a:ext cx="586059" cy="1856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7372118" y="4052244"/>
              <a:ext cx="537514" cy="1405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H="1" flipV="1">
              <a:off x="7389514" y="4446326"/>
              <a:ext cx="668233" cy="7851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431833" y="6220468"/>
            <a:ext cx="7040710" cy="561833"/>
            <a:chOff x="509197" y="5902536"/>
            <a:chExt cx="7040710" cy="561833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916811" y="6110539"/>
              <a:ext cx="6077148" cy="4099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rot="10800000">
              <a:off x="920432" y="5925872"/>
              <a:ext cx="0" cy="184666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10800000">
              <a:off x="3202166" y="5910371"/>
              <a:ext cx="0" cy="184666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10800000">
              <a:off x="6971902" y="5902536"/>
              <a:ext cx="0" cy="184666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09197" y="6095037"/>
              <a:ext cx="7040710" cy="369332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uk-UA" dirty="0" smtClean="0"/>
                <a:t>ННІ ІКТ: </a:t>
              </a:r>
              <a:r>
                <a:rPr lang="uk-UA" sz="1600" dirty="0" smtClean="0"/>
                <a:t>технічне обслуговування, супровід, навчання, консультування</a:t>
              </a:r>
              <a:endParaRPr lang="ru-RU" sz="1600" dirty="0"/>
            </a:p>
          </p:txBody>
        </p:sp>
      </p:grpSp>
      <p:sp>
        <p:nvSpPr>
          <p:cNvPr id="47" name="Заголовок 1"/>
          <p:cNvSpPr txBox="1">
            <a:spLocks/>
          </p:cNvSpPr>
          <p:nvPr/>
        </p:nvSpPr>
        <p:spPr>
          <a:xfrm>
            <a:off x="107504" y="-171400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електронного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архіву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наукових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публікацій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06000" y="2338996"/>
            <a:ext cx="1039458" cy="966811"/>
            <a:chOff x="191392" y="2313157"/>
            <a:chExt cx="1398833" cy="1301070"/>
          </a:xfrm>
        </p:grpSpPr>
        <p:pic>
          <p:nvPicPr>
            <p:cNvPr id="28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2" y="2647416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F:\!Downloads\Images\moodle_prezentation\Us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92" y="2831555"/>
              <a:ext cx="782672" cy="78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63" y="2533484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04" y="2452102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436" y="2313157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Прямоугольник 61"/>
          <p:cNvSpPr/>
          <p:nvPr/>
        </p:nvSpPr>
        <p:spPr>
          <a:xfrm>
            <a:off x="-24426" y="1406851"/>
            <a:ext cx="2417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Секретарі, редактори збірників та періодичних видань</a:t>
            </a:r>
            <a:endParaRPr lang="uk-UA" sz="16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-49956" y="4582923"/>
            <a:ext cx="203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Науково-педагогічні працівники</a:t>
            </a:r>
            <a:endParaRPr lang="uk-UA" sz="140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481124" y="3588392"/>
            <a:ext cx="1113421" cy="1047905"/>
            <a:chOff x="197893" y="4536560"/>
            <a:chExt cx="1405898" cy="1323172"/>
          </a:xfrm>
        </p:grpSpPr>
        <p:pic>
          <p:nvPicPr>
            <p:cNvPr id="65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31" y="4536560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F:\AllDay\Icons\FullIconPack-001\admi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93" y="4808023"/>
              <a:ext cx="714342" cy="71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02" y="4873927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F:\AllDay\Icons\FullIconPack-001\admi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64" y="5145390"/>
              <a:ext cx="714342" cy="71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4111282" y="1228687"/>
            <a:ext cx="3467509" cy="1077117"/>
            <a:chOff x="2093372" y="4598608"/>
            <a:chExt cx="3467509" cy="1077117"/>
          </a:xfrm>
        </p:grpSpPr>
        <p:sp>
          <p:nvSpPr>
            <p:cNvPr id="70" name="Прямоугольник с двумя скругленными противолежащими углами 69"/>
            <p:cNvSpPr/>
            <p:nvPr/>
          </p:nvSpPr>
          <p:spPr>
            <a:xfrm>
              <a:off x="2392900" y="4598608"/>
              <a:ext cx="3167981" cy="1050411"/>
            </a:xfrm>
            <a:prstGeom prst="round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Науково-дослідна частина</a:t>
              </a:r>
            </a:p>
            <a:p>
              <a:pPr algn="ctr"/>
              <a:r>
                <a:rPr lang="uk-UA" sz="1400" dirty="0" smtClean="0">
                  <a:solidFill>
                    <a:schemeClr val="accent4">
                      <a:lumMod val="75000"/>
                    </a:schemeClr>
                  </a:solidFill>
                </a:rPr>
                <a:t>Збір та аналіз статистики використання  і наповнення системи</a:t>
              </a:r>
              <a:endParaRPr lang="ru-RU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71" name="Picture 4" descr="F:\!Downloads\Images\moodle_prezentation\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372" y="4893053"/>
              <a:ext cx="782672" cy="78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Двойная стрелка влево/вправо 71"/>
          <p:cNvSpPr/>
          <p:nvPr/>
        </p:nvSpPr>
        <p:spPr>
          <a:xfrm rot="5400000">
            <a:off x="5873307" y="2442424"/>
            <a:ext cx="389632" cy="289199"/>
          </a:xfrm>
          <a:prstGeom prst="leftRightArrow">
            <a:avLst>
              <a:gd name="adj1" fmla="val 29542"/>
              <a:gd name="adj2" fmla="val 36895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>
            <a:off x="1616386" y="3554205"/>
            <a:ext cx="2761431" cy="415786"/>
          </a:xfrm>
          <a:prstGeom prst="rightArrow">
            <a:avLst>
              <a:gd name="adj1" fmla="val 50000"/>
              <a:gd name="adj2" fmla="val 62698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Самостійне розміщення</a:t>
            </a:r>
            <a:endParaRPr lang="uk-UA" sz="1600" dirty="0">
              <a:solidFill>
                <a:schemeClr val="bg1"/>
              </a:solidFill>
            </a:endParaRPr>
          </a:p>
        </p:txBody>
      </p:sp>
      <p:grpSp>
        <p:nvGrpSpPr>
          <p:cNvPr id="7168" name="Группа 7167"/>
          <p:cNvGrpSpPr/>
          <p:nvPr/>
        </p:nvGrpSpPr>
        <p:grpSpPr>
          <a:xfrm>
            <a:off x="4485049" y="2724212"/>
            <a:ext cx="879039" cy="3400288"/>
            <a:chOff x="4485049" y="2724212"/>
            <a:chExt cx="879039" cy="3400288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5004049" y="4021326"/>
              <a:ext cx="360039" cy="415786"/>
            </a:xfrm>
            <a:prstGeom prst="rightArrow">
              <a:avLst>
                <a:gd name="adj1" fmla="val 50000"/>
                <a:gd name="adj2" fmla="val 6269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Прямоугольник с двумя скругленными противолежащими углами 74"/>
            <p:cNvSpPr/>
            <p:nvPr/>
          </p:nvSpPr>
          <p:spPr>
            <a:xfrm>
              <a:off x="4485049" y="2724212"/>
              <a:ext cx="452253" cy="3400288"/>
            </a:xfrm>
            <a:prstGeom prst="round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uk-UA" sz="1600" dirty="0" err="1" smtClean="0">
                  <a:solidFill>
                    <a:schemeClr val="accent4">
                      <a:lumMod val="75000"/>
                    </a:schemeClr>
                  </a:solidFill>
                </a:rPr>
                <a:t>Модерація</a:t>
              </a:r>
              <a:r>
                <a:rPr lang="uk-UA" sz="1600" dirty="0" smtClean="0">
                  <a:solidFill>
                    <a:schemeClr val="accent4">
                      <a:lumMod val="75000"/>
                    </a:schemeClr>
                  </a:solidFill>
                </a:rPr>
                <a:t> публікацій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158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62" grpId="0"/>
      <p:bldP spid="63" grpId="0"/>
      <p:bldP spid="72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1392" y="1268760"/>
            <a:ext cx="86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Пропонуємо наступні </a:t>
            </a:r>
            <a:r>
              <a:rPr lang="uk-UA" b="1" dirty="0" smtClean="0"/>
              <a:t>етапи впровадження:</a:t>
            </a:r>
            <a:endParaRPr lang="uk-U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1560" y="2120076"/>
            <a:ext cx="8280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Розробка </a:t>
            </a:r>
            <a:r>
              <a:rPr lang="uk-UA" dirty="0"/>
              <a:t>та </a:t>
            </a:r>
            <a:r>
              <a:rPr lang="uk-UA" dirty="0" smtClean="0"/>
              <a:t>затвердження Положення, Авторського договору, вимог </a:t>
            </a:r>
            <a:r>
              <a:rPr lang="uk-UA" dirty="0"/>
              <a:t>до підготовки </a:t>
            </a:r>
            <a:r>
              <a:rPr lang="uk-UA" dirty="0" smtClean="0"/>
              <a:t>матеріалів, інструкцій, проведення навчання.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/>
              <a:t>Науково-педагогічним працівникам подати до Наукової бібліотеки УжНУ </a:t>
            </a:r>
            <a:r>
              <a:rPr lang="uk-UA" b="1" dirty="0" smtClean="0"/>
              <a:t>електронні </a:t>
            </a:r>
            <a:r>
              <a:rPr lang="uk-UA" b="1" dirty="0"/>
              <a:t>версії наукових публікацій</a:t>
            </a:r>
            <a:r>
              <a:rPr lang="uk-UA" dirty="0"/>
              <a:t> з </a:t>
            </a:r>
            <a:r>
              <a:rPr lang="uk-UA" dirty="0" err="1"/>
              <a:t>імпакт-фактором</a:t>
            </a:r>
            <a:r>
              <a:rPr lang="uk-UA" dirty="0"/>
              <a:t>, індексом цитування </a:t>
            </a:r>
            <a:r>
              <a:rPr lang="uk-UA" dirty="0" smtClean="0"/>
              <a:t>за </a:t>
            </a:r>
            <a:r>
              <a:rPr lang="uk-UA" dirty="0"/>
              <a:t>період 2011-2014 </a:t>
            </a:r>
            <a:r>
              <a:rPr lang="uk-UA" dirty="0" smtClean="0"/>
              <a:t>років</a:t>
            </a:r>
            <a:r>
              <a:rPr lang="uk-UA" dirty="0"/>
              <a:t>. </a:t>
            </a:r>
            <a:r>
              <a:rPr lang="uk-UA" dirty="0" smtClean="0"/>
              <a:t>Науковій бібліотеці розмістити подані публікації.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/>
              <a:t>Починаючи з 1 </a:t>
            </a:r>
            <a:r>
              <a:rPr lang="uk-UA" dirty="0" smtClean="0"/>
              <a:t>грудня 2014 </a:t>
            </a:r>
            <a:r>
              <a:rPr lang="uk-UA" dirty="0"/>
              <a:t>року забезпечити </a:t>
            </a:r>
            <a:r>
              <a:rPr lang="uk-UA" dirty="0" smtClean="0"/>
              <a:t>запропонований режим </a:t>
            </a:r>
            <a:r>
              <a:rPr lang="uk-UA" dirty="0"/>
              <a:t>регулярного поповнення електронного репозитарію  науковими </a:t>
            </a:r>
            <a:r>
              <a:rPr lang="uk-UA" dirty="0" smtClean="0"/>
              <a:t>публікаціями.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-171400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електронного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архіву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наукових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публікацій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416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55" y="1552905"/>
            <a:ext cx="9144000" cy="1319098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1473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Впровадження електронного документообігу 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58456"/>
            <a:ext cx="1368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FFC000"/>
                </a:solidFill>
                <a:latin typeface="+mj-lt"/>
              </a:rPr>
              <a:t>4.</a:t>
            </a:r>
            <a:endParaRPr lang="uk-UA" sz="66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0242" name="Picture 2" descr="C:\Users\Admin\Downloads\Icons\shutterstock_862269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85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7874" y="-185293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електронного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документообігу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1268760"/>
            <a:ext cx="7920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uk-UA" b="1" dirty="0" smtClean="0"/>
              <a:t>Переваги від впровадження: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миттєва </a:t>
            </a:r>
            <a:r>
              <a:rPr lang="uk-UA" dirty="0"/>
              <a:t>доставка електронних копій наказів, розпоряджень та ін. документації до ПК </a:t>
            </a:r>
            <a:r>
              <a:rPr lang="uk-UA" dirty="0" smtClean="0"/>
              <a:t>виконавців;</a:t>
            </a:r>
            <a:endParaRPr lang="uk-UA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зручний </a:t>
            </a:r>
            <a:r>
              <a:rPr lang="uk-UA" dirty="0"/>
              <a:t>спосіб організації роботи з електронними копіями документів (пошук, сортування, фільтрація та ін.) на </a:t>
            </a:r>
            <a:r>
              <a:rPr lang="uk-UA" dirty="0" smtClean="0"/>
              <a:t>ПК;</a:t>
            </a:r>
            <a:endParaRPr lang="uk-UA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підвищення </a:t>
            </a:r>
            <a:r>
              <a:rPr lang="uk-UA" dirty="0"/>
              <a:t>рівня виконавської дисципліни завдяки вчасному нагадуванню про кінцевий термін виконання документів та системі умовних позначок для осіб, що контролюють хід </a:t>
            </a:r>
            <a:r>
              <a:rPr lang="uk-UA" dirty="0" smtClean="0"/>
              <a:t>виконання;</a:t>
            </a:r>
            <a:endParaRPr lang="uk-UA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ініціативний </a:t>
            </a:r>
            <a:r>
              <a:rPr lang="uk-UA" dirty="0"/>
              <a:t>адміністративний персонал може також застосувати дану систему для підвищення виконавської дисципліни всередині свого </a:t>
            </a:r>
            <a:r>
              <a:rPr lang="uk-UA" dirty="0" smtClean="0"/>
              <a:t>підрозділу;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поступове заміщення (де можливо) паперової складової документообігу на електронну.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8836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3" t="96954" r="-1"/>
          <a:stretch/>
        </p:blipFill>
        <p:spPr bwMode="auto">
          <a:xfrm>
            <a:off x="-36512" y="6455602"/>
            <a:ext cx="9180512" cy="4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8020928" y="5989389"/>
            <a:ext cx="415309" cy="52243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7874" y="-185293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електронного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документообігу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4"/>
            <a:ext cx="9147998" cy="55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389350"/>
            <a:ext cx="71151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487" y="-387424"/>
            <a:ext cx="10345179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04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55" y="1552905"/>
            <a:ext cx="9144000" cy="1319098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1473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Організація курсів підвищення кваліфікації у сфері ІТ 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58456"/>
            <a:ext cx="1368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latin typeface="+mj-lt"/>
              </a:rPr>
              <a:t>5</a:t>
            </a:r>
            <a:r>
              <a:rPr lang="uk-UA" sz="6600" b="1" dirty="0" smtClean="0">
                <a:solidFill>
                  <a:srgbClr val="FFC000"/>
                </a:solidFill>
                <a:latin typeface="+mj-lt"/>
              </a:rPr>
              <a:t>.</a:t>
            </a:r>
            <a:endParaRPr lang="uk-UA" sz="66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" name="Picture 9" descr="D:\Alex\MyDocuments\2013\Біланчук\Logos\icons\acquisition_nouvelles_competen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6892"/>
            <a:ext cx="3744416" cy="2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86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-167577"/>
            <a:ext cx="9525744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Організація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курсів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підвищення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кваліфікації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3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сфері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ІТ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215" y="836423"/>
            <a:ext cx="79208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uk-UA" dirty="0" smtClean="0"/>
              <a:t>Навчально-науковий інститут інформаційно-комунікаційних технологій пропонує: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організацію </a:t>
            </a:r>
            <a:r>
              <a:rPr lang="uk-UA" dirty="0"/>
              <a:t>та проведення курсів підвищення комп’ютерної грамотності для співробітників та викладачів університету </a:t>
            </a:r>
            <a:r>
              <a:rPr lang="uk-UA" dirty="0" smtClean="0"/>
              <a:t>                (24-годинні </a:t>
            </a:r>
            <a:r>
              <a:rPr lang="uk-UA" dirty="0"/>
              <a:t>курси, два рівня навчальної програми);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підготовку </a:t>
            </a:r>
            <a:r>
              <a:rPr lang="uk-UA" dirty="0"/>
              <a:t>та </a:t>
            </a:r>
            <a:r>
              <a:rPr lang="uk-UA" dirty="0" smtClean="0"/>
              <a:t>перепідготовку </a:t>
            </a:r>
            <a:r>
              <a:rPr lang="uk-UA" dirty="0"/>
              <a:t>викладацького складу у галузі сучасних </a:t>
            </a:r>
            <a:r>
              <a:rPr lang="en-US" dirty="0" smtClean="0"/>
              <a:t>IT-</a:t>
            </a:r>
            <a:r>
              <a:rPr lang="uk-UA" dirty="0" smtClean="0"/>
              <a:t>засобів </a:t>
            </a:r>
            <a:r>
              <a:rPr lang="uk-UA" dirty="0"/>
              <a:t>навчання</a:t>
            </a:r>
            <a:r>
              <a:rPr lang="uk-UA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0215" y="3429000"/>
            <a:ext cx="7920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dirty="0" smtClean="0"/>
              <a:t>Набір </a:t>
            </a:r>
            <a:r>
              <a:rPr lang="uk-UA" dirty="0"/>
              <a:t>на такі курси пропонуємо проводити на добровільних засадах, заняття проводити під час та за рахунок робочого часу (наприклад, з 1</a:t>
            </a:r>
            <a:r>
              <a:rPr lang="ru-RU" dirty="0"/>
              <a:t>4</a:t>
            </a:r>
            <a:r>
              <a:rPr lang="uk-UA" dirty="0"/>
              <a:t>:00-17:00) </a:t>
            </a:r>
            <a:r>
              <a:rPr lang="uk-UA" b="1" dirty="0"/>
              <a:t>за поданням та погодженням безпосередніх керівників</a:t>
            </a:r>
            <a:r>
              <a:rPr lang="uk-UA" dirty="0"/>
              <a:t> тих осіб, що відвідуватимуть курси. Навчання проводити у комп’ютерних лабораторіях </a:t>
            </a:r>
            <a:r>
              <a:rPr lang="uk-UA" dirty="0" smtClean="0"/>
              <a:t>на </a:t>
            </a:r>
            <a:r>
              <a:rPr lang="uk-UA" dirty="0"/>
              <a:t>базі ННІ ІКТ.</a:t>
            </a:r>
          </a:p>
          <a:p>
            <a:pPr>
              <a:spcBef>
                <a:spcPts val="1200"/>
              </a:spcBef>
            </a:pPr>
            <a:r>
              <a:rPr lang="uk-UA" dirty="0" smtClean="0"/>
              <a:t>У </a:t>
            </a:r>
            <a:r>
              <a:rPr lang="uk-UA" dirty="0"/>
              <a:t>перспективі, пропонуємо включити розроблені навчальні програми у якості частини програми </a:t>
            </a:r>
            <a:r>
              <a:rPr lang="uk-UA" b="1" dirty="0"/>
              <a:t>обов’язкового підвищення кваліфікації викладачів</a:t>
            </a:r>
            <a:r>
              <a:rPr lang="uk-UA" dirty="0"/>
              <a:t> (раз на 5 років для кожного викладача) ДВНЗ «УжНУ» та інших вишів </a:t>
            </a:r>
            <a:r>
              <a:rPr lang="uk-UA" dirty="0" smtClean="0"/>
              <a:t>краю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0770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3864" y="1901397"/>
            <a:ext cx="9144000" cy="1319098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63" y="1899968"/>
            <a:ext cx="7772400" cy="992907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51" y="6317530"/>
            <a:ext cx="7772400" cy="1131887"/>
          </a:xfrm>
        </p:spPr>
        <p:txBody>
          <a:bodyPr/>
          <a:lstStyle/>
          <a:p>
            <a:pPr algn="r"/>
            <a:r>
              <a:rPr lang="en-US" dirty="0" smtClean="0"/>
              <a:t>admin@uzhnu.edu.ua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115616" y="5445224"/>
            <a:ext cx="7772400" cy="113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uk-UA" sz="1800" dirty="0" smtClean="0"/>
              <a:t>Доповідач:</a:t>
            </a:r>
            <a:endParaRPr lang="en-US" sz="1800" dirty="0" smtClean="0"/>
          </a:p>
          <a:p>
            <a:pPr algn="r">
              <a:spcBef>
                <a:spcPts val="0"/>
              </a:spcBef>
            </a:pPr>
            <a:r>
              <a:rPr lang="uk-UA" sz="1600" dirty="0" err="1" smtClean="0"/>
              <a:t>в.о</a:t>
            </a:r>
            <a:r>
              <a:rPr lang="uk-UA" sz="1600" dirty="0" smtClean="0"/>
              <a:t>. директора ННІ ІКТ</a:t>
            </a:r>
          </a:p>
          <a:p>
            <a:pPr algn="r">
              <a:spcBef>
                <a:spcPts val="0"/>
              </a:spcBef>
            </a:pPr>
            <a:r>
              <a:rPr lang="uk-UA" sz="2000" b="1" dirty="0" smtClean="0"/>
              <a:t>Дубів Олександр Васильович</a:t>
            </a:r>
            <a:endParaRPr lang="uk-UA" sz="2000" dirty="0"/>
          </a:p>
        </p:txBody>
      </p:sp>
      <p:pic>
        <p:nvPicPr>
          <p:cNvPr id="3074" name="Picture 2" descr="C:\Users\Admin\Downloads\Icons\700px-Facebook_like_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16" y="3379077"/>
            <a:ext cx="2018254" cy="17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877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 системи електронного навчання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1988840"/>
            <a:ext cx="6498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Для чого університету</a:t>
            </a:r>
          </a:p>
          <a:p>
            <a:r>
              <a:rPr lang="uk-UA" sz="2000" b="1" dirty="0" smtClean="0"/>
              <a:t>функціонуюча система електронного навчання?</a:t>
            </a:r>
            <a:endParaRPr lang="uk-UA" sz="2000" b="1" dirty="0"/>
          </a:p>
        </p:txBody>
      </p:sp>
      <p:pic>
        <p:nvPicPr>
          <p:cNvPr id="1027" name="Picture 3" descr="C:\Users\Admin\Downloads\Icons\question-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6" y="836712"/>
            <a:ext cx="2068488" cy="20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068960"/>
            <a:ext cx="793905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/>
              <a:t>є</a:t>
            </a:r>
            <a:r>
              <a:rPr lang="uk-UA" dirty="0" smtClean="0"/>
              <a:t>диний електронний архів навчально-методичних матеріалів;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зручне он-лайн середовище для взаємодії ініціативних викладачів та студентів з метою підвищення якості та доступності навчання («</a:t>
            </a:r>
            <a:r>
              <a:rPr lang="uk-UA" dirty="0" err="1" smtClean="0"/>
              <a:t>навчання</a:t>
            </a:r>
            <a:r>
              <a:rPr lang="uk-UA" dirty="0" smtClean="0"/>
              <a:t> будь-де та будь-коли»);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широке застосування у поєднанні з традиційними формами проведення навчального процесу для студентів денної та заочної форми навчання;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у перспективі – реальна база для впровадження дистанційної форми навчання;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/>
              <a:t>вимоги сучасного високотехнологічного світу.</a:t>
            </a:r>
          </a:p>
          <a:p>
            <a:pPr>
              <a:spcBef>
                <a:spcPts val="6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7069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 системи електронного навчання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56784" cy="47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7798" y="849486"/>
            <a:ext cx="7192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Інститутом було впроваджено систему електронного навчання на базі </a:t>
            </a:r>
            <a:r>
              <a:rPr lang="en-US" dirty="0" smtClean="0"/>
              <a:t>Moodle</a:t>
            </a:r>
            <a:r>
              <a:rPr lang="uk-UA" dirty="0" smtClean="0"/>
              <a:t> у тестову експлуатацію</a:t>
            </a:r>
            <a:r>
              <a:rPr lang="en-US" dirty="0" smtClean="0"/>
              <a:t>.</a:t>
            </a:r>
            <a:r>
              <a:rPr lang="uk-UA" dirty="0" smtClean="0"/>
              <a:t> </a:t>
            </a:r>
            <a:endParaRPr lang="en-US" dirty="0" smtClean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1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139376" y="6165304"/>
            <a:ext cx="4821053" cy="485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+mj-lt"/>
              </a:rPr>
              <a:t>www.e-learn.uzhnu.edu.ua</a:t>
            </a:r>
            <a:endParaRPr lang="ru-RU" sz="24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093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53769" y="2738220"/>
            <a:ext cx="3060340" cy="2662525"/>
            <a:chOff x="4153769" y="2738220"/>
            <a:chExt cx="3060340" cy="2662525"/>
          </a:xfrm>
        </p:grpSpPr>
        <p:sp>
          <p:nvSpPr>
            <p:cNvPr id="17" name="Облако 16"/>
            <p:cNvSpPr/>
            <p:nvPr/>
          </p:nvSpPr>
          <p:spPr>
            <a:xfrm>
              <a:off x="4153769" y="2738220"/>
              <a:ext cx="3060340" cy="2273441"/>
            </a:xfrm>
            <a:prstGeom prst="cloud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3" descr="F:\!Downloads\Images\moodle_prezentation\moodl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27" b="21534"/>
            <a:stretch/>
          </p:blipFill>
          <p:spPr bwMode="auto">
            <a:xfrm>
              <a:off x="4709922" y="4426957"/>
              <a:ext cx="2124089" cy="85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856222" y="5062191"/>
              <a:ext cx="1075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i="1" dirty="0" smtClean="0">
                  <a:solidFill>
                    <a:schemeClr val="accent4">
                      <a:lumMod val="75000"/>
                    </a:schemeClr>
                  </a:solidFill>
                </a:rPr>
                <a:t>Інтернет</a:t>
              </a:r>
              <a:endParaRPr lang="ru-RU" sz="16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42" y="2958547"/>
              <a:ext cx="2048679" cy="1390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 системи електронного навчання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1392" y="862542"/>
            <a:ext cx="86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Пропонуємо </a:t>
            </a:r>
            <a:r>
              <a:rPr lang="uk-UA" b="1" dirty="0" smtClean="0"/>
              <a:t>новий підхід </a:t>
            </a:r>
            <a:r>
              <a:rPr lang="uk-UA" dirty="0" smtClean="0"/>
              <a:t>до впровадження системи електронного навчання: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161" y="1295672"/>
            <a:ext cx="819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Відмова від </a:t>
            </a: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язкового</a:t>
            </a:r>
            <a:r>
              <a:rPr lang="uk-UA" b="1" dirty="0" smtClean="0"/>
              <a:t> </a:t>
            </a:r>
            <a:r>
              <a:rPr lang="uk-UA" dirty="0" smtClean="0"/>
              <a:t>подання електронних матеріалів викладачами.  Натомість, пропонується використання системи електронного навчання </a:t>
            </a:r>
            <a:r>
              <a:rPr lang="uk-UA" b="1" dirty="0" smtClean="0"/>
              <a:t>на добровільних засадах </a:t>
            </a:r>
            <a:r>
              <a:rPr lang="uk-UA" dirty="0" smtClean="0"/>
              <a:t>на розсуд викладача із застосуванням мотиваційних важелів з боку адміністрації  ВНЗ.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5" y="1295672"/>
            <a:ext cx="602238" cy="1148340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solidFill>
                  <a:srgbClr val="FFC000"/>
                </a:solidFill>
              </a:rPr>
              <a:t>!</a:t>
            </a:r>
            <a:endParaRPr lang="uk-UA" sz="8800" dirty="0">
              <a:solidFill>
                <a:srgbClr val="FFC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661239" y="4321158"/>
            <a:ext cx="360039" cy="415786"/>
          </a:xfrm>
          <a:prstGeom prst="rightArrow">
            <a:avLst>
              <a:gd name="adj1" fmla="val 50000"/>
              <a:gd name="adj2" fmla="val 62698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001565" y="3582026"/>
            <a:ext cx="2305596" cy="2066994"/>
            <a:chOff x="2001565" y="3582026"/>
            <a:chExt cx="2305596" cy="2066994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2392901" y="3582026"/>
              <a:ext cx="1914260" cy="2066994"/>
            </a:xfrm>
            <a:prstGeom prst="round2Diag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Відповідальна</a:t>
              </a:r>
              <a:endParaRPr lang="ru-RU" dirty="0" smtClean="0"/>
            </a:p>
            <a:p>
              <a:pPr algn="ctr"/>
              <a:r>
                <a:rPr lang="ru-RU" dirty="0" smtClean="0"/>
                <a:t>особа </a:t>
              </a:r>
              <a:r>
                <a:rPr lang="ru-RU" dirty="0" err="1" smtClean="0"/>
                <a:t>від</a:t>
              </a:r>
              <a:r>
                <a:rPr lang="ru-RU" dirty="0" smtClean="0"/>
                <a:t> факультету</a:t>
              </a:r>
            </a:p>
            <a:p>
              <a:pPr algn="ctr"/>
              <a:r>
                <a:rPr lang="ru-RU" sz="1400" dirty="0" smtClean="0">
                  <a:solidFill>
                    <a:schemeClr val="accent4">
                      <a:lumMod val="75000"/>
                    </a:schemeClr>
                  </a:solidFill>
                </a:rPr>
                <a:t>р</a:t>
              </a:r>
              <a:r>
                <a:rPr lang="uk-UA" sz="1400" dirty="0" err="1" smtClean="0">
                  <a:solidFill>
                    <a:schemeClr val="accent4">
                      <a:lumMod val="75000"/>
                    </a:schemeClr>
                  </a:solidFill>
                </a:rPr>
                <a:t>озміщує</a:t>
              </a:r>
              <a:r>
                <a:rPr lang="uk-UA" sz="1400" dirty="0" smtClean="0">
                  <a:solidFill>
                    <a:schemeClr val="accent4">
                      <a:lumMod val="75000"/>
                    </a:schemeClr>
                  </a:solidFill>
                </a:rPr>
                <a:t> у системі </a:t>
              </a: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MOODLE </a:t>
              </a:r>
              <a:r>
                <a:rPr lang="uk-UA" sz="1400" dirty="0" smtClean="0">
                  <a:solidFill>
                    <a:schemeClr val="accent4">
                      <a:lumMod val="75000"/>
                    </a:schemeClr>
                  </a:solidFill>
                </a:rPr>
                <a:t>надані матеріали курсів згідно інструкції</a:t>
              </a:r>
              <a:endParaRPr lang="ru-RU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4" name="Picture 4" descr="F:\!Downloads\Images\moodle_prezentation\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65" y="3984086"/>
              <a:ext cx="782672" cy="78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-422556" y="3824248"/>
            <a:ext cx="2656579" cy="1973590"/>
            <a:chOff x="-422556" y="3824248"/>
            <a:chExt cx="2656579" cy="1973590"/>
          </a:xfrm>
        </p:grpSpPr>
        <p:pic>
          <p:nvPicPr>
            <p:cNvPr id="15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30" y="3824248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F:\AllDay\Icons\FullIconPack-001\admi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92" y="4095711"/>
              <a:ext cx="714342" cy="71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01" y="4161615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F:\AllDay\Icons\FullIconPack-001\admi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63" y="4433078"/>
              <a:ext cx="714342" cy="71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-422556" y="5151507"/>
              <a:ext cx="2656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err="1" smtClean="0"/>
                <a:t>Викладачі</a:t>
              </a:r>
              <a:endParaRPr lang="ru-RU" dirty="0"/>
            </a:p>
            <a:p>
              <a:pPr algn="ctr"/>
              <a:r>
                <a:rPr lang="ru-RU" dirty="0" smtClean="0"/>
                <a:t>факультету</a:t>
              </a:r>
              <a:endParaRPr lang="uk-UA" dirty="0"/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4427984" y="4124110"/>
            <a:ext cx="360039" cy="415786"/>
          </a:xfrm>
          <a:prstGeom prst="rightArrow">
            <a:avLst>
              <a:gd name="adj1" fmla="val 50000"/>
              <a:gd name="adj2" fmla="val 62698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661239" y="2907497"/>
            <a:ext cx="3081855" cy="415786"/>
          </a:xfrm>
          <a:prstGeom prst="rightArrow">
            <a:avLst>
              <a:gd name="adj1" fmla="val 50000"/>
              <a:gd name="adj2" fmla="val 62698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Самостійне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розміщення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4223" y="2687084"/>
            <a:ext cx="1048727" cy="985805"/>
            <a:chOff x="344223" y="2687084"/>
            <a:chExt cx="1048727" cy="985805"/>
          </a:xfrm>
        </p:grpSpPr>
        <p:pic>
          <p:nvPicPr>
            <p:cNvPr id="28" name="Picture 2" descr="F:\AllDay\Icons\219 HQ ICO PNG\PNG\Do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61" y="2687084"/>
              <a:ext cx="770789" cy="7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:\AllDay\Icons\FullIconPack-001\admi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3" y="2958547"/>
              <a:ext cx="714342" cy="71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7372118" y="2484069"/>
            <a:ext cx="1618361" cy="3469750"/>
            <a:chOff x="7372118" y="2484069"/>
            <a:chExt cx="1618361" cy="3469750"/>
          </a:xfrm>
        </p:grpSpPr>
        <p:sp>
          <p:nvSpPr>
            <p:cNvPr id="38" name="TextBox 37"/>
            <p:cNvSpPr txBox="1"/>
            <p:nvPr/>
          </p:nvSpPr>
          <p:spPr>
            <a:xfrm>
              <a:off x="7802706" y="2484069"/>
              <a:ext cx="1072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Студенти</a:t>
              </a:r>
              <a:endParaRPr lang="ru-RU" dirty="0"/>
            </a:p>
          </p:txBody>
        </p:sp>
        <p:pic>
          <p:nvPicPr>
            <p:cNvPr id="41" name="Picture 5" descr="F:\AllDay\Icons\FullIconPack-001\user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299" y="2853401"/>
              <a:ext cx="859160" cy="8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F:\!Downloads\Images\moodle_prezentation\foreign_ke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879" y="315307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F:\AllDay\Icons\FullIconPack-001\user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296" y="3986468"/>
              <a:ext cx="859160" cy="8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F:\!Downloads\Images\moodle_prezentation\foreign_ke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876" y="428614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F:\AllDay\Icons\FullIconPack-001\user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299" y="5044547"/>
              <a:ext cx="859160" cy="8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F:\!Downloads\Images\moodle_prezentation\foreign_ke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879" y="5344219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Прямая со стрелкой 47"/>
            <p:cNvCxnSpPr/>
            <p:nvPr/>
          </p:nvCxnSpPr>
          <p:spPr>
            <a:xfrm flipH="1">
              <a:off x="7375848" y="3490341"/>
              <a:ext cx="586059" cy="1856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7372118" y="4052244"/>
              <a:ext cx="537514" cy="1405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H="1" flipV="1">
              <a:off x="7389514" y="4446326"/>
              <a:ext cx="668233" cy="7851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916811" y="5910371"/>
            <a:ext cx="7140936" cy="800219"/>
            <a:chOff x="916811" y="5910371"/>
            <a:chExt cx="7140936" cy="800219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916811" y="6110538"/>
              <a:ext cx="7140936" cy="40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rot="10800000">
              <a:off x="920432" y="5925872"/>
              <a:ext cx="0" cy="184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10800000">
              <a:off x="3202166" y="5910371"/>
              <a:ext cx="0" cy="184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rot="10800000">
              <a:off x="8031366" y="5910372"/>
              <a:ext cx="0" cy="184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10800000">
              <a:off x="5559524" y="5910371"/>
              <a:ext cx="0" cy="184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429660" y="6095037"/>
              <a:ext cx="607409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/>
                <a:t>Відділ дистанційного навчання:</a:t>
              </a:r>
            </a:p>
            <a:p>
              <a:pPr algn="ctr"/>
              <a:r>
                <a:rPr lang="uk-UA" sz="1600" dirty="0" smtClean="0"/>
                <a:t>технічне обслуговування, супровід, навчання, консультування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622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Впровадження системи електронного навчання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1392" y="836712"/>
            <a:ext cx="86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Пропонуємо наступні </a:t>
            </a:r>
            <a:r>
              <a:rPr lang="uk-UA" b="1" dirty="0" smtClean="0"/>
              <a:t>етапи впровадження:</a:t>
            </a:r>
            <a:endParaRPr lang="uk-U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1560" y="1256467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Інформування студентів та викладачів про початок впровадження системи електронного навчання та її переваги.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Призначення на факультетах відповідальних осіб </a:t>
            </a:r>
            <a:r>
              <a:rPr lang="ru-RU" dirty="0" smtClean="0"/>
              <a:t>за </a:t>
            </a:r>
            <a:r>
              <a:rPr lang="ru-RU" dirty="0" err="1" smtClean="0"/>
              <a:t>введення</a:t>
            </a:r>
            <a:r>
              <a:rPr lang="ru-RU" dirty="0" smtClean="0"/>
              <a:t> у систему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Розробити та </a:t>
            </a:r>
            <a:r>
              <a:rPr lang="uk-UA" dirty="0"/>
              <a:t>надати у вільний доступ рекомендації щодо вмісту та вимог до електронних курсів</a:t>
            </a:r>
            <a:r>
              <a:rPr lang="uk-UA" dirty="0" smtClean="0"/>
              <a:t>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Завідуючим кафедр подати перелік викладачів, які виявлять бажання та зацікавленість у використанні елементів електронного навчання. 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/>
              <a:t>Відділу дистанційного навчання </a:t>
            </a:r>
            <a:r>
              <a:rPr lang="uk-UA" dirty="0" smtClean="0"/>
              <a:t>розробити </a:t>
            </a:r>
            <a:r>
              <a:rPr lang="uk-UA" dirty="0"/>
              <a:t>інструкції, методичні матеріали по роботі у </a:t>
            </a:r>
            <a:r>
              <a:rPr lang="uk-UA" dirty="0" smtClean="0"/>
              <a:t>системі, провести семінари, забезпечити консультування користувачів та технічне обслуговування системи. 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Регулярне розміщення та оновлення електронних навчально-методичних матеріалів.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Відстеження статистики використання системи, використання отриманих даних у якості мотиваційних важелів викладачів.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7544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55" y="1552905"/>
            <a:ext cx="9144000" cy="1319098"/>
          </a:xfrm>
          <a:prstGeom prst="rect">
            <a:avLst/>
          </a:prstGeom>
          <a:solidFill>
            <a:srgbClr val="FFC000">
              <a:alpha val="3882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14738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Імідж університету у глобальній мережі Інтернет 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58456"/>
            <a:ext cx="1368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FFC000"/>
                </a:solidFill>
                <a:latin typeface="+mj-lt"/>
              </a:rPr>
              <a:t>2.</a:t>
            </a:r>
            <a:endParaRPr lang="uk-UA" sz="66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122" name="Picture 2" descr="C:\Users\Admin\Downloads\Icons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49" y="3522260"/>
            <a:ext cx="35306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83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webometrics.info/sites/default/files/univer%20candara%20b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8021"/>
            <a:ext cx="3054961" cy="6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0375" y="114268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Вебометри́чний</a:t>
            </a:r>
            <a:r>
              <a:rPr lang="uk-UA" dirty="0"/>
              <a:t> рейтинг університетів </a:t>
            </a:r>
            <a:r>
              <a:rPr lang="uk-UA" dirty="0" smtClean="0"/>
              <a:t>світу</a:t>
            </a:r>
            <a:endParaRPr lang="uk-UA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6123664"/>
              </p:ext>
            </p:extLst>
          </p:nvPr>
        </p:nvGraphicFramePr>
        <p:xfrm>
          <a:off x="189342" y="2033464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084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171400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Імідж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університету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у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глобальній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мережі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Інтернет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7376" y="620688"/>
            <a:ext cx="561662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webometrics.info/sites/default/files/univer%20candara%20b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8021"/>
            <a:ext cx="3054961" cy="6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95802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Вебометри́чний</a:t>
            </a:r>
            <a:r>
              <a:rPr lang="uk-UA" dirty="0"/>
              <a:t> рейтинг університетів світу </a:t>
            </a:r>
            <a:r>
              <a:rPr lang="uk-UA" dirty="0" smtClean="0"/>
              <a:t>(Webometrics, дані за 2014 рік)</a:t>
            </a: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493985"/>
              </p:ext>
            </p:extLst>
          </p:nvPr>
        </p:nvGraphicFramePr>
        <p:xfrm>
          <a:off x="251520" y="1772816"/>
          <a:ext cx="8712968" cy="454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096"/>
                <a:gridCol w="6754119"/>
                <a:gridCol w="875753"/>
              </a:tblGrid>
              <a:tr h="100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Рейтинг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(Україна)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Назва вищого навчального закладу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Рейтинг (світ)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5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</a:rPr>
                        <a:t>1.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Київський національний університет імені Тараса Шевченка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885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5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</a:rPr>
                        <a:t>2. 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Національний технічний університет України «Київський політехнічний інститут»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1271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3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Національний технічний університет «Харківський політехнічний інститут»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1318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</a:rPr>
                        <a:t>4.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Таврійський національний університет імені В. І. Вернадського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1371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Харківський національний університет імені В. Н. </a:t>
                      </a:r>
                      <a:r>
                        <a:rPr lang="uk-UA" sz="1400" dirty="0" err="1">
                          <a:effectLst/>
                        </a:rPr>
                        <a:t>Каразіна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1378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Сумський державний університет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1445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Національний авіаційний університет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1762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Одеський національний університет імені І.І. Мечникова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1870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Національний університет «Львівська політехніка»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1932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0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Національний педагогічний університет імені М.П. Драгоманова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2422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…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…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…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9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ДВНЗ «Ужгородський національний університет»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8296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4902"/>
                      </a:srgbClr>
                    </a:solidFill>
                  </a:tcPr>
                </a:tc>
              </a:tr>
              <a:tr h="240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…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…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…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544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741</TotalTime>
  <Words>1291</Words>
  <Application>Microsoft Office PowerPoint</Application>
  <PresentationFormat>Экран (4:3)</PresentationFormat>
  <Paragraphs>196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71</cp:revision>
  <dcterms:created xsi:type="dcterms:W3CDTF">2014-09-27T19:32:37Z</dcterms:created>
  <dcterms:modified xsi:type="dcterms:W3CDTF">2014-09-30T08:25:48Z</dcterms:modified>
</cp:coreProperties>
</file>