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83" r:id="rId8"/>
    <p:sldId id="272" r:id="rId9"/>
    <p:sldId id="285" r:id="rId10"/>
    <p:sldId id="284" r:id="rId11"/>
    <p:sldId id="289" r:id="rId12"/>
    <p:sldId id="268" r:id="rId13"/>
    <p:sldId id="271" r:id="rId14"/>
    <p:sldId id="288" r:id="rId15"/>
    <p:sldId id="286" r:id="rId16"/>
    <p:sldId id="287" r:id="rId17"/>
    <p:sldId id="270" r:id="rId18"/>
    <p:sldId id="274" r:id="rId19"/>
    <p:sldId id="275" r:id="rId20"/>
    <p:sldId id="282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9078A-AFD9-4C13-A60C-55C5FF68E8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edicalfacts.nl/wp-content/uploads/2010/01/COP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19200"/>
            <a:ext cx="7772400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FF7C80"/>
                </a:solidFill>
                <a:latin typeface="Tahoma" pitchFamily="34" charset="0"/>
              </a:rPr>
              <a:t>Кафедра пульмонології, фтизіатрії та фізіотерапії</a:t>
            </a:r>
            <a:r>
              <a:rPr lang="en-US" sz="3200" b="1" dirty="0" smtClean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uk-UA" sz="2400" b="1" i="1" dirty="0" smtClean="0">
                <a:solidFill>
                  <a:srgbClr val="66CCFF"/>
                </a:solidFill>
                <a:latin typeface="Tahoma" pitchFamily="34" charset="0"/>
              </a:rPr>
              <a:t>Інститут післядипломної освіти та </a:t>
            </a:r>
            <a:r>
              <a:rPr lang="uk-UA" sz="2400" b="1" i="1" dirty="0" err="1" smtClean="0">
                <a:solidFill>
                  <a:srgbClr val="66CCFF"/>
                </a:solidFill>
                <a:latin typeface="Tahoma" pitchFamily="34" charset="0"/>
              </a:rPr>
              <a:t>доуніверситетської</a:t>
            </a:r>
            <a:r>
              <a:rPr lang="uk-UA" sz="2400" b="1" i="1" dirty="0" smtClean="0">
                <a:solidFill>
                  <a:srgbClr val="66CCFF"/>
                </a:solidFill>
                <a:latin typeface="Tahoma" pitchFamily="34" charset="0"/>
              </a:rPr>
              <a:t> підготовки </a:t>
            </a:r>
            <a:r>
              <a:rPr lang="uk-UA" sz="2400" b="1" i="1" dirty="0" err="1" smtClean="0">
                <a:solidFill>
                  <a:srgbClr val="66CCFF"/>
                </a:solidFill>
                <a:latin typeface="Tahoma" pitchFamily="34" charset="0"/>
              </a:rPr>
              <a:t>УжНУ</a:t>
            </a:r>
            <a:r>
              <a:rPr lang="uk-UA" sz="2400" b="1" dirty="0" smtClean="0">
                <a:solidFill>
                  <a:srgbClr val="66FFCC"/>
                </a:solidFill>
                <a:latin typeface="Tahoma" pitchFamily="34" charset="0"/>
              </a:rPr>
              <a:t/>
            </a:r>
            <a:br>
              <a:rPr lang="uk-UA" sz="2400" b="1" dirty="0" smtClean="0">
                <a:solidFill>
                  <a:srgbClr val="66FFCC"/>
                </a:solidFill>
                <a:latin typeface="Tahoma" pitchFamily="34" charset="0"/>
              </a:rPr>
            </a:br>
            <a:endParaRPr lang="ru-RU" sz="2400" b="1" dirty="0" smtClean="0">
              <a:solidFill>
                <a:srgbClr val="FF7C80"/>
              </a:solidFill>
              <a:latin typeface="Tahoma" pitchFamily="34" charset="0"/>
            </a:endParaRPr>
          </a:p>
        </p:txBody>
      </p:sp>
      <p:pic>
        <p:nvPicPr>
          <p:cNvPr id="1027" name="Picture 3" descr="E:\картинки на презентацію\images[2]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678661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solidFill>
                  <a:schemeClr val="bg1"/>
                </a:solidFill>
              </a:rPr>
              <a:t>Передатестаційні цикли:</a:t>
            </a:r>
          </a:p>
          <a:p>
            <a:r>
              <a:rPr lang="uk-UA" sz="3600" dirty="0" smtClean="0">
                <a:solidFill>
                  <a:srgbClr val="FF3399"/>
                </a:solidFill>
              </a:rPr>
              <a:t>Пульмонологія </a:t>
            </a:r>
          </a:p>
          <a:p>
            <a:r>
              <a:rPr lang="uk-UA" sz="3600" dirty="0" smtClean="0">
                <a:solidFill>
                  <a:srgbClr val="FF3399"/>
                </a:solidFill>
              </a:rPr>
              <a:t>Фтизіатрія</a:t>
            </a:r>
          </a:p>
          <a:p>
            <a:r>
              <a:rPr lang="uk-UA" sz="3600" dirty="0" smtClean="0">
                <a:solidFill>
                  <a:srgbClr val="FF3399"/>
                </a:solidFill>
              </a:rPr>
              <a:t>Інфекційні хвороби</a:t>
            </a:r>
          </a:p>
          <a:p>
            <a:r>
              <a:rPr lang="uk-UA" sz="3600" dirty="0" err="1" smtClean="0">
                <a:solidFill>
                  <a:srgbClr val="FF3399"/>
                </a:solidFill>
              </a:rPr>
              <a:t>Дерматовенерологія</a:t>
            </a:r>
            <a:endParaRPr lang="uk-UA" sz="3600" dirty="0" smtClean="0">
              <a:solidFill>
                <a:srgbClr val="FF3399"/>
              </a:solidFill>
            </a:endParaRPr>
          </a:p>
          <a:p>
            <a:r>
              <a:rPr lang="uk-UA" sz="3600" dirty="0" smtClean="0">
                <a:solidFill>
                  <a:srgbClr val="FF3399"/>
                </a:solidFill>
              </a:rPr>
              <a:t>Фізіотерапія</a:t>
            </a:r>
          </a:p>
          <a:p>
            <a:r>
              <a:rPr lang="uk-UA" sz="3600" dirty="0" smtClean="0">
                <a:solidFill>
                  <a:srgbClr val="FF3399"/>
                </a:solidFill>
              </a:rPr>
              <a:t>Лікувальна фізкультура та спортивна медицина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5362" name="Picture 2" descr="C:\Documents and Settings\User\Рабочий стол\картинки на презентацію\imagesCA5731Z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785794"/>
            <a:ext cx="2809876" cy="1857388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Рабочий стол\картинки на презентацію\imagesCAOOYK2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795836"/>
            <a:ext cx="2762252" cy="206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7151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Тематичне </a:t>
            </a:r>
            <a:r>
              <a:rPr lang="uk-UA" dirty="0" smtClean="0">
                <a:solidFill>
                  <a:schemeClr val="bg1"/>
                </a:solidFill>
              </a:rPr>
              <a:t>удосконалення:</a:t>
            </a:r>
          </a:p>
          <a:p>
            <a:pPr lvl="0" algn="just"/>
            <a:r>
              <a:rPr lang="uk-UA" sz="2000" dirty="0" smtClean="0">
                <a:solidFill>
                  <a:srgbClr val="FF0000"/>
                </a:solidFill>
              </a:rPr>
              <a:t>Невідкладні стани в пульмонології та фтизіатрії </a:t>
            </a:r>
            <a:r>
              <a:rPr lang="uk-UA" sz="2000" dirty="0" smtClean="0">
                <a:solidFill>
                  <a:schemeClr val="bg1"/>
                </a:solidFill>
              </a:rPr>
              <a:t>– для курсантів зі спеціальностей «пульмонологія» та «фтизіатрія»;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000" dirty="0" smtClean="0">
                <a:solidFill>
                  <a:srgbClr val="FF0000"/>
                </a:solidFill>
              </a:rPr>
              <a:t>Актуальні питання раннього виявлення, діагностики та лікування туберкульозу</a:t>
            </a:r>
            <a:r>
              <a:rPr lang="uk-UA" sz="2000" dirty="0" smtClean="0">
                <a:solidFill>
                  <a:schemeClr val="bg1"/>
                </a:solidFill>
              </a:rPr>
              <a:t> – для курсантів зі спеціальностей «внутрішні хвороби», «загальна практика – сімейна медицина»  і т.д.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 algn="just"/>
            <a:r>
              <a:rPr lang="uk-UA" sz="2000" dirty="0" smtClean="0">
                <a:solidFill>
                  <a:srgbClr val="FF0000"/>
                </a:solidFill>
              </a:rPr>
              <a:t>Актуальні проблеми алергічних захворювань та порушень імунітету в терапевтичній практиці </a:t>
            </a:r>
            <a:r>
              <a:rPr lang="uk-UA" sz="2000" dirty="0" smtClean="0">
                <a:solidFill>
                  <a:schemeClr val="bg1"/>
                </a:solidFill>
              </a:rPr>
              <a:t>– для курсантів зі спеціальностей «внутрішні хвороби», «загальна практика – сімейна медицина»  і т.д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r>
              <a:rPr lang="uk-UA" sz="2000" dirty="0" smtClean="0">
                <a:solidFill>
                  <a:srgbClr val="FF0000"/>
                </a:solidFill>
              </a:rPr>
              <a:t>Сучасні аспекти антибактеріальної, противірусної та протигрибкової терапії </a:t>
            </a:r>
            <a:r>
              <a:rPr lang="uk-UA" sz="2000" dirty="0">
                <a:solidFill>
                  <a:schemeClr val="bg1"/>
                </a:solidFill>
              </a:rPr>
              <a:t>– для курсантів зі спеціальностей «внутрішні хвороби», «загальна практика – сімейна медицина»  і т.д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Сучасні методи діагностики та лікування захворювань, що передаються статевим шляхом;</a:t>
            </a:r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Питання ВІЛ-інфекції, </a:t>
            </a:r>
            <a:r>
              <a:rPr lang="uk-UA" sz="2000" dirty="0" err="1" smtClean="0">
                <a:solidFill>
                  <a:srgbClr val="FF0000"/>
                </a:solidFill>
              </a:rPr>
              <a:t>СНІДу</a:t>
            </a:r>
            <a:r>
              <a:rPr lang="uk-UA" sz="2000" dirty="0" smtClean="0">
                <a:solidFill>
                  <a:srgbClr val="FF0000"/>
                </a:solidFill>
              </a:rPr>
              <a:t>  </a:t>
            </a:r>
            <a:r>
              <a:rPr lang="uk-UA" sz="2000" dirty="0" smtClean="0">
                <a:solidFill>
                  <a:schemeClr val="bg1"/>
                </a:solidFill>
              </a:rPr>
              <a:t>для курсантів зі спеціальності </a:t>
            </a:r>
            <a:r>
              <a:rPr lang="uk-UA" sz="2000" dirty="0" err="1" smtClean="0">
                <a:solidFill>
                  <a:schemeClr val="bg1"/>
                </a:solidFill>
              </a:rPr>
              <a:t>“дерматовенерологія”</a:t>
            </a:r>
            <a:r>
              <a:rPr lang="uk-UA" sz="20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Питання надання послуг добровільного консультування з ВІЛ-інфекції / ІПСШ </a:t>
            </a:r>
            <a:r>
              <a:rPr lang="uk-UA" sz="2000" dirty="0" smtClean="0">
                <a:solidFill>
                  <a:schemeClr val="bg1"/>
                </a:solidFill>
              </a:rPr>
              <a:t>для курсантів зі спеціальності </a:t>
            </a:r>
            <a:r>
              <a:rPr lang="uk-UA" sz="2000" dirty="0" err="1" smtClean="0">
                <a:solidFill>
                  <a:schemeClr val="bg1"/>
                </a:solidFill>
              </a:rPr>
              <a:t>“дерматовенерологія”</a:t>
            </a:r>
            <a:r>
              <a:rPr lang="uk-UA" sz="20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Фізіотерапевтичні методи лікування в медичній реабілітації хворих </a:t>
            </a:r>
            <a:r>
              <a:rPr lang="uk-UA" sz="2000" dirty="0" smtClean="0">
                <a:solidFill>
                  <a:schemeClr val="bg1"/>
                </a:solidFill>
              </a:rPr>
              <a:t>- для курсантів зі спеціальності  </a:t>
            </a:r>
            <a:r>
              <a:rPr lang="uk-UA" sz="2000" dirty="0" err="1" smtClean="0">
                <a:solidFill>
                  <a:schemeClr val="bg1"/>
                </a:solidFill>
              </a:rPr>
              <a:t>“фізіотерапія”</a:t>
            </a:r>
            <a:r>
              <a:rPr lang="uk-UA" sz="20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uk-UA" sz="2000" dirty="0" smtClean="0">
                <a:solidFill>
                  <a:srgbClr val="FF0000"/>
                </a:solidFill>
              </a:rPr>
              <a:t>Лікувальна фізкультура та масаж у медичній реабілітації хворих </a:t>
            </a:r>
            <a:r>
              <a:rPr lang="uk-UA" sz="2000" dirty="0" smtClean="0">
                <a:solidFill>
                  <a:schemeClr val="bg1"/>
                </a:solidFill>
              </a:rPr>
              <a:t>- для курсантів зі спеціальності </a:t>
            </a:r>
            <a:r>
              <a:rPr lang="uk-UA" sz="2000" dirty="0" err="1" smtClean="0">
                <a:solidFill>
                  <a:schemeClr val="bg1"/>
                </a:solidFill>
              </a:rPr>
              <a:t>“лікувальна</a:t>
            </a:r>
            <a:r>
              <a:rPr lang="uk-UA" sz="2000" dirty="0" smtClean="0">
                <a:solidFill>
                  <a:schemeClr val="bg1"/>
                </a:solidFill>
              </a:rPr>
              <a:t> фізкультура та сімейна </a:t>
            </a:r>
            <a:r>
              <a:rPr lang="uk-UA" sz="2000" dirty="0" err="1" smtClean="0">
                <a:solidFill>
                  <a:schemeClr val="bg1"/>
                </a:solidFill>
              </a:rPr>
              <a:t>медицина”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533400"/>
          </a:xfrm>
          <a:noFill/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FF9900"/>
                </a:solidFill>
                <a:effectLst/>
              </a:rPr>
              <a:t>Лікувальна робота</a:t>
            </a:r>
            <a:endParaRPr lang="ru-RU" sz="4000" dirty="0" smtClean="0">
              <a:solidFill>
                <a:srgbClr val="FF9900"/>
              </a:solidFill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785794"/>
            <a:ext cx="6500858" cy="6072206"/>
          </a:xfrm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Професорами та доцентами кафедри регулярно проводяться </a:t>
            </a:r>
            <a:r>
              <a:rPr lang="uk-UA" sz="2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обходи у відділеннях, надаються консультації,</a:t>
            </a:r>
            <a:r>
              <a:rPr lang="uk-UA" sz="2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асистенти</a:t>
            </a:r>
            <a:r>
              <a:rPr lang="uk-UA" sz="2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uk-UA" sz="2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ведуть хворих, мають нічні чергування; надаються ургентні консультації по </a:t>
            </a:r>
            <a:r>
              <a:rPr lang="uk-UA" sz="2600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санавіації</a:t>
            </a:r>
            <a:r>
              <a:rPr lang="uk-UA" sz="2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 Проводяться ультразвукові обстеження.</a:t>
            </a:r>
            <a:r>
              <a:rPr lang="uk-UA" sz="2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Викладачі кафедри приймають </a:t>
            </a:r>
            <a:r>
              <a:rPr lang="uk-UA" sz="2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участь в роботі лікувально-діагностичної комісії ЦЛКК; у засіданнях Колегії УОЗ</a:t>
            </a:r>
            <a:r>
              <a:rPr lang="uk-UA" sz="2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і т.д.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Викладачі кафедри </a:t>
            </a:r>
            <a:r>
              <a:rPr lang="uk-UA" sz="2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залучалися до роботи судово-медичної експертизи.</a:t>
            </a:r>
            <a:endParaRPr lang="uk-UA" sz="2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Члени кафедри приймають участь у </a:t>
            </a:r>
            <a:r>
              <a:rPr lang="uk-UA" sz="26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багатоцентрових</a:t>
            </a:r>
            <a:r>
              <a:rPr lang="uk-UA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клінічних 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дослідженнях з </a:t>
            </a:r>
            <a:r>
              <a:rPr lang="uk-UA" sz="26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дерматовенерології</a:t>
            </a:r>
            <a:r>
              <a:rPr lang="uk-UA" sz="2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та пульмонології</a:t>
            </a:r>
            <a:r>
              <a:rPr lang="uk-UA" sz="26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600" dirty="0" smtClean="0">
                <a:effectLst/>
              </a:rPr>
              <a:t>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uk-UA" sz="2000" dirty="0" smtClean="0">
              <a:effectLst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uk-UA" sz="2000" dirty="0" smtClean="0">
              <a:effectLst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uk-UA" sz="2400" dirty="0" smtClean="0">
              <a:effectLst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uk-UA" sz="2400" dirty="0" smtClean="0">
              <a:effectLst/>
            </a:endParaRPr>
          </a:p>
        </p:txBody>
      </p:sp>
      <p:pic>
        <p:nvPicPr>
          <p:cNvPr id="5" name="Picture 6" descr="COPD 300x225 Nieuwe, krachtige éénmaal daagse behandeling van COPD nu voor alle patiënten beschikbaar COPD 300x225 phot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0042"/>
            <a:ext cx="2214546" cy="242889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картинки на презентацію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4650" y="4143380"/>
            <a:ext cx="241935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IMG1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2600356" cy="215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14282" y="0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Клінічними базами кафедри є: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uk-UA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uk-UA" sz="2800" dirty="0" err="1" smtClean="0">
                <a:solidFill>
                  <a:schemeClr val="bg1"/>
                </a:solidFill>
              </a:rPr>
              <a:t>Пульмонологічне</a:t>
            </a:r>
            <a:r>
              <a:rPr lang="uk-UA" sz="2800" dirty="0" smtClean="0">
                <a:solidFill>
                  <a:schemeClr val="bg1"/>
                </a:solidFill>
              </a:rPr>
              <a:t> відділення УЦМКЛ </a:t>
            </a:r>
          </a:p>
          <a:p>
            <a:pPr eaLnBrk="1" hangingPunct="1">
              <a:defRPr/>
            </a:pPr>
            <a:endParaRPr lang="uk-UA" sz="2800" dirty="0" smtClean="0">
              <a:solidFill>
                <a:schemeClr val="bg1"/>
              </a:solidFill>
            </a:endParaRPr>
          </a:p>
        </p:txBody>
      </p:sp>
      <p:pic>
        <p:nvPicPr>
          <p:cNvPr id="11266" name="Picture 2" descr="C:\Documents and Settings\User\Рабочий стол\картинки на презентацію\imagesCA0GBH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643422"/>
            <a:ext cx="3000396" cy="2214578"/>
          </a:xfrm>
          <a:prstGeom prst="rect">
            <a:avLst/>
          </a:prstGeom>
          <a:noFill/>
        </p:spPr>
      </p:pic>
      <p:pic>
        <p:nvPicPr>
          <p:cNvPr id="10" name="Picture 3" descr="D:\Documents.KM\Документація кафедри\Фото кафедра\Копия Фото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285992"/>
            <a:ext cx="3286148" cy="2000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150017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 err="1" smtClean="0">
                <a:solidFill>
                  <a:schemeClr val="bg1"/>
                </a:solidFill>
              </a:rPr>
              <a:t>Пульмонологічне</a:t>
            </a:r>
            <a:r>
              <a:rPr lang="uk-UA" sz="2800" dirty="0" smtClean="0">
                <a:solidFill>
                  <a:schemeClr val="bg1"/>
                </a:solidFill>
              </a:rPr>
              <a:t> відділення  ЗОКЛ ім. А. Новака</a:t>
            </a:r>
          </a:p>
        </p:txBody>
      </p:sp>
      <p:pic>
        <p:nvPicPr>
          <p:cNvPr id="11267" name="Picture 3" descr="C:\Documents and Settings\User\Рабочий стол\картинки на презентацію\imagesCAL3ZLI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552950"/>
            <a:ext cx="19812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501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prstClr val="white"/>
                </a:solidFill>
              </a:rPr>
              <a:t>  ОТМО </a:t>
            </a:r>
            <a:r>
              <a:rPr lang="uk-UA" sz="3200" dirty="0" err="1" smtClean="0">
                <a:solidFill>
                  <a:prstClr val="white"/>
                </a:solidFill>
              </a:rPr>
              <a:t>“Фтизіатрія</a:t>
            </a:r>
            <a:endParaRPr lang="uk-UA" sz="3200" dirty="0" smtClean="0">
              <a:solidFill>
                <a:prstClr val="white"/>
              </a:solidFill>
            </a:endParaRPr>
          </a:p>
          <a:p>
            <a:endParaRPr lang="ru-RU" sz="3600" dirty="0"/>
          </a:p>
        </p:txBody>
      </p:sp>
      <p:pic>
        <p:nvPicPr>
          <p:cNvPr id="4" name="Picture 1" descr="C:\Documents and Settings\User\Рабочий стол\картинки на презентацію\imagesCAXRY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3214710" cy="1928826"/>
          </a:xfrm>
          <a:prstGeom prst="rect">
            <a:avLst/>
          </a:prstGeom>
          <a:noFill/>
        </p:spPr>
      </p:pic>
      <p:pic>
        <p:nvPicPr>
          <p:cNvPr id="5" name="Picture 2" descr="D:\Documents.KM\Документація кафедри\Фото кафедра\P1000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46"/>
            <a:ext cx="3214710" cy="2357454"/>
          </a:xfrm>
          <a:prstGeom prst="rect">
            <a:avLst/>
          </a:prstGeom>
          <a:noFill/>
        </p:spPr>
      </p:pic>
      <p:pic>
        <p:nvPicPr>
          <p:cNvPr id="36866" name="Picture 2" descr="D:\Копія\Фото кафедра\P1000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14422"/>
            <a:ext cx="2643206" cy="35004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714357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dirty="0" smtClean="0">
                <a:solidFill>
                  <a:schemeClr val="bg1"/>
                </a:solidFill>
              </a:rPr>
              <a:t>Обласний лікарсько-фізкультурний диспансер</a:t>
            </a:r>
          </a:p>
        </p:txBody>
      </p:sp>
      <p:pic>
        <p:nvPicPr>
          <p:cNvPr id="8" name="Picture 8" descr="ЛФК Реабілітац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572008"/>
            <a:ext cx="278608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1214422"/>
            <a:ext cx="6102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dirty="0" smtClean="0">
                <a:solidFill>
                  <a:schemeClr val="bg1"/>
                </a:solidFill>
              </a:rPr>
              <a:t>Фізіотерапевтичне відділення УЦМКЛ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Обласна клінічна інфекційна лікарня</a:t>
            </a:r>
          </a:p>
          <a:p>
            <a:pPr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Обласний клінічний шкірно-венерологічний диспансер</a:t>
            </a:r>
          </a:p>
          <a:p>
            <a:pPr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Закарпатський обласний центр профілактики та боротьби зі </a:t>
            </a:r>
            <a:r>
              <a:rPr lang="uk-UA" sz="2800" dirty="0" err="1" smtClean="0">
                <a:solidFill>
                  <a:schemeClr val="bg1"/>
                </a:solidFill>
              </a:rPr>
              <a:t>СНІДом</a:t>
            </a:r>
            <a:endParaRPr lang="uk-UA" sz="2800" dirty="0" smtClean="0">
              <a:solidFill>
                <a:schemeClr val="bg1"/>
              </a:solidFill>
            </a:endParaRPr>
          </a:p>
        </p:txBody>
      </p:sp>
      <p:pic>
        <p:nvPicPr>
          <p:cNvPr id="3" name="Picture 7" descr="P9270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D:\Копія\Фото кафедра\P1080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14620"/>
            <a:ext cx="3429024" cy="228601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301208"/>
            <a:ext cx="6496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Клінічний санаторій </a:t>
            </a:r>
            <a:r>
              <a:rPr lang="uk-UA" sz="2800" dirty="0" err="1" smtClean="0">
                <a:solidFill>
                  <a:schemeClr val="bg1"/>
                </a:solidFill>
              </a:rPr>
              <a:t>“Карпати”</a:t>
            </a:r>
            <a:endParaRPr lang="uk-UA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Держустанова науково-практичний медичний центр </a:t>
            </a:r>
            <a:r>
              <a:rPr lang="uk-UA" sz="2800" dirty="0" err="1" smtClean="0">
                <a:solidFill>
                  <a:schemeClr val="bg1"/>
                </a:solidFill>
              </a:rPr>
              <a:t>“Реабілітація”</a:t>
            </a:r>
            <a:endParaRPr lang="uk-UA" sz="2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Обласний госпіталь інвалідів війни та учасників ліквідації аварії на ЧАЕС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9" descr="Санаторій Карпа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Documents and Settings\User\Рабочий стол\картинки на презентацію\Reabilitatsiya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400052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5172084" cy="1143008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Наукова діяльність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8072494" cy="414340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Кафедральна тема: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“Вивчення</a:t>
            </a:r>
            <a:r>
              <a:rPr lang="uk-U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психосоматичних і клініко-патогенетичних основ та механізмів патологічних та компенсаторних реакцій при </a:t>
            </a:r>
            <a:r>
              <a:rPr lang="uk-UA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пульмонологічній</a:t>
            </a:r>
            <a:r>
              <a:rPr lang="uk-U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патології, поєднаній із захворюваннями інших систем, серед населення </a:t>
            </a:r>
            <a:r>
              <a:rPr lang="uk-UA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Закарпаття”</a:t>
            </a:r>
            <a:r>
              <a:rPr lang="uk-UA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(номер державної реєстрації - ДР № 0110 u 005815 від 07.10.2010).</a:t>
            </a:r>
            <a:endParaRPr lang="ru-RU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ru-RU" sz="2800" dirty="0"/>
          </a:p>
        </p:txBody>
      </p:sp>
      <p:sp>
        <p:nvSpPr>
          <p:cNvPr id="10242" name="AutoShape 2" descr="data:image/jpeg;base64,/9j/4AAQSkZJRgABAQAAAQABAAD/2wCEAAkGBxQTEhUUEhQWFBQUFRUVFBcUFxQUFxUXFBUXFhUUFRgYHCggGBolHBQUIjEhJSkrLi4uFx8zODMsNygtLisBCgoKDg0OGhAQGywkHxwsLCwsKywsLCwsLCwsLCwsLCwsLCwsLCwsLCwsLCwsLCwsLCwsLCwsLCwsLCwsLCwsLP/AABEIANwA5QMBIgACEQEDEQH/xAAcAAABBAMBAAAAAAAAAAAAAAAEAAECAwUGBwj/xABJEAABAwIDBAcEBwQIBAcAAAABAAIDESEEEjEFQVFhBhMicYGRoQcyscEUI0JygtHwM1JishU0U3OSouHxQ0RjwhYXJHSz0tP/xAAZAQADAQEBAAAAAAAAAAAAAAAAAgMBBAX/xAAlEQACAgIBBAICAwAAAAAAAAAAAQIRAyESBBMiMUFRMmEUI0L/2gAMAwEAAhEDEQA/ANRESvZCro40THEuwkURwoqOJXRwomKFAUUshRcUKuZCi4oVlmlEUCMihV0cCMiw62zSqKBGRQK+ODmEZFBx04pWwooihRccKvZB+rIpkFlJs2iiKJEsiVkcauASWakRZGphqkApALGaMApAJ0lgCT0TJ8yAHaE6bMnBQAkkkkAJJJJACSSSQAkkkkAcAjhRLIlbFGhtqbMxElOoxBgpXMAK5q0pfdS/mupyJpGRgw5OgJ8FdkDbuLW97g34laPi+hePkJriWyD+OWUV/DlICHb7M8WdXwHvkf8A/RLzf0MkbxNt3CRir8TDbc12c/4WVKDl6e4Bmkj5PuROHhV9FrH/AJW4zc7D+D3/AP5qmX2YbQGkcb+GWaP4OIp4pHOX0bRnp/anEP2WGc7nJI1noxrvisfiPaxiSfqoMPGOYkkd/meG+iw83s82k3/lJD910b/5XFB4voljYml0mFmY0AkkxvoABUkkCwAGpU+TCjKT+07aTtJxH/dxxt+IKAl6c7Rd/wA5MPukM/lAqsCYzccFHq3cFjbNNii6e7TbpjZvF1fiEXD7RNrH3cXIfwxfNq1HIeBr3H8lNshbcOI7ltgbpH7S9rMucSXfeZEfgEVD7Ytpj7cLuTom/IhaA6UnU171ArAOox+3DHjWLCHj9XP8RL8lk4fbxJTtYKMni2Z7R5GMrjlQlVAHdcN7d4LdZhJQbVyOY4V33NKjwCysHtr2caZmzsO+sYcB4tevOwSCAPT2G9q2yn0H0oNJ3PimZ6ltPVZrBdLsBKQI8ZA48BKyviCvI5U8PA6R2VjDI7g0Fx8hdAHsyDExv9x7Hfdc13wKtK8lbO6I4+T9jg8R35HR+rqLcNidD+kTSBG6WBt6Z8WMg49gPdfwQB6DqpMK5x0U2Vt6OdhxeLgkgzfWA1e8tobNpG3fS9bei6Mw/rzQBJJJJACSSSQAkkkkAccjhRcUanFCjIoV0CFcUPJGRQclbDCjWRWWN0BVBDRFsh4qbIkXFEkbN2VwxfqgWqe1jan0bZ7mNNH4lwhFCQchBdKbfwtp+NbuxlFxn26YwuxeHgFaRwul5ZpXEA94EZ80kvQxy9kDSTYWoN/BWDCt4U7iR80+HNXP7xbkiAp2MgPEwBoqC4Hdcp3wbsxr+H8lbL2ngbm3P5FSlCLCgIscN4PeAVWS7gPJXShVA2TJikGSj7TR4fJVuIqaVpuqmTrQNg6BbIw+LxsWHxT5GMmzNa6Itac9OwKua4XNRpvC71g/ZDsuMCsL5Dxkkea8yBQV8F5t2bizDNFKNYpGSCmoLHB1vJeyYJs7Q4aODXDucKj4oAweC6FbPivHgsODxMbXnzfVZyCFrBRrWtG4NAaB5K1qeiAIJfrUqdEqIAVEgEkkAJJJM5ADpqqNUkATSUKp0Ac8ihRsUKnHEio41RsxkYokSxinFGiGsCyxaGjjV7QmAVjWpGOSAXnn2tYzNtbED+zZDGPCJrj/AJnuXofL8D6ii80e0W+1caTunI8mtA+CyWkFmuNaetAAodT3URrxSvIErHxv+saeJp4XR+Pflaa6kfFKamY3BykvPMVPci3OQmzdT3AeZoUS9D0byRTIEOUWW1VEkdFsWDBiEyk7UqKYUS9a+z/Hdds3ByVqXQMDj/EwZHerXLyXRejfY3tyBuyoI3zRMex0wyve1riDM94NCR++EAdIBT5kPHi2HR7D91zT81eBXRAD5k4KbKmJQYSSTApOKDRFyYlMkgBJJKJKAHqkq8yS2gNfZHZEMYoxssr2NTMW7HYzer2hQarWpWzUh2ha70w6RSYV2HjhZG6Sd0n7UvyBsQaSRl+1WVi2QBaD7RifpmAtYMxZBrr/AFcU9B5pJuotjwVySLP6X2tJ+z+hgc+u/Nc96Y9B8cOvx83Vf2koic7KTQNLqOOp1PMrqOyN3cl7RTTZWM/uaebm3XBizSlKmdeTiv8AKPN+DwjpZWxRgl8kjWMAsS51gAdyzPSDopi8KwPxLJWsJDQ40IqQTTXkUB0enDMbhXmwbiYHHkGyNqu2+3Z5bgYQN+Kb6RTWouyV8o/shjlBRacUzjGH2BOIuvbG8xEV6wNqw0OU0cLG4IshC6uoAPjVd06Mu6vYOHp9phpu96VzqVHI+K0+bDFxJIAceY9GtquaXUVJo6IQjONpHO2tPB3g1x+SpxDyNxbzcCK+a6ZHhafaPm78lMwcq/ea53xbRKusS+BX06fpnIzckp8h/VF1x+FBoSG33ZGfldDf+G4Zn5BAHSONgAAT4NPZHeFSHV8nXFivpqVtnLQw1/1WYwe2cjcrYmEDi9xrzW17Y6H4WCR0UkuSQUGXrBZzhZt23vbVBu6FMI7Mrjw7AcK8M2Ybqqzzxj+VoSOK/TMRH0lcNIo/M/FZDAdJMVKcsbomHgXSN+Dkm9CDYmagOn1dfg9ZvYnR9kBrUvfpUim7dSvxUp9TGvHZWGNp+RKLH7VHu4hjafuyS/OqJi21tcUJx5oDUjsVoPeoXspXvtvWodKNvSGbJDI9oiNAWPNS8auoOBqPBbHsfab54HdfFIx7WkdYWuEchOlSaBjza2hqLglY+6o8rMUsbdUd62PhHxsIknkxDnHNmlEIc0ZR2R1TGiluFUcqo5mkA1FwCL7u9P1zdA5tfvD5LstHJssTEpEqsvQBIuUHFRc5Uyu5pkgE+S6SGe++qSehbK2hXRhQYLq1qkCJgKTVEKwFAxj9tbcw+EYH4mURNccrSanM7WgABOg9VoHTvpngpmQOilzPgldIA5kjM7HRPa5geW0FXFhv+6E3ttmIds9n2XSYlx+8yOIN/ncsr0VIMbbC2XUAj1qpZZ0qZXFHdmC2L7QsNbPHO3mGh7fMEI/pt0xwk+zcRFG5+d7KBrmOFe00605LeRsXDSCsmHheecUR+S1D2ndFsJHs7ESxQRxSNDMpYC2lXgaA0vU7ly44RTtFp5YS01s8/DVtf3xXuBXePbJtPDzYFojnie8Yhj8rZGlxHbY6gHDOKrgzxqd2Y+VV07ZXQwYnY8GKbK4Ylz5B2+2wgSujDTvbZmq6p6qX0RiomzdBcayXYYjkc1hhc5vbOUERkPaQeFHLCMx8dKteHZdQ1wcTW1gFiH9CMWz9nMxwAy9n6u3DtNKI2BsKSBj+tiMbnPaL0uGsrUUN7uK4Mig3yTOqL4qkmZbD4yN5yhxjcdzwR61Sewg3N/A+qHwuHrI/eAKd5P8AsjpQclTut4KToxtlAkFRX/buWx9GRDFIZQaPLSKvaK1Isc2/uK1PrFMzquLxetCN2an072bOyV0kn1geXO6xosa194D3bcVqsePlYMrJHtbwa5wHkuq/SajK6hadx07lh8T0ewzySY8hJ+w4ivOmi7/5rkqyqyHar8WaGzGPIfVziTlvmIpe5smh2nM0ACR9NcpcS094K293RSA/aeO7IfiCmk6M4YAmjyQCRfeBa2++5Cywb0g4tbNYwu2J4gAx+Wn8EZt3lpJ8VkIumGJaKktrxLL/AOUgIDHMAiiqKSB0jHaizcrm2P8AeHyVex5wyZhLWvBOUtf7tDvPMa1VJwp7JqTDZ9uTTkBz8jd/VsNfCnaPms9snZeFeQ5nXF43ydaxxPFpbSnnvWW60N0DR90AfJTOKqNVyzm3pF4w2dC6CdJXEjDTEm1InONSaf8ADJNyeBPAhbs+Sy4Rg8eWPa8Ghje1wP3TWi7eZa3rrQ03CvBdGBtoTMqqh5JENJKmfKhJZF0JECx8t0kBJLdJbQGaarGqlhurWlRHLApNUAVNqANA9s+Frh8NLuhxIzHgJWln8wap9Drxt10bz+C3jF4SOVhjmY2SN1MzHgOaaXFQbFYaXoTs8mrcMIjrXDulw/iepe2vkpZcfMpCfEz2DFlqntiJGyZ+boh5ysWrbZmmixEseEnxMUULgy8z5S5wHbNJC40DgR+Hmtc6a7TxRwbmyY2Sdj5GDq3sjBqKn3msragOu5QjSdDyg65HN3Co7z8V2/2VS9ZsZzAamHEvtwBo8V/xFcNd7vl/33+C6D7L9u4nCxz9XA2aKVzQcxLQHtF6Aa2I04K2ZeDQkH5JnSig9ow1aDwcR3AgCi1Vu3NogkGCA03FzmkA6DXgjmbbxdQJsPFkNz1b5C7vaC2hOm9eb2Wjq5/oJjgpJuAItzKhtt4ZA46EFovxc4D4VRJfHKA5rqUuC6jHDiKOsfXktY6a4uWVrY42OEYOaSTK4hzh7obQGjQKmtLk8lsIpvZlgJx4G8KJ2m3itYJA9+XwAP5JNOazBK/7rCV2dtEjZP6THEKt21RxWC/o6ao+qePvHKacxqrTs6Te0DvLif5VnGIGVG1BxVWK291Yzto5wc3KHaAi+am+40WJGEfwb5n8kNLgC43d4UNBzJrYc00FFOxW7RTjcXJO8ySHM86mgHGlh3pocGD75oDw1RbISze0/hFhxJKi/GFpoSR3Mi+Yqrubk9CqKS2ZKHaGRuXtHmdVF21+RWHlx7joXD/D8giNl7RDC4yRxTdkgCcOLQSLEZXClDRJ2/s3uGf6NRyYzExwRg9pzXSOIOWOMGr3vI0AAPiQN69CyPG6w3cliej+Fgjgjdh8PHB1sUMjhG3Ld8bXUJ1NMxF0VJKunHjolOVjySISaVNLKgZ5ldIQk+a6Sxz5k63iZZujSrWqhqta5czRQuarAVS0qwFKBYCndIGguOjWlx7gKn4KAKrxuHEkUkbiQJI3xkjUB7S0kc7rH6NXs5rs45mOcRUvLnknWrzmNfElaj7QxlwzN1Zx4gMeVtm0sBNhaxEBxp2Xs91zakaG4PJaN7QpXOjhq12VpdnJByg0FBXzXmYYtZdndOSePRpD227gPQ/6rqvs7ZTAsI+0+V2m/NlH8nquUF1bcfmarqns62iz6EGONDHJIKcQ4h4P+Yrq6u+3r7Obp9yo2yN5NzSvcL8SeSudL2a2PAUuhIsSwnXKOB1PLuVuIdRoFs38J+S8u23s7SDXZrnfyHqNyWQGmnLn3oUYoD4clRLjaOHDkt42DpBRhaSQWg01rlNP8qokwrRTS5oKWvQkD0Vb9pN4EE6oTHY5paDezrUNL01PmmSk3VmXEtMILrgWsN9UDtHAjUC+5WR49pr2m1v4FC4vGtFO3fhb4qihKzHQAcI0VrwNt90DPhgKgDRo9dKonHY1tqObrc5tAgZNoRg+/Xdr6dysoyJuUSjExNGu714g+i17HkEg7/tI/aO0WuNisO9/qurDGS2yOWSaoilSxSats6BdEDj3vLnGOGKgkcBUuc4mkbOdA6+5XIHc9ly/+mw//tsP/wDCxKaVQkeAA1oo1oDW1/daA1voAg55l0xWhLHlmQE8yaWZBTSqiQDvkukgXzXSWiHTWG6tBQ7Va1y5CiLgVY0qkOUmuWNDF7SpAqprlMFKBj+kWyfpMVGkNlaS6Mk0bWlC1xAqGm1aXsDuXM9p4eZgdFioyWuuM9C0uoRusabuK68ClJGHCjhUHUGhHqpZMKnsrjytaOCw7EwuVrTh7tDauzEOdQ1OYg0AOlqGllktiYGKGuSNodQVrVwqK9ocK2FOS2XbGzmQvPWxlrS45HsrlcNRSm8DUEWpvQBMB0e/x/2XnZJS/FnTCNbRSxkZqSAT+KvxUyGaltOfa/NRfFHW0wtpoT42TdWP7YH8I+RUOCLcpfZcRCRXI2vMv+RVXVwnWNteReB8UnYc0/bNP4TbzchZMNcEzAfhP5rUqMLH4eE1+rabcX/MocYCE/8ADbXmSfzTvg/67a8Mh/NUvwJLamcGna7LR61KpFmNE6MaCMrANNG/doFj8ZJHmrkaaAgVApcUr5Eq3FjQ9eOHutWDxRNf2pvauQfJNFK/YOwjE4lhNcrc1m1yilhuH61Kw2OmYK5g0m4FABY66J8TRovM+/8A026clgcUW1NJC7hVtPmuvFC/k58k6IYiYE2aAOSoAThb37OOhz53x4uWjYIpMwBu6V0ZqAG/uBwu48CL7uxR+EcrdmN6P9BMXiSD1ZijIBMkwMYodSxpGZ/h5rsex9lw4OBsMAOVt3Od70jyKOe7v4bgKd58+IJ1Nf1u3oCeZXjjp2IPNKgpZk00yBlkVUA88qBmmSmlQE0q0Rsk+W6SBfNdJAh2ZpU2lDgqxpXIWCAVNDBTaUGphLSrGlDNKsaVjQwRVSaVSHLGbc28zDZW0c+R4JaxhANt73fZb6ncCkcktsKb9BPSP+rSHhlI781FqDr133VLtpzyvzTSkN3RxdiMcKgXd+InuRAlFRcLy+pnGcvA7sMXFeQPLC0igaHIaXAR0tG3yHG6yBjDqqvqhup4/wDdxUKKGP8A6NiIqGtpxOhVQ2bF+76kelVlDhRWv5eiWQVoRUbsxHoizUYo4BgoC11x3DzKFxOzoge01oaRShN615frvWZmi3CwGvPmh3MG+x420Ou7kEK07CzEyQgAAMaRxOWleHd+tywb4C8uJNWioHV6Hfc7gNK8VtM8e89rgsfiY9BqW9nVxIr2gL66C/5p1Jr4NNO2lAypoDpStTahN+a1vFMymnIHzOq3vE7NLqloqSfAVqAfJpPhxstdxuxpXu7LCK65qVLtaDy10Xbgmvk5M0LMAP15ruXs8kH9GYenCQ+PXvr8SuRv6PzitQKigAqCSdaA7rLI7N21jMGxrWSt6u9GENe0VNTqOJOhXdHJGzncDscsyCmlWs9Hulv0hwjkY1khBLS0nK/LdwFbtNATQ8FmHyrqTT9Ex5ZEDLMlNKgpZECsUsqBmlUpZUHLItsWiL5EkM+W6ZFhR3UOVjShYpFc1652WoIa5TCoDlIOShRe0qwOQ7XKYcg0Ia9c/wCm+Ce3Fde4O6l7GNztFcjmNylrqaA0zAm1SQt6BVjXfP1U8kFKNBCVPZy2DEtt2yONvWynLO6vYeTT94DejelOzWwzFzo6RSu+reywBpUxuA0NQaDeDytj42RH7ZFV5U7g6Z3RXJWWtkkcaAtrzDRXzcFa3AynNqaUrS9zuVbMMP7Q+iubhd4eTW9Kn5FLyiNxkSdg525SW5QTS7hfwCreZQTUAcw7VSkwRNCHHzPzVLtnP06y3OppXnTmsuI1NFJll46ndfuQs5dWpqaeCvkwD9+Q0JGpNho4/LvVT9mPfV31Y3mhdbwCOaRqi2DT4l4adMpFKHeOBQTdrOYanQADXSgIJ0ub/FGYjAnLTO00OlHUqNyxeI2Zb32ZuFTcnSnw8UyknonLkhptuEjLGytfM5an/uKCxnSaW5GVtRSjbinD4XQeK2dJWueNouRd1bEAj1I8Fg8XhywkFwNN4uD4rrhii6ISnL5DMZtuR1b+9r4608VjC9ziK1ca6a1J4BV0W4dC9gElmJfZrTmiH7xBpmd/DXzXZDFTojKTbC+iOw5WSNnmaWZGnq2nU5gW1puADjY3WzyyJ5pUFLKuuMVH0QsUsiDlkSllQcki0wUj0LIVJ70PI5ADPddJUPcnS2B3WN1lNhug2OVrCplg2qlmQ7ZFMPWMC9pVjXIYPUxIlAJzKTXoTOnEiAIbbwH0iB8O9zewf3Xtux3K9PCvFcfwe1Mw7VA73SOBbquyxy3FOK89bVxAZicQB9nETgdwlcAubqMSl7K458TdYsWH6H9BW/Sg3eByG9aLs/aWU70WdpCra6neuF4dHUstm9x4gnf471YZTU1BpyNjzWuxbTo0k7qePdzUJtqilKWN61upLE16H5I2CgpW/wDiKHdHRwIIsSb1NbaIXZ2JDgL6qjE7QAbqLVv3bu9ZxbY/JJFmLcNARUipGlwA0mh3lzh+rrHTAkGt+N6DKK1cOHu14jTcsdsTGmWVzjejyW791qV+6PXgsnt2RrNwu2padKkAE+PzVowafEk2mrMFj8rT2nEdqoZWpr2Q0inc7uI4LX8XCWgVt2iKDQEaU5UT/ST1gdwc3utb8/NZTpgB19G6UH5/Nd0Y8WkccnabMGxtSANSQB3k2XW42NiY2NvusaGjnlFKrlGF99v3m/zBdQxMlz3lduMg9exSyIOWRKSRCSuVRBpXoeV6d5sh5SlbAZ7lS9ydzlTI5YbQqpKvMnWWFHbhIrGyINr1Y16xoqGB6nnQQkVnWLACxIn61B9Yl1iygDOtS61B9YmMyKAN65cA6X9nHYoDTr5Dbm9x+a7iZlw7pl/XsT/ek+dCln6NTMbDMnGJNRckcK2Q0RSKjwVGqTM5FtDS/qqMbjauCxoeoOd/okUEPyZtmy9oWoh9oYoZX33k+JCwuGxJFKKGJxNSeaRYfIaU/HZkejGJIc7mPVG9KMVmksa9kb+SwezZsjqqe08TmcPugeSZw/sF51AAB+ayvSOTNNX+EfBYkfH80Zj5Mz68lVryTJ3qirC++37zf5mrouJkue9c4hNCDwIPkQfkt8xD7nvXTj9v9k5KxpJLod0mqZ0iqc5PYg0jlQ53NSc9UkrDUhOKpcVJzlApWxhJJqpLAOvNlVjZEKpNTjhYen6xDhJKwCOsS6xDqJWAEmVR61UKDk1AEia/iuPdNG0x2I++PVjT811dcr6cf12Xuj/kalmtAYFmqZ+qTVF2qiBIFMU7UxRQWO0pimSQA6d5UU6AGT1TJIAR0K3aR97rSv8AT4rcX6quN7FZFxVbikVW5UERF5uqnFTcqUrGGcU1UnJisASSimS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xQTEhUUEhQWFBQUFRUVFBcUFxQUFxUXFBUXFhUUFRgYHCggGBolHBQUIjEhJSkrLi4uFx8zODMsNygtLisBCgoKDg0OGhAQGywkHxwsLCwsKywsLCwsLCwsLCwsLCwsLCwsLCwsLCwsLCwsLCwsLCwsLCwsLCwsLCwsLCwsLP/AABEIANwA5QMBIgACEQEDEQH/xAAcAAABBAMBAAAAAAAAAAAAAAAEAAECAwUGBwj/xABJEAABAwIDBAcEBwQIBAcAAAABAAIDESEEEjEFQVFhBhMicYGRoQcyscEUI0JygtHwM1JishU0U3OSouHxQ0RjwhYXJHSz0tP/xAAZAQADAQEBAAAAAAAAAAAAAAAAAgMBBAX/xAAlEQACAgIBBAICAwAAAAAAAAAAAQIRAyESBBMiMUFRMmEUI0L/2gAMAwEAAhEDEQA/ANRESvZCro40THEuwkURwoqOJXRwomKFAUUshRcUKuZCi4oVlmlEUCMihV0cCMiw62zSqKBGRQK+ODmEZFBx04pWwooihRccKvZB+rIpkFlJs2iiKJEsiVkcauASWakRZGphqkApALGaMApAJ0lgCT0TJ8yAHaE6bMnBQAkkkkAJJJJACSSSQAkkkkAcAjhRLIlbFGhtqbMxElOoxBgpXMAK5q0pfdS/mupyJpGRgw5OgJ8FdkDbuLW97g34laPi+hePkJriWyD+OWUV/DlICHb7M8WdXwHvkf8A/RLzf0MkbxNt3CRir8TDbc12c/4WVKDl6e4Bmkj5PuROHhV9FrH/AJW4zc7D+D3/AP5qmX2YbQGkcb+GWaP4OIp4pHOX0bRnp/anEP2WGc7nJI1noxrvisfiPaxiSfqoMPGOYkkd/meG+iw83s82k3/lJD910b/5XFB4voljYml0mFmY0AkkxvoABUkkCwAGpU+TCjKT+07aTtJxH/dxxt+IKAl6c7Rd/wA5MPukM/lAqsCYzccFHq3cFjbNNii6e7TbpjZvF1fiEXD7RNrH3cXIfwxfNq1HIeBr3H8lNshbcOI7ltgbpH7S9rMucSXfeZEfgEVD7Ytpj7cLuTom/IhaA6UnU171ArAOox+3DHjWLCHj9XP8RL8lk4fbxJTtYKMni2Z7R5GMrjlQlVAHdcN7d4LdZhJQbVyOY4V33NKjwCysHtr2caZmzsO+sYcB4tevOwSCAPT2G9q2yn0H0oNJ3PimZ6ltPVZrBdLsBKQI8ZA48BKyviCvI5U8PA6R2VjDI7g0Fx8hdAHsyDExv9x7Hfdc13wKtK8lbO6I4+T9jg8R35HR+rqLcNidD+kTSBG6WBt6Z8WMg49gPdfwQB6DqpMK5x0U2Vt6OdhxeLgkgzfWA1e8tobNpG3fS9bei6Mw/rzQBJJJJACSSSQAkkkkAccjhRcUanFCjIoV0CFcUPJGRQclbDCjWRWWN0BVBDRFsh4qbIkXFEkbN2VwxfqgWqe1jan0bZ7mNNH4lwhFCQchBdKbfwtp+NbuxlFxn26YwuxeHgFaRwul5ZpXEA94EZ80kvQxy9kDSTYWoN/BWDCt4U7iR80+HNXP7xbkiAp2MgPEwBoqC4Hdcp3wbsxr+H8lbL2ngbm3P5FSlCLCgIscN4PeAVWS7gPJXShVA2TJikGSj7TR4fJVuIqaVpuqmTrQNg6BbIw+LxsWHxT5GMmzNa6Itac9OwKua4XNRpvC71g/ZDsuMCsL5Dxkkea8yBQV8F5t2bizDNFKNYpGSCmoLHB1vJeyYJs7Q4aODXDucKj4oAweC6FbPivHgsODxMbXnzfVZyCFrBRrWtG4NAaB5K1qeiAIJfrUqdEqIAVEgEkkAJJJM5ADpqqNUkATSUKp0Ac8ihRsUKnHEio41RsxkYokSxinFGiGsCyxaGjjV7QmAVjWpGOSAXnn2tYzNtbED+zZDGPCJrj/AJnuXofL8D6ii80e0W+1caTunI8mtA+CyWkFmuNaetAAodT3URrxSvIErHxv+saeJp4XR+Pflaa6kfFKamY3BykvPMVPci3OQmzdT3AeZoUS9D0byRTIEOUWW1VEkdFsWDBiEyk7UqKYUS9a+z/Hdds3ByVqXQMDj/EwZHerXLyXRejfY3tyBuyoI3zRMex0wyve1riDM94NCR++EAdIBT5kPHi2HR7D91zT81eBXRAD5k4KbKmJQYSSTApOKDRFyYlMkgBJJKJKAHqkq8yS2gNfZHZEMYoxssr2NTMW7HYzer2hQarWpWzUh2ha70w6RSYV2HjhZG6Sd0n7UvyBsQaSRl+1WVi2QBaD7RifpmAtYMxZBrr/AFcU9B5pJuotjwVySLP6X2tJ+z+hgc+u/Nc96Y9B8cOvx83Vf2koic7KTQNLqOOp1PMrqOyN3cl7RTTZWM/uaebm3XBizSlKmdeTiv8AKPN+DwjpZWxRgl8kjWMAsS51gAdyzPSDopi8KwPxLJWsJDQ40IqQTTXkUB0enDMbhXmwbiYHHkGyNqu2+3Z5bgYQN+Kb6RTWouyV8o/shjlBRacUzjGH2BOIuvbG8xEV6wNqw0OU0cLG4IshC6uoAPjVd06Mu6vYOHp9phpu96VzqVHI+K0+bDFxJIAceY9GtquaXUVJo6IQjONpHO2tPB3g1x+SpxDyNxbzcCK+a6ZHhafaPm78lMwcq/ea53xbRKusS+BX06fpnIzckp8h/VF1x+FBoSG33ZGfldDf+G4Zn5BAHSONgAAT4NPZHeFSHV8nXFivpqVtnLQw1/1WYwe2cjcrYmEDi9xrzW17Y6H4WCR0UkuSQUGXrBZzhZt23vbVBu6FMI7Mrjw7AcK8M2Ybqqzzxj+VoSOK/TMRH0lcNIo/M/FZDAdJMVKcsbomHgXSN+Dkm9CDYmagOn1dfg9ZvYnR9kBrUvfpUim7dSvxUp9TGvHZWGNp+RKLH7VHu4hjafuyS/OqJi21tcUJx5oDUjsVoPeoXspXvtvWodKNvSGbJDI9oiNAWPNS8auoOBqPBbHsfab54HdfFIx7WkdYWuEchOlSaBjza2hqLglY+6o8rMUsbdUd62PhHxsIknkxDnHNmlEIc0ZR2R1TGiluFUcqo5mkA1FwCL7u9P1zdA5tfvD5LstHJssTEpEqsvQBIuUHFRc5Uyu5pkgE+S6SGe++qSehbK2hXRhQYLq1qkCJgKTVEKwFAxj9tbcw+EYH4mURNccrSanM7WgABOg9VoHTvpngpmQOilzPgldIA5kjM7HRPa5geW0FXFhv+6E3ttmIds9n2XSYlx+8yOIN/ncsr0VIMbbC2XUAj1qpZZ0qZXFHdmC2L7QsNbPHO3mGh7fMEI/pt0xwk+zcRFG5+d7KBrmOFe00605LeRsXDSCsmHheecUR+S1D2ndFsJHs7ESxQRxSNDMpYC2lXgaA0vU7ly44RTtFp5YS01s8/DVtf3xXuBXePbJtPDzYFojnie8Yhj8rZGlxHbY6gHDOKrgzxqd2Y+VV07ZXQwYnY8GKbK4Ylz5B2+2wgSujDTvbZmq6p6qX0RiomzdBcayXYYjkc1hhc5vbOUERkPaQeFHLCMx8dKteHZdQ1wcTW1gFiH9CMWz9nMxwAy9n6u3DtNKI2BsKSBj+tiMbnPaL0uGsrUUN7uK4Mig3yTOqL4qkmZbD4yN5yhxjcdzwR61Sewg3N/A+qHwuHrI/eAKd5P8AsjpQclTut4KToxtlAkFRX/buWx9GRDFIZQaPLSKvaK1Isc2/uK1PrFMzquLxetCN2an072bOyV0kn1geXO6xosa194D3bcVqsePlYMrJHtbwa5wHkuq/SajK6hadx07lh8T0ewzySY8hJ+w4ivOmi7/5rkqyqyHar8WaGzGPIfVziTlvmIpe5smh2nM0ACR9NcpcS094K293RSA/aeO7IfiCmk6M4YAmjyQCRfeBa2++5Cywb0g4tbNYwu2J4gAx+Wn8EZt3lpJ8VkIumGJaKktrxLL/AOUgIDHMAiiqKSB0jHaizcrm2P8AeHyVex5wyZhLWvBOUtf7tDvPMa1VJwp7JqTDZ9uTTkBz8jd/VsNfCnaPms9snZeFeQ5nXF43ydaxxPFpbSnnvWW60N0DR90AfJTOKqNVyzm3pF4w2dC6CdJXEjDTEm1InONSaf8ADJNyeBPAhbs+Sy4Rg8eWPa8Ghje1wP3TWi7eZa3rrQ03CvBdGBtoTMqqh5JENJKmfKhJZF0JECx8t0kBJLdJbQGaarGqlhurWlRHLApNUAVNqANA9s+Frh8NLuhxIzHgJWln8wap9Drxt10bz+C3jF4SOVhjmY2SN1MzHgOaaXFQbFYaXoTs8mrcMIjrXDulw/iepe2vkpZcfMpCfEz2DFlqntiJGyZ+boh5ysWrbZmmixEseEnxMUULgy8z5S5wHbNJC40DgR+Hmtc6a7TxRwbmyY2Sdj5GDq3sjBqKn3msragOu5QjSdDyg65HN3Co7z8V2/2VS9ZsZzAamHEvtwBo8V/xFcNd7vl/33+C6D7L9u4nCxz9XA2aKVzQcxLQHtF6Aa2I04K2ZeDQkH5JnSig9ow1aDwcR3AgCi1Vu3NogkGCA03FzmkA6DXgjmbbxdQJsPFkNz1b5C7vaC2hOm9eb2Wjq5/oJjgpJuAItzKhtt4ZA46EFovxc4D4VRJfHKA5rqUuC6jHDiKOsfXktY6a4uWVrY42OEYOaSTK4hzh7obQGjQKmtLk8lsIpvZlgJx4G8KJ2m3itYJA9+XwAP5JNOazBK/7rCV2dtEjZP6THEKt21RxWC/o6ao+qePvHKacxqrTs6Te0DvLif5VnGIGVG1BxVWK291Yzto5wc3KHaAi+am+40WJGEfwb5n8kNLgC43d4UNBzJrYc00FFOxW7RTjcXJO8ySHM86mgHGlh3pocGD75oDw1RbISze0/hFhxJKi/GFpoSR3Mi+Yqrubk9CqKS2ZKHaGRuXtHmdVF21+RWHlx7joXD/D8giNl7RDC4yRxTdkgCcOLQSLEZXClDRJ2/s3uGf6NRyYzExwRg9pzXSOIOWOMGr3vI0AAPiQN69CyPG6w3cliej+Fgjgjdh8PHB1sUMjhG3Ld8bXUJ1NMxF0VJKunHjolOVjySISaVNLKgZ5ldIQk+a6Sxz5k63iZZujSrWqhqta5czRQuarAVS0qwFKBYCndIGguOjWlx7gKn4KAKrxuHEkUkbiQJI3xkjUB7S0kc7rH6NXs5rs45mOcRUvLnknWrzmNfElaj7QxlwzN1Zx4gMeVtm0sBNhaxEBxp2Xs91zakaG4PJaN7QpXOjhq12VpdnJByg0FBXzXmYYtZdndOSePRpD227gPQ/6rqvs7ZTAsI+0+V2m/NlH8nquUF1bcfmarqns62iz6EGONDHJIKcQ4h4P+Yrq6u+3r7Obp9yo2yN5NzSvcL8SeSudL2a2PAUuhIsSwnXKOB1PLuVuIdRoFs38J+S8u23s7SDXZrnfyHqNyWQGmnLn3oUYoD4clRLjaOHDkt42DpBRhaSQWg01rlNP8qokwrRTS5oKWvQkD0Vb9pN4EE6oTHY5paDezrUNL01PmmSk3VmXEtMILrgWsN9UDtHAjUC+5WR49pr2m1v4FC4vGtFO3fhb4qihKzHQAcI0VrwNt90DPhgKgDRo9dKonHY1tqObrc5tAgZNoRg+/Xdr6dysoyJuUSjExNGu714g+i17HkEg7/tI/aO0WuNisO9/qurDGS2yOWSaoilSxSats6BdEDj3vLnGOGKgkcBUuc4mkbOdA6+5XIHc9ly/+mw//tsP/wDCxKaVQkeAA1oo1oDW1/daA1voAg55l0xWhLHlmQE8yaWZBTSqiQDvkukgXzXSWiHTWG6tBQ7Va1y5CiLgVY0qkOUmuWNDF7SpAqprlMFKBj+kWyfpMVGkNlaS6Mk0bWlC1xAqGm1aXsDuXM9p4eZgdFioyWuuM9C0uoRusabuK68ClJGHCjhUHUGhHqpZMKnsrjytaOCw7EwuVrTh7tDauzEOdQ1OYg0AOlqGllktiYGKGuSNodQVrVwqK9ocK2FOS2XbGzmQvPWxlrS45HsrlcNRSm8DUEWpvQBMB0e/x/2XnZJS/FnTCNbRSxkZqSAT+KvxUyGaltOfa/NRfFHW0wtpoT42TdWP7YH8I+RUOCLcpfZcRCRXI2vMv+RVXVwnWNteReB8UnYc0/bNP4TbzchZMNcEzAfhP5rUqMLH4eE1+rabcX/MocYCE/8ADbXmSfzTvg/67a8Mh/NUvwJLamcGna7LR61KpFmNE6MaCMrANNG/doFj8ZJHmrkaaAgVApcUr5Eq3FjQ9eOHutWDxRNf2pvauQfJNFK/YOwjE4lhNcrc1m1yilhuH61Kw2OmYK5g0m4FABY66J8TRovM+/8A026clgcUW1NJC7hVtPmuvFC/k58k6IYiYE2aAOSoAThb37OOhz53x4uWjYIpMwBu6V0ZqAG/uBwu48CL7uxR+EcrdmN6P9BMXiSD1ZijIBMkwMYodSxpGZ/h5rsex9lw4OBsMAOVt3Od70jyKOe7v4bgKd58+IJ1Nf1u3oCeZXjjp2IPNKgpZk00yBlkVUA88qBmmSmlQE0q0Rsk+W6SBfNdJAh2ZpU2lDgqxpXIWCAVNDBTaUGphLSrGlDNKsaVjQwRVSaVSHLGbc28zDZW0c+R4JaxhANt73fZb6ncCkcktsKb9BPSP+rSHhlI781FqDr133VLtpzyvzTSkN3RxdiMcKgXd+InuRAlFRcLy+pnGcvA7sMXFeQPLC0igaHIaXAR0tG3yHG6yBjDqqvqhup4/wDdxUKKGP8A6NiIqGtpxOhVQ2bF+76kelVlDhRWv5eiWQVoRUbsxHoizUYo4BgoC11x3DzKFxOzoge01oaRShN615frvWZmi3CwGvPmh3MG+x420Ou7kEK07CzEyQgAAMaRxOWleHd+tywb4C8uJNWioHV6Hfc7gNK8VtM8e89rgsfiY9BqW9nVxIr2gL66C/5p1Jr4NNO2lAypoDpStTahN+a1vFMymnIHzOq3vE7NLqloqSfAVqAfJpPhxstdxuxpXu7LCK65qVLtaDy10Xbgmvk5M0LMAP15ruXs8kH9GYenCQ+PXvr8SuRv6PzitQKigAqCSdaA7rLI7N21jMGxrWSt6u9GENe0VNTqOJOhXdHJGzncDscsyCmlWs9Hulv0hwjkY1khBLS0nK/LdwFbtNATQ8FmHyrqTT9Ex5ZEDLMlNKgpZECsUsqBmlUpZUHLItsWiL5EkM+W6ZFhR3UOVjShYpFc1652WoIa5TCoDlIOShRe0qwOQ7XKYcg0Ia9c/wCm+Ce3Fde4O6l7GNztFcjmNylrqaA0zAm1SQt6BVjXfP1U8kFKNBCVPZy2DEtt2yONvWynLO6vYeTT94DejelOzWwzFzo6RSu+reywBpUxuA0NQaDeDytj42RH7ZFV5U7g6Z3RXJWWtkkcaAtrzDRXzcFa3AynNqaUrS9zuVbMMP7Q+iubhd4eTW9Kn5FLyiNxkSdg525SW5QTS7hfwCreZQTUAcw7VSkwRNCHHzPzVLtnP06y3OppXnTmsuI1NFJll46ndfuQs5dWpqaeCvkwD9+Q0JGpNho4/LvVT9mPfV31Y3mhdbwCOaRqi2DT4l4adMpFKHeOBQTdrOYanQADXSgIJ0ub/FGYjAnLTO00OlHUqNyxeI2Zb32ZuFTcnSnw8UyknonLkhptuEjLGytfM5an/uKCxnSaW5GVtRSjbinD4XQeK2dJWueNouRd1bEAj1I8Fg8XhywkFwNN4uD4rrhii6ISnL5DMZtuR1b+9r4608VjC9ziK1ca6a1J4BV0W4dC9gElmJfZrTmiH7xBpmd/DXzXZDFTojKTbC+iOw5WSNnmaWZGnq2nU5gW1puADjY3WzyyJ5pUFLKuuMVH0QsUsiDlkSllQcki0wUj0LIVJ70PI5ADPddJUPcnS2B3WN1lNhug2OVrCplg2qlmQ7ZFMPWMC9pVjXIYPUxIlAJzKTXoTOnEiAIbbwH0iB8O9zewf3Xtux3K9PCvFcfwe1Mw7VA73SOBbquyxy3FOK89bVxAZicQB9nETgdwlcAubqMSl7K458TdYsWH6H9BW/Sg3eByG9aLs/aWU70WdpCra6neuF4dHUstm9x4gnf471YZTU1BpyNjzWuxbTo0k7qePdzUJtqilKWN61upLE16H5I2CgpW/wDiKHdHRwIIsSb1NbaIXZ2JDgL6qjE7QAbqLVv3bu9ZxbY/JJFmLcNARUipGlwA0mh3lzh+rrHTAkGt+N6DKK1cOHu14jTcsdsTGmWVzjejyW791qV+6PXgsnt2RrNwu2padKkAE+PzVowafEk2mrMFj8rT2nEdqoZWpr2Q0inc7uI4LX8XCWgVt2iKDQEaU5UT/ST1gdwc3utb8/NZTpgB19G6UH5/Nd0Y8WkccnabMGxtSANSQB3k2XW42NiY2NvusaGjnlFKrlGF99v3m/zBdQxMlz3lduMg9exSyIOWRKSRCSuVRBpXoeV6d5sh5SlbAZ7lS9ydzlTI5YbQqpKvMnWWFHbhIrGyINr1Y16xoqGB6nnQQkVnWLACxIn61B9Yl1iygDOtS61B9YmMyKAN65cA6X9nHYoDTr5Dbm9x+a7iZlw7pl/XsT/ek+dCln6NTMbDMnGJNRckcK2Q0RSKjwVGqTM5FtDS/qqMbjauCxoeoOd/okUEPyZtmy9oWoh9oYoZX33k+JCwuGxJFKKGJxNSeaRYfIaU/HZkejGJIc7mPVG9KMVmksa9kb+SwezZsjqqe08TmcPugeSZw/sF51AAB+ayvSOTNNX+EfBYkfH80Zj5Mz68lVryTJ3qirC++37zf5mrouJkue9c4hNCDwIPkQfkt8xD7nvXTj9v9k5KxpJLod0mqZ0iqc5PYg0jlQ53NSc9UkrDUhOKpcVJzlApWxhJJqpLAOvNlVjZEKpNTjhYen6xDhJKwCOsS6xDqJWAEmVR61UKDk1AEia/iuPdNG0x2I++PVjT811dcr6cf12Xuj/kalmtAYFmqZ+qTVF2qiBIFMU7UxRQWO0pimSQA6d5UU6AGT1TJIAR0K3aR97rSv8AT4rcX6quN7FZFxVbikVW5UERF5uqnFTcqUrGGcU1UnJisASSimS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TEhUUEhQWFBQUFRUVFBcUFxQUFxUXFBUXFhUUFRgYHCggGBolHBQUIjEhJSkrLi4uFx8zODMsNygtLisBCgoKDg0OGhAQGywkHxwsLCwsKywsLCwsLCwsLCwsLCwsLCwsLCwsLCwsLCwsLCwsLCwsLCwsLCwsLCwsLCwsLP/AABEIANwA5QMBIgACEQEDEQH/xAAcAAABBAMBAAAAAAAAAAAAAAAEAAECAwUGBwj/xABJEAABAwIDBAcEBwQIBAcAAAABAAIDESEEEjEFQVFhBhMicYGRoQcyscEUI0JygtHwM1JishU0U3OSouHxQ0RjwhYXJHSz0tP/xAAZAQADAQEBAAAAAAAAAAAAAAAAAgMBBAX/xAAlEQACAgIBBAICAwAAAAAAAAAAAQIRAyESBBMiMUFRMmEUI0L/2gAMAwEAAhEDEQA/ANRESvZCro40THEuwkURwoqOJXRwomKFAUUshRcUKuZCi4oVlmlEUCMihV0cCMiw62zSqKBGRQK+ODmEZFBx04pWwooihRccKvZB+rIpkFlJs2iiKJEsiVkcauASWakRZGphqkApALGaMApAJ0lgCT0TJ8yAHaE6bMnBQAkkkkAJJJJACSSSQAkkkkAcAjhRLIlbFGhtqbMxElOoxBgpXMAK5q0pfdS/mupyJpGRgw5OgJ8FdkDbuLW97g34laPi+hePkJriWyD+OWUV/DlICHb7M8WdXwHvkf8A/RLzf0MkbxNt3CRir8TDbc12c/4WVKDl6e4Bmkj5PuROHhV9FrH/AJW4zc7D+D3/AP5qmX2YbQGkcb+GWaP4OIp4pHOX0bRnp/anEP2WGc7nJI1noxrvisfiPaxiSfqoMPGOYkkd/meG+iw83s82k3/lJD910b/5XFB4voljYml0mFmY0AkkxvoABUkkCwAGpU+TCjKT+07aTtJxH/dxxt+IKAl6c7Rd/wA5MPukM/lAqsCYzccFHq3cFjbNNii6e7TbpjZvF1fiEXD7RNrH3cXIfwxfNq1HIeBr3H8lNshbcOI7ltgbpH7S9rMucSXfeZEfgEVD7Ytpj7cLuTom/IhaA6UnU171ArAOox+3DHjWLCHj9XP8RL8lk4fbxJTtYKMni2Z7R5GMrjlQlVAHdcN7d4LdZhJQbVyOY4V33NKjwCysHtr2caZmzsO+sYcB4tevOwSCAPT2G9q2yn0H0oNJ3PimZ6ltPVZrBdLsBKQI8ZA48BKyviCvI5U8PA6R2VjDI7g0Fx8hdAHsyDExv9x7Hfdc13wKtK8lbO6I4+T9jg8R35HR+rqLcNidD+kTSBG6WBt6Z8WMg49gPdfwQB6DqpMK5x0U2Vt6OdhxeLgkgzfWA1e8tobNpG3fS9bei6Mw/rzQBJJJJACSSSQAkkkkAccjhRcUanFCjIoV0CFcUPJGRQclbDCjWRWWN0BVBDRFsh4qbIkXFEkbN2VwxfqgWqe1jan0bZ7mNNH4lwhFCQchBdKbfwtp+NbuxlFxn26YwuxeHgFaRwul5ZpXEA94EZ80kvQxy9kDSTYWoN/BWDCt4U7iR80+HNXP7xbkiAp2MgPEwBoqC4Hdcp3wbsxr+H8lbL2ngbm3P5FSlCLCgIscN4PeAVWS7gPJXShVA2TJikGSj7TR4fJVuIqaVpuqmTrQNg6BbIw+LxsWHxT5GMmzNa6Itac9OwKua4XNRpvC71g/ZDsuMCsL5Dxkkea8yBQV8F5t2bizDNFKNYpGSCmoLHB1vJeyYJs7Q4aODXDucKj4oAweC6FbPivHgsODxMbXnzfVZyCFrBRrWtG4NAaB5K1qeiAIJfrUqdEqIAVEgEkkAJJJM5ADpqqNUkATSUKp0Ac8ihRsUKnHEio41RsxkYokSxinFGiGsCyxaGjjV7QmAVjWpGOSAXnn2tYzNtbED+zZDGPCJrj/AJnuXofL8D6ii80e0W+1caTunI8mtA+CyWkFmuNaetAAodT3URrxSvIErHxv+saeJp4XR+Pflaa6kfFKamY3BykvPMVPci3OQmzdT3AeZoUS9D0byRTIEOUWW1VEkdFsWDBiEyk7UqKYUS9a+z/Hdds3ByVqXQMDj/EwZHerXLyXRejfY3tyBuyoI3zRMex0wyve1riDM94NCR++EAdIBT5kPHi2HR7D91zT81eBXRAD5k4KbKmJQYSSTApOKDRFyYlMkgBJJKJKAHqkq8yS2gNfZHZEMYoxssr2NTMW7HYzer2hQarWpWzUh2ha70w6RSYV2HjhZG6Sd0n7UvyBsQaSRl+1WVi2QBaD7RifpmAtYMxZBrr/AFcU9B5pJuotjwVySLP6X2tJ+z+hgc+u/Nc96Y9B8cOvx83Vf2koic7KTQNLqOOp1PMrqOyN3cl7RTTZWM/uaebm3XBizSlKmdeTiv8AKPN+DwjpZWxRgl8kjWMAsS51gAdyzPSDopi8KwPxLJWsJDQ40IqQTTXkUB0enDMbhXmwbiYHHkGyNqu2+3Z5bgYQN+Kb6RTWouyV8o/shjlBRacUzjGH2BOIuvbG8xEV6wNqw0OU0cLG4IshC6uoAPjVd06Mu6vYOHp9phpu96VzqVHI+K0+bDFxJIAceY9GtquaXUVJo6IQjONpHO2tPB3g1x+SpxDyNxbzcCK+a6ZHhafaPm78lMwcq/ea53xbRKusS+BX06fpnIzckp8h/VF1x+FBoSG33ZGfldDf+G4Zn5BAHSONgAAT4NPZHeFSHV8nXFivpqVtnLQw1/1WYwe2cjcrYmEDi9xrzW17Y6H4WCR0UkuSQUGXrBZzhZt23vbVBu6FMI7Mrjw7AcK8M2Ybqqzzxj+VoSOK/TMRH0lcNIo/M/FZDAdJMVKcsbomHgXSN+Dkm9CDYmagOn1dfg9ZvYnR9kBrUvfpUim7dSvxUp9TGvHZWGNp+RKLH7VHu4hjafuyS/OqJi21tcUJx5oDUjsVoPeoXspXvtvWodKNvSGbJDI9oiNAWPNS8auoOBqPBbHsfab54HdfFIx7WkdYWuEchOlSaBjza2hqLglY+6o8rMUsbdUd62PhHxsIknkxDnHNmlEIc0ZR2R1TGiluFUcqo5mkA1FwCL7u9P1zdA5tfvD5LstHJssTEpEqsvQBIuUHFRc5Uyu5pkgE+S6SGe++qSehbK2hXRhQYLq1qkCJgKTVEKwFAxj9tbcw+EYH4mURNccrSanM7WgABOg9VoHTvpngpmQOilzPgldIA5kjM7HRPa5geW0FXFhv+6E3ttmIds9n2XSYlx+8yOIN/ncsr0VIMbbC2XUAj1qpZZ0qZXFHdmC2L7QsNbPHO3mGh7fMEI/pt0xwk+zcRFG5+d7KBrmOFe00605LeRsXDSCsmHheecUR+S1D2ndFsJHs7ESxQRxSNDMpYC2lXgaA0vU7ly44RTtFp5YS01s8/DVtf3xXuBXePbJtPDzYFojnie8Yhj8rZGlxHbY6gHDOKrgzxqd2Y+VV07ZXQwYnY8GKbK4Ylz5B2+2wgSujDTvbZmq6p6qX0RiomzdBcayXYYjkc1hhc5vbOUERkPaQeFHLCMx8dKteHZdQ1wcTW1gFiH9CMWz9nMxwAy9n6u3DtNKI2BsKSBj+tiMbnPaL0uGsrUUN7uK4Mig3yTOqL4qkmZbD4yN5yhxjcdzwR61Sewg3N/A+qHwuHrI/eAKd5P8AsjpQclTut4KToxtlAkFRX/buWx9GRDFIZQaPLSKvaK1Isc2/uK1PrFMzquLxetCN2an072bOyV0kn1geXO6xosa194D3bcVqsePlYMrJHtbwa5wHkuq/SajK6hadx07lh8T0ewzySY8hJ+w4ivOmi7/5rkqyqyHar8WaGzGPIfVziTlvmIpe5smh2nM0ACR9NcpcS094K293RSA/aeO7IfiCmk6M4YAmjyQCRfeBa2++5Cywb0g4tbNYwu2J4gAx+Wn8EZt3lpJ8VkIumGJaKktrxLL/AOUgIDHMAiiqKSB0jHaizcrm2P8AeHyVex5wyZhLWvBOUtf7tDvPMa1VJwp7JqTDZ9uTTkBz8jd/VsNfCnaPms9snZeFeQ5nXF43ydaxxPFpbSnnvWW60N0DR90AfJTOKqNVyzm3pF4w2dC6CdJXEjDTEm1InONSaf8ADJNyeBPAhbs+Sy4Rg8eWPa8Ghje1wP3TWi7eZa3rrQ03CvBdGBtoTMqqh5JENJKmfKhJZF0JECx8t0kBJLdJbQGaarGqlhurWlRHLApNUAVNqANA9s+Frh8NLuhxIzHgJWln8wap9Drxt10bz+C3jF4SOVhjmY2SN1MzHgOaaXFQbFYaXoTs8mrcMIjrXDulw/iepe2vkpZcfMpCfEz2DFlqntiJGyZ+boh5ysWrbZmmixEseEnxMUULgy8z5S5wHbNJC40DgR+Hmtc6a7TxRwbmyY2Sdj5GDq3sjBqKn3msragOu5QjSdDyg65HN3Co7z8V2/2VS9ZsZzAamHEvtwBo8V/xFcNd7vl/33+C6D7L9u4nCxz9XA2aKVzQcxLQHtF6Aa2I04K2ZeDQkH5JnSig9ow1aDwcR3AgCi1Vu3NogkGCA03FzmkA6DXgjmbbxdQJsPFkNz1b5C7vaC2hOm9eb2Wjq5/oJjgpJuAItzKhtt4ZA46EFovxc4D4VRJfHKA5rqUuC6jHDiKOsfXktY6a4uWVrY42OEYOaSTK4hzh7obQGjQKmtLk8lsIpvZlgJx4G8KJ2m3itYJA9+XwAP5JNOazBK/7rCV2dtEjZP6THEKt21RxWC/o6ao+qePvHKacxqrTs6Te0DvLif5VnGIGVG1BxVWK291Yzto5wc3KHaAi+am+40WJGEfwb5n8kNLgC43d4UNBzJrYc00FFOxW7RTjcXJO8ySHM86mgHGlh3pocGD75oDw1RbISze0/hFhxJKi/GFpoSR3Mi+Yqrubk9CqKS2ZKHaGRuXtHmdVF21+RWHlx7joXD/D8giNl7RDC4yRxTdkgCcOLQSLEZXClDRJ2/s3uGf6NRyYzExwRg9pzXSOIOWOMGr3vI0AAPiQN69CyPG6w3cliej+Fgjgjdh8PHB1sUMjhG3Ld8bXUJ1NMxF0VJKunHjolOVjySISaVNLKgZ5ldIQk+a6Sxz5k63iZZujSrWqhqta5czRQuarAVS0qwFKBYCndIGguOjWlx7gKn4KAKrxuHEkUkbiQJI3xkjUB7S0kc7rH6NXs5rs45mOcRUvLnknWrzmNfElaj7QxlwzN1Zx4gMeVtm0sBNhaxEBxp2Xs91zakaG4PJaN7QpXOjhq12VpdnJByg0FBXzXmYYtZdndOSePRpD227gPQ/6rqvs7ZTAsI+0+V2m/NlH8nquUF1bcfmarqns62iz6EGONDHJIKcQ4h4P+Yrq6u+3r7Obp9yo2yN5NzSvcL8SeSudL2a2PAUuhIsSwnXKOB1PLuVuIdRoFs38J+S8u23s7SDXZrnfyHqNyWQGmnLn3oUYoD4clRLjaOHDkt42DpBRhaSQWg01rlNP8qokwrRTS5oKWvQkD0Vb9pN4EE6oTHY5paDezrUNL01PmmSk3VmXEtMILrgWsN9UDtHAjUC+5WR49pr2m1v4FC4vGtFO3fhb4qihKzHQAcI0VrwNt90DPhgKgDRo9dKonHY1tqObrc5tAgZNoRg+/Xdr6dysoyJuUSjExNGu714g+i17HkEg7/tI/aO0WuNisO9/qurDGS2yOWSaoilSxSats6BdEDj3vLnGOGKgkcBUuc4mkbOdA6+5XIHc9ly/+mw//tsP/wDCxKaVQkeAA1oo1oDW1/daA1voAg55l0xWhLHlmQE8yaWZBTSqiQDvkukgXzXSWiHTWG6tBQ7Va1y5CiLgVY0qkOUmuWNDF7SpAqprlMFKBj+kWyfpMVGkNlaS6Mk0bWlC1xAqGm1aXsDuXM9p4eZgdFioyWuuM9C0uoRusabuK68ClJGHCjhUHUGhHqpZMKnsrjytaOCw7EwuVrTh7tDauzEOdQ1OYg0AOlqGllktiYGKGuSNodQVrVwqK9ocK2FOS2XbGzmQvPWxlrS45HsrlcNRSm8DUEWpvQBMB0e/x/2XnZJS/FnTCNbRSxkZqSAT+KvxUyGaltOfa/NRfFHW0wtpoT42TdWP7YH8I+RUOCLcpfZcRCRXI2vMv+RVXVwnWNteReB8UnYc0/bNP4TbzchZMNcEzAfhP5rUqMLH4eE1+rabcX/MocYCE/8ADbXmSfzTvg/67a8Mh/NUvwJLamcGna7LR61KpFmNE6MaCMrANNG/doFj8ZJHmrkaaAgVApcUr5Eq3FjQ9eOHutWDxRNf2pvauQfJNFK/YOwjE4lhNcrc1m1yilhuH61Kw2OmYK5g0m4FABY66J8TRovM+/8A026clgcUW1NJC7hVtPmuvFC/k58k6IYiYE2aAOSoAThb37OOhz53x4uWjYIpMwBu6V0ZqAG/uBwu48CL7uxR+EcrdmN6P9BMXiSD1ZijIBMkwMYodSxpGZ/h5rsex9lw4OBsMAOVt3Od70jyKOe7v4bgKd58+IJ1Nf1u3oCeZXjjp2IPNKgpZk00yBlkVUA88qBmmSmlQE0q0Rsk+W6SBfNdJAh2ZpU2lDgqxpXIWCAVNDBTaUGphLSrGlDNKsaVjQwRVSaVSHLGbc28zDZW0c+R4JaxhANt73fZb6ncCkcktsKb9BPSP+rSHhlI781FqDr133VLtpzyvzTSkN3RxdiMcKgXd+InuRAlFRcLy+pnGcvA7sMXFeQPLC0igaHIaXAR0tG3yHG6yBjDqqvqhup4/wDdxUKKGP8A6NiIqGtpxOhVQ2bF+76kelVlDhRWv5eiWQVoRUbsxHoizUYo4BgoC11x3DzKFxOzoge01oaRShN615frvWZmi3CwGvPmh3MG+x420Ou7kEK07CzEyQgAAMaRxOWleHd+tywb4C8uJNWioHV6Hfc7gNK8VtM8e89rgsfiY9BqW9nVxIr2gL66C/5p1Jr4NNO2lAypoDpStTahN+a1vFMymnIHzOq3vE7NLqloqSfAVqAfJpPhxstdxuxpXu7LCK65qVLtaDy10Xbgmvk5M0LMAP15ruXs8kH9GYenCQ+PXvr8SuRv6PzitQKigAqCSdaA7rLI7N21jMGxrWSt6u9GENe0VNTqOJOhXdHJGzncDscsyCmlWs9Hulv0hwjkY1khBLS0nK/LdwFbtNATQ8FmHyrqTT9Ex5ZEDLMlNKgpZECsUsqBmlUpZUHLItsWiL5EkM+W6ZFhR3UOVjShYpFc1652WoIa5TCoDlIOShRe0qwOQ7XKYcg0Ia9c/wCm+Ce3Fde4O6l7GNztFcjmNylrqaA0zAm1SQt6BVjXfP1U8kFKNBCVPZy2DEtt2yONvWynLO6vYeTT94DejelOzWwzFzo6RSu+reywBpUxuA0NQaDeDytj42RH7ZFV5U7g6Z3RXJWWtkkcaAtrzDRXzcFa3AynNqaUrS9zuVbMMP7Q+iubhd4eTW9Kn5FLyiNxkSdg525SW5QTS7hfwCreZQTUAcw7VSkwRNCHHzPzVLtnP06y3OppXnTmsuI1NFJll46ndfuQs5dWpqaeCvkwD9+Q0JGpNho4/LvVT9mPfV31Y3mhdbwCOaRqi2DT4l4adMpFKHeOBQTdrOYanQADXSgIJ0ub/FGYjAnLTO00OlHUqNyxeI2Zb32ZuFTcnSnw8UyknonLkhptuEjLGytfM5an/uKCxnSaW5GVtRSjbinD4XQeK2dJWueNouRd1bEAj1I8Fg8XhywkFwNN4uD4rrhii6ISnL5DMZtuR1b+9r4608VjC9ziK1ca6a1J4BV0W4dC9gElmJfZrTmiH7xBpmd/DXzXZDFTojKTbC+iOw5WSNnmaWZGnq2nU5gW1puADjY3WzyyJ5pUFLKuuMVH0QsUsiDlkSllQcki0wUj0LIVJ70PI5ADPddJUPcnS2B3WN1lNhug2OVrCplg2qlmQ7ZFMPWMC9pVjXIYPUxIlAJzKTXoTOnEiAIbbwH0iB8O9zewf3Xtux3K9PCvFcfwe1Mw7VA73SOBbquyxy3FOK89bVxAZicQB9nETgdwlcAubqMSl7K458TdYsWH6H9BW/Sg3eByG9aLs/aWU70WdpCra6neuF4dHUstm9x4gnf471YZTU1BpyNjzWuxbTo0k7qePdzUJtqilKWN61upLE16H5I2CgpW/wDiKHdHRwIIsSb1NbaIXZ2JDgL6qjE7QAbqLVv3bu9ZxbY/JJFmLcNARUipGlwA0mh3lzh+rrHTAkGt+N6DKK1cOHu14jTcsdsTGmWVzjejyW791qV+6PXgsnt2RrNwu2padKkAE+PzVowafEk2mrMFj8rT2nEdqoZWpr2Q0inc7uI4LX8XCWgVt2iKDQEaU5UT/ST1gdwc3utb8/NZTpgB19G6UH5/Nd0Y8WkccnabMGxtSANSQB3k2XW42NiY2NvusaGjnlFKrlGF99v3m/zBdQxMlz3lduMg9exSyIOWRKSRCSuVRBpXoeV6d5sh5SlbAZ7lS9ydzlTI5YbQqpKvMnWWFHbhIrGyINr1Y16xoqGB6nnQQkVnWLACxIn61B9Yl1iygDOtS61B9YmMyKAN65cA6X9nHYoDTr5Dbm9x+a7iZlw7pl/XsT/ek+dCln6NTMbDMnGJNRckcK2Q0RSKjwVGqTM5FtDS/qqMbjauCxoeoOd/okUEPyZtmy9oWoh9oYoZX33k+JCwuGxJFKKGJxNSeaRYfIaU/HZkejGJIc7mPVG9KMVmksa9kb+SwezZsjqqe08TmcPugeSZw/sF51AAB+ayvSOTNNX+EfBYkfH80Zj5Mz68lVryTJ3qirC++37zf5mrouJkue9c4hNCDwIPkQfkt8xD7nvXTj9v9k5KxpJLod0mqZ0iqc5PYg0jlQ53NSc9UkrDUhOKpcVJzlApWxhJJqpLAOvNlVjZEKpNTjhYen6xDhJKwCOsS6xDqJWAEmVR61UKDk1AEia/iuPdNG0x2I++PVjT811dcr6cf12Xuj/kalmtAYFmqZ+qTVF2qiBIFMU7UxRQWO0pimSQA6d5UU6AGT1TJIAR0K3aR97rSv8AT4rcX6quN7FZFxVbikVW5UERF5uqnFTcqUrGGcU1UnJisASSimS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QTEhUUEhQWFBQUFRUVFBcUFxQUFxUXFBUXFhUUFRgYHCggGBolHBQUIjEhJSkrLi4uFx8zODMsNygtLisBCgoKDg0OGhAQGywkHxwsLCwsKywsLCwsLCwsLCwsLCwsLCwsLCwsLCwsLCwsLCwsLCwsLCwsLCwsLCwsLCwsLP/AABEIANwA5QMBIgACEQEDEQH/xAAcAAABBAMBAAAAAAAAAAAAAAAEAAECAwUGBwj/xABJEAABAwIDBAcEBwQIBAcAAAABAAIDESEEEjEFQVFhBhMicYGRoQcyscEUI0JygtHwM1JishU0U3OSouHxQ0RjwhYXJHSz0tP/xAAZAQADAQEBAAAAAAAAAAAAAAAAAgMBBAX/xAAlEQACAgIBBAICAwAAAAAAAAAAAQIRAyESBBMiMUFRMmEUI0L/2gAMAwEAAhEDEQA/ANRESvZCro40THEuwkURwoqOJXRwomKFAUUshRcUKuZCi4oVlmlEUCMihV0cCMiw62zSqKBGRQK+ODmEZFBx04pWwooihRccKvZB+rIpkFlJs2iiKJEsiVkcauASWakRZGphqkApALGaMApAJ0lgCT0TJ8yAHaE6bMnBQAkkkkAJJJJACSSSQAkkkkAcAjhRLIlbFGhtqbMxElOoxBgpXMAK5q0pfdS/mupyJpGRgw5OgJ8FdkDbuLW97g34laPi+hePkJriWyD+OWUV/DlICHb7M8WdXwHvkf8A/RLzf0MkbxNt3CRir8TDbc12c/4WVKDl6e4Bmkj5PuROHhV9FrH/AJW4zc7D+D3/AP5qmX2YbQGkcb+GWaP4OIp4pHOX0bRnp/anEP2WGc7nJI1noxrvisfiPaxiSfqoMPGOYkkd/meG+iw83s82k3/lJD910b/5XFB4voljYml0mFmY0AkkxvoABUkkCwAGpU+TCjKT+07aTtJxH/dxxt+IKAl6c7Rd/wA5MPukM/lAqsCYzccFHq3cFjbNNii6e7TbpjZvF1fiEXD7RNrH3cXIfwxfNq1HIeBr3H8lNshbcOI7ltgbpH7S9rMucSXfeZEfgEVD7Ytpj7cLuTom/IhaA6UnU171ArAOox+3DHjWLCHj9XP8RL8lk4fbxJTtYKMni2Z7R5GMrjlQlVAHdcN7d4LdZhJQbVyOY4V33NKjwCysHtr2caZmzsO+sYcB4tevOwSCAPT2G9q2yn0H0oNJ3PimZ6ltPVZrBdLsBKQI8ZA48BKyviCvI5U8PA6R2VjDI7g0Fx8hdAHsyDExv9x7Hfdc13wKtK8lbO6I4+T9jg8R35HR+rqLcNidD+kTSBG6WBt6Z8WMg49gPdfwQB6DqpMK5x0U2Vt6OdhxeLgkgzfWA1e8tobNpG3fS9bei6Mw/rzQBJJJJACSSSQAkkkkAccjhRcUanFCjIoV0CFcUPJGRQclbDCjWRWWN0BVBDRFsh4qbIkXFEkbN2VwxfqgWqe1jan0bZ7mNNH4lwhFCQchBdKbfwtp+NbuxlFxn26YwuxeHgFaRwul5ZpXEA94EZ80kvQxy9kDSTYWoN/BWDCt4U7iR80+HNXP7xbkiAp2MgPEwBoqC4Hdcp3wbsxr+H8lbL2ngbm3P5FSlCLCgIscN4PeAVWS7gPJXShVA2TJikGSj7TR4fJVuIqaVpuqmTrQNg6BbIw+LxsWHxT5GMmzNa6Itac9OwKua4XNRpvC71g/ZDsuMCsL5Dxkkea8yBQV8F5t2bizDNFKNYpGSCmoLHB1vJeyYJs7Q4aODXDucKj4oAweC6FbPivHgsODxMbXnzfVZyCFrBRrWtG4NAaB5K1qeiAIJfrUqdEqIAVEgEkkAJJJM5ADpqqNUkATSUKp0Ac8ihRsUKnHEio41RsxkYokSxinFGiGsCyxaGjjV7QmAVjWpGOSAXnn2tYzNtbED+zZDGPCJrj/AJnuXofL8D6ii80e0W+1caTunI8mtA+CyWkFmuNaetAAodT3URrxSvIErHxv+saeJp4XR+Pflaa6kfFKamY3BykvPMVPci3OQmzdT3AeZoUS9D0byRTIEOUWW1VEkdFsWDBiEyk7UqKYUS9a+z/Hdds3ByVqXQMDj/EwZHerXLyXRejfY3tyBuyoI3zRMex0wyve1riDM94NCR++EAdIBT5kPHi2HR7D91zT81eBXRAD5k4KbKmJQYSSTApOKDRFyYlMkgBJJKJKAHqkq8yS2gNfZHZEMYoxssr2NTMW7HYzer2hQarWpWzUh2ha70w6RSYV2HjhZG6Sd0n7UvyBsQaSRl+1WVi2QBaD7RifpmAtYMxZBrr/AFcU9B5pJuotjwVySLP6X2tJ+z+hgc+u/Nc96Y9B8cOvx83Vf2koic7KTQNLqOOp1PMrqOyN3cl7RTTZWM/uaebm3XBizSlKmdeTiv8AKPN+DwjpZWxRgl8kjWMAsS51gAdyzPSDopi8KwPxLJWsJDQ40IqQTTXkUB0enDMbhXmwbiYHHkGyNqu2+3Z5bgYQN+Kb6RTWouyV8o/shjlBRacUzjGH2BOIuvbG8xEV6wNqw0OU0cLG4IshC6uoAPjVd06Mu6vYOHp9phpu96VzqVHI+K0+bDFxJIAceY9GtquaXUVJo6IQjONpHO2tPB3g1x+SpxDyNxbzcCK+a6ZHhafaPm78lMwcq/ea53xbRKusS+BX06fpnIzckp8h/VF1x+FBoSG33ZGfldDf+G4Zn5BAHSONgAAT4NPZHeFSHV8nXFivpqVtnLQw1/1WYwe2cjcrYmEDi9xrzW17Y6H4WCR0UkuSQUGXrBZzhZt23vbVBu6FMI7Mrjw7AcK8M2Ybqqzzxj+VoSOK/TMRH0lcNIo/M/FZDAdJMVKcsbomHgXSN+Dkm9CDYmagOn1dfg9ZvYnR9kBrUvfpUim7dSvxUp9TGvHZWGNp+RKLH7VHu4hjafuyS/OqJi21tcUJx5oDUjsVoPeoXspXvtvWodKNvSGbJDI9oiNAWPNS8auoOBqPBbHsfab54HdfFIx7WkdYWuEchOlSaBjza2hqLglY+6o8rMUsbdUd62PhHxsIknkxDnHNmlEIc0ZR2R1TGiluFUcqo5mkA1FwCL7u9P1zdA5tfvD5LstHJssTEpEqsvQBIuUHFRc5Uyu5pkgE+S6SGe++qSehbK2hXRhQYLq1qkCJgKTVEKwFAxj9tbcw+EYH4mURNccrSanM7WgABOg9VoHTvpngpmQOilzPgldIA5kjM7HRPa5geW0FXFhv+6E3ttmIds9n2XSYlx+8yOIN/ncsr0VIMbbC2XUAj1qpZZ0qZXFHdmC2L7QsNbPHO3mGh7fMEI/pt0xwk+zcRFG5+d7KBrmOFe00605LeRsXDSCsmHheecUR+S1D2ndFsJHs7ESxQRxSNDMpYC2lXgaA0vU7ly44RTtFp5YS01s8/DVtf3xXuBXePbJtPDzYFojnie8Yhj8rZGlxHbY6gHDOKrgzxqd2Y+VV07ZXQwYnY8GKbK4Ylz5B2+2wgSujDTvbZmq6p6qX0RiomzdBcayXYYjkc1hhc5vbOUERkPaQeFHLCMx8dKteHZdQ1wcTW1gFiH9CMWz9nMxwAy9n6u3DtNKI2BsKSBj+tiMbnPaL0uGsrUUN7uK4Mig3yTOqL4qkmZbD4yN5yhxjcdzwR61Sewg3N/A+qHwuHrI/eAKd5P8AsjpQclTut4KToxtlAkFRX/buWx9GRDFIZQaPLSKvaK1Isc2/uK1PrFMzquLxetCN2an072bOyV0kn1geXO6xosa194D3bcVqsePlYMrJHtbwa5wHkuq/SajK6hadx07lh8T0ewzySY8hJ+w4ivOmi7/5rkqyqyHar8WaGzGPIfVziTlvmIpe5smh2nM0ACR9NcpcS094K293RSA/aeO7IfiCmk6M4YAmjyQCRfeBa2++5Cywb0g4tbNYwu2J4gAx+Wn8EZt3lpJ8VkIumGJaKktrxLL/AOUgIDHMAiiqKSB0jHaizcrm2P8AeHyVex5wyZhLWvBOUtf7tDvPMa1VJwp7JqTDZ9uTTkBz8jd/VsNfCnaPms9snZeFeQ5nXF43ydaxxPFpbSnnvWW60N0DR90AfJTOKqNVyzm3pF4w2dC6CdJXEjDTEm1InONSaf8ADJNyeBPAhbs+Sy4Rg8eWPa8Ghje1wP3TWi7eZa3rrQ03CvBdGBtoTMqqh5JENJKmfKhJZF0JECx8t0kBJLdJbQGaarGqlhurWlRHLApNUAVNqANA9s+Frh8NLuhxIzHgJWln8wap9Drxt10bz+C3jF4SOVhjmY2SN1MzHgOaaXFQbFYaXoTs8mrcMIjrXDulw/iepe2vkpZcfMpCfEz2DFlqntiJGyZ+boh5ysWrbZmmixEseEnxMUULgy8z5S5wHbNJC40DgR+Hmtc6a7TxRwbmyY2Sdj5GDq3sjBqKn3msragOu5QjSdDyg65HN3Co7z8V2/2VS9ZsZzAamHEvtwBo8V/xFcNd7vl/33+C6D7L9u4nCxz9XA2aKVzQcxLQHtF6Aa2I04K2ZeDQkH5JnSig9ow1aDwcR3AgCi1Vu3NogkGCA03FzmkA6DXgjmbbxdQJsPFkNz1b5C7vaC2hOm9eb2Wjq5/oJjgpJuAItzKhtt4ZA46EFovxc4D4VRJfHKA5rqUuC6jHDiKOsfXktY6a4uWVrY42OEYOaSTK4hzh7obQGjQKmtLk8lsIpvZlgJx4G8KJ2m3itYJA9+XwAP5JNOazBK/7rCV2dtEjZP6THEKt21RxWC/o6ao+qePvHKacxqrTs6Te0DvLif5VnGIGVG1BxVWK291Yzto5wc3KHaAi+am+40WJGEfwb5n8kNLgC43d4UNBzJrYc00FFOxW7RTjcXJO8ySHM86mgHGlh3pocGD75oDw1RbISze0/hFhxJKi/GFpoSR3Mi+Yqrubk9CqKS2ZKHaGRuXtHmdVF21+RWHlx7joXD/D8giNl7RDC4yRxTdkgCcOLQSLEZXClDRJ2/s3uGf6NRyYzExwRg9pzXSOIOWOMGr3vI0AAPiQN69CyPG6w3cliej+Fgjgjdh8PHB1sUMjhG3Ld8bXUJ1NMxF0VJKunHjolOVjySISaVNLKgZ5ldIQk+a6Sxz5k63iZZujSrWqhqta5czRQuarAVS0qwFKBYCndIGguOjWlx7gKn4KAKrxuHEkUkbiQJI3xkjUB7S0kc7rH6NXs5rs45mOcRUvLnknWrzmNfElaj7QxlwzN1Zx4gMeVtm0sBNhaxEBxp2Xs91zakaG4PJaN7QpXOjhq12VpdnJByg0FBXzXmYYtZdndOSePRpD227gPQ/6rqvs7ZTAsI+0+V2m/NlH8nquUF1bcfmarqns62iz6EGONDHJIKcQ4h4P+Yrq6u+3r7Obp9yo2yN5NzSvcL8SeSudL2a2PAUuhIsSwnXKOB1PLuVuIdRoFs38J+S8u23s7SDXZrnfyHqNyWQGmnLn3oUYoD4clRLjaOHDkt42DpBRhaSQWg01rlNP8qokwrRTS5oKWvQkD0Vb9pN4EE6oTHY5paDezrUNL01PmmSk3VmXEtMILrgWsN9UDtHAjUC+5WR49pr2m1v4FC4vGtFO3fhb4qihKzHQAcI0VrwNt90DPhgKgDRo9dKonHY1tqObrc5tAgZNoRg+/Xdr6dysoyJuUSjExNGu714g+i17HkEg7/tI/aO0WuNisO9/qurDGS2yOWSaoilSxSats6BdEDj3vLnGOGKgkcBUuc4mkbOdA6+5XIHc9ly/+mw//tsP/wDCxKaVQkeAA1oo1oDW1/daA1voAg55l0xWhLHlmQE8yaWZBTSqiQDvkukgXzXSWiHTWG6tBQ7Va1y5CiLgVY0qkOUmuWNDF7SpAqprlMFKBj+kWyfpMVGkNlaS6Mk0bWlC1xAqGm1aXsDuXM9p4eZgdFioyWuuM9C0uoRusabuK68ClJGHCjhUHUGhHqpZMKnsrjytaOCw7EwuVrTh7tDauzEOdQ1OYg0AOlqGllktiYGKGuSNodQVrVwqK9ocK2FOS2XbGzmQvPWxlrS45HsrlcNRSm8DUEWpvQBMB0e/x/2XnZJS/FnTCNbRSxkZqSAT+KvxUyGaltOfa/NRfFHW0wtpoT42TdWP7YH8I+RUOCLcpfZcRCRXI2vMv+RVXVwnWNteReB8UnYc0/bNP4TbzchZMNcEzAfhP5rUqMLH4eE1+rabcX/MocYCE/8ADbXmSfzTvg/67a8Mh/NUvwJLamcGna7LR61KpFmNE6MaCMrANNG/doFj8ZJHmrkaaAgVApcUr5Eq3FjQ9eOHutWDxRNf2pvauQfJNFK/YOwjE4lhNcrc1m1yilhuH61Kw2OmYK5g0m4FABY66J8TRovM+/8A026clgcUW1NJC7hVtPmuvFC/k58k6IYiYE2aAOSoAThb37OOhz53x4uWjYIpMwBu6V0ZqAG/uBwu48CL7uxR+EcrdmN6P9BMXiSD1ZijIBMkwMYodSxpGZ/h5rsex9lw4OBsMAOVt3Od70jyKOe7v4bgKd58+IJ1Nf1u3oCeZXjjp2IPNKgpZk00yBlkVUA88qBmmSmlQE0q0Rsk+W6SBfNdJAh2ZpU2lDgqxpXIWCAVNDBTaUGphLSrGlDNKsaVjQwRVSaVSHLGbc28zDZW0c+R4JaxhANt73fZb6ncCkcktsKb9BPSP+rSHhlI781FqDr133VLtpzyvzTSkN3RxdiMcKgXd+InuRAlFRcLy+pnGcvA7sMXFeQPLC0igaHIaXAR0tG3yHG6yBjDqqvqhup4/wDdxUKKGP8A6NiIqGtpxOhVQ2bF+76kelVlDhRWv5eiWQVoRUbsxHoizUYo4BgoC11x3DzKFxOzoge01oaRShN615frvWZmi3CwGvPmh3MG+x420Ou7kEK07CzEyQgAAMaRxOWleHd+tywb4C8uJNWioHV6Hfc7gNK8VtM8e89rgsfiY9BqW9nVxIr2gL66C/5p1Jr4NNO2lAypoDpStTahN+a1vFMymnIHzOq3vE7NLqloqSfAVqAfJpPhxstdxuxpXu7LCK65qVLtaDy10Xbgmvk5M0LMAP15ruXs8kH9GYenCQ+PXvr8SuRv6PzitQKigAqCSdaA7rLI7N21jMGxrWSt6u9GENe0VNTqOJOhXdHJGzncDscsyCmlWs9Hulv0hwjkY1khBLS0nK/LdwFbtNATQ8FmHyrqTT9Ex5ZEDLMlNKgpZECsUsqBmlUpZUHLItsWiL5EkM+W6ZFhR3UOVjShYpFc1652WoIa5TCoDlIOShRe0qwOQ7XKYcg0Ia9c/wCm+Ce3Fde4O6l7GNztFcjmNylrqaA0zAm1SQt6BVjXfP1U8kFKNBCVPZy2DEtt2yONvWynLO6vYeTT94DejelOzWwzFzo6RSu+reywBpUxuA0NQaDeDytj42RH7ZFV5U7g6Z3RXJWWtkkcaAtrzDRXzcFa3AynNqaUrS9zuVbMMP7Q+iubhd4eTW9Kn5FLyiNxkSdg525SW5QTS7hfwCreZQTUAcw7VSkwRNCHHzPzVLtnP06y3OppXnTmsuI1NFJll46ndfuQs5dWpqaeCvkwD9+Q0JGpNho4/LvVT9mPfV31Y3mhdbwCOaRqi2DT4l4adMpFKHeOBQTdrOYanQADXSgIJ0ub/FGYjAnLTO00OlHUqNyxeI2Zb32ZuFTcnSnw8UyknonLkhptuEjLGytfM5an/uKCxnSaW5GVtRSjbinD4XQeK2dJWueNouRd1bEAj1I8Fg8XhywkFwNN4uD4rrhii6ISnL5DMZtuR1b+9r4608VjC9ziK1ca6a1J4BV0W4dC9gElmJfZrTmiH7xBpmd/DXzXZDFTojKTbC+iOw5WSNnmaWZGnq2nU5gW1puADjY3WzyyJ5pUFLKuuMVH0QsUsiDlkSllQcki0wUj0LIVJ70PI5ADPddJUPcnS2B3WN1lNhug2OVrCplg2qlmQ7ZFMPWMC9pVjXIYPUxIlAJzKTXoTOnEiAIbbwH0iB8O9zewf3Xtux3K9PCvFcfwe1Mw7VA73SOBbquyxy3FOK89bVxAZicQB9nETgdwlcAubqMSl7K458TdYsWH6H9BW/Sg3eByG9aLs/aWU70WdpCra6neuF4dHUstm9x4gnf471YZTU1BpyNjzWuxbTo0k7qePdzUJtqilKWN61upLE16H5I2CgpW/wDiKHdHRwIIsSb1NbaIXZ2JDgL6qjE7QAbqLVv3bu9ZxbY/JJFmLcNARUipGlwA0mh3lzh+rrHTAkGt+N6DKK1cOHu14jTcsdsTGmWVzjejyW791qV+6PXgsnt2RrNwu2padKkAE+PzVowafEk2mrMFj8rT2nEdqoZWpr2Q0inc7uI4LX8XCWgVt2iKDQEaU5UT/ST1gdwc3utb8/NZTpgB19G6UH5/Nd0Y8WkccnabMGxtSANSQB3k2XW42NiY2NvusaGjnlFKrlGF99v3m/zBdQxMlz3lduMg9exSyIOWRKSRCSuVRBpXoeV6d5sh5SlbAZ7lS9ydzlTI5YbQqpKvMnWWFHbhIrGyINr1Y16xoqGB6nnQQkVnWLACxIn61B9Yl1iygDOtS61B9YmMyKAN65cA6X9nHYoDTr5Dbm9x+a7iZlw7pl/XsT/ek+dCln6NTMbDMnGJNRckcK2Q0RSKjwVGqTM5FtDS/qqMbjauCxoeoOd/okUEPyZtmy9oWoh9oYoZX33k+JCwuGxJFKKGJxNSeaRYfIaU/HZkejGJIc7mPVG9KMVmksa9kb+SwezZsjqqe08TmcPugeSZw/sF51AAB+ayvSOTNNX+EfBYkfH80Zj5Mz68lVryTJ3qirC++37zf5mrouJkue9c4hNCDwIPkQfkt8xD7nvXTj9v9k5KxpJLod0mqZ0iqc5PYg0jlQ53NSc9UkrDUhOKpcVJzlApWxhJJqpLAOvNlVjZEKpNTjhYen6xDhJKwCOsS6xDqJWAEmVR61UKDk1AEia/iuPdNG0x2I++PVjT811dcr6cf12Xuj/kalmtAYFmqZ+qTVF2qiBIFMU7UxRQWO0pimSQA6d5UU6AGT1TJIAR0K3aR97rSv8AT4rcX6quN7FZFxVbikVW5UERF5uqnFTcqUrGGcU1UnJisASSimS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https://encrypted-tbn2.gstatic.com/images?q=tbn:ANd9GcS0WSOps9UAm90g4i1rDoSFSw8Og8TsDNUy93Qo8brWZEuMAw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786082" cy="20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5829312" cy="67151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За час існування кафедри: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Захищені 6 </a:t>
            </a:r>
            <a:r>
              <a:rPr lang="uk-UA" sz="3600" b="1" dirty="0" smtClean="0">
                <a:solidFill>
                  <a:schemeClr val="bg1"/>
                </a:solidFill>
              </a:rPr>
              <a:t>кандидатських</a:t>
            </a:r>
            <a:r>
              <a:rPr lang="uk-UA" sz="3600" b="1" dirty="0" smtClean="0">
                <a:solidFill>
                  <a:srgbClr val="FFFF00"/>
                </a:solidFill>
              </a:rPr>
              <a:t> дисертаційних робіт;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Виконуються 9 </a:t>
            </a:r>
            <a:r>
              <a:rPr lang="uk-UA" sz="3600" b="1" dirty="0" smtClean="0">
                <a:solidFill>
                  <a:schemeClr val="bg1"/>
                </a:solidFill>
              </a:rPr>
              <a:t>кандидатських </a:t>
            </a:r>
            <a:r>
              <a:rPr lang="uk-UA" sz="3600" b="1" dirty="0" smtClean="0">
                <a:solidFill>
                  <a:srgbClr val="FFFF00"/>
                </a:solidFill>
              </a:rPr>
              <a:t>дисертаційних робіт;</a:t>
            </a:r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uk-UA" sz="3600" b="1" dirty="0" smtClean="0">
                <a:solidFill>
                  <a:srgbClr val="FFFF00"/>
                </a:solidFill>
              </a:rPr>
              <a:t>Виконується 1 </a:t>
            </a:r>
            <a:r>
              <a:rPr lang="uk-UA" sz="3600" b="1" dirty="0" smtClean="0">
                <a:solidFill>
                  <a:schemeClr val="bg1"/>
                </a:solidFill>
              </a:rPr>
              <a:t>докторська </a:t>
            </a:r>
            <a:r>
              <a:rPr lang="uk-UA" sz="3600" b="1" dirty="0" smtClean="0">
                <a:solidFill>
                  <a:srgbClr val="FFFF00"/>
                </a:solidFill>
              </a:rPr>
              <a:t>дисертаційна робота;</a:t>
            </a:r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uk-UA" sz="3600" b="1" dirty="0" smtClean="0">
                <a:solidFill>
                  <a:srgbClr val="FFFF00"/>
                </a:solidFill>
              </a:rPr>
              <a:t>Захищені 19 </a:t>
            </a:r>
            <a:r>
              <a:rPr lang="uk-UA" sz="3600" b="1" dirty="0" smtClean="0">
                <a:solidFill>
                  <a:schemeClr val="bg1"/>
                </a:solidFill>
              </a:rPr>
              <a:t>магістерських </a:t>
            </a:r>
            <a:r>
              <a:rPr lang="uk-UA" sz="3600" b="1" dirty="0" smtClean="0">
                <a:solidFill>
                  <a:srgbClr val="FFFF00"/>
                </a:solidFill>
              </a:rPr>
              <a:t>робіт;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Виконуються 6 </a:t>
            </a:r>
            <a:r>
              <a:rPr lang="uk-UA" sz="3600" b="1" dirty="0" smtClean="0">
                <a:solidFill>
                  <a:schemeClr val="bg1"/>
                </a:solidFill>
              </a:rPr>
              <a:t>магістерських</a:t>
            </a:r>
            <a:r>
              <a:rPr lang="uk-UA" sz="3600" b="1" dirty="0" smtClean="0">
                <a:solidFill>
                  <a:srgbClr val="FFFF00"/>
                </a:solidFill>
              </a:rPr>
              <a:t> робіт.</a:t>
            </a:r>
          </a:p>
          <a:p>
            <a:endParaRPr lang="ru-RU" dirty="0" smtClean="0"/>
          </a:p>
          <a:p>
            <a:endParaRPr lang="uk-UA" b="1" dirty="0" smtClean="0"/>
          </a:p>
          <a:p>
            <a:endParaRPr lang="ru-RU" dirty="0"/>
          </a:p>
        </p:txBody>
      </p:sp>
      <p:pic>
        <p:nvPicPr>
          <p:cNvPr id="4" name="Picture 7" descr="117311-pulmo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28765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_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2857520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8001056" cy="4357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i="1" dirty="0" smtClean="0">
                <a:solidFill>
                  <a:srgbClr val="FFFF00"/>
                </a:solidFill>
              </a:rPr>
              <a:t>Публікації</a:t>
            </a:r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uk-UA" dirty="0" smtClean="0"/>
              <a:t>	</a:t>
            </a:r>
            <a:r>
              <a:rPr lang="uk-UA" u="sng" dirty="0" smtClean="0">
                <a:solidFill>
                  <a:schemeClr val="bg1"/>
                </a:solidFill>
              </a:rPr>
              <a:t>За останні 3 роки опубліковано </a:t>
            </a:r>
            <a:r>
              <a:rPr lang="uk-UA" u="sng" dirty="0" smtClean="0">
                <a:solidFill>
                  <a:schemeClr val="bg1"/>
                </a:solidFill>
              </a:rPr>
              <a:t>понад 80 статей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(в середньому – більше 10 на одного викладача), </a:t>
            </a:r>
            <a:r>
              <a:rPr lang="uk-UA" dirty="0" smtClean="0">
                <a:solidFill>
                  <a:schemeClr val="bg1"/>
                </a:solidFill>
              </a:rPr>
              <a:t>8 </a:t>
            </a:r>
            <a:r>
              <a:rPr lang="uk-UA" dirty="0" smtClean="0">
                <a:solidFill>
                  <a:schemeClr val="bg1"/>
                </a:solidFill>
              </a:rPr>
              <a:t>– за </a:t>
            </a:r>
            <a:r>
              <a:rPr lang="uk-UA" dirty="0" smtClean="0">
                <a:solidFill>
                  <a:schemeClr val="bg1"/>
                </a:solidFill>
              </a:rPr>
              <a:t>кордоном, 20 - у індексцитованих виданнях; </a:t>
            </a:r>
            <a:r>
              <a:rPr lang="uk-UA" dirty="0" smtClean="0">
                <a:solidFill>
                  <a:schemeClr val="bg1"/>
                </a:solidFill>
              </a:rPr>
              <a:t>отримані 3 деклараційні патенти на винахід, 2 – на корисну модель, 1 раціоналізаторська пропозиція.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https://encrypted-tbn0.gstatic.com/images?q=tbn:ANd9GcQFVsDM-Tdp0a3kPsLoFXebJFYwz9pxMXuJOcEFS7-T7n9YLAxu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938276" cy="1571636"/>
          </a:xfrm>
          <a:prstGeom prst="rect">
            <a:avLst/>
          </a:prstGeom>
          <a:noFill/>
        </p:spPr>
      </p:pic>
      <p:pic>
        <p:nvPicPr>
          <p:cNvPr id="8196" name="Picture 4" descr="https://encrypted-tbn1.gstatic.com/images?q=tbn:ANd9GcQ-BV4PEmJrgTmO0vRv5w62KHB-G-EnDi8jQ_7CN4kuJ7jBWWq7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4806685"/>
            <a:ext cx="3333755" cy="2028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25470"/>
          </a:xfrm>
          <a:noFill/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C000"/>
                </a:solidFill>
                <a:effectLst/>
              </a:rPr>
              <a:t>Курс пульмонології</a:t>
            </a:r>
            <a:endParaRPr lang="ru-RU" sz="4800" dirty="0" smtClean="0">
              <a:solidFill>
                <a:srgbClr val="FFC000"/>
              </a:solidFill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22" y="571480"/>
            <a:ext cx="6786578" cy="60722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uk-UA" dirty="0" smtClean="0">
                <a:effectLst/>
              </a:rPr>
              <a:t>    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uk-UA" sz="2400" dirty="0" smtClean="0">
                <a:solidFill>
                  <a:srgbClr val="FFFF00"/>
                </a:solidFill>
                <a:effectLst/>
              </a:rPr>
              <a:t>Завідувач кафедри, 				                      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            </a:t>
            </a:r>
            <a:r>
              <a:rPr lang="uk-UA" sz="2400" dirty="0" err="1" smtClean="0">
                <a:solidFill>
                  <a:srgbClr val="FFFF00"/>
                </a:solidFill>
              </a:rPr>
              <a:t>д.мед.н</a:t>
            </a:r>
            <a:r>
              <a:rPr lang="uk-UA" sz="2400" dirty="0" smtClean="0">
                <a:solidFill>
                  <a:srgbClr val="FFFF00"/>
                </a:solidFill>
              </a:rPr>
              <a:t>.,</a:t>
            </a:r>
            <a:r>
              <a:rPr lang="uk-UA" sz="2400" dirty="0" smtClean="0">
                <a:solidFill>
                  <a:srgbClr val="FFFF66"/>
                </a:solidFill>
                <a:effectLst/>
              </a:rPr>
              <a:t>проф. </a:t>
            </a:r>
            <a:r>
              <a:rPr lang="uk-UA" sz="2400" dirty="0" err="1" smtClean="0">
                <a:solidFill>
                  <a:srgbClr val="FFFF66"/>
                </a:solidFill>
                <a:effectLst/>
              </a:rPr>
              <a:t>Товт-Коршинська</a:t>
            </a:r>
            <a:r>
              <a:rPr lang="uk-UA" sz="2400" dirty="0" smtClean="0">
                <a:solidFill>
                  <a:srgbClr val="FFFF66"/>
                </a:solidFill>
                <a:effectLst/>
              </a:rPr>
              <a:t> М.І.</a:t>
            </a:r>
            <a:r>
              <a:rPr lang="en-US" sz="2400" dirty="0" smtClean="0">
                <a:solidFill>
                  <a:srgbClr val="FFFF66"/>
                </a:solidFill>
                <a:effectLst/>
              </a:rPr>
              <a:t> </a:t>
            </a:r>
            <a:endParaRPr lang="uk-UA" sz="2400" dirty="0" smtClean="0">
              <a:solidFill>
                <a:srgbClr val="FFFF66"/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FF66"/>
                </a:solidFill>
              </a:rPr>
              <a:t>     Заступник голови спеціалізованої вченої ради</a:t>
            </a:r>
          </a:p>
          <a:p>
            <a:pPr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FF66"/>
                </a:solidFill>
                <a:effectLst/>
              </a:rPr>
              <a:t>     Асоційований член академії психосоматичної медицини США</a:t>
            </a:r>
            <a:endParaRPr lang="uk-UA" sz="2400" dirty="0" smtClean="0"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dirty="0" smtClean="0">
                <a:effectLst/>
              </a:rPr>
              <a:t>		                      </a:t>
            </a:r>
          </a:p>
          <a:p>
            <a:pPr>
              <a:buFont typeface="Wingdings" pitchFamily="2" charset="2"/>
              <a:buNone/>
              <a:defRPr/>
            </a:pPr>
            <a:endParaRPr lang="uk-UA" sz="2800" dirty="0" smtClean="0">
              <a:solidFill>
                <a:srgbClr val="FFFF66"/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sz="2800" dirty="0" err="1" smtClean="0">
                <a:solidFill>
                  <a:srgbClr val="FFFF66"/>
                </a:solidFill>
                <a:effectLst/>
              </a:rPr>
              <a:t>к.мед.н</a:t>
            </a:r>
            <a:r>
              <a:rPr lang="uk-UA" sz="2800" dirty="0" smtClean="0">
                <a:solidFill>
                  <a:srgbClr val="FFFF66"/>
                </a:solidFill>
              </a:rPr>
              <a:t>., </a:t>
            </a:r>
            <a:r>
              <a:rPr lang="uk-UA" sz="2800" dirty="0" err="1" smtClean="0">
                <a:solidFill>
                  <a:srgbClr val="FFFF66"/>
                </a:solidFill>
              </a:rPr>
              <a:t>асист</a:t>
            </a:r>
            <a:r>
              <a:rPr lang="uk-UA" sz="2800" dirty="0" smtClean="0">
                <a:solidFill>
                  <a:srgbClr val="FFFF66"/>
                </a:solidFill>
              </a:rPr>
              <a:t>.  </a:t>
            </a:r>
            <a:r>
              <a:rPr lang="uk-UA" sz="2800" dirty="0" err="1" smtClean="0">
                <a:solidFill>
                  <a:srgbClr val="FFFF66"/>
                </a:solidFill>
                <a:effectLst/>
              </a:rPr>
              <a:t>Ростока-Резнікова</a:t>
            </a:r>
            <a:r>
              <a:rPr lang="uk-UA" sz="2800" dirty="0" smtClean="0">
                <a:solidFill>
                  <a:srgbClr val="FFFF66"/>
                </a:solidFill>
                <a:effectLst/>
              </a:rPr>
              <a:t> М.В. </a:t>
            </a:r>
          </a:p>
          <a:p>
            <a:pPr>
              <a:buFont typeface="Wingdings" pitchFamily="2" charset="2"/>
              <a:buNone/>
              <a:defRPr/>
            </a:pPr>
            <a:endParaRPr lang="uk-UA" sz="2400" dirty="0" smtClean="0">
              <a:solidFill>
                <a:srgbClr val="FFFF66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rgbClr val="FFFF66"/>
                </a:solidFill>
                <a:effectLst/>
              </a:rPr>
              <a:t>                                    </a:t>
            </a:r>
            <a:endParaRPr lang="uk-UA" sz="2400" dirty="0" smtClean="0">
              <a:solidFill>
                <a:srgbClr val="FFFF6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uk-UA" dirty="0" smtClean="0">
              <a:solidFill>
                <a:srgbClr val="FFFF66"/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effectLst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5002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3400" y="1143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FFC000"/>
                </a:solidFill>
                <a:latin typeface="+mj-lt"/>
                <a:cs typeface="Times New Roman" pitchFamily="18" charset="0"/>
              </a:rPr>
              <a:t>СПІВАВТОРСТВО В </a:t>
            </a:r>
            <a:r>
              <a:rPr lang="uk-UA" sz="24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ПІДРУЧНИКУ, виданому в США</a:t>
            </a:r>
            <a:endParaRPr lang="uk-UA" sz="2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4267200" y="2209800"/>
            <a:ext cx="487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Dew M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uk-UA" sz="2400" dirty="0">
                <a:solidFill>
                  <a:schemeClr val="bg1"/>
                </a:solidFill>
              </a:rPr>
              <a:t>., </a:t>
            </a:r>
            <a:r>
              <a:rPr lang="en-US" sz="2400" dirty="0">
                <a:solidFill>
                  <a:schemeClr val="bg1"/>
                </a:solidFill>
              </a:rPr>
              <a:t>Switzer G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uk-UA" sz="2400" dirty="0">
                <a:solidFill>
                  <a:schemeClr val="bg1"/>
                </a:solidFill>
              </a:rPr>
              <a:t>., </a:t>
            </a:r>
            <a:r>
              <a:rPr lang="en-US" sz="2400" dirty="0" err="1">
                <a:solidFill>
                  <a:schemeClr val="bg1"/>
                </a:solidFill>
              </a:rPr>
              <a:t>Myaskovsky</a:t>
            </a:r>
            <a:r>
              <a:rPr lang="en-US" sz="2400" dirty="0">
                <a:solidFill>
                  <a:schemeClr val="bg1"/>
                </a:solidFill>
              </a:rPr>
              <a:t> L</a:t>
            </a:r>
            <a:r>
              <a:rPr lang="uk-UA" sz="2400" dirty="0">
                <a:solidFill>
                  <a:schemeClr val="bg1"/>
                </a:solidFill>
              </a:rPr>
              <a:t>., </a:t>
            </a:r>
            <a:r>
              <a:rPr lang="en-US" sz="2400" dirty="0" err="1">
                <a:solidFill>
                  <a:schemeClr val="bg1"/>
                </a:solidFill>
              </a:rPr>
              <a:t>DiMartini</a:t>
            </a:r>
            <a:r>
              <a:rPr lang="en-US" sz="2400" dirty="0">
                <a:solidFill>
                  <a:schemeClr val="bg1"/>
                </a:solidFill>
              </a:rPr>
              <a:t> A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Tovt-Korshynska</a:t>
            </a:r>
            <a:r>
              <a:rPr lang="en-US" sz="2400" dirty="0">
                <a:solidFill>
                  <a:schemeClr val="bg1"/>
                </a:solidFill>
              </a:rPr>
              <a:t> M.I. Rating scales for mood disorders. </a:t>
            </a:r>
            <a:r>
              <a:rPr lang="en-GB" sz="2400" dirty="0">
                <a:solidFill>
                  <a:schemeClr val="bg1"/>
                </a:solidFill>
              </a:rPr>
              <a:t>In D.J. Stein, D.J. </a:t>
            </a:r>
            <a:r>
              <a:rPr lang="en-GB" sz="2400" dirty="0" err="1">
                <a:solidFill>
                  <a:schemeClr val="bg1"/>
                </a:solidFill>
              </a:rPr>
              <a:t>Kupfer</a:t>
            </a:r>
            <a:r>
              <a:rPr lang="en-GB" sz="2400" dirty="0">
                <a:solidFill>
                  <a:schemeClr val="bg1"/>
                </a:solidFill>
              </a:rPr>
              <a:t>, A.F. </a:t>
            </a:r>
            <a:r>
              <a:rPr lang="en-GB" sz="2400" dirty="0" err="1">
                <a:solidFill>
                  <a:schemeClr val="bg1"/>
                </a:solidFill>
              </a:rPr>
              <a:t>Schtzberg</a:t>
            </a:r>
            <a:r>
              <a:rPr lang="en-GB" sz="2400" dirty="0">
                <a:solidFill>
                  <a:schemeClr val="bg1"/>
                </a:solidFill>
              </a:rPr>
              <a:t>, editors. </a:t>
            </a:r>
            <a:r>
              <a:rPr lang="en-GB" sz="2400" dirty="0">
                <a:solidFill>
                  <a:srgbClr val="FFFF00"/>
                </a:solidFill>
              </a:rPr>
              <a:t>Textbook of Mood Disorders. The American Psychiatric Publishing. Washington, London. </a:t>
            </a:r>
            <a:r>
              <a:rPr lang="en-GB" sz="2400" dirty="0">
                <a:solidFill>
                  <a:schemeClr val="bg1"/>
                </a:solidFill>
              </a:rPr>
              <a:t>200</a:t>
            </a:r>
            <a:r>
              <a:rPr lang="uk-UA" sz="2400" dirty="0">
                <a:solidFill>
                  <a:schemeClr val="bg1"/>
                </a:solidFill>
              </a:rPr>
              <a:t>9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P. 69-97.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20484" name="Picture 16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886728" cy="1000131"/>
          </a:xfrm>
        </p:spPr>
        <p:txBody>
          <a:bodyPr>
            <a:normAutofit/>
          </a:bodyPr>
          <a:lstStyle/>
          <a:p>
            <a:r>
              <a:rPr lang="uk-UA" sz="2400" u="sng" dirty="0" smtClean="0">
                <a:solidFill>
                  <a:schemeClr val="bg1"/>
                </a:solidFill>
              </a:rPr>
              <a:t> </a:t>
            </a:r>
            <a:r>
              <a:rPr lang="uk-UA" sz="2400" b="1" u="sng" dirty="0" smtClean="0">
                <a:solidFill>
                  <a:srgbClr val="FFFF00"/>
                </a:solidFill>
              </a:rPr>
              <a:t>В</a:t>
            </a:r>
            <a:r>
              <a:rPr lang="ru-RU" sz="2400" b="1" u="sng" dirty="0" err="1" smtClean="0">
                <a:solidFill>
                  <a:srgbClr val="FFFF00"/>
                </a:solidFill>
              </a:rPr>
              <a:t>идано</a:t>
            </a:r>
            <a:r>
              <a:rPr lang="uk-UA" sz="2400" b="1" u="sng" dirty="0" smtClean="0">
                <a:solidFill>
                  <a:srgbClr val="FFFF00"/>
                </a:solidFill>
              </a:rPr>
              <a:t> 5 навчальних посібників та підручників, з них 4</a:t>
            </a:r>
            <a:r>
              <a:rPr lang="ru-RU" sz="2400" b="1" u="sng" dirty="0" smtClean="0">
                <a:solidFill>
                  <a:srgbClr val="FFFF00"/>
                </a:solidFill>
              </a:rPr>
              <a:t> </a:t>
            </a:r>
            <a:r>
              <a:rPr lang="uk-UA" sz="2400" b="1" u="sng" dirty="0" smtClean="0">
                <a:solidFill>
                  <a:srgbClr val="FFFF00"/>
                </a:solidFill>
              </a:rPr>
              <a:t>– під</a:t>
            </a:r>
            <a:r>
              <a:rPr lang="ru-RU" sz="2400" b="1" u="sng" dirty="0" smtClean="0">
                <a:solidFill>
                  <a:srgbClr val="FFFF00"/>
                </a:solidFill>
              </a:rPr>
              <a:t> грифом МОН</a:t>
            </a:r>
            <a:r>
              <a:rPr lang="uk-UA" sz="2400" b="1" u="sng" dirty="0" smtClean="0">
                <a:solidFill>
                  <a:srgbClr val="FFFF00"/>
                </a:solidFill>
              </a:rPr>
              <a:t>: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6786610" cy="5643602"/>
          </a:xfrm>
        </p:spPr>
        <p:txBody>
          <a:bodyPr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Товт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В.А., Дуло О.А., Михайлович С.О.,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Товт-Коршинська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М.І. Гімнастика в системі підготовки спеціалістів з фізичної реабілітації. Ужгород: ВАТ “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Закарпаття”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2009. – 176 с. (під грифом МОН). </a:t>
            </a: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Андрашко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Ю.В., О.В.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Буянова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О.В., Цідило І.Г. та ін. Вибрані лекції по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дерматовенерології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Підручник, Навчальний посібник для студентів вищих медичних закладів. Івано-Франківськ, 2011р., 171с. (під грифом МОН).</a:t>
            </a: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Потапчук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А.М., Добра П.П. та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співавт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Сучасна фізіотерапія та діагностика у стоматології – Навчальний посібник. – Видавництво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ФОП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Бреза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А.Е. – 2012. – 449 с.  (під грифом МОН).</a:t>
            </a: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Виноград Н.О. Загальна епідеміологія: навчальний посібник для студентів. – Київ: «Медицина», 2010. – С. 176. (під грифом МОН).</a:t>
            </a: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Від симптому і синдрому – до діагнозу та лікування. За загальною редакцією професора  </a:t>
            </a:r>
            <a:r>
              <a:rPr lang="uk-UA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Чопея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І. В. – Ужгород: “ІВА”, 2009. – 843 с.</a:t>
            </a:r>
            <a:endParaRPr lang="ru-RU" sz="2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 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4" descr="Изображение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3212" y="4500570"/>
            <a:ext cx="15307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D:\Мої документи\Скан\2012_09_07\Обгортка книг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460096"/>
            <a:ext cx="1643042" cy="24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786610" cy="64294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Міжнародні </a:t>
            </a:r>
            <a:r>
              <a:rPr lang="uk-UA" dirty="0" err="1" smtClean="0">
                <a:solidFill>
                  <a:srgbClr val="FFC000"/>
                </a:solidFill>
              </a:rPr>
              <a:t>зв</a:t>
            </a:r>
            <a:r>
              <a:rPr lang="en-US" dirty="0" smtClean="0">
                <a:solidFill>
                  <a:srgbClr val="FFC000"/>
                </a:solidFill>
              </a:rPr>
              <a:t>’</a:t>
            </a:r>
            <a:r>
              <a:rPr lang="uk-UA" dirty="0" err="1" smtClean="0">
                <a:solidFill>
                  <a:srgbClr val="FFC000"/>
                </a:solidFill>
              </a:rPr>
              <a:t>язки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Викладачі кафедри </a:t>
            </a:r>
            <a:r>
              <a:rPr lang="uk-UA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just"/>
            <a:r>
              <a:rPr lang="uk-UA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проходили стажування та обмін досвідом в університетах США (Університети Пітсбургу, Флориди, </a:t>
            </a:r>
            <a:r>
              <a:rPr lang="uk-UA" sz="3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Джорджії</a:t>
            </a:r>
            <a:r>
              <a:rPr lang="uk-UA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uk-UA" sz="3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Клівленда</a:t>
            </a:r>
            <a:r>
              <a:rPr lang="uk-UA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), Великобританії (Університет </a:t>
            </a:r>
            <a:r>
              <a:rPr lang="uk-UA" sz="3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Данді</a:t>
            </a:r>
            <a:r>
              <a:rPr lang="uk-UA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), Росії (Перший медичний університет м. Санкт-Петербург);</a:t>
            </a:r>
          </a:p>
          <a:p>
            <a:pPr algn="just"/>
            <a:r>
              <a:rPr lang="uk-UA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приймають участь у міжнародних конференціях (США, Іспанія, Угорщина, Туреччина, Росія і т.д.).</a:t>
            </a:r>
          </a:p>
          <a:p>
            <a:pPr algn="just"/>
            <a:endParaRPr lang="uk-UA" sz="3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5121" name="Picture 1" descr="C:\Documents and Settings\User\Рабочий стол\картинки на презентацію\imagesCACZPS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89"/>
            <a:ext cx="2667002" cy="171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Міжнародні наукові проекти:</a:t>
            </a:r>
          </a:p>
          <a:p>
            <a:pPr algn="just"/>
            <a:endParaRPr lang="uk-UA" sz="4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/>
            <a:endParaRPr lang="uk-UA" sz="4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uk-UA" dirty="0" smtClean="0">
                <a:solidFill>
                  <a:srgbClr val="92D050"/>
                </a:solidFill>
              </a:rPr>
              <a:t>«Посилений нагляд за вірусною </a:t>
            </a:r>
            <a:r>
              <a:rPr lang="uk-UA" dirty="0" err="1" smtClean="0">
                <a:solidFill>
                  <a:srgbClr val="92D050"/>
                </a:solidFill>
              </a:rPr>
              <a:t>геморагічною</a:t>
            </a:r>
            <a:r>
              <a:rPr lang="uk-UA" dirty="0" smtClean="0">
                <a:solidFill>
                  <a:srgbClr val="92D050"/>
                </a:solidFill>
              </a:rPr>
              <a:t> гарячкою/ вірусами енцефаліту та іншими кліщовими </a:t>
            </a:r>
            <a:r>
              <a:rPr lang="uk-UA" dirty="0" err="1" smtClean="0">
                <a:solidFill>
                  <a:srgbClr val="92D050"/>
                </a:solidFill>
              </a:rPr>
              <a:t>патогенами</a:t>
            </a:r>
            <a:r>
              <a:rPr lang="uk-UA" dirty="0" smtClean="0">
                <a:solidFill>
                  <a:srgbClr val="92D050"/>
                </a:solidFill>
              </a:rPr>
              <a:t> в Україні» (в межах програми ВООЗ, Каїр - МОЗ України);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>
                <a:solidFill>
                  <a:srgbClr val="92D050"/>
                </a:solidFill>
              </a:rPr>
              <a:t>«Забезпечення доступу </a:t>
            </a:r>
            <a:r>
              <a:rPr lang="uk-UA" dirty="0" err="1" smtClean="0">
                <a:solidFill>
                  <a:srgbClr val="92D050"/>
                </a:solidFill>
              </a:rPr>
              <a:t>дискордантних</a:t>
            </a:r>
            <a:r>
              <a:rPr lang="uk-UA" dirty="0" smtClean="0">
                <a:solidFill>
                  <a:srgbClr val="92D050"/>
                </a:solidFill>
              </a:rPr>
              <a:t> пар до послуг із реалізації репродуктивних прав ВІЛ-інфікованих в Україні у 2010 – 2011 роках» за технічною підтримкою Глобального фонду ООН;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>
                <a:solidFill>
                  <a:srgbClr val="92D050"/>
                </a:solidFill>
              </a:rPr>
              <a:t>Дослідження наслідків захворювання для оцінки дії інгаляцій фіксованої комбінації препаратів </a:t>
            </a:r>
            <a:r>
              <a:rPr lang="uk-UA" dirty="0" err="1" smtClean="0">
                <a:solidFill>
                  <a:srgbClr val="92D050"/>
                </a:solidFill>
              </a:rPr>
              <a:t>Флутиказону</a:t>
            </a:r>
            <a:r>
              <a:rPr lang="uk-UA" dirty="0" smtClean="0">
                <a:solidFill>
                  <a:srgbClr val="92D050"/>
                </a:solidFill>
              </a:rPr>
              <a:t> </a:t>
            </a:r>
            <a:r>
              <a:rPr lang="uk-UA" dirty="0" err="1" smtClean="0">
                <a:solidFill>
                  <a:srgbClr val="92D050"/>
                </a:solidFill>
              </a:rPr>
              <a:t>фуроату</a:t>
            </a:r>
            <a:r>
              <a:rPr lang="uk-UA" dirty="0" smtClean="0">
                <a:solidFill>
                  <a:srgbClr val="92D050"/>
                </a:solidFill>
              </a:rPr>
              <a:t>/</a:t>
            </a:r>
            <a:r>
              <a:rPr lang="uk-UA" dirty="0" err="1" smtClean="0">
                <a:solidFill>
                  <a:srgbClr val="92D050"/>
                </a:solidFill>
              </a:rPr>
              <a:t>Вілантеролу</a:t>
            </a:r>
            <a:r>
              <a:rPr lang="uk-UA" dirty="0" smtClean="0">
                <a:solidFill>
                  <a:srgbClr val="92D050"/>
                </a:solidFill>
              </a:rPr>
              <a:t> (порошок для інгаляцій 3 дозі 200/25мкг) у порівнянні з </a:t>
            </a:r>
            <a:r>
              <a:rPr lang="uk-UA" dirty="0" err="1" smtClean="0">
                <a:solidFill>
                  <a:srgbClr val="92D050"/>
                </a:solidFill>
              </a:rPr>
              <a:t>плацебо</a:t>
            </a:r>
            <a:r>
              <a:rPr lang="uk-UA" dirty="0" smtClean="0">
                <a:solidFill>
                  <a:srgbClr val="92D050"/>
                </a:solidFill>
              </a:rPr>
              <a:t> на виживаність у пацієнтів із хронічним обструктивним захворюванням легень (ХОЗЛ) середнього ступеня важкості з наявністю в анамнезі або підвищеним ризиком розвитку серцево-судинного захворювання.</a:t>
            </a:r>
            <a:endParaRPr lang="ru-RU" dirty="0" smtClean="0">
              <a:solidFill>
                <a:srgbClr val="92D050"/>
              </a:solidFill>
            </a:endParaRPr>
          </a:p>
          <a:p>
            <a:endParaRPr lang="ru-RU" dirty="0"/>
          </a:p>
        </p:txBody>
      </p:sp>
      <p:pic>
        <p:nvPicPr>
          <p:cNvPr id="6" name="Picture 4" descr="прапо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290"/>
            <a:ext cx="32147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81000"/>
            <a:ext cx="8305800" cy="4572000"/>
          </a:xfrm>
          <a:extLst/>
        </p:spPr>
        <p:txBody>
          <a:bodyPr/>
          <a:lstStyle/>
          <a:p>
            <a:pPr marL="457200" indent="-457200" algn="ctr">
              <a:buFont typeface="Wingdings" pitchFamily="2" charset="2"/>
              <a:buNone/>
              <a:defRPr/>
            </a:pP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Кафедра приймає участь у співпраці міст-побратимів Ужгорода і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Корваліса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 (штат </a:t>
            </a:r>
            <a:r>
              <a:rPr lang="uk-UA" sz="2400" dirty="0" err="1" smtClean="0">
                <a:solidFill>
                  <a:schemeClr val="bg1">
                    <a:lumMod val="95000"/>
                  </a:schemeClr>
                </a:solidFill>
              </a:rPr>
              <a:t>Орегон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</a:rPr>
              <a:t>, США)</a:t>
            </a:r>
            <a:endParaRPr lang="uk-UA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26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26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26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0"/>
            <a:ext cx="26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0"/>
            <a:ext cx="26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</a:t>
            </a:r>
          </a:p>
        </p:txBody>
      </p:sp>
      <p:pic>
        <p:nvPicPr>
          <p:cNvPr id="30731" name="Picture 5" descr="D:\lib.Docs\Маріанна\міжнар звязки 1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2590800" cy="204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8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4422"/>
            <a:ext cx="8624918" cy="291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20" descr="P8091209376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429132"/>
            <a:ext cx="28956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Downloads\Колесник\1379746_640649215965715_2057661072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4306" y="4643446"/>
            <a:ext cx="2685863" cy="18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582594"/>
          </a:xfrm>
          <a:noFill/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C000"/>
                </a:solidFill>
                <a:effectLst/>
              </a:rPr>
              <a:t>Курс фтизіатрії</a:t>
            </a:r>
            <a:endParaRPr lang="ru-RU" sz="4800" dirty="0" smtClean="0">
              <a:solidFill>
                <a:srgbClr val="FFC000"/>
              </a:solidFill>
              <a:effectLst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85860"/>
            <a:ext cx="1714512" cy="1785950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428860" y="1285860"/>
            <a:ext cx="64294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400" dirty="0" err="1">
                <a:solidFill>
                  <a:srgbClr val="FFFF66"/>
                </a:solidFill>
                <a:latin typeface="Arial" charset="0"/>
              </a:rPr>
              <a:t>асист</a:t>
            </a:r>
            <a:r>
              <a:rPr lang="uk-UA" sz="2400" dirty="0">
                <a:solidFill>
                  <a:srgbClr val="FFFF66"/>
                </a:solidFill>
                <a:latin typeface="Arial" charset="0"/>
              </a:rPr>
              <a:t>. Скрип В.В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.</a:t>
            </a:r>
          </a:p>
          <a:p>
            <a:pPr algn="just"/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Генеральний директор ОКТМО </a:t>
            </a:r>
            <a:r>
              <a:rPr lang="uk-UA" sz="2400" dirty="0" err="1" smtClean="0">
                <a:solidFill>
                  <a:srgbClr val="FFFF66"/>
                </a:solidFill>
                <a:latin typeface="Arial" charset="0"/>
              </a:rPr>
              <a:t>“Фтизіатрія”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, позаштатний фтизіатр Управління охорони здоров'я Закарпатської ОДА, Голова асоціації фтизіатрів Закарпаття, депутат Закарпатської обласної ради </a:t>
            </a:r>
          </a:p>
          <a:p>
            <a:pPr algn="just"/>
            <a:endParaRPr lang="ru-RU" sz="240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0298" y="3857628"/>
            <a:ext cx="6400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400" dirty="0" err="1" smtClean="0">
                <a:solidFill>
                  <a:srgbClr val="FFFF66"/>
                </a:solidFill>
              </a:rPr>
              <a:t>к.м.н</a:t>
            </a:r>
            <a:r>
              <a:rPr lang="uk-UA" sz="2400" dirty="0" smtClean="0">
                <a:solidFill>
                  <a:srgbClr val="FFFF66"/>
                </a:solidFill>
              </a:rPr>
              <a:t>.,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uk-UA" sz="2400" dirty="0" err="1" smtClean="0">
                <a:solidFill>
                  <a:srgbClr val="FFFF66"/>
                </a:solidFill>
                <a:latin typeface="Arial" charset="0"/>
              </a:rPr>
              <a:t>асист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. </a:t>
            </a:r>
            <a:r>
              <a:rPr lang="uk-UA" sz="2400" dirty="0" err="1">
                <a:solidFill>
                  <a:srgbClr val="FFFF66"/>
                </a:solidFill>
                <a:latin typeface="Arial" charset="0"/>
              </a:rPr>
              <a:t>Марковцій</a:t>
            </a:r>
            <a:r>
              <a:rPr lang="uk-UA" sz="2400" dirty="0">
                <a:solidFill>
                  <a:srgbClr val="FFFF66"/>
                </a:solidFill>
                <a:latin typeface="Arial" charset="0"/>
              </a:rPr>
              <a:t> Л.Ю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., заступник Генерального директора  ОКТМО </a:t>
            </a:r>
            <a:r>
              <a:rPr lang="uk-UA" sz="2400" dirty="0" err="1" smtClean="0">
                <a:solidFill>
                  <a:srgbClr val="FFFF66"/>
                </a:solidFill>
                <a:latin typeface="Arial" charset="0"/>
              </a:rPr>
              <a:t>“Фтизіатрія”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, заступник Голови асоціації фтизіатрів Закарпаття, секретар обласної ради з питань протидії туберкульозу, ВІЛ-інфекції, </a:t>
            </a:r>
            <a:r>
              <a:rPr lang="uk-UA" sz="2400" dirty="0" err="1" smtClean="0">
                <a:solidFill>
                  <a:srgbClr val="FFFF66"/>
                </a:solidFill>
                <a:latin typeface="Arial" charset="0"/>
              </a:rPr>
              <a:t>СНІДу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 при Закарпатській ОДА.</a:t>
            </a:r>
          </a:p>
          <a:p>
            <a:endParaRPr lang="uk-UA" sz="3200" dirty="0" smtClean="0">
              <a:solidFill>
                <a:srgbClr val="FFFF66"/>
              </a:solidFill>
              <a:latin typeface="Arial" charset="0"/>
            </a:endParaRPr>
          </a:p>
          <a:p>
            <a:endParaRPr lang="uk-UA" sz="3200" dirty="0" smtClean="0">
              <a:solidFill>
                <a:srgbClr val="FFFF66"/>
              </a:solidFill>
              <a:latin typeface="Arial" charset="0"/>
            </a:endParaRPr>
          </a:p>
          <a:p>
            <a:endParaRPr lang="uk-UA" sz="3200" dirty="0" smtClean="0">
              <a:solidFill>
                <a:srgbClr val="FFFF66"/>
              </a:solidFill>
              <a:latin typeface="Arial" charset="0"/>
            </a:endParaRPr>
          </a:p>
          <a:p>
            <a:endParaRPr lang="uk-UA" sz="3200" dirty="0" smtClean="0">
              <a:solidFill>
                <a:srgbClr val="FFFF66"/>
              </a:solidFill>
              <a:latin typeface="Arial" charset="0"/>
            </a:endParaRPr>
          </a:p>
          <a:p>
            <a:endParaRPr lang="uk-UA" sz="3200" dirty="0" smtClean="0">
              <a:solidFill>
                <a:srgbClr val="FFFF66"/>
              </a:solidFill>
              <a:latin typeface="Arial" charset="0"/>
            </a:endParaRPr>
          </a:p>
          <a:p>
            <a:endParaRPr lang="ru-RU" sz="2800" dirty="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28860" y="3714752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dirty="0" smtClean="0">
              <a:solidFill>
                <a:srgbClr val="FFFF66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FFFF66"/>
                </a:solidFill>
              </a:rPr>
              <a:t>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noFill/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  <a:effectLst/>
              </a:rPr>
              <a:t>Курс фізіотерапії</a:t>
            </a:r>
            <a:endParaRPr lang="ru-RU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142984"/>
            <a:ext cx="1833576" cy="1571636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643174" y="857232"/>
            <a:ext cx="55149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3200" dirty="0" smtClean="0">
              <a:solidFill>
                <a:srgbClr val="FFFF66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uk-UA" sz="3200" dirty="0" err="1" smtClean="0">
                <a:solidFill>
                  <a:srgbClr val="FFFF66"/>
                </a:solidFill>
                <a:latin typeface="Arial" charset="0"/>
              </a:rPr>
              <a:t>к.мед.н</a:t>
            </a:r>
            <a:r>
              <a:rPr lang="uk-UA" sz="3200" dirty="0" smtClean="0">
                <a:solidFill>
                  <a:srgbClr val="FFFF66"/>
                </a:solidFill>
                <a:latin typeface="Arial" charset="0"/>
              </a:rPr>
              <a:t>., доц</a:t>
            </a:r>
            <a:r>
              <a:rPr lang="uk-UA" sz="3200" dirty="0">
                <a:solidFill>
                  <a:srgbClr val="FFFF66"/>
                </a:solidFill>
                <a:latin typeface="Arial" charset="0"/>
              </a:rPr>
              <a:t>. </a:t>
            </a:r>
            <a:r>
              <a:rPr lang="uk-UA" sz="3200" dirty="0" err="1">
                <a:solidFill>
                  <a:srgbClr val="FFFF66"/>
                </a:solidFill>
                <a:latin typeface="Arial" charset="0"/>
              </a:rPr>
              <a:t>Сухан</a:t>
            </a:r>
            <a:r>
              <a:rPr lang="uk-UA" sz="3200" dirty="0">
                <a:solidFill>
                  <a:srgbClr val="FFFF66"/>
                </a:solidFill>
                <a:latin typeface="Arial" charset="0"/>
              </a:rPr>
              <a:t> В.С.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86050" y="2071679"/>
            <a:ext cx="35300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FFFF66"/>
              </a:solidFill>
              <a:latin typeface="Arial" charset="0"/>
            </a:endParaRPr>
          </a:p>
          <a:p>
            <a:endParaRPr lang="en-US" sz="3200" dirty="0" smtClean="0">
              <a:solidFill>
                <a:srgbClr val="FFFF66"/>
              </a:solidFill>
              <a:latin typeface="Arial" charset="0"/>
            </a:endParaRPr>
          </a:p>
          <a:p>
            <a:endParaRPr lang="en-US" sz="3200" dirty="0" smtClean="0">
              <a:solidFill>
                <a:srgbClr val="FFFF66"/>
              </a:solidFill>
              <a:latin typeface="Arial" charset="0"/>
            </a:endParaRPr>
          </a:p>
          <a:p>
            <a:r>
              <a:rPr lang="uk-UA" sz="3200" dirty="0" err="1" smtClean="0">
                <a:solidFill>
                  <a:srgbClr val="FFFF66"/>
                </a:solidFill>
                <a:latin typeface="Arial" charset="0"/>
              </a:rPr>
              <a:t>к.мед.н</a:t>
            </a:r>
            <a:r>
              <a:rPr lang="uk-UA" sz="3200" dirty="0" smtClean="0">
                <a:solidFill>
                  <a:srgbClr val="FFFF66"/>
                </a:solidFill>
                <a:latin typeface="Arial" charset="0"/>
              </a:rPr>
              <a:t>., доц</a:t>
            </a:r>
            <a:r>
              <a:rPr lang="uk-UA" sz="3200" dirty="0">
                <a:solidFill>
                  <a:srgbClr val="FFFF66"/>
                </a:solidFill>
                <a:latin typeface="Arial" charset="0"/>
              </a:rPr>
              <a:t>. Дичка В.В. </a:t>
            </a:r>
          </a:p>
        </p:txBody>
      </p: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86322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2857488" y="3429000"/>
            <a:ext cx="4522824" cy="270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3200" dirty="0" smtClean="0">
              <a:solidFill>
                <a:srgbClr val="FFFF66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3200" dirty="0" smtClean="0">
              <a:solidFill>
                <a:srgbClr val="FFFF66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3200" dirty="0" smtClean="0">
              <a:solidFill>
                <a:srgbClr val="FFFF66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US" sz="3200" dirty="0" smtClean="0">
              <a:solidFill>
                <a:srgbClr val="FFFF66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uk-UA" sz="3200" dirty="0" smtClean="0">
                <a:solidFill>
                  <a:srgbClr val="FFFF66"/>
                </a:solidFill>
                <a:latin typeface="Arial" charset="0"/>
              </a:rPr>
              <a:t>ст.</a:t>
            </a:r>
            <a:r>
              <a:rPr lang="en-US" sz="3200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uk-UA" sz="3200" dirty="0" smtClean="0">
                <a:solidFill>
                  <a:srgbClr val="FFFF66"/>
                </a:solidFill>
                <a:latin typeface="Arial" charset="0"/>
              </a:rPr>
              <a:t>викл. </a:t>
            </a:r>
            <a:r>
              <a:rPr lang="uk-UA" sz="3200" dirty="0" smtClean="0">
                <a:solidFill>
                  <a:srgbClr val="FFFF66"/>
                </a:solidFill>
                <a:latin typeface="Arial" charset="0"/>
              </a:rPr>
              <a:t>Блага О.С. </a:t>
            </a:r>
            <a:endParaRPr lang="uk-UA" sz="3200" dirty="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noFill/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FF00"/>
                </a:solidFill>
                <a:effectLst/>
              </a:rPr>
              <a:t>Курс інфекційних хвороб</a:t>
            </a:r>
            <a:endParaRPr lang="ru-RU" sz="4800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1267" name="Picture 4" descr="Turyanytsya_Sergiy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143108" y="928670"/>
            <a:ext cx="67151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 err="1" smtClean="0">
                <a:solidFill>
                  <a:srgbClr val="FFFF66"/>
                </a:solidFill>
                <a:latin typeface="Arial" charset="0"/>
              </a:rPr>
              <a:t>к.мед.н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., проф.</a:t>
            </a:r>
            <a:r>
              <a:rPr lang="uk-UA" sz="2400" dirty="0" smtClean="0">
                <a:solidFill>
                  <a:srgbClr val="FFFF66"/>
                </a:solidFill>
              </a:rPr>
              <a:t> 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uk-UA" sz="2400" dirty="0" err="1">
                <a:solidFill>
                  <a:srgbClr val="FFFF66"/>
                </a:solidFill>
                <a:latin typeface="Arial" charset="0"/>
              </a:rPr>
              <a:t>Туряниця</a:t>
            </a:r>
            <a:r>
              <a:rPr lang="uk-UA" sz="2400" dirty="0">
                <a:solidFill>
                  <a:srgbClr val="FFFF66"/>
                </a:solidFill>
                <a:latin typeface="Arial" charset="0"/>
              </a:rPr>
              <a:t> С.М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.</a:t>
            </a:r>
          </a:p>
          <a:p>
            <a:pPr algn="just"/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завідуючий курсом інфекційних хвороб і епідеміології, член президії профкому </a:t>
            </a:r>
            <a:r>
              <a:rPr lang="uk-UA" sz="2400" dirty="0" err="1" smtClean="0">
                <a:solidFill>
                  <a:srgbClr val="FFFF66"/>
                </a:solidFill>
                <a:latin typeface="Arial" charset="0"/>
              </a:rPr>
              <a:t>УжНУ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 , Член Всесвітньої асоціації інфекціоністів</a:t>
            </a:r>
            <a:endParaRPr lang="uk-UA" sz="2400" dirty="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11269" name="Picture 6" descr="Поляк МА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143108" y="2643182"/>
            <a:ext cx="66437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uk-UA" sz="2400" dirty="0" err="1" smtClean="0">
                <a:solidFill>
                  <a:srgbClr val="FFFF66"/>
                </a:solidFill>
              </a:rPr>
              <a:t>к.мед.н</a:t>
            </a:r>
            <a:r>
              <a:rPr lang="uk-UA" sz="2400" dirty="0" smtClean="0">
                <a:solidFill>
                  <a:srgbClr val="FFFF66"/>
                </a:solidFill>
              </a:rPr>
              <a:t>.,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uk-UA" sz="2400" dirty="0" err="1" smtClean="0">
                <a:solidFill>
                  <a:srgbClr val="FFFF66"/>
                </a:solidFill>
                <a:latin typeface="Arial" charset="0"/>
              </a:rPr>
              <a:t>асист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. </a:t>
            </a:r>
            <a:r>
              <a:rPr lang="uk-UA" sz="2400" dirty="0">
                <a:solidFill>
                  <a:srgbClr val="FFFF66"/>
                </a:solidFill>
                <a:latin typeface="Arial" charset="0"/>
              </a:rPr>
              <a:t>Поляк М.А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.</a:t>
            </a:r>
          </a:p>
          <a:p>
            <a:pPr algn="just"/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головний лікар ОКІЛ , заслужений лікар України</a:t>
            </a:r>
            <a:r>
              <a:rPr lang="en-US" sz="2400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, позаштатний обласний інфекціоніст УОЗ в Закарпатській ОДА, Голова асоціації інфекціоністів Закарпаття</a:t>
            </a:r>
            <a:endParaRPr lang="ru-RU" sz="240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2143108" y="4143380"/>
            <a:ext cx="685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FFFF66"/>
              </a:solidFill>
              <a:latin typeface="Arial" charset="0"/>
            </a:endParaRPr>
          </a:p>
          <a:p>
            <a:endParaRPr lang="en-US" sz="3200" dirty="0" smtClean="0">
              <a:solidFill>
                <a:srgbClr val="FFFF66"/>
              </a:solidFill>
              <a:latin typeface="Arial" charset="0"/>
            </a:endParaRPr>
          </a:p>
          <a:p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асист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. </a:t>
            </a:r>
            <a:r>
              <a:rPr lang="uk-UA" sz="2400" dirty="0" smtClean="0">
                <a:solidFill>
                  <a:srgbClr val="FFFF66"/>
                </a:solidFill>
                <a:latin typeface="Arial" charset="0"/>
              </a:rPr>
              <a:t>Галамба А.А.</a:t>
            </a:r>
            <a:endParaRPr lang="ru-RU" sz="2400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13175"/>
            <a:ext cx="1428759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70"/>
          </a:xfrm>
          <a:noFill/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  <a:effectLst/>
              </a:rPr>
              <a:t>Курс </a:t>
            </a:r>
            <a:r>
              <a:rPr lang="uk-UA" dirty="0" err="1" smtClean="0">
                <a:solidFill>
                  <a:srgbClr val="FFFF00"/>
                </a:solidFill>
                <a:effectLst/>
              </a:rPr>
              <a:t>дерматовенерології</a:t>
            </a:r>
            <a:endParaRPr lang="ru-RU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2291" name="Picture 4" descr="IMG_45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928794" y="2786058"/>
            <a:ext cx="7215206" cy="21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uk-UA" dirty="0" err="1" smtClean="0">
                <a:solidFill>
                  <a:srgbClr val="FFFF66"/>
                </a:solidFill>
                <a:latin typeface="Arial" charset="0"/>
              </a:rPr>
              <a:t>к.мед.н</a:t>
            </a: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., доц</a:t>
            </a:r>
            <a:r>
              <a:rPr lang="uk-UA" dirty="0">
                <a:solidFill>
                  <a:srgbClr val="FFFF66"/>
                </a:solidFill>
                <a:latin typeface="Arial" charset="0"/>
              </a:rPr>
              <a:t>. </a:t>
            </a:r>
            <a:r>
              <a:rPr lang="uk-UA" dirty="0" err="1">
                <a:solidFill>
                  <a:srgbClr val="FFFF66"/>
                </a:solidFill>
                <a:latin typeface="Arial" charset="0"/>
              </a:rPr>
              <a:t>Миронюк</a:t>
            </a:r>
            <a:r>
              <a:rPr lang="uk-UA" dirty="0">
                <a:solidFill>
                  <a:srgbClr val="FFFF66"/>
                </a:solidFill>
                <a:latin typeface="Arial" charset="0"/>
              </a:rPr>
              <a:t> І.С</a:t>
            </a: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Головний лікар Закарпатського центру  профілактики і боротьби зі </a:t>
            </a:r>
            <a:r>
              <a:rPr lang="uk-UA" dirty="0" err="1" smtClean="0">
                <a:solidFill>
                  <a:srgbClr val="FFFF66"/>
                </a:solidFill>
                <a:latin typeface="Arial" charset="0"/>
              </a:rPr>
              <a:t>СНІДу</a:t>
            </a: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, Консультант боротьби ВООЗ в Україні - ІПСШ, оцінки стратегій </a:t>
            </a:r>
            <a:r>
              <a:rPr lang="uk-UA" dirty="0" err="1" smtClean="0">
                <a:solidFill>
                  <a:srgbClr val="FFFF66"/>
                </a:solidFill>
                <a:latin typeface="Arial" charset="0"/>
              </a:rPr>
              <a:t>держ</a:t>
            </a: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. с-ми ОЗ в умовах кризових ситуацій,  Національний тренер фонду народонаселення ООН в Україні, Міжнародний тренер програми розвитку ООН в Україні по розвитку та лідерству , Член правління Асоціації фахівців з питань протидії ВІЛ/</a:t>
            </a:r>
            <a:r>
              <a:rPr lang="uk-UA" dirty="0" err="1" smtClean="0">
                <a:solidFill>
                  <a:srgbClr val="FFFF66"/>
                </a:solidFill>
                <a:latin typeface="Arial" charset="0"/>
              </a:rPr>
              <a:t>СНІДу</a:t>
            </a: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 в Україні. </a:t>
            </a:r>
            <a:endParaRPr lang="uk-UA" dirty="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08" y="5286388"/>
            <a:ext cx="678661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uk-UA" sz="2000" dirty="0" err="1" smtClean="0">
                <a:solidFill>
                  <a:srgbClr val="FFFF66"/>
                </a:solidFill>
                <a:latin typeface="Arial" charset="0"/>
              </a:rPr>
              <a:t>к.мед.н</a:t>
            </a:r>
            <a:r>
              <a:rPr lang="uk-UA" sz="2000" dirty="0" smtClean="0">
                <a:solidFill>
                  <a:srgbClr val="FFFF66"/>
                </a:solidFill>
                <a:latin typeface="Arial" charset="0"/>
              </a:rPr>
              <a:t>.,доц. Пушкаренко С.В.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uk-UA" sz="2000" dirty="0" smtClean="0">
                <a:solidFill>
                  <a:srgbClr val="FFFF66"/>
                </a:solidFill>
                <a:latin typeface="Arial" charset="0"/>
              </a:rPr>
              <a:t>Головний лікар обласного клінічного </a:t>
            </a:r>
            <a:r>
              <a:rPr lang="uk-UA" sz="2000" dirty="0" err="1" smtClean="0">
                <a:solidFill>
                  <a:srgbClr val="FFFF66"/>
                </a:solidFill>
                <a:latin typeface="Arial" charset="0"/>
              </a:rPr>
              <a:t>шкірновенерологічного</a:t>
            </a:r>
            <a:r>
              <a:rPr lang="uk-UA" sz="2000" dirty="0" smtClean="0">
                <a:solidFill>
                  <a:srgbClr val="FFFF66"/>
                </a:solidFill>
                <a:latin typeface="Arial" charset="0"/>
              </a:rPr>
              <a:t> </a:t>
            </a:r>
            <a:r>
              <a:rPr lang="uk-UA" sz="2000" dirty="0" err="1" smtClean="0">
                <a:solidFill>
                  <a:srgbClr val="FFFF66"/>
                </a:solidFill>
                <a:latin typeface="Arial" charset="0"/>
              </a:rPr>
              <a:t>диспансера</a:t>
            </a:r>
            <a:endParaRPr lang="uk-UA" sz="2000" dirty="0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1026" name="Picture 2" descr="D:\Копія\Фото кафедра\andrash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1285884" cy="15716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57356" y="92867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>
                <a:solidFill>
                  <a:srgbClr val="FFFF66"/>
                </a:solidFill>
                <a:latin typeface="Arial" charset="0"/>
              </a:rPr>
              <a:t>д.мед.н</a:t>
            </a: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.,проф. </a:t>
            </a:r>
            <a:r>
              <a:rPr lang="uk-UA" dirty="0" err="1" smtClean="0">
                <a:solidFill>
                  <a:srgbClr val="FFFF66"/>
                </a:solidFill>
                <a:latin typeface="Arial" charset="0"/>
              </a:rPr>
              <a:t>Андрашко</a:t>
            </a: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 Ю.В. головний </a:t>
            </a:r>
            <a:r>
              <a:rPr lang="uk-UA" dirty="0" err="1" smtClean="0">
                <a:solidFill>
                  <a:srgbClr val="FFFF66"/>
                </a:solidFill>
                <a:latin typeface="Arial" charset="0"/>
              </a:rPr>
              <a:t>дерматовенеролог</a:t>
            </a: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 закарпатського МОЗ ОДА; голова Проблемної комісії МОЗ та АМН України з </a:t>
            </a:r>
            <a:r>
              <a:rPr lang="uk-UA" dirty="0" err="1" smtClean="0">
                <a:solidFill>
                  <a:srgbClr val="FFFF66"/>
                </a:solidFill>
                <a:latin typeface="Arial" charset="0"/>
              </a:rPr>
              <a:t>дерматовенерології</a:t>
            </a: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; президент європейської асоціації </a:t>
            </a:r>
            <a:r>
              <a:rPr lang="uk-UA" dirty="0" err="1" smtClean="0">
                <a:solidFill>
                  <a:srgbClr val="FFFF66"/>
                </a:solidFill>
                <a:latin typeface="Arial" charset="0"/>
              </a:rPr>
              <a:t>дерматовенерологів</a:t>
            </a:r>
            <a:r>
              <a:rPr lang="uk-UA" dirty="0" smtClean="0">
                <a:solidFill>
                  <a:srgbClr val="FFFF66"/>
                </a:solidFill>
                <a:latin typeface="Arial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3971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Дисципліни та курси, що викладаються на кафедрі: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Інтернатура:</a:t>
            </a:r>
          </a:p>
          <a:p>
            <a:r>
              <a:rPr lang="uk-UA" sz="2800" dirty="0" smtClean="0">
                <a:solidFill>
                  <a:srgbClr val="FF3399"/>
                </a:solidFill>
              </a:rPr>
              <a:t>Пульмонологія та фтизіатрія</a:t>
            </a:r>
          </a:p>
          <a:p>
            <a:r>
              <a:rPr lang="uk-UA" sz="2800" dirty="0" smtClean="0">
                <a:solidFill>
                  <a:srgbClr val="FF3399"/>
                </a:solidFill>
              </a:rPr>
              <a:t>Інфекційні хвороби</a:t>
            </a:r>
          </a:p>
          <a:p>
            <a:r>
              <a:rPr lang="uk-UA" sz="2800" dirty="0" err="1" smtClean="0">
                <a:solidFill>
                  <a:srgbClr val="FF3399"/>
                </a:solidFill>
              </a:rPr>
              <a:t>Дерматовенерологія</a:t>
            </a:r>
            <a:endParaRPr lang="uk-UA" sz="2800" dirty="0" smtClean="0">
              <a:solidFill>
                <a:srgbClr val="FF3399"/>
              </a:solidFill>
            </a:endParaRPr>
          </a:p>
        </p:txBody>
      </p:sp>
      <p:pic>
        <p:nvPicPr>
          <p:cNvPr id="1026" name="Picture 2" descr="C:\Documents and Settings\User\Рабочий стол\картинки на презентацію\images[4]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14818"/>
            <a:ext cx="3429024" cy="214314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картинки на презентацію\imagesCAYOAKQ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14818"/>
            <a:ext cx="3000396" cy="212442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картинки на презентацію\imagesCAB2X7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000108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715040" cy="61436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chemeClr val="bg1"/>
                </a:solidFill>
              </a:rPr>
              <a:t>Інтернам з фаху </a:t>
            </a:r>
            <a:r>
              <a:rPr lang="uk-UA" sz="2400" b="1" i="1" dirty="0" err="1" smtClean="0">
                <a:solidFill>
                  <a:schemeClr val="bg1"/>
                </a:solidFill>
              </a:rPr>
              <a:t>“Внутрішні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r>
              <a:rPr lang="uk-UA" sz="2400" b="1" i="1" dirty="0" err="1" smtClean="0">
                <a:solidFill>
                  <a:schemeClr val="bg1"/>
                </a:solidFill>
              </a:rPr>
              <a:t>хвороби”</a:t>
            </a:r>
            <a:r>
              <a:rPr lang="uk-UA" sz="2400" b="1" i="1" dirty="0" smtClean="0">
                <a:solidFill>
                  <a:schemeClr val="bg1"/>
                </a:solidFill>
              </a:rPr>
              <a:t>: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викладаютюься</a:t>
            </a:r>
            <a:r>
              <a:rPr lang="uk-UA" sz="2400" b="1" i="1" dirty="0" smtClean="0">
                <a:solidFill>
                  <a:srgbClr val="FF0000"/>
                </a:solidFill>
              </a:rPr>
              <a:t> цикли фтизіатрії, інфекційних хвороб, клінічної імунології та алергології.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chemeClr val="bg1"/>
                </a:solidFill>
              </a:rPr>
              <a:t>Інтернам з фаху </a:t>
            </a:r>
            <a:r>
              <a:rPr lang="uk-UA" sz="2400" b="1" i="1" dirty="0" err="1" smtClean="0">
                <a:solidFill>
                  <a:schemeClr val="bg1"/>
                </a:solidFill>
              </a:rPr>
              <a:t>“Загальна</a:t>
            </a:r>
            <a:r>
              <a:rPr lang="uk-UA" sz="2400" b="1" i="1" dirty="0" smtClean="0">
                <a:solidFill>
                  <a:schemeClr val="bg1"/>
                </a:solidFill>
              </a:rPr>
              <a:t> практика – сімейна </a:t>
            </a:r>
            <a:r>
              <a:rPr lang="uk-UA" sz="2400" b="1" i="1" dirty="0" err="1" smtClean="0">
                <a:solidFill>
                  <a:schemeClr val="bg1"/>
                </a:solidFill>
              </a:rPr>
              <a:t>медицина”</a:t>
            </a:r>
            <a:r>
              <a:rPr lang="uk-UA" sz="2400" b="1" i="1" dirty="0" smtClean="0">
                <a:solidFill>
                  <a:schemeClr val="bg1"/>
                </a:solidFill>
              </a:rPr>
              <a:t>: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викладаютюься</a:t>
            </a:r>
            <a:r>
              <a:rPr lang="uk-UA" sz="2400" b="1" i="1" dirty="0" smtClean="0">
                <a:solidFill>
                  <a:srgbClr val="FF0000"/>
                </a:solidFill>
              </a:rPr>
              <a:t> цикли  фтизіатрії, інфекційних хвороб та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дерматовенерології</a:t>
            </a:r>
            <a:r>
              <a:rPr lang="uk-UA" sz="2400" b="1" i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chemeClr val="bg1"/>
                </a:solidFill>
              </a:rPr>
              <a:t>Курсантам з спеціалізації </a:t>
            </a:r>
            <a:r>
              <a:rPr lang="uk-UA" sz="2400" b="1" i="1" dirty="0" err="1" smtClean="0">
                <a:solidFill>
                  <a:schemeClr val="bg1"/>
                </a:solidFill>
              </a:rPr>
              <a:t>“Клінічна</a:t>
            </a:r>
            <a:r>
              <a:rPr lang="uk-UA" sz="2400" b="1" i="1" dirty="0" smtClean="0">
                <a:solidFill>
                  <a:schemeClr val="bg1"/>
                </a:solidFill>
              </a:rPr>
              <a:t> лабораторна </a:t>
            </a:r>
            <a:r>
              <a:rPr lang="uk-UA" sz="2400" b="1" i="1" dirty="0" err="1" smtClean="0">
                <a:solidFill>
                  <a:schemeClr val="bg1"/>
                </a:solidFill>
              </a:rPr>
              <a:t>діагностика”</a:t>
            </a:r>
            <a:r>
              <a:rPr lang="uk-UA" sz="2400" b="1" i="1" dirty="0" smtClean="0">
                <a:solidFill>
                  <a:schemeClr val="bg1"/>
                </a:solidFill>
              </a:rPr>
              <a:t>: </a:t>
            </a:r>
            <a:r>
              <a:rPr lang="uk-UA" sz="2400" b="1" i="1" dirty="0" smtClean="0">
                <a:solidFill>
                  <a:srgbClr val="FF0000"/>
                </a:solidFill>
              </a:rPr>
              <a:t>викладаються  модулі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“Клінічна</a:t>
            </a:r>
            <a:r>
              <a:rPr lang="uk-UA" sz="2400" b="1" i="1" dirty="0" smtClean="0">
                <a:solidFill>
                  <a:srgbClr val="FF0000"/>
                </a:solidFill>
              </a:rPr>
              <a:t>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біохімія”</a:t>
            </a:r>
            <a:r>
              <a:rPr lang="uk-UA" sz="2400" b="1" i="1" dirty="0" smtClean="0">
                <a:solidFill>
                  <a:srgbClr val="FF0000"/>
                </a:solidFill>
              </a:rPr>
              <a:t>,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“Клінічна</a:t>
            </a:r>
            <a:r>
              <a:rPr lang="uk-UA" sz="2400" b="1" i="1" dirty="0" smtClean="0">
                <a:solidFill>
                  <a:srgbClr val="FF0000"/>
                </a:solidFill>
              </a:rPr>
              <a:t> лабораторна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діагностика”</a:t>
            </a:r>
            <a:r>
              <a:rPr lang="uk-UA" sz="2400" b="1" i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1" name="Picture 1" descr="C:\Documents and Settings\User\Рабочий стол\картинки на презентацію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428736"/>
            <a:ext cx="254793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Спеціалізація:</a:t>
            </a:r>
          </a:p>
          <a:p>
            <a:r>
              <a:rPr lang="uk-UA" dirty="0" smtClean="0">
                <a:solidFill>
                  <a:srgbClr val="FF3399"/>
                </a:solidFill>
              </a:rPr>
              <a:t>Пульмонологія </a:t>
            </a:r>
          </a:p>
          <a:p>
            <a:r>
              <a:rPr lang="uk-UA" dirty="0" smtClean="0">
                <a:solidFill>
                  <a:srgbClr val="FF3399"/>
                </a:solidFill>
              </a:rPr>
              <a:t>Фтизіатрія </a:t>
            </a:r>
          </a:p>
          <a:p>
            <a:r>
              <a:rPr lang="uk-UA" dirty="0" smtClean="0">
                <a:solidFill>
                  <a:srgbClr val="FF3399"/>
                </a:solidFill>
              </a:rPr>
              <a:t>Інфекційні хвороби</a:t>
            </a:r>
          </a:p>
          <a:p>
            <a:r>
              <a:rPr lang="uk-UA" dirty="0" err="1" smtClean="0">
                <a:solidFill>
                  <a:srgbClr val="FF3399"/>
                </a:solidFill>
              </a:rPr>
              <a:t>Дерматовенерологія</a:t>
            </a:r>
            <a:endParaRPr lang="uk-UA" dirty="0" smtClean="0">
              <a:solidFill>
                <a:srgbClr val="FF3399"/>
              </a:solidFill>
            </a:endParaRPr>
          </a:p>
          <a:p>
            <a:r>
              <a:rPr lang="uk-UA" dirty="0" smtClean="0">
                <a:solidFill>
                  <a:srgbClr val="FF3399"/>
                </a:solidFill>
              </a:rPr>
              <a:t>Фізіотерапія</a:t>
            </a:r>
          </a:p>
          <a:p>
            <a:r>
              <a:rPr lang="uk-UA" dirty="0" smtClean="0">
                <a:solidFill>
                  <a:srgbClr val="FF3399"/>
                </a:solidFill>
              </a:rPr>
              <a:t>Лікувальна фізкультура та спортивна медицина</a:t>
            </a:r>
          </a:p>
        </p:txBody>
      </p:sp>
      <p:pic>
        <p:nvPicPr>
          <p:cNvPr id="2050" name="Picture 2" descr="C:\Documents and Settings\User\Рабочий стол\картинки на презентацію\imagesCAX5RU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714884"/>
            <a:ext cx="3000396" cy="1857388"/>
          </a:xfrm>
          <a:prstGeom prst="rect">
            <a:avLst/>
          </a:prstGeom>
          <a:noFill/>
        </p:spPr>
      </p:pic>
      <p:pic>
        <p:nvPicPr>
          <p:cNvPr id="2052" name="Picture 4" descr="http://www.apteka.ua/wp-content/uploads/2010/05/39973_p1-360x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257"/>
            <a:ext cx="3429000" cy="2286016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картинки на презентацію\imagesCA46W4X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642918"/>
            <a:ext cx="221932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627</TotalTime>
  <Words>1042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Тема Office</vt:lpstr>
      <vt:lpstr>Кафедра пульмонології, фтизіатрії та фізіотерапії Інститут післядипломної освіти та доуніверситетської підготовки УжНУ </vt:lpstr>
      <vt:lpstr>Курс пульмонології</vt:lpstr>
      <vt:lpstr>Курс фтизіатрії</vt:lpstr>
      <vt:lpstr>Курс фізіотерапії</vt:lpstr>
      <vt:lpstr>Курс інфекційних хвороб</vt:lpstr>
      <vt:lpstr>Курс дерматовенерології</vt:lpstr>
      <vt:lpstr>Дисципліни та курси, що викладаються на кафедрі:</vt:lpstr>
      <vt:lpstr>PowerPoint Presentation</vt:lpstr>
      <vt:lpstr>PowerPoint Presentation</vt:lpstr>
      <vt:lpstr>PowerPoint Presentation</vt:lpstr>
      <vt:lpstr>PowerPoint Presentation</vt:lpstr>
      <vt:lpstr>Лікувальна робота</vt:lpstr>
      <vt:lpstr>PowerPoint Presentation</vt:lpstr>
      <vt:lpstr>PowerPoint Presentation</vt:lpstr>
      <vt:lpstr>PowerPoint Presentation</vt:lpstr>
      <vt:lpstr>PowerPoint Presentation</vt:lpstr>
      <vt:lpstr>Наукова діяльність</vt:lpstr>
      <vt:lpstr>PowerPoint Presentation</vt:lpstr>
      <vt:lpstr>PowerPoint Presentation</vt:lpstr>
      <vt:lpstr>PowerPoint Presentation</vt:lpstr>
      <vt:lpstr> Видано 5 навчальних посібників та підручників, з них 4 – під грифом МОН:</vt:lpstr>
      <vt:lpstr>Міжнародні зв’язки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пульмонології, фтизіатрії та фізіотерапії Інститут післядипломної освіти та доуніверситетської підготовки УжНУ,</dc:title>
  <dc:creator>Marianna</dc:creator>
  <cp:lastModifiedBy>Marianna</cp:lastModifiedBy>
  <cp:revision>72</cp:revision>
  <dcterms:modified xsi:type="dcterms:W3CDTF">2014-09-17T08:58:58Z</dcterms:modified>
</cp:coreProperties>
</file>