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62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cut/>
      </p:transition>
    </mc:Choice>
    <mc:Fallback xmlns="">
      <p:transition spd="slow" advClick="0"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cut/>
      </p:transition>
    </mc:Choice>
    <mc:Fallback xmlns="">
      <p:transition spd="slow" advClick="0"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cut/>
      </p:transition>
    </mc:Choice>
    <mc:Fallback xmlns="">
      <p:transition spd="slow" advClick="0"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cut/>
      </p:transition>
    </mc:Choice>
    <mc:Fallback xmlns="">
      <p:transition spd="slow" advClick="0"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cut/>
      </p:transition>
    </mc:Choice>
    <mc:Fallback xmlns="">
      <p:transition spd="slow" advClick="0"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cut/>
      </p:transition>
    </mc:Choice>
    <mc:Fallback xmlns="">
      <p:transition spd="slow" advClick="0"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cut/>
      </p:transition>
    </mc:Choice>
    <mc:Fallback xmlns="">
      <p:transition spd="slow" advClick="0"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cut/>
      </p:transition>
    </mc:Choice>
    <mc:Fallback xmlns="">
      <p:transition spd="slow" advClick="0"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cut/>
      </p:transition>
    </mc:Choice>
    <mc:Fallback xmlns="">
      <p:transition spd="slow" advClick="0"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cut/>
      </p:transition>
    </mc:Choice>
    <mc:Fallback xmlns="">
      <p:transition spd="slow" advClick="0"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cut/>
      </p:transition>
    </mc:Choice>
    <mc:Fallback xmlns="">
      <p:transition spd="slow" advClick="0"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cut/>
      </p:transition>
    </mc:Choice>
    <mc:Fallback xmlns="">
      <p:transition spd="slow" advClick="0" advTm="10000"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Autofit/>
          </a:bodyPr>
          <a:lstStyle/>
          <a:p>
            <a:r>
              <a:rPr lang="uk-UA" sz="2400" dirty="0"/>
              <a:t>Історичний факультет – один з перших структурних підрозділів Ужгородського університету – свою історію веде з  1945 року.</a:t>
            </a:r>
            <a:endParaRPr lang="ru-RU" sz="2400" dirty="0"/>
          </a:p>
        </p:txBody>
      </p:sp>
      <p:pic>
        <p:nvPicPr>
          <p:cNvPr id="1027" name="Picture 3" descr="D:\Сайт УжНУ\a_dfc6ab2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2022639"/>
            <a:ext cx="2771800" cy="270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Ist-Fac\Рабочий стол\істфак коллаж\P118093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8168" y="2780928"/>
            <a:ext cx="5020336" cy="406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8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cut/>
      </p:transition>
    </mc:Choice>
    <mc:Fallback xmlns="">
      <p:transition spd="slow"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Press\студ конф 2013\P1180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46" y="4769"/>
            <a:ext cx="3518187" cy="227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6632"/>
            <a:ext cx="3024336" cy="6009531"/>
          </a:xfrm>
        </p:spPr>
        <p:txBody>
          <a:bodyPr>
            <a:noAutofit/>
          </a:bodyPr>
          <a:lstStyle/>
          <a:p>
            <a:r>
              <a:rPr lang="uk-UA" sz="2000" dirty="0"/>
              <a:t>На </a:t>
            </a:r>
            <a:r>
              <a:rPr lang="uk-UA" sz="2000" dirty="0" smtClean="0"/>
              <a:t>історичному факультеті </a:t>
            </a:r>
            <a:r>
              <a:rPr lang="uk-UA" sz="2000" dirty="0"/>
              <a:t>здійснюється підготовка фахівців за спеціальністю «Історія» на денному і заочному відділеннях за освітньо-кваліфікаційними </a:t>
            </a:r>
            <a:r>
              <a:rPr lang="uk-UA" sz="2000" dirty="0" smtClean="0"/>
              <a:t>рівнями: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«</a:t>
            </a:r>
            <a:r>
              <a:rPr lang="uk-UA" sz="2000" dirty="0"/>
              <a:t>Бакалавр</a:t>
            </a:r>
            <a:r>
              <a:rPr lang="uk-UA" sz="2000" dirty="0" smtClean="0"/>
              <a:t>»;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«</a:t>
            </a:r>
            <a:r>
              <a:rPr lang="uk-UA" sz="2000" dirty="0"/>
              <a:t>Спеціаліст</a:t>
            </a:r>
            <a:r>
              <a:rPr lang="uk-UA" sz="2000" dirty="0" smtClean="0"/>
              <a:t>»;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«Магістр».</a:t>
            </a:r>
          </a:p>
          <a:p>
            <a:endParaRPr lang="uk-UA" sz="2000" dirty="0" smtClean="0"/>
          </a:p>
          <a:p>
            <a:r>
              <a:rPr lang="uk-UA" sz="2000" dirty="0" smtClean="0"/>
              <a:t>Підрозділ надає </a:t>
            </a:r>
            <a:r>
              <a:rPr lang="uk-UA" sz="2000" dirty="0"/>
              <a:t>другу вищу освіту; </a:t>
            </a:r>
            <a:endParaRPr lang="uk-UA" sz="2000" dirty="0" smtClean="0"/>
          </a:p>
          <a:p>
            <a:endParaRPr lang="uk-UA" sz="2000" dirty="0" smtClean="0"/>
          </a:p>
          <a:p>
            <a:r>
              <a:rPr lang="uk-UA" sz="2000" dirty="0" smtClean="0"/>
              <a:t>З 2013 р. діє </a:t>
            </a:r>
            <a:r>
              <a:rPr lang="uk-UA" sz="2000" dirty="0"/>
              <a:t>спеціалізована </a:t>
            </a:r>
            <a:r>
              <a:rPr lang="uk-UA" sz="2000" dirty="0" smtClean="0"/>
              <a:t>Вчена рада </a:t>
            </a:r>
            <a:r>
              <a:rPr lang="uk-UA" sz="2000" dirty="0"/>
              <a:t>із захисту кандидатських та докторських дисертацій.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742" y="2276872"/>
            <a:ext cx="3203762" cy="217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Press\Мойжес захист\DSC_04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16" y="2276872"/>
            <a:ext cx="3242436" cy="21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ress\преса\Дипломи 2013\P11904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123" y="4437112"/>
            <a:ext cx="3228035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71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5000">
        <p:cut/>
      </p:transition>
    </mc:Choice>
    <mc:Fallback>
      <p:transition spd="slow" advClick="0"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692696"/>
            <a:ext cx="2880320" cy="1152128"/>
          </a:xfrm>
        </p:spPr>
        <p:txBody>
          <a:bodyPr>
            <a:noAutofit/>
          </a:bodyPr>
          <a:lstStyle/>
          <a:p>
            <a:r>
              <a:rPr lang="uk-UA" sz="2000" b="0" dirty="0"/>
              <a:t>Навчально-методична та наукова робота на історичному факультеті зосереджена на  трьох кафедрах</a:t>
            </a:r>
            <a:r>
              <a:rPr lang="uk-UA" sz="2000" dirty="0"/>
              <a:t>: </a:t>
            </a:r>
            <a:endParaRPr lang="ru-RU" sz="2000" dirty="0"/>
          </a:p>
        </p:txBody>
      </p:sp>
      <p:pic>
        <p:nvPicPr>
          <p:cNvPr id="3074" name="Picture 2" descr="D:\Press\студ конф 2013\P1180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89783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5" y="1772816"/>
            <a:ext cx="2880319" cy="468052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000" dirty="0"/>
              <a:t>історії України, </a:t>
            </a:r>
            <a:endParaRPr lang="uk-UA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/>
              <a:t>історії </a:t>
            </a:r>
            <a:r>
              <a:rPr lang="uk-UA" sz="2000" dirty="0"/>
              <a:t>стародавнього світу і середніх віків </a:t>
            </a:r>
            <a:endParaRPr lang="uk-UA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/>
              <a:t>нової </a:t>
            </a:r>
            <a:r>
              <a:rPr lang="uk-UA" sz="2000" dirty="0"/>
              <a:t>і новітньої історії та історіографії.</a:t>
            </a:r>
            <a:endParaRPr lang="ru-RU" sz="2000" dirty="0"/>
          </a:p>
          <a:p>
            <a:r>
              <a:rPr lang="uk-UA" sz="2000" dirty="0" smtClean="0"/>
              <a:t>Високий </a:t>
            </a:r>
            <a:r>
              <a:rPr lang="uk-UA" sz="2000" dirty="0"/>
              <a:t>фаховий рівень підготовки студентів забезпечує професорсько-викладацький склад кафедр, до якого входять 9 докторів наук, професорів і 2</a:t>
            </a:r>
            <a:r>
              <a:rPr lang="ru-RU" sz="2000" dirty="0"/>
              <a:t>3 </a:t>
            </a:r>
            <a:r>
              <a:rPr lang="uk-UA" sz="2000" dirty="0"/>
              <a:t>кандидатів наук, доцентів.</a:t>
            </a:r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79" y="32013"/>
            <a:ext cx="3059832" cy="213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D:\Press\студ конф 2013\P11808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16"/>
            <a:ext cx="3031077" cy="227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2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5000">
        <p:cut/>
      </p:transition>
    </mc:Choice>
    <mc:Fallback>
      <p:transition spd="slow" advClick="0"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2808313" cy="2592288"/>
          </a:xfrm>
        </p:spPr>
        <p:txBody>
          <a:bodyPr>
            <a:noAutofit/>
          </a:bodyPr>
          <a:lstStyle/>
          <a:p>
            <a:r>
              <a:rPr lang="uk-UA" sz="1800" dirty="0"/>
              <a:t>Викладачі факультету досліджують проблеми вітчизняної та всесвітньої історії, археології, історіографії, джерелознавства. На факультеті щорічно проводяться наукові конференції, семінари, виставки, організовуються археологічні експедиції.</a:t>
            </a:r>
            <a:endParaRPr lang="ru-RU" sz="1800" dirty="0"/>
          </a:p>
        </p:txBody>
      </p:sp>
      <p:pic>
        <p:nvPicPr>
          <p:cNvPr id="4098" name="Picture 2" descr="D:\Сайт УжНУ\Наукові центри та інститути\логос\лого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45" y="3493768"/>
            <a:ext cx="2309505" cy="33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3284984"/>
            <a:ext cx="2808312" cy="3312368"/>
          </a:xfrm>
        </p:spPr>
        <p:txBody>
          <a:bodyPr>
            <a:noAutofit/>
          </a:bodyPr>
          <a:lstStyle/>
          <a:p>
            <a:r>
              <a:rPr lang="uk-UA" sz="1800" dirty="0"/>
              <a:t>При факультеті діють </a:t>
            </a:r>
            <a:r>
              <a:rPr lang="uk-UA" sz="1800" dirty="0" smtClean="0"/>
              <a:t>науково-дослідні підрозділи: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800" dirty="0" smtClean="0"/>
              <a:t>Інститут </a:t>
            </a:r>
            <a:r>
              <a:rPr lang="uk-UA" sz="1800" dirty="0" err="1" smtClean="0"/>
              <a:t>карпатознавства</a:t>
            </a:r>
            <a:r>
              <a:rPr lang="uk-UA" sz="18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800" dirty="0" smtClean="0"/>
              <a:t>Науково-дослідний центр </a:t>
            </a:r>
            <a:r>
              <a:rPr lang="uk-UA" sz="1800" dirty="0"/>
              <a:t>з </a:t>
            </a:r>
            <a:r>
              <a:rPr lang="uk-UA" sz="1800" dirty="0" err="1"/>
              <a:t>богемістики</a:t>
            </a:r>
            <a:r>
              <a:rPr lang="uk-UA" sz="1800" dirty="0"/>
              <a:t> та </a:t>
            </a:r>
            <a:r>
              <a:rPr lang="uk-UA" sz="1800" dirty="0" err="1"/>
              <a:t>словакістики</a:t>
            </a:r>
            <a:r>
              <a:rPr lang="uk-UA" sz="1800" dirty="0"/>
              <a:t> </a:t>
            </a:r>
            <a:r>
              <a:rPr lang="uk-UA" sz="18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800" dirty="0" smtClean="0"/>
              <a:t>Науково-дослідний центр </a:t>
            </a:r>
            <a:r>
              <a:rPr lang="uk-UA" sz="1800" dirty="0"/>
              <a:t>історично-релігійних студій «Логос».</a:t>
            </a:r>
            <a:endParaRPr lang="ru-RU" sz="1800" dirty="0"/>
          </a:p>
        </p:txBody>
      </p:sp>
      <p:pic>
        <p:nvPicPr>
          <p:cNvPr id="4099" name="Picture 3" descr="D:\Сайт УжНУ\Наукові центри та інститути\богемістика\Богемісти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52943"/>
            <a:ext cx="2349050" cy="332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Сайт УжНУ\Наукові центри та інститути\Карпатика\збірник Карпати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49016"/>
            <a:ext cx="2421261" cy="336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Сайт УжНУ\вісник 31 на сайт\Вісник серія Історія 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45576"/>
            <a:ext cx="2376264" cy="33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66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5000">
        <p:cut/>
      </p:transition>
    </mc:Choice>
    <mc:Fallback>
      <p:transition spd="slow" advClick="0"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88640"/>
            <a:ext cx="2448272" cy="1218697"/>
          </a:xfrm>
        </p:spPr>
        <p:txBody>
          <a:bodyPr>
            <a:normAutofit/>
          </a:bodyPr>
          <a:lstStyle/>
          <a:p>
            <a:r>
              <a:rPr lang="uk-UA" sz="2400" dirty="0"/>
              <a:t>Гордістю факультету є три </a:t>
            </a:r>
            <a:r>
              <a:rPr lang="uk-UA" sz="2400" dirty="0" smtClean="0"/>
              <a:t>музеї:</a:t>
            </a:r>
            <a:endParaRPr lang="ru-RU" sz="2400" dirty="0"/>
          </a:p>
        </p:txBody>
      </p:sp>
      <p:pic>
        <p:nvPicPr>
          <p:cNvPr id="5122" name="Picture 2" descr="D:\Сайт УжНУ\музеї\археологічний\нові фото 14.01.14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49" y="836712"/>
            <a:ext cx="333459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1" y="1484784"/>
            <a:ext cx="2808312" cy="511256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dirty="0"/>
              <a:t>археологічний імені Едуарда </a:t>
            </a:r>
            <a:r>
              <a:rPr lang="uk-UA" sz="2400" dirty="0" smtClean="0"/>
              <a:t>Балагурі;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 </a:t>
            </a:r>
            <a:r>
              <a:rPr lang="uk-UA" sz="2400" dirty="0"/>
              <a:t>історії </a:t>
            </a:r>
            <a:r>
              <a:rPr lang="uk-UA" sz="2400" dirty="0" smtClean="0"/>
              <a:t>університету;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 </a:t>
            </a:r>
            <a:r>
              <a:rPr lang="uk-UA" sz="2400" dirty="0"/>
              <a:t>давньої </a:t>
            </a:r>
            <a:r>
              <a:rPr lang="uk-UA" sz="2400" dirty="0" smtClean="0"/>
              <a:t>книги.</a:t>
            </a:r>
          </a:p>
          <a:p>
            <a:pPr marL="342900" indent="-342900">
              <a:buFont typeface="Arial" pitchFamily="34" charset="0"/>
              <a:buChar char="•"/>
            </a:pPr>
            <a:endParaRPr lang="uk-UA" sz="2400" dirty="0"/>
          </a:p>
          <a:p>
            <a:r>
              <a:rPr lang="uk-UA" sz="2400" dirty="0"/>
              <a:t>Факультет має тісні зв’язки з </a:t>
            </a:r>
            <a:r>
              <a:rPr lang="uk-UA" sz="2400" dirty="0" smtClean="0"/>
              <a:t>європейськими університетами, інститутами </a:t>
            </a:r>
            <a:r>
              <a:rPr lang="uk-UA" sz="2400" dirty="0"/>
              <a:t>археології, історії НАН України, обласними архівними і музейними установами</a:t>
            </a:r>
            <a:endParaRPr lang="ru-RU" sz="2400" dirty="0"/>
          </a:p>
        </p:txBody>
      </p:sp>
      <p:pic>
        <p:nvPicPr>
          <p:cNvPr id="5123" name="Picture 3" descr="D:\Сайт УжНУ\музеї\музей університету\грамота 1615 про заснування колегії в Гуменному, котра була перенесена згодом до Ужгород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848" y="44624"/>
            <a:ext cx="3216656" cy="311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04" y="3077311"/>
            <a:ext cx="3131840" cy="243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D:\Press\Договір з Університетом Петера Пазманя\Університет Пазманя Пете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37" y="4409728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71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5000">
        <p:cut/>
      </p:transition>
    </mc:Choice>
    <mc:Fallback>
      <p:transition spd="slow" advClick="0"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2808312" cy="1656184"/>
          </a:xfrm>
        </p:spPr>
        <p:txBody>
          <a:bodyPr>
            <a:noAutofit/>
          </a:bodyPr>
          <a:lstStyle/>
          <a:p>
            <a:r>
              <a:rPr lang="uk-UA" sz="1800" b="0" dirty="0"/>
              <a:t>Успішному навчанню студентів сприяє тісний зв'язок теорії з практикою. Студенти-історики проходять археологічну, музейно-архівну та етнографічну практики.</a:t>
            </a:r>
            <a:endParaRPr lang="ru-RU" sz="1800" b="0" dirty="0"/>
          </a:p>
        </p:txBody>
      </p:sp>
      <p:pic>
        <p:nvPicPr>
          <p:cNvPr id="6146" name="Picture 2" descr="D:\Press\Горяни\Процес дослідження багатошарового поселення Ужгород-Горяни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23" y="-27384"/>
            <a:ext cx="3425589" cy="229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20888"/>
            <a:ext cx="3096345" cy="4176464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Випускники-історики можуть працевлаштуватися: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800" dirty="0" smtClean="0"/>
              <a:t>викладачами в </a:t>
            </a:r>
            <a:r>
              <a:rPr lang="uk-UA" sz="1800" dirty="0"/>
              <a:t>освітніх установах різних рівнів </a:t>
            </a:r>
            <a:r>
              <a:rPr lang="uk-UA" sz="1800" dirty="0" smtClean="0"/>
              <a:t>акредитації;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800" dirty="0" smtClean="0"/>
              <a:t>співробітниками </a:t>
            </a:r>
            <a:r>
              <a:rPr lang="uk-UA" sz="1800" dirty="0"/>
              <a:t>музеїв, архівів, наукових </a:t>
            </a:r>
            <a:r>
              <a:rPr lang="uk-UA" sz="1800" dirty="0" smtClean="0"/>
              <a:t>організацій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800" dirty="0" smtClean="0"/>
              <a:t>працювати </a:t>
            </a:r>
            <a:r>
              <a:rPr lang="uk-UA" sz="1800" dirty="0"/>
              <a:t>у туристичних фірмах, засобах масової інформації, органах державної влади і управління.</a:t>
            </a:r>
            <a:endParaRPr lang="ru-RU" sz="1800" dirty="0"/>
          </a:p>
        </p:txBody>
      </p:sp>
      <p:pic>
        <p:nvPicPr>
          <p:cNvPr id="6147" name="Picture 3" descr="D:\Press\Чинадієво\Студенти-історики біля центрального входу до Чинадієвського замку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3535806" cy="23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Press\Археологи Дрогобич\DSC02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88" y="4653136"/>
            <a:ext cx="2992524" cy="224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44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5000">
        <p:cut/>
      </p:transition>
    </mc:Choice>
    <mc:Fallback>
      <p:transition spd="slow" advClick="0"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77191"/>
            <a:ext cx="2808311" cy="1423617"/>
          </a:xfrm>
        </p:spPr>
        <p:txBody>
          <a:bodyPr>
            <a:noAutofit/>
          </a:bodyPr>
          <a:lstStyle/>
          <a:p>
            <a:r>
              <a:rPr lang="ru-RU" sz="2000" dirty="0"/>
              <a:t>На </a:t>
            </a:r>
            <a:r>
              <a:rPr lang="uk-UA" sz="2000" dirty="0"/>
              <a:t>історичному </a:t>
            </a:r>
            <a:r>
              <a:rPr lang="ru-RU" sz="2000" dirty="0" err="1"/>
              <a:t>факультеті</a:t>
            </a:r>
            <a:r>
              <a:rPr lang="ru-RU" sz="2000" dirty="0"/>
              <a:t> </a:t>
            </a:r>
            <a:r>
              <a:rPr lang="ru-RU" sz="2000" dirty="0" err="1"/>
              <a:t>створені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для </a:t>
            </a:r>
            <a:r>
              <a:rPr lang="ru-RU" sz="2000" dirty="0" err="1"/>
              <a:t>ефективного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 та </a:t>
            </a:r>
            <a:r>
              <a:rPr lang="ru-RU" sz="2000" dirty="0" err="1"/>
              <a:t>змістовного</a:t>
            </a:r>
            <a:r>
              <a:rPr lang="ru-RU" sz="2000" dirty="0"/>
              <a:t> </a:t>
            </a:r>
            <a:r>
              <a:rPr lang="ru-RU" sz="2000" dirty="0" err="1"/>
              <a:t>відпочинку</a:t>
            </a:r>
            <a:r>
              <a:rPr lang="uk-UA" sz="2000" dirty="0"/>
              <a:t>.</a:t>
            </a:r>
            <a:endParaRPr lang="ru-RU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90" y="116632"/>
            <a:ext cx="1789824" cy="255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1772816"/>
            <a:ext cx="2736304" cy="4348285"/>
          </a:xfrm>
        </p:spPr>
        <p:txBody>
          <a:bodyPr>
            <a:noAutofit/>
          </a:bodyPr>
          <a:lstStyle/>
          <a:p>
            <a:r>
              <a:rPr lang="en-US" sz="1800" dirty="0"/>
              <a:t>C</a:t>
            </a:r>
            <a:r>
              <a:rPr lang="uk-UA" sz="1800" dirty="0" err="1" smtClean="0"/>
              <a:t>туденти</a:t>
            </a:r>
            <a:r>
              <a:rPr lang="uk-UA" sz="1800" dirty="0" smtClean="0"/>
              <a:t> реалізовують </a:t>
            </a:r>
            <a:r>
              <a:rPr lang="uk-UA" sz="1800" dirty="0"/>
              <a:t>свої творчі </a:t>
            </a:r>
            <a:r>
              <a:rPr lang="uk-UA" sz="1800" dirty="0" smtClean="0"/>
              <a:t>здібності на факультеті: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1800" dirty="0" smtClean="0"/>
              <a:t> </a:t>
            </a:r>
            <a:r>
              <a:rPr lang="uk-UA" sz="1800" dirty="0"/>
              <a:t>в студентському науковому товаристві «</a:t>
            </a:r>
            <a:r>
              <a:rPr lang="uk-UA" sz="1800" dirty="0" err="1"/>
              <a:t>Кліо</a:t>
            </a:r>
            <a:r>
              <a:rPr lang="uk-UA" sz="1800" dirty="0" smtClean="0"/>
              <a:t>»;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1800" dirty="0" smtClean="0"/>
              <a:t>спортивних секціях;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1800" dirty="0" smtClean="0"/>
              <a:t>команді КВК;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1800" dirty="0" smtClean="0"/>
              <a:t>художніх </a:t>
            </a:r>
            <a:r>
              <a:rPr lang="uk-UA" sz="1800" dirty="0"/>
              <a:t>колективах </a:t>
            </a:r>
            <a:r>
              <a:rPr lang="uk-UA" sz="1800" dirty="0" smtClean="0"/>
              <a:t>університету та органах студентського самоврядування.</a:t>
            </a:r>
          </a:p>
          <a:p>
            <a:r>
              <a:rPr lang="ru-RU" sz="1800" dirty="0" err="1" smtClean="0"/>
              <a:t>Популярними</a:t>
            </a:r>
            <a:r>
              <a:rPr lang="ru-RU" sz="1800" dirty="0" smtClean="0"/>
              <a:t> є </a:t>
            </a:r>
            <a:r>
              <a:rPr lang="ru-RU" sz="1800" dirty="0" err="1"/>
              <a:t>різноманітні</a:t>
            </a:r>
            <a:r>
              <a:rPr lang="ru-RU" sz="1800" dirty="0"/>
              <a:t> </a:t>
            </a:r>
            <a:r>
              <a:rPr lang="uk-UA" sz="1800" dirty="0"/>
              <a:t>екскурсії, </a:t>
            </a:r>
            <a:r>
              <a:rPr lang="ru-RU" sz="1800" dirty="0" err="1"/>
              <a:t>конкурси</a:t>
            </a:r>
            <a:r>
              <a:rPr lang="ru-RU" sz="1800" dirty="0"/>
              <a:t>, </a:t>
            </a:r>
            <a:r>
              <a:rPr lang="ru-RU" sz="1800" dirty="0" err="1"/>
              <a:t>тематичні</a:t>
            </a:r>
            <a:r>
              <a:rPr lang="ru-RU" sz="1800" dirty="0"/>
              <a:t> </a:t>
            </a:r>
            <a:r>
              <a:rPr lang="ru-RU" sz="1800" dirty="0" smtClean="0"/>
              <a:t>заходи та </a:t>
            </a:r>
            <a:r>
              <a:rPr lang="ru-RU" sz="1800" dirty="0" err="1"/>
              <a:t>вечори</a:t>
            </a:r>
            <a:r>
              <a:rPr lang="ru-RU" sz="1800" dirty="0"/>
              <a:t> </a:t>
            </a:r>
            <a:r>
              <a:rPr lang="ru-RU" sz="1800" dirty="0" err="1"/>
              <a:t>відпочинку</a:t>
            </a:r>
            <a:r>
              <a:rPr lang="ru-RU" sz="1800" dirty="0"/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91870"/>
            <a:ext cx="2707414" cy="290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Documents and Settings\Ist-Fac\Рабочий стол\істфак та коллаж\Кубок декана 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54" y="128548"/>
            <a:ext cx="3759434" cy="25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foto sub\DSC_13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94255"/>
            <a:ext cx="2952328" cy="19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IMG_02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75028"/>
            <a:ext cx="2376263" cy="195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0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5000">
        <p:cut/>
      </p:transition>
    </mc:Choice>
    <mc:Fallback>
      <p:transition spd="slow" advClick="0"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196</TotalTime>
  <Words>323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Твердый переплет</vt:lpstr>
      <vt:lpstr>Історичний факультет – один з перших структурних підрозділів Ужгородського університету – свою історію веде з  1945 року.</vt:lpstr>
      <vt:lpstr>Презентация PowerPoint</vt:lpstr>
      <vt:lpstr>Навчально-методична та наукова робота на історичному факультеті зосереджена на  трьох кафедрах: </vt:lpstr>
      <vt:lpstr>Викладачі факультету досліджують проблеми вітчизняної та всесвітньої історії, археології, історіографії, джерелознавства. На факультеті щорічно проводяться наукові конференції, семінари, виставки, організовуються археологічні експедиції.</vt:lpstr>
      <vt:lpstr>Гордістю факультету є три музеї:</vt:lpstr>
      <vt:lpstr>Успішному навчанню студентів сприяє тісний зв'язок теорії з практикою. Студенти-історики проходять археологічну, музейно-архівну та етнографічну практики.</vt:lpstr>
      <vt:lpstr>На історичному факультеті створені умови для ефективного навчання та змістовного відпочинку.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Logos</cp:lastModifiedBy>
  <cp:revision>29</cp:revision>
  <dcterms:modified xsi:type="dcterms:W3CDTF">2014-06-18T07:46:57Z</dcterms:modified>
</cp:coreProperties>
</file>