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4" r:id="rId3"/>
    <p:sldId id="257" r:id="rId4"/>
    <p:sldId id="258" r:id="rId5"/>
    <p:sldId id="259" r:id="rId6"/>
    <p:sldId id="287" r:id="rId7"/>
    <p:sldId id="268" r:id="rId8"/>
    <p:sldId id="266" r:id="rId9"/>
    <p:sldId id="269" r:id="rId10"/>
    <p:sldId id="271" r:id="rId11"/>
    <p:sldId id="291" r:id="rId12"/>
    <p:sldId id="274" r:id="rId13"/>
    <p:sldId id="275" r:id="rId14"/>
    <p:sldId id="276" r:id="rId15"/>
    <p:sldId id="277" r:id="rId16"/>
    <p:sldId id="292" r:id="rId17"/>
    <p:sldId id="288" r:id="rId18"/>
    <p:sldId id="289" r:id="rId19"/>
    <p:sldId id="273" r:id="rId20"/>
    <p:sldId id="290" r:id="rId21"/>
    <p:sldId id="281" r:id="rId22"/>
    <p:sldId id="295" r:id="rId23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488" autoAdjust="0"/>
  </p:normalViewPr>
  <p:slideViewPr>
    <p:cSldViewPr>
      <p:cViewPr varScale="1">
        <p:scale>
          <a:sx n="58" d="100"/>
          <a:sy n="58" d="100"/>
        </p:scale>
        <p:origin x="17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F748AD8-C4D4-41A6-99BD-12E527E16F4A}" type="datetimeFigureOut">
              <a:rPr lang="en-US"/>
              <a:pPr>
                <a:defRPr/>
              </a:pPr>
              <a:t>5/3/2018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1B204E4-4958-4F06-B584-843DD85B5C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2B1454-5651-4912-B4A8-01248E93E99F}" type="datetimeFigureOut">
              <a:rPr lang="en-US"/>
              <a:pPr>
                <a:defRPr/>
              </a:pPr>
              <a:t>5/3/2018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F7A3600-35B7-4980-B22F-021BC78BC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BC684A7-B2B5-426E-9750-F81A6D88A4B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1"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DCC9DD-F6F9-46BB-89C8-F09A84EEB74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144239-3B92-49E5-A131-8844FD11B96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B5A271-3B34-44FA-A057-9A565AFAAFC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013BA5-EE72-463D-B604-A363C66F33D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4AC9EF-4D39-456E-A592-8EF8709FB04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14890B-3B12-4EAD-88A3-0D7A10C4918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F3EDFDB-2E26-454C-A634-864EE9A1DE6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EBA4DB5-592F-4D75-ABE7-76F02C7A308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C064936-3F83-4CF0-9B9A-1F5383E39DB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550FB6-2BDB-407B-A58B-4D6B0513D13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CD8A99-ACF7-4744-9E90-26B6BB928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F343C5F-97D8-42D1-A550-09F1BF0FE4F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3B9123-23D9-4280-B361-683588BC21F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BFEF0C-6891-4942-B420-93F6D529B8E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C265AE-4710-4CAF-AD6E-4D089098B5C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FEB464-A77F-4C45-9575-F5B81322C8E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A9E30B-EF11-495B-87DE-F7AA686217E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4F36A81-479A-45EE-B5D9-AA31E16E636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08D147-8321-4025-B746-8C35D88CF0F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C3E9BD-E09C-4B4C-97B4-A275A76FB89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46DA75-6AE1-47BE-8BAC-EFFE1ED68F9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F086B90-9B5B-4B52-88B8-90630F6AD935}" type="datetimeFigureOut">
              <a:rPr lang="en-US"/>
              <a:pPr>
                <a:defRPr/>
              </a:pPr>
              <a:t>5/3/2018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D1DD38-E58F-4002-B215-84863D6E5E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DE090-5D00-4556-BBB2-4440C83FC107}" type="datetimeFigureOut">
              <a:rPr lang="en-US"/>
              <a:pPr>
                <a:defRPr/>
              </a:pPr>
              <a:t>5/3/2018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27E04-14F4-40B3-A848-631E12195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5BB80-AB6F-4DC3-A271-898C6BCE70A7}" type="datetimeFigureOut">
              <a:rPr lang="en-US"/>
              <a:pPr>
                <a:defRPr/>
              </a:pPr>
              <a:t>5/3/2018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4B4DA-3EA6-45F9-9142-EC1A22BC8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752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179B0-5A88-4298-9972-B2ABBD83D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F642F-9BF5-4B0D-B9FF-FE7AF52E1387}" type="datetimeFigureOut">
              <a:rPr lang="en-US"/>
              <a:pPr>
                <a:defRPr/>
              </a:pPr>
              <a:t>5/3/2018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FDD70-140A-4107-B991-942F10A24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1E2535-A6AD-4E66-B23F-0ACEA8BBFA18}" type="datetimeFigureOut">
              <a:rPr lang="en-US"/>
              <a:pPr>
                <a:defRPr/>
              </a:pPr>
              <a:t>5/3/2018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08ECE5-C6E6-477C-9FB4-14C0903816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64EE5-F198-4287-A6E0-2F70625E8390}" type="datetimeFigureOut">
              <a:rPr lang="en-US"/>
              <a:pPr>
                <a:defRPr/>
              </a:pPr>
              <a:t>5/3/2018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5C588-0260-48DA-BC84-6866B401E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0F2CB1-F4E3-4633-958C-3B53CA46E523}" type="datetimeFigureOut">
              <a:rPr lang="en-US"/>
              <a:pPr>
                <a:defRPr/>
              </a:pPr>
              <a:t>5/3/2018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611F8EE-6840-408C-B446-84E01AFF60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11F3E-9AEC-4EAC-A138-8CFE84D12C5E}" type="datetimeFigureOut">
              <a:rPr lang="en-US"/>
              <a:pPr>
                <a:defRPr/>
              </a:pPr>
              <a:t>5/3/2018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02259-A773-4194-9A49-7BC6859F7D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BC3072-7DBE-420C-9E2E-986E760D2BCB}" type="datetimeFigureOut">
              <a:rPr lang="en-US"/>
              <a:pPr>
                <a:defRPr/>
              </a:pPr>
              <a:t>5/3/2018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D62A42-3BB2-4ACB-AC31-AB39F3C92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59EAC0-1377-4F50-8E7B-8888827F0ADA}" type="datetimeFigureOut">
              <a:rPr lang="en-US"/>
              <a:pPr>
                <a:defRPr/>
              </a:pPr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850D83-E87D-4263-9928-5079FE0A92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94E413-91CC-417B-8AA9-318858C09B6D}" type="datetimeFigureOut">
              <a:rPr lang="en-US"/>
              <a:pPr>
                <a:defRPr/>
              </a:pPr>
              <a:t>5/3/2018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2552921-6D82-4F1D-99DE-1FB68CDF44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7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30003DAA-EC0E-4031-831A-1492838C7F0E}" type="datetimeFigureOut">
              <a:rPr lang="en-US"/>
              <a:pPr>
                <a:defRPr/>
              </a:pPr>
              <a:t>5/3/2018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</a:defRPr>
            </a:lvl1pPr>
            <a:extLst/>
          </a:lstStyle>
          <a:p>
            <a:pPr>
              <a:defRPr/>
            </a:pPr>
            <a:fld id="{109FB737-F687-4980-8EC5-BFE7306ED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09" r:id="rId2"/>
    <p:sldLayoutId id="2147483815" r:id="rId3"/>
    <p:sldLayoutId id="2147483810" r:id="rId4"/>
    <p:sldLayoutId id="2147483816" r:id="rId5"/>
    <p:sldLayoutId id="2147483811" r:id="rId6"/>
    <p:sldLayoutId id="2147483817" r:id="rId7"/>
    <p:sldLayoutId id="2147483818" r:id="rId8"/>
    <p:sldLayoutId id="2147483819" r:id="rId9"/>
    <p:sldLayoutId id="2147483812" r:id="rId10"/>
    <p:sldLayoutId id="2147483813" r:id="rId11"/>
    <p:sldLayoutId id="214748382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19400"/>
            <a:ext cx="7407275" cy="1981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Methods of Glucose Measurement and Diabetic Management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chemeClr val="tx2">
                    <a:satMod val="130000"/>
                  </a:schemeClr>
                </a:solidFill>
              </a:rPr>
              <a:t>Hexokinase Methodology</a:t>
            </a:r>
          </a:p>
        </p:txBody>
      </p:sp>
      <p:sp>
        <p:nvSpPr>
          <p:cNvPr id="19459" name="Content Placeholder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75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2EE4F5-07A4-46E6-93E7-CF5FF7BB91F7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9461" name="Text Box 2"/>
          <p:cNvSpPr txBox="1">
            <a:spLocks noChangeArrowheads="1"/>
          </p:cNvSpPr>
          <p:nvPr/>
        </p:nvSpPr>
        <p:spPr bwMode="auto">
          <a:xfrm>
            <a:off x="381000" y="1981200"/>
            <a:ext cx="82454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000">
              <a:latin typeface="Calibri" pitchFamily="34" charset="0"/>
            </a:endParaRPr>
          </a:p>
          <a:p>
            <a:endParaRPr lang="en-US" sz="2000">
              <a:latin typeface="Calibri" pitchFamily="34" charset="0"/>
            </a:endParaRPr>
          </a:p>
          <a:p>
            <a:endParaRPr lang="en-US" sz="2000">
              <a:latin typeface="Calibri" pitchFamily="34" charset="0"/>
            </a:endParaRPr>
          </a:p>
          <a:p>
            <a:r>
              <a:rPr lang="en-US" sz="2000">
                <a:latin typeface="Calibri" pitchFamily="34" charset="0"/>
              </a:rPr>
              <a:t>     Glucose + ATP </a:t>
            </a:r>
          </a:p>
        </p:txBody>
      </p:sp>
      <p:sp>
        <p:nvSpPr>
          <p:cNvPr id="19462" name="Line 3"/>
          <p:cNvSpPr>
            <a:spLocks noChangeShapeType="1"/>
          </p:cNvSpPr>
          <p:nvPr/>
        </p:nvSpPr>
        <p:spPr bwMode="auto">
          <a:xfrm>
            <a:off x="2971800" y="29718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3505200" y="2592388"/>
            <a:ext cx="1512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alibri" pitchFamily="34" charset="0"/>
              </a:rPr>
              <a:t>Hexokinase</a:t>
            </a: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5486400" y="2592388"/>
            <a:ext cx="32226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alibri" pitchFamily="34" charset="0"/>
              </a:rPr>
              <a:t>Glucose – 6 – Phosphate +</a:t>
            </a:r>
          </a:p>
          <a:p>
            <a:r>
              <a:rPr lang="en-US" sz="2000">
                <a:latin typeface="Calibri" pitchFamily="34" charset="0"/>
              </a:rPr>
              <a:t>ADP</a:t>
            </a:r>
          </a:p>
        </p:txBody>
      </p:sp>
      <p:sp>
        <p:nvSpPr>
          <p:cNvPr id="19465" name="Text Box 6"/>
          <p:cNvSpPr txBox="1">
            <a:spLocks noChangeArrowheads="1"/>
          </p:cNvSpPr>
          <p:nvPr/>
        </p:nvSpPr>
        <p:spPr bwMode="auto">
          <a:xfrm>
            <a:off x="533400" y="3048000"/>
            <a:ext cx="82454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000">
              <a:latin typeface="Calibri" pitchFamily="34" charset="0"/>
            </a:endParaRPr>
          </a:p>
          <a:p>
            <a:endParaRPr lang="en-US" sz="2000">
              <a:latin typeface="Calibri" pitchFamily="34" charset="0"/>
            </a:endParaRPr>
          </a:p>
          <a:p>
            <a:r>
              <a:rPr lang="en-US" sz="2000">
                <a:latin typeface="Calibri" pitchFamily="34" charset="0"/>
              </a:rPr>
              <a:t>Glucose – 6 - Phosphate</a:t>
            </a:r>
          </a:p>
          <a:p>
            <a:r>
              <a:rPr lang="en-US" sz="2000">
                <a:latin typeface="Calibri" pitchFamily="34" charset="0"/>
              </a:rPr>
              <a:t>+ NADP</a:t>
            </a:r>
          </a:p>
        </p:txBody>
      </p:sp>
      <p:sp>
        <p:nvSpPr>
          <p:cNvPr id="19466" name="Line 7"/>
          <p:cNvSpPr>
            <a:spLocks noChangeShapeType="1"/>
          </p:cNvSpPr>
          <p:nvPr/>
        </p:nvSpPr>
        <p:spPr bwMode="auto">
          <a:xfrm>
            <a:off x="3733800" y="38862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Text Box 8"/>
          <p:cNvSpPr txBox="1">
            <a:spLocks noChangeArrowheads="1"/>
          </p:cNvSpPr>
          <p:nvPr/>
        </p:nvSpPr>
        <p:spPr bwMode="auto">
          <a:xfrm>
            <a:off x="4038600" y="3506788"/>
            <a:ext cx="876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alibri" pitchFamily="34" charset="0"/>
              </a:rPr>
              <a:t>G6PD</a:t>
            </a:r>
          </a:p>
        </p:txBody>
      </p:sp>
      <p:sp>
        <p:nvSpPr>
          <p:cNvPr id="19468" name="Text Box 9"/>
          <p:cNvSpPr txBox="1">
            <a:spLocks noChangeArrowheads="1"/>
          </p:cNvSpPr>
          <p:nvPr/>
        </p:nvSpPr>
        <p:spPr bwMode="auto">
          <a:xfrm>
            <a:off x="5562600" y="3582988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alibri" pitchFamily="34" charset="0"/>
              </a:rPr>
              <a:t>NADPH + H + </a:t>
            </a:r>
          </a:p>
          <a:p>
            <a:r>
              <a:rPr lang="en-US" sz="2000">
                <a:latin typeface="Calibri" pitchFamily="34" charset="0"/>
              </a:rPr>
              <a:t>6-Phosphogluconate</a:t>
            </a:r>
          </a:p>
        </p:txBody>
      </p:sp>
      <p:sp>
        <p:nvSpPr>
          <p:cNvPr id="19469" name="Rectangle 11"/>
          <p:cNvSpPr>
            <a:spLocks noChangeArrowheads="1"/>
          </p:cNvSpPr>
          <p:nvPr/>
        </p:nvSpPr>
        <p:spPr bwMode="auto">
          <a:xfrm>
            <a:off x="381000" y="2362200"/>
            <a:ext cx="830580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0" name="Rectangle 13"/>
          <p:cNvSpPr>
            <a:spLocks noChangeArrowheads="1"/>
          </p:cNvSpPr>
          <p:nvPr/>
        </p:nvSpPr>
        <p:spPr bwMode="auto">
          <a:xfrm>
            <a:off x="990600" y="4497388"/>
            <a:ext cx="7696200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/>
              <a:t>NADP - Nicotinamide adenine  dinucleotide phosphate (oxidized form) is reduced </a:t>
            </a:r>
          </a:p>
          <a:p>
            <a:endParaRPr lang="en-US" b="1" i="1"/>
          </a:p>
          <a:p>
            <a:r>
              <a:rPr lang="en-US" b="1" i="1"/>
              <a:t>NADPH - reduced form  absorbs light (340nm) proportional to the amount of glucose present in first reaction</a:t>
            </a:r>
            <a:r>
              <a:rPr lang="en-US"/>
              <a:t>	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Laboratory Diagnosis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2">
                    <a:satMod val="130000"/>
                  </a:schemeClr>
                </a:solidFill>
              </a:rPr>
              <a:t>Laboratory Tests</a:t>
            </a:r>
            <a:endParaRPr lang="en-US" sz="4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Fasting blood sugar (FBS)</a:t>
            </a:r>
          </a:p>
          <a:p>
            <a:pPr lvl="1" eaLnBrk="1" hangingPunct="1"/>
            <a:r>
              <a:rPr lang="en-US" dirty="0" smtClean="0"/>
              <a:t>Most frequently ordered “screening” test for glucose metabolism</a:t>
            </a:r>
          </a:p>
          <a:p>
            <a:pPr lvl="2" eaLnBrk="1" hangingPunct="1"/>
            <a:r>
              <a:rPr lang="en-US" dirty="0" smtClean="0"/>
              <a:t>Reference  value: 74-106 mg/</a:t>
            </a:r>
            <a:r>
              <a:rPr lang="en-US" dirty="0" err="1" smtClean="0"/>
              <a:t>dL</a:t>
            </a:r>
            <a:endParaRPr lang="en-US" dirty="0" smtClean="0"/>
          </a:p>
          <a:p>
            <a:pPr lvl="2" eaLnBrk="1" hangingPunct="1"/>
            <a:r>
              <a:rPr lang="en-US" dirty="0" smtClean="0"/>
              <a:t>Fasting values </a:t>
            </a:r>
            <a:r>
              <a:rPr lang="en-US" u="sng" dirty="0" smtClean="0"/>
              <a:t>&gt;</a:t>
            </a:r>
            <a:r>
              <a:rPr lang="en-US" dirty="0" smtClean="0"/>
              <a:t> 126 mg/</a:t>
            </a:r>
            <a:r>
              <a:rPr lang="en-US" dirty="0" err="1" smtClean="0"/>
              <a:t>dL</a:t>
            </a:r>
            <a:r>
              <a:rPr lang="en-US" dirty="0" smtClean="0"/>
              <a:t> usually indicate a problem</a:t>
            </a:r>
          </a:p>
          <a:p>
            <a:pPr lvl="2" eaLnBrk="1" hangingPunct="1"/>
            <a:r>
              <a:rPr lang="en-US" dirty="0" smtClean="0"/>
              <a:t>FBS should be repeated on another day to confirm diagnosis</a:t>
            </a:r>
          </a:p>
          <a:p>
            <a:pPr lvl="2" eaLnBrk="1" hangingPunct="1"/>
            <a:endParaRPr lang="en-US" dirty="0" smtClean="0"/>
          </a:p>
          <a:p>
            <a:pPr lvl="2" eaLnBrk="1" hangingPunct="1"/>
            <a:r>
              <a:rPr lang="en-US" dirty="0" smtClean="0"/>
              <a:t>Borderline diabetes may have a normal FBS &amp; may need a challenge test to demonstrate abnormality</a:t>
            </a:r>
          </a:p>
          <a:p>
            <a:pPr eaLnBrk="1" hangingPunct="1"/>
            <a:endParaRPr lang="en-US" sz="2000" b="1" i="1" dirty="0" smtClean="0"/>
          </a:p>
          <a:p>
            <a:pPr eaLnBrk="1" hangingPunct="1"/>
            <a:endParaRPr lang="en-US" sz="1400" dirty="0" smtClean="0"/>
          </a:p>
        </p:txBody>
      </p:sp>
      <p:sp>
        <p:nvSpPr>
          <p:cNvPr id="1105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872F5-1707-4D6E-975F-1A16F954E78C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2 hr post </a:t>
            </a:r>
            <a:r>
              <a:rPr lang="en-US" dirty="0" err="1" smtClean="0">
                <a:solidFill>
                  <a:schemeClr val="tx2">
                    <a:satMod val="130000"/>
                  </a:schemeClr>
                </a:solidFill>
              </a:rPr>
              <a:t>prandial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Laboratory Tests</a:t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2 Hour Postprandial</a:t>
            </a:r>
          </a:p>
          <a:p>
            <a:pPr marL="640398" lvl="1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Patient has FBS drawn</a:t>
            </a:r>
          </a:p>
          <a:p>
            <a:pPr marL="640398" lvl="1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Ingests a 75 gram high </a:t>
            </a:r>
            <a:r>
              <a:rPr lang="en-US" dirty="0" err="1" smtClean="0"/>
              <a:t>carbo</a:t>
            </a:r>
            <a:r>
              <a:rPr lang="en-US" dirty="0" smtClean="0"/>
              <a:t> breakfast – or sometimes drinks </a:t>
            </a:r>
            <a:r>
              <a:rPr lang="en-US" dirty="0" err="1" smtClean="0"/>
              <a:t>glucola</a:t>
            </a:r>
            <a:endParaRPr lang="en-US" dirty="0" smtClean="0"/>
          </a:p>
          <a:p>
            <a:pPr marL="640398" lvl="1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Has repeated glucose test at 2 hours</a:t>
            </a:r>
          </a:p>
          <a:p>
            <a:pPr marL="640398" lvl="1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Glucose level should have returned to fasting levels.</a:t>
            </a:r>
          </a:p>
          <a:p>
            <a:pPr marL="640398" lvl="1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If glucose </a:t>
            </a:r>
            <a:r>
              <a:rPr lang="en-US" u="sng" dirty="0" smtClean="0"/>
              <a:t>&gt;</a:t>
            </a:r>
            <a:r>
              <a:rPr lang="en-US" dirty="0" smtClean="0"/>
              <a:t> 200 mg/</a:t>
            </a:r>
            <a:r>
              <a:rPr lang="en-US" dirty="0" err="1" smtClean="0"/>
              <a:t>dL</a:t>
            </a:r>
            <a:r>
              <a:rPr lang="en-US" dirty="0" smtClean="0"/>
              <a:t> on the postprandial test, a fasting or random glucose level, should be performed on a subsequent day to diagnose with diabetes</a:t>
            </a:r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D0F83D-68AF-4505-A90A-70F86FDF701F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Laboratory Tests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524000"/>
            <a:ext cx="7010400" cy="4343400"/>
          </a:xfrm>
        </p:spPr>
        <p:txBody>
          <a:bodyPr>
            <a:normAutofit/>
          </a:bodyPr>
          <a:lstStyle/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3000" dirty="0" smtClean="0">
                <a:solidFill>
                  <a:schemeClr val="tx2">
                    <a:satMod val="130000"/>
                  </a:schemeClr>
                </a:solidFill>
              </a:rPr>
              <a:t>Oral glucose tolerance test (GTT) </a:t>
            </a: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sz="2000" b="1" i="1" dirty="0" smtClean="0">
              <a:solidFill>
                <a:schemeClr val="tx2">
                  <a:satMod val="130000"/>
                </a:schemeClr>
              </a:solidFill>
            </a:endParaRPr>
          </a:p>
          <a:p>
            <a:pPr marL="640398" lvl="1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/>
              <a:t>No longer recommended by the new ADA guidelines </a:t>
            </a:r>
          </a:p>
          <a:p>
            <a:pPr marL="640398" lvl="1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/>
              <a:t>Used to screen for gestational diabetes</a:t>
            </a:r>
          </a:p>
          <a:p>
            <a:pPr marL="342900" lvl="1" indent="-34290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endParaRPr lang="en-US" sz="2400" dirty="0" smtClean="0"/>
          </a:p>
          <a:p>
            <a:pPr marL="587375" lvl="2" indent="-244475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Problems included calculation dosage, patient must drink it, keep it down, stay relatively inactive during test period, and be successfully drawn “on time”.</a:t>
            </a:r>
            <a:endParaRPr lang="en-US" b="1" dirty="0" smtClean="0"/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sz="2000" b="1" i="1" dirty="0" smtClean="0"/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sz="2000" dirty="0" smtClean="0"/>
          </a:p>
        </p:txBody>
      </p:sp>
      <p:sp>
        <p:nvSpPr>
          <p:cNvPr id="819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EA38D7-8BB8-4FD2-A4D1-3180A3F12528}" type="slidenum">
              <a:rPr lang="en-US" smtClean="0"/>
              <a:pPr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2">
                    <a:satMod val="130000"/>
                  </a:schemeClr>
                </a:solidFill>
              </a:rPr>
              <a:t>Oral glucose tolerance test (GTT)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Patient directions - </a:t>
            </a:r>
            <a:r>
              <a:rPr lang="en-US" sz="2400" b="1" i="1" smtClean="0"/>
              <a:t>important.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Eat an adequate carbohydrate diet at least three (3) days prior to test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Evening before the test, no eating after supper meal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Test is begun in early a.m.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Obtain fasting specimen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Test dose: ** test dose has been reduced to 75 gm for adults and 1.75 gm / kg for children. Test dose must be consumed within 5 minutes.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Patient is to remain resting, no smoking or eating during test period</a:t>
            </a: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Blood and urine specimens are collected at hourly intervals - Testing of the urine glucose &amp; ketones, no longer routine.</a:t>
            </a:r>
          </a:p>
        </p:txBody>
      </p:sp>
      <p:sp>
        <p:nvSpPr>
          <p:cNvPr id="1126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D80FC3-38BF-4F80-B7CF-B0E6E1F7E1BF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Oral glucose tolerance test (GTT)</a:t>
            </a:r>
            <a:endParaRPr lang="en-US" sz="3200" dirty="0">
              <a:effectLst/>
            </a:endParaRP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1447800" y="2209800"/>
          <a:ext cx="7315200" cy="388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4" imgW="5935680" imgH="4267080" progId="WP11Doc">
                  <p:embed/>
                </p:oleObj>
              </mc:Choice>
              <mc:Fallback>
                <p:oleObj name="Document" r:id="rId4" imgW="5935680" imgH="4267080" progId="WP11Doc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209800"/>
                        <a:ext cx="7315200" cy="3886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772400" y="4495800"/>
            <a:ext cx="990600" cy="381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3"/>
                </a:solidFill>
              </a:rPr>
              <a:t>Normal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05600" y="2209800"/>
            <a:ext cx="16002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3"/>
                </a:solidFill>
              </a:rPr>
              <a:t>Abnormal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Laboratory Tests: </a:t>
            </a:r>
            <a:r>
              <a:rPr lang="en-US" dirty="0" err="1" smtClean="0">
                <a:solidFill>
                  <a:schemeClr val="tx2">
                    <a:satMod val="130000"/>
                  </a:schemeClr>
                </a:solidFill>
              </a:rPr>
              <a:t>Ketones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676400"/>
            <a:ext cx="7499350" cy="4572000"/>
          </a:xfrm>
        </p:spPr>
        <p:txBody>
          <a:bodyPr>
            <a:normAutofit fontScale="92500"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640398" lvl="1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Produced by the liver</a:t>
            </a:r>
          </a:p>
          <a:p>
            <a:pPr marL="640398" lvl="1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Metabolism by-products of fatty acids</a:t>
            </a:r>
          </a:p>
          <a:p>
            <a:pPr marL="640398" lvl="1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Three bodies</a:t>
            </a:r>
          </a:p>
          <a:p>
            <a:pPr marL="886142" lvl="2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Acetone (2%)</a:t>
            </a:r>
          </a:p>
          <a:p>
            <a:pPr marL="886142" lvl="2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err="1" smtClean="0"/>
              <a:t>Acetoacetic</a:t>
            </a:r>
            <a:r>
              <a:rPr lang="en-US" dirty="0" smtClean="0"/>
              <a:t> acid (20%)</a:t>
            </a:r>
          </a:p>
          <a:p>
            <a:pPr marL="886142" lvl="2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3-</a:t>
            </a:r>
            <a:r>
              <a:rPr lang="el-GR" dirty="0" smtClean="0"/>
              <a:t>β</a:t>
            </a:r>
            <a:r>
              <a:rPr lang="en-US" dirty="0" smtClean="0"/>
              <a:t> </a:t>
            </a:r>
            <a:r>
              <a:rPr lang="en-US" dirty="0" err="1" smtClean="0"/>
              <a:t>hydroxybutyric</a:t>
            </a:r>
            <a:r>
              <a:rPr lang="en-US" dirty="0" smtClean="0"/>
              <a:t> acid (78%)</a:t>
            </a:r>
          </a:p>
          <a:p>
            <a:pPr marL="886142" lvl="2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endParaRPr lang="en-US" dirty="0" smtClean="0"/>
          </a:p>
          <a:p>
            <a:pPr marL="640398" lvl="1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Increase in cases of carbohydrate deprivation or decreased carbohydrate use (diabetes mellitus, starvation/fasting, prolonged vomiting etc.)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Laboratory Tests: </a:t>
            </a:r>
            <a:r>
              <a:rPr lang="en-US" dirty="0" err="1" smtClean="0">
                <a:solidFill>
                  <a:schemeClr val="tx2">
                    <a:satMod val="130000"/>
                  </a:schemeClr>
                </a:solidFill>
              </a:rPr>
              <a:t>Microalbumin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US" sz="3000" smtClean="0"/>
              <a:t>Microalbumin</a:t>
            </a:r>
          </a:p>
          <a:p>
            <a:pPr lvl="1" indent="-282575" eaLnBrk="1" hangingPunct="1">
              <a:buFont typeface="Arial" charset="0"/>
              <a:buChar char="•"/>
            </a:pPr>
            <a:r>
              <a:rPr lang="en-US" sz="2600" smtClean="0"/>
              <a:t>Persistent albuminuria in the range of 30-299 mg/ 24 h or an albumin-creatinine ratio of 30-300 µg/mg</a:t>
            </a:r>
          </a:p>
          <a:p>
            <a:pPr lvl="1" indent="-282575" eaLnBrk="1" hangingPunct="1">
              <a:buFont typeface="Arial" charset="0"/>
              <a:buChar char="•"/>
            </a:pPr>
            <a:r>
              <a:rPr lang="en-US" sz="2600" smtClean="0"/>
              <a:t>Indication of renal nephropathy </a:t>
            </a:r>
          </a:p>
          <a:p>
            <a:pPr lvl="1" indent="-282575" eaLnBrk="1" hangingPunct="1">
              <a:buFont typeface="Arial" charset="0"/>
              <a:buChar char="•"/>
            </a:pPr>
            <a:r>
              <a:rPr lang="en-US" sz="2600" smtClean="0"/>
              <a:t>Assists in the diagnosis of early proteinuria</a:t>
            </a:r>
          </a:p>
          <a:p>
            <a:pPr lvl="1" indent="-282575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600" smtClean="0"/>
              <a:t>Normal urine dipsticks are insensitive to low concentrations of urine albumin</a:t>
            </a:r>
          </a:p>
          <a:p>
            <a:pPr lvl="1" indent="-282575" eaLnBrk="1" hangingPunct="1">
              <a:buFont typeface="Wingdings 2" pitchFamily="18" charset="2"/>
              <a:buChar char=""/>
            </a:pPr>
            <a:endParaRPr lang="en-US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err="1" smtClean="0">
                <a:solidFill>
                  <a:schemeClr val="tx2">
                    <a:satMod val="130000"/>
                  </a:schemeClr>
                </a:solidFill>
              </a:rPr>
              <a:t>Glycosylated</a:t>
            </a:r>
            <a:r>
              <a:rPr lang="en-US" sz="3600" b="1" dirty="0" smtClean="0">
                <a:solidFill>
                  <a:schemeClr val="tx2">
                    <a:satMod val="130000"/>
                  </a:schemeClr>
                </a:solidFill>
              </a:rPr>
              <a:t> Hemoglobin/</a:t>
            </a: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sz="36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</a:rPr>
              <a:t>Hemoglobin A1c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n-US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5181600" cy="4724400"/>
          </a:xfrm>
        </p:spPr>
        <p:txBody>
          <a:bodyPr>
            <a:normAutofit fontScale="77500" lnSpcReduction="20000"/>
          </a:bodyPr>
          <a:lstStyle/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/>
              <a:t>Long term </a:t>
            </a:r>
            <a:r>
              <a:rPr lang="en-US" sz="2400" dirty="0" err="1" smtClean="0"/>
              <a:t>glycemic</a:t>
            </a:r>
            <a:r>
              <a:rPr lang="en-US" sz="2400" dirty="0" smtClean="0"/>
              <a:t> control indicator, reflects average blood glucose level over the previous 2-3 months</a:t>
            </a: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 smtClean="0"/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/>
              <a:t>Glucose molecule attaches </a:t>
            </a:r>
            <a:r>
              <a:rPr lang="en-US" sz="2400" dirty="0" err="1" smtClean="0"/>
              <a:t>nonenzymatically</a:t>
            </a:r>
            <a:r>
              <a:rPr lang="en-US" sz="2400" dirty="0" smtClean="0"/>
              <a:t> to the hemoglobin molecule</a:t>
            </a:r>
          </a:p>
          <a:p>
            <a:pPr marL="640080" lvl="1" indent="-237744" eaLnBrk="1" fontAlgn="auto" hangingPunct="1">
              <a:lnSpc>
                <a:spcPct val="90000"/>
              </a:lnSpc>
              <a:spcAft>
                <a:spcPts val="0"/>
              </a:spcAft>
              <a:buFont typeface="Verdana"/>
              <a:buChar char="◦"/>
              <a:defRPr/>
            </a:pPr>
            <a:endParaRPr lang="en-US" sz="1600" dirty="0" smtClean="0"/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Advantages:</a:t>
            </a:r>
          </a:p>
          <a:p>
            <a:pPr marL="640080" lvl="1" indent="-237744" eaLnBrk="1" fontAlgn="auto" hangingPunct="1">
              <a:lnSpc>
                <a:spcPct val="90000"/>
              </a:lnSpc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“Time average glucose”  not subject to temporary variability due to diet and exercise</a:t>
            </a:r>
          </a:p>
          <a:p>
            <a:pPr marL="640080" lvl="1" indent="-237744" eaLnBrk="1" fontAlgn="auto" hangingPunct="1">
              <a:lnSpc>
                <a:spcPct val="90000"/>
              </a:lnSpc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Does not require fasting</a:t>
            </a:r>
          </a:p>
          <a:p>
            <a:pPr marL="640080" lvl="1" indent="-237744" eaLnBrk="1" fontAlgn="auto" hangingPunct="1">
              <a:lnSpc>
                <a:spcPct val="90000"/>
              </a:lnSpc>
              <a:spcAft>
                <a:spcPts val="0"/>
              </a:spcAft>
              <a:buFont typeface="Verdana"/>
              <a:buChar char="◦"/>
              <a:defRPr/>
            </a:pPr>
            <a:endParaRPr lang="en-US" sz="1600" dirty="0" smtClean="0"/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Influenced by:</a:t>
            </a:r>
          </a:p>
          <a:p>
            <a:pPr marL="640080" lvl="1" indent="-237744" eaLnBrk="1" fontAlgn="auto" hangingPunct="1">
              <a:lnSpc>
                <a:spcPct val="90000"/>
              </a:lnSpc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Conditions that affect the life span of the RBC, such as sickle cell disease and  hemolytic diseases</a:t>
            </a:r>
          </a:p>
          <a:p>
            <a:pPr marL="640080" lvl="1" indent="-237744" eaLnBrk="1" fontAlgn="auto" hangingPunct="1">
              <a:lnSpc>
                <a:spcPct val="90000"/>
              </a:lnSpc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Hemoglobin  A</a:t>
            </a:r>
            <a:r>
              <a:rPr lang="en-US" baseline="-25000" dirty="0" smtClean="0"/>
              <a:t>1C</a:t>
            </a:r>
            <a:r>
              <a:rPr lang="en-US" dirty="0" smtClean="0"/>
              <a:t>  is the most commonly measured </a:t>
            </a:r>
            <a:r>
              <a:rPr lang="en-US" dirty="0" err="1" smtClean="0"/>
              <a:t>glycosylated</a:t>
            </a:r>
            <a:r>
              <a:rPr lang="en-US" dirty="0" smtClean="0"/>
              <a:t> hemoglobin</a:t>
            </a:r>
          </a:p>
          <a:p>
            <a:pPr marL="640080" lvl="1" indent="-237744" eaLnBrk="1" fontAlgn="auto" hangingPunct="1">
              <a:lnSpc>
                <a:spcPct val="90000"/>
              </a:lnSpc>
              <a:spcAft>
                <a:spcPts val="0"/>
              </a:spcAft>
              <a:buFont typeface="Verdana"/>
              <a:buChar char="◦"/>
              <a:defRPr/>
            </a:pPr>
            <a:endParaRPr lang="en-US" sz="1600" dirty="0" smtClean="0"/>
          </a:p>
        </p:txBody>
      </p:sp>
      <p:pic>
        <p:nvPicPr>
          <p:cNvPr id="2765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172200" y="1676400"/>
            <a:ext cx="2362200" cy="2667000"/>
          </a:xfrm>
        </p:spPr>
      </p:pic>
      <p:sp>
        <p:nvSpPr>
          <p:cNvPr id="1095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872A85-7589-480E-81A5-9E23A81CA6F4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chemeClr val="tx2">
                    <a:satMod val="130000"/>
                  </a:schemeClr>
                </a:solidFill>
              </a:rPr>
              <a:t>Laboratory testing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772400" cy="4419600"/>
          </a:xfrm>
        </p:spPr>
        <p:txBody>
          <a:bodyPr/>
          <a:lstStyle/>
          <a:p>
            <a:pPr eaLnBrk="1" hangingPunct="1"/>
            <a:r>
              <a:rPr lang="en-US" dirty="0" smtClean="0"/>
              <a:t>Considerations</a:t>
            </a:r>
          </a:p>
          <a:p>
            <a:pPr lvl="1" eaLnBrk="1" hangingPunct="1"/>
            <a:r>
              <a:rPr lang="en-US" dirty="0" smtClean="0"/>
              <a:t>Reference  values depend on: </a:t>
            </a:r>
            <a:r>
              <a:rPr lang="en-US" b="1" i="1" dirty="0" smtClean="0"/>
              <a:t>	</a:t>
            </a:r>
          </a:p>
          <a:p>
            <a:pPr lvl="2" eaLnBrk="1" hangingPunct="1"/>
            <a:r>
              <a:rPr lang="en-US" sz="2800" dirty="0" smtClean="0"/>
              <a:t>Type of specimen </a:t>
            </a:r>
          </a:p>
          <a:p>
            <a:pPr lvl="3" eaLnBrk="1" hangingPunct="1"/>
            <a:r>
              <a:rPr lang="en-US" dirty="0" smtClean="0"/>
              <a:t> venous/capillary</a:t>
            </a:r>
          </a:p>
          <a:p>
            <a:pPr lvl="3" eaLnBrk="1" hangingPunct="1"/>
            <a:r>
              <a:rPr lang="en-US" dirty="0" smtClean="0"/>
              <a:t>Serum, plasma, whole blood</a:t>
            </a:r>
          </a:p>
          <a:p>
            <a:pPr lvl="2" eaLnBrk="1" hangingPunct="1"/>
            <a:r>
              <a:rPr lang="en-US" sz="2800" dirty="0" smtClean="0"/>
              <a:t>How was it collected?</a:t>
            </a:r>
          </a:p>
          <a:p>
            <a:pPr lvl="3" eaLnBrk="1" hangingPunct="1"/>
            <a:r>
              <a:rPr lang="en-US" dirty="0" smtClean="0"/>
              <a:t>fasting, random, after a meal </a:t>
            </a:r>
          </a:p>
          <a:p>
            <a:pPr eaLnBrk="1" hangingPunct="1"/>
            <a:r>
              <a:rPr lang="en-US" dirty="0" smtClean="0"/>
              <a:t>Reference value (serum/plasma)</a:t>
            </a:r>
          </a:p>
          <a:p>
            <a:pPr lvl="1" eaLnBrk="1" hangingPunct="1"/>
            <a:r>
              <a:rPr lang="en-US" i="1" dirty="0" smtClean="0"/>
              <a:t>74-106 mg/</a:t>
            </a:r>
            <a:r>
              <a:rPr lang="en-US" i="1" dirty="0" err="1" smtClean="0"/>
              <a:t>dL</a:t>
            </a:r>
            <a:endParaRPr lang="en-US" i="1" dirty="0" smtClean="0"/>
          </a:p>
          <a:p>
            <a:pPr lvl="1" eaLnBrk="1" hangingPunct="1"/>
            <a:endParaRPr lang="en-US" b="1" i="1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00326C-B761-4969-AAA9-E98F4E69A58F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tx2">
                    <a:satMod val="130000"/>
                  </a:schemeClr>
                </a:solidFill>
              </a:rPr>
              <a:t>Glycosylated</a:t>
            </a: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</a:rPr>
              <a:t> Hemoglobin/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Hemoglobin A1c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828800"/>
            <a:ext cx="749935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Specimen : EDTA whole blood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 doesn’t need to be fasting 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Measured by electrophoresis, enzymatic assays, HPLC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Hemoglobin  A</a:t>
            </a:r>
            <a:r>
              <a:rPr lang="en-US" sz="2400" baseline="-25000" dirty="0" smtClean="0"/>
              <a:t>1C</a:t>
            </a:r>
            <a:r>
              <a:rPr lang="en-US" sz="2400" dirty="0" smtClean="0"/>
              <a:t>  reference range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4.0 - 6.0 %</a:t>
            </a:r>
          </a:p>
          <a:p>
            <a:pPr lvl="1" eaLnBrk="1" hangingPunct="1">
              <a:lnSpc>
                <a:spcPct val="90000"/>
              </a:lnSpc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For diagnosis of diabetes based on Hemoglobin  A</a:t>
            </a:r>
            <a:r>
              <a:rPr lang="en-US" sz="2400" baseline="-25000" dirty="0" smtClean="0"/>
              <a:t>1C</a:t>
            </a:r>
            <a:r>
              <a:rPr lang="en-US" sz="2400" dirty="0" smtClean="0"/>
              <a:t> results, the patient must has a result of</a:t>
            </a:r>
            <a:r>
              <a:rPr lang="en-US" sz="2400" u="sng" dirty="0" smtClean="0"/>
              <a:t> &gt; </a:t>
            </a:r>
            <a:r>
              <a:rPr lang="en-US" sz="2400" dirty="0" smtClean="0"/>
              <a:t>6.5% , confirmed by repeat measurement.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2">
                    <a:satMod val="130000"/>
                  </a:schemeClr>
                </a:solidFill>
              </a:rPr>
              <a:t>Other related tests: </a:t>
            </a:r>
            <a:br>
              <a:rPr lang="en-US" sz="40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4000" dirty="0" smtClean="0">
                <a:solidFill>
                  <a:schemeClr val="tx2">
                    <a:satMod val="130000"/>
                  </a:schemeClr>
                </a:solidFill>
              </a:rPr>
              <a:t>Lactose Tolerance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69986" name="Rectangle 2"/>
          <p:cNvSpPr>
            <a:spLocks noGrp="1" noChangeArrowheads="1"/>
          </p:cNvSpPr>
          <p:nvPr>
            <p:ph idx="1"/>
          </p:nvPr>
        </p:nvSpPr>
        <p:spPr>
          <a:xfrm>
            <a:off x="1435100" y="1219200"/>
            <a:ext cx="7499350" cy="5029200"/>
          </a:xfrm>
        </p:spPr>
        <p:txBody>
          <a:bodyPr rtlCol="0">
            <a:normAutofit fontScale="925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marL="365442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sz="2800" dirty="0" smtClean="0"/>
              <a:t>Lactose  -  disaccharide</a:t>
            </a:r>
          </a:p>
          <a:p>
            <a:pPr marL="365442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sz="2800" dirty="0" smtClean="0"/>
              <a:t>Lactose </a:t>
            </a:r>
            <a:r>
              <a:rPr lang="en-US" sz="2800" dirty="0" err="1" smtClean="0"/>
              <a:t>malabsorption</a:t>
            </a:r>
            <a:r>
              <a:rPr lang="en-US" sz="2800" dirty="0" smtClean="0"/>
              <a:t> or lack of enzyme needed to breakdown lactose</a:t>
            </a:r>
          </a:p>
          <a:p>
            <a:pPr marL="365442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sz="2800" dirty="0" smtClean="0"/>
              <a:t>Often results in diarrhea, cramping, and gas</a:t>
            </a:r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endParaRPr lang="en-US" dirty="0" smtClean="0"/>
          </a:p>
          <a:p>
            <a:pPr marL="365442" indent="-237744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800" dirty="0" smtClean="0"/>
              <a:t>Lab evaluation</a:t>
            </a:r>
          </a:p>
          <a:p>
            <a:pPr marL="640080" lvl="1" indent="-237744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dirty="0" smtClean="0"/>
              <a:t>Perform OGTT using lactose, not glucose</a:t>
            </a:r>
          </a:p>
          <a:p>
            <a:pPr lvl="1"/>
            <a:r>
              <a:rPr lang="en-US" dirty="0" smtClean="0"/>
              <a:t>Normal</a:t>
            </a:r>
          </a:p>
          <a:p>
            <a:pPr lvl="2"/>
            <a:r>
              <a:rPr lang="en-US" dirty="0" smtClean="0"/>
              <a:t>GTT curve similar to OGTT (glucose level will increase 25 mg/</a:t>
            </a:r>
            <a:r>
              <a:rPr lang="en-US" dirty="0" err="1" smtClean="0"/>
              <a:t>dL</a:t>
            </a:r>
            <a:r>
              <a:rPr lang="en-US" dirty="0" smtClean="0"/>
              <a:t> above the fasting level).</a:t>
            </a:r>
          </a:p>
          <a:p>
            <a:pPr lvl="1"/>
            <a:r>
              <a:rPr lang="en-US" dirty="0" smtClean="0"/>
              <a:t>Lactase deficiency</a:t>
            </a:r>
          </a:p>
          <a:p>
            <a:pPr lvl="2"/>
            <a:r>
              <a:rPr lang="en-US" dirty="0" smtClean="0"/>
              <a:t>Flat curve - no/very little increase in glucose level.</a:t>
            </a:r>
          </a:p>
          <a:p>
            <a:pPr marL="640080" lvl="1" indent="-237744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sz="2400" dirty="0" smtClean="0"/>
          </a:p>
          <a:p>
            <a:pPr marL="640080" lvl="1" indent="-237744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000" b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167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2EBCEA-1CCB-4E66-A55D-F5848BD11F47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Urine Glucose</a:t>
            </a:r>
            <a:endParaRPr lang="en-US" dirty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Copper Reduction- Clinitest</a:t>
            </a:r>
          </a:p>
          <a:p>
            <a:endParaRPr lang="en-US" smtClean="0"/>
          </a:p>
          <a:p>
            <a:r>
              <a:rPr lang="en-US" smtClean="0"/>
              <a:t>Not specific</a:t>
            </a:r>
          </a:p>
          <a:p>
            <a:r>
              <a:rPr lang="en-US" smtClean="0"/>
              <a:t>Detects all reducing sugars</a:t>
            </a:r>
          </a:p>
          <a:p>
            <a:r>
              <a:rPr lang="en-US" smtClean="0"/>
              <a:t>Used to detect galactosemia in babies and children &lt; 3 yrs old.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chemeClr val="tx2">
                    <a:satMod val="130000"/>
                  </a:schemeClr>
                </a:solidFill>
              </a:rPr>
              <a:t>Laboratory testing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772400" cy="4419600"/>
          </a:xfrm>
        </p:spPr>
        <p:txBody>
          <a:bodyPr/>
          <a:lstStyle/>
          <a:p>
            <a:pPr eaLnBrk="1" hangingPunct="1"/>
            <a:r>
              <a:rPr lang="en-US" dirty="0" smtClean="0"/>
              <a:t>Glucose preservation</a:t>
            </a:r>
          </a:p>
          <a:p>
            <a:pPr lvl="2" eaLnBrk="1" hangingPunct="1"/>
            <a:r>
              <a:rPr lang="en-US" sz="2800" dirty="0" smtClean="0"/>
              <a:t>Perform testing &lt; 1 hour after collection</a:t>
            </a:r>
          </a:p>
          <a:p>
            <a:pPr lvl="2" eaLnBrk="1" hangingPunct="1"/>
            <a:r>
              <a:rPr lang="en-US" sz="2800" dirty="0" smtClean="0"/>
              <a:t>Separate plasma from cells &lt; 1 hour </a:t>
            </a:r>
          </a:p>
          <a:p>
            <a:pPr lvl="3" eaLnBrk="1" hangingPunct="1"/>
            <a:r>
              <a:rPr lang="en-US" dirty="0" smtClean="0"/>
              <a:t>Cells continue to utilize glucose at a rate of 10 mg/</a:t>
            </a:r>
            <a:r>
              <a:rPr lang="en-US" dirty="0" err="1" smtClean="0"/>
              <a:t>dL</a:t>
            </a:r>
            <a:r>
              <a:rPr lang="en-US" dirty="0" smtClean="0"/>
              <a:t> per hour.</a:t>
            </a:r>
          </a:p>
          <a:p>
            <a:pPr lvl="3" eaLnBrk="1" hangingPunct="1"/>
            <a:r>
              <a:rPr lang="en-US" dirty="0" smtClean="0"/>
              <a:t>Refrigeration slows the process.</a:t>
            </a:r>
          </a:p>
          <a:p>
            <a:pPr lvl="2" eaLnBrk="1" hangingPunct="1"/>
            <a:r>
              <a:rPr lang="en-US" sz="2800" dirty="0" smtClean="0"/>
              <a:t> Collect blood in sodium fluoride tube</a:t>
            </a:r>
          </a:p>
          <a:p>
            <a:pPr lvl="3" eaLnBrk="1" hangingPunct="1"/>
            <a:r>
              <a:rPr lang="en-US" dirty="0" smtClean="0"/>
              <a:t> Grey top tube</a:t>
            </a:r>
          </a:p>
          <a:p>
            <a:pPr lvl="3" eaLnBrk="1" hangingPunct="1"/>
            <a:r>
              <a:rPr lang="en-US" dirty="0" smtClean="0"/>
              <a:t>Fluoride inhibits </a:t>
            </a:r>
            <a:r>
              <a:rPr lang="en-US" dirty="0" err="1" smtClean="0"/>
              <a:t>glycolysis</a:t>
            </a:r>
            <a:endParaRPr lang="en-US" dirty="0" smtClean="0"/>
          </a:p>
          <a:p>
            <a:pPr lvl="1" eaLnBrk="1" hangingPunct="1"/>
            <a:endParaRPr lang="en-US" b="1" i="1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C42D20-4208-4620-B6F9-4292372D739A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 Specimen Collection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Whole blood –</a:t>
            </a:r>
          </a:p>
          <a:p>
            <a:pPr lvl="1" eaLnBrk="1" hangingPunct="1"/>
            <a:r>
              <a:rPr lang="en-US" smtClean="0"/>
              <a:t>Point of care</a:t>
            </a:r>
          </a:p>
          <a:p>
            <a:pPr lvl="1" eaLnBrk="1" hangingPunct="1"/>
            <a:r>
              <a:rPr lang="en-US" smtClean="0"/>
              <a:t>Results are @ 11% lower than plasma/serum</a:t>
            </a:r>
          </a:p>
          <a:p>
            <a:pPr eaLnBrk="1" hangingPunct="1"/>
            <a:r>
              <a:rPr lang="en-US" smtClean="0"/>
              <a:t>Serum</a:t>
            </a:r>
            <a:r>
              <a:rPr lang="en-US" b="1" i="1" smtClean="0"/>
              <a:t> </a:t>
            </a:r>
          </a:p>
          <a:p>
            <a:pPr eaLnBrk="1" hangingPunct="1"/>
            <a:r>
              <a:rPr lang="en-US" smtClean="0"/>
              <a:t>Plasma</a:t>
            </a:r>
          </a:p>
          <a:p>
            <a:pPr lvl="1" eaLnBrk="1" hangingPunct="1">
              <a:buFont typeface="Verdana" pitchFamily="34" charset="0"/>
              <a:buNone/>
            </a:pPr>
            <a:r>
              <a:rPr lang="en-US" smtClean="0"/>
              <a:t> </a:t>
            </a:r>
          </a:p>
          <a:p>
            <a:pPr eaLnBrk="1" hangingPunct="1"/>
            <a:endParaRPr lang="en-US" sz="2400" b="1" i="1" smtClean="0"/>
          </a:p>
          <a:p>
            <a:pPr eaLnBrk="1" hangingPunct="1"/>
            <a:endParaRPr lang="en-US" sz="1600" smtClean="0"/>
          </a:p>
        </p:txBody>
      </p:sp>
      <p:sp>
        <p:nvSpPr>
          <p:cNvPr id="952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E8B657-23A2-4FB4-8612-F235B46F3AAC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chemeClr val="tx2">
                    <a:satMod val="130000"/>
                  </a:schemeClr>
                </a:solidFill>
              </a:rPr>
              <a:t>Other Specimen Types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CSF specimens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Analyzed ASAP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i="1" dirty="0" smtClean="0"/>
              <a:t> </a:t>
            </a:r>
            <a:r>
              <a:rPr lang="en-US" sz="2000" dirty="0" smtClean="0"/>
              <a:t>Glucose level is 60-70% of pts current blood level.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CSF glucose in Fasting (non-diabetic) @ 40-70 mg/</a:t>
            </a:r>
            <a:r>
              <a:rPr lang="en-US" sz="2000" dirty="0" err="1" smtClean="0"/>
              <a:t>dL</a:t>
            </a:r>
            <a:endParaRPr lang="en-US" sz="20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sz="1800" u="sng" dirty="0" smtClean="0"/>
              <a:t>Decreased </a:t>
            </a:r>
            <a:r>
              <a:rPr lang="en-US" sz="1800" dirty="0" smtClean="0"/>
              <a:t>CSF glucose values suggest </a:t>
            </a:r>
            <a:r>
              <a:rPr lang="en-US" sz="1800" u="sng" dirty="0" smtClean="0"/>
              <a:t>bacterial</a:t>
            </a:r>
            <a:r>
              <a:rPr lang="en-US" sz="1800" dirty="0" smtClean="0"/>
              <a:t> meningitis  because bacteria are consuming glucose as an energy source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u="sng" dirty="0" smtClean="0"/>
              <a:t>Normal or Increased </a:t>
            </a:r>
            <a:r>
              <a:rPr lang="en-US" sz="1800" dirty="0" smtClean="0"/>
              <a:t>CSF glucose suggests</a:t>
            </a:r>
            <a:r>
              <a:rPr lang="en-US" sz="1800" u="sng" dirty="0" smtClean="0"/>
              <a:t> viral </a:t>
            </a:r>
            <a:r>
              <a:rPr lang="en-US" sz="1800" dirty="0" smtClean="0"/>
              <a:t>meningitis.  </a:t>
            </a:r>
          </a:p>
          <a:p>
            <a:pPr lvl="1" eaLnBrk="1" hangingPunct="1">
              <a:lnSpc>
                <a:spcPct val="90000"/>
              </a:lnSpc>
            </a:pPr>
            <a:endParaRPr lang="en-US" sz="1800" dirty="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24 hour urine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 small amount of glucose is lost in the urine daily.  Usually &lt; 500mg/24 hr.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 Random urine for diagnosis no longer performed, but some patients use it for self monitoring.</a:t>
            </a:r>
          </a:p>
          <a:p>
            <a:pPr eaLnBrk="1" hangingPunct="1">
              <a:lnSpc>
                <a:spcPct val="90000"/>
              </a:lnSpc>
            </a:pPr>
            <a:endParaRPr lang="en-US" sz="1800" b="1" i="1" dirty="0" smtClean="0"/>
          </a:p>
          <a:p>
            <a:pPr eaLnBrk="1" hangingPunct="1">
              <a:lnSpc>
                <a:spcPct val="90000"/>
              </a:lnSpc>
            </a:pPr>
            <a:endParaRPr lang="en-US" sz="1200" dirty="0" smtClean="0"/>
          </a:p>
        </p:txBody>
      </p:sp>
      <p:sp>
        <p:nvSpPr>
          <p:cNvPr id="962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C7649F-CE98-4508-ACBE-995951D821B4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Methods for Glucose Determination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772400" cy="6397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smtClean="0">
                <a:solidFill>
                  <a:schemeClr val="tx2">
                    <a:satMod val="130000"/>
                  </a:schemeClr>
                </a:solidFill>
              </a:rPr>
              <a:t>Glucose Oxidase Methodology</a:t>
            </a:r>
          </a:p>
        </p:txBody>
      </p:sp>
      <p:sp>
        <p:nvSpPr>
          <p:cNvPr id="10445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91F11-3C2A-4957-8F97-78F61F833BBC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365125" y="1309688"/>
            <a:ext cx="83978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u="sng" dirty="0">
              <a:effectLst>
                <a:outerShdw blurRad="38100" dist="38100" dir="2700000" algn="tl">
                  <a:srgbClr val="FFFFFF"/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n-lt"/>
              </a:rPr>
              <a:t>     Glucose + O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 + H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O</a:t>
            </a:r>
          </a:p>
        </p:txBody>
      </p:sp>
      <p:sp>
        <p:nvSpPr>
          <p:cNvPr id="16389" name="Line 11"/>
          <p:cNvSpPr>
            <a:spLocks noChangeShapeType="1"/>
          </p:cNvSpPr>
          <p:nvPr/>
        </p:nvSpPr>
        <p:spPr bwMode="auto">
          <a:xfrm>
            <a:off x="3200400" y="24384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Text Box 12"/>
          <p:cNvSpPr txBox="1">
            <a:spLocks noChangeArrowheads="1"/>
          </p:cNvSpPr>
          <p:nvPr/>
        </p:nvSpPr>
        <p:spPr bwMode="auto">
          <a:xfrm>
            <a:off x="3276600" y="2058988"/>
            <a:ext cx="2117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alibri" pitchFamily="34" charset="0"/>
              </a:rPr>
              <a:t>Glucose Oxidase</a:t>
            </a:r>
          </a:p>
        </p:txBody>
      </p:sp>
      <p:sp>
        <p:nvSpPr>
          <p:cNvPr id="16391" name="Text Box 21"/>
          <p:cNvSpPr txBox="1">
            <a:spLocks noChangeArrowheads="1"/>
          </p:cNvSpPr>
          <p:nvPr/>
        </p:nvSpPr>
        <p:spPr bwMode="auto">
          <a:xfrm>
            <a:off x="5927725" y="2073275"/>
            <a:ext cx="2562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alibri" pitchFamily="34" charset="0"/>
              </a:rPr>
              <a:t>Gluconic acid + H</a:t>
            </a:r>
            <a:r>
              <a:rPr lang="en-US" sz="2000" baseline="-25000">
                <a:latin typeface="Calibri" pitchFamily="34" charset="0"/>
              </a:rPr>
              <a:t>2</a:t>
            </a:r>
            <a:r>
              <a:rPr lang="en-US" sz="2000">
                <a:latin typeface="Calibri" pitchFamily="34" charset="0"/>
              </a:rPr>
              <a:t>O</a:t>
            </a:r>
            <a:r>
              <a:rPr lang="en-US" sz="2000" baseline="-25000">
                <a:latin typeface="Calibri" pitchFamily="34" charset="0"/>
              </a:rPr>
              <a:t>2</a:t>
            </a:r>
            <a:endParaRPr lang="en-US" sz="2000">
              <a:latin typeface="Calibri" pitchFamily="34" charset="0"/>
            </a:endParaRPr>
          </a:p>
        </p:txBody>
      </p:sp>
      <p:sp>
        <p:nvSpPr>
          <p:cNvPr id="16392" name="Text Box 22"/>
          <p:cNvSpPr txBox="1">
            <a:spLocks noChangeArrowheads="1"/>
          </p:cNvSpPr>
          <p:nvPr/>
        </p:nvSpPr>
        <p:spPr bwMode="auto">
          <a:xfrm>
            <a:off x="762000" y="3049588"/>
            <a:ext cx="2689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alibri" pitchFamily="34" charset="0"/>
              </a:rPr>
              <a:t>H</a:t>
            </a:r>
            <a:r>
              <a:rPr lang="en-US" sz="2000" baseline="-25000">
                <a:latin typeface="Calibri" pitchFamily="34" charset="0"/>
              </a:rPr>
              <a:t>2</a:t>
            </a:r>
            <a:r>
              <a:rPr lang="en-US" sz="2000">
                <a:latin typeface="Calibri" pitchFamily="34" charset="0"/>
              </a:rPr>
              <a:t>O</a:t>
            </a:r>
            <a:r>
              <a:rPr lang="en-US" sz="2000" baseline="-25000">
                <a:latin typeface="Calibri" pitchFamily="34" charset="0"/>
              </a:rPr>
              <a:t>2 </a:t>
            </a:r>
            <a:r>
              <a:rPr lang="en-US" sz="2000">
                <a:latin typeface="Calibri" pitchFamily="34" charset="0"/>
              </a:rPr>
              <a:t> +  Chromogen   </a:t>
            </a:r>
          </a:p>
        </p:txBody>
      </p:sp>
      <p:sp>
        <p:nvSpPr>
          <p:cNvPr id="16393" name="Line 23"/>
          <p:cNvSpPr>
            <a:spLocks noChangeShapeType="1"/>
          </p:cNvSpPr>
          <p:nvPr/>
        </p:nvSpPr>
        <p:spPr bwMode="auto">
          <a:xfrm>
            <a:off x="3276600" y="32766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Text Box 24"/>
          <p:cNvSpPr txBox="1">
            <a:spLocks noChangeArrowheads="1"/>
          </p:cNvSpPr>
          <p:nvPr/>
        </p:nvSpPr>
        <p:spPr bwMode="auto">
          <a:xfrm>
            <a:off x="6038850" y="2973388"/>
            <a:ext cx="25130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alibri" pitchFamily="34" charset="0"/>
              </a:rPr>
              <a:t>Oxidized chromogen</a:t>
            </a:r>
          </a:p>
          <a:p>
            <a:r>
              <a:rPr lang="en-US" sz="2000">
                <a:latin typeface="Calibri" pitchFamily="34" charset="0"/>
              </a:rPr>
              <a:t>+  H</a:t>
            </a:r>
            <a:r>
              <a:rPr lang="en-US" sz="2000" baseline="-25000">
                <a:latin typeface="Calibri" pitchFamily="34" charset="0"/>
              </a:rPr>
              <a:t>2</a:t>
            </a:r>
            <a:r>
              <a:rPr lang="en-US" sz="2000">
                <a:latin typeface="Calibri" pitchFamily="34" charset="0"/>
              </a:rPr>
              <a:t>O</a:t>
            </a:r>
          </a:p>
        </p:txBody>
      </p:sp>
      <p:sp>
        <p:nvSpPr>
          <p:cNvPr id="16395" name="Text Box 26"/>
          <p:cNvSpPr txBox="1">
            <a:spLocks noChangeArrowheads="1"/>
          </p:cNvSpPr>
          <p:nvPr/>
        </p:nvSpPr>
        <p:spPr bwMode="auto">
          <a:xfrm>
            <a:off x="3581400" y="2897188"/>
            <a:ext cx="1455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alibri" pitchFamily="34" charset="0"/>
              </a:rPr>
              <a:t>Peroxidase</a:t>
            </a:r>
          </a:p>
        </p:txBody>
      </p:sp>
      <p:sp>
        <p:nvSpPr>
          <p:cNvPr id="16396" name="Text Box 29"/>
          <p:cNvSpPr txBox="1">
            <a:spLocks noChangeArrowheads="1"/>
          </p:cNvSpPr>
          <p:nvPr/>
        </p:nvSpPr>
        <p:spPr bwMode="auto">
          <a:xfrm>
            <a:off x="533400" y="1296988"/>
            <a:ext cx="7178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Calibri" pitchFamily="34" charset="0"/>
              </a:rPr>
              <a:t>  </a:t>
            </a:r>
            <a:r>
              <a:rPr lang="en-US" sz="2000" b="1">
                <a:latin typeface="Calibri" pitchFamily="34" charset="0"/>
              </a:rPr>
              <a:t>Trindler  reaction  </a:t>
            </a:r>
          </a:p>
        </p:txBody>
      </p:sp>
      <p:sp>
        <p:nvSpPr>
          <p:cNvPr id="16397" name="Rectangle 32"/>
          <p:cNvSpPr>
            <a:spLocks noChangeArrowheads="1"/>
          </p:cNvSpPr>
          <p:nvPr/>
        </p:nvSpPr>
        <p:spPr bwMode="auto">
          <a:xfrm>
            <a:off x="228600" y="1905000"/>
            <a:ext cx="84582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533400" y="4267200"/>
            <a:ext cx="7620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/>
              <a:t>Glucose oxidase</a:t>
            </a:r>
            <a:r>
              <a:rPr lang="en-US" sz="2400"/>
              <a:t> – an enzyme that will catalyze the reaction of glucose to gluconic acid, with the formation of hydrogen peroxide as a by-product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chemeClr val="tx2">
                    <a:satMod val="130000"/>
                  </a:schemeClr>
                </a:solidFill>
              </a:rPr>
              <a:t>Glucose oxidase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Good methodology,  but:</a:t>
            </a:r>
          </a:p>
          <a:p>
            <a:pPr eaLnBrk="1" hangingPunct="1"/>
            <a:endParaRPr lang="en-US" sz="2400" smtClean="0"/>
          </a:p>
          <a:p>
            <a:pPr lvl="1" eaLnBrk="1" hangingPunct="1"/>
            <a:r>
              <a:rPr lang="en-US" sz="2000" smtClean="0">
                <a:latin typeface="Arial" charset="0"/>
                <a:cs typeface="Arial" charset="0"/>
              </a:rPr>
              <a:t>Procedure is good for blood and CSF specimens, but urine has too many interfering substances.</a:t>
            </a:r>
          </a:p>
          <a:p>
            <a:pPr lvl="1" eaLnBrk="1" hangingPunct="1"/>
            <a:endParaRPr lang="en-US" sz="2000" smtClean="0">
              <a:latin typeface="Arial" charset="0"/>
              <a:cs typeface="Arial" charset="0"/>
            </a:endParaRPr>
          </a:p>
          <a:p>
            <a:pPr lvl="1" eaLnBrk="1" hangingPunct="1"/>
            <a:r>
              <a:rPr lang="en-US" sz="2000" smtClean="0">
                <a:latin typeface="Arial" charset="0"/>
                <a:cs typeface="Arial" charset="0"/>
              </a:rPr>
              <a:t>Subject to interference from ascorbic acid, bilirubin and uric acid  which are also  oxidized by peroxidase.  </a:t>
            </a:r>
          </a:p>
          <a:p>
            <a:pPr lvl="1" eaLnBrk="1" hangingPunct="1"/>
            <a:endParaRPr lang="en-US" sz="2000" smtClean="0">
              <a:latin typeface="Arial" charset="0"/>
              <a:cs typeface="Arial" charset="0"/>
            </a:endParaRPr>
          </a:p>
          <a:p>
            <a:pPr lvl="1" eaLnBrk="1" hangingPunct="1"/>
            <a:r>
              <a:rPr lang="en-US" sz="2400" smtClean="0"/>
              <a:t>Alternative way to determine concentration: (polarographically) </a:t>
            </a:r>
          </a:p>
          <a:p>
            <a:pPr lvl="2" eaLnBrk="1" hangingPunct="1">
              <a:buFont typeface="Arial" charset="0"/>
              <a:buChar char="•"/>
            </a:pPr>
            <a:r>
              <a:rPr lang="en-US" sz="2000" smtClean="0"/>
              <a:t>Measuring the amount of oxygen used up by an electrode</a:t>
            </a:r>
          </a:p>
          <a:p>
            <a:pPr lvl="2" eaLnBrk="1" hangingPunct="1"/>
            <a:endParaRPr lang="en-US" sz="1600" smtClean="0">
              <a:latin typeface="Arial" charset="0"/>
              <a:cs typeface="Arial" charset="0"/>
            </a:endParaRPr>
          </a:p>
          <a:p>
            <a:pPr eaLnBrk="1" hangingPunct="1"/>
            <a:endParaRPr lang="en-US" smtClean="0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7E2C2-B292-4609-B35D-D36E73B73EA5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219200" y="457200"/>
            <a:ext cx="7391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satMod val="130000"/>
                  </a:schemeClr>
                </a:solidFill>
              </a:rPr>
              <a:t>Hexokinase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435100" y="2286000"/>
            <a:ext cx="749935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An enzyme that catalyzes the phosphorylation of glucose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Method can be very accurate and precise since the coupling reaction is specific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Time consuming for routine use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Reference methodology since it lacks interferences associated with glucose oxidase method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Procedure can utilize blood, urine and CSF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4A192C-2787-4231-AE1A-429C6A00493A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859</TotalTime>
  <Words>1051</Words>
  <Application>Microsoft Office PowerPoint</Application>
  <PresentationFormat>Экран (4:3)</PresentationFormat>
  <Paragraphs>214</Paragraphs>
  <Slides>22</Slides>
  <Notes>22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Calibri</vt:lpstr>
      <vt:lpstr>Corbel</vt:lpstr>
      <vt:lpstr>Gill Sans MT</vt:lpstr>
      <vt:lpstr>Verdana</vt:lpstr>
      <vt:lpstr>Wingdings 2</vt:lpstr>
      <vt:lpstr>Solstice</vt:lpstr>
      <vt:lpstr>Document</vt:lpstr>
      <vt:lpstr>Презентация PowerPoint</vt:lpstr>
      <vt:lpstr>Laboratory testing</vt:lpstr>
      <vt:lpstr>Laboratory testing</vt:lpstr>
      <vt:lpstr> Specimen Collection</vt:lpstr>
      <vt:lpstr>Other Specimen Types</vt:lpstr>
      <vt:lpstr>Methods for Glucose Determination</vt:lpstr>
      <vt:lpstr>Glucose Oxidase Methodology</vt:lpstr>
      <vt:lpstr>Glucose oxidase</vt:lpstr>
      <vt:lpstr>Hexokinase </vt:lpstr>
      <vt:lpstr>Hexokinase Methodology</vt:lpstr>
      <vt:lpstr>Laboratory Diagnosis </vt:lpstr>
      <vt:lpstr>Laboratory Tests</vt:lpstr>
      <vt:lpstr>2 hr post prandial        Laboratory Tests         </vt:lpstr>
      <vt:lpstr>Laboratory Tests</vt:lpstr>
      <vt:lpstr>Oral glucose tolerance test (GTT)</vt:lpstr>
      <vt:lpstr>Oral glucose tolerance test (GTT)</vt:lpstr>
      <vt:lpstr>  Laboratory Tests: Ketones </vt:lpstr>
      <vt:lpstr>Laboratory Tests: Microalbumin</vt:lpstr>
      <vt:lpstr>Glycosylated Hemoglobin/ Hemoglobin A1c </vt:lpstr>
      <vt:lpstr>Glycosylated Hemoglobin/ Hemoglobin A1c</vt:lpstr>
      <vt:lpstr>Other related tests:  Lactose Tolerance </vt:lpstr>
      <vt:lpstr>Urine Glucose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kbrophym</dc:creator>
  <cp:lastModifiedBy>Пользователь</cp:lastModifiedBy>
  <cp:revision>87</cp:revision>
  <dcterms:created xsi:type="dcterms:W3CDTF">2010-03-02T20:20:48Z</dcterms:created>
  <dcterms:modified xsi:type="dcterms:W3CDTF">2018-05-03T12:02:31Z</dcterms:modified>
</cp:coreProperties>
</file>