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handoutMasterIdLst>
    <p:handoutMasterId r:id="rId104"/>
  </p:handoutMasterIdLst>
  <p:sldIdLst>
    <p:sldId id="346" r:id="rId2"/>
    <p:sldId id="607" r:id="rId3"/>
    <p:sldId id="630" r:id="rId4"/>
    <p:sldId id="351" r:id="rId5"/>
    <p:sldId id="422" r:id="rId6"/>
    <p:sldId id="421" r:id="rId7"/>
    <p:sldId id="358" r:id="rId8"/>
    <p:sldId id="567" r:id="rId9"/>
    <p:sldId id="359" r:id="rId10"/>
    <p:sldId id="565" r:id="rId11"/>
    <p:sldId id="561" r:id="rId12"/>
    <p:sldId id="360" r:id="rId13"/>
    <p:sldId id="566" r:id="rId14"/>
    <p:sldId id="547" r:id="rId15"/>
    <p:sldId id="548" r:id="rId16"/>
    <p:sldId id="428" r:id="rId17"/>
    <p:sldId id="429" r:id="rId18"/>
    <p:sldId id="560" r:id="rId19"/>
    <p:sldId id="559" r:id="rId20"/>
    <p:sldId id="431" r:id="rId21"/>
    <p:sldId id="432" r:id="rId22"/>
    <p:sldId id="433" r:id="rId23"/>
    <p:sldId id="434" r:id="rId24"/>
    <p:sldId id="435" r:id="rId25"/>
    <p:sldId id="572" r:id="rId26"/>
    <p:sldId id="571" r:id="rId27"/>
    <p:sldId id="436" r:id="rId28"/>
    <p:sldId id="570" r:id="rId29"/>
    <p:sldId id="488" r:id="rId30"/>
    <p:sldId id="568" r:id="rId31"/>
    <p:sldId id="569" r:id="rId32"/>
    <p:sldId id="440" r:id="rId33"/>
    <p:sldId id="460" r:id="rId34"/>
    <p:sldId id="462" r:id="rId35"/>
    <p:sldId id="562" r:id="rId36"/>
    <p:sldId id="588" r:id="rId37"/>
    <p:sldId id="589" r:id="rId38"/>
    <p:sldId id="590" r:id="rId39"/>
    <p:sldId id="595" r:id="rId40"/>
    <p:sldId id="591" r:id="rId41"/>
    <p:sldId id="592" r:id="rId42"/>
    <p:sldId id="593" r:id="rId43"/>
    <p:sldId id="594" r:id="rId44"/>
    <p:sldId id="463" r:id="rId45"/>
    <p:sldId id="601" r:id="rId46"/>
    <p:sldId id="613" r:id="rId47"/>
    <p:sldId id="625" r:id="rId48"/>
    <p:sldId id="624" r:id="rId49"/>
    <p:sldId id="464" r:id="rId50"/>
    <p:sldId id="574" r:id="rId51"/>
    <p:sldId id="575" r:id="rId52"/>
    <p:sldId id="628" r:id="rId53"/>
    <p:sldId id="576" r:id="rId54"/>
    <p:sldId id="604" r:id="rId55"/>
    <p:sldId id="577" r:id="rId56"/>
    <p:sldId id="578" r:id="rId57"/>
    <p:sldId id="596" r:id="rId58"/>
    <p:sldId id="597" r:id="rId59"/>
    <p:sldId id="605" r:id="rId60"/>
    <p:sldId id="629" r:id="rId61"/>
    <p:sldId id="615" r:id="rId62"/>
    <p:sldId id="619" r:id="rId63"/>
    <p:sldId id="618" r:id="rId64"/>
    <p:sldId id="617" r:id="rId65"/>
    <p:sldId id="616" r:id="rId66"/>
    <p:sldId id="620" r:id="rId67"/>
    <p:sldId id="621" r:id="rId68"/>
    <p:sldId id="598" r:id="rId69"/>
    <p:sldId id="599" r:id="rId70"/>
    <p:sldId id="626" r:id="rId71"/>
    <p:sldId id="602" r:id="rId72"/>
    <p:sldId id="627" r:id="rId73"/>
    <p:sldId id="609" r:id="rId74"/>
    <p:sldId id="466" r:id="rId75"/>
    <p:sldId id="498" r:id="rId76"/>
    <p:sldId id="473" r:id="rId77"/>
    <p:sldId id="474" r:id="rId78"/>
    <p:sldId id="606" r:id="rId79"/>
    <p:sldId id="475" r:id="rId80"/>
    <p:sldId id="482" r:id="rId81"/>
    <p:sldId id="483" r:id="rId82"/>
    <p:sldId id="484" r:id="rId83"/>
    <p:sldId id="485" r:id="rId84"/>
    <p:sldId id="614" r:id="rId85"/>
    <p:sldId id="486" r:id="rId86"/>
    <p:sldId id="487" r:id="rId87"/>
    <p:sldId id="379" r:id="rId88"/>
    <p:sldId id="492" r:id="rId89"/>
    <p:sldId id="493" r:id="rId90"/>
    <p:sldId id="494" r:id="rId91"/>
    <p:sldId id="497" r:id="rId92"/>
    <p:sldId id="502" r:id="rId93"/>
    <p:sldId id="537" r:id="rId94"/>
    <p:sldId id="543" r:id="rId95"/>
    <p:sldId id="608" r:id="rId96"/>
    <p:sldId id="544" r:id="rId97"/>
    <p:sldId id="546" r:id="rId98"/>
    <p:sldId id="558" r:id="rId99"/>
    <p:sldId id="612" r:id="rId100"/>
    <p:sldId id="611" r:id="rId101"/>
    <p:sldId id="631" r:id="rId102"/>
  </p:sldIdLst>
  <p:sldSz cx="9144000" cy="6858000" type="screen4x3"/>
  <p:notesSz cx="7102475" cy="10233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57" autoAdjust="0"/>
  </p:normalViewPr>
  <p:slideViewPr>
    <p:cSldViewPr>
      <p:cViewPr varScale="1">
        <p:scale>
          <a:sx n="63" d="100"/>
          <a:sy n="63" d="100"/>
        </p:scale>
        <p:origin x="202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3.xml"/><Relationship Id="rId18" Type="http://schemas.openxmlformats.org/officeDocument/2006/relationships/slide" Target="slides/slide30.xml"/><Relationship Id="rId26" Type="http://schemas.openxmlformats.org/officeDocument/2006/relationships/slide" Target="slides/slide68.xml"/><Relationship Id="rId3" Type="http://schemas.openxmlformats.org/officeDocument/2006/relationships/slide" Target="slides/slide8.xml"/><Relationship Id="rId21" Type="http://schemas.openxmlformats.org/officeDocument/2006/relationships/slide" Target="slides/slide33.xml"/><Relationship Id="rId7" Type="http://schemas.openxmlformats.org/officeDocument/2006/relationships/slide" Target="slides/slide16.xml"/><Relationship Id="rId12" Type="http://schemas.openxmlformats.org/officeDocument/2006/relationships/slide" Target="slides/slide22.xml"/><Relationship Id="rId17" Type="http://schemas.openxmlformats.org/officeDocument/2006/relationships/slide" Target="slides/slide28.xml"/><Relationship Id="rId25" Type="http://schemas.openxmlformats.org/officeDocument/2006/relationships/slide" Target="slides/slide49.xml"/><Relationship Id="rId33" Type="http://schemas.openxmlformats.org/officeDocument/2006/relationships/slide" Target="slides/slide79.xml"/><Relationship Id="rId2" Type="http://schemas.openxmlformats.org/officeDocument/2006/relationships/slide" Target="slides/slide6.xml"/><Relationship Id="rId16" Type="http://schemas.openxmlformats.org/officeDocument/2006/relationships/slide" Target="slides/slide27.xml"/><Relationship Id="rId20" Type="http://schemas.openxmlformats.org/officeDocument/2006/relationships/slide" Target="slides/slide32.xml"/><Relationship Id="rId29" Type="http://schemas.openxmlformats.org/officeDocument/2006/relationships/slide" Target="slides/slide73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1.xml"/><Relationship Id="rId24" Type="http://schemas.openxmlformats.org/officeDocument/2006/relationships/slide" Target="slides/slide45.xml"/><Relationship Id="rId32" Type="http://schemas.openxmlformats.org/officeDocument/2006/relationships/slide" Target="slides/slide77.xml"/><Relationship Id="rId5" Type="http://schemas.openxmlformats.org/officeDocument/2006/relationships/slide" Target="slides/slide14.xml"/><Relationship Id="rId15" Type="http://schemas.openxmlformats.org/officeDocument/2006/relationships/slide" Target="slides/slide25.xml"/><Relationship Id="rId23" Type="http://schemas.openxmlformats.org/officeDocument/2006/relationships/slide" Target="slides/slide44.xml"/><Relationship Id="rId28" Type="http://schemas.openxmlformats.org/officeDocument/2006/relationships/slide" Target="slides/slide71.xml"/><Relationship Id="rId10" Type="http://schemas.openxmlformats.org/officeDocument/2006/relationships/slide" Target="slides/slide20.xml"/><Relationship Id="rId19" Type="http://schemas.openxmlformats.org/officeDocument/2006/relationships/slide" Target="slides/slide31.xml"/><Relationship Id="rId31" Type="http://schemas.openxmlformats.org/officeDocument/2006/relationships/slide" Target="slides/slide76.xml"/><Relationship Id="rId4" Type="http://schemas.openxmlformats.org/officeDocument/2006/relationships/slide" Target="slides/slide11.xml"/><Relationship Id="rId9" Type="http://schemas.openxmlformats.org/officeDocument/2006/relationships/slide" Target="slides/slide18.xml"/><Relationship Id="rId14" Type="http://schemas.openxmlformats.org/officeDocument/2006/relationships/slide" Target="slides/slide24.xml"/><Relationship Id="rId22" Type="http://schemas.openxmlformats.org/officeDocument/2006/relationships/slide" Target="slides/slide36.xml"/><Relationship Id="rId27" Type="http://schemas.openxmlformats.org/officeDocument/2006/relationships/slide" Target="slides/slide69.xml"/><Relationship Id="rId30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D6F278-2AFB-4E3A-A1D0-CCCCC682B9C9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48F76259-B23C-4A13-A1C2-F775211F947C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C1422FC0-B5FE-4358-BBE9-9663478A7BFA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1175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1175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8321321D-A9AE-4D1C-8098-1907EA98982E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865398-A4F8-4567-8674-B4C298472189}" type="slidenum">
              <a:rPr lang="en-US" altLang="ru-RU">
                <a:latin typeface="Calibri" panose="020F0502020204030204" pitchFamily="34" charset="0"/>
              </a:rPr>
              <a:pPr eaLnBrk="1" hangingPunct="1"/>
              <a:t>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DC60D2-58BA-46F3-BC7D-79EC091678DA}" type="slidenum">
              <a:rPr lang="en-US" altLang="ru-RU">
                <a:latin typeface="Calibri" panose="020F0502020204030204" pitchFamily="34" charset="0"/>
              </a:rPr>
              <a:pPr eaLnBrk="1" hangingPunct="1"/>
              <a:t>90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6DD7E4-D42D-45FF-9FB2-7E5AB73182C7}" type="slidenum">
              <a:rPr lang="en-US" altLang="ru-RU">
                <a:latin typeface="Calibri" panose="020F0502020204030204" pitchFamily="34" charset="0"/>
              </a:rPr>
              <a:pPr eaLnBrk="1" hangingPunct="1"/>
              <a:t>91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7A23A1-D8C3-4BE1-9B37-1046EA85E6DC}" type="slidenum">
              <a:rPr lang="en-US" altLang="ru-RU">
                <a:latin typeface="Calibri" panose="020F0502020204030204" pitchFamily="34" charset="0"/>
              </a:rPr>
              <a:pPr eaLnBrk="1" hangingPunct="1"/>
              <a:t>95</a:t>
            </a:fld>
            <a:endParaRPr lang="en-US" altLang="ru-RU">
              <a:latin typeface="Calibri" panose="020F050202020403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860925"/>
            <a:ext cx="520700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28DD02-24FD-4D84-B88B-E97A27BFDB76}" type="slidenum">
              <a:rPr lang="en-US" altLang="ru-RU">
                <a:latin typeface="Calibri" panose="020F0502020204030204" pitchFamily="34" charset="0"/>
              </a:rPr>
              <a:pPr eaLnBrk="1" hangingPunct="1"/>
              <a:t>101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AC800B-27CD-4BC2-9FCD-7161678A6DFE}" type="slidenum">
              <a:rPr lang="en-US" altLang="ru-RU">
                <a:latin typeface="Calibri" panose="020F0502020204030204" pitchFamily="34" charset="0"/>
              </a:rPr>
              <a:pPr eaLnBrk="1" hangingPunct="1"/>
              <a:t>2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7F2C33-F970-471D-82DD-6938987277EE}" type="slidenum">
              <a:rPr lang="en-US" altLang="ru-RU">
                <a:latin typeface="Calibri" panose="020F0502020204030204" pitchFamily="34" charset="0"/>
              </a:rPr>
              <a:pPr eaLnBrk="1" hangingPunct="1"/>
              <a:t>3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F57C21-44CE-4AAD-BB90-C8678A8176FA}" type="slidenum">
              <a:rPr lang="en-US" altLang="ru-RU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69CC6B3-7DD3-408D-B2A4-7BEA8955E81E}" type="slidenum">
              <a:rPr lang="en-US" altLang="ru-RU">
                <a:latin typeface="Calibri" panose="020F0502020204030204" pitchFamily="34" charset="0"/>
              </a:rPr>
              <a:pPr eaLnBrk="1" hangingPunct="1"/>
              <a:t>29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FE1BCF8-5A8D-4F8C-90DC-67130FAE34DD}" type="slidenum">
              <a:rPr lang="en-US" altLang="ru-RU">
                <a:latin typeface="Calibri" panose="020F0502020204030204" pitchFamily="34" charset="0"/>
              </a:rPr>
              <a:pPr eaLnBrk="1" hangingPunct="1"/>
              <a:t>35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0732F6-764A-407E-BC67-9846E1661D11}" type="slidenum">
              <a:rPr lang="en-US" altLang="ru-RU">
                <a:latin typeface="Calibri" panose="020F0502020204030204" pitchFamily="34" charset="0"/>
              </a:rPr>
              <a:pPr eaLnBrk="1" hangingPunct="1"/>
              <a:t>75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88F5B9-DA02-486C-B1BB-AB5DD27ED735}" type="slidenum">
              <a:rPr lang="en-US" altLang="ru-RU">
                <a:latin typeface="Calibri" panose="020F0502020204030204" pitchFamily="34" charset="0"/>
              </a:rPr>
              <a:pPr eaLnBrk="1" hangingPunct="1"/>
              <a:t>88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5D24F8-FEA4-4104-B5F2-2D9AF2D508A7}" type="slidenum">
              <a:rPr lang="en-US" altLang="ru-RU">
                <a:latin typeface="Calibri" panose="020F0502020204030204" pitchFamily="34" charset="0"/>
              </a:rPr>
              <a:pPr eaLnBrk="1" hangingPunct="1"/>
              <a:t>89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A5E5E-CA52-49D5-ABFC-7C460096892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8A77C-F453-47A0-A76F-72EAEF5487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2506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35E7B-3AE9-4A89-BC3C-646A0F316BD8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C0762-5B01-4E98-A125-4CA7189BE61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53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3C23-152F-4902-B798-C47554CB3283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B2CCC0-A17D-4053-AC1A-6D0E37A2B4B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45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308F2-07D5-4614-A5BA-C3746999001B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C6A3-024D-413E-85DB-C18CE110E87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64602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9C284-F260-48EC-BB63-C08AAEAAF94C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79572-A05E-468A-A637-B5F6E75DB3F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2843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D665D-1ED8-4FDB-B2D3-586B33C0D832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8C06-535B-45BF-A703-79CDC2D7B7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16711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C0738-AE00-42F1-AE1B-710C1CAF96D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B1EFA-AE82-429A-B03C-CFB8812F79E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1242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E382-1123-4A46-8B66-ECA057827895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37E00-01DA-4FD9-B181-C3760B4309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1358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A770-F7E5-4DD7-BC62-DDC991F0B936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5E54C-99E4-428A-97F8-55A8071CF53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2603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293B-3502-4720-8523-1382D2156EDA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6AD02-9FC0-488C-8B9B-02365F2CCC0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294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D555C-CC8F-4D47-A766-38A7E1AAFDA7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3C100-0ED2-4ADE-8A28-BF3B5C27D2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732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6F24D5-C0F7-4660-9544-90EBD8963479}" type="datetimeFigureOut">
              <a:rPr lang="en-US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1AF558-A084-4B5F-83EB-90FDB4F8FEF7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Arial Unicode MS" pitchFamily="34" charset="-128"/>
              </a:rPr>
              <a:t>Tuberculosis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ru-RU" sz="3200" smtClean="0"/>
              <a:t>TIME TABLE FOR TB.</a:t>
            </a:r>
          </a:p>
        </p:txBody>
      </p:sp>
      <p:graphicFrame>
        <p:nvGraphicFramePr>
          <p:cNvPr id="100417" name="Group 65"/>
          <p:cNvGraphicFramePr>
            <a:graphicFrameLocks noGrp="1"/>
          </p:cNvGraphicFramePr>
          <p:nvPr/>
        </p:nvGraphicFramePr>
        <p:xfrm>
          <a:off x="533400" y="685800"/>
          <a:ext cx="8229600" cy="59848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FROM INFECTION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MANIFESTATION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3-8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3-6 months (3-12M)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Upto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From 3 year onward (1-5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Around 8 years (average5-15)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COMPLEX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POSITIVE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Meningeal,Miliary,Pleural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GIT,Bone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Joint,L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 prim; Dis due to reactivation or reinfection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Genito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-Urinary &amp; Skin Lesion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8" name="Line 29"/>
          <p:cNvSpPr>
            <a:spLocks noChangeShapeType="1"/>
          </p:cNvSpPr>
          <p:nvPr/>
        </p:nvSpPr>
        <p:spPr bwMode="auto">
          <a:xfrm>
            <a:off x="533400" y="2133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9" name="Line 30"/>
          <p:cNvSpPr>
            <a:spLocks noChangeShapeType="1"/>
          </p:cNvSpPr>
          <p:nvPr/>
        </p:nvSpPr>
        <p:spPr bwMode="auto">
          <a:xfrm>
            <a:off x="533400" y="3048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0" name="Line 32"/>
          <p:cNvSpPr>
            <a:spLocks noChangeShapeType="1"/>
          </p:cNvSpPr>
          <p:nvPr/>
        </p:nvSpPr>
        <p:spPr bwMode="auto">
          <a:xfrm>
            <a:off x="609600" y="419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81" name="Line 33"/>
          <p:cNvSpPr>
            <a:spLocks noChangeShapeType="1"/>
          </p:cNvSpPr>
          <p:nvPr/>
        </p:nvSpPr>
        <p:spPr bwMode="auto">
          <a:xfrm>
            <a:off x="533400" y="5257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>
                <a:solidFill>
                  <a:srgbClr val="FF0000"/>
                </a:solidFill>
              </a:rPr>
              <a:t>DR-TB TREATMENT -2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000" smtClean="0"/>
              <a:t>In MDR/RR-TB patients on longer regimens, a total treatment duration of 18–20 months is suggested for most patients; the duration may be modified according to the patient’s response to therapy (conditional recommendation, very low certainty in the estimates of effect). </a:t>
            </a:r>
          </a:p>
          <a:p>
            <a:r>
              <a:rPr lang="en-US" altLang="ru-RU" sz="2000" smtClean="0"/>
              <a:t>In MDR/RR-TB patients on longer regimens, a treatment duration of 15–17 months after culture conversion is suggested for most patients; the duration may be modified according to the patient’s response to therapy (conditional recommendation, very low certainty in the estimates of effect).  </a:t>
            </a:r>
          </a:p>
          <a:p>
            <a:r>
              <a:rPr lang="en-US" altLang="ru-RU" sz="2000" smtClean="0"/>
              <a:t>In MDR/RR-TB patients on longer regimens containing amikacin or streptomycin, an intensive phase of 6–7 months is suggested for most patients; the duration may be modified according to the patient’s response to therapy (conditional recommendation, very low certainty in the estimates of effect).</a:t>
            </a:r>
          </a:p>
          <a:p>
            <a:endParaRPr lang="ru-RU" altLang="ru-RU" sz="200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65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1" name="Прямоугольник 3"/>
          <p:cNvSpPr>
            <a:spLocks noChangeArrowheads="1"/>
          </p:cNvSpPr>
          <p:nvPr/>
        </p:nvSpPr>
        <p:spPr bwMode="auto">
          <a:xfrm>
            <a:off x="533400" y="0"/>
            <a:ext cx="822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Arial" panose="020B0604020202020204" pitchFamily="34" charset="0"/>
              </a:rPr>
              <a:t>The global development pipeline for new anti-TB drugs, August 2016</a:t>
            </a:r>
            <a:r>
              <a:rPr lang="en-US" altLang="ru-RU" sz="1800">
                <a:latin typeface="Arial" panose="020B0604020202020204" pitchFamily="34" charset="0"/>
              </a:rPr>
              <a:t>a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>
                <a:solidFill>
                  <a:srgbClr val="FF0000"/>
                </a:solidFill>
              </a:rPr>
              <a:t>NATURAL HISTORY OF UNTREATED TB</a:t>
            </a:r>
            <a:r>
              <a:rPr lang="en-US" altLang="ru-RU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4495800" cy="52578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mtClean="0"/>
              <a:t>Without treatment,</a:t>
            </a:r>
            <a:r>
              <a:rPr lang="ru-RU" altLang="ru-RU" smtClean="0"/>
              <a:t> </a:t>
            </a:r>
            <a:r>
              <a:rPr lang="en-US" altLang="ru-RU" smtClean="0"/>
              <a:t>after 5 years</a:t>
            </a:r>
            <a:r>
              <a:rPr lang="ru-RU" altLang="ru-RU" smtClean="0"/>
              <a:t> - </a:t>
            </a:r>
            <a:r>
              <a:rPr lang="en-US" altLang="ru-RU" smtClean="0"/>
              <a:t>50% of  pulm. TB pts</a:t>
            </a:r>
            <a:r>
              <a:rPr lang="ru-RU" altLang="ru-RU" smtClean="0"/>
              <a:t> </a:t>
            </a:r>
            <a:r>
              <a:rPr lang="en-US" altLang="ru-RU" smtClean="0"/>
              <a:t>will die.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mtClean="0"/>
              <a:t>25% self-cured by there strong immune response.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mtClean="0"/>
              <a:t>25% will remain ill with chronic,</a:t>
            </a:r>
            <a:r>
              <a:rPr lang="ru-RU" altLang="ru-RU" smtClean="0"/>
              <a:t> </a:t>
            </a:r>
            <a:r>
              <a:rPr lang="en-US" altLang="ru-RU" smtClean="0"/>
              <a:t>infectious TB.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endParaRPr lang="en-US" altLang="ru-RU" sz="360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4191000" cy="551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Latent TB vs. Active TB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Latent TB (LTBI) (Goal = prevent future active disease)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TB Infection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 No Disease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NOT SICK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NOT INFECTIOUS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40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Active TB (Goal = treat to cure, prevent transmission)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TB Infection which has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	progressed to TB Disease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SICK (usually)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INFECTIOUS if PULMONARY (usually)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ru-RU" sz="2400" smtClean="0"/>
              <a:t>	= NOT INFECTIOUS if not PULMONARY (usually)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400" smtClean="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ru-RU" sz="2400" smtClean="0"/>
          </a:p>
        </p:txBody>
      </p:sp>
      <p:pic>
        <p:nvPicPr>
          <p:cNvPr id="13316" name="Picture 4" descr="Tuberculosis-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9620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uberculosis-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343400"/>
            <a:ext cx="1346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Tuberculosis-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105400"/>
            <a:ext cx="557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ru-RU" sz="3200" smtClean="0"/>
              <a:t>TIME TABLE FOR TB.</a:t>
            </a:r>
          </a:p>
        </p:txBody>
      </p:sp>
      <p:graphicFrame>
        <p:nvGraphicFramePr>
          <p:cNvPr id="100417" name="Group 65"/>
          <p:cNvGraphicFramePr>
            <a:graphicFrameLocks noGrp="1"/>
          </p:cNvGraphicFramePr>
          <p:nvPr/>
        </p:nvGraphicFramePr>
        <p:xfrm>
          <a:off x="533400" y="685800"/>
          <a:ext cx="8229600" cy="59848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 FROM INFECTION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MANIFESTATION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3-8 weeks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3-6 months (3-12M)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Upto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 Years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From 3 year onward (1-5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Around 8 years (average5-15)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COMPLEX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 POSITIVE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Meningeal,Miliary,Pleural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dis.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GIT,Bone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Joint,L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/N disease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Post prim; Dis due to reactivation or reinfection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Genito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-Urinary &amp; Skin Lesion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350" name="Line 29"/>
          <p:cNvSpPr>
            <a:spLocks noChangeShapeType="1"/>
          </p:cNvSpPr>
          <p:nvPr/>
        </p:nvSpPr>
        <p:spPr bwMode="auto">
          <a:xfrm>
            <a:off x="533400" y="21336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1" name="Line 30"/>
          <p:cNvSpPr>
            <a:spLocks noChangeShapeType="1"/>
          </p:cNvSpPr>
          <p:nvPr/>
        </p:nvSpPr>
        <p:spPr bwMode="auto">
          <a:xfrm>
            <a:off x="533400" y="30480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2" name="Line 32"/>
          <p:cNvSpPr>
            <a:spLocks noChangeShapeType="1"/>
          </p:cNvSpPr>
          <p:nvPr/>
        </p:nvSpPr>
        <p:spPr bwMode="auto">
          <a:xfrm>
            <a:off x="609600" y="41910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53" name="Line 33"/>
          <p:cNvSpPr>
            <a:spLocks noChangeShapeType="1"/>
          </p:cNvSpPr>
          <p:nvPr/>
        </p:nvSpPr>
        <p:spPr bwMode="auto">
          <a:xfrm>
            <a:off x="533400" y="5257800"/>
            <a:ext cx="861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FATE OF INFECTION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n-US" altLang="ru-RU" smtClean="0"/>
              <a:t>Most prim;infection heals with or without calcification of primary complex.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n-US" altLang="ru-RU" smtClean="0"/>
              <a:t>Hematogenous spread …via lymphatic... seeding of tubercle bacilli to other parts of lungs as well as other organs.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n-US" altLang="ru-RU" smtClean="0"/>
              <a:t>Infection usually contained at pulm. &amp; extra pulm;sites.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Ø"/>
            </a:pPr>
            <a:r>
              <a:rPr lang="en-US" altLang="ru-RU" smtClean="0"/>
              <a:t>Potential for reactivation of infection at all sites is present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ru-RU" sz="3200" b="1" smtClean="0">
                <a:solidFill>
                  <a:srgbClr val="FF0000"/>
                </a:solidFill>
              </a:rPr>
              <a:t>RISK OF PROGRESSION OF INFECTION TO DISEASE</a:t>
            </a:r>
            <a:endParaRPr lang="en-US" altLang="ru-RU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914400"/>
            <a:ext cx="91440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Once infected, stays infected for many years, probably for life.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Approx.90% Do Not develop TUBERCULOSIS (asymptomatic, but INFECTED - POSITIVE TST (PPD).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Infected individuals can develop TB disease at any time.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Chance of dvlping dis; is greatest shortly after infection and then steadily lessens as time goes by.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The most important trigger is weakening of immune resistance</a:t>
            </a:r>
            <a:r>
              <a:rPr lang="en-US" altLang="ru-RU" sz="2800" smtClean="0"/>
              <a:t>.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15875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  <a:t>Screening for TB </a:t>
            </a:r>
            <a:b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  <a:t>“ppd” the Mantoux Tuberculin Skin Test (TST)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52400" y="1173163"/>
            <a:ext cx="5410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Delayed-type hypersensitivity reaction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Induration, NOT erythema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Most common TB test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Best supportive data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Established thresholds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Not ideal test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False positive results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False negative results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Poor follow-up compliance</a:t>
            </a:r>
          </a:p>
        </p:txBody>
      </p:sp>
      <p:pic>
        <p:nvPicPr>
          <p:cNvPr id="17412" name="Picture 5" descr="See D-link below for text equivalent of this slide 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50" t="25000" r="6250" b="21666"/>
          <a:stretch>
            <a:fillRect/>
          </a:stretch>
        </p:blipFill>
        <p:spPr bwMode="auto">
          <a:xfrm>
            <a:off x="5394325" y="346710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 descr="C:\Documents and Settings\Dr Farooq\Local Settings\Temporary Internet Files\Content.IE5\DJNDRXB0\350px-Mantoux_tuberculin_skin_test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325" y="1143000"/>
            <a:ext cx="3581400" cy="2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Screening for TB</a:t>
            </a:r>
            <a: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Anergy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Inability to react to TST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Impaired immune response to delayed-type hypersensitivity reaction (Type IV)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Most common with highest risk groups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prolonged corticosteroids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recent immunomodulators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current chemotherapy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HIV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Screening for TB</a:t>
            </a:r>
            <a: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b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Boost Phenomenon / Two-Step Testing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Initial TST false negative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Occurs following long latency between infection and testing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“hibernating” immune response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TST reactivates immune response 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subsequent tests positive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Common, ~20%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2 step testing recommended for high risk</a:t>
            </a:r>
          </a:p>
          <a:p>
            <a:pPr lvl="1" eaLnBrk="1" hangingPunct="1">
              <a:lnSpc>
                <a:spcPct val="90000"/>
              </a:lnSpc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TST repeated in 2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TB as a Worldwide </a:t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Public Health Issue</a:t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</a:rPr>
              <a:t>World population ~ 6 billion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</a:rPr>
              <a:t>~ 1in 3 people in world infected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</a:rPr>
              <a:t>~ 9.4 million new cases of active TB/year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sz="2800" dirty="0" smtClean="0">
                <a:latin typeface="Arial" charset="0"/>
              </a:rPr>
              <a:t>1.7 million deaths/year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Tuberculin Skin Test</a:t>
            </a:r>
            <a:b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Positive Result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1600200"/>
            <a:ext cx="815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b="1">
                <a:latin typeface="Arial" panose="020B0604020202020204" pitchFamily="34" charset="0"/>
              </a:rPr>
              <a:t>≥ 5 mm induration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HIV infection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Recent contact active TB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CXR - prior TB (fibrotic changes)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Immunosuppressive therapy </a:t>
            </a:r>
          </a:p>
          <a:p>
            <a:pPr lvl="1" eaLnBrk="1" hangingPunct="1"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Organ transplant recipients</a:t>
            </a:r>
          </a:p>
          <a:p>
            <a:pPr lvl="1" eaLnBrk="1" hangingPunct="1"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Corticosteroids (&gt;15mg prednisone/day)</a:t>
            </a:r>
          </a:p>
          <a:p>
            <a:pPr lvl="1" eaLnBrk="1" hangingPunct="1">
              <a:buFontTx/>
              <a:buChar char="–"/>
            </a:pPr>
            <a:r>
              <a:rPr lang="en-US" altLang="ru-RU">
                <a:latin typeface="Arial" panose="020B0604020202020204" pitchFamily="34" charset="0"/>
              </a:rPr>
              <a:t>TNF-</a:t>
            </a:r>
            <a:r>
              <a:rPr lang="el-GR" altLang="ru-RU">
                <a:latin typeface="Arial" panose="020B0604020202020204" pitchFamily="34" charset="0"/>
              </a:rPr>
              <a:t>α</a:t>
            </a:r>
            <a:r>
              <a:rPr lang="en-US" altLang="ru-RU">
                <a:latin typeface="Arial" panose="020B0604020202020204" pitchFamily="34" charset="0"/>
              </a:rPr>
              <a:t> antagonists</a:t>
            </a:r>
            <a:endParaRPr lang="el-GR" altLang="ru-RU"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Tuberculin Skin Test</a:t>
            </a:r>
            <a:b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Positive Result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57200" y="1600200"/>
            <a:ext cx="8458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800" b="1">
                <a:latin typeface="Arial" panose="020B0604020202020204" pitchFamily="34" charset="0"/>
              </a:rPr>
              <a:t>≥ 10 mm induration</a:t>
            </a:r>
          </a:p>
          <a:p>
            <a:pPr eaLnBrk="1" hangingPunct="1"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Converters (&gt;10mm change within 2 years)</a:t>
            </a:r>
          </a:p>
          <a:p>
            <a:pPr eaLnBrk="1" hangingPunct="1"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Recent immigrants from endemic region</a:t>
            </a:r>
          </a:p>
          <a:p>
            <a:pPr eaLnBrk="1" hangingPunct="1"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High risk settings </a:t>
            </a:r>
          </a:p>
          <a:p>
            <a:pPr eaLnBrk="1" hangingPunct="1"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Targeted chronic medical disorders 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800600" y="4271963"/>
            <a:ext cx="4397375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Health care workers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Chronic care facility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Prisoners and prison workers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  <a:cs typeface="Times New Roman" panose="02020603050405020304" pitchFamily="18" charset="0"/>
              </a:rPr>
              <a:t>Homeless and homeless shelter workers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7200" y="4324350"/>
            <a:ext cx="480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Diabetes Mellitus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ESRD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Leukemia/lymphoma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Head, neck, lung cancer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Silicosis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>
                <a:latin typeface="Arial" panose="020B0604020202020204" pitchFamily="34" charset="0"/>
                <a:cs typeface="Times New Roman" panose="02020603050405020304" pitchFamily="18" charset="0"/>
              </a:rPr>
              <a:t>Gastrectomy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ru-RU" sz="2000" u="sng">
                <a:latin typeface="Arial" panose="020B0604020202020204" pitchFamily="34" charset="0"/>
              </a:rPr>
              <a:t>≤</a:t>
            </a:r>
            <a:r>
              <a:rPr lang="en-US" altLang="ru-RU" sz="2000">
                <a:latin typeface="Arial" panose="020B0604020202020204" pitchFamily="34" charset="0"/>
              </a:rPr>
              <a:t> 90% ideal body weigh</a:t>
            </a:r>
            <a:r>
              <a:rPr lang="en-US" altLang="ru-RU" sz="2000">
                <a:solidFill>
                  <a:srgbClr val="FFFF00"/>
                </a:solidFill>
                <a:latin typeface="Arial" panose="020B0604020202020204" pitchFamily="34" charset="0"/>
              </a:rPr>
              <a:t>t</a:t>
            </a:r>
            <a:r>
              <a:rPr lang="en-US" altLang="ru-RU" sz="2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  <p:bldP spid="11264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Tuberculin Skin Test</a:t>
            </a:r>
            <a:b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Positive Result</a:t>
            </a:r>
          </a:p>
        </p:txBody>
      </p:sp>
      <p:sp>
        <p:nvSpPr>
          <p:cNvPr id="23555" name="Rectangle 1027"/>
          <p:cNvSpPr>
            <a:spLocks noChangeArrowheads="1"/>
          </p:cNvSpPr>
          <p:nvPr/>
        </p:nvSpPr>
        <p:spPr bwMode="auto">
          <a:xfrm>
            <a:off x="457200" y="1600200"/>
            <a:ext cx="8153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b="1">
                <a:latin typeface="Arial" panose="020B0604020202020204" pitchFamily="34" charset="0"/>
              </a:rPr>
              <a:t>≥ 15 mm induration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All others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Avoid testing in this group 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High false positive rate </a:t>
            </a:r>
          </a:p>
          <a:p>
            <a:pPr eaLnBrk="1" hangingPunct="1">
              <a:buFontTx/>
              <a:buChar char="•"/>
            </a:pPr>
            <a:endParaRPr lang="en-US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Tuberculin Skin Test</a:t>
            </a:r>
            <a: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False Positive Results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57200" y="1874838"/>
            <a:ext cx="84582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Nontuberculosis mycobacteria </a:t>
            </a:r>
          </a:p>
          <a:p>
            <a:pPr lvl="1" eaLnBrk="1" hangingPunct="1">
              <a:buFontTx/>
              <a:buChar char="–"/>
            </a:pPr>
            <a:r>
              <a:rPr lang="en-US" altLang="ru-RU" sz="3200">
                <a:latin typeface="Arial" panose="020B0604020202020204" pitchFamily="34" charset="0"/>
              </a:rPr>
              <a:t>Typically &lt; 10 mm</a:t>
            </a:r>
          </a:p>
          <a:p>
            <a:pPr eaLnBrk="1" hangingPunct="1"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BCG administration</a:t>
            </a:r>
          </a:p>
          <a:p>
            <a:pPr lvl="1" eaLnBrk="1" hangingPunct="1">
              <a:buFontTx/>
              <a:buChar char="–"/>
            </a:pPr>
            <a:r>
              <a:rPr lang="en-US" altLang="ru-RU" sz="3200">
                <a:latin typeface="Arial" panose="020B0604020202020204" pitchFamily="34" charset="0"/>
              </a:rPr>
              <a:t>Positive ppd for 5-10 years</a:t>
            </a:r>
          </a:p>
          <a:p>
            <a:pPr eaLnBrk="1" hangingPunct="1">
              <a:buFontTx/>
              <a:buChar char="•"/>
            </a:pPr>
            <a:r>
              <a:rPr lang="en-US" altLang="ru-RU" sz="3600">
                <a:latin typeface="Arial" panose="020B0604020202020204" pitchFamily="34" charset="0"/>
              </a:rPr>
              <a:t>Reading erythema instead of induration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>
                <a:solidFill>
                  <a:schemeClr val="tx2"/>
                </a:solidFill>
                <a:latin typeface="Arial" panose="020B0604020202020204" pitchFamily="34" charset="0"/>
              </a:rPr>
              <a:t>Tuberculin Skin Test</a:t>
            </a:r>
            <a: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  <a:t/>
            </a:r>
            <a:br>
              <a:rPr lang="en-US" altLang="ru-RU" sz="4000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 sz="3600">
                <a:solidFill>
                  <a:schemeClr val="tx2"/>
                </a:solidFill>
                <a:latin typeface="Arial" panose="020B0604020202020204" pitchFamily="34" charset="0"/>
              </a:rPr>
              <a:t>False Negative Results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457200" y="1722438"/>
            <a:ext cx="83820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 sz="3600">
                <a:latin typeface="Arial" panose="020B0604020202020204" pitchFamily="34" charset="0"/>
              </a:rPr>
              <a:t>Reading erythema instead of induration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Immunocompromised / Anergy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Inappropriate test administration/reading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Recent infection (2-12 wks to convert TST)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Extremes of age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Boost phenomenon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Live viral immunization (measles, smallpox)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en-US" altLang="ru-RU">
                <a:latin typeface="Arial" panose="020B0604020202020204" pitchFamily="34" charset="0"/>
              </a:rPr>
              <a:t>Overwhelming active TB infection</a:t>
            </a:r>
          </a:p>
          <a:p>
            <a:pPr lvl="1" eaLnBrk="1" hangingPunct="1">
              <a:lnSpc>
                <a:spcPct val="80000"/>
              </a:lnSpc>
              <a:buFontTx/>
              <a:buChar char="–"/>
            </a:pPr>
            <a:endParaRPr lang="en-US" altLang="ru-RU">
              <a:latin typeface="Arial" panose="020B0604020202020204" pitchFamily="34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0" y="6232525"/>
            <a:ext cx="899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i="1">
                <a:latin typeface="Arial" panose="020B0604020202020204" pitchFamily="34" charset="0"/>
                <a:cs typeface="Times New Roman" panose="02020603050405020304" pitchFamily="18" charset="0"/>
              </a:rPr>
              <a:t>A negative ppd DOES NOT rule-out active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-15875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  <a:t>Screening for TB </a:t>
            </a:r>
            <a:b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ru-RU">
                <a:solidFill>
                  <a:schemeClr val="tx2"/>
                </a:solidFill>
                <a:latin typeface="Arial" panose="020B0604020202020204" pitchFamily="34" charset="0"/>
              </a:rPr>
              <a:t>Diaskin test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52400" y="1173163"/>
            <a:ext cx="8991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intradermal test with recombinant tuberculosis allergen;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Contains immunodominant antigens ESAT-6 and CFP10 specific to MTB;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ru-RU" sz="2800">
                <a:latin typeface="Arial" panose="020B0604020202020204" pitchFamily="34" charset="0"/>
              </a:rPr>
              <a:t>Is negative in case of sensitization by BCG immunization and NTM infection, which is a factor when using TST.</a:t>
            </a:r>
          </a:p>
        </p:txBody>
      </p:sp>
      <p:pic>
        <p:nvPicPr>
          <p:cNvPr id="26628" name="Picture 4" descr="C:\Documents and Settings\Dr Farooq\Local Settings\Temporary Internet Files\Content.IE5\DJNDRXB0\350px-Mantoux_tuberculin_skin_tes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475" y="4551363"/>
            <a:ext cx="3581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>
                <a:solidFill>
                  <a:srgbClr val="FF0000"/>
                </a:solidFill>
              </a:rPr>
              <a:t>QUANTIFERON GOLD TEST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ru-RU" smtClean="0"/>
              <a:t>QFT-Gold test measures interferon-gamma in the testee's blood after incubating the blood with specific antigens from M. Tuberculosis proteins, especially for latent TB infection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FF0000"/>
                </a:solidFill>
              </a:rPr>
              <a:t>PRIMARY PULMONARY TUBERCULOSIS</a:t>
            </a:r>
            <a:endParaRPr lang="en-US" altLang="ru-RU" sz="36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828800"/>
            <a:ext cx="6400800" cy="47244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Tx/>
              <a:buChar char="•"/>
              <a:defRPr/>
            </a:pPr>
            <a:r>
              <a:rPr lang="en-US" dirty="0"/>
              <a:t>PRIMARY </a:t>
            </a:r>
            <a:r>
              <a:rPr lang="en-US" dirty="0" smtClean="0"/>
              <a:t>TUBERCULOSIS</a:t>
            </a:r>
            <a:r>
              <a:rPr lang="ru-RU" dirty="0" smtClean="0"/>
              <a:t>: </a:t>
            </a:r>
            <a:r>
              <a:rPr lang="en-US" dirty="0" smtClean="0"/>
              <a:t>THE FIRST INFECTION WITH THE MYCOBACTERIUM TUBERCULOSIS.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  <a:defRPr/>
            </a:pPr>
            <a:r>
              <a:rPr lang="en-US" dirty="0" smtClean="0"/>
              <a:t>IT USUALLY INCLUDES INITIAL LESION AND DRAINING LYMPH NODES.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Prim Pulm TB.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6B956F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LUNGS ARE MOST COMMON SITE OF INFECTION.</a:t>
            </a:r>
          </a:p>
          <a:p>
            <a:pPr eaLnBrk="1" hangingPunct="1">
              <a:buClr>
                <a:srgbClr val="6B956F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ALL LOBAR SEGMENTS ARE AT EQUAL RISK OF BEING SEEDED BY INHALED INFECTED DROPLETS.</a:t>
            </a:r>
          </a:p>
          <a:p>
            <a:pPr eaLnBrk="1" hangingPunct="1">
              <a:buClr>
                <a:srgbClr val="6B956F"/>
              </a:buClr>
              <a:buFont typeface="Wingdings" panose="05000000000000000000" pitchFamily="2" charset="2"/>
              <a:buChar char="§"/>
            </a:pPr>
            <a:r>
              <a:rPr lang="en-US" altLang="ru-RU" smtClean="0"/>
              <a:t>25% OF CASES - MAY BE MORE THAN ONE PRIMARY FOCUS.</a:t>
            </a:r>
          </a:p>
          <a:p>
            <a:pPr eaLnBrk="1" hangingPunct="1">
              <a:buClr>
                <a:srgbClr val="6B956F"/>
              </a:buClr>
              <a:buFont typeface="Wingdings" panose="05000000000000000000" pitchFamily="2" charset="2"/>
              <a:buChar char="§"/>
            </a:pPr>
            <a:endParaRPr lang="en-US" alt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TB Invades/Infects the Lung</a:t>
            </a:r>
          </a:p>
        </p:txBody>
      </p:sp>
      <p:pic>
        <p:nvPicPr>
          <p:cNvPr id="30723" name="Picture 3" descr="prev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4114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181600" y="2057400"/>
            <a:ext cx="2522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Effective immune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response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172200" y="3276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6111875" y="3276600"/>
            <a:ext cx="2930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Infection limited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to small area of lung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486400" y="4648200"/>
            <a:ext cx="2625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Immune response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insufficient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156325" y="5908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4876800" y="2362200"/>
            <a:ext cx="228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324600" y="2895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029200" y="42672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7086600" y="5715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7543800" y="5715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8153400" y="5715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073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438" y="4648200"/>
            <a:ext cx="2239962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33350"/>
            <a:ext cx="91154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pt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315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Pathology of pulmonary TB.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19400"/>
            <a:ext cx="3276600" cy="32766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solidFill>
                  <a:srgbClr val="000000"/>
                </a:solidFill>
              </a:rPr>
              <a:t>PRIMARY INFECTION IS USUALLY EVIDENT AS A SUBPLEURAL TUBERCLE CALLED AS GHON FOCUS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>
                <a:solidFill>
                  <a:srgbClr val="000000"/>
                </a:solidFill>
              </a:rPr>
              <a:t>IT MAY BE IN ANY LUNG ZONE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819400"/>
            <a:ext cx="3352800" cy="3276600"/>
          </a:xfrm>
          <a:solidFill>
            <a:srgbClr val="FF9999"/>
          </a:solidFill>
        </p:spPr>
        <p:txBody>
          <a:bodyPr/>
          <a:lstStyle/>
          <a:p>
            <a:pPr eaLnBrk="1" hangingPunct="1"/>
            <a:r>
              <a:rPr lang="en-US" altLang="ru-RU" sz="3200" smtClean="0">
                <a:solidFill>
                  <a:srgbClr val="000000"/>
                </a:solidFill>
              </a:rPr>
              <a:t>GHON FOCUS + DRAINING HILAR L/N</a:t>
            </a:r>
          </a:p>
        </p:txBody>
      </p:sp>
      <p:sp>
        <p:nvSpPr>
          <p:cNvPr id="32773" name="Text Box 17"/>
          <p:cNvSpPr txBox="1">
            <a:spLocks noChangeArrowheads="1"/>
          </p:cNvSpPr>
          <p:nvPr/>
        </p:nvSpPr>
        <p:spPr bwMode="auto">
          <a:xfrm>
            <a:off x="304800" y="2057400"/>
            <a:ext cx="4327525" cy="4619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OR GHON FOCUS</a:t>
            </a:r>
          </a:p>
        </p:txBody>
      </p:sp>
      <p:sp>
        <p:nvSpPr>
          <p:cNvPr id="32774" name="Text Box 18"/>
          <p:cNvSpPr txBox="1">
            <a:spLocks noChangeArrowheads="1"/>
          </p:cNvSpPr>
          <p:nvPr/>
        </p:nvSpPr>
        <p:spPr bwMode="auto">
          <a:xfrm>
            <a:off x="4708525" y="2022475"/>
            <a:ext cx="4567238" cy="457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OR GHON COMPLEX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Dr Farooq\Local Settings\Temporary Internet Files\Content.IE5\DJNDRXB0\1035-150x1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Clinical Features of Prim. Pulm. TB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</a:pPr>
            <a:r>
              <a:rPr lang="en-US" altLang="ru-RU" sz="2400" smtClean="0"/>
              <a:t>Asymptomatic … A great majority  especially adults.</a:t>
            </a:r>
          </a:p>
          <a:p>
            <a:pPr eaLnBrk="1" hangingPunct="1">
              <a:buClr>
                <a:schemeClr val="folHlink"/>
              </a:buClr>
            </a:pPr>
            <a:r>
              <a:rPr lang="en-US" altLang="ru-RU" sz="2400" smtClean="0"/>
              <a:t>Brief febrile illness. At the time of tuberculin conversion.</a:t>
            </a:r>
          </a:p>
          <a:p>
            <a:pPr eaLnBrk="1" hangingPunct="1">
              <a:buClr>
                <a:schemeClr val="folHlink"/>
              </a:buClr>
            </a:pPr>
            <a:r>
              <a:rPr lang="en-US" altLang="ru-RU" sz="2400" smtClean="0"/>
              <a:t>Occasionally, typical prim. Tb may occur in elderly people who have lost their tuberculin sensitivity.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In few cases with more severe infection or low host resistance, the child may be unwell, with anorexia, failure to gain weight.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Cough (if L/N or Granulation tissue impinge on Bronchial wall)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Wheeze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Sputum….rare in children.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Crept-s.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Other signs according to complications.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420" name="Group 84"/>
          <p:cNvGraphicFramePr>
            <a:graphicFrameLocks noGrp="1"/>
          </p:cNvGraphicFramePr>
          <p:nvPr/>
        </p:nvGraphicFramePr>
        <p:xfrm>
          <a:off x="609600" y="228600"/>
          <a:ext cx="7620000" cy="6273800"/>
        </p:xfrm>
        <a:graphic>
          <a:graphicData uri="http://schemas.openxmlformats.org/drawingml/2006/table">
            <a:tbl>
              <a:tblPr/>
              <a:tblGrid>
                <a:gridCol w="76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FEATURES OF PRIMARY TB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INFECTION (4-8 WEEKS)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5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INFLUENZA LIKE ILLNESS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TST CONVERSION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COMPLEX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95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8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LYMPHADENOPATHY    COLLAPSE     CONSOLIDATION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OBSTRUCTIVE EMPHYSEMA     CAVITATION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 EFFUSION    ENDOBRONCHIAL LESION   MILIARY   MENINGITIS   PERICARDITIS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HYPERSENSITIVITY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1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ERYTHEMA NODOSUM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PHLECTENULAR CONJUNCTIVITIS   DACTILITIS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7239000" cy="5334000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Tests may include: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Tuberculin skin test (also called a PPD test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Diaskin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test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Interferon-gamma release blood test such as the QFT-Gold test to test for TB infection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Sputum examination (stain and cultures – solid and liquid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media, molecular-genetic testing - PCR)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Chest x-ray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Chest CT scan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ndalus" pitchFamily="18" charset="-78"/>
                <a:cs typeface="Andalus" pitchFamily="18" charset="-78"/>
              </a:rPr>
              <a:t>Bronchoscopy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>
                <a:latin typeface="Andalus" pitchFamily="18" charset="-78"/>
                <a:cs typeface="Andalus" pitchFamily="18" charset="-78"/>
              </a:rPr>
              <a:t>Thoracentesis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Biopsy of the affected tissue (rare)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ru-RU" sz="3600" smtClean="0"/>
              <a:t>Diagnosis of primary pulmonary Tuberculosis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  <a:solidFill>
            <a:srgbClr val="00CC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chemeClr val="hlink"/>
                </a:solidFill>
              </a:rPr>
              <a:t>HISTORY:</a:t>
            </a:r>
            <a:r>
              <a:rPr lang="en-US" altLang="ru-RU" sz="2800" smtClean="0">
                <a:solidFill>
                  <a:schemeClr val="bg2"/>
                </a:solidFill>
              </a:rPr>
              <a:t> contact +, vague ill health, brief febrile / subfebrile illness, cough over 3 wks, hemoptysis, anorexia, unintended weight loss; ausc. - crepts, wheeze… 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chemeClr val="hlink"/>
                </a:solidFill>
              </a:rPr>
              <a:t>TST</a:t>
            </a:r>
            <a:r>
              <a:rPr lang="en-US" altLang="ru-RU" sz="2800" smtClean="0">
                <a:solidFill>
                  <a:schemeClr val="bg2"/>
                </a:solidFill>
              </a:rPr>
              <a:t> +ve, </a:t>
            </a:r>
            <a:r>
              <a:rPr lang="en-US" altLang="ru-RU" sz="2800" smtClean="0">
                <a:solidFill>
                  <a:srgbClr val="320FB1"/>
                </a:solidFill>
              </a:rPr>
              <a:t>Diaskin test </a:t>
            </a:r>
            <a:r>
              <a:rPr lang="en-US" altLang="ru-RU" sz="2800" smtClean="0">
                <a:solidFill>
                  <a:schemeClr val="bg2"/>
                </a:solidFill>
              </a:rPr>
              <a:t>+ve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rgbClr val="320FB1"/>
                </a:solidFill>
              </a:rPr>
              <a:t>QFT</a:t>
            </a:r>
            <a:r>
              <a:rPr lang="en-US" altLang="ru-RU" sz="2800" smtClean="0">
                <a:solidFill>
                  <a:schemeClr val="bg2"/>
                </a:solidFill>
              </a:rPr>
              <a:t>-Gold test (T-spot Tb test): +ve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chemeClr val="hlink"/>
                </a:solidFill>
              </a:rPr>
              <a:t>CXR</a:t>
            </a:r>
            <a:r>
              <a:rPr lang="en-US" altLang="ru-RU" sz="2800" smtClean="0">
                <a:solidFill>
                  <a:schemeClr val="bg2"/>
                </a:solidFill>
              </a:rPr>
              <a:t> changes unilateral or bilateral Hilar, Paratracheal L/N, parenchymal lesions - consolidation, collapse, dissemination, cavities; pleural effusion…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chemeClr val="hlink"/>
                </a:solidFill>
              </a:rPr>
              <a:t>SPUTUM</a:t>
            </a:r>
            <a:r>
              <a:rPr lang="en-US" altLang="ru-RU" sz="2800" smtClean="0">
                <a:solidFill>
                  <a:schemeClr val="bg2"/>
                </a:solidFill>
              </a:rPr>
              <a:t> (AFB+), rarely produced in children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chemeClr val="hlink"/>
                </a:solidFill>
              </a:rPr>
              <a:t>GASTRIC WASHING</a:t>
            </a:r>
            <a:r>
              <a:rPr lang="en-US" altLang="ru-RU" sz="2800" smtClean="0">
                <a:solidFill>
                  <a:schemeClr val="bg2"/>
                </a:solidFill>
              </a:rPr>
              <a:t> for AFB C/S (POSITIVE IN 20-25% CASES)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  <a:buFontTx/>
              <a:buChar char="•"/>
            </a:pPr>
            <a:r>
              <a:rPr lang="en-US" altLang="ru-RU" sz="2800" smtClean="0">
                <a:solidFill>
                  <a:srgbClr val="320FB1"/>
                </a:solidFill>
              </a:rPr>
              <a:t>Gene Xpert-Rif: </a:t>
            </a:r>
            <a:r>
              <a:rPr lang="en-US" altLang="ru-RU" sz="2800" smtClean="0">
                <a:solidFill>
                  <a:schemeClr val="bg2"/>
                </a:solidFill>
              </a:rPr>
              <a:t>PCR (Mycobacterial DNA amplification techniques, resist. to rifamp. detection – MDR Tb)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-30163"/>
            <a:ext cx="9144000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tx2"/>
                </a:solidFill>
                <a:latin typeface="Arial" panose="020B0604020202020204" pitchFamily="34" charset="0"/>
              </a:rPr>
              <a:t>Sputum Smear Preparation (ward)</a:t>
            </a:r>
            <a:endParaRPr lang="en-US" altLang="ru-RU" sz="4000" b="1">
              <a:latin typeface="Arial" panose="020B0604020202020204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0" y="671513"/>
            <a:ext cx="8229600" cy="485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286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Specimens should be sent to the lab immediately to preserve the quality of the specimens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lang="en-US" altLang="ru-RU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Always aim for three specimens at each exam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lang="en-US" altLang="ru-RU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Always store at a cool temperature and away from sunlight  to preserve the quality of specimens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lang="en-US" altLang="ru-RU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3 respiratory specimens will detect 90% of smear-positive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30163"/>
            <a:ext cx="9144000" cy="7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chemeClr val="tx2"/>
                </a:solidFill>
                <a:latin typeface="Arial" panose="020B0604020202020204" pitchFamily="34" charset="0"/>
              </a:rPr>
              <a:t>Sputum Smear Preparation (lab)</a:t>
            </a:r>
            <a:endParaRPr lang="en-US" altLang="ru-RU" sz="4000" b="1">
              <a:latin typeface="Arial" panose="020B0604020202020204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762000" y="1066800"/>
            <a:ext cx="82296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6286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1. Homogenization;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lang="en-US" altLang="ru-RU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2. Decontamination;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endParaRPr lang="en-US" altLang="ru-RU" sz="2800" b="1">
              <a:latin typeface="Arial" panose="020B0604020202020204" pitchFamily="34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chemeClr val="bg1"/>
              </a:buClr>
              <a:buFontTx/>
              <a:buChar char="•"/>
            </a:pPr>
            <a:r>
              <a:rPr lang="en-US" altLang="ru-RU" sz="2800" b="1">
                <a:latin typeface="Arial" panose="020B0604020202020204" pitchFamily="34" charset="0"/>
              </a:rPr>
              <a:t>3. Concentration.</a:t>
            </a:r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1828800" y="3276600"/>
            <a:ext cx="6534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chemeClr val="tx2"/>
                </a:solidFill>
                <a:latin typeface="Arial" panose="020B0604020202020204" pitchFamily="34" charset="0"/>
              </a:rPr>
              <a:t>AFB testing is to be performed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chemeClr val="tx2"/>
                </a:solidFill>
                <a:latin typeface="Arial" panose="020B0604020202020204" pitchFamily="34" charset="0"/>
              </a:rPr>
              <a:t>with CONCENTRATED specimen</a:t>
            </a: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1371600" y="220663"/>
            <a:ext cx="6307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4000" b="1">
                <a:solidFill>
                  <a:srgbClr val="FF0000"/>
                </a:solidFill>
                <a:latin typeface="Arial" panose="020B0604020202020204" pitchFamily="34" charset="0"/>
              </a:rPr>
              <a:t>AFB TESTING METHODS</a:t>
            </a:r>
            <a:endParaRPr lang="ru-RU" altLang="ru-RU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219200"/>
            <a:ext cx="8001000" cy="4006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ru-RU" sz="3200" b="1" dirty="0">
                <a:solidFill>
                  <a:srgbClr val="002060"/>
                </a:solidFill>
              </a:rPr>
              <a:t>1. AFB smear-microscopy (</a:t>
            </a:r>
            <a:r>
              <a:rPr lang="en-US" altLang="ru-RU" sz="3200" b="1" dirty="0" err="1">
                <a:solidFill>
                  <a:srgbClr val="002060"/>
                </a:solidFill>
              </a:rPr>
              <a:t>Ziegl-Neelsen</a:t>
            </a:r>
            <a:r>
              <a:rPr lang="en-US" altLang="ru-RU" sz="3200" b="1" dirty="0">
                <a:solidFill>
                  <a:srgbClr val="002060"/>
                </a:solidFill>
              </a:rPr>
              <a:t> stain); </a:t>
            </a:r>
          </a:p>
          <a:p>
            <a:pPr marL="514350" indent="-514350">
              <a:lnSpc>
                <a:spcPct val="85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en-US" altLang="ru-RU" sz="3200" b="1" dirty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  <a:buClr>
                <a:schemeClr val="bg1"/>
              </a:buClr>
              <a:defRPr/>
            </a:pPr>
            <a:r>
              <a:rPr lang="en-US" altLang="ru-RU" sz="3200" b="1" dirty="0">
                <a:solidFill>
                  <a:srgbClr val="002060"/>
                </a:solidFill>
              </a:rPr>
              <a:t>2. Culture (solid and liquid media) + </a:t>
            </a:r>
            <a:r>
              <a:rPr lang="en-US" altLang="ru-RU" sz="3200" b="1" dirty="0" err="1">
                <a:solidFill>
                  <a:srgbClr val="002060"/>
                </a:solidFill>
              </a:rPr>
              <a:t>sucseptibility</a:t>
            </a:r>
            <a:r>
              <a:rPr lang="en-US" altLang="ru-RU" sz="3200" b="1" dirty="0">
                <a:solidFill>
                  <a:srgbClr val="002060"/>
                </a:solidFill>
              </a:rPr>
              <a:t> / resistance to anti-tuberculosis agents;</a:t>
            </a:r>
          </a:p>
          <a:p>
            <a:pPr marL="514350" indent="-514350">
              <a:lnSpc>
                <a:spcPct val="85000"/>
              </a:lnSpc>
              <a:buClr>
                <a:schemeClr val="bg1"/>
              </a:buClr>
              <a:buFont typeface="+mj-lt"/>
              <a:buAutoNum type="arabicPeriod"/>
              <a:defRPr/>
            </a:pPr>
            <a:endParaRPr lang="en-US" altLang="ru-RU" sz="3200" b="1" dirty="0">
              <a:solidFill>
                <a:srgbClr val="002060"/>
              </a:solidFill>
            </a:endParaRPr>
          </a:p>
          <a:p>
            <a:pPr>
              <a:lnSpc>
                <a:spcPct val="85000"/>
              </a:lnSpc>
              <a:buClr>
                <a:schemeClr val="bg1"/>
              </a:buClr>
              <a:defRPr/>
            </a:pPr>
            <a:r>
              <a:rPr lang="en-US" altLang="ru-RU" sz="3200" b="1" dirty="0">
                <a:solidFill>
                  <a:srgbClr val="002060"/>
                </a:solidFill>
              </a:rPr>
              <a:t>3. Gene </a:t>
            </a:r>
            <a:r>
              <a:rPr lang="en-US" altLang="ru-RU" sz="3200" b="1" dirty="0" err="1">
                <a:solidFill>
                  <a:srgbClr val="002060"/>
                </a:solidFill>
              </a:rPr>
              <a:t>Xpert</a:t>
            </a:r>
            <a:r>
              <a:rPr lang="en-US" altLang="ru-RU" sz="3200" b="1" dirty="0">
                <a:solidFill>
                  <a:srgbClr val="002060"/>
                </a:solidFill>
              </a:rPr>
              <a:t>-Rif (molecular-genetic testing).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57200" y="301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</a:rPr>
              <a:t>M tuberculosis 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as causative </a:t>
            </a:r>
            <a:b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agent for tuberculosis</a:t>
            </a:r>
          </a:p>
        </p:txBody>
      </p:sp>
      <p:pic>
        <p:nvPicPr>
          <p:cNvPr id="5123" name="Picture 4" descr="rk_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31813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TB_a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273175"/>
            <a:ext cx="28575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248400" y="57912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solidFill>
                  <a:schemeClr val="bg1"/>
                </a:solidFill>
                <a:latin typeface="Times New Roman" panose="02020603050405020304" pitchFamily="18" charset="0"/>
              </a:rPr>
              <a:t>1886</a:t>
            </a:r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406400" y="5819775"/>
            <a:ext cx="187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Robert Koch</a:t>
            </a:r>
          </a:p>
        </p:txBody>
      </p:sp>
      <p:sp>
        <p:nvSpPr>
          <p:cNvPr id="5127" name="Прямоугольник 1"/>
          <p:cNvSpPr>
            <a:spLocks noChangeArrowheads="1"/>
          </p:cNvSpPr>
          <p:nvPr/>
        </p:nvSpPr>
        <p:spPr bwMode="auto">
          <a:xfrm>
            <a:off x="3657600" y="3421063"/>
            <a:ext cx="49911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1882 – Robert Koch – “one seventh of all human beings die of tuberculosis and… if one considers only the productive middle-age groups, tuberculosis carries away one-third and often more of these…”</a:t>
            </a:r>
          </a:p>
        </p:txBody>
      </p:sp>
      <p:pic>
        <p:nvPicPr>
          <p:cNvPr id="5128" name="Picture 2" descr="C:\Documents and Settings\Dr Farooq\Local Settings\Temporary Internet Files\Content.IE5\DJNDRXB0\300px-TB_in_sputum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1273175"/>
            <a:ext cx="25495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62000" y="0"/>
            <a:ext cx="78486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chemeClr val="tx2"/>
                </a:solidFill>
                <a:latin typeface="Arial" panose="020B0604020202020204" pitchFamily="34" charset="0"/>
              </a:rPr>
              <a:t>AFB smear-microscopy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chemeClr val="tx2"/>
                </a:solidFill>
                <a:latin typeface="Arial" panose="020B0604020202020204" pitchFamily="34" charset="0"/>
              </a:rPr>
              <a:t>(Ziegl-Neelsen stain) - 1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981200" y="6218238"/>
            <a:ext cx="59086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Swis721 Md BT"/>
              </a:rPr>
              <a:t>Acid-fast bacilli (AFB) are shown in red</a:t>
            </a:r>
          </a:p>
        </p:txBody>
      </p:sp>
      <p:pic>
        <p:nvPicPr>
          <p:cNvPr id="41988" name="Picture 4" descr="sme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1446213"/>
            <a:ext cx="2706687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410200" cy="36576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fb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138" y="1219200"/>
            <a:ext cx="7391400" cy="48545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-30163" y="127000"/>
            <a:ext cx="9144001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ru-RU" sz="2800" b="1">
                <a:solidFill>
                  <a:schemeClr val="tx2"/>
                </a:solidFill>
                <a:latin typeface="Arial" panose="020B0604020202020204" pitchFamily="34" charset="0"/>
              </a:rPr>
              <a:t>AFB smear-microscopy (Ziegl-Neelsen stain) - 2</a:t>
            </a:r>
          </a:p>
        </p:txBody>
      </p:sp>
      <p:sp>
        <p:nvSpPr>
          <p:cNvPr id="43012" name="Line 7"/>
          <p:cNvSpPr>
            <a:spLocks noChangeShapeType="1"/>
          </p:cNvSpPr>
          <p:nvPr/>
        </p:nvSpPr>
        <p:spPr bwMode="auto">
          <a:xfrm>
            <a:off x="2201863" y="2514600"/>
            <a:ext cx="406400" cy="11430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Line 8"/>
          <p:cNvSpPr>
            <a:spLocks noChangeShapeType="1"/>
          </p:cNvSpPr>
          <p:nvPr/>
        </p:nvSpPr>
        <p:spPr bwMode="auto">
          <a:xfrm>
            <a:off x="3624263" y="1676400"/>
            <a:ext cx="406400" cy="11430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4" name="Line 9"/>
          <p:cNvSpPr>
            <a:spLocks noChangeShapeType="1"/>
          </p:cNvSpPr>
          <p:nvPr/>
        </p:nvSpPr>
        <p:spPr bwMode="auto">
          <a:xfrm>
            <a:off x="5384800" y="1295400"/>
            <a:ext cx="677863" cy="106680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97986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513" y="3276600"/>
            <a:ext cx="410368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Прямоугольник 1"/>
          <p:cNvSpPr>
            <a:spLocks noChangeArrowheads="1"/>
          </p:cNvSpPr>
          <p:nvPr/>
        </p:nvSpPr>
        <p:spPr bwMode="auto">
          <a:xfrm>
            <a:off x="141288" y="476250"/>
            <a:ext cx="8469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tx2"/>
                </a:solidFill>
                <a:latin typeface="Arial" panose="020B0604020202020204" pitchFamily="34" charset="0"/>
              </a:rPr>
              <a:t>AFB smear-microscopy (Ziegl-Neelsen stain) - 3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ru-RU" sz="4000" b="1" smtClean="0">
                <a:solidFill>
                  <a:srgbClr val="FF0000"/>
                </a:solidFill>
              </a:rPr>
              <a:t>Smear-positive PTB vs.</a:t>
            </a:r>
            <a:br>
              <a:rPr lang="en-US" altLang="ru-RU" sz="4000" b="1" smtClean="0">
                <a:solidFill>
                  <a:srgbClr val="FF0000"/>
                </a:solidFill>
              </a:rPr>
            </a:br>
            <a:r>
              <a:rPr lang="en-US" altLang="ru-RU" sz="4000" b="1" smtClean="0">
                <a:solidFill>
                  <a:srgbClr val="FF0000"/>
                </a:solidFill>
              </a:rPr>
              <a:t>Smear-negative PTB-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27733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/>
              <a:t>PTB+  (Pulmonary TB smear-positive)</a:t>
            </a:r>
          </a:p>
          <a:p>
            <a:pPr marL="457200" lvl="1" indent="0">
              <a:buFont typeface="Arial" charset="0"/>
              <a:buChar char="–"/>
              <a:defRPr/>
            </a:pPr>
            <a:r>
              <a:rPr lang="en-US" sz="2000" dirty="0"/>
              <a:t>One AFB-positive smear; i.e. a</a:t>
            </a:r>
            <a:r>
              <a:rPr lang="en-GB" sz="2000" dirty="0" err="1"/>
              <a:t>ny</a:t>
            </a:r>
            <a:r>
              <a:rPr lang="en-GB" sz="2000" dirty="0"/>
              <a:t> patient with at least one positive smear result (irrespective of quantity of AFBs seen on microscopy</a:t>
            </a:r>
            <a:r>
              <a:rPr lang="en-GB" sz="2000" dirty="0" smtClean="0"/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 smtClean="0"/>
              <a:t>PTB-  (smear-negative)</a:t>
            </a:r>
          </a:p>
          <a:p>
            <a:pPr lvl="1">
              <a:buFontTx/>
              <a:buNone/>
              <a:defRPr/>
            </a:pPr>
            <a:r>
              <a:rPr lang="en-GB" sz="2000" i="1" dirty="0" smtClean="0"/>
              <a:t>Any pulmonary TB case that does not meet the definition of being smear-positive. This includes:</a:t>
            </a:r>
          </a:p>
          <a:p>
            <a:pPr lvl="1">
              <a:buFontTx/>
              <a:buNone/>
              <a:defRPr/>
            </a:pPr>
            <a:r>
              <a:rPr lang="en-GB" sz="2000" i="1" dirty="0" smtClean="0"/>
              <a:t>1. Patients with three negative smear results and radiological findings and doctor’s decision to treat for TB</a:t>
            </a:r>
          </a:p>
          <a:p>
            <a:pPr lvl="1">
              <a:buFontTx/>
              <a:buNone/>
              <a:defRPr/>
            </a:pPr>
            <a:r>
              <a:rPr lang="en-GB" sz="2000" i="1" dirty="0" smtClean="0"/>
              <a:t>2. Patients with negative smear results and  a positive culture result for M. tuberculosis</a:t>
            </a:r>
          </a:p>
          <a:p>
            <a:pPr lvl="1">
              <a:buFontTx/>
              <a:buNone/>
              <a:defRPr/>
            </a:pPr>
            <a:r>
              <a:rPr lang="en-GB" sz="2000" i="1" dirty="0" smtClean="0"/>
              <a:t>3. Patients who are unable to produce sputum and with highly suspicious radiological and clinical findings and doctor's decision to treat for TB</a:t>
            </a:r>
            <a:endParaRPr lang="en-US" sz="2000" i="1" dirty="0" smtClean="0"/>
          </a:p>
          <a:p>
            <a:pPr marL="457200" lvl="1" indent="0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69863" y="5730875"/>
            <a:ext cx="650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Recommendations to improve the diagnosis of smear negative pulmonary and extrapulmonary TB among adults in HIV prevalent and resource constrained settings.</a:t>
            </a:r>
            <a:endParaRPr lang="en-GB" altLang="zh-CN" sz="1200" b="1" i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GB" altLang="zh-CN" sz="1200" b="1" i="1">
                <a:solidFill>
                  <a:schemeClr val="bg1"/>
                </a:solidFill>
                <a:latin typeface="Arial" panose="020B0604020202020204" pitchFamily="34" charset="0"/>
              </a:rPr>
              <a:t>Draft for discussion by Strategic and Technical Advisory Group of Stop TB Department of WHO</a:t>
            </a:r>
            <a:r>
              <a:rPr lang="en-GB" altLang="zh-CN" sz="1200" b="1">
                <a:solidFill>
                  <a:schemeClr val="bg1"/>
                </a:solidFill>
                <a:latin typeface="Arial" panose="020B0604020202020204" pitchFamily="34" charset="0"/>
              </a:rPr>
              <a:t>June 2006</a:t>
            </a:r>
            <a:endParaRPr lang="en-US" altLang="ru-RU" sz="1200" b="1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Radiological features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In adults CXR changes</a:t>
            </a:r>
            <a:r>
              <a:rPr lang="uk-UA" altLang="ru-RU" sz="2800" smtClean="0"/>
              <a:t> </a:t>
            </a:r>
            <a:r>
              <a:rPr lang="en-US" altLang="ru-RU" sz="2800" smtClean="0"/>
              <a:t>(lung component of prim complex) +  at time of TST conversion (7-30%)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In children –CXR---- Hilar &gt;Paratracheal  or Both  OR B/L Hilar Lymphadenopathy  &amp; Parenchymal lesion.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Segmental or lobar consolidation or obstructive emphysema on CXR.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Radiological abnormality may persist upto 6 months ater diagnosis. But complete resolution after 2 year.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Calcification may occur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FF0000"/>
                </a:solidFill>
              </a:rPr>
              <a:t>CONSOLIDATION</a:t>
            </a:r>
            <a:br>
              <a:rPr lang="en-US" altLang="ru-RU" sz="3600" b="1" smtClean="0">
                <a:solidFill>
                  <a:srgbClr val="FF0000"/>
                </a:solidFill>
              </a:rPr>
            </a:br>
            <a:endParaRPr lang="en-US" altLang="ru-RU" sz="3600" b="1" smtClean="0">
              <a:solidFill>
                <a:srgbClr val="FF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" y="1066800"/>
            <a:ext cx="3352800" cy="4525963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Enlarged tuberculous L/N.at hilum.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Upper / Middle lobe is most often affected.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Radiological appearances are due to: 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1 collapse..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2 inflammatory exudation..</a:t>
            </a:r>
          </a:p>
          <a:p>
            <a:pPr eaLnBrk="1" hangingPunct="1">
              <a:buClr>
                <a:schemeClr val="folHlink"/>
              </a:buClr>
              <a:buFontTx/>
              <a:buChar char="•"/>
            </a:pPr>
            <a:r>
              <a:rPr lang="en-US" altLang="ru-RU" sz="2000" smtClean="0"/>
              <a:t>3 caseous pneumonia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5875" y="4473575"/>
            <a:ext cx="3749675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dirty="0"/>
              <a:t>Cough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dirty="0"/>
              <a:t>Dullness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dirty="0"/>
              <a:t>Bronchial breathing (diminished)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ru-RU" dirty="0" err="1"/>
              <a:t>Crepts</a:t>
            </a:r>
            <a:r>
              <a:rPr lang="en-US" altLang="ru-RU" dirty="0"/>
              <a:t>, Asphyxia in children </a:t>
            </a:r>
          </a:p>
          <a:p>
            <a:pPr>
              <a:defRPr/>
            </a:pPr>
            <a:r>
              <a:rPr lang="en-US" altLang="ru-RU" dirty="0"/>
              <a:t>+-resulting in death</a:t>
            </a:r>
          </a:p>
        </p:txBody>
      </p:sp>
      <p:pic>
        <p:nvPicPr>
          <p:cNvPr id="47109" name="Picture 2" descr="F:\p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828800"/>
            <a:ext cx="5257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0" y="304800"/>
            <a:ext cx="9067800" cy="715963"/>
          </a:xfrm>
        </p:spPr>
        <p:txBody>
          <a:bodyPr/>
          <a:lstStyle/>
          <a:p>
            <a:r>
              <a:rPr lang="en-US" alt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PRIMARY TB EVOLUTION</a:t>
            </a:r>
            <a:br>
              <a:rPr lang="en-US" alt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(fine infiltration – fibrosis – calcification)</a:t>
            </a:r>
            <a:endParaRPr lang="ru-RU" altLang="ru-RU" sz="320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3528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4495800" y="3429000"/>
            <a:ext cx="6858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4650" y="1447800"/>
            <a:ext cx="3719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PRIMARY TB EVOLUTION</a:t>
            </a:r>
            <a:endParaRPr lang="ru-RU" altLang="ru-RU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40386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altLang="ru-RU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GHON’S and RANKE’S COMPLEX</a:t>
            </a:r>
            <a:endParaRPr lang="ru-RU" altLang="ru-RU" smtClean="0"/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676400"/>
            <a:ext cx="44958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4958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Прямоугольник 4"/>
          <p:cNvSpPr>
            <a:spLocks noChangeArrowheads="1"/>
          </p:cNvSpPr>
          <p:nvPr/>
        </p:nvSpPr>
        <p:spPr bwMode="auto">
          <a:xfrm>
            <a:off x="1585913" y="304800"/>
            <a:ext cx="608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PRIMARY TB EVOLUTION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pt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343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F:\pt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Прямоугольник 1"/>
          <p:cNvSpPr>
            <a:spLocks noChangeArrowheads="1"/>
          </p:cNvSpPr>
          <p:nvPr/>
        </p:nvSpPr>
        <p:spPr bwMode="auto">
          <a:xfrm>
            <a:off x="2708275" y="5334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endParaRPr lang="en-US" altLang="ru-RU" smtClean="0"/>
          </a:p>
        </p:txBody>
      </p:sp>
      <p:graphicFrame>
        <p:nvGraphicFramePr>
          <p:cNvPr id="22682" name="Group 154"/>
          <p:cNvGraphicFramePr>
            <a:graphicFrameLocks noGrp="1"/>
          </p:cNvGraphicFramePr>
          <p:nvPr/>
        </p:nvGraphicFramePr>
        <p:xfrm>
          <a:off x="0" y="30163"/>
          <a:ext cx="9144000" cy="6899275"/>
        </p:xfrm>
        <a:graphic>
          <a:graphicData uri="http://schemas.openxmlformats.org/drawingml/2006/table">
            <a:tbl>
              <a:tblPr/>
              <a:tblGrid>
                <a:gridCol w="2306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6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4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SITE-SPECIFIC MYCOBACTERIAL DISEASE.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MAJOR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 COMMON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PULMONARY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M.TUBERCULOSIS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M.BOVIS  M.XENOPI  MAC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M.KANSASII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M.MALMOENSE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LYMPH NODE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M.TUBERCULOSIS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MYCOBACTERIUM AVIUM COMPLEX (M.SCROFULACEUM,M.INTRACELLULARE &amp; M.AVIUM)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M.MALMOENSE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M.BOVIS, M.FORTUITUM M.CHELONEI.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9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SOFT TISSUE/SKIN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M.LEPRAE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M.ULCERANS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M.TUBERCULOSIS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M.MARINUM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M.FORTUITUM M.CHELONEI.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99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DISSEMINATED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(SEEN IN IMMUNODEFICENT STATES)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 (HIV-ASSOCIATED)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M.HAEMOPHILUM    BCG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M.GENAVENSAE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M.FORTUITUM M.CHELONEI.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4191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09600"/>
            <a:ext cx="4267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Прямоугольник 1"/>
          <p:cNvSpPr>
            <a:spLocks noChangeArrowheads="1"/>
          </p:cNvSpPr>
          <p:nvPr/>
        </p:nvSpPr>
        <p:spPr bwMode="auto">
          <a:xfrm>
            <a:off x="3341688" y="207963"/>
            <a:ext cx="2460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1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1114425"/>
            <a:ext cx="59626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Прямоугольник 5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557213"/>
            <a:ext cx="75533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Прямоугольник 2"/>
          <p:cNvSpPr>
            <a:spLocks noChangeArrowheads="1"/>
          </p:cNvSpPr>
          <p:nvPr/>
        </p:nvSpPr>
        <p:spPr bwMode="auto">
          <a:xfrm>
            <a:off x="2708275" y="9525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1113" y="1166813"/>
            <a:ext cx="65817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5" y="1066800"/>
            <a:ext cx="710565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Прямоугольник 2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788" y="1066800"/>
            <a:ext cx="64484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Прямоугольник 4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742950"/>
            <a:ext cx="7392987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6477000" y="2859088"/>
            <a:ext cx="647700" cy="1079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2" name="Прямоугольник 6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39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Прямоугольник 4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Прямоугольник 2"/>
          <p:cNvSpPr>
            <a:spLocks noChangeArrowheads="1"/>
          </p:cNvSpPr>
          <p:nvPr/>
        </p:nvSpPr>
        <p:spPr bwMode="auto">
          <a:xfrm>
            <a:off x="1008063" y="304800"/>
            <a:ext cx="724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(CONT-D): DISSEMINATED TB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28675"/>
            <a:ext cx="7772400" cy="593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1"/>
          <p:cNvSpPr>
            <a:spLocks noChangeArrowheads="1"/>
          </p:cNvSpPr>
          <p:nvPr/>
        </p:nvSpPr>
        <p:spPr bwMode="auto">
          <a:xfrm>
            <a:off x="1008063" y="304800"/>
            <a:ext cx="7245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(CONT-D): DISSEMINATED TB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638" y="828675"/>
            <a:ext cx="69342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ru-RU" sz="2800" smtClean="0"/>
              <a:t>REASONS FOR INCREASING INCIDENCE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2296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POVERTY.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POPULATION INCREASE.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LACK OF ACCESS TO HEALTH CARE.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LACK OF KNOWLEDGE.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CIVIL UNREST.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INEFFECTIVE TB CONTROL PROGRAMS.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SOCIAL DEPRIVATION (HOMELESS,IV DRUG ABUSER)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HIV.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DRUG RESISTANCE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US" altLang="ru-RU" sz="2800" smtClean="0"/>
              <a:t>IMMIGRATION FROM HIGH PREVALENCE AREAS.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Прямоугольник 1"/>
          <p:cNvSpPr>
            <a:spLocks noChangeArrowheads="1"/>
          </p:cNvSpPr>
          <p:nvPr/>
        </p:nvSpPr>
        <p:spPr bwMode="auto">
          <a:xfrm>
            <a:off x="963613" y="304800"/>
            <a:ext cx="733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 : DISSEMINATED TB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63" y="990600"/>
            <a:ext cx="70008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Прямоугольник 1"/>
          <p:cNvSpPr>
            <a:spLocks noChangeArrowheads="1"/>
          </p:cNvSpPr>
          <p:nvPr/>
        </p:nvSpPr>
        <p:spPr bwMode="auto">
          <a:xfrm>
            <a:off x="963613" y="304800"/>
            <a:ext cx="7334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 : DISSEMINATED TB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858838"/>
            <a:ext cx="6610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2100" y="842963"/>
            <a:ext cx="6019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838200"/>
            <a:ext cx="5143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842963"/>
            <a:ext cx="66103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1062038"/>
            <a:ext cx="66294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5913" y="1062038"/>
            <a:ext cx="59721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Прямоугольник 1"/>
          <p:cNvSpPr>
            <a:spLocks noChangeArrowheads="1"/>
          </p:cNvSpPr>
          <p:nvPr/>
        </p:nvSpPr>
        <p:spPr bwMode="auto">
          <a:xfrm>
            <a:off x="2767013" y="304800"/>
            <a:ext cx="372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CXR IN TB (CONT-D)</a:t>
            </a:r>
            <a:endParaRPr lang="ru-RU" altLang="ru-RU" sz="28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34290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413" y="1158875"/>
            <a:ext cx="3278187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Miliary TB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Result of acute diffuse dissemination of tubercle bacilli via blood-stream.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Form of severe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Symptoms—fever, night sweats, anorexia, wt;loss, dry cough,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Signs-------hepatosplenomegaly, chest normal to diminished breathing and crepts,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CXR—1-2 mm millet seeds shadow through lung feild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Fundoscopy – choroidal tubercles (5-10%) </a:t>
            </a:r>
          </a:p>
        </p:txBody>
      </p:sp>
      <p:pic>
        <p:nvPicPr>
          <p:cNvPr id="70660" name="Picture 2" descr="F:\pt 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26447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Tb_milK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08585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Прямоугольник 1"/>
          <p:cNvSpPr>
            <a:spLocks noChangeArrowheads="1"/>
          </p:cNvSpPr>
          <p:nvPr/>
        </p:nvSpPr>
        <p:spPr bwMode="auto">
          <a:xfrm>
            <a:off x="3581400" y="304800"/>
            <a:ext cx="219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Miliary TB (recent)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TB – A Multi-system Infection</a:t>
            </a:r>
          </a:p>
        </p:txBody>
      </p:sp>
      <p:pic>
        <p:nvPicPr>
          <p:cNvPr id="8195" name="Picture 3" descr="news_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2571750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000000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8006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09300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1266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b_2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13557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60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667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762000" y="2209800"/>
            <a:ext cx="3352800" cy="2133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201" name="Picture 9" descr="abouttb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144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295400" y="4038600"/>
            <a:ext cx="381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28600" y="5029200"/>
            <a:ext cx="1524000" cy="1600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V="1">
            <a:off x="609600" y="2743200"/>
            <a:ext cx="7239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5" name="Прямоугольник 1"/>
          <p:cNvSpPr>
            <a:spLocks noChangeArrowheads="1"/>
          </p:cNvSpPr>
          <p:nvPr/>
        </p:nvSpPr>
        <p:spPr bwMode="auto">
          <a:xfrm>
            <a:off x="228600" y="1179513"/>
            <a:ext cx="891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chemeClr val="tx1"/>
              </a:buClr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PRIMARY TB</a:t>
            </a:r>
            <a:r>
              <a:rPr lang="uk-UA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ORGANS INVOLVED</a:t>
            </a:r>
            <a:r>
              <a:rPr lang="uk-UA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LUNGS</a:t>
            </a:r>
            <a:r>
              <a:rPr lang="uk-UA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TONSILS</a:t>
            </a:r>
            <a:r>
              <a:rPr lang="uk-UA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INTESTINE</a:t>
            </a:r>
            <a:r>
              <a:rPr lang="uk-UA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SKIN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6858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Прямоугольник 1"/>
          <p:cNvSpPr>
            <a:spLocks noChangeArrowheads="1"/>
          </p:cNvSpPr>
          <p:nvPr/>
        </p:nvSpPr>
        <p:spPr bwMode="auto">
          <a:xfrm>
            <a:off x="3733800" y="4572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  <a:latin typeface="Arial" panose="020B0604020202020204" pitchFamily="34" charset="0"/>
              </a:rPr>
              <a:t>Miliary TB (recovery)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Pleural effusion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ru-RU" sz="2800" smtClean="0"/>
              <a:t>USUALLY OCCURS IN 3-6 MONTHS AFTER INFECTION.</a:t>
            </a:r>
          </a:p>
          <a:p>
            <a:pPr eaLnBrk="1" hangingPunct="1"/>
            <a:endParaRPr lang="en-US" altLang="ru-RU" sz="2800" smtClean="0"/>
          </a:p>
          <a:p>
            <a:pPr eaLnBrk="1" hangingPunct="1"/>
            <a:endParaRPr lang="en-US" altLang="ru-RU" sz="2800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934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ru-RU" sz="3200" b="1" smtClean="0">
                <a:solidFill>
                  <a:srgbClr val="FF0000"/>
                </a:solidFill>
              </a:rPr>
              <a:t>OUTCOME OF PRIMARY INFECTION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5181600"/>
          </a:xfrm>
          <a:solidFill>
            <a:schemeClr val="tx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800" smtClean="0">
                <a:solidFill>
                  <a:srgbClr val="FFFF00"/>
                </a:solidFill>
              </a:rPr>
              <a:t>  NO CLINICAL DISEASE;	</a:t>
            </a:r>
            <a:r>
              <a:rPr lang="en-US" altLang="ru-RU" sz="2000" smtClean="0">
                <a:solidFill>
                  <a:srgbClr val="FFFF00"/>
                </a:solidFill>
              </a:rPr>
              <a:t>		 	    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POSITIVE TST;  USUAL OUT COME =90% OF CASES.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2. </a:t>
            </a:r>
            <a:r>
              <a:rPr lang="en-US" altLang="ru-RU" sz="2800" smtClean="0">
                <a:solidFill>
                  <a:srgbClr val="FFFF00"/>
                </a:solidFill>
              </a:rPr>
              <a:t>HYPERSENSITIVITY REACTIONS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    ERYTHEMA NODOSUM		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    PHLYCTENULAR CONJUNCTIVITIS		 	                        DACTYLITIS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3. </a:t>
            </a:r>
            <a:r>
              <a:rPr lang="en-US" altLang="ru-RU" sz="2800" smtClean="0">
                <a:solidFill>
                  <a:srgbClr val="FFFF00"/>
                </a:solidFill>
              </a:rPr>
              <a:t>PULM. AND PLEURAL   COMPLICATIONS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      TB PNEUMONIA,						LOBAR COLLAPSE,					         	PL EFFUSION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</a:t>
            </a:r>
            <a:r>
              <a:rPr lang="en-US" altLang="ru-RU" sz="2800" smtClean="0">
                <a:solidFill>
                  <a:srgbClr val="FFFF00"/>
                </a:solidFill>
              </a:rPr>
              <a:t>DISSEMINATED DISEASE</a:t>
            </a:r>
            <a:r>
              <a:rPr lang="en-US" altLang="ru-RU" sz="2000" smtClean="0">
                <a:solidFill>
                  <a:srgbClr val="FFFF00"/>
                </a:solidFill>
              </a:rPr>
              <a:t>	.   	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FFFF00"/>
                </a:solidFill>
              </a:rPr>
              <a:t>     LYMPHADENOPATHY (USUALLY CERVICAL)</a:t>
            </a:r>
            <a:r>
              <a:rPr lang="en-US" altLang="ru-RU" sz="2000" smtClean="0">
                <a:solidFill>
                  <a:srgbClr val="000000"/>
                </a:solidFill>
              </a:rPr>
              <a:t>		                  MENINGITIS,					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ru-RU" sz="2000" smtClean="0">
                <a:solidFill>
                  <a:srgbClr val="000000"/>
                </a:solidFill>
              </a:rPr>
              <a:t>     PERICARDITIS,						    MILIARY DISEASE</a:t>
            </a:r>
            <a:r>
              <a:rPr lang="en-US" altLang="ru-RU" sz="2000" smtClean="0"/>
              <a:t>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ru-RU" sz="3600" b="1" smtClean="0">
                <a:solidFill>
                  <a:srgbClr val="FF0000"/>
                </a:solidFill>
              </a:rPr>
              <a:t>COMPLICATIONS OF PRIMARY TB-1</a:t>
            </a:r>
            <a:r>
              <a:rPr lang="en-US" altLang="ru-RU" sz="3600" smtClean="0"/>
              <a:t>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229600" cy="4525963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ATELECTASIS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PLEURAL EFFUSION, PERICARDITIS, POLYSEROSITIS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PNEUMOTHORAX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BRONCHIECTASIS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OBSTRUCTIVE EMPHYSEMA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ERYTHEMA NODOSUM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PHLYCTENULAR CONJUNCTIVITIS</a:t>
            </a:r>
          </a:p>
          <a:p>
            <a:pPr eaLnBrk="1" hangingPunct="1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ru-RU" sz="2800" b="1" smtClean="0"/>
              <a:t>PONCET’S DISEASE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75" y="3590925"/>
            <a:ext cx="38576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COMPLICATIONS -2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Bones.</a:t>
            </a:r>
            <a:r>
              <a:rPr lang="en-US" altLang="ru-RU" smtClean="0">
                <a:latin typeface="Andalus" pitchFamily="18" charset="0"/>
                <a:cs typeface="Andalus" pitchFamily="18" charset="0"/>
              </a:rPr>
              <a:t> Spinal pain and joint destruction may result from TB that infects your bones (TB spine or potss spine)</a:t>
            </a: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Brain (</a:t>
            </a:r>
            <a:r>
              <a:rPr lang="en-US" altLang="ru-RU" smtClean="0"/>
              <a:t>meningitis)</a:t>
            </a:r>
            <a:endParaRPr lang="en-US" altLang="ru-RU" b="1" smtClean="0">
              <a:latin typeface="Andalus" pitchFamily="18" charset="0"/>
              <a:cs typeface="Andalus" pitchFamily="18" charset="0"/>
            </a:endParaRP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Liver or kidneys</a:t>
            </a: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Heart (</a:t>
            </a:r>
            <a:r>
              <a:rPr lang="en-US" altLang="ru-RU" smtClean="0"/>
              <a:t>cardiac tamponade)</a:t>
            </a:r>
            <a:endParaRPr lang="en-US" altLang="ru-RU" b="1" smtClean="0">
              <a:latin typeface="Andalus" pitchFamily="18" charset="0"/>
              <a:cs typeface="Andalus" pitchFamily="18" charset="0"/>
            </a:endParaRP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Pleural effusion</a:t>
            </a:r>
            <a:endParaRPr lang="en-US" altLang="ru-RU" smtClean="0">
              <a:latin typeface="Andalus" pitchFamily="18" charset="0"/>
              <a:cs typeface="Andalus" pitchFamily="18" charset="0"/>
            </a:endParaRP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Tb pneumonia</a:t>
            </a:r>
            <a:endParaRPr lang="en-US" altLang="ru-RU" smtClean="0">
              <a:latin typeface="Andalus" pitchFamily="18" charset="0"/>
              <a:cs typeface="Andalus" pitchFamily="18" charset="0"/>
            </a:endParaRPr>
          </a:p>
          <a:p>
            <a:r>
              <a:rPr lang="en-US" altLang="ru-RU" b="1" smtClean="0">
                <a:latin typeface="Andalus" pitchFamily="18" charset="0"/>
                <a:cs typeface="Andalus" pitchFamily="18" charset="0"/>
              </a:rPr>
              <a:t>Serious reactions to drug therapy (hepato toxicity; hypersentivity)</a:t>
            </a:r>
            <a:endParaRPr lang="en-US" altLang="ru-RU" smtClean="0">
              <a:latin typeface="Andalus" pitchFamily="18" charset="0"/>
              <a:cs typeface="Andalus" pitchFamily="18" charset="0"/>
            </a:endParaRPr>
          </a:p>
          <a:p>
            <a:endParaRPr lang="en-US" altLang="ru-RU" smtClean="0">
              <a:latin typeface="Andalus" pitchFamily="18" charset="0"/>
              <a:cs typeface="Andalus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Erythema nodosum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7772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A manifestation of hypersensitivity </a:t>
            </a:r>
            <a:r>
              <a:rPr lang="en-US" altLang="ru-RU" sz="2800" dirty="0" err="1" smtClean="0"/>
              <a:t>reaction.due</a:t>
            </a:r>
            <a:r>
              <a:rPr lang="en-US" altLang="ru-RU" sz="2800" dirty="0" smtClean="0"/>
              <a:t> to vasculitis in deep dermis &amp; skin fat.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err="1" smtClean="0"/>
              <a:t>Tender,dusky</a:t>
            </a:r>
            <a:r>
              <a:rPr lang="en-US" altLang="ru-RU" sz="2800" dirty="0" smtClean="0"/>
              <a:t>-red nodular lesions on anterior surface of legs&gt;ant surface of thighs,&gt;extensor surface of forearms&gt;</a:t>
            </a:r>
            <a:r>
              <a:rPr lang="en-US" altLang="ru-RU" sz="2800" dirty="0" err="1" smtClean="0"/>
              <a:t>face.breast</a:t>
            </a:r>
            <a:r>
              <a:rPr lang="en-US" altLang="ru-RU" sz="2800" dirty="0" smtClean="0"/>
              <a:t>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5-20 mm diameter nodule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err="1" smtClean="0"/>
              <a:t>Illdefined</a:t>
            </a:r>
            <a:r>
              <a:rPr lang="en-US" altLang="ru-RU" sz="2800" dirty="0" smtClean="0"/>
              <a:t> margin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Resolve over a week or two.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Red&gt;purple&gt;brown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Recurrent crops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r>
              <a:rPr lang="en-US" altLang="ru-RU" sz="2800" dirty="0" smtClean="0"/>
              <a:t>Ass with fever positive </a:t>
            </a: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en-US" altLang="ru-RU" sz="2800" dirty="0" smtClean="0"/>
              <a:t>TST recurrent crops of lesions </a:t>
            </a:r>
          </a:p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en-US" altLang="ru-RU" sz="2800" dirty="0" smtClean="0"/>
              <a:t>may occur.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  <a:defRPr/>
            </a:pPr>
            <a:endParaRPr lang="en-US" altLang="ru-RU" sz="2800" dirty="0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713" y="3954463"/>
            <a:ext cx="404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F:\pt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 descr="F:\pt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388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Rectangle 2"/>
          <p:cNvSpPr txBox="1"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4400" b="1">
                <a:solidFill>
                  <a:srgbClr val="FF0000"/>
                </a:solidFill>
              </a:rPr>
              <a:t>Erythema nodosum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419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Прямоугольник 1"/>
          <p:cNvSpPr>
            <a:spLocks noChangeArrowheads="1"/>
          </p:cNvSpPr>
          <p:nvPr/>
        </p:nvSpPr>
        <p:spPr bwMode="auto">
          <a:xfrm>
            <a:off x="3733800" y="381000"/>
            <a:ext cx="1990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VASCULITIS</a:t>
            </a: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Phlyctenular conjunctivitis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88523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Reflects hypersensitivity to the tubercle bacilli.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Usually seen in first year of infection.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Common in children.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Usually in one eye.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Begin with LACRIMATION,IRRITATION,or PHOTOPHOBIA.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1-3 mm shiny yellowish or grey bleb and the limbus,with a sheaf of dilated vessels running out toward it from edge of conjunctival sac.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41608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Dr Farooq\My Documents\Tuberculosis_files\rccm_tuberculosis_bod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 flipV="1">
            <a:off x="4267200" y="5715000"/>
            <a:ext cx="73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ru-RU" sz="3200" b="1" smtClean="0">
                <a:solidFill>
                  <a:srgbClr val="FF0000"/>
                </a:solidFill>
              </a:rPr>
              <a:t>TB  MENINGITIS (TBM)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OCCURS SHORTLY AFTER A PRIM; INFECTION IN CHILDHOOD OR AS PART OF MILIARY TB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USUAL LOCAL SOURCE OF INFECTION IS A CASEOUS FOCUS IN THE MENINGES OR BRAIN ADJ; TO CSF PATHWAY.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BRAIN COVERED BY A GREENISH ,GELATINOUS EXUDATE, ESPECIALLY AROUND THE BASE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NUMEROUS SCATTERED TUBERCLES + ON MENINGES.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SYMPTOMS OF TBM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HEADACHE</a:t>
            </a:r>
          </a:p>
          <a:p>
            <a:pPr eaLnBrk="1" hangingPunct="1"/>
            <a:r>
              <a:rPr lang="en-US" altLang="ru-RU" smtClean="0"/>
              <a:t>VOMITING</a:t>
            </a:r>
          </a:p>
          <a:p>
            <a:pPr eaLnBrk="1" hangingPunct="1"/>
            <a:r>
              <a:rPr lang="en-US" altLang="ru-RU" smtClean="0"/>
              <a:t>LOW-GRADE FEVER</a:t>
            </a:r>
          </a:p>
          <a:p>
            <a:pPr eaLnBrk="1" hangingPunct="1"/>
            <a:r>
              <a:rPr lang="en-US" altLang="ru-RU" smtClean="0"/>
              <a:t>LASSITUDE</a:t>
            </a:r>
          </a:p>
          <a:p>
            <a:pPr eaLnBrk="1" hangingPunct="1"/>
            <a:r>
              <a:rPr lang="en-US" altLang="ru-RU" smtClean="0"/>
              <a:t>DEPRESSION</a:t>
            </a:r>
          </a:p>
          <a:p>
            <a:pPr eaLnBrk="1" hangingPunct="1"/>
            <a:r>
              <a:rPr lang="en-US" altLang="ru-RU" smtClean="0"/>
              <a:t>CONFUSION</a:t>
            </a:r>
          </a:p>
          <a:p>
            <a:pPr eaLnBrk="1" hangingPunct="1"/>
            <a:r>
              <a:rPr lang="en-US" altLang="ru-RU" smtClean="0"/>
              <a:t>BEHAVIORAL CHANGES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SIGNS OF TBM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MENINGISM + -</a:t>
            </a:r>
          </a:p>
          <a:p>
            <a:pPr eaLnBrk="1" hangingPunct="1"/>
            <a:r>
              <a:rPr lang="en-US" altLang="ru-RU" smtClean="0"/>
              <a:t>OCULOMOTOR PALSIES</a:t>
            </a:r>
          </a:p>
          <a:p>
            <a:pPr eaLnBrk="1" hangingPunct="1"/>
            <a:r>
              <a:rPr lang="en-US" altLang="ru-RU" smtClean="0"/>
              <a:t>PAPILLOEDEMA</a:t>
            </a:r>
          </a:p>
          <a:p>
            <a:pPr eaLnBrk="1" hangingPunct="1"/>
            <a:r>
              <a:rPr lang="en-US" altLang="ru-RU" smtClean="0"/>
              <a:t>DEPRESSION OF CONSCIOUS LEVEL</a:t>
            </a:r>
          </a:p>
          <a:p>
            <a:pPr eaLnBrk="1" hangingPunct="1"/>
            <a:r>
              <a:rPr lang="en-US" altLang="ru-RU" smtClean="0"/>
              <a:t>FOCAL HEMISPHERE SIGNS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INVESTIGATIONS FOR TBM.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2800" smtClean="0"/>
              <a:t>ROUTINE INCLUDING CXR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2800" smtClean="0"/>
              <a:t>CSF RE </a:t>
            </a:r>
            <a:r>
              <a:rPr lang="en-US" altLang="ru-RU" sz="2400" smtClean="0"/>
              <a:t>(INCREASED PRESSURE,USUALLY CLEAR BUT WHEN ALLOWED TO STAND A FINE CLOT “SPIDER WEB” MAY FORM)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2800" smtClean="0"/>
              <a:t>CSF CHEMISTRY (</a:t>
            </a:r>
            <a:r>
              <a:rPr lang="en-US" altLang="ru-RU" sz="2400" smtClean="0"/>
              <a:t>INC PROTEINS &amp; DEC.GLUCOSE).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2800" smtClean="0"/>
              <a:t>CSF SMEAR AFB-TESTING (AFB -+)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r>
              <a:rPr lang="en-US" altLang="ru-RU" sz="2800" smtClean="0"/>
              <a:t>BRAIN CT </a:t>
            </a:r>
            <a:r>
              <a:rPr lang="en-US" altLang="ru-RU" sz="2400" smtClean="0"/>
              <a:t>(HYDROENCEPHALUS,MENINGEAL ENHANCEMENT, TUBERCULOMA ) </a:t>
            </a:r>
          </a:p>
          <a:p>
            <a:pPr eaLnBrk="1" hangingPunct="1">
              <a:buClr>
                <a:schemeClr val="folHlink"/>
              </a:buClr>
              <a:buFont typeface="Wingdings" panose="05000000000000000000" pitchFamily="2" charset="2"/>
              <a:buChar char="q"/>
            </a:pPr>
            <a:endParaRPr lang="en-US" altLang="ru-RU" sz="240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ru-RU" b="1" smtClean="0">
                <a:solidFill>
                  <a:srgbClr val="FF0000"/>
                </a:solidFill>
              </a:rPr>
              <a:t>PONCET’S DISEASE</a:t>
            </a:r>
            <a:br>
              <a:rPr lang="en-US" altLang="ru-RU" b="1" smtClean="0">
                <a:solidFill>
                  <a:srgbClr val="FF0000"/>
                </a:solidFill>
              </a:rPr>
            </a:br>
            <a:r>
              <a:rPr lang="en-US" altLang="ru-RU" b="1" smtClean="0">
                <a:solidFill>
                  <a:srgbClr val="FF0000"/>
                </a:solidFill>
              </a:rPr>
              <a:t>(Poncet’s rheumathoid)</a:t>
            </a:r>
            <a:endParaRPr lang="ru-RU" altLang="ru-RU" smtClean="0">
              <a:solidFill>
                <a:srgbClr val="FF0000"/>
              </a:solidFill>
            </a:endParaRPr>
          </a:p>
        </p:txBody>
      </p:sp>
      <p:sp>
        <p:nvSpPr>
          <p:cNvPr id="87043" name="Объект 2"/>
          <p:cNvSpPr>
            <a:spLocks noGrp="1"/>
          </p:cNvSpPr>
          <p:nvPr>
            <p:ph idx="1"/>
          </p:nvPr>
        </p:nvSpPr>
        <p:spPr>
          <a:xfrm>
            <a:off x="228600" y="1447800"/>
            <a:ext cx="3581400" cy="4525963"/>
          </a:xfrm>
        </p:spPr>
        <p:txBody>
          <a:bodyPr/>
          <a:lstStyle/>
          <a:p>
            <a:r>
              <a:rPr lang="en-US" altLang="ru-RU" sz="2400" smtClean="0"/>
              <a:t>aseptic form of reactive (secondary) arthritis in patients with active </a:t>
            </a:r>
            <a:r>
              <a:rPr lang="en-US" altLang="ru-RU" sz="2400" b="1" smtClean="0"/>
              <a:t>TB;</a:t>
            </a:r>
          </a:p>
          <a:p>
            <a:r>
              <a:rPr lang="en-US" altLang="ru-RU" sz="2400" smtClean="0"/>
              <a:t>polyarthritis can be associated with erythema nodosum in some cases; </a:t>
            </a:r>
          </a:p>
          <a:p>
            <a:r>
              <a:rPr lang="en-US" altLang="ru-RU" sz="2400" smtClean="0"/>
              <a:t>resolution of the arthritis occurres in just a few days after start of anti-TB therapy</a:t>
            </a:r>
            <a:endParaRPr lang="ru-RU" altLang="ru-RU" sz="2400" smtClean="0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371600"/>
            <a:ext cx="5105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TB IN HIV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mtClean="0"/>
              <a:t>MORE LIKELY INFECTION AFTER EXPOSURE.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mtClean="0"/>
              <a:t>USUALLY PROGRESSIVE PRIMARY DISEASE AFTER INFECTION.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mtClean="0"/>
              <a:t>REACTIVATION OF LATENT INFECTION.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mtClean="0"/>
              <a:t>REINFECTION WITH NEW STRAIN.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mtClean="0"/>
              <a:t>REDUCED SMEAR-POS RATES IN PTB.</a:t>
            </a:r>
          </a:p>
          <a:p>
            <a:pPr eaLnBrk="1" hangingPunct="1">
              <a:lnSpc>
                <a:spcPct val="90000"/>
              </a:lnSpc>
            </a:pPr>
            <a:endParaRPr lang="en-US" altLang="ru-RU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TB </a:t>
            </a:r>
            <a:r>
              <a:rPr lang="ru-RU" altLang="ru-RU" b="1" smtClean="0">
                <a:solidFill>
                  <a:srgbClr val="FF0000"/>
                </a:solidFill>
              </a:rPr>
              <a:t>+</a:t>
            </a:r>
            <a:r>
              <a:rPr lang="en-US" altLang="ru-RU" b="1" smtClean="0">
                <a:solidFill>
                  <a:srgbClr val="FF0000"/>
                </a:solidFill>
              </a:rPr>
              <a:t> HIV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LESS CAVITATION.</a:t>
            </a:r>
          </a:p>
          <a:p>
            <a:pPr eaLnBrk="1" hangingPunct="1"/>
            <a:r>
              <a:rPr lang="en-US" altLang="ru-RU" smtClean="0"/>
              <a:t>ATYPICAL CXR APPEARANCES.</a:t>
            </a:r>
          </a:p>
          <a:p>
            <a:pPr eaLnBrk="1" hangingPunct="1"/>
            <a:r>
              <a:rPr lang="en-US" altLang="ru-RU" smtClean="0"/>
              <a:t>MORE DISSEMINATED DISEASE.</a:t>
            </a:r>
          </a:p>
          <a:p>
            <a:pPr eaLnBrk="1" hangingPunct="1"/>
            <a:r>
              <a:rPr lang="en-US" altLang="ru-RU" smtClean="0"/>
              <a:t>MORE EXTRA PULM; INFECTION.</a:t>
            </a:r>
          </a:p>
          <a:p>
            <a:pPr eaLnBrk="1" hangingPunct="1"/>
            <a:r>
              <a:rPr lang="en-US" altLang="ru-RU" smtClean="0"/>
              <a:t>MORE RISK OF ADVERSE DRUG REACTIONS.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Treatment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800" smtClean="0"/>
              <a:t>Most TB is curable, but…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Four or more drugs required for the simplest regimen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6-9 or more months of treatment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Person must be isolated until non-infectious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Directly observed therapy to assure adherence/completion recommended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Side effects and toxicity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ru-RU" sz="2000" smtClean="0"/>
              <a:t>May prolong treatment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ru-RU" sz="2000" smtClean="0"/>
              <a:t>May prolong infectiousness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400" smtClean="0"/>
              <a:t>Other medical and psychosocial conditions complicate therapy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ru-RU" sz="2000" smtClean="0"/>
              <a:t>TB may be more severe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ru-RU" sz="2000" smtClean="0"/>
              <a:t>Drug-drug interactions common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066800"/>
          </a:xfrm>
        </p:spPr>
        <p:txBody>
          <a:bodyPr/>
          <a:lstStyle/>
          <a:p>
            <a:pPr eaLnBrk="1" hangingPunct="1"/>
            <a:r>
              <a:rPr lang="en-US" altLang="ru-RU" b="1" smtClean="0">
                <a:solidFill>
                  <a:srgbClr val="FF0000"/>
                </a:solidFill>
              </a:rPr>
              <a:t>MEDICAL MANAGEMENT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239000" cy="5313363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PULMONARY TB is treated primarily with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antituberculosis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agents for 6 to 12 months.</a:t>
            </a:r>
          </a:p>
          <a:p>
            <a:pPr>
              <a:buFont typeface="Arial" charset="0"/>
              <a:buChar char="•"/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i="1" u="sng" dirty="0" smtClean="0">
                <a:latin typeface="Andalus" pitchFamily="18" charset="-78"/>
                <a:cs typeface="Andalus" pitchFamily="18" charset="-78"/>
              </a:rPr>
              <a:t>Pharmacological management</a:t>
            </a:r>
          </a:p>
          <a:p>
            <a:pPr>
              <a:buFont typeface="Arial" charset="0"/>
              <a:buChar char="•"/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First line </a:t>
            </a:r>
            <a:r>
              <a:rPr lang="en-US" b="1" u="sng" dirty="0" err="1" smtClean="0">
                <a:latin typeface="Andalus" pitchFamily="18" charset="-78"/>
                <a:cs typeface="Andalus" pitchFamily="18" charset="-78"/>
              </a:rPr>
              <a:t>antitubercular</a:t>
            </a:r>
            <a:r>
              <a:rPr lang="en-US" b="1" u="sng" dirty="0" smtClean="0">
                <a:latin typeface="Andalus" pitchFamily="18" charset="-78"/>
                <a:cs typeface="Andalus" pitchFamily="18" charset="-78"/>
              </a:rPr>
              <a:t> medications</a:t>
            </a:r>
          </a:p>
          <a:p>
            <a:pPr>
              <a:buFont typeface="Arial" charset="0"/>
              <a:buChar char="•"/>
              <a:defRPr/>
            </a:pP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 smtClean="0">
                <a:latin typeface="Andalus" pitchFamily="18" charset="-78"/>
                <a:cs typeface="Andalus" pitchFamily="18" charset="-78"/>
              </a:rPr>
              <a:t>Streptomycin 15mg/kg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Isoniazid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or INH(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Nydrazid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5 mg/kg(300 mg max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perday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Rifampin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10 mg/kg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Pyrazinamide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15 – 30 mg/kg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Ethambutol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(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Myambutol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) 15 -25 mg/kg  daily for 8 weeks and continuing for up to 4 to 7 months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31FF6DF-6A6D-427A-BF84-7EC3614F044E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88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92163"/>
          </a:xfrm>
        </p:spPr>
        <p:txBody>
          <a:bodyPr/>
          <a:lstStyle/>
          <a:p>
            <a:pPr eaLnBrk="1" hangingPunct="1"/>
            <a:r>
              <a:rPr lang="en-US" altLang="ru-RU" b="1" u="sng" smtClean="0">
                <a:latin typeface="Andalus" pitchFamily="18" charset="0"/>
                <a:cs typeface="Andalus" pitchFamily="18" charset="0"/>
              </a:rPr>
              <a:t>Second line medications </a:t>
            </a:r>
            <a:r>
              <a:rPr lang="en-US" altLang="ru-RU" smtClean="0">
                <a:latin typeface="Andalus" pitchFamily="18" charset="0"/>
                <a:cs typeface="Andalus" pitchFamily="18" charset="0"/>
              </a:rPr>
              <a:t/>
            </a:r>
            <a:br>
              <a:rPr lang="en-US" altLang="ru-RU" smtClean="0">
                <a:latin typeface="Andalus" pitchFamily="18" charset="0"/>
                <a:cs typeface="Andalus" pitchFamily="18" charset="0"/>
              </a:rPr>
            </a:br>
            <a:endParaRPr lang="ru-RU" altLang="ru-RU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153400" cy="5770563"/>
          </a:xfrm>
        </p:spPr>
        <p:txBody>
          <a:bodyPr/>
          <a:lstStyle/>
          <a:p>
            <a:r>
              <a:rPr lang="en-US" altLang="ru-RU" sz="3600" smtClean="0"/>
              <a:t> </a:t>
            </a:r>
            <a:r>
              <a:rPr lang="en-US" altLang="ru-RU" sz="3600" smtClean="0">
                <a:latin typeface="Andalus" pitchFamily="18" charset="0"/>
                <a:cs typeface="Andalus" pitchFamily="18" charset="0"/>
              </a:rPr>
              <a:t>Capreomycin 12 -15 mg/kg</a:t>
            </a:r>
          </a:p>
          <a:p>
            <a:r>
              <a:rPr lang="en-US" altLang="ru-RU" sz="3600" smtClean="0">
                <a:latin typeface="Andalus" pitchFamily="18" charset="0"/>
                <a:cs typeface="Andalus" pitchFamily="18" charset="0"/>
              </a:rPr>
              <a:t>Ethionamide 15mg/kg</a:t>
            </a:r>
          </a:p>
          <a:p>
            <a:r>
              <a:rPr lang="en-US" altLang="ru-RU" sz="3600" smtClean="0">
                <a:latin typeface="Andalus" pitchFamily="18" charset="0"/>
                <a:cs typeface="Andalus" pitchFamily="18" charset="0"/>
              </a:rPr>
              <a:t>Paraaminosalycilate sodium 200 -300 mg/kg</a:t>
            </a:r>
          </a:p>
          <a:p>
            <a:r>
              <a:rPr lang="en-US" altLang="ru-RU" sz="3600" smtClean="0">
                <a:latin typeface="Andalus" pitchFamily="18" charset="0"/>
                <a:cs typeface="Andalus" pitchFamily="18" charset="0"/>
              </a:rPr>
              <a:t>Cycloserine 15 mg/kg</a:t>
            </a:r>
          </a:p>
          <a:p>
            <a:r>
              <a:rPr lang="en-US" altLang="ru-RU" sz="3600" b="1" smtClean="0">
                <a:latin typeface="Andalus" pitchFamily="18" charset="0"/>
                <a:cs typeface="Andalus" pitchFamily="18" charset="0"/>
              </a:rPr>
              <a:t>Vitamin b</a:t>
            </a:r>
            <a:r>
              <a:rPr lang="ru-RU" altLang="ru-RU" sz="3600" b="1" smtClean="0">
                <a:latin typeface="Andalus" pitchFamily="18" charset="0"/>
                <a:cs typeface="Andalus" pitchFamily="18" charset="0"/>
              </a:rPr>
              <a:t> </a:t>
            </a:r>
            <a:r>
              <a:rPr lang="en-US" altLang="ru-RU" sz="3600" b="1" smtClean="0">
                <a:latin typeface="Andalus" pitchFamily="18" charset="0"/>
                <a:cs typeface="Andalus" pitchFamily="18" charset="0"/>
              </a:rPr>
              <a:t>(pyridoxine) usually adminstered with INH</a:t>
            </a:r>
            <a:endParaRPr lang="en-US" altLang="ru-RU" sz="3600" smtClean="0">
              <a:latin typeface="Andalus" pitchFamily="18" charset="0"/>
              <a:cs typeface="Andalus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3600" smtClean="0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1986DD-D4DE-4980-9A0F-072D7C2D875E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89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Natural History of TB Infection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1295400"/>
            <a:ext cx="228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Exposure to TB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187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No infection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(70-90%)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886200" y="2133600"/>
            <a:ext cx="14398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Infection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(10-30%)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1000" y="3352800"/>
            <a:ext cx="1504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Latent TB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  (90%) </a:t>
            </a:r>
            <a:endParaRPr lang="en-US" altLang="ru-RU" sz="2400">
              <a:latin typeface="Times New Roman" panose="02020603050405020304" pitchFamily="18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029200" y="3352800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Active TB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(10%)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00400" y="4343400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400">
              <a:latin typeface="Arial" panose="020B0604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67200" y="4876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Untreated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676400" y="56388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Die within 2 years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4724400" y="5638800"/>
            <a:ext cx="120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Survive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6781800" y="5029200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Treated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6477000" y="5867400"/>
            <a:ext cx="642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Die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7391400" y="586740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Cured</a:t>
            </a: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H="1">
            <a:off x="1447800" y="18288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3124200" y="1828800"/>
            <a:ext cx="1371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1752600" y="2971800"/>
            <a:ext cx="2667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4648200" y="2971800"/>
            <a:ext cx="1143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2819400" y="5334000"/>
            <a:ext cx="21336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5181600" y="5334000"/>
            <a:ext cx="2286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 flipH="1">
            <a:off x="6705600" y="54864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>
            <a:off x="7620000" y="54864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63" name="Picture 23" descr="abouttb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295400"/>
            <a:ext cx="8382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24" descr="prevent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25" descr="Tuberculosis-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3276600"/>
            <a:ext cx="5667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88925" y="4383088"/>
            <a:ext cx="22367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Never develop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>
                <a:latin typeface="Arial" panose="020B0604020202020204" pitchFamily="34" charset="0"/>
              </a:rPr>
              <a:t>Active disease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1524000" y="3886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H="1">
            <a:off x="5334000" y="4038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6324600" y="3962400"/>
            <a:ext cx="762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70" name="Picture 30" descr="Tuberculosis-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2590800" y="35814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272" name="Picture 32" descr="Tuberculosis-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5052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33" descr="Tuberculosis-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3352800"/>
            <a:ext cx="3079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Third line DRUGS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963"/>
          </a:xfrm>
        </p:spPr>
        <p:txBody>
          <a:bodyPr/>
          <a:lstStyle/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Other drugs that may be useful, but are not on the WHO list of SLDs: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Rifabutin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Macrolides:e.g.,clarithromycin (CLR)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Linezolid(LZD)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Thioacetazone(T)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Thioridazine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Arginine</a:t>
            </a:r>
          </a:p>
          <a:p>
            <a:endParaRPr lang="en-US" altLang="ru-RU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D5FD70-655A-4347-8266-65B4134D6609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90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MULTIDRUG THERAPY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Multiple-drug therapy to treat TB means taking several different antitubercular drugs at the same time. </a:t>
            </a:r>
          </a:p>
          <a:p>
            <a:pPr algn="just"/>
            <a:r>
              <a:rPr lang="en-US" altLang="ru-RU" smtClean="0">
                <a:latin typeface="Andalus" pitchFamily="18" charset="0"/>
                <a:cs typeface="Andalus" pitchFamily="18" charset="0"/>
              </a:rPr>
              <a:t>The standard treatment is to take isoniazid, rifampin, ethambutol, and pyrazinamide for 2 months. Treatment is then continued for at least 4months with fewer medicines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AC40E4-B2C6-4820-9B61-1EEB52BB8902}" type="datetime1">
              <a:rPr lang="en-US" smtClean="0"/>
              <a:pPr>
                <a:defRPr/>
              </a:pPr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Free template from www.brainybetty.com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CE22FE-F76C-4900-AD69-3893819697BC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91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772400" cy="1143000"/>
          </a:xfrm>
        </p:spPr>
        <p:txBody>
          <a:bodyPr/>
          <a:lstStyle/>
          <a:p>
            <a:r>
              <a:rPr lang="en-US" altLang="ru-RU" sz="2800" b="1" smtClean="0">
                <a:cs typeface="Times New Roman" panose="02020603050405020304" pitchFamily="18" charset="0"/>
              </a:rPr>
              <a:t>TREATING TB DISEASE</a:t>
            </a:r>
            <a:br>
              <a:rPr lang="en-US" altLang="ru-RU" sz="2800" b="1" smtClean="0">
                <a:cs typeface="Times New Roman" panose="02020603050405020304" pitchFamily="18" charset="0"/>
              </a:rPr>
            </a:br>
            <a:r>
              <a:rPr lang="en-US" altLang="ru-RU" sz="2800" b="1" smtClean="0">
                <a:cs typeface="Times New Roman" panose="02020603050405020304" pitchFamily="18" charset="0"/>
              </a:rPr>
              <a:t>(GENERAL PRINCIPLES</a:t>
            </a:r>
            <a:r>
              <a:rPr lang="en-US" altLang="ru-RU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5334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Multiple drugs.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Never add a single drug to a failing regimen.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DOTS (Directly Observed Treatment Shortcourse) is given.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 Treatment course depends on the categories of the patient.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Usually 6 months, sometimes 9 months.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Four drugs for two months.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ru-RU" sz="2000" b="1" smtClean="0">
                <a:cs typeface="Times New Roman" panose="02020603050405020304" pitchFamily="18" charset="0"/>
              </a:rPr>
              <a:t>      Isoniazid – Rifampicin – Ethambutol - Pyrazinamide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ru-RU" sz="2000" b="1" smtClean="0">
                <a:cs typeface="Times New Roman" panose="02020603050405020304" pitchFamily="18" charset="0"/>
              </a:rPr>
              <a:t>Two drugs for four or seven months.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ru-RU" sz="2000" b="1" smtClean="0">
                <a:cs typeface="Times New Roman" panose="02020603050405020304" pitchFamily="18" charset="0"/>
              </a:rPr>
              <a:t>      Isoniazid - Rifampicin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ru-RU" sz="2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79B868-E536-4835-A772-684BD5153C14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92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ru-RU" sz="3600" smtClean="0"/>
              <a:t>Rationale behind Combination Therapy</a:t>
            </a:r>
            <a:r>
              <a:rPr lang="en-US" altLang="ru-RU" smtClean="0"/>
              <a:t>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To prevent emergence of resistant bacilli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Drugs like H  &amp; R act synergistically    &amp;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ru-RU" smtClean="0"/>
              <a:t>   Z is more active during the inflammatory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Duration of treatment is reduced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To act simultaneously with all subpopulation of Mycobacterium tuberculosis</a:t>
            </a:r>
            <a:endParaRPr lang="en-US" altLang="ru-RU" smtClean="0">
              <a:sym typeface="Wingdings" panose="05000000000000000000" pitchFamily="2" charset="2"/>
            </a:endParaRPr>
          </a:p>
          <a:p>
            <a:endParaRPr lang="en-US" altLang="ru-RU" smtClean="0"/>
          </a:p>
          <a:p>
            <a:pPr>
              <a:buFont typeface="Wingdings" panose="05000000000000000000" pitchFamily="2" charset="2"/>
              <a:buNone/>
            </a:pP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3500" b="1" dirty="0" smtClean="0"/>
              <a:t>Chemotherapy</a:t>
            </a:r>
            <a:br>
              <a:rPr lang="en-US" sz="3500" b="1" dirty="0" smtClean="0"/>
            </a:br>
            <a:r>
              <a:rPr lang="en-US" sz="3600" b="1" dirty="0" smtClean="0">
                <a:cs typeface="Times New Roman" pitchFamily="18" charset="0"/>
              </a:rPr>
              <a:t>DOTS (Directly Observed Treatment </a:t>
            </a:r>
            <a:r>
              <a:rPr lang="en-US" sz="3600" b="1" dirty="0" err="1" smtClean="0">
                <a:cs typeface="Times New Roman" pitchFamily="18" charset="0"/>
              </a:rPr>
              <a:t>Shortcourse</a:t>
            </a:r>
            <a:r>
              <a:rPr lang="en-US" sz="3600" b="1" dirty="0" smtClean="0">
                <a:cs typeface="Times New Roman" pitchFamily="18" charset="0"/>
              </a:rPr>
              <a:t>) </a:t>
            </a:r>
            <a:r>
              <a:rPr lang="en-US" sz="3500" b="1" dirty="0" smtClean="0"/>
              <a:t>:</a:t>
            </a:r>
            <a:endParaRPr lang="en-US" sz="3500" dirty="0" smtClean="0"/>
          </a:p>
          <a:p>
            <a:pPr>
              <a:buFont typeface="Arial" charset="0"/>
              <a:buNone/>
              <a:defRPr/>
            </a:pPr>
            <a:r>
              <a:rPr lang="en-US" sz="3000" dirty="0" smtClean="0"/>
              <a:t>To control tuberculosis requires: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Effective, inexpensive, simple and standardised technology.</a:t>
            </a:r>
          </a:p>
          <a:p>
            <a:pPr>
              <a:buFont typeface="Arial" charset="0"/>
              <a:buNone/>
              <a:defRPr/>
            </a:pPr>
            <a:r>
              <a:rPr lang="en-US" sz="3000" dirty="0" smtClean="0"/>
              <a:t>The success of the DOTS strategy depends on: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Government commitment to a national tuberculosis programme.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Case  detection –finding by smear microscopy examination of TB susceptible in general health services.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Regular uninterrupted supply of essential anti-TB drugs.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Monitoring system for programme supervised and evaluation.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3A3E32-0D6D-4D8F-AB30-D1706607DC4A}" type="slidenum">
              <a:rPr lang="en-US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95</a:t>
            </a:fld>
            <a:endParaRPr lang="en-US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accent6">
                    <a:lumMod val="50000"/>
                  </a:schemeClr>
                </a:solidFill>
              </a:rPr>
              <a:t>TB Prevention and Control Activities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676400"/>
            <a:ext cx="7820025" cy="4864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ru-RU" sz="2400" smtClean="0"/>
              <a:t>Core activities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Identification and treatment of TB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Identification, evaluation and treatment of high risk close contacts of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Surveillance/case reporting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TB laboratory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Targeted testing and LTBI treatment for high risk populations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Training/continuing education for health care providers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ru-RU" sz="2200" smtClean="0"/>
              <a:t>Program evaluation</a:t>
            </a:r>
          </a:p>
          <a:p>
            <a:pPr lvl="1" eaLnBrk="1" hangingPunct="1">
              <a:lnSpc>
                <a:spcPct val="90000"/>
              </a:lnSpc>
            </a:pPr>
            <a:endParaRPr lang="en-US" altLang="ru-RU" sz="220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22098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ru-RU" sz="3600" b="1" smtClean="0">
                <a:solidFill>
                  <a:srgbClr val="C00000"/>
                </a:solidFill>
              </a:rPr>
              <a:t>Short Course Chemotherapy: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ru-RU" sz="360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These are regimens of 6-9 month duration.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ru-RU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All regimens have an initial intensive phase lasting 2-3 months to kill the TB bacilli and afford symptomatic relief.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ru-RU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ru-RU" smtClean="0"/>
              <a:t>This is followed by continuation phase for 4-6 months so that relapse does not occur.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150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3500" b="1" dirty="0" smtClean="0">
                <a:solidFill>
                  <a:srgbClr val="7030A0"/>
                </a:solidFill>
              </a:rPr>
              <a:t>Multiple Drug Resistance(MDR):</a:t>
            </a:r>
            <a:endParaRPr lang="en-US" sz="3500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Resistance to both Isoniazid and Rifampin and number of other anti-TB drugs . MDR-TB has a more rapid course ,(some die in 4-16 weeks).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Treatment is difficult as  second line drugs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    are less efficacious, less convenient, more expensive and toxic.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Therapy depends on drugs used in earlier regimen, dosage and regularity with which they have been taken.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 most countries 80-93%cure rates have been obtained.</a:t>
            </a:r>
          </a:p>
          <a:p>
            <a:pPr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>
          <a:xfrm>
            <a:off x="381000" y="15875"/>
            <a:ext cx="8229600" cy="1143000"/>
          </a:xfrm>
        </p:spPr>
        <p:txBody>
          <a:bodyPr/>
          <a:lstStyle/>
          <a:p>
            <a:r>
              <a:rPr lang="en-US" altLang="ru-RU" b="1" smtClean="0">
                <a:solidFill>
                  <a:srgbClr val="FF0000"/>
                </a:solidFill>
              </a:rPr>
              <a:t>DR-TB TREATMENT -1</a:t>
            </a:r>
            <a:endParaRPr lang="ru-RU" altLang="ru-RU" b="1" smtClean="0">
              <a:solidFill>
                <a:srgbClr val="FF0000"/>
              </a:solidFill>
            </a:endParaRPr>
          </a:p>
        </p:txBody>
      </p:sp>
      <p:pic>
        <p:nvPicPr>
          <p:cNvPr id="10240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914400"/>
            <a:ext cx="7848600" cy="5105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3028</Words>
  <Application>Microsoft Office PowerPoint</Application>
  <PresentationFormat>Экран (4:3)</PresentationFormat>
  <Paragraphs>571</Paragraphs>
  <Slides>101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101</vt:i4>
      </vt:variant>
    </vt:vector>
  </HeadingPairs>
  <TitlesOfParts>
    <vt:vector size="110" baseType="lpstr">
      <vt:lpstr>Arial</vt:lpstr>
      <vt:lpstr>Calibri</vt:lpstr>
      <vt:lpstr>Arial Unicode MS</vt:lpstr>
      <vt:lpstr>Times New Roman</vt:lpstr>
      <vt:lpstr>Wingdings</vt:lpstr>
      <vt:lpstr>Andalus</vt:lpstr>
      <vt:lpstr>Swis721 Md BT</vt:lpstr>
      <vt:lpstr>SimSun</vt:lpstr>
      <vt:lpstr>Office Theme</vt:lpstr>
      <vt:lpstr>Tuberculosis</vt:lpstr>
      <vt:lpstr>TB as a Worldwide  Public Health Issue </vt:lpstr>
      <vt:lpstr>Презентация PowerPoint</vt:lpstr>
      <vt:lpstr>M tuberculosis as causative  agent for tuberculosis</vt:lpstr>
      <vt:lpstr>  </vt:lpstr>
      <vt:lpstr>REASONS FOR INCREASING INCIDENCE</vt:lpstr>
      <vt:lpstr>TB – A Multi-system Infection</vt:lpstr>
      <vt:lpstr>Презентация PowerPoint</vt:lpstr>
      <vt:lpstr>Natural History of TB Infection</vt:lpstr>
      <vt:lpstr>TIME TABLE FOR TB.</vt:lpstr>
      <vt:lpstr>NATURAL HISTORY OF UNTREATED TB.</vt:lpstr>
      <vt:lpstr>Latent TB vs. Active TB</vt:lpstr>
      <vt:lpstr>TIME TABLE FOR TB.</vt:lpstr>
      <vt:lpstr>FATE OF INFECTION</vt:lpstr>
      <vt:lpstr>RISK OF PROGRESSION OF INFECTION TO DISEASE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QUANTIFERON GOLD TEST</vt:lpstr>
      <vt:lpstr>PRIMARY PULMONARY TUBERCULOSIS</vt:lpstr>
      <vt:lpstr>Prim Pulm TB.</vt:lpstr>
      <vt:lpstr>TB Invades/Infects the Lung</vt:lpstr>
      <vt:lpstr>Презентация PowerPoint</vt:lpstr>
      <vt:lpstr>Pathology of pulmonary TB.</vt:lpstr>
      <vt:lpstr>Презентация PowerPoint</vt:lpstr>
      <vt:lpstr>Clinical Features of Prim. Pulm. TB</vt:lpstr>
      <vt:lpstr>Презентация PowerPoint</vt:lpstr>
      <vt:lpstr>Презентация PowerPoint</vt:lpstr>
      <vt:lpstr>Diagnosis of primary pulmonary Tuberculosis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Smear-positive PTB vs. Smear-negative PTB-</vt:lpstr>
      <vt:lpstr>Radiological features</vt:lpstr>
      <vt:lpstr>CONSOLIDATION </vt:lpstr>
      <vt:lpstr>CXR IN PRIMARY TB EVOLUTION (fine infiltration – fibrosis – calcification)</vt:lpstr>
      <vt:lpstr>CXR IN PRIMARY TB EVOLUTION</vt:lpstr>
      <vt:lpstr>GHON’S and RANKE’S COMPLEX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Miliary TB</vt:lpstr>
      <vt:lpstr>Презентация PowerPoint</vt:lpstr>
      <vt:lpstr>Презентация PowerPoint</vt:lpstr>
      <vt:lpstr>Pleural effusion</vt:lpstr>
      <vt:lpstr>Презентация PowerPoint</vt:lpstr>
      <vt:lpstr>OUTCOME OF PRIMARY INFECTION</vt:lpstr>
      <vt:lpstr>COMPLICATIONS OF PRIMARY TB-1 </vt:lpstr>
      <vt:lpstr>COMPLICATIONS -2</vt:lpstr>
      <vt:lpstr>Erythema nodosum</vt:lpstr>
      <vt:lpstr>Презентация PowerPoint</vt:lpstr>
      <vt:lpstr>Презентация PowerPoint</vt:lpstr>
      <vt:lpstr>Phlyctenular conjunctivitis</vt:lpstr>
      <vt:lpstr>TB  MENINGITIS (TBM)</vt:lpstr>
      <vt:lpstr>SYMPTOMS OF TBM</vt:lpstr>
      <vt:lpstr>SIGNS OF TBM</vt:lpstr>
      <vt:lpstr>INVESTIGATIONS FOR TBM.</vt:lpstr>
      <vt:lpstr>PONCET’S DISEASE (Poncet’s rheumathoid)</vt:lpstr>
      <vt:lpstr>TB IN HIV</vt:lpstr>
      <vt:lpstr>TB + HIV </vt:lpstr>
      <vt:lpstr>Treatment</vt:lpstr>
      <vt:lpstr>MEDICAL MANAGEMENT</vt:lpstr>
      <vt:lpstr>Second line medications  </vt:lpstr>
      <vt:lpstr>Third line DRUGS </vt:lpstr>
      <vt:lpstr>MULTIDRUG THERAPY</vt:lpstr>
      <vt:lpstr>TREATING TB DISEASE (GENERAL PRINCIPLES)</vt:lpstr>
      <vt:lpstr>Rationale behind Combination Therapy </vt:lpstr>
      <vt:lpstr>Презентация PowerPoint</vt:lpstr>
      <vt:lpstr>TB Prevention and Control Activities</vt:lpstr>
      <vt:lpstr>Презентация PowerPoint</vt:lpstr>
      <vt:lpstr>Презентация PowerPoint</vt:lpstr>
      <vt:lpstr>Презентация PowerPoint</vt:lpstr>
      <vt:lpstr>DR-TB TREATMENT -1</vt:lpstr>
      <vt:lpstr>DR-TB TREATMENT -2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Jane Moore</dc:creator>
  <cp:lastModifiedBy>Dell03</cp:lastModifiedBy>
  <cp:revision>115</cp:revision>
  <dcterms:created xsi:type="dcterms:W3CDTF">2007-09-09T22:50:40Z</dcterms:created>
  <dcterms:modified xsi:type="dcterms:W3CDTF">2020-03-25T09:15:57Z</dcterms:modified>
</cp:coreProperties>
</file>