
<file path=[Content_Types].xml><?xml version="1.0" encoding="utf-8"?>
<Types xmlns="http://schemas.openxmlformats.org/package/2006/content-types">
  <Default ContentType="image/png" Extension="png"/>
  <Default ContentType="image/jpeg" Extension="jpeg"/>
  <Default ContentType="image/x-wmf" Extension="wmf"/>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comments+xml" PartName="/ppt/comments/comment1.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327" r:id="rId2"/>
    <p:sldId id="339" r:id="rId3"/>
    <p:sldId id="322" r:id="rId4"/>
    <p:sldId id="317" r:id="rId5"/>
    <p:sldId id="332" r:id="rId6"/>
    <p:sldId id="314" r:id="rId7"/>
    <p:sldId id="337" r:id="rId8"/>
    <p:sldId id="284" r:id="rId9"/>
    <p:sldId id="345" r:id="rId10"/>
    <p:sldId id="341" r:id="rId11"/>
    <p:sldId id="340" r:id="rId12"/>
    <p:sldId id="333" r:id="rId13"/>
    <p:sldId id="344" r:id="rId14"/>
    <p:sldId id="343" r:id="rId15"/>
    <p:sldId id="338" r:id="rId16"/>
    <p:sldId id="270" r:id="rId17"/>
    <p:sldId id="363" r:id="rId18"/>
    <p:sldId id="364" r:id="rId19"/>
    <p:sldId id="271" r:id="rId20"/>
    <p:sldId id="282" r:id="rId21"/>
    <p:sldId id="323" r:id="rId22"/>
    <p:sldId id="350" r:id="rId23"/>
    <p:sldId id="346" r:id="rId24"/>
    <p:sldId id="356" r:id="rId25"/>
    <p:sldId id="357" r:id="rId26"/>
    <p:sldId id="358" r:id="rId27"/>
    <p:sldId id="359" r:id="rId28"/>
    <p:sldId id="360" r:id="rId29"/>
    <p:sldId id="362" r:id="rId30"/>
    <p:sldId id="361" r:id="rId31"/>
    <p:sldId id="347" r:id="rId32"/>
    <p:sldId id="352" r:id="rId33"/>
    <p:sldId id="354" r:id="rId34"/>
    <p:sldId id="355" r:id="rId35"/>
    <p:sldId id="348" r:id="rId36"/>
    <p:sldId id="351" r:id="rId37"/>
    <p:sldId id="349" r:id="rId38"/>
  </p:sldIdLst>
  <p:sldSz cx="9144000" cy="6858000" type="screen4x3"/>
  <p:notesSz cx="7102475" cy="10234613"/>
  <p:defaultTextStyle>
    <a:defPPr>
      <a:defRPr lang="fr-FR"/>
    </a:defPPr>
    <a:lvl1pPr algn="l" rtl="0" fontAlgn="base">
      <a:spcBef>
        <a:spcPct val="0"/>
      </a:spcBef>
      <a:spcAft>
        <a:spcPct val="0"/>
      </a:spcAft>
      <a:defRPr sz="2400" kern="1200">
        <a:solidFill>
          <a:schemeClr val="tx1"/>
        </a:solidFill>
        <a:latin typeface="Arial" panose="020B0604020202020204"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Yves" initials="P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150C"/>
    <a:srgbClr val="FFC000"/>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6-04T14:22:31.622" idx="1">
    <p:pos x="10" y="10"/>
    <p:text>to be checked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eaLnBrk="0" hangingPunct="0">
              <a:defRPr sz="1300">
                <a:latin typeface="Arial" charset="0"/>
                <a:ea typeface="ＭＳ Ｐゴシック" charset="-128"/>
                <a:cs typeface="ＭＳ Ｐゴシック" charset="-128"/>
              </a:defRPr>
            </a:lvl1pPr>
          </a:lstStyle>
          <a:p>
            <a:pPr>
              <a:defRPr/>
            </a:pPr>
            <a:endParaRPr lang="fr-FR"/>
          </a:p>
        </p:txBody>
      </p:sp>
      <p:sp>
        <p:nvSpPr>
          <p:cNvPr id="4099" name="Rectangle 3"/>
          <p:cNvSpPr>
            <a:spLocks noGrp="1" noChangeArrowheads="1"/>
          </p:cNvSpPr>
          <p:nvPr>
            <p:ph type="dt" idx="1"/>
          </p:nvPr>
        </p:nvSpPr>
        <p:spPr bwMode="auto">
          <a:xfrm>
            <a:off x="4024313" y="0"/>
            <a:ext cx="3078162" cy="511175"/>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algn="r" eaLnBrk="0" hangingPunct="0">
              <a:defRPr sz="1300">
                <a:latin typeface="Arial" charset="0"/>
                <a:ea typeface="ＭＳ Ｐゴシック" charset="-128"/>
                <a:cs typeface="ＭＳ Ｐゴシック" charset="-128"/>
              </a:defRPr>
            </a:lvl1pPr>
          </a:lstStyle>
          <a:p>
            <a:pPr>
              <a:defRPr/>
            </a:pPr>
            <a:endParaRPr lang="fr-FR"/>
          </a:p>
        </p:txBody>
      </p:sp>
      <p:sp>
        <p:nvSpPr>
          <p:cNvPr id="39940"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7738" y="4860925"/>
            <a:ext cx="5207000" cy="4605338"/>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0" y="9723438"/>
            <a:ext cx="3078163" cy="511175"/>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eaLnBrk="0" hangingPunct="0">
              <a:defRPr sz="1300">
                <a:latin typeface="Arial" charset="0"/>
                <a:ea typeface="ＭＳ Ｐゴシック" charset="-128"/>
                <a:cs typeface="ＭＳ Ｐゴシック" charset="-128"/>
              </a:defRPr>
            </a:lvl1pPr>
          </a:lstStyle>
          <a:p>
            <a:pPr>
              <a:defRPr/>
            </a:pPr>
            <a:endParaRPr lang="fr-FR"/>
          </a:p>
        </p:txBody>
      </p:sp>
      <p:sp>
        <p:nvSpPr>
          <p:cNvPr id="4103" name="Rectangle 7"/>
          <p:cNvSpPr>
            <a:spLocks noGrp="1" noChangeArrowheads="1"/>
          </p:cNvSpPr>
          <p:nvPr>
            <p:ph type="sldNum" sz="quarter" idx="5"/>
          </p:nvPr>
        </p:nvSpPr>
        <p:spPr bwMode="auto">
          <a:xfrm>
            <a:off x="4024313" y="9723438"/>
            <a:ext cx="3078162" cy="511175"/>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algn="r" eaLnBrk="0" hangingPunct="0">
              <a:defRPr sz="1300"/>
            </a:lvl1pPr>
          </a:lstStyle>
          <a:p>
            <a:fld id="{515239EE-65C9-4407-9864-6244CD3EF641}" type="slidenum">
              <a:rPr lang="fr-FR" altLang="ru-RU"/>
              <a:pPr/>
              <a:t>‹#›</a:t>
            </a:fld>
            <a:endParaRPr lang="fr-FR"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B197C8F7-EFCA-4339-A2B4-D3A109E9E574}" type="slidenum">
              <a:rPr lang="fr-FR" altLang="ru-RU" sz="1300"/>
              <a:pPr>
                <a:spcBef>
                  <a:spcPct val="0"/>
                </a:spcBef>
              </a:pPr>
              <a:t>1</a:t>
            </a:fld>
            <a:endParaRPr lang="fr-FR" altLang="ru-RU" sz="13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9pPr>
          </a:lstStyle>
          <a:p>
            <a:pPr eaLnBrk="1" hangingPunct="1">
              <a:spcBef>
                <a:spcPct val="0"/>
              </a:spcBef>
            </a:pPr>
            <a:fld id="{88A4F806-E36D-4170-A4E2-65C3ED430095}" type="slidenum">
              <a:rPr lang="fr-FR" altLang="ru-RU" sz="1300">
                <a:solidFill>
                  <a:srgbClr val="000000"/>
                </a:solidFill>
                <a:ea typeface="Arial Unicode MS" pitchFamily="34" charset="-128"/>
              </a:rPr>
              <a:pPr eaLnBrk="1" hangingPunct="1">
                <a:spcBef>
                  <a:spcPct val="0"/>
                </a:spcBef>
              </a:pPr>
              <a:t>12</a:t>
            </a:fld>
            <a:endParaRPr lang="fr-FR" altLang="ru-RU" sz="1300">
              <a:solidFill>
                <a:srgbClr val="000000"/>
              </a:solidFill>
              <a:ea typeface="Arial Unicode MS" pitchFamily="34" charset="-128"/>
            </a:endParaRPr>
          </a:p>
        </p:txBody>
      </p:sp>
      <p:sp>
        <p:nvSpPr>
          <p:cNvPr id="50179" name="Text Box 1"/>
          <p:cNvSpPr txBox="1">
            <a:spLocks noChangeArrowheads="1"/>
          </p:cNvSpPr>
          <p:nvPr/>
        </p:nvSpPr>
        <p:spPr bwMode="auto">
          <a:xfrm>
            <a:off x="1184275" y="768350"/>
            <a:ext cx="4732338" cy="3835400"/>
          </a:xfrm>
          <a:prstGeom prst="rect">
            <a:avLst/>
          </a:prstGeom>
          <a:solidFill>
            <a:srgbClr val="FFFFFF"/>
          </a:solidFill>
          <a:ln w="9360">
            <a:solidFill>
              <a:srgbClr val="000000"/>
            </a:solidFill>
            <a:miter lim="800000"/>
            <a:headEnd/>
            <a:tailEnd/>
          </a:ln>
        </p:spPr>
        <p:txBody>
          <a:bodyPr wrap="none" lIns="99066" tIns="49533" rIns="99066" bIns="49533" anchor="ct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endParaRPr lang="ru-RU" altLang="ru-RU" sz="2400"/>
          </a:p>
        </p:txBody>
      </p:sp>
      <p:sp>
        <p:nvSpPr>
          <p:cNvPr id="50180" name="Rectangle 2"/>
          <p:cNvSpPr>
            <a:spLocks noGrp="1" noChangeArrowheads="1"/>
          </p:cNvSpPr>
          <p:nvPr>
            <p:ph type="body"/>
          </p:nvPr>
        </p:nvSpPr>
        <p:spPr>
          <a:xfrm>
            <a:off x="709613" y="4860925"/>
            <a:ext cx="5673725" cy="459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anose="02020603050405020304"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9pPr>
          </a:lstStyle>
          <a:p>
            <a:pPr eaLnBrk="1" hangingPunct="1">
              <a:spcBef>
                <a:spcPct val="0"/>
              </a:spcBef>
            </a:pPr>
            <a:fld id="{6E592124-DE81-41AB-B1B3-15E991762C97}" type="slidenum">
              <a:rPr lang="fr-FR" altLang="ru-RU" sz="1300">
                <a:solidFill>
                  <a:srgbClr val="000000"/>
                </a:solidFill>
                <a:ea typeface="Arial Unicode MS" pitchFamily="34" charset="-128"/>
              </a:rPr>
              <a:pPr eaLnBrk="1" hangingPunct="1">
                <a:spcBef>
                  <a:spcPct val="0"/>
                </a:spcBef>
              </a:pPr>
              <a:t>15</a:t>
            </a:fld>
            <a:endParaRPr lang="fr-FR" altLang="ru-RU" sz="1300">
              <a:solidFill>
                <a:srgbClr val="000000"/>
              </a:solidFill>
              <a:ea typeface="Arial Unicode MS" pitchFamily="34" charset="-128"/>
            </a:endParaRPr>
          </a:p>
        </p:txBody>
      </p:sp>
      <p:sp>
        <p:nvSpPr>
          <p:cNvPr id="51203" name="Text Box 1"/>
          <p:cNvSpPr txBox="1">
            <a:spLocks noChangeArrowheads="1"/>
          </p:cNvSpPr>
          <p:nvPr/>
        </p:nvSpPr>
        <p:spPr bwMode="auto">
          <a:xfrm>
            <a:off x="1184275" y="768350"/>
            <a:ext cx="4732338" cy="3835400"/>
          </a:xfrm>
          <a:prstGeom prst="rect">
            <a:avLst/>
          </a:prstGeom>
          <a:solidFill>
            <a:srgbClr val="FFFFFF"/>
          </a:solidFill>
          <a:ln w="9360">
            <a:solidFill>
              <a:srgbClr val="000000"/>
            </a:solidFill>
            <a:miter lim="800000"/>
            <a:headEnd/>
            <a:tailEnd/>
          </a:ln>
        </p:spPr>
        <p:txBody>
          <a:bodyPr wrap="none" lIns="99066" tIns="49533" rIns="99066" bIns="49533" anchor="ct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endParaRPr lang="ru-RU" altLang="ru-RU" sz="2400"/>
          </a:p>
        </p:txBody>
      </p:sp>
      <p:sp>
        <p:nvSpPr>
          <p:cNvPr id="51204" name="Rectangle 2"/>
          <p:cNvSpPr>
            <a:spLocks noGrp="1" noChangeArrowheads="1"/>
          </p:cNvSpPr>
          <p:nvPr>
            <p:ph type="body"/>
          </p:nvPr>
        </p:nvSpPr>
        <p:spPr>
          <a:xfrm>
            <a:off x="709613" y="4860925"/>
            <a:ext cx="5673725" cy="459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anose="02020603050405020304"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E78B1B8A-DB28-46EB-B766-F78F3E6A50C2}" type="slidenum">
              <a:rPr lang="fr-FR" altLang="ru-RU" sz="1300"/>
              <a:pPr>
                <a:spcBef>
                  <a:spcPct val="0"/>
                </a:spcBef>
              </a:pPr>
              <a:t>16</a:t>
            </a:fld>
            <a:endParaRPr lang="fr-FR" altLang="ru-RU" sz="1300"/>
          </a:p>
        </p:txBody>
      </p:sp>
      <p:sp>
        <p:nvSpPr>
          <p:cNvPr id="52227"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73EEC793-5E4B-45C9-B31C-3E83D390BB58}" type="slidenum">
              <a:rPr lang="fr-FR" altLang="ru-RU" sz="1300"/>
              <a:pPr algn="r">
                <a:spcBef>
                  <a:spcPct val="0"/>
                </a:spcBef>
              </a:pPr>
              <a:t>16</a:t>
            </a:fld>
            <a:endParaRPr lang="fr-FR" altLang="ru-RU" sz="1300"/>
          </a:p>
        </p:txBody>
      </p:sp>
      <p:sp>
        <p:nvSpPr>
          <p:cNvPr id="52228" name="Rectangle 2"/>
          <p:cNvSpPr>
            <a:spLocks noGrp="1" noRot="1" noChangeAspect="1" noChangeArrowheads="1" noTextEdit="1"/>
          </p:cNvSpPr>
          <p:nvPr>
            <p:ph type="sldImg"/>
          </p:nvPr>
        </p:nvSpPr>
        <p:spPr>
          <a:solidFill>
            <a:srgbClr val="FFFFFF"/>
          </a:solidFill>
          <a:ln/>
        </p:spPr>
      </p:sp>
      <p:sp>
        <p:nvSpPr>
          <p:cNvPr id="5222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fr-FR" altLang="ru-RU" smtClean="0">
                <a:latin typeface="Arial" panose="020B0604020202020204" pitchFamily="34" charset="0"/>
                <a:ea typeface="ＭＳ Ｐゴシック" pitchFamily="34" charset="-128"/>
              </a:rPr>
              <a:t>The patient’s history, clinical signs and symptoms, results of tst and chest-X-ray, as well as the non specific biologial findings and the histopathology analysis findings are very important to diagnose tuberculosis, but the specific diagnosis is based on the detection of the bacterium M. tuberculosis.</a:t>
            </a:r>
            <a:endParaRPr lang="en-GB"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B79F2F0A-4C42-42A9-9C1F-EB81537D6338}" type="slidenum">
              <a:rPr lang="fr-FR" altLang="ru-RU" sz="1300"/>
              <a:pPr>
                <a:spcBef>
                  <a:spcPct val="0"/>
                </a:spcBef>
              </a:pPr>
              <a:t>19</a:t>
            </a:fld>
            <a:endParaRPr lang="fr-FR" altLang="ru-RU" sz="1300"/>
          </a:p>
        </p:txBody>
      </p:sp>
      <p:sp>
        <p:nvSpPr>
          <p:cNvPr id="53251"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9DC323F4-F13A-43BD-8BB9-7C9C28EC5632}" type="slidenum">
              <a:rPr lang="fr-FR" altLang="ru-RU" sz="1300"/>
              <a:pPr algn="r">
                <a:spcBef>
                  <a:spcPct val="0"/>
                </a:spcBef>
              </a:pPr>
              <a:t>19</a:t>
            </a:fld>
            <a:endParaRPr lang="fr-FR" altLang="ru-RU" sz="1300"/>
          </a:p>
        </p:txBody>
      </p:sp>
      <p:sp>
        <p:nvSpPr>
          <p:cNvPr id="53252" name="Rectangle 2"/>
          <p:cNvSpPr>
            <a:spLocks noGrp="1" noRot="1" noChangeAspect="1" noChangeArrowheads="1" noTextEdit="1"/>
          </p:cNvSpPr>
          <p:nvPr>
            <p:ph type="sldImg"/>
          </p:nvPr>
        </p:nvSpPr>
        <p:spPr>
          <a:xfrm>
            <a:off x="1001713" y="774700"/>
            <a:ext cx="5099050" cy="3824288"/>
          </a:xfrm>
          <a:solidFill>
            <a:srgbClr val="FFFFFF"/>
          </a:solidFill>
          <a:ln/>
        </p:spPr>
      </p:sp>
      <p:sp>
        <p:nvSpPr>
          <p:cNvPr id="53253" name="Rectangle 3"/>
          <p:cNvSpPr>
            <a:spLocks noGrp="1" noChangeArrowheads="1"/>
          </p:cNvSpPr>
          <p:nvPr>
            <p:ph type="body" idx="1"/>
          </p:nvPr>
        </p:nvSpPr>
        <p:spPr>
          <a:xfrm>
            <a:off x="947738" y="4859338"/>
            <a:ext cx="5207000" cy="4605337"/>
          </a:xfrm>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60725812-8F6C-4C6D-B8B1-BAB774EFB635}" type="slidenum">
              <a:rPr lang="fr-FR" altLang="ru-RU" sz="1300"/>
              <a:pPr>
                <a:spcBef>
                  <a:spcPct val="0"/>
                </a:spcBef>
              </a:pPr>
              <a:t>20</a:t>
            </a:fld>
            <a:endParaRPr lang="fr-FR" altLang="ru-RU" sz="1300"/>
          </a:p>
        </p:txBody>
      </p:sp>
      <p:sp>
        <p:nvSpPr>
          <p:cNvPr id="54275"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12189603-286E-4A5C-A732-11F7E3825635}" type="slidenum">
              <a:rPr lang="fr-FR" altLang="ru-RU" sz="1300"/>
              <a:pPr algn="r">
                <a:spcBef>
                  <a:spcPct val="0"/>
                </a:spcBef>
              </a:pPr>
              <a:t>20</a:t>
            </a:fld>
            <a:endParaRPr lang="fr-FR" altLang="ru-RU" sz="1300"/>
          </a:p>
        </p:txBody>
      </p:sp>
      <p:sp>
        <p:nvSpPr>
          <p:cNvPr id="54276" name="Rectangle 2"/>
          <p:cNvSpPr>
            <a:spLocks noGrp="1" noRot="1" noChangeAspect="1" noChangeArrowheads="1" noTextEdit="1"/>
          </p:cNvSpPr>
          <p:nvPr>
            <p:ph type="sldImg"/>
          </p:nvPr>
        </p:nvSpPr>
        <p:spPr>
          <a:solidFill>
            <a:srgbClr val="FFFFFF"/>
          </a:solidFill>
          <a:ln/>
        </p:spPr>
      </p:sp>
      <p:sp>
        <p:nvSpPr>
          <p:cNvPr id="54277" name="Rectangle 3"/>
          <p:cNvSpPr>
            <a:spLocks noGrp="1" noChangeArrowheads="1"/>
          </p:cNvSpPr>
          <p:nvPr>
            <p:ph type="body" idx="1"/>
          </p:nvPr>
        </p:nvSpPr>
        <p:spPr>
          <a:xfrm>
            <a:off x="709613" y="4860925"/>
            <a:ext cx="5683250" cy="4605338"/>
          </a:xfrm>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210C41DB-AB87-40BB-8F87-6A61CBC01285}" type="slidenum">
              <a:rPr lang="fr-FR" altLang="ru-RU" sz="1300"/>
              <a:pPr>
                <a:spcBef>
                  <a:spcPct val="0"/>
                </a:spcBef>
              </a:pPr>
              <a:t>21</a:t>
            </a:fld>
            <a:endParaRPr lang="fr-FR" altLang="ru-RU" sz="13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tabLst>
                <a:tab pos="0" algn="l"/>
                <a:tab pos="484188" algn="l"/>
                <a:tab pos="971550" algn="l"/>
                <a:tab pos="1457325" algn="l"/>
                <a:tab pos="1944688" algn="l"/>
                <a:tab pos="2430463" algn="l"/>
                <a:tab pos="2917825" algn="l"/>
                <a:tab pos="3405188" algn="l"/>
                <a:tab pos="3890963" algn="l"/>
                <a:tab pos="4378325" algn="l"/>
                <a:tab pos="4864100" algn="l"/>
                <a:tab pos="5351463" algn="l"/>
                <a:tab pos="5838825" algn="l"/>
                <a:tab pos="6324600" algn="l"/>
                <a:tab pos="6811963" algn="l"/>
                <a:tab pos="7297738" algn="l"/>
                <a:tab pos="7785100" algn="l"/>
                <a:tab pos="8272463" algn="l"/>
                <a:tab pos="8758238" algn="l"/>
                <a:tab pos="9245600" algn="l"/>
                <a:tab pos="9731375" algn="l"/>
              </a:tabLst>
              <a:defRPr sz="1200">
                <a:solidFill>
                  <a:schemeClr val="tx1"/>
                </a:solidFill>
                <a:latin typeface="Arial" panose="020B0604020202020204" pitchFamily="34" charset="0"/>
                <a:ea typeface="ＭＳ Ｐゴシック" pitchFamily="34" charset="-128"/>
              </a:defRPr>
            </a:lvl9pPr>
          </a:lstStyle>
          <a:p>
            <a:pPr eaLnBrk="1" hangingPunct="1">
              <a:spcBef>
                <a:spcPct val="0"/>
              </a:spcBef>
            </a:pPr>
            <a:fld id="{F0C43CCA-66E5-4FB5-AB52-9C0072376D04}" type="slidenum">
              <a:rPr lang="fr-FR" altLang="ru-RU" sz="1300">
                <a:solidFill>
                  <a:srgbClr val="000000"/>
                </a:solidFill>
                <a:ea typeface="Arial Unicode MS" pitchFamily="34" charset="-128"/>
              </a:rPr>
              <a:pPr eaLnBrk="1" hangingPunct="1">
                <a:spcBef>
                  <a:spcPct val="0"/>
                </a:spcBef>
              </a:pPr>
              <a:t>2</a:t>
            </a:fld>
            <a:endParaRPr lang="fr-FR" altLang="ru-RU" sz="1300">
              <a:solidFill>
                <a:srgbClr val="000000"/>
              </a:solidFill>
              <a:ea typeface="Arial Unicode MS" pitchFamily="34" charset="-128"/>
            </a:endParaRPr>
          </a:p>
        </p:txBody>
      </p:sp>
      <p:sp>
        <p:nvSpPr>
          <p:cNvPr id="41987" name="Text Box 1"/>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p:spPr>
        <p:txBody>
          <a:bodyPr wrap="none" lIns="99066" tIns="49533" rIns="99066" bIns="49533" anchor="ct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endParaRPr lang="ru-RU" altLang="ru-RU" sz="2400"/>
          </a:p>
        </p:txBody>
      </p:sp>
      <p:sp>
        <p:nvSpPr>
          <p:cNvPr id="41988" name="Rectangle 2"/>
          <p:cNvSpPr>
            <a:spLocks noGrp="1" noChangeArrowheads="1"/>
          </p:cNvSpPr>
          <p:nvPr>
            <p:ph type="body"/>
          </p:nvPr>
        </p:nvSpPr>
        <p:spPr>
          <a:xfrm>
            <a:off x="709613" y="4860925"/>
            <a:ext cx="5673725" cy="459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anose="02020603050405020304"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61529CDE-5FC8-44D9-8986-AAD5C9B9ABC5}" type="slidenum">
              <a:rPr lang="fr-FR" altLang="ru-RU" sz="1300"/>
              <a:pPr>
                <a:spcBef>
                  <a:spcPct val="0"/>
                </a:spcBef>
              </a:pPr>
              <a:t>3</a:t>
            </a:fld>
            <a:endParaRPr lang="fr-FR" altLang="ru-RU"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9C6E7E13-8890-49D1-836F-D6F84A520B43}" type="slidenum">
              <a:rPr lang="fr-FR" altLang="ru-RU" sz="1300"/>
              <a:pPr>
                <a:spcBef>
                  <a:spcPct val="0"/>
                </a:spcBef>
              </a:pPr>
              <a:t>4</a:t>
            </a:fld>
            <a:endParaRPr lang="fr-FR" altLang="ru-RU" sz="1300"/>
          </a:p>
        </p:txBody>
      </p:sp>
      <p:sp>
        <p:nvSpPr>
          <p:cNvPr id="44035"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C6DB6E4C-27ED-48D2-814E-A7DAAF135DBF}" type="slidenum">
              <a:rPr lang="fr-FR" altLang="ru-RU" sz="1300"/>
              <a:pPr algn="r">
                <a:spcBef>
                  <a:spcPct val="0"/>
                </a:spcBef>
              </a:pPr>
              <a:t>4</a:t>
            </a:fld>
            <a:endParaRPr lang="fr-FR" altLang="ru-RU" sz="1300"/>
          </a:p>
        </p:txBody>
      </p:sp>
      <p:sp>
        <p:nvSpPr>
          <p:cNvPr id="44036" name="Rectangle 2"/>
          <p:cNvSpPr>
            <a:spLocks noGrp="1" noRot="1" noChangeAspect="1" noChangeArrowheads="1" noTextEdit="1"/>
          </p:cNvSpPr>
          <p:nvPr>
            <p:ph type="sldImg"/>
          </p:nvPr>
        </p:nvSpPr>
        <p:spPr>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F6FC8CF2-81D6-4A04-AE3E-86AB79A9D957}" type="slidenum">
              <a:rPr lang="fr-FR" altLang="ru-RU" sz="1300">
                <a:solidFill>
                  <a:srgbClr val="000000"/>
                </a:solidFill>
              </a:rPr>
              <a:pPr>
                <a:spcBef>
                  <a:spcPct val="0"/>
                </a:spcBef>
              </a:pPr>
              <a:t>5</a:t>
            </a:fld>
            <a:endParaRPr lang="fr-FR" altLang="ru-RU" sz="1300">
              <a:solidFill>
                <a:srgbClr val="000000"/>
              </a:solidFill>
            </a:endParaRPr>
          </a:p>
        </p:txBody>
      </p:sp>
      <p:sp>
        <p:nvSpPr>
          <p:cNvPr id="45059"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F07C3FF4-16AD-44EF-BA58-799E25ED3736}" type="slidenum">
              <a:rPr lang="fr-FR" altLang="ru-RU" sz="1300">
                <a:solidFill>
                  <a:srgbClr val="000000"/>
                </a:solidFill>
              </a:rPr>
              <a:pPr algn="r">
                <a:spcBef>
                  <a:spcPct val="0"/>
                </a:spcBef>
              </a:pPr>
              <a:t>5</a:t>
            </a:fld>
            <a:endParaRPr lang="fr-FR" altLang="ru-RU" sz="1300">
              <a:solidFill>
                <a:srgbClr val="000000"/>
              </a:solidFill>
            </a:endParaRPr>
          </a:p>
        </p:txBody>
      </p:sp>
      <p:sp>
        <p:nvSpPr>
          <p:cNvPr id="45060" name="Rectangle 2"/>
          <p:cNvSpPr>
            <a:spLocks noGrp="1" noRot="1" noChangeAspect="1" noChangeArrowheads="1" noTextEdit="1"/>
          </p:cNvSpPr>
          <p:nvPr>
            <p:ph type="sldImg"/>
          </p:nvPr>
        </p:nvSpPr>
        <p:spPr>
          <a:solidFill>
            <a:srgbClr val="FFFFFF"/>
          </a:solidFill>
          <a:ln/>
        </p:spPr>
      </p:sp>
      <p:sp>
        <p:nvSpPr>
          <p:cNvPr id="450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4EF02762-55F6-4C68-B716-477D1E23E029}" type="slidenum">
              <a:rPr lang="fr-FR" altLang="ru-RU" sz="1300"/>
              <a:pPr>
                <a:spcBef>
                  <a:spcPct val="0"/>
                </a:spcBef>
              </a:pPr>
              <a:t>6</a:t>
            </a:fld>
            <a:endParaRPr lang="fr-FR" altLang="ru-RU" sz="1300"/>
          </a:p>
        </p:txBody>
      </p:sp>
      <p:sp>
        <p:nvSpPr>
          <p:cNvPr id="46083"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6FD68A25-928A-4992-86C3-024C028FFA19}" type="slidenum">
              <a:rPr lang="fr-FR" altLang="ru-RU" sz="1300"/>
              <a:pPr algn="r">
                <a:spcBef>
                  <a:spcPct val="0"/>
                </a:spcBef>
              </a:pPr>
              <a:t>6</a:t>
            </a:fld>
            <a:endParaRPr lang="fr-FR" altLang="ru-RU" sz="1300"/>
          </a:p>
        </p:txBody>
      </p:sp>
      <p:sp>
        <p:nvSpPr>
          <p:cNvPr id="46084" name="Rectangle 2"/>
          <p:cNvSpPr>
            <a:spLocks noGrp="1" noRot="1" noChangeAspect="1" noChangeArrowheads="1" noTextEdit="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405629E1-5217-4495-89B2-F1686E5BCB21}" type="slidenum">
              <a:rPr lang="fr-FR" altLang="ru-RU" sz="1300"/>
              <a:pPr>
                <a:spcBef>
                  <a:spcPct val="0"/>
                </a:spcBef>
              </a:pPr>
              <a:t>7</a:t>
            </a:fld>
            <a:endParaRPr lang="fr-FR" altLang="ru-RU" sz="1300"/>
          </a:p>
        </p:txBody>
      </p:sp>
      <p:sp>
        <p:nvSpPr>
          <p:cNvPr id="47107"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770AF30A-47BD-4730-8E5D-524F5BF97E94}" type="slidenum">
              <a:rPr lang="fr-FR" altLang="ru-RU" sz="1300"/>
              <a:pPr algn="r">
                <a:spcBef>
                  <a:spcPct val="0"/>
                </a:spcBef>
              </a:pPr>
              <a:t>7</a:t>
            </a:fld>
            <a:endParaRPr lang="fr-FR" altLang="ru-RU" sz="1300"/>
          </a:p>
        </p:txBody>
      </p:sp>
      <p:sp>
        <p:nvSpPr>
          <p:cNvPr id="47108" name="Rectangle 2"/>
          <p:cNvSpPr>
            <a:spLocks noGrp="1" noRot="1" noChangeAspect="1" noChangeArrowheads="1" noTextEdit="1"/>
          </p:cNvSpPr>
          <p:nvPr>
            <p:ph type="sldImg"/>
          </p:nvPr>
        </p:nvSpPr>
        <p:spPr>
          <a:solidFill>
            <a:srgbClr val="FFFFFF"/>
          </a:solidFill>
          <a:ln/>
        </p:spPr>
      </p:sp>
      <p:sp>
        <p:nvSpPr>
          <p:cNvPr id="4710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15594E52-4F7E-4451-AAC8-139500F8C986}" type="slidenum">
              <a:rPr lang="fr-FR" altLang="ru-RU" sz="1300"/>
              <a:pPr>
                <a:spcBef>
                  <a:spcPct val="0"/>
                </a:spcBef>
              </a:pPr>
              <a:t>8</a:t>
            </a:fld>
            <a:endParaRPr lang="fr-FR" altLang="ru-RU" sz="1300"/>
          </a:p>
        </p:txBody>
      </p:sp>
      <p:sp>
        <p:nvSpPr>
          <p:cNvPr id="48131"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0CC60F6D-DA93-4D2A-92DA-C15EC14EAD21}" type="slidenum">
              <a:rPr lang="fr-FR" altLang="ru-RU" sz="1300"/>
              <a:pPr algn="r">
                <a:spcBef>
                  <a:spcPct val="0"/>
                </a:spcBef>
              </a:pPr>
              <a:t>8</a:t>
            </a:fld>
            <a:endParaRPr lang="fr-FR" altLang="ru-RU" sz="1300"/>
          </a:p>
        </p:txBody>
      </p:sp>
      <p:sp>
        <p:nvSpPr>
          <p:cNvPr id="48132" name="Rectangle 2"/>
          <p:cNvSpPr>
            <a:spLocks noGrp="1" noRot="1" noChangeAspect="1" noChangeArrowheads="1" noTextEdit="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fr-FR" altLang="ru-RU" smtClean="0">
                <a:latin typeface="Arial" panose="020B0604020202020204" pitchFamily="34" charset="0"/>
                <a:ea typeface="ＭＳ Ｐゴシック" pitchFamily="34" charset="-128"/>
              </a:rPr>
              <a:t>The patient’s history, clinical signs and symptoms, results of tst and chest-X-ray, as well as the non specific biologial findings and the histopathology analysis findings are very important to diagnose tuberculosis, but the specific diagnosis is based on the detection of the bacterium M. tuberculosis.</a:t>
            </a:r>
            <a:endParaRPr lang="en-GB" altLang="ru-RU" smtClean="0">
              <a:latin typeface="Arial" panose="020B0604020202020204"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spcBef>
                <a:spcPct val="0"/>
              </a:spcBef>
            </a:pPr>
            <a:fld id="{235169DD-3B1C-4F90-B1D5-61CE3273C3F8}" type="slidenum">
              <a:rPr lang="fr-FR" altLang="ru-RU" sz="1300"/>
              <a:pPr>
                <a:spcBef>
                  <a:spcPct val="0"/>
                </a:spcBef>
              </a:pPr>
              <a:t>9</a:t>
            </a:fld>
            <a:endParaRPr lang="fr-FR" altLang="ru-RU" sz="1300"/>
          </a:p>
        </p:txBody>
      </p:sp>
      <p:sp>
        <p:nvSpPr>
          <p:cNvPr id="49155" name="Rectangle 7"/>
          <p:cNvSpPr txBox="1">
            <a:spLocks noGrp="1" noChangeArrowheads="1"/>
          </p:cNvSpPr>
          <p:nvPr/>
        </p:nvSpPr>
        <p:spPr bwMode="auto">
          <a:xfrm>
            <a:off x="4024313" y="9723438"/>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algn="r">
              <a:spcBef>
                <a:spcPct val="0"/>
              </a:spcBef>
            </a:pPr>
            <a:fld id="{2412008A-DC49-415A-9249-A600EDD1A309}" type="slidenum">
              <a:rPr lang="fr-FR" altLang="ru-RU" sz="1300"/>
              <a:pPr algn="r">
                <a:spcBef>
                  <a:spcPct val="0"/>
                </a:spcBef>
              </a:pPr>
              <a:t>9</a:t>
            </a:fld>
            <a:endParaRPr lang="fr-FR" altLang="ru-RU" sz="130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ru-RU" altLang="ru-RU" smtClean="0">
              <a:latin typeface="Arial" panose="020B0604020202020204"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E9E3E22-A788-4011-8B65-70FB59B7C459}" type="slidenum">
              <a:rPr lang="fr-FR" altLang="ru-RU"/>
              <a:pPr/>
              <a:t>‹#›</a:t>
            </a:fld>
            <a:endParaRPr lang="fr-FR" altLang="ru-RU"/>
          </a:p>
        </p:txBody>
      </p:sp>
    </p:spTree>
    <p:extLst>
      <p:ext uri="{BB962C8B-B14F-4D97-AF65-F5344CB8AC3E}">
        <p14:creationId xmlns:p14="http://schemas.microsoft.com/office/powerpoint/2010/main" val="191627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C78BBF2E-4090-4F44-B20F-B133FE889955}" type="slidenum">
              <a:rPr lang="fr-FR" altLang="ru-RU"/>
              <a:pPr/>
              <a:t>‹#›</a:t>
            </a:fld>
            <a:endParaRPr lang="fr-FR" altLang="ru-RU"/>
          </a:p>
        </p:txBody>
      </p:sp>
    </p:spTree>
    <p:extLst>
      <p:ext uri="{BB962C8B-B14F-4D97-AF65-F5344CB8AC3E}">
        <p14:creationId xmlns:p14="http://schemas.microsoft.com/office/powerpoint/2010/main" val="13022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001BF530-370E-4916-8689-B769D574C30E}" type="slidenum">
              <a:rPr lang="fr-FR" altLang="ru-RU"/>
              <a:pPr/>
              <a:t>‹#›</a:t>
            </a:fld>
            <a:endParaRPr lang="fr-FR" altLang="ru-RU"/>
          </a:p>
        </p:txBody>
      </p:sp>
    </p:spTree>
    <p:extLst>
      <p:ext uri="{BB962C8B-B14F-4D97-AF65-F5344CB8AC3E}">
        <p14:creationId xmlns:p14="http://schemas.microsoft.com/office/powerpoint/2010/main" val="322344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F304D785-6ADC-4E6B-B33C-53AE144D5B0D}" type="slidenum">
              <a:rPr lang="fr-FR" altLang="ru-RU"/>
              <a:pPr/>
              <a:t>‹#›</a:t>
            </a:fld>
            <a:endParaRPr lang="fr-FR" altLang="ru-RU"/>
          </a:p>
        </p:txBody>
      </p:sp>
    </p:spTree>
    <p:extLst>
      <p:ext uri="{BB962C8B-B14F-4D97-AF65-F5344CB8AC3E}">
        <p14:creationId xmlns:p14="http://schemas.microsoft.com/office/powerpoint/2010/main" val="16070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8B3BDB3D-2614-4E9A-B159-DE82FBDFF6C7}" type="slidenum">
              <a:rPr lang="fr-FR" altLang="ru-RU"/>
              <a:pPr/>
              <a:t>‹#›</a:t>
            </a:fld>
            <a:endParaRPr lang="fr-FR" altLang="ru-RU"/>
          </a:p>
        </p:txBody>
      </p:sp>
    </p:spTree>
    <p:extLst>
      <p:ext uri="{BB962C8B-B14F-4D97-AF65-F5344CB8AC3E}">
        <p14:creationId xmlns:p14="http://schemas.microsoft.com/office/powerpoint/2010/main" val="184837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70C5015C-8C91-4E14-8212-D6407D4D816A}" type="slidenum">
              <a:rPr lang="fr-FR" altLang="ru-RU"/>
              <a:pPr/>
              <a:t>‹#›</a:t>
            </a:fld>
            <a:endParaRPr lang="fr-FR" altLang="ru-RU"/>
          </a:p>
        </p:txBody>
      </p:sp>
    </p:spTree>
    <p:extLst>
      <p:ext uri="{BB962C8B-B14F-4D97-AF65-F5344CB8AC3E}">
        <p14:creationId xmlns:p14="http://schemas.microsoft.com/office/powerpoint/2010/main" val="199180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5D1AA57A-A3A2-4A2C-9CE9-069DDB096AF7}" type="slidenum">
              <a:rPr lang="fr-FR" altLang="ru-RU"/>
              <a:pPr/>
              <a:t>‹#›</a:t>
            </a:fld>
            <a:endParaRPr lang="fr-FR" altLang="ru-RU"/>
          </a:p>
        </p:txBody>
      </p:sp>
    </p:spTree>
    <p:extLst>
      <p:ext uri="{BB962C8B-B14F-4D97-AF65-F5344CB8AC3E}">
        <p14:creationId xmlns:p14="http://schemas.microsoft.com/office/powerpoint/2010/main" val="364985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BE673D64-D12E-4A80-9620-E52C81E995C4}" type="slidenum">
              <a:rPr lang="fr-FR" altLang="ru-RU"/>
              <a:pPr/>
              <a:t>‹#›</a:t>
            </a:fld>
            <a:endParaRPr lang="fr-FR" altLang="ru-RU"/>
          </a:p>
        </p:txBody>
      </p:sp>
    </p:spTree>
    <p:extLst>
      <p:ext uri="{BB962C8B-B14F-4D97-AF65-F5344CB8AC3E}">
        <p14:creationId xmlns:p14="http://schemas.microsoft.com/office/powerpoint/2010/main" val="192662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6716AAF9-DEF2-4B15-B7F8-5160F1948AEC}" type="slidenum">
              <a:rPr lang="fr-FR" altLang="ru-RU"/>
              <a:pPr/>
              <a:t>‹#›</a:t>
            </a:fld>
            <a:endParaRPr lang="fr-FR" altLang="ru-RU"/>
          </a:p>
        </p:txBody>
      </p:sp>
    </p:spTree>
    <p:extLst>
      <p:ext uri="{BB962C8B-B14F-4D97-AF65-F5344CB8AC3E}">
        <p14:creationId xmlns:p14="http://schemas.microsoft.com/office/powerpoint/2010/main" val="413356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C0FE189C-9D80-41AD-90C7-4B809C9F591B}" type="slidenum">
              <a:rPr lang="fr-FR" altLang="ru-RU"/>
              <a:pPr/>
              <a:t>‹#›</a:t>
            </a:fld>
            <a:endParaRPr lang="fr-FR" altLang="ru-RU"/>
          </a:p>
        </p:txBody>
      </p:sp>
    </p:spTree>
    <p:extLst>
      <p:ext uri="{BB962C8B-B14F-4D97-AF65-F5344CB8AC3E}">
        <p14:creationId xmlns:p14="http://schemas.microsoft.com/office/powerpoint/2010/main" val="282668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64CD0F5E-34A9-4642-A49E-EC0A35A0BD09}" type="slidenum">
              <a:rPr lang="fr-FR" altLang="ru-RU"/>
              <a:pPr/>
              <a:t>‹#›</a:t>
            </a:fld>
            <a:endParaRPr lang="fr-FR" altLang="ru-RU"/>
          </a:p>
        </p:txBody>
      </p:sp>
    </p:spTree>
    <p:extLst>
      <p:ext uri="{BB962C8B-B14F-4D97-AF65-F5344CB8AC3E}">
        <p14:creationId xmlns:p14="http://schemas.microsoft.com/office/powerpoint/2010/main" val="254700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ru-RU" smtClean="0"/>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ru-RU" smtClean="0"/>
              <a:t>Cliquez pour modifier les styles du texte du masque</a:t>
            </a:r>
          </a:p>
          <a:p>
            <a:pPr lvl="1"/>
            <a:r>
              <a:rPr lang="fr-FR" altLang="ru-RU" smtClean="0"/>
              <a:t>Deuxième niveau</a:t>
            </a:r>
          </a:p>
          <a:p>
            <a:pPr lvl="2"/>
            <a:r>
              <a:rPr lang="fr-FR" altLang="ru-RU" smtClean="0"/>
              <a:t>Troisième niveau</a:t>
            </a:r>
          </a:p>
          <a:p>
            <a:pPr lvl="3"/>
            <a:r>
              <a:rPr lang="fr-FR" altLang="ru-RU" smtClean="0"/>
              <a:t>Quatrième niveau</a:t>
            </a:r>
          </a:p>
          <a:p>
            <a:pPr lvl="4"/>
            <a:r>
              <a:rPr lang="fr-FR" altLang="ru-RU"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FD1CA28D-5942-4781-90F9-A0309B047964}" type="slidenum">
              <a:rPr lang="fr-FR" altLang="ru-RU"/>
              <a:pPr/>
              <a:t>‹#›</a:t>
            </a:fld>
            <a:endParaRPr lang="fr-FR"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arget="../media/image25.jpeg" Type="http://schemas.openxmlformats.org/officeDocument/2006/relationships/image"/><Relationship Id="rId2" Target="../notesSlides/notesSlide15.xml" Type="http://schemas.openxmlformats.org/officeDocument/2006/relationships/notesSlide"/><Relationship Id="rId1" Target="../slideLayouts/slideLayout7.xml" Type="http://schemas.openxmlformats.org/officeDocument/2006/relationships/slideLayout"/><Relationship Id="rId4" Target="../media/image26.jpeg" Type="http://schemas.openxmlformats.org/officeDocument/2006/relationships/image"/></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arget="../media/image27.jpeg" Type="http://schemas.openxmlformats.org/officeDocument/2006/relationships/imag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28.jpeg" Type="http://schemas.openxmlformats.org/officeDocument/2006/relationships/imag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9.jpeg" Type="http://schemas.openxmlformats.org/officeDocument/2006/relationships/imag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30.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31.jpeg" Type="http://schemas.openxmlformats.org/officeDocument/2006/relationships/image"/><Relationship Id="rId1" Target="../slideLayouts/slideLayout7.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32.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arget="../media/image33.jpeg" Type="http://schemas.openxmlformats.org/officeDocument/2006/relationships/image"/><Relationship Id="rId1" Target="../slideLayouts/slideLayout7.xml" Type="http://schemas.openxmlformats.org/officeDocument/2006/relationships/slideLayout"/></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arget="../media/image34.jpeg" Type="http://schemas.openxmlformats.org/officeDocument/2006/relationships/image"/><Relationship Id="rId1" Target="../slideLayouts/slideLayout7.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35.jpeg" Type="http://schemas.openxmlformats.org/officeDocument/2006/relationships/image"/><Relationship Id="rId1" Target="../slideLayouts/slideLayout7.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36.jpeg" Type="http://schemas.openxmlformats.org/officeDocument/2006/relationships/image"/><Relationship Id="rId1" Target="../slideLayouts/slideLayout7.xml" Type="http://schemas.openxmlformats.org/officeDocument/2006/relationships/slideLayout"/></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arget="../media/image5.jpe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 Id="rId5" Target="../media/image7.jpeg" Type="http://schemas.openxmlformats.org/officeDocument/2006/relationships/image"/><Relationship Id="rId4" Target="../media/image6.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81000" y="1371600"/>
            <a:ext cx="8153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lnSpc>
                <a:spcPct val="85000"/>
              </a:lnSpc>
              <a:spcBef>
                <a:spcPct val="50000"/>
              </a:spcBef>
              <a:buFontTx/>
              <a:buNone/>
            </a:pPr>
            <a:r>
              <a:rPr lang="fr-FR" altLang="ru-RU" sz="3600">
                <a:solidFill>
                  <a:srgbClr val="FFFF00"/>
                </a:solidFill>
                <a:latin typeface="Arial Narrow" panose="020B0606020202030204" pitchFamily="34" charset="0"/>
              </a:rPr>
              <a:t>Chest X ray in TB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3" y="17463"/>
            <a:ext cx="9180513" cy="690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525"/>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p:nvSpPr>
        <p:spPr bwMode="auto">
          <a:xfrm>
            <a:off x="3635375" y="3573463"/>
            <a:ext cx="2808288" cy="236537"/>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fr-FR" dirty="0">
              <a:solidFill>
                <a:schemeClr val="tx1"/>
              </a:solidFill>
            </a:endParaRPr>
          </a:p>
        </p:txBody>
      </p:sp>
      <p:sp>
        <p:nvSpPr>
          <p:cNvPr id="8" name="Ellipse 7"/>
          <p:cNvSpPr/>
          <p:nvPr/>
        </p:nvSpPr>
        <p:spPr bwMode="auto">
          <a:xfrm rot="418196">
            <a:off x="1547813" y="4200525"/>
            <a:ext cx="1403350" cy="45243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fr-FR"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a:off x="76200" y="4876800"/>
            <a:ext cx="8964613" cy="1260475"/>
          </a:xfrm>
          <a:prstGeom prst="roundRect">
            <a:avLst>
              <a:gd name="adj" fmla="val 14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9pPr>
          </a:lstStyle>
          <a:p>
            <a:pPr>
              <a:spcBef>
                <a:spcPct val="0"/>
              </a:spcBef>
              <a:buFontTx/>
              <a:buNone/>
            </a:pPr>
            <a:endParaRPr lang="ru-RU" altLang="ru-RU" sz="2800">
              <a:solidFill>
                <a:schemeClr val="bg1"/>
              </a:solidFill>
              <a:latin typeface="Arial Narrow" panose="020B0606020202030204" pitchFamily="34" charset="0"/>
            </a:endParaRPr>
          </a:p>
        </p:txBody>
      </p:sp>
      <p:sp>
        <p:nvSpPr>
          <p:cNvPr id="13315" name="Titre 5"/>
          <p:cNvSpPr>
            <a:spLocks noGrp="1"/>
          </p:cNvSpPr>
          <p:nvPr>
            <p:ph type="title"/>
          </p:nvPr>
        </p:nvSpPr>
        <p:spPr>
          <a:xfrm>
            <a:off x="76200" y="0"/>
            <a:ext cx="8964613" cy="1752600"/>
          </a:xfrm>
        </p:spPr>
        <p:txBody>
          <a:bodyPr/>
          <a:lstStyle/>
          <a:p>
            <a:r>
              <a:rPr lang="fr-FR" altLang="ru-RU" sz="4000" smtClean="0">
                <a:solidFill>
                  <a:srgbClr val="FFC000"/>
                </a:solidFill>
              </a:rPr>
              <a:t>When prescribing Chest X ray  </a:t>
            </a:r>
            <a:br>
              <a:rPr lang="fr-FR" altLang="ru-RU" sz="4000" smtClean="0">
                <a:solidFill>
                  <a:srgbClr val="FFC000"/>
                </a:solidFill>
              </a:rPr>
            </a:br>
            <a:r>
              <a:rPr lang="fr-FR" altLang="ru-RU" sz="4000" smtClean="0">
                <a:solidFill>
                  <a:srgbClr val="FFC000"/>
                </a:solidFill>
              </a:rPr>
              <a:t>1. for adult presumed TB patients </a:t>
            </a:r>
          </a:p>
        </p:txBody>
      </p:sp>
      <p:sp>
        <p:nvSpPr>
          <p:cNvPr id="13316" name="Espace réservé du contenu 6"/>
          <p:cNvSpPr>
            <a:spLocks noGrp="1"/>
          </p:cNvSpPr>
          <p:nvPr>
            <p:ph idx="1"/>
          </p:nvPr>
        </p:nvSpPr>
        <p:spPr>
          <a:xfrm>
            <a:off x="533400" y="1731963"/>
            <a:ext cx="8229600" cy="3352800"/>
          </a:xfrm>
        </p:spPr>
        <p:txBody>
          <a:bodyPr/>
          <a:lstStyle/>
          <a:p>
            <a:r>
              <a:rPr lang="fr-FR" altLang="ru-RU" smtClean="0">
                <a:solidFill>
                  <a:schemeClr val="bg1"/>
                </a:solidFill>
              </a:rPr>
              <a:t>Smear + : TB treatment whithout CXR</a:t>
            </a:r>
          </a:p>
          <a:p>
            <a:r>
              <a:rPr lang="fr-FR" altLang="ru-RU" smtClean="0">
                <a:solidFill>
                  <a:srgbClr val="FFFF00"/>
                </a:solidFill>
              </a:rPr>
              <a:t>Smear negative &amp; HIV+ : CXR (+ Xpert if abnormal CXR)</a:t>
            </a:r>
          </a:p>
          <a:p>
            <a:r>
              <a:rPr lang="fr-FR" altLang="ru-RU" smtClean="0">
                <a:solidFill>
                  <a:srgbClr val="FFFF00"/>
                </a:solidFill>
              </a:rPr>
              <a:t>Smear negative &amp; HIV - &amp; acute respiratory symptoms/disease : CXR (+ Xpert if abnormal CXR)</a:t>
            </a:r>
          </a:p>
          <a:p>
            <a:r>
              <a:rPr lang="fr-FR" altLang="ru-RU" smtClean="0">
                <a:solidFill>
                  <a:srgbClr val="FFFF00"/>
                </a:solidFill>
              </a:rPr>
              <a:t>Smear negative &amp; HIV -  &amp; symptoms after non specific antibiotic : CXR (+ Xpert if abnormal CXR)</a:t>
            </a:r>
          </a:p>
          <a:p>
            <a:pPr lvl="1"/>
            <a:endParaRPr lang="fr-FR" altLang="ru-RU" smtClean="0">
              <a:solidFill>
                <a:srgbClr val="FFFF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 calcmode="lin" valueType="num">
                                      <p:cBhvr additive="repl">
                                        <p:cTn id="7" dur="500" fill="hold"/>
                                        <p:tgtEl>
                                          <p:spTgt spid="12291"/>
                                        </p:tgtEl>
                                        <p:attrNameLst>
                                          <p:attrName>ppt_x</p:attrName>
                                        </p:attrNameLst>
                                      </p:cBhvr>
                                      <p:tavLst>
                                        <p:tav tm="100000">
                                          <p:val>
                                            <p:strVal val="#ppt_x"/>
                                          </p:val>
                                        </p:tav>
                                        <p:tav>
                                          <p:val>
                                            <p:strVal val="#ppt_x"/>
                                          </p:val>
                                        </p:tav>
                                      </p:tavLst>
                                    </p:anim>
                                    <p:anim calcmode="lin" valueType="num">
                                      <p:cBhvr additive="repl">
                                        <p:cTn id="8" dur="500" fill="hold"/>
                                        <p:tgtEl>
                                          <p:spTgt spid="1229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endParaRPr lang="ru-RU" altLang="ru-RU" smtClean="0"/>
          </a:p>
        </p:txBody>
      </p:sp>
      <p:sp>
        <p:nvSpPr>
          <p:cNvPr id="14339" name="Espace réservé du contenu 2"/>
          <p:cNvSpPr>
            <a:spLocks noGrp="1"/>
          </p:cNvSpPr>
          <p:nvPr>
            <p:ph idx="1"/>
          </p:nvPr>
        </p:nvSpPr>
        <p:spPr/>
        <p:txBody>
          <a:bodyPr/>
          <a:lstStyle/>
          <a:p>
            <a:endParaRPr lang="ru-RU" altLang="ru-RU"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91376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endParaRPr lang="ru-RU" altLang="ru-RU" smtClean="0"/>
          </a:p>
        </p:txBody>
      </p:sp>
      <p:sp>
        <p:nvSpPr>
          <p:cNvPr id="15363" name="Espace réservé du contenu 2"/>
          <p:cNvSpPr>
            <a:spLocks noGrp="1"/>
          </p:cNvSpPr>
          <p:nvPr>
            <p:ph idx="1"/>
          </p:nvPr>
        </p:nvSpPr>
        <p:spPr/>
        <p:txBody>
          <a:bodyPr/>
          <a:lstStyle/>
          <a:p>
            <a:endParaRPr lang="ru-RU" altLang="ru-RU"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a:off x="76200" y="4876800"/>
            <a:ext cx="8964613" cy="1260475"/>
          </a:xfrm>
          <a:prstGeom prst="roundRect">
            <a:avLst>
              <a:gd name="adj" fmla="val 14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ＭＳ Ｐゴシック" pitchFamily="34" charset="-128"/>
              </a:defRPr>
            </a:lvl9pPr>
          </a:lstStyle>
          <a:p>
            <a:pPr>
              <a:spcBef>
                <a:spcPct val="0"/>
              </a:spcBef>
              <a:buFontTx/>
              <a:buNone/>
            </a:pPr>
            <a:endParaRPr lang="ru-RU" altLang="ru-RU" sz="2800">
              <a:solidFill>
                <a:schemeClr val="bg1"/>
              </a:solidFill>
              <a:latin typeface="Arial Narrow" panose="020B0606020202030204" pitchFamily="34" charset="0"/>
            </a:endParaRPr>
          </a:p>
        </p:txBody>
      </p:sp>
      <p:sp>
        <p:nvSpPr>
          <p:cNvPr id="16387" name="Titre 5"/>
          <p:cNvSpPr>
            <a:spLocks noGrp="1"/>
          </p:cNvSpPr>
          <p:nvPr>
            <p:ph type="title"/>
          </p:nvPr>
        </p:nvSpPr>
        <p:spPr>
          <a:xfrm>
            <a:off x="250825" y="0"/>
            <a:ext cx="8893175" cy="1052513"/>
          </a:xfrm>
        </p:spPr>
        <p:txBody>
          <a:bodyPr/>
          <a:lstStyle/>
          <a:p>
            <a:r>
              <a:rPr lang="fr-FR" altLang="ru-RU" sz="4000" smtClean="0">
                <a:solidFill>
                  <a:srgbClr val="FFC000"/>
                </a:solidFill>
              </a:rPr>
              <a:t>2. For children presumed TB patients</a:t>
            </a:r>
          </a:p>
        </p:txBody>
      </p:sp>
      <p:sp>
        <p:nvSpPr>
          <p:cNvPr id="16388" name="Espace réservé du contenu 6"/>
          <p:cNvSpPr>
            <a:spLocks noGrp="1"/>
          </p:cNvSpPr>
          <p:nvPr>
            <p:ph idx="1"/>
          </p:nvPr>
        </p:nvSpPr>
        <p:spPr>
          <a:xfrm>
            <a:off x="442913" y="908050"/>
            <a:ext cx="8229600" cy="3352800"/>
          </a:xfrm>
        </p:spPr>
        <p:txBody>
          <a:bodyPr/>
          <a:lstStyle/>
          <a:p>
            <a:r>
              <a:rPr lang="fr-CH" altLang="ru-RU" smtClean="0">
                <a:solidFill>
                  <a:srgbClr val="FFFF00"/>
                </a:solidFill>
              </a:rPr>
              <a:t>Symptomatics, TST &gt;10mn, eventually household contact of TB : CXR</a:t>
            </a:r>
          </a:p>
        </p:txBody>
      </p:sp>
      <p:sp>
        <p:nvSpPr>
          <p:cNvPr id="5" name="Titre 5"/>
          <p:cNvSpPr txBox="1">
            <a:spLocks/>
          </p:cNvSpPr>
          <p:nvPr/>
        </p:nvSpPr>
        <p:spPr bwMode="auto">
          <a:xfrm>
            <a:off x="76200" y="2708275"/>
            <a:ext cx="9067800" cy="1657350"/>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a:defRPr/>
            </a:pPr>
            <a:r>
              <a:rPr lang="fr-FR" sz="4000" kern="0" dirty="0" smtClean="0">
                <a:solidFill>
                  <a:srgbClr val="FFC000"/>
                </a:solidFill>
              </a:rPr>
              <a:t>3. For </a:t>
            </a:r>
            <a:r>
              <a:rPr lang="fr-FR" sz="4000" kern="0" dirty="0" err="1" smtClean="0">
                <a:solidFill>
                  <a:srgbClr val="FFC000"/>
                </a:solidFill>
              </a:rPr>
              <a:t>risk</a:t>
            </a:r>
            <a:r>
              <a:rPr lang="fr-FR" sz="4000" kern="0" dirty="0" smtClean="0">
                <a:solidFill>
                  <a:srgbClr val="FFC000"/>
                </a:solidFill>
              </a:rPr>
              <a:t> group population (</a:t>
            </a:r>
            <a:r>
              <a:rPr lang="fr-FR" sz="4000" kern="0" dirty="0" err="1" smtClean="0">
                <a:solidFill>
                  <a:srgbClr val="FFC000"/>
                </a:solidFill>
              </a:rPr>
              <a:t>ie</a:t>
            </a:r>
            <a:r>
              <a:rPr lang="fr-FR" sz="4000" kern="0" dirty="0" smtClean="0">
                <a:solidFill>
                  <a:srgbClr val="FFC000"/>
                </a:solidFill>
              </a:rPr>
              <a:t> TB incidence &gt; </a:t>
            </a:r>
            <a:r>
              <a:rPr lang="fr-FR" sz="4000" kern="0" dirty="0" err="1" smtClean="0">
                <a:solidFill>
                  <a:srgbClr val="FFC000"/>
                </a:solidFill>
              </a:rPr>
              <a:t>than</a:t>
            </a:r>
            <a:r>
              <a:rPr lang="fr-FR" sz="4000" kern="0" dirty="0" smtClean="0">
                <a:solidFill>
                  <a:srgbClr val="FFC000"/>
                </a:solidFill>
              </a:rPr>
              <a:t> </a:t>
            </a:r>
            <a:r>
              <a:rPr lang="fr-FR" sz="4000" kern="0" dirty="0" err="1" smtClean="0">
                <a:solidFill>
                  <a:srgbClr val="FFC000"/>
                </a:solidFill>
              </a:rPr>
              <a:t>general</a:t>
            </a:r>
            <a:r>
              <a:rPr lang="fr-FR" sz="4000" kern="0" dirty="0" smtClean="0">
                <a:solidFill>
                  <a:srgbClr val="FFC000"/>
                </a:solidFill>
              </a:rPr>
              <a:t> population)</a:t>
            </a:r>
            <a:endParaRPr lang="fr-FR" sz="4000" kern="0" dirty="0">
              <a:solidFill>
                <a:srgbClr val="FFC000"/>
              </a:solidFill>
            </a:endParaRPr>
          </a:p>
        </p:txBody>
      </p:sp>
      <p:sp>
        <p:nvSpPr>
          <p:cNvPr id="8" name="Espace réservé du contenu 6"/>
          <p:cNvSpPr txBox="1">
            <a:spLocks/>
          </p:cNvSpPr>
          <p:nvPr/>
        </p:nvSpPr>
        <p:spPr bwMode="auto">
          <a:xfrm>
            <a:off x="685800" y="4221163"/>
            <a:ext cx="8229600" cy="335280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fr-CH" kern="0" dirty="0" smtClean="0">
                <a:solidFill>
                  <a:srgbClr val="FFFF00"/>
                </a:solidFill>
              </a:rPr>
              <a:t>CXR as first screening exam</a:t>
            </a:r>
            <a:r>
              <a:rPr lang="fr-FR" kern="0" dirty="0" smtClean="0">
                <a:solidFill>
                  <a:srgbClr val="FFFF00"/>
                </a:solidFill>
              </a:rPr>
              <a:t> for all population once to twice per year (+ Smear if abnormal CXR + Xpert or culture)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 calcmode="lin" valueType="num">
                                      <p:cBhvr additive="repl">
                                        <p:cTn id="7" dur="500" fill="hold"/>
                                        <p:tgtEl>
                                          <p:spTgt spid="12291"/>
                                        </p:tgtEl>
                                        <p:attrNameLst>
                                          <p:attrName>ppt_x</p:attrName>
                                        </p:attrNameLst>
                                      </p:cBhvr>
                                      <p:tavLst>
                                        <p:tav tm="100000">
                                          <p:val>
                                            <p:strVal val="#ppt_x"/>
                                          </p:val>
                                        </p:tav>
                                        <p:tav>
                                          <p:val>
                                            <p:strVal val="#ppt_x"/>
                                          </p:val>
                                        </p:tav>
                                      </p:tavLst>
                                    </p:anim>
                                    <p:anim calcmode="lin" valueType="num">
                                      <p:cBhvr additive="repl">
                                        <p:cTn id="8" dur="500" fill="hold"/>
                                        <p:tgtEl>
                                          <p:spTgt spid="1229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ChangeArrowheads="1"/>
          </p:cNvSpPr>
          <p:nvPr/>
        </p:nvSpPr>
        <p:spPr bwMode="auto">
          <a:xfrm>
            <a:off x="285750" y="115888"/>
            <a:ext cx="7754938" cy="1077912"/>
          </a:xfrm>
          <a:prstGeom prst="rect">
            <a:avLst/>
          </a:prstGeom>
          <a:noFill/>
          <a:ln w="9525">
            <a:noFill/>
            <a:miter lim="800000"/>
            <a:headEnd/>
            <a:tailEnd/>
          </a:ln>
        </p:spPr>
        <p:txBody>
          <a:bodyPr wrap="none">
            <a:spAutoFit/>
          </a:bodyPr>
          <a:lstStyle/>
          <a:p>
            <a:pPr algn="ctr" eaLnBrk="0" hangingPunct="0">
              <a:defRPr/>
            </a:pPr>
            <a:r>
              <a:rPr lang="fr-FR" sz="3200" b="1" dirty="0" err="1">
                <a:solidFill>
                  <a:srgbClr val="FFFF00"/>
                </a:solidFill>
                <a:latin typeface="Arial Narrow" pitchFamily="34" charset="0"/>
              </a:rPr>
              <a:t>Chest</a:t>
            </a:r>
            <a:r>
              <a:rPr lang="fr-FR" sz="3200" b="1" dirty="0">
                <a:solidFill>
                  <a:srgbClr val="FFFF00"/>
                </a:solidFill>
                <a:latin typeface="Arial Narrow" pitchFamily="34" charset="0"/>
              </a:rPr>
              <a:t> X ray </a:t>
            </a:r>
            <a:r>
              <a:rPr lang="fr-FR" sz="3200" b="1" dirty="0" err="1">
                <a:solidFill>
                  <a:srgbClr val="FFFF00"/>
                </a:solidFill>
                <a:latin typeface="Arial Narrow" pitchFamily="34" charset="0"/>
              </a:rPr>
              <a:t>does</a:t>
            </a:r>
            <a:r>
              <a:rPr lang="fr-FR" sz="3200" b="1" dirty="0">
                <a:solidFill>
                  <a:srgbClr val="FFFF00"/>
                </a:solidFill>
                <a:latin typeface="Arial Narrow" pitchFamily="34" charset="0"/>
              </a:rPr>
              <a:t> not </a:t>
            </a:r>
            <a:r>
              <a:rPr lang="fr-FR" sz="3200" b="1" dirty="0" err="1">
                <a:solidFill>
                  <a:srgbClr val="FFFF00"/>
                </a:solidFill>
                <a:latin typeface="Arial Narrow" pitchFamily="34" charset="0"/>
              </a:rPr>
              <a:t>make</a:t>
            </a:r>
            <a:r>
              <a:rPr lang="fr-FR" sz="3200" b="1" dirty="0">
                <a:solidFill>
                  <a:srgbClr val="FFFF00"/>
                </a:solidFill>
                <a:latin typeface="Arial Narrow" pitchFamily="34" charset="0"/>
              </a:rPr>
              <a:t> </a:t>
            </a:r>
            <a:r>
              <a:rPr lang="fr-FR" sz="3200" b="1" dirty="0" err="1">
                <a:solidFill>
                  <a:srgbClr val="FFFF00"/>
                </a:solidFill>
                <a:latin typeface="Arial Narrow" pitchFamily="34" charset="0"/>
              </a:rPr>
              <a:t>alone</a:t>
            </a:r>
            <a:r>
              <a:rPr lang="fr-FR" sz="3200" b="1" dirty="0">
                <a:solidFill>
                  <a:srgbClr val="FFFF00"/>
                </a:solidFill>
                <a:latin typeface="Arial Narrow" pitchFamily="34" charset="0"/>
              </a:rPr>
              <a:t> TB </a:t>
            </a:r>
            <a:r>
              <a:rPr lang="fr-FR" sz="3200" b="1" dirty="0" err="1">
                <a:solidFill>
                  <a:srgbClr val="FFFF00"/>
                </a:solidFill>
                <a:latin typeface="Arial Narrow" pitchFamily="34" charset="0"/>
              </a:rPr>
              <a:t>diagnosis</a:t>
            </a:r>
            <a:r>
              <a:rPr lang="fr-FR" sz="3200" b="1" dirty="0">
                <a:solidFill>
                  <a:srgbClr val="FFFF00"/>
                </a:solidFill>
                <a:latin typeface="Arial Narrow" pitchFamily="34" charset="0"/>
              </a:rPr>
              <a:t> </a:t>
            </a:r>
          </a:p>
          <a:p>
            <a:pPr algn="ctr" eaLnBrk="0" hangingPunct="0">
              <a:defRPr/>
            </a:pPr>
            <a:r>
              <a:rPr lang="fr-FR" sz="3200" b="1" dirty="0" err="1">
                <a:solidFill>
                  <a:srgbClr val="FFFF00"/>
                </a:solidFill>
                <a:latin typeface="Arial Narrow" pitchFamily="34" charset="0"/>
              </a:rPr>
              <a:t>because</a:t>
            </a:r>
            <a:r>
              <a:rPr lang="fr-FR" sz="3200" b="1" dirty="0">
                <a:solidFill>
                  <a:srgbClr val="FFFF00"/>
                </a:solidFill>
                <a:latin typeface="Arial Narrow" pitchFamily="34" charset="0"/>
              </a:rPr>
              <a:t> </a:t>
            </a:r>
            <a:r>
              <a:rPr lang="fr-FR" sz="3200" b="1" dirty="0" err="1">
                <a:solidFill>
                  <a:srgbClr val="FFFF00"/>
                </a:solidFill>
                <a:latin typeface="Arial Narrow" pitchFamily="34" charset="0"/>
              </a:rPr>
              <a:t>pictures</a:t>
            </a:r>
            <a:r>
              <a:rPr lang="fr-FR" sz="3200" b="1" dirty="0">
                <a:solidFill>
                  <a:srgbClr val="FFFF00"/>
                </a:solidFill>
                <a:latin typeface="Arial Narrow" pitchFamily="34" charset="0"/>
              </a:rPr>
              <a:t> are </a:t>
            </a:r>
            <a:r>
              <a:rPr lang="fr-FR" sz="3200" b="1" dirty="0" err="1">
                <a:solidFill>
                  <a:srgbClr val="FFFF00"/>
                </a:solidFill>
                <a:latin typeface="Arial Narrow" pitchFamily="34" charset="0"/>
              </a:rPr>
              <a:t>rarely</a:t>
            </a:r>
            <a:r>
              <a:rPr lang="fr-FR" sz="3200" b="1" dirty="0">
                <a:solidFill>
                  <a:srgbClr val="FFFF00"/>
                </a:solidFill>
                <a:latin typeface="Arial Narrow" pitchFamily="34" charset="0"/>
              </a:rPr>
              <a:t> </a:t>
            </a:r>
            <a:r>
              <a:rPr lang="fr-FR" sz="3200" b="1" dirty="0" err="1">
                <a:solidFill>
                  <a:srgbClr val="FFFF00"/>
                </a:solidFill>
                <a:latin typeface="Arial Narrow" pitchFamily="34" charset="0"/>
              </a:rPr>
              <a:t>specific</a:t>
            </a:r>
            <a:r>
              <a:rPr lang="fr-FR" sz="3200" b="1" dirty="0">
                <a:solidFill>
                  <a:srgbClr val="FFFF00"/>
                </a:solidFill>
                <a:latin typeface="Arial Narrow" pitchFamily="34" charset="0"/>
              </a:rPr>
              <a:t>: </a:t>
            </a:r>
            <a:endParaRPr lang="fr-FR" sz="3200" b="1" dirty="0">
              <a:solidFill>
                <a:srgbClr val="FFFF00"/>
              </a:solidFill>
              <a:effectLst>
                <a:outerShdw blurRad="38100" dist="38100" dir="2700000" algn="tl">
                  <a:srgbClr val="C0C0C0"/>
                </a:outerShdw>
              </a:effectLst>
              <a:latin typeface="Arial Narrow" pitchFamily="34" charset="0"/>
            </a:endParaRPr>
          </a:p>
        </p:txBody>
      </p:sp>
      <p:sp>
        <p:nvSpPr>
          <p:cNvPr id="969731" name="Rectangle 3"/>
          <p:cNvSpPr>
            <a:spLocks noChangeArrowheads="1"/>
          </p:cNvSpPr>
          <p:nvPr/>
        </p:nvSpPr>
        <p:spPr bwMode="auto">
          <a:xfrm>
            <a:off x="323850" y="1341438"/>
            <a:ext cx="8640763" cy="6124575"/>
          </a:xfrm>
          <a:prstGeom prst="rect">
            <a:avLst/>
          </a:prstGeom>
          <a:noFill/>
          <a:ln w="9525">
            <a:noFill/>
            <a:miter lim="800000"/>
            <a:headEnd/>
            <a:tailEnd/>
          </a:ln>
        </p:spPr>
        <p:txBody>
          <a:bodyPr>
            <a:spAutoFit/>
          </a:bodyPr>
          <a:lstStyle/>
          <a:p>
            <a:pPr eaLnBrk="0" hangingPunct="0">
              <a:buFont typeface="Wingdings" pitchFamily="2" charset="2"/>
              <a:buChar char="Ø"/>
              <a:defRPr/>
            </a:pPr>
            <a:r>
              <a:rPr lang="fr-FR" sz="2800" dirty="0">
                <a:solidFill>
                  <a:srgbClr val="FFFF00"/>
                </a:solidFill>
                <a:effectLst>
                  <a:outerShdw blurRad="38100" dist="38100" dir="2700000" algn="tl">
                    <a:srgbClr val="C0C0C0"/>
                  </a:outerShdw>
                </a:effectLst>
                <a:latin typeface="Arial Narrow" pitchFamily="34" charset="0"/>
              </a:rPr>
              <a:t>Suggestive TB </a:t>
            </a:r>
            <a:r>
              <a:rPr lang="fr-FR" sz="2800" dirty="0" err="1">
                <a:solidFill>
                  <a:srgbClr val="FFFF00"/>
                </a:solidFill>
                <a:effectLst>
                  <a:outerShdw blurRad="38100" dist="38100" dir="2700000" algn="tl">
                    <a:srgbClr val="C0C0C0"/>
                  </a:outerShdw>
                </a:effectLst>
                <a:latin typeface="Arial Narrow" pitchFamily="34" charset="0"/>
              </a:rPr>
              <a:t>pictures</a:t>
            </a:r>
            <a:r>
              <a:rPr lang="fr-FR" sz="2800" dirty="0">
                <a:solidFill>
                  <a:srgbClr val="FFFF00"/>
                </a:solidFill>
                <a:effectLst>
                  <a:outerShdw blurRad="38100" dist="38100" dir="2700000" algn="tl">
                    <a:srgbClr val="C0C0C0"/>
                  </a:outerShdw>
                </a:effectLst>
                <a:latin typeface="Arial Narrow" pitchFamily="34" charset="0"/>
              </a:rPr>
              <a:t>: Nodules, </a:t>
            </a:r>
            <a:r>
              <a:rPr lang="fr-FR" sz="2800" dirty="0" err="1">
                <a:solidFill>
                  <a:srgbClr val="FFFF00"/>
                </a:solidFill>
                <a:effectLst>
                  <a:outerShdw blurRad="38100" dist="38100" dir="2700000" algn="tl">
                    <a:srgbClr val="C0C0C0"/>
                  </a:outerShdw>
                </a:effectLst>
                <a:latin typeface="Arial Narrow" pitchFamily="34" charset="0"/>
              </a:rPr>
              <a:t>macronodules</a:t>
            </a:r>
            <a:r>
              <a:rPr lang="fr-FR" sz="2800" dirty="0">
                <a:solidFill>
                  <a:srgbClr val="FFFF00"/>
                </a:solidFill>
                <a:effectLst>
                  <a:outerShdw blurRad="38100" dist="38100" dir="2700000" algn="tl">
                    <a:srgbClr val="C0C0C0"/>
                  </a:outerShdw>
                </a:effectLst>
                <a:latin typeface="Arial Narrow" pitchFamily="34" charset="0"/>
              </a:rPr>
              <a:t>, </a:t>
            </a:r>
            <a:r>
              <a:rPr lang="fr-FR" sz="2800" dirty="0" err="1">
                <a:solidFill>
                  <a:srgbClr val="FFFF00"/>
                </a:solidFill>
                <a:effectLst>
                  <a:outerShdw blurRad="38100" dist="38100" dir="2700000" algn="tl">
                    <a:srgbClr val="C0C0C0"/>
                  </a:outerShdw>
                </a:effectLst>
                <a:latin typeface="Arial Narrow" pitchFamily="34" charset="0"/>
              </a:rPr>
              <a:t>cavited</a:t>
            </a:r>
            <a:r>
              <a:rPr lang="fr-FR" sz="2800" dirty="0">
                <a:solidFill>
                  <a:srgbClr val="FFFF00"/>
                </a:solidFill>
                <a:effectLst>
                  <a:outerShdw blurRad="38100" dist="38100" dir="2700000" algn="tl">
                    <a:srgbClr val="C0C0C0"/>
                  </a:outerShdw>
                </a:effectLst>
                <a:latin typeface="Arial Narrow" pitchFamily="34" charset="0"/>
              </a:rPr>
              <a:t> nodules, </a:t>
            </a:r>
            <a:r>
              <a:rPr lang="fr-FR" sz="2800" dirty="0" err="1">
                <a:solidFill>
                  <a:srgbClr val="FFFF00"/>
                </a:solidFill>
                <a:effectLst>
                  <a:outerShdw blurRad="38100" dist="38100" dir="2700000" algn="tl">
                    <a:srgbClr val="C0C0C0"/>
                  </a:outerShdw>
                </a:effectLst>
                <a:latin typeface="Arial Narrow" pitchFamily="34" charset="0"/>
              </a:rPr>
              <a:t>infiltrates</a:t>
            </a:r>
            <a:r>
              <a:rPr lang="fr-FR" sz="2800" dirty="0">
                <a:solidFill>
                  <a:srgbClr val="FFFF00"/>
                </a:solidFill>
                <a:effectLst>
                  <a:outerShdw blurRad="38100" dist="38100" dir="2700000" algn="tl">
                    <a:srgbClr val="C0C0C0"/>
                  </a:outerShdw>
                </a:effectLst>
                <a:latin typeface="Arial Narrow" pitchFamily="34" charset="0"/>
              </a:rPr>
              <a:t> and </a:t>
            </a:r>
            <a:r>
              <a:rPr lang="fr-FR" sz="2800" dirty="0" err="1">
                <a:solidFill>
                  <a:srgbClr val="FFFF00"/>
                </a:solidFill>
                <a:effectLst>
                  <a:outerShdw blurRad="38100" dist="38100" dir="2700000" algn="tl">
                    <a:srgbClr val="C0C0C0"/>
                  </a:outerShdw>
                </a:effectLst>
                <a:latin typeface="Arial Narrow" pitchFamily="34" charset="0"/>
              </a:rPr>
              <a:t>cavities</a:t>
            </a:r>
            <a:r>
              <a:rPr lang="fr-FR" sz="2800" dirty="0">
                <a:solidFill>
                  <a:srgbClr val="FFFF00"/>
                </a:solidFill>
                <a:effectLst>
                  <a:outerShdw blurRad="38100" dist="38100" dir="2700000" algn="tl">
                    <a:srgbClr val="C0C0C0"/>
                  </a:outerShdw>
                </a:effectLst>
                <a:latin typeface="Arial Narrow" pitchFamily="34" charset="0"/>
              </a:rPr>
              <a:t>.</a:t>
            </a:r>
          </a:p>
          <a:p>
            <a:pPr eaLnBrk="0" hangingPunct="0">
              <a:buFont typeface="Wingdings" pitchFamily="2" charset="2"/>
              <a:buChar char="Ø"/>
              <a:defRPr/>
            </a:pPr>
            <a:r>
              <a:rPr lang="fr-FR" sz="2800" dirty="0">
                <a:solidFill>
                  <a:srgbClr val="FFFF00"/>
                </a:solidFill>
                <a:effectLst>
                  <a:outerShdw blurRad="38100" dist="38100" dir="2700000" algn="tl">
                    <a:srgbClr val="C0C0C0"/>
                  </a:outerShdw>
                </a:effectLst>
                <a:latin typeface="Arial Narrow" pitchFamily="34" charset="0"/>
              </a:rPr>
              <a:t>Not suggestive </a:t>
            </a:r>
            <a:r>
              <a:rPr lang="fr-FR" sz="2800" dirty="0" err="1">
                <a:solidFill>
                  <a:srgbClr val="FFFF00"/>
                </a:solidFill>
                <a:effectLst>
                  <a:outerShdw blurRad="38100" dist="38100" dir="2700000" algn="tl">
                    <a:srgbClr val="C0C0C0"/>
                  </a:outerShdw>
                </a:effectLst>
                <a:latin typeface="Arial Narrow" pitchFamily="34" charset="0"/>
              </a:rPr>
              <a:t>pictures</a:t>
            </a:r>
            <a:r>
              <a:rPr lang="fr-FR" sz="2800" dirty="0">
                <a:solidFill>
                  <a:srgbClr val="FFFF00"/>
                </a:solidFill>
                <a:effectLst>
                  <a:outerShdw blurRad="38100" dist="38100" dir="2700000" algn="tl">
                    <a:srgbClr val="C0C0C0"/>
                  </a:outerShdw>
                </a:effectLst>
                <a:latin typeface="Arial Narrow" pitchFamily="34" charset="0"/>
              </a:rPr>
              <a:t> of TB: </a:t>
            </a:r>
            <a:r>
              <a:rPr lang="fr-FR" sz="2800" dirty="0" err="1">
                <a:solidFill>
                  <a:srgbClr val="FFFF00"/>
                </a:solidFill>
                <a:effectLst>
                  <a:outerShdw blurRad="38100" dist="38100" dir="2700000" algn="tl">
                    <a:srgbClr val="C0C0C0"/>
                  </a:outerShdw>
                </a:effectLst>
                <a:latin typeface="Arial Narrow" pitchFamily="34" charset="0"/>
              </a:rPr>
              <a:t>ex:not</a:t>
            </a:r>
            <a:r>
              <a:rPr lang="fr-FR" sz="2800" dirty="0">
                <a:solidFill>
                  <a:srgbClr val="FFFF00"/>
                </a:solidFill>
                <a:effectLst>
                  <a:outerShdw blurRad="38100" dist="38100" dir="2700000" algn="tl">
                    <a:srgbClr val="C0C0C0"/>
                  </a:outerShdw>
                </a:effectLst>
                <a:latin typeface="Arial Narrow" pitchFamily="34" charset="0"/>
              </a:rPr>
              <a:t> </a:t>
            </a:r>
            <a:r>
              <a:rPr lang="fr-FR" sz="2800" dirty="0" err="1">
                <a:solidFill>
                  <a:srgbClr val="FFFF00"/>
                </a:solidFill>
                <a:effectLst>
                  <a:outerShdw blurRad="38100" dist="38100" dir="2700000" algn="tl">
                    <a:srgbClr val="C0C0C0"/>
                  </a:outerShdw>
                </a:effectLst>
                <a:latin typeface="Arial Narrow" pitchFamily="34" charset="0"/>
              </a:rPr>
              <a:t>cavited</a:t>
            </a:r>
            <a:r>
              <a:rPr lang="fr-FR" sz="2800" dirty="0">
                <a:solidFill>
                  <a:srgbClr val="FFFF00"/>
                </a:solidFill>
                <a:effectLst>
                  <a:outerShdw blurRad="38100" dist="38100" dir="2700000" algn="tl">
                    <a:srgbClr val="C0C0C0"/>
                  </a:outerShdw>
                </a:effectLst>
                <a:latin typeface="Arial Narrow" pitchFamily="34" charset="0"/>
              </a:rPr>
              <a:t> round </a:t>
            </a:r>
            <a:r>
              <a:rPr lang="fr-FR" sz="2800" dirty="0" err="1">
                <a:solidFill>
                  <a:srgbClr val="FFFF00"/>
                </a:solidFill>
                <a:effectLst>
                  <a:outerShdw blurRad="38100" dist="38100" dir="2700000" algn="tl">
                    <a:srgbClr val="C0C0C0"/>
                  </a:outerShdw>
                </a:effectLst>
                <a:latin typeface="Arial Narrow" pitchFamily="34" charset="0"/>
              </a:rPr>
              <a:t>opacity</a:t>
            </a:r>
            <a:r>
              <a:rPr lang="fr-FR" sz="2800" dirty="0">
                <a:solidFill>
                  <a:srgbClr val="FFFF00"/>
                </a:solidFill>
                <a:effectLst>
                  <a:outerShdw blurRad="38100" dist="38100" dir="2700000" algn="tl">
                    <a:srgbClr val="C0C0C0"/>
                  </a:outerShdw>
                </a:effectLst>
                <a:latin typeface="Arial Narrow" pitchFamily="34" charset="0"/>
              </a:rPr>
              <a:t> &gt;3cm</a:t>
            </a:r>
          </a:p>
          <a:p>
            <a:pPr eaLnBrk="0" hangingPunct="0">
              <a:defRPr/>
            </a:pPr>
            <a:endParaRPr lang="fr-FR" sz="2800" dirty="0">
              <a:solidFill>
                <a:srgbClr val="FFFF00"/>
              </a:solidFill>
              <a:effectLst>
                <a:outerShdw blurRad="38100" dist="38100" dir="2700000" algn="tl">
                  <a:srgbClr val="C0C0C0"/>
                </a:outerShdw>
              </a:effectLst>
              <a:latin typeface="Arial Narrow" pitchFamily="34" charset="0"/>
            </a:endParaRPr>
          </a:p>
          <a:p>
            <a:pPr marL="342900" indent="-342900" eaLnBrk="0" hangingPunct="0">
              <a:buFont typeface="Wingdings" pitchFamily="2" charset="2"/>
              <a:buChar char="Ø"/>
              <a:defRPr/>
            </a:pPr>
            <a:r>
              <a:rPr lang="en-US" sz="2800" dirty="0">
                <a:solidFill>
                  <a:srgbClr val="FFFF00"/>
                </a:solidFill>
                <a:effectLst>
                  <a:outerShdw blurRad="38100" dist="38100" dir="2700000" algn="tl">
                    <a:srgbClr val="C0C0C0"/>
                  </a:outerShdw>
                </a:effectLst>
                <a:latin typeface="Arial Narrow" pitchFamily="34" charset="0"/>
              </a:rPr>
              <a:t>CXR very useful for diagnosis of TB S -  especially </a:t>
            </a:r>
          </a:p>
          <a:p>
            <a:pPr eaLnBrk="0" hangingPunct="0">
              <a:defRPr/>
            </a:pPr>
            <a:r>
              <a:rPr lang="en-US" sz="2800" dirty="0">
                <a:solidFill>
                  <a:srgbClr val="FFFF00"/>
                </a:solidFill>
                <a:effectLst>
                  <a:outerShdw blurRad="38100" dist="38100" dir="2700000" algn="tl">
                    <a:srgbClr val="C0C0C0"/>
                  </a:outerShdw>
                </a:effectLst>
                <a:latin typeface="Arial Narrow" pitchFamily="34" charset="0"/>
              </a:rPr>
              <a:t>in case of AIDS but d</a:t>
            </a:r>
            <a:r>
              <a:rPr lang="fr-FR" sz="2800" b="1" dirty="0" err="1">
                <a:solidFill>
                  <a:srgbClr val="FFC000"/>
                </a:solidFill>
                <a:effectLst>
                  <a:outerShdw blurRad="38100" dist="38100" dir="2700000" algn="tl">
                    <a:srgbClr val="C0C0C0"/>
                  </a:outerShdw>
                </a:effectLst>
                <a:latin typeface="Arial Narrow" pitchFamily="34" charset="0"/>
              </a:rPr>
              <a:t>ifferential</a:t>
            </a:r>
            <a:r>
              <a:rPr lang="fr-FR" sz="2800" b="1" dirty="0">
                <a:solidFill>
                  <a:srgbClr val="FFC000"/>
                </a:solidFill>
                <a:effectLst>
                  <a:outerShdw blurRad="38100" dist="38100" dir="2700000" algn="tl">
                    <a:srgbClr val="C0C0C0"/>
                  </a:outerShdw>
                </a:effectLst>
                <a:latin typeface="Arial Narrow" pitchFamily="34" charset="0"/>
              </a:rPr>
              <a:t> </a:t>
            </a:r>
            <a:r>
              <a:rPr lang="fr-FR" sz="2800" b="1" dirty="0" err="1">
                <a:solidFill>
                  <a:srgbClr val="FFC000"/>
                </a:solidFill>
                <a:effectLst>
                  <a:outerShdw blurRad="38100" dist="38100" dir="2700000" algn="tl">
                    <a:srgbClr val="C0C0C0"/>
                  </a:outerShdw>
                </a:effectLst>
                <a:latin typeface="Arial Narrow" pitchFamily="34" charset="0"/>
              </a:rPr>
              <a:t>diagnosis</a:t>
            </a:r>
            <a:r>
              <a:rPr lang="fr-FR" sz="2800" b="1" dirty="0">
                <a:solidFill>
                  <a:srgbClr val="FFC000"/>
                </a:solidFill>
                <a:effectLst>
                  <a:outerShdw blurRad="38100" dist="38100" dir="2700000" algn="tl">
                    <a:srgbClr val="C0C0C0"/>
                  </a:outerShdw>
                </a:effectLst>
                <a:latin typeface="Arial Narrow" pitchFamily="34" charset="0"/>
              </a:rPr>
              <a:t> are </a:t>
            </a:r>
            <a:r>
              <a:rPr lang="fr-FR" sz="2800" b="1" dirty="0" err="1">
                <a:solidFill>
                  <a:srgbClr val="FFC000"/>
                </a:solidFill>
                <a:effectLst>
                  <a:outerShdw blurRad="38100" dist="38100" dir="2700000" algn="tl">
                    <a:srgbClr val="C0C0C0"/>
                  </a:outerShdw>
                </a:effectLst>
                <a:latin typeface="Arial Narrow" pitchFamily="34" charset="0"/>
              </a:rPr>
              <a:t>numerous</a:t>
            </a:r>
            <a:endParaRPr lang="fr-FR" sz="2800" b="1" dirty="0">
              <a:solidFill>
                <a:srgbClr val="FFC000"/>
              </a:solidFill>
              <a:effectLst>
                <a:outerShdw blurRad="38100" dist="38100" dir="2700000" algn="tl">
                  <a:srgbClr val="C0C0C0"/>
                </a:outerShdw>
              </a:effectLst>
              <a:latin typeface="Arial Narrow" pitchFamily="34" charset="0"/>
            </a:endParaRPr>
          </a:p>
          <a:p>
            <a:pPr marL="457200" indent="-457200" eaLnBrk="0" hangingPunct="0">
              <a:buFont typeface="Wingdings" pitchFamily="2" charset="2"/>
              <a:buChar char="Ø"/>
              <a:defRPr/>
            </a:pPr>
            <a:r>
              <a:rPr lang="en-US" altLang="ja-JP" sz="2800" dirty="0">
                <a:solidFill>
                  <a:srgbClr val="FFFF00"/>
                </a:solidFill>
                <a:effectLst>
                  <a:outerShdw blurRad="38100" dist="38100" dir="2700000" algn="tl">
                    <a:srgbClr val="C0C0C0"/>
                  </a:outerShdw>
                </a:effectLst>
                <a:latin typeface="Arial Narrow" pitchFamily="34" charset="0"/>
              </a:rPr>
              <a:t>CXR is not recommended at the end of TB treatment. But it </a:t>
            </a:r>
          </a:p>
          <a:p>
            <a:pPr eaLnBrk="0" hangingPunct="0">
              <a:defRPr/>
            </a:pPr>
            <a:r>
              <a:rPr lang="en-US" altLang="ja-JP" sz="2800" dirty="0">
                <a:solidFill>
                  <a:srgbClr val="FFFF00"/>
                </a:solidFill>
                <a:effectLst>
                  <a:outerShdw blurRad="38100" dist="38100" dir="2700000" algn="tl">
                    <a:srgbClr val="C0C0C0"/>
                  </a:outerShdw>
                </a:effectLst>
                <a:latin typeface="Arial Narrow" pitchFamily="34" charset="0"/>
              </a:rPr>
              <a:t>can be very useful for </a:t>
            </a:r>
            <a:r>
              <a:rPr lang="en-US" altLang="ja-JP" sz="2800" dirty="0" err="1">
                <a:solidFill>
                  <a:srgbClr val="FFFF00"/>
                </a:solidFill>
                <a:effectLst>
                  <a:outerShdw blurRad="38100" dist="38100" dir="2700000" algn="tl">
                    <a:srgbClr val="C0C0C0"/>
                  </a:outerShdw>
                </a:effectLst>
                <a:latin typeface="Arial Narrow" pitchFamily="34" charset="0"/>
              </a:rPr>
              <a:t>sequellea</a:t>
            </a:r>
            <a:r>
              <a:rPr lang="en-US" altLang="ja-JP" sz="2800" dirty="0">
                <a:solidFill>
                  <a:srgbClr val="FFFF00"/>
                </a:solidFill>
                <a:effectLst>
                  <a:outerShdw blurRad="38100" dist="38100" dir="2700000" algn="tl">
                    <a:srgbClr val="C0C0C0"/>
                  </a:outerShdw>
                </a:effectLst>
                <a:latin typeface="Arial Narrow" pitchFamily="34" charset="0"/>
              </a:rPr>
              <a:t> assessment</a:t>
            </a:r>
          </a:p>
          <a:p>
            <a:pPr eaLnBrk="0" hangingPunct="0">
              <a:defRPr/>
            </a:pPr>
            <a:r>
              <a:rPr lang="en-US" sz="2800" dirty="0">
                <a:solidFill>
                  <a:srgbClr val="FFFF00"/>
                </a:solidFill>
                <a:effectLst>
                  <a:outerShdw blurRad="38100" dist="38100" dir="2700000" algn="tl">
                    <a:srgbClr val="C0C0C0"/>
                  </a:outerShdw>
                </a:effectLst>
                <a:latin typeface="Arial Narrow" pitchFamily="34" charset="0"/>
              </a:rPr>
              <a:t>.</a:t>
            </a:r>
          </a:p>
          <a:p>
            <a:pPr eaLnBrk="0" hangingPunct="0">
              <a:defRPr/>
            </a:pPr>
            <a:endParaRPr lang="fr-FR" sz="2800" dirty="0">
              <a:solidFill>
                <a:srgbClr val="FFFF00"/>
              </a:solidFill>
              <a:effectLst>
                <a:outerShdw blurRad="38100" dist="38100" dir="2700000" algn="tl">
                  <a:srgbClr val="C0C0C0"/>
                </a:outerShdw>
              </a:effectLst>
              <a:latin typeface="Arial Narrow" pitchFamily="34" charset="0"/>
            </a:endParaRPr>
          </a:p>
          <a:p>
            <a:pPr eaLnBrk="0" hangingPunct="0">
              <a:defRPr/>
            </a:pPr>
            <a:endParaRPr lang="fr-FR" sz="2800" dirty="0">
              <a:solidFill>
                <a:srgbClr val="FFFF00"/>
              </a:solidFill>
              <a:effectLst>
                <a:outerShdw blurRad="38100" dist="38100" dir="2700000" algn="tl">
                  <a:srgbClr val="C0C0C0"/>
                </a:outerShdw>
              </a:effectLst>
              <a:latin typeface="Arial Narrow" pitchFamily="34" charset="0"/>
            </a:endParaRPr>
          </a:p>
          <a:p>
            <a:pPr eaLnBrk="0" hangingPunct="0">
              <a:buFont typeface="Wingdings" pitchFamily="2" charset="2"/>
              <a:buChar char="Ø"/>
              <a:defRPr/>
            </a:pPr>
            <a:endParaRPr lang="fr-FR" sz="2800" dirty="0">
              <a:solidFill>
                <a:srgbClr val="FFFF00"/>
              </a:solidFill>
              <a:effectLst>
                <a:outerShdw blurRad="38100" dist="38100" dir="2700000" algn="tl">
                  <a:srgbClr val="C0C0C0"/>
                </a:outerShdw>
              </a:effectLst>
              <a:latin typeface="Arial Narrow" pitchFamily="34" charset="0"/>
            </a:endParaRPr>
          </a:p>
          <a:p>
            <a:pPr eaLnBrk="0" hangingPunct="0">
              <a:buFont typeface="Wingdings" pitchFamily="2" charset="2"/>
              <a:buChar char="Ø"/>
              <a:defRPr/>
            </a:pPr>
            <a:endParaRPr lang="fr-FR" sz="2800" dirty="0">
              <a:solidFill>
                <a:srgbClr val="FFFF00"/>
              </a:solidFill>
              <a:effectLst>
                <a:outerShdw blurRad="38100" dist="38100" dir="2700000" algn="tl">
                  <a:srgbClr val="C0C0C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684213" y="115888"/>
            <a:ext cx="7772400" cy="720725"/>
          </a:xfrm>
        </p:spPr>
        <p:txBody>
          <a:bodyPr/>
          <a:lstStyle/>
          <a:p>
            <a:r>
              <a:rPr lang="en-US" altLang="ru-RU" smtClean="0">
                <a:solidFill>
                  <a:schemeClr val="bg1"/>
                </a:solidFill>
              </a:rPr>
              <a:t>CXR (N)</a:t>
            </a:r>
            <a:endParaRPr lang="ru-RU" altLang="ru-RU" smtClean="0">
              <a:solidFill>
                <a:schemeClr val="bg1"/>
              </a:solidFill>
            </a:endParaRPr>
          </a:p>
        </p:txBody>
      </p:sp>
      <p:pic>
        <p:nvPicPr>
          <p:cNvPr id="4" name="Picture 2051" descr="untitled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350" y="981075"/>
            <a:ext cx="63373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55688" y="188913"/>
            <a:ext cx="7794625" cy="776287"/>
          </a:xfrm>
        </p:spPr>
        <p:txBody>
          <a:bodyPr/>
          <a:lstStyle/>
          <a:p>
            <a:r>
              <a:rPr lang="en-US" altLang="ru-RU" b="1" smtClean="0">
                <a:solidFill>
                  <a:schemeClr val="bg1"/>
                </a:solidFill>
              </a:rPr>
              <a:t>CXR (N)</a:t>
            </a:r>
            <a:endParaRPr lang="ru-RU" altLang="ru-RU" b="1" smtClean="0">
              <a:solidFill>
                <a:schemeClr val="bg1"/>
              </a:solidFill>
            </a:endParaRPr>
          </a:p>
        </p:txBody>
      </p:sp>
      <p:pic>
        <p:nvPicPr>
          <p:cNvPr id="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l="5263" r="5263"/>
          <a:stretch>
            <a:fillRect/>
          </a:stretch>
        </p:blipFill>
        <p:spPr bwMode="auto">
          <a:xfrm>
            <a:off x="611188" y="981075"/>
            <a:ext cx="80645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80" name="Text Box 4"/>
          <p:cNvSpPr txBox="1">
            <a:spLocks noChangeArrowheads="1"/>
          </p:cNvSpPr>
          <p:nvPr/>
        </p:nvSpPr>
        <p:spPr bwMode="auto">
          <a:xfrm>
            <a:off x="4227513" y="5019675"/>
            <a:ext cx="4930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spcBef>
                <a:spcPct val="0"/>
              </a:spcBef>
              <a:buFontTx/>
              <a:buNone/>
            </a:pPr>
            <a:r>
              <a:rPr lang="fr-FR" altLang="ru-RU" sz="2400">
                <a:solidFill>
                  <a:srgbClr val="FFC000"/>
                </a:solidFill>
                <a:latin typeface="Times New Roman" panose="02020603050405020304" pitchFamily="18" charset="0"/>
              </a:rPr>
              <a:t>Healed TB after treatment</a:t>
            </a:r>
          </a:p>
          <a:p>
            <a:pPr algn="ctr">
              <a:spcBef>
                <a:spcPct val="0"/>
              </a:spcBef>
              <a:buFontTx/>
              <a:buNone/>
            </a:pPr>
            <a:r>
              <a:rPr lang="fr-FR" altLang="ru-RU" sz="2400">
                <a:solidFill>
                  <a:srgbClr val="FFC000"/>
                </a:solidFill>
                <a:latin typeface="Times New Roman" panose="02020603050405020304" pitchFamily="18" charset="0"/>
              </a:rPr>
              <a:t>AFB neg. Do not confuse with TBM- </a:t>
            </a:r>
          </a:p>
        </p:txBody>
      </p:sp>
      <p:sp>
        <p:nvSpPr>
          <p:cNvPr id="971781" name="Text Box 5"/>
          <p:cNvSpPr txBox="1">
            <a:spLocks noChangeArrowheads="1"/>
          </p:cNvSpPr>
          <p:nvPr/>
        </p:nvSpPr>
        <p:spPr bwMode="auto">
          <a:xfrm>
            <a:off x="1625600" y="4965700"/>
            <a:ext cx="1176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spcBef>
                <a:spcPct val="0"/>
              </a:spcBef>
              <a:buFontTx/>
              <a:buNone/>
            </a:pPr>
            <a:r>
              <a:rPr lang="fr-FR" altLang="ru-RU" sz="2800">
                <a:solidFill>
                  <a:srgbClr val="FFC000"/>
                </a:solidFill>
                <a:latin typeface="Times New Roman" panose="02020603050405020304" pitchFamily="18" charset="0"/>
              </a:rPr>
              <a:t>TB</a:t>
            </a:r>
          </a:p>
          <a:p>
            <a:pPr algn="ctr">
              <a:spcBef>
                <a:spcPct val="0"/>
              </a:spcBef>
              <a:buFontTx/>
              <a:buNone/>
            </a:pPr>
            <a:r>
              <a:rPr lang="fr-FR" altLang="ru-RU" sz="2800">
                <a:solidFill>
                  <a:srgbClr val="FFC000"/>
                </a:solidFill>
                <a:latin typeface="Times New Roman" panose="02020603050405020304" pitchFamily="18" charset="0"/>
              </a:rPr>
              <a:t>AFB +</a:t>
            </a:r>
            <a:endParaRPr lang="fr-FR" altLang="ru-RU" sz="2000">
              <a:solidFill>
                <a:srgbClr val="FFC000"/>
              </a:solidFill>
              <a:latin typeface="Times New Roman" panose="02020603050405020304" pitchFamily="18" charset="0"/>
            </a:endParaRPr>
          </a:p>
        </p:txBody>
      </p:sp>
      <p:pic>
        <p:nvPicPr>
          <p:cNvPr id="34823" name="Picture 7" descr="195TB"/>
          <p:cNvPicPr>
            <a:picLocks noChangeAspect="1" noChangeArrowheads="1"/>
          </p:cNvPicPr>
          <p:nvPr/>
        </p:nvPicPr>
        <p:blipFill>
          <a:blip r:embed="rId3">
            <a:lum bright="12000" contrast="-6000"/>
            <a:grayscl/>
            <a:extLst>
              <a:ext uri="{28A0092B-C50C-407E-A947-70E740481C1C}">
                <a14:useLocalDpi xmlns:a14="http://schemas.microsoft.com/office/drawing/2010/main"/>
              </a:ext>
            </a:extLst>
          </a:blip>
          <a:srcRect/>
          <a:stretch>
            <a:fillRect/>
          </a:stretch>
        </p:blipFill>
        <p:spPr bwMode="auto">
          <a:xfrm>
            <a:off x="228600" y="533400"/>
            <a:ext cx="4333875" cy="4198938"/>
          </a:xfrm>
          <a:prstGeom prst="rect">
            <a:avLst/>
          </a:prstGeom>
          <a:solidFill>
            <a:schemeClr val="tx1"/>
          </a:solidFill>
          <a:ln w="9525">
            <a:solidFill>
              <a:schemeClr val="bg1"/>
            </a:solidFill>
            <a:miter lim="800000"/>
            <a:headEnd/>
            <a:tailEnd/>
          </a:ln>
        </p:spPr>
      </p:pic>
      <p:pic>
        <p:nvPicPr>
          <p:cNvPr id="20485" name="Picture 8" descr="197"/>
          <p:cNvPicPr>
            <a:picLocks noChangeAspect="1" noChangeArrowheads="1"/>
          </p:cNvPicPr>
          <p:nvPr/>
        </p:nvPicPr>
        <p:blipFill>
          <a:blip r:embed="rId4">
            <a:lum bright="12000" contrast="-12000"/>
            <a:grayscl/>
            <a:extLst>
              <a:ext uri="{28A0092B-C50C-407E-A947-70E740481C1C}">
                <a14:useLocalDpi xmlns:a14="http://schemas.microsoft.com/office/drawing/2010/main"/>
              </a:ext>
            </a:extLst>
          </a:blip>
          <a:srcRect/>
          <a:stretch>
            <a:fillRect/>
          </a:stretch>
        </p:blipFill>
        <p:spPr bwMode="auto">
          <a:xfrm>
            <a:off x="4708525" y="533400"/>
            <a:ext cx="4246563" cy="4081463"/>
          </a:xfrm>
          <a:prstGeom prst="rect">
            <a:avLst/>
          </a:prstGeom>
          <a:solidFill>
            <a:schemeClr val="tx1"/>
          </a:solid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17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7178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717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0" grpId="0" build="p" autoUpdateAnimBg="0"/>
      <p:bldP spid="9717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a:noFill/>
          </a:ln>
          <a:effectLs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9pPr>
          </a:lstStyle>
          <a:p>
            <a:pPr algn="ctr" eaLnBrk="0" hangingPunct="0">
              <a:defRPr/>
            </a:pPr>
            <a:r>
              <a:rPr lang="fr-FR" sz="4000" b="1" dirty="0" smtClean="0">
                <a:solidFill>
                  <a:srgbClr val="FFFF00"/>
                </a:solidFill>
                <a:effectLst>
                  <a:outerShdw blurRad="38100" dist="38100" dir="2700000" algn="tl">
                    <a:srgbClr val="000000"/>
                  </a:outerShdw>
                </a:effectLst>
                <a:latin typeface="Times New Roman" pitchFamily="16" charset="0"/>
                <a:ea typeface="+mn-ea"/>
              </a:rPr>
              <a:t>Aims of TB CXR interpretation</a:t>
            </a:r>
          </a:p>
        </p:txBody>
      </p:sp>
      <p:sp>
        <p:nvSpPr>
          <p:cNvPr id="15362" name="Text Box 2"/>
          <p:cNvSpPr txBox="1">
            <a:spLocks noChangeArrowheads="1"/>
          </p:cNvSpPr>
          <p:nvPr/>
        </p:nvSpPr>
        <p:spPr bwMode="auto">
          <a:xfrm>
            <a:off x="457200" y="1600200"/>
            <a:ext cx="8229600" cy="4525963"/>
          </a:xfrm>
          <a:prstGeom prst="rect">
            <a:avLst/>
          </a:prstGeom>
          <a:noFill/>
          <a:ln>
            <a:noFill/>
          </a:ln>
          <a:effectLs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charset="0"/>
                <a:cs typeface="Arial Unicode MS" charset="0"/>
              </a:defRPr>
            </a:lvl9pPr>
          </a:lstStyle>
          <a:p>
            <a:pPr eaLnBrk="0" hangingPunct="0">
              <a:spcBef>
                <a:spcPts val="800"/>
              </a:spcBef>
              <a:buClr>
                <a:srgbClr val="FFFFFF"/>
              </a:buClr>
              <a:buFont typeface="Arial" charset="0"/>
              <a:buChar char="•"/>
              <a:defRPr/>
            </a:pPr>
            <a:r>
              <a:rPr lang="en-US" sz="3200" b="1" dirty="0" smtClean="0">
                <a:solidFill>
                  <a:srgbClr val="FFFFFF"/>
                </a:solidFill>
                <a:effectLst>
                  <a:outerShdw blurRad="38100" dist="38100" dir="2700000" algn="tl">
                    <a:srgbClr val="000000"/>
                  </a:outerShdw>
                </a:effectLst>
                <a:latin typeface="Times New Roman" pitchFamily="16" charset="0"/>
                <a:ea typeface="+mn-ea"/>
              </a:rPr>
              <a:t>To differentiate CXR not suggestive of TB; CXR </a:t>
            </a:r>
            <a:r>
              <a:rPr lang="en-US" sz="3200" b="1" dirty="0" smtClean="0">
                <a:solidFill>
                  <a:srgbClr val="FFFFFF"/>
                </a:solidFill>
                <a:effectLst>
                  <a:outerShdw blurRad="38100" dist="38100" dir="2700000" algn="tl">
                    <a:srgbClr val="000000"/>
                  </a:outerShdw>
                </a:effectLst>
                <a:latin typeface="Times New Roman" pitchFamily="16" charset="0"/>
              </a:rPr>
              <a:t>suggestive of TB; CXR </a:t>
            </a:r>
            <a:r>
              <a:rPr lang="en-US" sz="3200" b="1" dirty="0" smtClean="0">
                <a:solidFill>
                  <a:srgbClr val="FFFFFF"/>
                </a:solidFill>
                <a:effectLst>
                  <a:outerShdw blurRad="38100" dist="38100" dir="2700000" algn="tl">
                    <a:srgbClr val="000000"/>
                  </a:outerShdw>
                </a:effectLst>
                <a:latin typeface="Times New Roman" pitchFamily="16" charset="0"/>
                <a:ea typeface="+mn-ea"/>
              </a:rPr>
              <a:t>suggestive of TB with possible differential diagnosis</a:t>
            </a:r>
          </a:p>
          <a:p>
            <a:pPr eaLnBrk="0" hangingPunct="0">
              <a:spcBef>
                <a:spcPts val="800"/>
              </a:spcBef>
              <a:buClr>
                <a:srgbClr val="FFFFFF"/>
              </a:buClr>
              <a:buFont typeface="Arial" charset="0"/>
              <a:buChar char="•"/>
              <a:defRPr/>
            </a:pPr>
            <a:r>
              <a:rPr lang="en-US" sz="3200" b="1" dirty="0" smtClean="0">
                <a:solidFill>
                  <a:srgbClr val="FFFFFF"/>
                </a:solidFill>
                <a:effectLst>
                  <a:outerShdw blurRad="38100" dist="38100" dir="2700000" algn="tl">
                    <a:srgbClr val="000000"/>
                  </a:outerShdw>
                </a:effectLst>
                <a:latin typeface="Times New Roman" pitchFamily="16" charset="0"/>
                <a:ea typeface="+mn-ea"/>
              </a:rPr>
              <a:t>To prescribe CXR within diagnosis algorithm considering  clinical and bacteriology (smear, </a:t>
            </a:r>
            <a:r>
              <a:rPr lang="en-US" sz="3200" b="1" dirty="0" err="1" smtClean="0">
                <a:solidFill>
                  <a:srgbClr val="FFFFFF"/>
                </a:solidFill>
                <a:effectLst>
                  <a:outerShdw blurRad="38100" dist="38100" dir="2700000" algn="tl">
                    <a:srgbClr val="000000"/>
                  </a:outerShdw>
                </a:effectLst>
                <a:latin typeface="Times New Roman" pitchFamily="16" charset="0"/>
                <a:ea typeface="+mn-ea"/>
              </a:rPr>
              <a:t>Xpert</a:t>
            </a:r>
            <a:r>
              <a:rPr lang="en-US" sz="3200" b="1" dirty="0" smtClean="0">
                <a:solidFill>
                  <a:srgbClr val="FFFFFF"/>
                </a:solidFill>
                <a:effectLst>
                  <a:outerShdw blurRad="38100" dist="38100" dir="2700000" algn="tl">
                    <a:srgbClr val="000000"/>
                  </a:outerShdw>
                </a:effectLst>
                <a:latin typeface="Times New Roman" pitchFamily="16" charset="0"/>
                <a:ea typeface="+mn-ea"/>
              </a:rPr>
              <a:t>, LPA, culture, DST)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NC11866"/>
          <p:cNvPicPr>
            <a:picLocks noChangeAspect="1" noChangeArrowheads="1"/>
          </p:cNvPicPr>
          <p:nvPr/>
        </p:nvPicPr>
        <p:blipFill>
          <a:blip r:embed="rId3">
            <a:lum bright="12000"/>
            <a:grayscl/>
            <a:extLst>
              <a:ext uri="{28A0092B-C50C-407E-A947-70E740481C1C}">
                <a14:useLocalDpi xmlns:a14="http://schemas.microsoft.com/office/drawing/2010/main"/>
              </a:ext>
            </a:extLst>
          </a:blip>
          <a:srcRect/>
          <a:stretch>
            <a:fillRect/>
          </a:stretch>
        </p:blipFill>
        <p:spPr bwMode="auto">
          <a:xfrm>
            <a:off x="304800" y="228600"/>
            <a:ext cx="3200400" cy="24765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3" descr="SNC10044"/>
          <p:cNvPicPr>
            <a:picLocks noChangeAspect="1" noChangeArrowheads="1"/>
          </p:cNvPicPr>
          <p:nvPr/>
        </p:nvPicPr>
        <p:blipFill>
          <a:blip r:embed="rId4">
            <a:lum bright="6000" contrast="6000"/>
            <a:grayscl/>
            <a:extLst>
              <a:ext uri="{28A0092B-C50C-407E-A947-70E740481C1C}">
                <a14:useLocalDpi xmlns:a14="http://schemas.microsoft.com/office/drawing/2010/main"/>
              </a:ext>
            </a:extLst>
          </a:blip>
          <a:srcRect/>
          <a:stretch>
            <a:fillRect/>
          </a:stretch>
        </p:blipFill>
        <p:spPr bwMode="auto">
          <a:xfrm>
            <a:off x="3581400" y="203200"/>
            <a:ext cx="2743200" cy="254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4" descr="DSC02303"/>
          <p:cNvPicPr>
            <a:picLocks noChangeAspect="1" noChangeArrowheads="1"/>
          </p:cNvPicPr>
          <p:nvPr/>
        </p:nvPicPr>
        <p:blipFill>
          <a:blip r:embed="rId5">
            <a:lum bright="-12000" contrast="12000"/>
            <a:grayscl/>
            <a:extLst>
              <a:ext uri="{28A0092B-C50C-407E-A947-70E740481C1C}">
                <a14:useLocalDpi xmlns:a14="http://schemas.microsoft.com/office/drawing/2010/main"/>
              </a:ext>
            </a:extLst>
          </a:blip>
          <a:srcRect/>
          <a:stretch>
            <a:fillRect/>
          </a:stretch>
        </p:blipFill>
        <p:spPr bwMode="auto">
          <a:xfrm>
            <a:off x="381000" y="3124200"/>
            <a:ext cx="3124200" cy="3276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5"/>
          <p:cNvPicPr>
            <a:picLocks noChangeAspect="1" noChangeArrowheads="1"/>
          </p:cNvPicPr>
          <p:nvPr/>
        </p:nvPicPr>
        <p:blipFill>
          <a:blip r:embed="rId6" cstate="email">
            <a:lum contrast="12000"/>
            <a:grayscl/>
            <a:extLst>
              <a:ext uri="{28A0092B-C50C-407E-A947-70E740481C1C}">
                <a14:useLocalDpi xmlns:a14="http://schemas.microsoft.com/office/drawing/2010/main"/>
              </a:ext>
            </a:extLst>
          </a:blip>
          <a:srcRect/>
          <a:stretch>
            <a:fillRect/>
          </a:stretch>
        </p:blipFill>
        <p:spPr bwMode="auto">
          <a:xfrm>
            <a:off x="3581400" y="3124200"/>
            <a:ext cx="2252663"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l="6274" t="1045" r="2510" b="2238"/>
          <a:stretch>
            <a:fillRect/>
          </a:stretch>
        </p:blipFill>
        <p:spPr bwMode="auto">
          <a:xfrm>
            <a:off x="5868988" y="3124200"/>
            <a:ext cx="3216275"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7" descr="C2932"/>
          <p:cNvPicPr>
            <a:picLocks noChangeAspect="1" noChangeArrowheads="1"/>
          </p:cNvPicPr>
          <p:nvPr/>
        </p:nvPicPr>
        <p:blipFill>
          <a:blip r:embed="rId8">
            <a:lum contrast="18000"/>
            <a:grayscl/>
            <a:extLst>
              <a:ext uri="{28A0092B-C50C-407E-A947-70E740481C1C}">
                <a14:useLocalDpi xmlns:a14="http://schemas.microsoft.com/office/drawing/2010/main"/>
              </a:ext>
            </a:extLst>
          </a:blip>
          <a:srcRect/>
          <a:stretch>
            <a:fillRect/>
          </a:stretch>
        </p:blipFill>
        <p:spPr bwMode="auto">
          <a:xfrm>
            <a:off x="6400800" y="220663"/>
            <a:ext cx="2667000" cy="25463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2" name="Rectangle 8"/>
          <p:cNvSpPr>
            <a:spLocks noChangeArrowheads="1"/>
          </p:cNvSpPr>
          <p:nvPr/>
        </p:nvSpPr>
        <p:spPr bwMode="auto">
          <a:xfrm>
            <a:off x="1447800" y="2711450"/>
            <a:ext cx="825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600">
                <a:solidFill>
                  <a:srgbClr val="FFC000"/>
                </a:solidFill>
                <a:latin typeface="Arial Narrow" panose="020B0606020202030204" pitchFamily="34" charset="0"/>
              </a:rPr>
              <a:t>Infiltrate</a:t>
            </a:r>
            <a:r>
              <a:rPr lang="fr-FR" altLang="ru-RU" sz="1600">
                <a:solidFill>
                  <a:schemeClr val="accent2"/>
                </a:solidFill>
                <a:latin typeface="Arial Narrow" panose="020B0606020202030204" pitchFamily="34" charset="0"/>
              </a:rPr>
              <a:t> </a:t>
            </a:r>
          </a:p>
        </p:txBody>
      </p:sp>
      <p:sp>
        <p:nvSpPr>
          <p:cNvPr id="21513" name="Rectangle 9"/>
          <p:cNvSpPr>
            <a:spLocks noChangeArrowheads="1"/>
          </p:cNvSpPr>
          <p:nvPr/>
        </p:nvSpPr>
        <p:spPr bwMode="auto">
          <a:xfrm>
            <a:off x="4198938" y="2743200"/>
            <a:ext cx="922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600">
                <a:solidFill>
                  <a:srgbClr val="FFC000"/>
                </a:solidFill>
                <a:latin typeface="Arial Narrow" panose="020B0606020202030204" pitchFamily="34" charset="0"/>
              </a:rPr>
              <a:t>Cavities </a:t>
            </a:r>
            <a:r>
              <a:rPr lang="fr-FR" altLang="ru-RU" sz="1600">
                <a:solidFill>
                  <a:schemeClr val="accent2"/>
                </a:solidFill>
                <a:latin typeface="Arial Narrow" panose="020B0606020202030204" pitchFamily="34" charset="0"/>
              </a:rPr>
              <a:t>  </a:t>
            </a:r>
          </a:p>
        </p:txBody>
      </p:sp>
      <p:sp>
        <p:nvSpPr>
          <p:cNvPr id="21514" name="Rectangle 10"/>
          <p:cNvSpPr>
            <a:spLocks noChangeArrowheads="1"/>
          </p:cNvSpPr>
          <p:nvPr/>
        </p:nvSpPr>
        <p:spPr bwMode="auto">
          <a:xfrm>
            <a:off x="6659563" y="2782888"/>
            <a:ext cx="704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600">
                <a:solidFill>
                  <a:srgbClr val="FFC000"/>
                </a:solidFill>
                <a:latin typeface="Arial Narrow" panose="020B0606020202030204" pitchFamily="34" charset="0"/>
              </a:rPr>
              <a:t>Milliary</a:t>
            </a:r>
          </a:p>
        </p:txBody>
      </p:sp>
      <p:sp>
        <p:nvSpPr>
          <p:cNvPr id="21515" name="Rectangle 11"/>
          <p:cNvSpPr>
            <a:spLocks noChangeArrowheads="1"/>
          </p:cNvSpPr>
          <p:nvPr/>
        </p:nvSpPr>
        <p:spPr bwMode="auto">
          <a:xfrm>
            <a:off x="990600" y="6369050"/>
            <a:ext cx="1273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600">
                <a:solidFill>
                  <a:srgbClr val="FFC000"/>
                </a:solidFill>
                <a:latin typeface="Arial Narrow" panose="020B0606020202030204" pitchFamily="34" charset="0"/>
              </a:rPr>
              <a:t>TB pneumonia</a:t>
            </a:r>
          </a:p>
        </p:txBody>
      </p:sp>
      <p:sp>
        <p:nvSpPr>
          <p:cNvPr id="21516" name="Rectangle 12"/>
          <p:cNvSpPr>
            <a:spLocks noChangeArrowheads="1"/>
          </p:cNvSpPr>
          <p:nvPr/>
        </p:nvSpPr>
        <p:spPr bwMode="auto">
          <a:xfrm>
            <a:off x="3670300" y="6354763"/>
            <a:ext cx="1450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600">
                <a:solidFill>
                  <a:srgbClr val="FFC000"/>
                </a:solidFill>
                <a:latin typeface="Arial Narrow" panose="020B0606020202030204" pitchFamily="34" charset="0"/>
              </a:rPr>
              <a:t>TB adenopathies</a:t>
            </a:r>
            <a:endParaRPr lang="fr-FR" altLang="ru-RU" sz="1600">
              <a:solidFill>
                <a:schemeClr val="accent2"/>
              </a:solidFill>
              <a:latin typeface="Arial Narrow" panose="020B0606020202030204" pitchFamily="34" charset="0"/>
            </a:endParaRPr>
          </a:p>
        </p:txBody>
      </p:sp>
      <p:sp>
        <p:nvSpPr>
          <p:cNvPr id="21517" name="Rectangle 13"/>
          <p:cNvSpPr>
            <a:spLocks noChangeArrowheads="1"/>
          </p:cNvSpPr>
          <p:nvPr/>
        </p:nvSpPr>
        <p:spPr bwMode="auto">
          <a:xfrm>
            <a:off x="6415088" y="6369050"/>
            <a:ext cx="1427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600">
                <a:solidFill>
                  <a:srgbClr val="FFC000"/>
                </a:solidFill>
                <a:latin typeface="Arial Narrow" panose="020B0606020202030204" pitchFamily="34" charset="0"/>
              </a:rPr>
              <a:t>TB Pericarditis</a:t>
            </a:r>
          </a:p>
        </p:txBody>
      </p:sp>
      <p:grpSp>
        <p:nvGrpSpPr>
          <p:cNvPr id="2" name="Grouper 21"/>
          <p:cNvGrpSpPr>
            <a:grpSpLocks/>
          </p:cNvGrpSpPr>
          <p:nvPr/>
        </p:nvGrpSpPr>
        <p:grpSpPr bwMode="auto">
          <a:xfrm>
            <a:off x="2209800" y="2736850"/>
            <a:ext cx="3538538" cy="3971925"/>
            <a:chOff x="2209800" y="2736850"/>
            <a:chExt cx="3538061" cy="3970261"/>
          </a:xfrm>
        </p:grpSpPr>
        <p:sp>
          <p:nvSpPr>
            <p:cNvPr id="57358" name="Rectangle 14"/>
            <p:cNvSpPr>
              <a:spLocks noChangeArrowheads="1"/>
            </p:cNvSpPr>
            <p:nvPr/>
          </p:nvSpPr>
          <p:spPr bwMode="auto">
            <a:xfrm>
              <a:off x="2209800" y="6337379"/>
              <a:ext cx="846024" cy="369732"/>
            </a:xfrm>
            <a:prstGeom prst="rect">
              <a:avLst/>
            </a:prstGeom>
            <a:noFill/>
            <a:ln w="9525">
              <a:noFill/>
              <a:miter lim="800000"/>
              <a:headEnd/>
              <a:tailEnd/>
            </a:ln>
          </p:spPr>
          <p:txBody>
            <a:bodyPr wrap="none">
              <a:spAutoFit/>
            </a:bodyPr>
            <a:lstStyle/>
            <a:p>
              <a:pPr eaLnBrk="0" hangingPunct="0">
                <a:defRPr/>
              </a:pPr>
              <a:r>
                <a:rPr lang="fr-FR" sz="1800" b="1" dirty="0">
                  <a:solidFill>
                    <a:srgbClr val="FF0000"/>
                  </a:solidFill>
                  <a:effectLst>
                    <a:outerShdw blurRad="38100" dist="38100" dir="2700000" algn="tl">
                      <a:srgbClr val="DDDDDD"/>
                    </a:outerShdw>
                  </a:effectLst>
                  <a:latin typeface="Arial Narrow" charset="0"/>
                  <a:ea typeface="ＭＳ Ｐゴシック" charset="-128"/>
                </a:rPr>
                <a:t>AFB+ +</a:t>
              </a:r>
            </a:p>
          </p:txBody>
        </p:sp>
        <p:sp>
          <p:nvSpPr>
            <p:cNvPr id="57359" name="Rectangle 15"/>
            <p:cNvSpPr>
              <a:spLocks noChangeArrowheads="1"/>
            </p:cNvSpPr>
            <p:nvPr/>
          </p:nvSpPr>
          <p:spPr bwMode="auto">
            <a:xfrm>
              <a:off x="5011360" y="2736850"/>
              <a:ext cx="736501" cy="369733"/>
            </a:xfrm>
            <a:prstGeom prst="rect">
              <a:avLst/>
            </a:prstGeom>
            <a:noFill/>
            <a:ln w="9525">
              <a:noFill/>
              <a:miter lim="800000"/>
              <a:headEnd/>
              <a:tailEnd/>
            </a:ln>
          </p:spPr>
          <p:txBody>
            <a:bodyPr wrap="none">
              <a:spAutoFit/>
            </a:bodyPr>
            <a:lstStyle/>
            <a:p>
              <a:pPr eaLnBrk="0" hangingPunct="0">
                <a:defRPr/>
              </a:pPr>
              <a:r>
                <a:rPr lang="fr-FR" sz="1800" b="1" dirty="0">
                  <a:solidFill>
                    <a:srgbClr val="FF0000"/>
                  </a:solidFill>
                  <a:effectLst>
                    <a:outerShdw blurRad="38100" dist="38100" dir="2700000" algn="tl">
                      <a:srgbClr val="DDDDDD"/>
                    </a:outerShdw>
                  </a:effectLst>
                  <a:latin typeface="Arial Narrow" charset="0"/>
                  <a:ea typeface="ＭＳ Ｐゴシック" charset="-128"/>
                </a:rPr>
                <a:t>AFB +</a:t>
              </a:r>
            </a:p>
          </p:txBody>
        </p:sp>
      </p:grpSp>
      <p:sp>
        <p:nvSpPr>
          <p:cNvPr id="57360" name="Rectangle 16"/>
          <p:cNvSpPr>
            <a:spLocks noChangeArrowheads="1"/>
          </p:cNvSpPr>
          <p:nvPr/>
        </p:nvSpPr>
        <p:spPr bwMode="auto">
          <a:xfrm>
            <a:off x="2057400" y="2667000"/>
            <a:ext cx="798513" cy="369888"/>
          </a:xfrm>
          <a:prstGeom prst="rect">
            <a:avLst/>
          </a:prstGeom>
          <a:noFill/>
          <a:ln w="9525">
            <a:noFill/>
            <a:miter lim="800000"/>
            <a:headEnd/>
            <a:tailEnd/>
          </a:ln>
        </p:spPr>
        <p:txBody>
          <a:bodyPr wrap="none">
            <a:spAutoFit/>
          </a:bodyPr>
          <a:lstStyle/>
          <a:p>
            <a:pPr eaLnBrk="0" hangingPunct="0">
              <a:defRPr/>
            </a:pPr>
            <a:r>
              <a:rPr lang="fr-FR" sz="1800" dirty="0">
                <a:solidFill>
                  <a:srgbClr val="FF0000"/>
                </a:solidFill>
                <a:effectLst>
                  <a:outerShdw blurRad="38100" dist="38100" dir="2700000" algn="tl">
                    <a:srgbClr val="C0C0C0"/>
                  </a:outerShdw>
                </a:effectLst>
                <a:latin typeface="Arial Narrow" pitchFamily="34" charset="0"/>
              </a:rPr>
              <a:t>AFB+/-</a:t>
            </a:r>
          </a:p>
        </p:txBody>
      </p:sp>
      <p:grpSp>
        <p:nvGrpSpPr>
          <p:cNvPr id="3" name="Group 22"/>
          <p:cNvGrpSpPr>
            <a:grpSpLocks/>
          </p:cNvGrpSpPr>
          <p:nvPr/>
        </p:nvGrpSpPr>
        <p:grpSpPr bwMode="auto">
          <a:xfrm>
            <a:off x="5362575" y="2727325"/>
            <a:ext cx="3097213" cy="3981450"/>
            <a:chOff x="3378" y="1718"/>
            <a:chExt cx="1951" cy="2508"/>
          </a:xfrm>
        </p:grpSpPr>
        <p:sp>
          <p:nvSpPr>
            <p:cNvPr id="57361" name="Rectangle 17"/>
            <p:cNvSpPr>
              <a:spLocks noChangeArrowheads="1"/>
            </p:cNvSpPr>
            <p:nvPr/>
          </p:nvSpPr>
          <p:spPr bwMode="auto">
            <a:xfrm>
              <a:off x="3378" y="3993"/>
              <a:ext cx="433" cy="233"/>
            </a:xfrm>
            <a:prstGeom prst="rect">
              <a:avLst/>
            </a:prstGeom>
            <a:noFill/>
            <a:ln w="9525">
              <a:noFill/>
              <a:miter lim="800000"/>
              <a:headEnd/>
              <a:tailEnd/>
            </a:ln>
          </p:spPr>
          <p:txBody>
            <a:bodyPr wrap="none">
              <a:spAutoFit/>
            </a:bodyPr>
            <a:lstStyle/>
            <a:p>
              <a:pPr eaLnBrk="0" hangingPunct="0">
                <a:defRPr/>
              </a:pPr>
              <a:r>
                <a:rPr lang="fr-FR" sz="1800" b="1" dirty="0">
                  <a:solidFill>
                    <a:srgbClr val="FF0000"/>
                  </a:solidFill>
                  <a:effectLst>
                    <a:outerShdw blurRad="38100" dist="38100" dir="2700000" algn="tl">
                      <a:srgbClr val="DDDDDD"/>
                    </a:outerShdw>
                  </a:effectLst>
                  <a:latin typeface="Arial Narrow" charset="0"/>
                  <a:ea typeface="ＭＳ Ｐゴシック" charset="-128"/>
                </a:rPr>
                <a:t>AFB -</a:t>
              </a:r>
            </a:p>
          </p:txBody>
        </p:sp>
        <p:sp>
          <p:nvSpPr>
            <p:cNvPr id="57362" name="Rectangle 18"/>
            <p:cNvSpPr>
              <a:spLocks noChangeArrowheads="1"/>
            </p:cNvSpPr>
            <p:nvPr/>
          </p:nvSpPr>
          <p:spPr bwMode="auto">
            <a:xfrm>
              <a:off x="4896" y="3993"/>
              <a:ext cx="433" cy="233"/>
            </a:xfrm>
            <a:prstGeom prst="rect">
              <a:avLst/>
            </a:prstGeom>
            <a:noFill/>
            <a:ln w="9525">
              <a:noFill/>
              <a:miter lim="800000"/>
              <a:headEnd/>
              <a:tailEnd/>
            </a:ln>
          </p:spPr>
          <p:txBody>
            <a:bodyPr wrap="none">
              <a:spAutoFit/>
            </a:bodyPr>
            <a:lstStyle/>
            <a:p>
              <a:pPr eaLnBrk="0" hangingPunct="0">
                <a:defRPr/>
              </a:pPr>
              <a:r>
                <a:rPr lang="fr-FR" sz="1800" b="1" dirty="0">
                  <a:solidFill>
                    <a:srgbClr val="FF0000"/>
                  </a:solidFill>
                  <a:effectLst>
                    <a:outerShdw blurRad="38100" dist="38100" dir="2700000" algn="tl">
                      <a:srgbClr val="DDDDDD"/>
                    </a:outerShdw>
                  </a:effectLst>
                  <a:latin typeface="Arial Narrow" charset="0"/>
                  <a:ea typeface="ＭＳ Ｐゴシック" charset="-128"/>
                </a:rPr>
                <a:t>AFB -</a:t>
              </a:r>
            </a:p>
          </p:txBody>
        </p:sp>
        <p:sp>
          <p:nvSpPr>
            <p:cNvPr id="57363" name="Rectangle 19"/>
            <p:cNvSpPr>
              <a:spLocks noChangeArrowheads="1"/>
            </p:cNvSpPr>
            <p:nvPr/>
          </p:nvSpPr>
          <p:spPr bwMode="auto">
            <a:xfrm>
              <a:off x="4660" y="1718"/>
              <a:ext cx="467" cy="233"/>
            </a:xfrm>
            <a:prstGeom prst="rect">
              <a:avLst/>
            </a:prstGeom>
            <a:noFill/>
            <a:ln w="9525">
              <a:noFill/>
              <a:miter lim="800000"/>
              <a:headEnd/>
              <a:tailEnd/>
            </a:ln>
          </p:spPr>
          <p:txBody>
            <a:bodyPr wrap="none">
              <a:spAutoFit/>
            </a:bodyPr>
            <a:lstStyle/>
            <a:p>
              <a:pPr eaLnBrk="0" hangingPunct="0">
                <a:defRPr/>
              </a:pPr>
              <a:r>
                <a:rPr lang="fr-FR" sz="1800" b="1" dirty="0">
                  <a:solidFill>
                    <a:srgbClr val="FF0000"/>
                  </a:solidFill>
                  <a:effectLst>
                    <a:outerShdw blurRad="38100" dist="38100" dir="2700000" algn="tl">
                      <a:srgbClr val="DDDDDD"/>
                    </a:outerShdw>
                  </a:effectLst>
                  <a:latin typeface="Arial Narrow" charset="0"/>
                  <a:ea typeface="ＭＳ Ｐゴシック" charset="-128"/>
                </a:rPr>
                <a:t>AFB -</a:t>
              </a:r>
              <a:r>
                <a:rPr lang="fr-FR" sz="1800" b="1" dirty="0">
                  <a:solidFill>
                    <a:srgbClr val="FFC000"/>
                  </a:solidFill>
                  <a:effectLst>
                    <a:outerShdw blurRad="38100" dist="38100" dir="2700000" algn="tl">
                      <a:srgbClr val="DDDDDD"/>
                    </a:outerShdw>
                  </a:effectLst>
                  <a:latin typeface="Arial Narrow" charset="0"/>
                  <a:ea typeface="ＭＳ Ｐゴシック" charset="-128"/>
                </a:rPr>
                <a:t> </a:t>
              </a:r>
              <a:endParaRPr lang="fr-FR" sz="1800" b="1" dirty="0">
                <a:solidFill>
                  <a:schemeClr val="accent2"/>
                </a:solidFill>
                <a:effectLst>
                  <a:outerShdw blurRad="38100" dist="38100" dir="2700000" algn="tl">
                    <a:srgbClr val="DDDDDD"/>
                  </a:outerShdw>
                </a:effectLst>
                <a:latin typeface="Arial Narrow" charset="0"/>
                <a:ea typeface="ＭＳ Ｐゴシック"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0"/>
            <a:ext cx="28575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6775" y="3048000"/>
            <a:ext cx="6931025"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Oval 4"/>
          <p:cNvSpPr>
            <a:spLocks noChangeArrowheads="1"/>
          </p:cNvSpPr>
          <p:nvPr/>
        </p:nvSpPr>
        <p:spPr bwMode="auto">
          <a:xfrm>
            <a:off x="838200" y="1143000"/>
            <a:ext cx="1295400" cy="6858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endParaRPr lang="ru-RU" altLang="ru-RU" sz="2400"/>
          </a:p>
        </p:txBody>
      </p:sp>
      <p:sp>
        <p:nvSpPr>
          <p:cNvPr id="145413" name="Line 5"/>
          <p:cNvSpPr>
            <a:spLocks noChangeShapeType="1"/>
          </p:cNvSpPr>
          <p:nvPr/>
        </p:nvSpPr>
        <p:spPr bwMode="auto">
          <a:xfrm>
            <a:off x="4191000" y="4094163"/>
            <a:ext cx="1066800" cy="0"/>
          </a:xfrm>
          <a:prstGeom prst="line">
            <a:avLst/>
          </a:prstGeom>
          <a:noFill/>
          <a:ln w="28575">
            <a:solidFill>
              <a:srgbClr val="FF150C"/>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145414" name="Line 6"/>
          <p:cNvSpPr>
            <a:spLocks noChangeShapeType="1"/>
          </p:cNvSpPr>
          <p:nvPr/>
        </p:nvSpPr>
        <p:spPr bwMode="auto">
          <a:xfrm>
            <a:off x="2362200" y="6151563"/>
            <a:ext cx="4519613" cy="0"/>
          </a:xfrm>
          <a:prstGeom prst="line">
            <a:avLst/>
          </a:prstGeom>
          <a:noFill/>
          <a:ln w="28575">
            <a:solidFill>
              <a:srgbClr val="FF150C"/>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145415" name="Line 7"/>
          <p:cNvSpPr>
            <a:spLocks noChangeShapeType="1"/>
          </p:cNvSpPr>
          <p:nvPr/>
        </p:nvSpPr>
        <p:spPr bwMode="auto">
          <a:xfrm>
            <a:off x="2895600" y="4627563"/>
            <a:ext cx="5348288" cy="0"/>
          </a:xfrm>
          <a:prstGeom prst="line">
            <a:avLst/>
          </a:prstGeom>
          <a:noFill/>
          <a:ln w="28575">
            <a:solidFill>
              <a:srgbClr val="FF150C"/>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145416" name="AutoShape 8"/>
          <p:cNvSpPr>
            <a:spLocks/>
          </p:cNvSpPr>
          <p:nvPr/>
        </p:nvSpPr>
        <p:spPr bwMode="auto">
          <a:xfrm>
            <a:off x="1981200" y="4703763"/>
            <a:ext cx="76200" cy="1371600"/>
          </a:xfrm>
          <a:prstGeom prst="leftBrace">
            <a:avLst>
              <a:gd name="adj1" fmla="val 150000"/>
              <a:gd name="adj2" fmla="val 50000"/>
            </a:avLst>
          </a:prstGeom>
          <a:noFill/>
          <a:ln w="28575">
            <a:solidFill>
              <a:srgbClr val="FF150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endParaRPr lang="ru-RU" altLang="ru-RU" sz="2400"/>
          </a:p>
        </p:txBody>
      </p:sp>
      <p:sp>
        <p:nvSpPr>
          <p:cNvPr id="145417" name="Rectangle 9"/>
          <p:cNvSpPr>
            <a:spLocks noChangeArrowheads="1"/>
          </p:cNvSpPr>
          <p:nvPr/>
        </p:nvSpPr>
        <p:spPr bwMode="auto">
          <a:xfrm>
            <a:off x="508000" y="4795838"/>
            <a:ext cx="1470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2400">
                <a:solidFill>
                  <a:srgbClr val="FF150C"/>
                </a:solidFill>
              </a:rPr>
              <a:t>Sequella </a:t>
            </a:r>
          </a:p>
          <a:p>
            <a:pPr>
              <a:spcBef>
                <a:spcPct val="0"/>
              </a:spcBef>
              <a:buFontTx/>
              <a:buNone/>
            </a:pPr>
            <a:r>
              <a:rPr lang="fr-FR" altLang="ru-RU" sz="2400">
                <a:solidFill>
                  <a:srgbClr val="FF150C"/>
                </a:solidFill>
              </a:rPr>
              <a:t>problem</a:t>
            </a:r>
          </a:p>
        </p:txBody>
      </p:sp>
      <p:grpSp>
        <p:nvGrpSpPr>
          <p:cNvPr id="2" name="Group 14"/>
          <p:cNvGrpSpPr>
            <a:grpSpLocks/>
          </p:cNvGrpSpPr>
          <p:nvPr/>
        </p:nvGrpSpPr>
        <p:grpSpPr bwMode="auto">
          <a:xfrm>
            <a:off x="2286000" y="4953000"/>
            <a:ext cx="6477000" cy="533400"/>
            <a:chOff x="1440" y="3120"/>
            <a:chExt cx="4080" cy="336"/>
          </a:xfrm>
        </p:grpSpPr>
        <p:sp>
          <p:nvSpPr>
            <p:cNvPr id="22539" name="Line 10"/>
            <p:cNvSpPr>
              <a:spLocks noChangeShapeType="1"/>
            </p:cNvSpPr>
            <p:nvPr/>
          </p:nvSpPr>
          <p:spPr bwMode="auto">
            <a:xfrm>
              <a:off x="2544" y="3120"/>
              <a:ext cx="1691"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22540" name="Line 11"/>
            <p:cNvSpPr>
              <a:spLocks noChangeShapeType="1"/>
            </p:cNvSpPr>
            <p:nvPr/>
          </p:nvSpPr>
          <p:spPr bwMode="auto">
            <a:xfrm>
              <a:off x="4656" y="3120"/>
              <a:ext cx="67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22541" name="Line 12"/>
            <p:cNvSpPr>
              <a:spLocks noChangeShapeType="1"/>
            </p:cNvSpPr>
            <p:nvPr/>
          </p:nvSpPr>
          <p:spPr bwMode="auto">
            <a:xfrm>
              <a:off x="3829" y="3264"/>
              <a:ext cx="1691"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22542" name="Line 13"/>
            <p:cNvSpPr>
              <a:spLocks noChangeShapeType="1"/>
            </p:cNvSpPr>
            <p:nvPr/>
          </p:nvSpPr>
          <p:spPr bwMode="auto">
            <a:xfrm>
              <a:off x="1440" y="3456"/>
              <a:ext cx="2349"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54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54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4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5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P spid="145416" grpId="0" animBg="1"/>
      <p:bldP spid="1454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0" y="609600"/>
            <a:ext cx="9144000" cy="1143000"/>
          </a:xfrm>
        </p:spPr>
        <p:txBody>
          <a:bodyPr/>
          <a:lstStyle/>
          <a:p>
            <a:r>
              <a:rPr lang="en-US" altLang="ru-RU" b="1" smtClean="0">
                <a:solidFill>
                  <a:srgbClr val="FFFF00"/>
                </a:solidFill>
              </a:rPr>
              <a:t>Active versus inactive lesions</a:t>
            </a:r>
            <a:r>
              <a:rPr lang="en-US" altLang="ru-RU" b="1" smtClean="0"/>
              <a:t/>
            </a:r>
            <a:br>
              <a:rPr lang="en-US" altLang="ru-RU" b="1" smtClean="0"/>
            </a:br>
            <a:endParaRPr lang="ru-RU" altLang="ru-RU" smtClean="0"/>
          </a:p>
        </p:txBody>
      </p:sp>
      <p:sp>
        <p:nvSpPr>
          <p:cNvPr id="23555" name="Содержимое 2"/>
          <p:cNvSpPr>
            <a:spLocks noGrp="1"/>
          </p:cNvSpPr>
          <p:nvPr>
            <p:ph idx="1"/>
          </p:nvPr>
        </p:nvSpPr>
        <p:spPr>
          <a:xfrm>
            <a:off x="684213" y="1484313"/>
            <a:ext cx="7772400" cy="4114800"/>
          </a:xfrm>
        </p:spPr>
        <p:txBody>
          <a:bodyPr/>
          <a:lstStyle/>
          <a:p>
            <a:r>
              <a:rPr lang="en-US" altLang="ru-RU" smtClean="0">
                <a:solidFill>
                  <a:schemeClr val="bg1"/>
                </a:solidFill>
              </a:rPr>
              <a:t>Chest plain films have limited value for this purpose, since they can only establish that the lesion is stable, and stable lesions can contain active bacilli.</a:t>
            </a:r>
          </a:p>
          <a:p>
            <a:r>
              <a:rPr lang="en-US" altLang="ru-RU" smtClean="0">
                <a:solidFill>
                  <a:schemeClr val="bg1"/>
                </a:solidFill>
              </a:rPr>
              <a:t>CT can add valuable information for the detection of activity</a:t>
            </a:r>
          </a:p>
          <a:p>
            <a:r>
              <a:rPr lang="en-US" altLang="ru-RU" smtClean="0">
                <a:solidFill>
                  <a:schemeClr val="bg1"/>
                </a:solidFill>
              </a:rPr>
              <a:t>Branching opacities, cavitations or consolidation are clear signs of active tuberculosis</a:t>
            </a:r>
            <a:endParaRPr lang="ru-RU" altLang="ru-RU"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3059113" y="404813"/>
            <a:ext cx="3930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b="1">
                <a:solidFill>
                  <a:srgbClr val="FFFF00"/>
                </a:solidFill>
              </a:rPr>
              <a:t>Primary tuberculosis (PT)</a:t>
            </a:r>
            <a:endParaRPr lang="ru-RU" altLang="ru-RU" sz="2400" b="1">
              <a:solidFill>
                <a:srgbClr val="FFFF00"/>
              </a:solidFill>
            </a:endParaRPr>
          </a:p>
        </p:txBody>
      </p:sp>
      <p:sp>
        <p:nvSpPr>
          <p:cNvPr id="24579" name="Прямоугольник 2"/>
          <p:cNvSpPr>
            <a:spLocks noChangeArrowheads="1"/>
          </p:cNvSpPr>
          <p:nvPr/>
        </p:nvSpPr>
        <p:spPr bwMode="auto">
          <a:xfrm>
            <a:off x="395288" y="1052513"/>
            <a:ext cx="8497887"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1800">
                <a:solidFill>
                  <a:schemeClr val="bg1"/>
                </a:solidFill>
              </a:rPr>
              <a:t>• </a:t>
            </a:r>
            <a:r>
              <a:rPr lang="en-US" altLang="ru-RU" sz="2400" b="1">
                <a:solidFill>
                  <a:srgbClr val="FFFF00"/>
                </a:solidFill>
              </a:rPr>
              <a:t>lymphadenopathy</a:t>
            </a:r>
            <a:r>
              <a:rPr lang="en-US" altLang="ru-RU" sz="2400">
                <a:solidFill>
                  <a:schemeClr val="bg1"/>
                </a:solidFill>
              </a:rPr>
              <a:t>, which is observed in almost all patients. Generally</a:t>
            </a:r>
          </a:p>
          <a:p>
            <a:pPr>
              <a:spcBef>
                <a:spcPct val="0"/>
              </a:spcBef>
              <a:buFontTx/>
              <a:buNone/>
            </a:pPr>
            <a:r>
              <a:rPr lang="en-US" altLang="ru-RU" sz="2400">
                <a:solidFill>
                  <a:schemeClr val="bg1"/>
                </a:solidFill>
              </a:rPr>
              <a:t>unilateral, with the hilar and paratracheal regions most often affected and</a:t>
            </a:r>
          </a:p>
          <a:p>
            <a:pPr>
              <a:spcBef>
                <a:spcPct val="0"/>
              </a:spcBef>
              <a:buFontTx/>
              <a:buNone/>
            </a:pPr>
            <a:r>
              <a:rPr lang="en-US" altLang="ru-RU" sz="2400">
                <a:solidFill>
                  <a:schemeClr val="bg1"/>
                </a:solidFill>
              </a:rPr>
              <a:t>less frequently the subcarinal nodes.</a:t>
            </a:r>
          </a:p>
          <a:p>
            <a:pPr>
              <a:spcBef>
                <a:spcPct val="0"/>
              </a:spcBef>
              <a:buFontTx/>
              <a:buNone/>
            </a:pPr>
            <a:r>
              <a:rPr lang="en-US" altLang="ru-RU" sz="2400">
                <a:solidFill>
                  <a:schemeClr val="bg1"/>
                </a:solidFill>
              </a:rPr>
              <a:t>• </a:t>
            </a:r>
            <a:r>
              <a:rPr lang="en-US" altLang="ru-RU" sz="2400" b="1">
                <a:solidFill>
                  <a:srgbClr val="FFFF00"/>
                </a:solidFill>
              </a:rPr>
              <a:t>Parenchymal consolidation </a:t>
            </a:r>
            <a:r>
              <a:rPr lang="en-US" altLang="ru-RU" sz="2400">
                <a:solidFill>
                  <a:schemeClr val="bg1"/>
                </a:solidFill>
              </a:rPr>
              <a:t>is a common associated feature, but</a:t>
            </a:r>
          </a:p>
          <a:p>
            <a:pPr>
              <a:spcBef>
                <a:spcPct val="0"/>
              </a:spcBef>
              <a:buFontTx/>
              <a:buNone/>
            </a:pPr>
            <a:r>
              <a:rPr lang="en-US" altLang="ru-RU" sz="2400">
                <a:solidFill>
                  <a:schemeClr val="bg1"/>
                </a:solidFill>
              </a:rPr>
              <a:t>lymphadenopathy is often the only radiological finding</a:t>
            </a:r>
          </a:p>
          <a:p>
            <a:pPr>
              <a:spcBef>
                <a:spcPct val="0"/>
              </a:spcBef>
              <a:buFontTx/>
              <a:buNone/>
            </a:pPr>
            <a:r>
              <a:rPr lang="en-US" altLang="ru-RU" sz="2400">
                <a:solidFill>
                  <a:schemeClr val="bg1"/>
                </a:solidFill>
              </a:rPr>
              <a:t>CT is more sensitive than plain films for the detection of lung lesions and enlarged lymph</a:t>
            </a:r>
          </a:p>
          <a:p>
            <a:pPr>
              <a:spcBef>
                <a:spcPct val="0"/>
              </a:spcBef>
              <a:buFontTx/>
              <a:buNone/>
            </a:pPr>
            <a:r>
              <a:rPr lang="en-US" altLang="ru-RU" sz="2400">
                <a:solidFill>
                  <a:schemeClr val="bg1"/>
                </a:solidFill>
              </a:rPr>
              <a:t>nodes.</a:t>
            </a:r>
          </a:p>
          <a:p>
            <a:pPr>
              <a:spcBef>
                <a:spcPct val="0"/>
              </a:spcBef>
              <a:buFontTx/>
              <a:buNone/>
            </a:pPr>
            <a:r>
              <a:rPr lang="en-US" altLang="ru-RU" sz="2400">
                <a:solidFill>
                  <a:schemeClr val="bg1"/>
                </a:solidFill>
              </a:rPr>
              <a:t>• </a:t>
            </a:r>
            <a:r>
              <a:rPr lang="en-US" altLang="ru-RU" sz="2400" b="1">
                <a:solidFill>
                  <a:srgbClr val="FFFF00"/>
                </a:solidFill>
              </a:rPr>
              <a:t>Tuberculous pleurisy </a:t>
            </a:r>
            <a:r>
              <a:rPr lang="en-US" altLang="ru-RU" sz="2400">
                <a:solidFill>
                  <a:schemeClr val="bg1"/>
                </a:solidFill>
              </a:rPr>
              <a:t>is more common in primary than post primary disease.</a:t>
            </a:r>
          </a:p>
          <a:p>
            <a:pPr>
              <a:spcBef>
                <a:spcPct val="0"/>
              </a:spcBef>
              <a:buFontTx/>
              <a:buNone/>
            </a:pPr>
            <a:endParaRPr lang="en-US" altLang="ru-RU" sz="1800">
              <a:solidFill>
                <a:schemeClr val="bg1"/>
              </a:solidFill>
            </a:endParaRPr>
          </a:p>
          <a:p>
            <a:pPr>
              <a:spcBef>
                <a:spcPct val="0"/>
              </a:spcBef>
              <a:buFontTx/>
              <a:buNone/>
            </a:pPr>
            <a:endParaRPr lang="en-US" altLang="ru-RU" sz="18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450" y="0"/>
            <a:ext cx="65532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Прямоугольник 2"/>
          <p:cNvSpPr>
            <a:spLocks noChangeArrowheads="1"/>
          </p:cNvSpPr>
          <p:nvPr/>
        </p:nvSpPr>
        <p:spPr bwMode="auto">
          <a:xfrm>
            <a:off x="0" y="62372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spcBef>
                <a:spcPct val="0"/>
              </a:spcBef>
              <a:buFontTx/>
              <a:buNone/>
            </a:pPr>
            <a:r>
              <a:rPr lang="en-US" altLang="ru-RU" sz="2400" b="1">
                <a:solidFill>
                  <a:srgbClr val="FFFF00"/>
                </a:solidFill>
              </a:rPr>
              <a:t>CXR: large right hilium</a:t>
            </a:r>
            <a:endParaRPr lang="ru-RU" altLang="ru-RU" sz="2400" b="1">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Прямоугольник 2"/>
          <p:cNvSpPr>
            <a:spLocks noChangeArrowheads="1"/>
          </p:cNvSpPr>
          <p:nvPr/>
        </p:nvSpPr>
        <p:spPr bwMode="auto">
          <a:xfrm>
            <a:off x="0" y="6027738"/>
            <a:ext cx="9324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b="1">
                <a:solidFill>
                  <a:srgbClr val="FFFF00"/>
                </a:solidFill>
              </a:rPr>
              <a:t>Same patient. Computed tomography of the chest, mediastinal window: right hilar lymph node with a necrotic content</a:t>
            </a:r>
            <a:endParaRPr lang="ru-RU" altLang="ru-RU" sz="2400" b="1">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Прямоугольник 2"/>
          <p:cNvSpPr>
            <a:spLocks noChangeArrowheads="1"/>
          </p:cNvSpPr>
          <p:nvPr/>
        </p:nvSpPr>
        <p:spPr bwMode="auto">
          <a:xfrm>
            <a:off x="0" y="6027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b="1">
                <a:solidFill>
                  <a:srgbClr val="FFFF00"/>
                </a:solidFill>
              </a:rPr>
              <a:t>Same patient.Computed tomography of the chest, parenchymal window. No parenchymal lesion associated</a:t>
            </a:r>
            <a:endParaRPr lang="ru-RU" altLang="ru-RU" sz="2400" b="1">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Прямоугольник 2"/>
          <p:cNvSpPr>
            <a:spLocks noChangeArrowheads="1"/>
          </p:cNvSpPr>
          <p:nvPr/>
        </p:nvSpPr>
        <p:spPr bwMode="auto">
          <a:xfrm>
            <a:off x="0" y="6027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b="1">
                <a:solidFill>
                  <a:srgbClr val="FFFF00"/>
                </a:solidFill>
              </a:rPr>
              <a:t>Chest radiography: air space consolidation of the appical right lobe, location highly suggestive of tuberculosis.</a:t>
            </a:r>
            <a:endParaRPr lang="ru-RU" altLang="ru-RU" sz="2400" b="1">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Прямоугольник 2"/>
          <p:cNvSpPr>
            <a:spLocks noChangeArrowheads="1"/>
          </p:cNvSpPr>
          <p:nvPr/>
        </p:nvSpPr>
        <p:spPr bwMode="auto">
          <a:xfrm>
            <a:off x="0" y="6027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a:solidFill>
                  <a:srgbClr val="FFFF00"/>
                </a:solidFill>
              </a:rPr>
              <a:t>CXR shows cavitation within an air space consolidation of the right upper lobe.</a:t>
            </a:r>
            <a:endParaRPr lang="ru-RU" altLang="ru-RU" sz="240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Прямоугольник 3"/>
          <p:cNvSpPr>
            <a:spLocks noChangeArrowheads="1"/>
          </p:cNvSpPr>
          <p:nvPr/>
        </p:nvSpPr>
        <p:spPr bwMode="auto">
          <a:xfrm>
            <a:off x="2411413" y="6396038"/>
            <a:ext cx="4748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b="1">
                <a:solidFill>
                  <a:srgbClr val="FFFF00"/>
                </a:solidFill>
              </a:rPr>
              <a:t>CXR shows bilateral cavitation</a:t>
            </a:r>
            <a:r>
              <a:rPr lang="en-US" altLang="ru-RU" sz="2400"/>
              <a:t>.</a:t>
            </a:r>
            <a:endParaRPr lang="ru-RU" altLang="ru-RU"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15888"/>
            <a:ext cx="8610600" cy="1143000"/>
          </a:xfrm>
        </p:spPr>
        <p:txBody>
          <a:bodyPr/>
          <a:lstStyle/>
          <a:p>
            <a:pPr eaLnBrk="1" hangingPunct="1">
              <a:defRPr/>
            </a:pPr>
            <a:r>
              <a:rPr lang="fr-FR" sz="2800" b="1" dirty="0" smtClean="0">
                <a:solidFill>
                  <a:srgbClr val="FFFF00"/>
                </a:solidFill>
                <a:effectLst>
                  <a:outerShdw blurRad="38100" dist="38100" dir="2700000" algn="tl">
                    <a:srgbClr val="C0C0C0"/>
                  </a:outerShdw>
                </a:effectLst>
              </a:rPr>
              <a:t>Why CXR?</a:t>
            </a:r>
          </a:p>
        </p:txBody>
      </p:sp>
      <p:sp>
        <p:nvSpPr>
          <p:cNvPr id="142339" name="Rectangle 3"/>
          <p:cNvSpPr>
            <a:spLocks noGrp="1" noChangeArrowheads="1"/>
          </p:cNvSpPr>
          <p:nvPr>
            <p:ph type="body" idx="1"/>
          </p:nvPr>
        </p:nvSpPr>
        <p:spPr>
          <a:xfrm>
            <a:off x="639763" y="981075"/>
            <a:ext cx="8001000" cy="2514600"/>
          </a:xfrm>
        </p:spPr>
        <p:txBody>
          <a:bodyPr/>
          <a:lstStyle/>
          <a:p>
            <a:pPr eaLnBrk="1" hangingPunct="1"/>
            <a:r>
              <a:rPr lang="en-US" altLang="ru-RU" sz="2800" smtClean="0">
                <a:solidFill>
                  <a:srgbClr val="FFFF00"/>
                </a:solidFill>
                <a:latin typeface="Arial Narrow" panose="020B0606020202030204" pitchFamily="34" charset="0"/>
              </a:rPr>
              <a:t>CXR is cost-effective with use of digital Xray and can be free of charge for presumed TB patients</a:t>
            </a:r>
          </a:p>
          <a:p>
            <a:pPr eaLnBrk="1" hangingPunct="1"/>
            <a:r>
              <a:rPr lang="en-US" altLang="ru-RU" sz="2800" smtClean="0">
                <a:solidFill>
                  <a:srgbClr val="FFFF00"/>
                </a:solidFill>
                <a:latin typeface="Arial Narrow" panose="020B0606020202030204" pitchFamily="34" charset="0"/>
              </a:rPr>
              <a:t>CXR interpretation can be centrally/externally controlled with computerized digital Xray improving reliability</a:t>
            </a:r>
          </a:p>
          <a:p>
            <a:pPr eaLnBrk="1" hangingPunct="1"/>
            <a:r>
              <a:rPr lang="en-US" altLang="ru-RU" sz="2800" smtClean="0">
                <a:solidFill>
                  <a:srgbClr val="FFFF00"/>
                </a:solidFill>
                <a:latin typeface="Arial Narrow" panose="020B0606020202030204" pitchFamily="34" charset="0"/>
              </a:rPr>
              <a:t>CXR can filter presumed TB patients eligible for Xpert</a:t>
            </a:r>
          </a:p>
          <a:p>
            <a:pPr eaLnBrk="1" hangingPunct="1"/>
            <a:r>
              <a:rPr lang="en-US" altLang="ru-RU" sz="2800" smtClean="0">
                <a:solidFill>
                  <a:srgbClr val="FFFF00"/>
                </a:solidFill>
                <a:latin typeface="Arial Narrow" panose="020B0606020202030204" pitchFamily="34" charset="0"/>
              </a:rPr>
              <a:t>CXR reading has been neglected for a long time  and health workers have forgotten how to read it</a:t>
            </a:r>
          </a:p>
        </p:txBody>
      </p:sp>
      <p:sp>
        <p:nvSpPr>
          <p:cNvPr id="7" name="Rectangle 3"/>
          <p:cNvSpPr txBox="1">
            <a:spLocks noChangeArrowheads="1"/>
          </p:cNvSpPr>
          <p:nvPr/>
        </p:nvSpPr>
        <p:spPr bwMode="auto">
          <a:xfrm>
            <a:off x="609600" y="3716338"/>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endParaRPr lang="ru-RU" altLang="ru-RU" sz="2800">
              <a:solidFill>
                <a:srgbClr val="FFFF00"/>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Прямоугольник 2"/>
          <p:cNvSpPr>
            <a:spLocks noChangeArrowheads="1"/>
          </p:cNvSpPr>
          <p:nvPr/>
        </p:nvSpPr>
        <p:spPr bwMode="auto">
          <a:xfrm>
            <a:off x="0" y="6027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a:solidFill>
                  <a:srgbClr val="FFFF00"/>
                </a:solidFill>
              </a:rPr>
              <a:t>CT of the chest of the same patient. Bilateral cavitations are better established.</a:t>
            </a:r>
            <a:endParaRPr lang="ru-RU" altLang="ru-RU" sz="240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0" y="620713"/>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1800">
                <a:solidFill>
                  <a:schemeClr val="bg1"/>
                </a:solidFill>
              </a:rPr>
              <a:t>- Reactivation of a previous tuberculous lesion: chronic granulomatous infection</a:t>
            </a:r>
          </a:p>
          <a:p>
            <a:pPr>
              <a:spcBef>
                <a:spcPct val="0"/>
              </a:spcBef>
              <a:buFontTx/>
              <a:buNone/>
            </a:pPr>
            <a:r>
              <a:rPr lang="en-US" altLang="ru-RU" sz="1800">
                <a:solidFill>
                  <a:schemeClr val="bg1"/>
                </a:solidFill>
              </a:rPr>
              <a:t>- Histology: caseation necrosis</a:t>
            </a:r>
          </a:p>
          <a:p>
            <a:pPr>
              <a:spcBef>
                <a:spcPct val="0"/>
              </a:spcBef>
              <a:buFontTx/>
              <a:buNone/>
            </a:pPr>
            <a:r>
              <a:rPr lang="en-US" altLang="ru-RU" sz="1800">
                <a:solidFill>
                  <a:schemeClr val="bg1"/>
                </a:solidFill>
              </a:rPr>
              <a:t>- Radiologically:</a:t>
            </a:r>
          </a:p>
          <a:p>
            <a:pPr>
              <a:spcBef>
                <a:spcPct val="0"/>
              </a:spcBef>
              <a:buFontTx/>
              <a:buNone/>
            </a:pPr>
            <a:r>
              <a:rPr lang="en-US" altLang="ru-RU" sz="1800">
                <a:solidFill>
                  <a:schemeClr val="bg1"/>
                </a:solidFill>
              </a:rPr>
              <a:t>• </a:t>
            </a:r>
            <a:r>
              <a:rPr lang="en-US" altLang="ru-RU" sz="1800" b="1">
                <a:solidFill>
                  <a:srgbClr val="FFFF00"/>
                </a:solidFill>
              </a:rPr>
              <a:t>Consolidation:</a:t>
            </a:r>
            <a:r>
              <a:rPr lang="en-US" altLang="ru-RU" sz="1800">
                <a:solidFill>
                  <a:schemeClr val="bg1"/>
                </a:solidFill>
              </a:rPr>
              <a:t> patchy, poorly defined segmental.</a:t>
            </a:r>
          </a:p>
          <a:p>
            <a:pPr>
              <a:spcBef>
                <a:spcPct val="0"/>
              </a:spcBef>
              <a:buFontTx/>
              <a:buNone/>
            </a:pPr>
            <a:r>
              <a:rPr lang="en-US" altLang="ru-RU" sz="1800">
                <a:solidFill>
                  <a:schemeClr val="bg1"/>
                </a:solidFill>
              </a:rPr>
              <a:t>- Mainly apical and posterior segments of the upper lobes</a:t>
            </a:r>
          </a:p>
          <a:p>
            <a:pPr>
              <a:spcBef>
                <a:spcPct val="0"/>
              </a:spcBef>
              <a:buFontTx/>
              <a:buNone/>
            </a:pPr>
            <a:r>
              <a:rPr lang="en-US" altLang="ru-RU" sz="1800">
                <a:solidFill>
                  <a:schemeClr val="bg1"/>
                </a:solidFill>
              </a:rPr>
              <a:t>- less frequently in the superior segment of the lower lobe (typical distribution: high</a:t>
            </a:r>
          </a:p>
          <a:p>
            <a:pPr>
              <a:spcBef>
                <a:spcPct val="0"/>
              </a:spcBef>
              <a:buFontTx/>
              <a:buNone/>
            </a:pPr>
            <a:r>
              <a:rPr lang="en-US" altLang="ru-RU" sz="1800">
                <a:solidFill>
                  <a:schemeClr val="bg1"/>
                </a:solidFill>
              </a:rPr>
              <a:t>concentration of oxygen in the upper lung areas, increased virulence of the bacilli, and</a:t>
            </a:r>
          </a:p>
          <a:p>
            <a:pPr>
              <a:spcBef>
                <a:spcPct val="0"/>
              </a:spcBef>
              <a:buFontTx/>
              <a:buNone/>
            </a:pPr>
            <a:r>
              <a:rPr lang="en-US" altLang="ru-RU" sz="1800">
                <a:solidFill>
                  <a:schemeClr val="bg1"/>
                </a:solidFill>
              </a:rPr>
              <a:t>- less effective lymphatic drainage of these segments as compared to other areas of the</a:t>
            </a:r>
          </a:p>
          <a:p>
            <a:pPr>
              <a:spcBef>
                <a:spcPct val="0"/>
              </a:spcBef>
              <a:buFontTx/>
              <a:buNone/>
            </a:pPr>
            <a:r>
              <a:rPr lang="en-US" altLang="ru-RU" sz="1800">
                <a:solidFill>
                  <a:schemeClr val="bg1"/>
                </a:solidFill>
              </a:rPr>
              <a:t>lung)</a:t>
            </a:r>
          </a:p>
          <a:p>
            <a:pPr>
              <a:spcBef>
                <a:spcPct val="0"/>
              </a:spcBef>
              <a:buFontTx/>
              <a:buNone/>
            </a:pPr>
            <a:r>
              <a:rPr lang="en-US" altLang="ru-RU" sz="1800">
                <a:solidFill>
                  <a:schemeClr val="bg1"/>
                </a:solidFill>
              </a:rPr>
              <a:t>• </a:t>
            </a:r>
            <a:r>
              <a:rPr lang="en-US" altLang="ru-RU" sz="1800" b="1">
                <a:solidFill>
                  <a:srgbClr val="FFFF00"/>
                </a:solidFill>
              </a:rPr>
              <a:t>Cavitation: </a:t>
            </a:r>
            <a:r>
              <a:rPr lang="en-US" altLang="ru-RU" sz="1800">
                <a:solidFill>
                  <a:schemeClr val="bg1"/>
                </a:solidFill>
              </a:rPr>
              <a:t>characteristic of PPT.</a:t>
            </a:r>
          </a:p>
          <a:p>
            <a:pPr>
              <a:spcBef>
                <a:spcPct val="0"/>
              </a:spcBef>
              <a:buFontTx/>
              <a:buNone/>
            </a:pPr>
            <a:r>
              <a:rPr lang="en-US" altLang="ru-RU" sz="1800">
                <a:solidFill>
                  <a:schemeClr val="bg1"/>
                </a:solidFill>
              </a:rPr>
              <a:t>Appears in around half of patients. They may be single or multiple</a:t>
            </a:r>
          </a:p>
          <a:p>
            <a:pPr>
              <a:spcBef>
                <a:spcPct val="0"/>
              </a:spcBef>
              <a:buFontTx/>
              <a:buNone/>
            </a:pPr>
            <a:r>
              <a:rPr lang="en-US" altLang="ru-RU" sz="1800">
                <a:solidFill>
                  <a:schemeClr val="bg1"/>
                </a:solidFill>
              </a:rPr>
              <a:t>Usually have thick walls with irregular margins</a:t>
            </a:r>
          </a:p>
          <a:p>
            <a:pPr>
              <a:spcBef>
                <a:spcPct val="0"/>
              </a:spcBef>
              <a:buFontTx/>
              <a:buNone/>
            </a:pPr>
            <a:r>
              <a:rPr lang="en-US" altLang="ru-RU" sz="1800">
                <a:solidFill>
                  <a:schemeClr val="bg1"/>
                </a:solidFill>
              </a:rPr>
              <a:t>Air-fluid level: possible. </a:t>
            </a:r>
          </a:p>
          <a:p>
            <a:pPr>
              <a:spcBef>
                <a:spcPct val="0"/>
              </a:spcBef>
              <a:buFontTx/>
              <a:buNone/>
            </a:pPr>
            <a:r>
              <a:rPr lang="en-US" altLang="ru-RU" sz="1800">
                <a:solidFill>
                  <a:schemeClr val="bg1"/>
                </a:solidFill>
              </a:rPr>
              <a:t>• </a:t>
            </a:r>
            <a:r>
              <a:rPr lang="en-US" altLang="ru-RU" sz="1800" b="1">
                <a:solidFill>
                  <a:srgbClr val="FFFF00"/>
                </a:solidFill>
              </a:rPr>
              <a:t>Nodular opacities: </a:t>
            </a:r>
            <a:r>
              <a:rPr lang="en-US" altLang="ru-RU" sz="1800">
                <a:solidFill>
                  <a:schemeClr val="bg1"/>
                </a:solidFill>
              </a:rPr>
              <a:t>associated with the cavitations or alone</a:t>
            </a:r>
          </a:p>
          <a:p>
            <a:pPr>
              <a:spcBef>
                <a:spcPct val="0"/>
              </a:spcBef>
              <a:buFontTx/>
              <a:buNone/>
            </a:pPr>
            <a:r>
              <a:rPr lang="en-US" altLang="ru-RU" sz="1800">
                <a:solidFill>
                  <a:schemeClr val="bg1"/>
                </a:solidFill>
              </a:rPr>
              <a:t>- "tree-in-bud"pattern: consisting of multiple branching linear structures (bronchogenic</a:t>
            </a:r>
          </a:p>
          <a:p>
            <a:pPr>
              <a:spcBef>
                <a:spcPct val="0"/>
              </a:spcBef>
              <a:buFontTx/>
              <a:buNone/>
            </a:pPr>
            <a:r>
              <a:rPr lang="en-US" altLang="ru-RU" sz="1800">
                <a:solidFill>
                  <a:schemeClr val="bg1"/>
                </a:solidFill>
              </a:rPr>
              <a:t>dissemination of the disease). Tree-in-bud opacities are also seen in other infections, but when visualized in combination with cavitations or nodular opacities in the upper and posterior lung segments and in the appropriate clinical setting, a specific diagnosis of pulmonary tuberculosis can be established.</a:t>
            </a:r>
          </a:p>
          <a:p>
            <a:pPr>
              <a:spcBef>
                <a:spcPct val="0"/>
              </a:spcBef>
              <a:buFontTx/>
              <a:buNone/>
            </a:pPr>
            <a:r>
              <a:rPr lang="en-US" altLang="ru-RU" sz="1800">
                <a:solidFill>
                  <a:schemeClr val="bg1"/>
                </a:solidFill>
              </a:rPr>
              <a:t>- hilar and mediastinal lymphadenopathy is uncommon.</a:t>
            </a:r>
          </a:p>
        </p:txBody>
      </p:sp>
      <p:sp>
        <p:nvSpPr>
          <p:cNvPr id="32771" name="Прямоугольник 2"/>
          <p:cNvSpPr>
            <a:spLocks noChangeArrowheads="1"/>
          </p:cNvSpPr>
          <p:nvPr/>
        </p:nvSpPr>
        <p:spPr bwMode="auto">
          <a:xfrm>
            <a:off x="246063" y="0"/>
            <a:ext cx="8597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spcBef>
                <a:spcPct val="0"/>
              </a:spcBef>
              <a:buFontTx/>
              <a:buNone/>
            </a:pPr>
            <a:r>
              <a:rPr lang="en-US" altLang="ru-RU" sz="3600">
                <a:solidFill>
                  <a:srgbClr val="FFFF00"/>
                </a:solidFill>
              </a:rPr>
              <a:t>Postprimary tuberculosis (PPT) / relapse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Прямоугольник 2"/>
          <p:cNvSpPr>
            <a:spLocks noChangeArrowheads="1"/>
          </p:cNvSpPr>
          <p:nvPr/>
        </p:nvSpPr>
        <p:spPr bwMode="auto">
          <a:xfrm>
            <a:off x="0" y="61499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000" b="1">
                <a:solidFill>
                  <a:srgbClr val="FFFF00"/>
                </a:solidFill>
              </a:rPr>
              <a:t>HRCT of the same patient: cavitation in the right Fowler segment with thick, irregular wall. Bronchial sign is also visible.</a:t>
            </a:r>
            <a:endParaRPr lang="ru-RU" altLang="ru-RU" sz="2000" b="1">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Прямоугольник 2"/>
          <p:cNvSpPr>
            <a:spLocks noChangeArrowheads="1"/>
          </p:cNvSpPr>
          <p:nvPr/>
        </p:nvSpPr>
        <p:spPr bwMode="auto">
          <a:xfrm>
            <a:off x="0" y="6027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a:solidFill>
                  <a:srgbClr val="FFFF00"/>
                </a:solidFill>
              </a:rPr>
              <a:t>Postprimary tuberculosis. HRCT: characteristic pattern of tree in bud opacities and lung cavity.</a:t>
            </a:r>
            <a:endParaRPr lang="ru-RU" altLang="ru-RU" sz="2400">
              <a:solidFill>
                <a:srgbClr val="FFFF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0" y="620713"/>
            <a:ext cx="91440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a:solidFill>
                  <a:schemeClr val="bg1"/>
                </a:solidFill>
              </a:rPr>
              <a:t>- Widespread dissemination of tuberculosis by hematogenous spread.</a:t>
            </a:r>
          </a:p>
          <a:p>
            <a:pPr>
              <a:spcBef>
                <a:spcPct val="0"/>
              </a:spcBef>
              <a:buFontTx/>
              <a:buNone/>
            </a:pPr>
            <a:r>
              <a:rPr lang="en-US" altLang="ru-RU" sz="2400">
                <a:solidFill>
                  <a:schemeClr val="bg1"/>
                </a:solidFill>
              </a:rPr>
              <a:t>- Can occur in both primary and postprimary tuberculosis.</a:t>
            </a:r>
          </a:p>
          <a:p>
            <a:pPr>
              <a:spcBef>
                <a:spcPct val="0"/>
              </a:spcBef>
              <a:buFontTx/>
              <a:buChar char="-"/>
            </a:pPr>
            <a:r>
              <a:rPr lang="en-US" altLang="ru-RU" sz="2400">
                <a:solidFill>
                  <a:schemeClr val="bg1"/>
                </a:solidFill>
              </a:rPr>
              <a:t>Commonly seen in the elderly and immunocompromised patients.</a:t>
            </a:r>
          </a:p>
          <a:p>
            <a:pPr>
              <a:spcBef>
                <a:spcPct val="0"/>
              </a:spcBef>
              <a:buFontTx/>
              <a:buNone/>
            </a:pPr>
            <a:r>
              <a:rPr lang="en-US" altLang="ru-RU" sz="2400">
                <a:solidFill>
                  <a:schemeClr val="bg1"/>
                </a:solidFill>
              </a:rPr>
              <a:t>- Multiple diffuse nodules, 1- 3mm in size</a:t>
            </a:r>
          </a:p>
          <a:p>
            <a:pPr>
              <a:spcBef>
                <a:spcPct val="0"/>
              </a:spcBef>
              <a:buFontTx/>
              <a:buNone/>
            </a:pPr>
            <a:r>
              <a:rPr lang="en-US" altLang="ru-RU" sz="2400">
                <a:solidFill>
                  <a:schemeClr val="bg1"/>
                </a:solidFill>
              </a:rPr>
              <a:t>- Chest plain films provide diagnostic features in most cases, but late in the evolution.</a:t>
            </a:r>
          </a:p>
          <a:p>
            <a:pPr>
              <a:spcBef>
                <a:spcPct val="0"/>
              </a:spcBef>
              <a:buFontTx/>
              <a:buNone/>
            </a:pPr>
            <a:r>
              <a:rPr lang="en-US" altLang="ru-RU" sz="2400">
                <a:solidFill>
                  <a:schemeClr val="bg1"/>
                </a:solidFill>
              </a:rPr>
              <a:t>- CT: accurate early diagnosis: randomly distributed micronodular pattern.</a:t>
            </a:r>
          </a:p>
          <a:p>
            <a:pPr>
              <a:spcBef>
                <a:spcPct val="0"/>
              </a:spcBef>
              <a:buFontTx/>
              <a:buNone/>
            </a:pPr>
            <a:r>
              <a:rPr lang="en-US" altLang="ru-RU" sz="2400">
                <a:solidFill>
                  <a:schemeClr val="bg1"/>
                </a:solidFill>
              </a:rPr>
              <a:t>- This type of random distribution is also observed in hematogenous.</a:t>
            </a:r>
          </a:p>
          <a:p>
            <a:pPr>
              <a:spcBef>
                <a:spcPct val="0"/>
              </a:spcBef>
              <a:buFontTx/>
              <a:buNone/>
            </a:pPr>
            <a:r>
              <a:rPr lang="en-US" altLang="ru-RU" sz="2400">
                <a:solidFill>
                  <a:schemeClr val="bg1"/>
                </a:solidFill>
              </a:rPr>
              <a:t>Differentiel diagnosis: metastatique miliary, but the nodules are</a:t>
            </a:r>
          </a:p>
          <a:p>
            <a:pPr>
              <a:spcBef>
                <a:spcPct val="0"/>
              </a:spcBef>
              <a:buFontTx/>
              <a:buNone/>
            </a:pPr>
            <a:r>
              <a:rPr lang="en-US" altLang="ru-RU" sz="2400">
                <a:solidFill>
                  <a:schemeClr val="bg1"/>
                </a:solidFill>
              </a:rPr>
              <a:t>larger.</a:t>
            </a:r>
            <a:endParaRPr lang="ru-RU" altLang="ru-RU" sz="2400">
              <a:solidFill>
                <a:schemeClr val="bg1"/>
              </a:solidFill>
            </a:endParaRPr>
          </a:p>
        </p:txBody>
      </p:sp>
      <p:sp>
        <p:nvSpPr>
          <p:cNvPr id="36867" name="Прямоугольник 2"/>
          <p:cNvSpPr>
            <a:spLocks noChangeArrowheads="1"/>
          </p:cNvSpPr>
          <p:nvPr/>
        </p:nvSpPr>
        <p:spPr bwMode="auto">
          <a:xfrm>
            <a:off x="3348038" y="0"/>
            <a:ext cx="3467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3600" b="1">
                <a:solidFill>
                  <a:srgbClr val="FFFF00"/>
                </a:solidFill>
              </a:rPr>
              <a:t>Miliary disease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Прямоугольник 2"/>
          <p:cNvSpPr>
            <a:spLocks noChangeArrowheads="1"/>
          </p:cNvSpPr>
          <p:nvPr/>
        </p:nvSpPr>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spcBef>
                <a:spcPct val="0"/>
              </a:spcBef>
              <a:buFontTx/>
              <a:buNone/>
            </a:pPr>
            <a:r>
              <a:rPr lang="en-US" altLang="ru-RU" sz="2400">
                <a:solidFill>
                  <a:srgbClr val="FFFF00"/>
                </a:solidFill>
              </a:rPr>
              <a:t>Miliary TB. HRCT: multiple nodules</a:t>
            </a:r>
            <a:endParaRPr lang="ru-RU" altLang="ru-RU" sz="240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nvSpPr>
        <p:spPr bwMode="auto">
          <a:xfrm>
            <a:off x="3059113" y="549275"/>
            <a:ext cx="2603500" cy="584200"/>
          </a:xfrm>
          <a:prstGeom prst="rect">
            <a:avLst/>
          </a:prstGeom>
          <a:noFill/>
          <a:ln w="9525">
            <a:noFill/>
            <a:miter lim="800000"/>
            <a:headEnd/>
            <a:tailEnd/>
          </a:ln>
          <a:effectLst/>
        </p:spPr>
        <p:txBody>
          <a:bodyPr wrap="none">
            <a:spAutoFit/>
          </a:bodyPr>
          <a:lstStyle/>
          <a:p>
            <a:pPr eaLnBrk="0" hangingPunct="0">
              <a:defRPr/>
            </a:pPr>
            <a:r>
              <a:rPr lang="fr-FR" sz="3200" dirty="0">
                <a:solidFill>
                  <a:srgbClr val="FFFF00"/>
                </a:solidFill>
                <a:effectLst>
                  <a:outerShdw blurRad="38100" dist="38100" dir="2700000" algn="tl">
                    <a:srgbClr val="C0C0C0"/>
                  </a:outerShdw>
                </a:effectLst>
                <a:latin typeface="Arial Narrow" pitchFamily="34" charset="0"/>
              </a:rPr>
              <a:t>CXR challenges</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25" y="1773238"/>
            <a:ext cx="298608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12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5963" y="1773238"/>
            <a:ext cx="3517900"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9" name="Rectangle 3"/>
          <p:cNvSpPr>
            <a:spLocks noChangeArrowheads="1"/>
          </p:cNvSpPr>
          <p:nvPr/>
        </p:nvSpPr>
        <p:spPr bwMode="auto">
          <a:xfrm>
            <a:off x="512763" y="5842000"/>
            <a:ext cx="8631237" cy="1016000"/>
          </a:xfrm>
          <a:prstGeom prst="rect">
            <a:avLst/>
          </a:prstGeom>
          <a:solidFill>
            <a:schemeClr val="accent1"/>
          </a:solidFill>
          <a:ln w="9525">
            <a:noFill/>
            <a:miter lim="800000"/>
            <a:headEnd/>
            <a:tailEnd/>
          </a:ln>
        </p:spPr>
        <p:txBody>
          <a:bodyPr>
            <a:spAutoFit/>
          </a:bodyPr>
          <a:lstStyle/>
          <a:p>
            <a:pPr eaLnBrk="0" hangingPunct="0">
              <a:defRPr/>
            </a:pPr>
            <a:r>
              <a:rPr lang="fr-FR" sz="3000" dirty="0" err="1">
                <a:solidFill>
                  <a:schemeClr val="accent2"/>
                </a:solidFill>
                <a:effectLst>
                  <a:outerShdw blurRad="38100" dist="38100" dir="2700000" algn="tl">
                    <a:srgbClr val="000000"/>
                  </a:outerShdw>
                </a:effectLst>
                <a:latin typeface="Arial Narrow" pitchFamily="34" charset="0"/>
              </a:rPr>
              <a:t>Rule</a:t>
            </a:r>
            <a:r>
              <a:rPr lang="fr-FR" sz="3000" dirty="0">
                <a:solidFill>
                  <a:schemeClr val="accent2"/>
                </a:solidFill>
                <a:effectLst>
                  <a:outerShdw blurRad="38100" dist="38100" dir="2700000" algn="tl">
                    <a:srgbClr val="000000"/>
                  </a:outerShdw>
                </a:effectLst>
                <a:latin typeface="Arial Narrow" pitchFamily="34" charset="0"/>
              </a:rPr>
              <a:t> 1: </a:t>
            </a:r>
            <a:r>
              <a:rPr lang="fr-FR" sz="3000" dirty="0" err="1">
                <a:solidFill>
                  <a:schemeClr val="accent2"/>
                </a:solidFill>
                <a:effectLst>
                  <a:outerShdw blurRad="38100" dist="38100" dir="2700000" algn="tl">
                    <a:srgbClr val="000000"/>
                  </a:outerShdw>
                </a:effectLst>
                <a:latin typeface="Arial Narrow" pitchFamily="34" charset="0"/>
              </a:rPr>
              <a:t>Physicians</a:t>
            </a:r>
            <a:r>
              <a:rPr lang="fr-FR" sz="3000" dirty="0">
                <a:solidFill>
                  <a:schemeClr val="accent2"/>
                </a:solidFill>
                <a:effectLst>
                  <a:outerShdw blurRad="38100" dist="38100" dir="2700000" algn="tl">
                    <a:srgbClr val="000000"/>
                  </a:outerShdw>
                </a:effectLst>
                <a:latin typeface="Arial Narrow" pitchFamily="34" charset="0"/>
              </a:rPr>
              <a:t> </a:t>
            </a:r>
            <a:r>
              <a:rPr lang="fr-FR" sz="3000" dirty="0" err="1">
                <a:solidFill>
                  <a:schemeClr val="accent2"/>
                </a:solidFill>
                <a:effectLst>
                  <a:outerShdw blurRad="38100" dist="38100" dir="2700000" algn="tl">
                    <a:srgbClr val="000000"/>
                  </a:outerShdw>
                </a:effectLst>
                <a:latin typeface="Arial Narrow" pitchFamily="34" charset="0"/>
              </a:rPr>
              <a:t>need</a:t>
            </a:r>
            <a:r>
              <a:rPr lang="fr-FR" sz="3000" dirty="0">
                <a:solidFill>
                  <a:schemeClr val="accent2"/>
                </a:solidFill>
                <a:effectLst>
                  <a:outerShdw blurRad="38100" dist="38100" dir="2700000" algn="tl">
                    <a:srgbClr val="000000"/>
                  </a:outerShdw>
                </a:effectLst>
                <a:latin typeface="Arial Narrow" pitchFamily="34" charset="0"/>
              </a:rPr>
              <a:t> to </a:t>
            </a:r>
            <a:r>
              <a:rPr lang="fr-FR" sz="3000" dirty="0" err="1">
                <a:solidFill>
                  <a:schemeClr val="accent2"/>
                </a:solidFill>
                <a:effectLst>
                  <a:outerShdw blurRad="38100" dist="38100" dir="2700000" algn="tl">
                    <a:srgbClr val="000000"/>
                  </a:outerShdw>
                </a:effectLst>
                <a:latin typeface="Arial Narrow" pitchFamily="34" charset="0"/>
              </a:rPr>
              <a:t>be</a:t>
            </a:r>
            <a:r>
              <a:rPr lang="fr-FR" sz="3000" dirty="0">
                <a:solidFill>
                  <a:schemeClr val="accent2"/>
                </a:solidFill>
                <a:effectLst>
                  <a:outerShdw blurRad="38100" dist="38100" dir="2700000" algn="tl">
                    <a:srgbClr val="000000"/>
                  </a:outerShdw>
                </a:effectLst>
                <a:latin typeface="Arial Narrow" pitchFamily="34" charset="0"/>
              </a:rPr>
              <a:t> </a:t>
            </a:r>
            <a:r>
              <a:rPr lang="fr-FR" sz="3000" dirty="0" err="1">
                <a:solidFill>
                  <a:schemeClr val="accent2"/>
                </a:solidFill>
                <a:effectLst>
                  <a:outerShdw blurRad="38100" dist="38100" dir="2700000" algn="tl">
                    <a:srgbClr val="000000"/>
                  </a:outerShdw>
                </a:effectLst>
                <a:latin typeface="Arial Narrow" pitchFamily="34" charset="0"/>
              </a:rPr>
              <a:t>trained</a:t>
            </a:r>
            <a:r>
              <a:rPr lang="fr-FR" sz="3000" dirty="0">
                <a:solidFill>
                  <a:schemeClr val="accent2"/>
                </a:solidFill>
                <a:effectLst>
                  <a:outerShdw blurRad="38100" dist="38100" dir="2700000" algn="tl">
                    <a:srgbClr val="000000"/>
                  </a:outerShdw>
                </a:effectLst>
                <a:latin typeface="Arial Narrow" pitchFamily="34" charset="0"/>
              </a:rPr>
              <a:t> on CXR </a:t>
            </a:r>
            <a:r>
              <a:rPr lang="fr-FR" sz="3000" dirty="0" err="1">
                <a:solidFill>
                  <a:schemeClr val="accent2"/>
                </a:solidFill>
                <a:effectLst>
                  <a:outerShdw blurRad="38100" dist="38100" dir="2700000" algn="tl">
                    <a:srgbClr val="000000"/>
                  </a:outerShdw>
                </a:effectLst>
                <a:latin typeface="Arial Narrow" pitchFamily="34" charset="0"/>
              </a:rPr>
              <a:t>interpretation</a:t>
            </a:r>
            <a:endParaRPr lang="fr-FR" sz="3000" dirty="0">
              <a:solidFill>
                <a:schemeClr val="accent2"/>
              </a:solidFill>
              <a:effectLst>
                <a:outerShdw blurRad="38100" dist="38100" dir="2700000" algn="tl">
                  <a:srgbClr val="000000"/>
                </a:outerShdw>
              </a:effectLst>
              <a:latin typeface="Arial Narrow" pitchFamily="34" charset="0"/>
            </a:endParaRPr>
          </a:p>
          <a:p>
            <a:pPr eaLnBrk="0" hangingPunct="0">
              <a:defRPr/>
            </a:pPr>
            <a:r>
              <a:rPr lang="fr-CH" sz="3000" dirty="0" err="1">
                <a:solidFill>
                  <a:schemeClr val="accent2"/>
                </a:solidFill>
                <a:effectLst>
                  <a:outerShdw blurRad="38100" dist="38100" dir="2700000" algn="tl">
                    <a:srgbClr val="000000"/>
                  </a:outerShdw>
                </a:effectLst>
                <a:latin typeface="Arial Narrow" pitchFamily="34" charset="0"/>
              </a:rPr>
              <a:t>Rule</a:t>
            </a:r>
            <a:r>
              <a:rPr lang="fr-CH" sz="3000" dirty="0">
                <a:solidFill>
                  <a:schemeClr val="accent2"/>
                </a:solidFill>
                <a:effectLst>
                  <a:outerShdw blurRad="38100" dist="38100" dir="2700000" algn="tl">
                    <a:srgbClr val="000000"/>
                  </a:outerShdw>
                </a:effectLst>
                <a:latin typeface="Arial Narrow" pitchFamily="34" charset="0"/>
              </a:rPr>
              <a:t> 2: No </a:t>
            </a:r>
            <a:r>
              <a:rPr lang="fr-CH" sz="3000" dirty="0" err="1">
                <a:solidFill>
                  <a:schemeClr val="accent2"/>
                </a:solidFill>
                <a:effectLst>
                  <a:outerShdw blurRad="38100" dist="38100" dir="2700000" algn="tl">
                    <a:srgbClr val="000000"/>
                  </a:outerShdw>
                </a:effectLst>
                <a:latin typeface="Arial Narrow" pitchFamily="34" charset="0"/>
              </a:rPr>
              <a:t>diagnosis</a:t>
            </a:r>
            <a:r>
              <a:rPr lang="fr-CH" sz="3000" dirty="0">
                <a:solidFill>
                  <a:schemeClr val="accent2"/>
                </a:solidFill>
                <a:effectLst>
                  <a:outerShdw blurRad="38100" dist="38100" dir="2700000" algn="tl">
                    <a:srgbClr val="000000"/>
                  </a:outerShdw>
                </a:effectLst>
                <a:latin typeface="Arial Narrow" pitchFamily="34" charset="0"/>
              </a:rPr>
              <a:t> of TB </a:t>
            </a:r>
            <a:r>
              <a:rPr lang="fr-CH" sz="3000" dirty="0" err="1">
                <a:solidFill>
                  <a:schemeClr val="accent2"/>
                </a:solidFill>
                <a:effectLst>
                  <a:outerShdw blurRad="38100" dist="38100" dir="2700000" algn="tl">
                    <a:srgbClr val="000000"/>
                  </a:outerShdw>
                </a:effectLst>
                <a:latin typeface="Arial Narrow" pitchFamily="34" charset="0"/>
              </a:rPr>
              <a:t>with</a:t>
            </a:r>
            <a:r>
              <a:rPr lang="fr-CH" sz="3000" dirty="0">
                <a:solidFill>
                  <a:schemeClr val="accent2"/>
                </a:solidFill>
                <a:effectLst>
                  <a:outerShdw blurRad="38100" dist="38100" dir="2700000" algn="tl">
                    <a:srgbClr val="000000"/>
                  </a:outerShdw>
                </a:effectLst>
                <a:latin typeface="Arial Narrow" pitchFamily="34" charset="0"/>
              </a:rPr>
              <a:t> CXR </a:t>
            </a:r>
            <a:r>
              <a:rPr lang="fr-CH" sz="3000" dirty="0" err="1">
                <a:solidFill>
                  <a:schemeClr val="accent2"/>
                </a:solidFill>
                <a:effectLst>
                  <a:outerShdw blurRad="38100" dist="38100" dir="2700000" algn="tl">
                    <a:srgbClr val="000000"/>
                  </a:outerShdw>
                </a:effectLst>
                <a:latin typeface="Arial Narrow" pitchFamily="34" charset="0"/>
              </a:rPr>
              <a:t>alone</a:t>
            </a:r>
            <a:endParaRPr lang="fr-CH" sz="3000" dirty="0">
              <a:solidFill>
                <a:schemeClr val="accent2"/>
              </a:solidFill>
              <a:effectLst>
                <a:outerShdw blurRad="38100" dist="38100" dir="2700000" algn="tl">
                  <a:srgbClr val="000000"/>
                </a:outerShdw>
              </a:effectLst>
              <a:latin typeface="Arial Narrow" pitchFamily="34" charset="0"/>
            </a:endParaRPr>
          </a:p>
        </p:txBody>
      </p:sp>
      <p:pic>
        <p:nvPicPr>
          <p:cNvPr id="51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59113" y="1773238"/>
            <a:ext cx="302577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1" name="Прямоугольник 10"/>
          <p:cNvSpPr/>
          <p:nvPr/>
        </p:nvSpPr>
        <p:spPr>
          <a:xfrm>
            <a:off x="179388" y="4292600"/>
            <a:ext cx="8713787" cy="1200150"/>
          </a:xfrm>
          <a:prstGeom prst="rect">
            <a:avLst/>
          </a:prstGeom>
        </p:spPr>
        <p:txBody>
          <a:bodyPr>
            <a:spAutoFit/>
          </a:bodyPr>
          <a:lstStyle/>
          <a:p>
            <a:pPr marL="457200" indent="-457200" eaLnBrk="0" hangingPunct="0">
              <a:buFontTx/>
              <a:buAutoNum type="arabicParenR"/>
              <a:defRPr/>
            </a:pPr>
            <a:r>
              <a:rPr lang="fr-FR" dirty="0">
                <a:solidFill>
                  <a:srgbClr val="FFFF00"/>
                </a:solidFill>
                <a:effectLst>
                  <a:outerShdw blurRad="38100" dist="38100" dir="2700000" algn="tl">
                    <a:srgbClr val="C0C0C0"/>
                  </a:outerShdw>
                </a:effectLst>
                <a:latin typeface="Arial Narrow" pitchFamily="34" charset="0"/>
              </a:rPr>
              <a:t>CXR difficult reading; </a:t>
            </a:r>
          </a:p>
          <a:p>
            <a:pPr marL="457200" indent="-457200" eaLnBrk="0" hangingPunct="0">
              <a:buFontTx/>
              <a:buAutoNum type="arabicParenR"/>
              <a:defRPr/>
            </a:pPr>
            <a:r>
              <a:rPr lang="fr-FR" dirty="0">
                <a:solidFill>
                  <a:srgbClr val="FFFF00"/>
                </a:solidFill>
                <a:effectLst>
                  <a:outerShdw blurRad="38100" dist="38100" dir="2700000" algn="tl">
                    <a:srgbClr val="C0C0C0"/>
                  </a:outerShdw>
                </a:effectLst>
                <a:latin typeface="Arial Narrow" pitchFamily="34" charset="0"/>
              </a:rPr>
              <a:t>low specificity;</a:t>
            </a:r>
          </a:p>
          <a:p>
            <a:pPr eaLnBrk="0" hangingPunct="0">
              <a:defRPr/>
            </a:pPr>
            <a:r>
              <a:rPr lang="fr-FR" dirty="0">
                <a:solidFill>
                  <a:srgbClr val="FFFF00"/>
                </a:solidFill>
                <a:effectLst>
                  <a:outerShdw blurRad="38100" dist="38100" dir="2700000" algn="tl">
                    <a:srgbClr val="C0C0C0"/>
                  </a:outerShdw>
                </a:effectLst>
                <a:latin typeface="Arial Narrow" pitchFamily="34" charset="0"/>
              </a:rPr>
              <a:t>3)    risk of  overdiagnosis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C00597-1"/>
          <p:cNvPicPr>
            <a:picLocks noChangeAspect="1" noChangeArrowheads="1"/>
          </p:cNvPicPr>
          <p:nvPr/>
        </p:nvPicPr>
        <p:blipFill>
          <a:blip r:embed="rId3">
            <a:lum bright="24000" contrast="18000"/>
            <a:grayscl/>
            <a:extLst>
              <a:ext uri="{28A0092B-C50C-407E-A947-70E740481C1C}">
                <a14:useLocalDpi xmlns:a14="http://schemas.microsoft.com/office/drawing/2010/main"/>
              </a:ext>
            </a:extLst>
          </a:blip>
          <a:srcRect/>
          <a:stretch>
            <a:fillRect/>
          </a:stretch>
        </p:blipFill>
        <p:spPr bwMode="auto">
          <a:xfrm>
            <a:off x="3657600" y="304800"/>
            <a:ext cx="5334000" cy="442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6350" y="1520825"/>
            <a:ext cx="38052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spcBef>
                <a:spcPct val="0"/>
              </a:spcBef>
              <a:buFontTx/>
              <a:buNone/>
            </a:pPr>
            <a:r>
              <a:rPr lang="en-US" altLang="ru-RU" sz="2800">
                <a:solidFill>
                  <a:srgbClr val="FFFF00"/>
                </a:solidFill>
                <a:latin typeface="Arial Narrow" panose="020B0606020202030204" pitchFamily="34" charset="0"/>
              </a:rPr>
              <a:t>M  42y old smoker, </a:t>
            </a:r>
          </a:p>
          <a:p>
            <a:pPr algn="ctr">
              <a:spcBef>
                <a:spcPct val="0"/>
              </a:spcBef>
              <a:buFontTx/>
              <a:buNone/>
            </a:pPr>
            <a:r>
              <a:rPr lang="en-US" altLang="ru-RU" sz="2800">
                <a:solidFill>
                  <a:srgbClr val="FFFF00"/>
                </a:solidFill>
                <a:latin typeface="Arial Narrow" panose="020B0606020202030204" pitchFamily="34" charset="0"/>
              </a:rPr>
              <a:t>hemoptysis</a:t>
            </a:r>
          </a:p>
          <a:p>
            <a:pPr algn="ctr">
              <a:spcBef>
                <a:spcPct val="0"/>
              </a:spcBef>
              <a:buFontTx/>
              <a:buNone/>
            </a:pPr>
            <a:r>
              <a:rPr lang="en-US" altLang="ru-RU" sz="2800">
                <a:solidFill>
                  <a:srgbClr val="FFFF00"/>
                </a:solidFill>
                <a:latin typeface="Arial Narrow" panose="020B0606020202030204" pitchFamily="34" charset="0"/>
              </a:rPr>
              <a:t>RSL Opacity  </a:t>
            </a:r>
          </a:p>
          <a:p>
            <a:pPr algn="ctr">
              <a:spcBef>
                <a:spcPct val="0"/>
              </a:spcBef>
              <a:buFontTx/>
              <a:buNone/>
            </a:pPr>
            <a:r>
              <a:rPr lang="en-US" altLang="ru-RU" sz="2800">
                <a:solidFill>
                  <a:srgbClr val="FFFF00"/>
                </a:solidFill>
                <a:latin typeface="Arial Narrow" panose="020B0606020202030204" pitchFamily="34" charset="0"/>
              </a:rPr>
              <a:t>AFB neg</a:t>
            </a:r>
          </a:p>
          <a:p>
            <a:pPr algn="ctr">
              <a:spcBef>
                <a:spcPct val="0"/>
              </a:spcBef>
              <a:buFontTx/>
              <a:buNone/>
            </a:pPr>
            <a:r>
              <a:rPr lang="en-US" altLang="ru-RU" sz="2800">
                <a:solidFill>
                  <a:srgbClr val="FFFF00"/>
                </a:solidFill>
                <a:latin typeface="Arial Narrow" panose="020B0606020202030204" pitchFamily="34" charset="0"/>
              </a:rPr>
              <a:t>“Dg of TB M(</a:t>
            </a:r>
            <a:r>
              <a:rPr lang="en-US" altLang="ru-RU" sz="3600">
                <a:solidFill>
                  <a:srgbClr val="FFFF00"/>
                </a:solidFill>
                <a:latin typeface="Arial Narrow" panose="020B0606020202030204" pitchFamily="34" charset="0"/>
              </a:rPr>
              <a:t>-</a:t>
            </a:r>
            <a:r>
              <a:rPr lang="en-US" altLang="ru-RU" sz="2800">
                <a:solidFill>
                  <a:srgbClr val="FFFF00"/>
                </a:solidFill>
                <a:latin typeface="Arial Narrow" panose="020B0606020202030204" pitchFamily="34" charset="0"/>
              </a:rPr>
              <a:t>)by tb expert” </a:t>
            </a:r>
          </a:p>
          <a:p>
            <a:pPr algn="ctr">
              <a:spcBef>
                <a:spcPct val="0"/>
              </a:spcBef>
              <a:buFontTx/>
              <a:buNone/>
            </a:pPr>
            <a:r>
              <a:rPr lang="en-US" altLang="ru-RU" sz="2400">
                <a:solidFill>
                  <a:srgbClr val="FFFF00"/>
                </a:solidFill>
                <a:latin typeface="Arial Narrow" panose="020B0606020202030204" pitchFamily="34" charset="0"/>
              </a:rPr>
              <a:t>TB treatment for  </a:t>
            </a:r>
          </a:p>
          <a:p>
            <a:pPr algn="ctr">
              <a:spcBef>
                <a:spcPct val="0"/>
              </a:spcBef>
              <a:buFontTx/>
              <a:buNone/>
            </a:pPr>
            <a:r>
              <a:rPr lang="en-US" altLang="ru-RU" sz="2400">
                <a:solidFill>
                  <a:srgbClr val="FFFF00"/>
                </a:solidFill>
                <a:latin typeface="Arial Narrow" panose="020B0606020202030204" pitchFamily="34" charset="0"/>
              </a:rPr>
              <a:t>8 monthes with no improvment  </a:t>
            </a:r>
          </a:p>
        </p:txBody>
      </p:sp>
      <p:sp>
        <p:nvSpPr>
          <p:cNvPr id="963588" name="Text Box 4"/>
          <p:cNvSpPr txBox="1">
            <a:spLocks noChangeArrowheads="1"/>
          </p:cNvSpPr>
          <p:nvPr/>
        </p:nvSpPr>
        <p:spPr bwMode="auto">
          <a:xfrm>
            <a:off x="4179888" y="4860925"/>
            <a:ext cx="3830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b="1">
                <a:solidFill>
                  <a:srgbClr val="FFC000"/>
                </a:solidFill>
                <a:latin typeface="Arial Narrow" panose="020B0606020202030204" pitchFamily="34" charset="0"/>
              </a:rPr>
              <a:t>It is a bronchial cancer</a:t>
            </a:r>
          </a:p>
        </p:txBody>
      </p:sp>
      <p:sp>
        <p:nvSpPr>
          <p:cNvPr id="963589" name="Text Box 5"/>
          <p:cNvSpPr txBox="1">
            <a:spLocks noChangeArrowheads="1"/>
          </p:cNvSpPr>
          <p:nvPr/>
        </p:nvSpPr>
        <p:spPr bwMode="auto">
          <a:xfrm>
            <a:off x="-6350" y="5562600"/>
            <a:ext cx="9331325" cy="946150"/>
          </a:xfrm>
          <a:prstGeom prst="rect">
            <a:avLst/>
          </a:prstGeom>
          <a:solidFill>
            <a:srgbClr val="FFF7C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spcBef>
                <a:spcPct val="0"/>
              </a:spcBef>
              <a:buFontTx/>
              <a:buNone/>
            </a:pPr>
            <a:r>
              <a:rPr lang="en-US" altLang="ru-RU" sz="2800">
                <a:solidFill>
                  <a:srgbClr val="FF0000"/>
                </a:solidFill>
                <a:latin typeface="Arial Narrow" panose="020B0606020202030204" pitchFamily="34" charset="0"/>
              </a:rPr>
              <a:t>Rule 3 : No TB diagnosis in case of heavy smoker without bronchoscopy</a:t>
            </a:r>
          </a:p>
        </p:txBody>
      </p:sp>
      <p:sp>
        <p:nvSpPr>
          <p:cNvPr id="6150" name="Text Box 6"/>
          <p:cNvSpPr txBox="1">
            <a:spLocks noChangeArrowheads="1"/>
          </p:cNvSpPr>
          <p:nvPr/>
        </p:nvSpPr>
        <p:spPr bwMode="auto">
          <a:xfrm>
            <a:off x="152400" y="244475"/>
            <a:ext cx="3065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en-US" altLang="ru-RU" sz="2400">
                <a:solidFill>
                  <a:srgbClr val="FFFF00"/>
                </a:solidFill>
              </a:rPr>
              <a:t>Observation</a:t>
            </a:r>
          </a:p>
          <a:p>
            <a:pPr>
              <a:spcBef>
                <a:spcPct val="0"/>
              </a:spcBef>
              <a:buFontTx/>
              <a:buNone/>
            </a:pPr>
            <a:r>
              <a:rPr lang="en-US" altLang="ru-RU" sz="2400">
                <a:solidFill>
                  <a:srgbClr val="FFFF00"/>
                </a:solidFill>
              </a:rPr>
              <a:t>CENAT Phnom Penh</a:t>
            </a:r>
            <a:endParaRPr lang="en-US" altLang="ru-RU" sz="280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3588"/>
                                        </p:tgtEl>
                                        <p:attrNameLst>
                                          <p:attrName>style.visibility</p:attrName>
                                        </p:attrNameLst>
                                      </p:cBhvr>
                                      <p:to>
                                        <p:strVal val="visible"/>
                                      </p:to>
                                    </p:set>
                                    <p:animEffect transition="in" filter="dissolve">
                                      <p:cBhvr>
                                        <p:cTn id="7" dur="500"/>
                                        <p:tgtEl>
                                          <p:spTgt spid="963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63589"/>
                                        </p:tgtEl>
                                        <p:attrNameLst>
                                          <p:attrName>style.visibility</p:attrName>
                                        </p:attrNameLst>
                                      </p:cBhvr>
                                      <p:to>
                                        <p:strVal val="visible"/>
                                      </p:to>
                                    </p:set>
                                    <p:animEffect transition="in" filter="barn(outVertical)">
                                      <p:cBhvr>
                                        <p:cTn id="12" dur="500"/>
                                        <p:tgtEl>
                                          <p:spTgt spid="963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8" grpId="0" autoUpdateAnimBg="0"/>
      <p:bldP spid="96358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C00116"/>
          <p:cNvPicPr>
            <a:picLocks noChangeAspect="1" noChangeArrowheads="1"/>
          </p:cNvPicPr>
          <p:nvPr/>
        </p:nvPicPr>
        <p:blipFill>
          <a:blip r:embed="rId3">
            <a:grayscl/>
            <a:extLst>
              <a:ext uri="{28A0092B-C50C-407E-A947-70E740481C1C}">
                <a14:useLocalDpi xmlns:a14="http://schemas.microsoft.com/office/drawing/2010/main"/>
              </a:ext>
            </a:extLst>
          </a:blip>
          <a:srcRect/>
          <a:stretch>
            <a:fillRect/>
          </a:stretch>
        </p:blipFill>
        <p:spPr bwMode="auto">
          <a:xfrm>
            <a:off x="152400" y="1101725"/>
            <a:ext cx="2798763" cy="293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descr="oabamePaulKBP"/>
          <p:cNvPicPr>
            <a:picLocks noChangeAspect="1" noChangeArrowheads="1"/>
          </p:cNvPicPr>
          <p:nvPr/>
        </p:nvPicPr>
        <p:blipFill>
          <a:blip r:embed="rId4">
            <a:grayscl/>
            <a:extLst>
              <a:ext uri="{28A0092B-C50C-407E-A947-70E740481C1C}">
                <a14:useLocalDpi xmlns:a14="http://schemas.microsoft.com/office/drawing/2010/main"/>
              </a:ext>
            </a:extLst>
          </a:blip>
          <a:srcRect/>
          <a:stretch>
            <a:fillRect/>
          </a:stretch>
        </p:blipFill>
        <p:spPr bwMode="auto">
          <a:xfrm>
            <a:off x="3048000" y="1066800"/>
            <a:ext cx="2776538"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2" name="Text Box 5"/>
          <p:cNvSpPr txBox="1">
            <a:spLocks noChangeArrowheads="1"/>
          </p:cNvSpPr>
          <p:nvPr/>
        </p:nvSpPr>
        <p:spPr bwMode="auto">
          <a:xfrm>
            <a:off x="323850" y="4149725"/>
            <a:ext cx="2273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600">
                <a:solidFill>
                  <a:srgbClr val="FFC000"/>
                </a:solidFill>
                <a:latin typeface="Arial Narrow" panose="020B0606020202030204" pitchFamily="34" charset="0"/>
              </a:rPr>
              <a:t>60 y old smoker, hemoptisy</a:t>
            </a:r>
          </a:p>
        </p:txBody>
      </p:sp>
      <p:sp>
        <p:nvSpPr>
          <p:cNvPr id="7173" name="Text Box 8"/>
          <p:cNvSpPr txBox="1">
            <a:spLocks noChangeArrowheads="1"/>
          </p:cNvSpPr>
          <p:nvPr/>
        </p:nvSpPr>
        <p:spPr bwMode="auto">
          <a:xfrm>
            <a:off x="5830888" y="4144963"/>
            <a:ext cx="3233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400">
                <a:solidFill>
                  <a:srgbClr val="FFC000"/>
                </a:solidFill>
                <a:latin typeface="Arial Narrow" panose="020B0606020202030204" pitchFamily="34" charset="0"/>
              </a:rPr>
              <a:t>Man hemoptisy, repeted pulmonary infections</a:t>
            </a:r>
          </a:p>
        </p:txBody>
      </p:sp>
      <p:sp>
        <p:nvSpPr>
          <p:cNvPr id="7174" name="Rectangle 10"/>
          <p:cNvSpPr>
            <a:spLocks noChangeArrowheads="1"/>
          </p:cNvSpPr>
          <p:nvPr/>
        </p:nvSpPr>
        <p:spPr bwMode="auto">
          <a:xfrm>
            <a:off x="4067175" y="188913"/>
            <a:ext cx="200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a:spcBef>
                <a:spcPct val="0"/>
              </a:spcBef>
              <a:buFontTx/>
              <a:buNone/>
            </a:pPr>
            <a:r>
              <a:rPr lang="fr-FR" altLang="ru-RU" sz="3600">
                <a:solidFill>
                  <a:srgbClr val="FFC000"/>
                </a:solidFill>
              </a:rPr>
              <a:t>Mistakes</a:t>
            </a:r>
          </a:p>
        </p:txBody>
      </p:sp>
      <p:sp>
        <p:nvSpPr>
          <p:cNvPr id="7175" name="Rectangle 11"/>
          <p:cNvSpPr>
            <a:spLocks noChangeArrowheads="1"/>
          </p:cNvSpPr>
          <p:nvPr/>
        </p:nvSpPr>
        <p:spPr bwMode="auto">
          <a:xfrm>
            <a:off x="358775" y="3763963"/>
            <a:ext cx="86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ja-JP" sz="1200">
                <a:latin typeface="Arial Narrow" panose="020B0606020202030204" pitchFamily="34" charset="0"/>
              </a:rPr>
              <a:t>“ Métastasis</a:t>
            </a:r>
            <a:endParaRPr lang="fr-FR" altLang="ru-RU" sz="1200">
              <a:latin typeface="Arial Narrow" panose="020B0606020202030204" pitchFamily="34" charset="0"/>
            </a:endParaRPr>
          </a:p>
        </p:txBody>
      </p:sp>
      <p:sp>
        <p:nvSpPr>
          <p:cNvPr id="7176" name="Rectangle 12"/>
          <p:cNvSpPr>
            <a:spLocks noChangeArrowheads="1"/>
          </p:cNvSpPr>
          <p:nvPr/>
        </p:nvSpPr>
        <p:spPr bwMode="auto">
          <a:xfrm>
            <a:off x="3505200" y="3763963"/>
            <a:ext cx="1147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200">
                <a:latin typeface="Arial Narrow" panose="020B0606020202030204" pitchFamily="34" charset="0"/>
              </a:rPr>
              <a:t>Bronchial cancer</a:t>
            </a:r>
          </a:p>
        </p:txBody>
      </p:sp>
      <p:sp>
        <p:nvSpPr>
          <p:cNvPr id="7177" name="Rectangle 13"/>
          <p:cNvSpPr>
            <a:spLocks noChangeArrowheads="1"/>
          </p:cNvSpPr>
          <p:nvPr/>
        </p:nvSpPr>
        <p:spPr bwMode="auto">
          <a:xfrm>
            <a:off x="7096125" y="3763963"/>
            <a:ext cx="989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200">
                <a:latin typeface="Arial Narrow" panose="020B0606020202030204" pitchFamily="34" charset="0"/>
              </a:rPr>
              <a:t>bronchiectasis</a:t>
            </a:r>
          </a:p>
        </p:txBody>
      </p:sp>
      <p:pic>
        <p:nvPicPr>
          <p:cNvPr id="717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03950" y="1066800"/>
            <a:ext cx="248761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2"/>
          <p:cNvSpPr>
            <a:spLocks noChangeArrowheads="1"/>
          </p:cNvSpPr>
          <p:nvPr/>
        </p:nvSpPr>
        <p:spPr bwMode="auto">
          <a:xfrm>
            <a:off x="6615113" y="3749675"/>
            <a:ext cx="1665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200"/>
              <a:t>bronchiectasis</a:t>
            </a:r>
          </a:p>
        </p:txBody>
      </p:sp>
      <p:sp>
        <p:nvSpPr>
          <p:cNvPr id="7180" name="Прямоугольник 12"/>
          <p:cNvSpPr>
            <a:spLocks noChangeArrowheads="1"/>
          </p:cNvSpPr>
          <p:nvPr/>
        </p:nvSpPr>
        <p:spPr bwMode="auto">
          <a:xfrm>
            <a:off x="3203575" y="4149725"/>
            <a:ext cx="2501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400">
                <a:solidFill>
                  <a:srgbClr val="FFC000"/>
                </a:solidFill>
                <a:latin typeface="Arial Narrow" panose="020B0606020202030204" pitchFamily="34" charset="0"/>
              </a:rPr>
              <a:t>30 y old. Past  history of </a:t>
            </a:r>
          </a:p>
          <a:p>
            <a:pPr>
              <a:spcBef>
                <a:spcPct val="0"/>
              </a:spcBef>
              <a:buFontTx/>
              <a:buNone/>
            </a:pPr>
            <a:r>
              <a:rPr lang="fr-FR" altLang="ru-RU" sz="1400">
                <a:solidFill>
                  <a:srgbClr val="FFC000"/>
                </a:solidFill>
                <a:latin typeface="Arial Narrow" panose="020B0606020202030204" pitchFamily="34" charset="0"/>
              </a:rPr>
              <a:t> amputation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013dde16"/>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323850" y="1962150"/>
            <a:ext cx="6751638"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8163" name="Rectangle 3"/>
          <p:cNvSpPr>
            <a:spLocks noChangeArrowheads="1"/>
          </p:cNvSpPr>
          <p:nvPr/>
        </p:nvSpPr>
        <p:spPr bwMode="auto">
          <a:xfrm>
            <a:off x="106363" y="1933575"/>
            <a:ext cx="6778625" cy="415925"/>
          </a:xfrm>
          <a:prstGeom prst="rect">
            <a:avLst/>
          </a:prstGeom>
          <a:noFill/>
          <a:ln w="9525">
            <a:noFill/>
            <a:miter lim="800000"/>
            <a:headEnd/>
            <a:tailEnd/>
          </a:ln>
          <a:effectLst/>
        </p:spPr>
        <p:txBody>
          <a:bodyPr>
            <a:spAutoFit/>
          </a:bodyPr>
          <a:lstStyle/>
          <a:p>
            <a:pPr algn="ctr" eaLnBrk="0" hangingPunct="0">
              <a:defRPr/>
            </a:pPr>
            <a:r>
              <a:rPr lang="fr-FR" sz="2100" dirty="0" err="1">
                <a:solidFill>
                  <a:srgbClr val="FF5B1F"/>
                </a:solidFill>
                <a:effectLst>
                  <a:outerShdw blurRad="38100" dist="38100" dir="2700000" algn="tl">
                    <a:srgbClr val="C0C0C0"/>
                  </a:outerShdw>
                </a:effectLst>
                <a:latin typeface="Arial Narrow" pitchFamily="34" charset="0"/>
              </a:rPr>
              <a:t>From</a:t>
            </a:r>
            <a:r>
              <a:rPr lang="fr-FR" sz="2100" dirty="0">
                <a:solidFill>
                  <a:srgbClr val="FF5B1F"/>
                </a:solidFill>
                <a:effectLst>
                  <a:outerShdw blurRad="38100" dist="38100" dir="2700000" algn="tl">
                    <a:srgbClr val="C0C0C0"/>
                  </a:outerShdw>
                </a:effectLst>
                <a:latin typeface="Arial Narrow" pitchFamily="34" charset="0"/>
              </a:rPr>
              <a:t> “</a:t>
            </a:r>
            <a:r>
              <a:rPr lang="fr-FR" sz="2100" dirty="0" err="1">
                <a:solidFill>
                  <a:srgbClr val="FF5B1F"/>
                </a:solidFill>
                <a:effectLst>
                  <a:outerShdw blurRad="38100" dist="38100" dir="2700000" algn="tl">
                    <a:srgbClr val="C0C0C0"/>
                  </a:outerShdw>
                </a:effectLst>
                <a:latin typeface="Arial Narrow" pitchFamily="34" charset="0"/>
              </a:rPr>
              <a:t>Priorities</a:t>
            </a:r>
            <a:r>
              <a:rPr lang="fr-FR" sz="2100" dirty="0">
                <a:solidFill>
                  <a:srgbClr val="FF5B1F"/>
                </a:solidFill>
                <a:effectLst>
                  <a:outerShdw blurRad="38100" dist="38100" dir="2700000" algn="tl">
                    <a:srgbClr val="C0C0C0"/>
                  </a:outerShdw>
                </a:effectLst>
                <a:latin typeface="Arial Narrow" pitchFamily="34" charset="0"/>
              </a:rPr>
              <a:t> for TB </a:t>
            </a:r>
            <a:r>
              <a:rPr lang="fr-FR" sz="2100" dirty="0" err="1">
                <a:solidFill>
                  <a:srgbClr val="FF5B1F"/>
                </a:solidFill>
                <a:effectLst>
                  <a:outerShdw blurRad="38100" dist="38100" dir="2700000" algn="tl">
                    <a:srgbClr val="C0C0C0"/>
                  </a:outerShdw>
                </a:effectLst>
                <a:latin typeface="Arial Narrow" pitchFamily="34" charset="0"/>
              </a:rPr>
              <a:t>Bacteriology</a:t>
            </a:r>
            <a:r>
              <a:rPr lang="fr-FR" sz="2100" dirty="0">
                <a:solidFill>
                  <a:srgbClr val="FF5B1F"/>
                </a:solidFill>
                <a:effectLst>
                  <a:outerShdw blurRad="38100" dist="38100" dir="2700000" algn="tl">
                    <a:srgbClr val="C0C0C0"/>
                  </a:outerShdw>
                </a:effectLst>
                <a:latin typeface="Arial Narrow" pitchFamily="34" charset="0"/>
              </a:rPr>
              <a:t> Services in </a:t>
            </a:r>
            <a:r>
              <a:rPr lang="fr-FR" sz="2100" dirty="0" err="1">
                <a:solidFill>
                  <a:srgbClr val="FF5B1F"/>
                </a:solidFill>
                <a:effectLst>
                  <a:outerShdw blurRad="38100" dist="38100" dir="2700000" algn="tl">
                    <a:srgbClr val="C0C0C0"/>
                  </a:outerShdw>
                </a:effectLst>
                <a:latin typeface="Arial Narrow" pitchFamily="34" charset="0"/>
              </a:rPr>
              <a:t>LICs</a:t>
            </a:r>
            <a:r>
              <a:rPr lang="fr-FR" sz="2100" dirty="0">
                <a:solidFill>
                  <a:srgbClr val="FF5B1F"/>
                </a:solidFill>
                <a:effectLst>
                  <a:outerShdw blurRad="38100" dist="38100" dir="2700000" algn="tl">
                    <a:srgbClr val="C0C0C0"/>
                  </a:outerShdw>
                </a:effectLst>
                <a:latin typeface="Arial Narrow" pitchFamily="34" charset="0"/>
              </a:rPr>
              <a:t>“, 2007 IUATLD</a:t>
            </a:r>
          </a:p>
        </p:txBody>
      </p:sp>
      <p:sp>
        <p:nvSpPr>
          <p:cNvPr id="8196" name="Rectangle 1"/>
          <p:cNvSpPr>
            <a:spLocks noChangeArrowheads="1"/>
          </p:cNvSpPr>
          <p:nvPr/>
        </p:nvSpPr>
        <p:spPr bwMode="auto">
          <a:xfrm>
            <a:off x="107950" y="133350"/>
            <a:ext cx="8947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3600">
                <a:solidFill>
                  <a:srgbClr val="FFFF00"/>
                </a:solidFill>
              </a:rPr>
              <a:t>CXR opportunities: 1) high sensitivity, 2) high cost effectiveness, 3) complement Xpert </a:t>
            </a:r>
          </a:p>
        </p:txBody>
      </p:sp>
      <p:pic>
        <p:nvPicPr>
          <p:cNvPr id="8197" name="Imag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1213" y="2898775"/>
            <a:ext cx="189706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971550" y="5461000"/>
            <a:ext cx="1655763"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fr-CH" sz="2000" dirty="0"/>
              <a:t>CXR and </a:t>
            </a:r>
            <a:r>
              <a:rPr lang="fr-CH" sz="2000" dirty="0" err="1"/>
              <a:t>clinics</a:t>
            </a:r>
            <a:r>
              <a:rPr lang="fr-CH" sz="2000" dirty="0"/>
              <a:t> </a:t>
            </a:r>
          </a:p>
          <a:p>
            <a:pPr eaLnBrk="0" hangingPunct="0">
              <a:defRPr/>
            </a:pPr>
            <a:r>
              <a:rPr lang="fr-CH" sz="2000" dirty="0"/>
              <a:t>95%</a:t>
            </a:r>
            <a:endParaRPr lang="fr-FR" dirty="0"/>
          </a:p>
        </p:txBody>
      </p:sp>
      <p:sp>
        <p:nvSpPr>
          <p:cNvPr id="11" name="ZoneTexte 10"/>
          <p:cNvSpPr txBox="1"/>
          <p:nvPr/>
        </p:nvSpPr>
        <p:spPr>
          <a:xfrm>
            <a:off x="2771775" y="5876925"/>
            <a:ext cx="1728788" cy="400050"/>
          </a:xfrm>
          <a:prstGeom prst="rect">
            <a:avLst/>
          </a:prstGeom>
          <a:ln>
            <a:solidFill>
              <a:srgbClr val="FF150C"/>
            </a:solidFill>
          </a:ln>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fr-CH" sz="2000" dirty="0"/>
              <a:t>Culture 85%</a:t>
            </a:r>
            <a:endParaRPr lang="fr-FR" dirty="0"/>
          </a:p>
        </p:txBody>
      </p:sp>
      <p:sp>
        <p:nvSpPr>
          <p:cNvPr id="12" name="ZoneTexte 11"/>
          <p:cNvSpPr txBox="1"/>
          <p:nvPr/>
        </p:nvSpPr>
        <p:spPr>
          <a:xfrm>
            <a:off x="3708400" y="5516563"/>
            <a:ext cx="2376488" cy="369887"/>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fr-CH" sz="1800" dirty="0" err="1"/>
              <a:t>Xpert</a:t>
            </a:r>
            <a:r>
              <a:rPr lang="fr-CH" sz="1800" dirty="0"/>
              <a:t>  80%</a:t>
            </a:r>
            <a:endParaRPr lang="fr-FR" sz="2000" dirty="0"/>
          </a:p>
        </p:txBody>
      </p:sp>
      <p:sp>
        <p:nvSpPr>
          <p:cNvPr id="13" name="ZoneTexte 12"/>
          <p:cNvSpPr txBox="1"/>
          <p:nvPr/>
        </p:nvSpPr>
        <p:spPr>
          <a:xfrm>
            <a:off x="4643438" y="5189538"/>
            <a:ext cx="2163762" cy="40005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fr-CH" sz="2000" dirty="0" err="1"/>
              <a:t>Quality</a:t>
            </a:r>
            <a:r>
              <a:rPr lang="fr-CH" sz="2000" dirty="0"/>
              <a:t> </a:t>
            </a:r>
            <a:r>
              <a:rPr lang="fr-CH" sz="2000" dirty="0" err="1"/>
              <a:t>Sm</a:t>
            </a:r>
            <a:r>
              <a:rPr lang="fr-CH" sz="2000" dirty="0"/>
              <a:t> exam</a:t>
            </a:r>
            <a:endParaRPr lang="fr-FR" sz="2000" dirty="0"/>
          </a:p>
        </p:txBody>
      </p:sp>
      <p:sp>
        <p:nvSpPr>
          <p:cNvPr id="14" name="ZoneTexte 13"/>
          <p:cNvSpPr txBox="1"/>
          <p:nvPr/>
        </p:nvSpPr>
        <p:spPr>
          <a:xfrm>
            <a:off x="5364163" y="4757738"/>
            <a:ext cx="2162175" cy="40005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fr-CH" sz="2000" dirty="0"/>
              <a:t>Poor </a:t>
            </a:r>
            <a:r>
              <a:rPr lang="fr-CH" sz="2000" dirty="0" err="1"/>
              <a:t>Sm</a:t>
            </a:r>
            <a:r>
              <a:rPr lang="fr-CH" sz="2000" dirty="0"/>
              <a:t> exam</a:t>
            </a:r>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idx="4294967295"/>
          </p:nvPr>
        </p:nvSpPr>
        <p:spPr>
          <a:xfrm>
            <a:off x="304800" y="457200"/>
            <a:ext cx="8458200" cy="914400"/>
          </a:xfrm>
        </p:spPr>
        <p:txBody>
          <a:bodyPr/>
          <a:lstStyle/>
          <a:p>
            <a:pPr eaLnBrk="1" hangingPunct="1">
              <a:defRPr/>
            </a:pPr>
            <a:r>
              <a:rPr lang="en-GB" sz="3600" dirty="0" smtClean="0">
                <a:solidFill>
                  <a:srgbClr val="FFC000"/>
                </a:solidFill>
                <a:effectLst>
                  <a:outerShdw blurRad="38100" dist="38100" dir="2700000" algn="tl">
                    <a:srgbClr val="C0C0C0"/>
                  </a:outerShdw>
                </a:effectLst>
                <a:latin typeface="Arial Narrow" pitchFamily="34" charset="0"/>
              </a:rPr>
              <a:t>Physician must use all the tools he had for TB diagnosis </a:t>
            </a:r>
          </a:p>
        </p:txBody>
      </p:sp>
      <p:sp>
        <p:nvSpPr>
          <p:cNvPr id="9219" name="Rectangle 3"/>
          <p:cNvSpPr>
            <a:spLocks noGrp="1" noChangeArrowheads="1"/>
          </p:cNvSpPr>
          <p:nvPr>
            <p:ph type="body" idx="4294967295"/>
          </p:nvPr>
        </p:nvSpPr>
        <p:spPr>
          <a:xfrm>
            <a:off x="914400" y="1530350"/>
            <a:ext cx="6324600" cy="4794250"/>
          </a:xfrm>
        </p:spPr>
        <p:txBody>
          <a:bodyPr/>
          <a:lstStyle/>
          <a:p>
            <a:pPr eaLnBrk="1" hangingPunct="1">
              <a:lnSpc>
                <a:spcPct val="120000"/>
              </a:lnSpc>
            </a:pPr>
            <a:r>
              <a:rPr lang="en-GB" altLang="ru-RU" sz="2800" smtClean="0">
                <a:solidFill>
                  <a:srgbClr val="FFFF00"/>
                </a:solidFill>
                <a:latin typeface="Arial Narrow" panose="020B0606020202030204" pitchFamily="34" charset="0"/>
              </a:rPr>
              <a:t>Past history and notion of possible contagion</a:t>
            </a:r>
          </a:p>
          <a:p>
            <a:pPr eaLnBrk="1" hangingPunct="1">
              <a:lnSpc>
                <a:spcPct val="120000"/>
              </a:lnSpc>
            </a:pPr>
            <a:r>
              <a:rPr lang="en-GB" altLang="ru-RU" sz="2800" smtClean="0">
                <a:solidFill>
                  <a:srgbClr val="FFFF00"/>
                </a:solidFill>
                <a:latin typeface="Arial Narrow" panose="020B0606020202030204" pitchFamily="34" charset="0"/>
              </a:rPr>
              <a:t>Clinical signs</a:t>
            </a:r>
          </a:p>
          <a:p>
            <a:pPr eaLnBrk="1" hangingPunct="1">
              <a:lnSpc>
                <a:spcPct val="120000"/>
              </a:lnSpc>
            </a:pPr>
            <a:r>
              <a:rPr lang="en-GB" altLang="ru-RU" sz="2800" smtClean="0">
                <a:solidFill>
                  <a:srgbClr val="FFFF00"/>
                </a:solidFill>
                <a:latin typeface="Arial Narrow" panose="020B0606020202030204" pitchFamily="34" charset="0"/>
              </a:rPr>
              <a:t>Skin test for children only</a:t>
            </a:r>
          </a:p>
          <a:p>
            <a:pPr eaLnBrk="1" hangingPunct="1">
              <a:lnSpc>
                <a:spcPct val="120000"/>
              </a:lnSpc>
            </a:pPr>
            <a:r>
              <a:rPr lang="en-GB" altLang="ru-RU" sz="2800" smtClean="0">
                <a:solidFill>
                  <a:srgbClr val="FFFF00"/>
                </a:solidFill>
                <a:latin typeface="Arial Narrow" panose="020B0606020202030204" pitchFamily="34" charset="0"/>
              </a:rPr>
              <a:t>Chest X ray</a:t>
            </a:r>
          </a:p>
          <a:p>
            <a:pPr eaLnBrk="1" hangingPunct="1">
              <a:lnSpc>
                <a:spcPct val="120000"/>
              </a:lnSpc>
            </a:pPr>
            <a:r>
              <a:rPr lang="fr-FR" altLang="ru-RU" sz="2800" smtClean="0">
                <a:solidFill>
                  <a:srgbClr val="FFFF00"/>
                </a:solidFill>
                <a:latin typeface="Arial Narrow" panose="020B0606020202030204" pitchFamily="34" charset="0"/>
              </a:rPr>
              <a:t>Anatomopathology</a:t>
            </a:r>
          </a:p>
          <a:p>
            <a:pPr eaLnBrk="1" hangingPunct="1">
              <a:lnSpc>
                <a:spcPct val="120000"/>
              </a:lnSpc>
            </a:pPr>
            <a:r>
              <a:rPr lang="fr-FR" altLang="ru-RU" sz="2800" smtClean="0">
                <a:solidFill>
                  <a:srgbClr val="FFFF00"/>
                </a:solidFill>
                <a:latin typeface="Arial Narrow" panose="020B0606020202030204" pitchFamily="34" charset="0"/>
              </a:rPr>
              <a:t>Biological examination</a:t>
            </a:r>
          </a:p>
          <a:p>
            <a:pPr eaLnBrk="1" hangingPunct="1">
              <a:lnSpc>
                <a:spcPct val="120000"/>
              </a:lnSpc>
            </a:pPr>
            <a:r>
              <a:rPr lang="fr-FR" altLang="ru-RU" sz="2800" smtClean="0">
                <a:solidFill>
                  <a:srgbClr val="FFFF00"/>
                </a:solidFill>
                <a:latin typeface="Arial Narrow" panose="020B0606020202030204" pitchFamily="34" charset="0"/>
              </a:rPr>
              <a:t>Bacteriological examination</a:t>
            </a:r>
            <a:endParaRPr lang="en-GB" altLang="ru-RU" sz="2800" smtClean="0">
              <a:solidFill>
                <a:srgbClr val="FFFF00"/>
              </a:solidFill>
              <a:latin typeface="Arial Narrow" panose="020B0606020202030204" pitchFamily="34" charset="0"/>
            </a:endParaRPr>
          </a:p>
        </p:txBody>
      </p:sp>
      <p:sp>
        <p:nvSpPr>
          <p:cNvPr id="61446" name="Line 6"/>
          <p:cNvSpPr>
            <a:spLocks noChangeShapeType="1"/>
          </p:cNvSpPr>
          <p:nvPr/>
        </p:nvSpPr>
        <p:spPr bwMode="auto">
          <a:xfrm flipV="1">
            <a:off x="2667000" y="4648200"/>
            <a:ext cx="1219200" cy="457200"/>
          </a:xfrm>
          <a:prstGeom prst="line">
            <a:avLst/>
          </a:prstGeom>
          <a:noFill/>
          <a:ln w="28575">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61447" name="Line 7"/>
          <p:cNvSpPr>
            <a:spLocks noChangeShapeType="1"/>
          </p:cNvSpPr>
          <p:nvPr/>
        </p:nvSpPr>
        <p:spPr bwMode="auto">
          <a:xfrm>
            <a:off x="1295400" y="2057400"/>
            <a:ext cx="4498975" cy="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61448" name="Line 8"/>
          <p:cNvSpPr>
            <a:spLocks noChangeShapeType="1"/>
          </p:cNvSpPr>
          <p:nvPr/>
        </p:nvSpPr>
        <p:spPr bwMode="auto">
          <a:xfrm>
            <a:off x="1295400" y="2667000"/>
            <a:ext cx="2232025" cy="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61449" name="Line 9"/>
          <p:cNvSpPr>
            <a:spLocks noChangeShapeType="1"/>
          </p:cNvSpPr>
          <p:nvPr/>
        </p:nvSpPr>
        <p:spPr bwMode="auto">
          <a:xfrm>
            <a:off x="1371600" y="4495800"/>
            <a:ext cx="2411413" cy="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61450" name="Rectangle 10"/>
          <p:cNvSpPr>
            <a:spLocks noChangeArrowheads="1"/>
          </p:cNvSpPr>
          <p:nvPr/>
        </p:nvSpPr>
        <p:spPr bwMode="auto">
          <a:xfrm>
            <a:off x="1295400" y="5181600"/>
            <a:ext cx="5105400" cy="609600"/>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endParaRPr lang="ru-RU" altLang="ru-RU" sz="2400"/>
          </a:p>
        </p:txBody>
      </p:sp>
      <p:sp>
        <p:nvSpPr>
          <p:cNvPr id="61451" name="Rectangle 11"/>
          <p:cNvSpPr>
            <a:spLocks noChangeArrowheads="1"/>
          </p:cNvSpPr>
          <p:nvPr/>
        </p:nvSpPr>
        <p:spPr bwMode="auto">
          <a:xfrm>
            <a:off x="1295400" y="3429000"/>
            <a:ext cx="3200400" cy="609600"/>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endParaRPr lang="ru-RU" altLang="ru-RU" sz="2400"/>
          </a:p>
        </p:txBody>
      </p:sp>
      <p:sp>
        <p:nvSpPr>
          <p:cNvPr id="61452" name="Rectangle 12"/>
          <p:cNvSpPr>
            <a:spLocks noChangeArrowheads="1"/>
          </p:cNvSpPr>
          <p:nvPr/>
        </p:nvSpPr>
        <p:spPr bwMode="auto">
          <a:xfrm>
            <a:off x="4494213" y="4014788"/>
            <a:ext cx="438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800">
                <a:solidFill>
                  <a:srgbClr val="FFFF00"/>
                </a:solidFill>
                <a:latin typeface="Arial Narrow" panose="020B0606020202030204" pitchFamily="34" charset="0"/>
              </a:rPr>
              <a:t>Ex pleural effusion  : is pleural biopsy available ? </a:t>
            </a:r>
          </a:p>
          <a:p>
            <a:pPr>
              <a:spcBef>
                <a:spcPct val="0"/>
              </a:spcBef>
              <a:buFontTx/>
              <a:buNone/>
            </a:pPr>
            <a:r>
              <a:rPr lang="fr-FR" altLang="ru-RU" sz="1800">
                <a:solidFill>
                  <a:srgbClr val="FFFF00"/>
                </a:solidFill>
                <a:latin typeface="Arial Narrow" panose="020B0606020202030204" pitchFamily="34" charset="0"/>
              </a:rPr>
              <a:t>	     anatomopathologist available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animBg="1"/>
      <p:bldP spid="61451" grpId="0" animBg="1"/>
      <p:bldP spid="614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Correction img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228600"/>
            <a:ext cx="4419600"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0115" name="Text Box 3"/>
          <p:cNvSpPr txBox="1">
            <a:spLocks noChangeArrowheads="1"/>
          </p:cNvSpPr>
          <p:nvPr/>
        </p:nvSpPr>
        <p:spPr bwMode="auto">
          <a:xfrm>
            <a:off x="4471988" y="6081713"/>
            <a:ext cx="3933825" cy="523875"/>
          </a:xfrm>
          <a:prstGeom prst="rect">
            <a:avLst/>
          </a:prstGeom>
          <a:solidFill>
            <a:schemeClr val="bg1"/>
          </a:solidFill>
          <a:ln w="9525">
            <a:solidFill>
              <a:schemeClr val="accent2"/>
            </a:solidFill>
            <a:miter lim="800000"/>
            <a:headEnd/>
            <a:tailEnd/>
          </a:ln>
          <a:effec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r>
              <a:rPr lang="fr-FR" sz="2800" dirty="0" err="1" smtClean="0">
                <a:solidFill>
                  <a:schemeClr val="accent2"/>
                </a:solidFill>
                <a:effectLst>
                  <a:outerShdw blurRad="38100" dist="38100" dir="2700000" algn="tl">
                    <a:srgbClr val="C0C0C0"/>
                  </a:outerShdw>
                </a:effectLst>
                <a:latin typeface="Arial Narrow" pitchFamily="34" charset="0"/>
              </a:rPr>
              <a:t>Sputum</a:t>
            </a:r>
            <a:r>
              <a:rPr lang="fr-FR" sz="2800" dirty="0" smtClean="0">
                <a:solidFill>
                  <a:schemeClr val="accent2"/>
                </a:solidFill>
                <a:effectLst>
                  <a:outerShdw blurRad="38100" dist="38100" dir="2700000" algn="tl">
                    <a:srgbClr val="C0C0C0"/>
                  </a:outerShdw>
                </a:effectLst>
                <a:latin typeface="Arial Narrow" pitchFamily="34" charset="0"/>
              </a:rPr>
              <a:t> </a:t>
            </a:r>
            <a:r>
              <a:rPr lang="fr-FR" sz="2800" dirty="0" err="1" smtClean="0">
                <a:solidFill>
                  <a:schemeClr val="accent2"/>
                </a:solidFill>
                <a:effectLst>
                  <a:outerShdw blurRad="38100" dist="38100" dir="2700000" algn="tl">
                    <a:srgbClr val="C0C0C0"/>
                  </a:outerShdw>
                </a:effectLst>
                <a:latin typeface="Arial Narrow" pitchFamily="34" charset="0"/>
              </a:rPr>
              <a:t>analysis</a:t>
            </a:r>
            <a:r>
              <a:rPr lang="fr-FR" sz="2800" dirty="0" smtClean="0">
                <a:solidFill>
                  <a:schemeClr val="accent2"/>
                </a:solidFill>
                <a:effectLst>
                  <a:outerShdw blurRad="38100" dist="38100" dir="2700000" algn="tl">
                    <a:srgbClr val="C0C0C0"/>
                  </a:outerShdw>
                </a:effectLst>
                <a:latin typeface="Arial Narrow" pitchFamily="34" charset="0"/>
              </a:rPr>
              <a:t> for AFB X 2</a:t>
            </a:r>
          </a:p>
        </p:txBody>
      </p:sp>
      <p:sp>
        <p:nvSpPr>
          <p:cNvPr id="10244" name="Rectangle 4"/>
          <p:cNvSpPr>
            <a:spLocks noChangeArrowheads="1"/>
          </p:cNvSpPr>
          <p:nvPr/>
        </p:nvSpPr>
        <p:spPr bwMode="auto">
          <a:xfrm>
            <a:off x="228600" y="685800"/>
            <a:ext cx="4191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2200">
                <a:solidFill>
                  <a:srgbClr val="FFFF00"/>
                </a:solidFill>
                <a:latin typeface="Arial Narrow" panose="020B0606020202030204" pitchFamily="34" charset="0"/>
              </a:rPr>
              <a:t>Classical clinical signs,</a:t>
            </a:r>
          </a:p>
          <a:p>
            <a:pPr>
              <a:spcBef>
                <a:spcPct val="0"/>
              </a:spcBef>
              <a:buFontTx/>
              <a:buNone/>
            </a:pPr>
            <a:r>
              <a:rPr lang="fr-FR" altLang="ru-RU" sz="2200">
                <a:solidFill>
                  <a:srgbClr val="FFFF00"/>
                </a:solidFill>
                <a:latin typeface="Arial Narrow" panose="020B0606020202030204" pitchFamily="34" charset="0"/>
              </a:rPr>
              <a:t>      But non specific</a:t>
            </a:r>
          </a:p>
          <a:p>
            <a:pPr>
              <a:spcBef>
                <a:spcPct val="0"/>
              </a:spcBef>
              <a:buFontTx/>
              <a:buNone/>
            </a:pPr>
            <a:endParaRPr lang="fr-FR" altLang="ru-RU" sz="2200">
              <a:latin typeface="Arial Narrow" panose="020B0606020202030204" pitchFamily="34" charset="0"/>
            </a:endParaRPr>
          </a:p>
        </p:txBody>
      </p:sp>
      <p:sp>
        <p:nvSpPr>
          <p:cNvPr id="1370117" name="Rectangle 5"/>
          <p:cNvSpPr>
            <a:spLocks noChangeArrowheads="1"/>
          </p:cNvSpPr>
          <p:nvPr/>
        </p:nvSpPr>
        <p:spPr bwMode="auto">
          <a:xfrm>
            <a:off x="304800" y="2057400"/>
            <a:ext cx="4191000" cy="762000"/>
          </a:xfrm>
          <a:prstGeom prst="rect">
            <a:avLst/>
          </a:prstGeom>
          <a:noFill/>
          <a:ln w="9525">
            <a:noFill/>
            <a:miter lim="800000"/>
            <a:headEnd/>
            <a:tailEnd/>
          </a:ln>
          <a:effectLst/>
        </p:spPr>
        <p:txBody>
          <a:bodyPr>
            <a:spAutoFit/>
          </a:bodyPr>
          <a:lstStyle/>
          <a:p>
            <a:pPr eaLnBrk="0" hangingPunct="0">
              <a:defRPr/>
            </a:pPr>
            <a:r>
              <a:rPr lang="fr-FR" sz="2200" dirty="0">
                <a:solidFill>
                  <a:srgbClr val="FFFF00"/>
                </a:solidFill>
                <a:effectLst>
                  <a:outerShdw blurRad="38100" dist="38100" dir="2700000" algn="tl">
                    <a:srgbClr val="C0C0C0"/>
                  </a:outerShdw>
                </a:effectLst>
                <a:latin typeface="Arial Narrow" pitchFamily="34" charset="0"/>
              </a:rPr>
              <a:t>Hemoptysis = strongly indicative of TB</a:t>
            </a:r>
          </a:p>
          <a:p>
            <a:pPr eaLnBrk="0" hangingPunct="0">
              <a:defRPr/>
            </a:pPr>
            <a:r>
              <a:rPr lang="fr-FR" sz="2200" dirty="0">
                <a:solidFill>
                  <a:srgbClr val="FFFF00"/>
                </a:solidFill>
                <a:effectLst>
                  <a:outerShdw blurRad="38100" dist="38100" dir="2700000" algn="tl">
                    <a:srgbClr val="C0C0C0"/>
                  </a:outerShdw>
                </a:effectLst>
                <a:latin typeface="Arial Narrow" pitchFamily="34" charset="0"/>
              </a:rPr>
              <a:t>But </a:t>
            </a:r>
            <a:r>
              <a:rPr lang="fr-FR" sz="2200" dirty="0" err="1">
                <a:solidFill>
                  <a:srgbClr val="FFFF00"/>
                </a:solidFill>
                <a:effectLst>
                  <a:outerShdw blurRad="38100" dist="38100" dir="2700000" algn="tl">
                    <a:srgbClr val="C0C0C0"/>
                  </a:outerShdw>
                </a:effectLst>
                <a:latin typeface="Arial Narrow" pitchFamily="34" charset="0"/>
              </a:rPr>
              <a:t>other</a:t>
            </a:r>
            <a:r>
              <a:rPr lang="fr-FR" sz="2200" dirty="0">
                <a:solidFill>
                  <a:srgbClr val="FFFF00"/>
                </a:solidFill>
                <a:effectLst>
                  <a:outerShdw blurRad="38100" dist="38100" dir="2700000" algn="tl">
                    <a:srgbClr val="C0C0C0"/>
                  </a:outerShdw>
                </a:effectLst>
                <a:latin typeface="Arial Narrow" pitchFamily="34" charset="0"/>
              </a:rPr>
              <a:t> possible </a:t>
            </a:r>
            <a:r>
              <a:rPr lang="fr-FR" sz="2200" dirty="0" err="1">
                <a:solidFill>
                  <a:srgbClr val="FFFF00"/>
                </a:solidFill>
                <a:effectLst>
                  <a:outerShdw blurRad="38100" dist="38100" dir="2700000" algn="tl">
                    <a:srgbClr val="C0C0C0"/>
                  </a:outerShdw>
                </a:effectLst>
                <a:latin typeface="Arial Narrow" pitchFamily="34" charset="0"/>
              </a:rPr>
              <a:t>etiologies</a:t>
            </a:r>
            <a:r>
              <a:rPr lang="fr-FR" sz="2200" dirty="0">
                <a:solidFill>
                  <a:srgbClr val="FFFF00"/>
                </a:solidFill>
                <a:effectLst>
                  <a:outerShdw blurRad="38100" dist="38100" dir="2700000" algn="tl">
                    <a:srgbClr val="C0C0C0"/>
                  </a:outerShdw>
                </a:effectLst>
                <a:latin typeface="Arial Narrow" pitchFamily="34" charset="0"/>
              </a:rPr>
              <a:t>:</a:t>
            </a:r>
          </a:p>
        </p:txBody>
      </p:sp>
      <p:sp>
        <p:nvSpPr>
          <p:cNvPr id="1370118" name="Rectangle 6"/>
          <p:cNvSpPr>
            <a:spLocks noChangeArrowheads="1"/>
          </p:cNvSpPr>
          <p:nvPr/>
        </p:nvSpPr>
        <p:spPr bwMode="auto">
          <a:xfrm>
            <a:off x="304800" y="3230563"/>
            <a:ext cx="4191000" cy="427037"/>
          </a:xfrm>
          <a:prstGeom prst="rect">
            <a:avLst/>
          </a:prstGeom>
          <a:noFill/>
          <a:ln w="9525">
            <a:noFill/>
            <a:miter lim="800000"/>
            <a:headEnd/>
            <a:tailEnd/>
          </a:ln>
          <a:effectLst/>
        </p:spPr>
        <p:txBody>
          <a:bodyPr>
            <a:spAutoFit/>
          </a:bodyPr>
          <a:lstStyle/>
          <a:p>
            <a:pPr eaLnBrk="0" hangingPunct="0">
              <a:defRPr/>
            </a:pPr>
            <a:endParaRPr lang="fr-FR" sz="2200" b="1" u="sng" dirty="0">
              <a:solidFill>
                <a:srgbClr val="FFFF00"/>
              </a:solidFill>
              <a:effectLst>
                <a:outerShdw blurRad="38100" dist="38100" dir="2700000" algn="tl">
                  <a:srgbClr val="C0C0C0"/>
                </a:outerShdw>
              </a:effectLst>
              <a:latin typeface="Arial Narrow" pitchFamily="34" charset="0"/>
            </a:endParaRPr>
          </a:p>
        </p:txBody>
      </p:sp>
      <p:sp>
        <p:nvSpPr>
          <p:cNvPr id="1370119" name="Rectangle 7"/>
          <p:cNvSpPr>
            <a:spLocks noChangeArrowheads="1"/>
          </p:cNvSpPr>
          <p:nvPr/>
        </p:nvSpPr>
        <p:spPr bwMode="auto">
          <a:xfrm>
            <a:off x="238125" y="2924175"/>
            <a:ext cx="3657600" cy="2062163"/>
          </a:xfrm>
          <a:prstGeom prst="rect">
            <a:avLst/>
          </a:prstGeom>
          <a:noFill/>
          <a:ln w="9525">
            <a:noFill/>
            <a:miter lim="800000"/>
            <a:headEnd/>
            <a:tailEnd/>
          </a:ln>
          <a:effectLst/>
        </p:spPr>
        <p:txBody>
          <a:bodyPr>
            <a:spAutoFit/>
          </a:bodyPr>
          <a:lstStyle/>
          <a:p>
            <a:pPr eaLnBrk="0" hangingPunct="0">
              <a:buFont typeface="Wingdings" pitchFamily="2" charset="2"/>
              <a:buChar char="Ø"/>
              <a:defRPr/>
            </a:pPr>
            <a:r>
              <a:rPr lang="fr-FR" sz="2200" dirty="0">
                <a:solidFill>
                  <a:srgbClr val="FFFF00"/>
                </a:solidFill>
                <a:effectLst>
                  <a:outerShdw blurRad="38100" dist="38100" dir="2700000" algn="tl">
                    <a:srgbClr val="C0C0C0"/>
                  </a:outerShdw>
                </a:effectLst>
                <a:latin typeface="Arial Narrow" pitchFamily="34" charset="0"/>
              </a:rPr>
              <a:t>Bronchial cancer </a:t>
            </a:r>
          </a:p>
          <a:p>
            <a:pPr eaLnBrk="0" hangingPunct="0">
              <a:buFont typeface="Wingdings" pitchFamily="2" charset="2"/>
              <a:buChar char="Ø"/>
              <a:defRPr/>
            </a:pPr>
            <a:r>
              <a:rPr lang="fr-FR" sz="2200" dirty="0" err="1">
                <a:solidFill>
                  <a:srgbClr val="FFFF00"/>
                </a:solidFill>
                <a:effectLst>
                  <a:outerShdw blurRad="38100" dist="38100" dir="2700000" algn="tl">
                    <a:srgbClr val="C0C0C0"/>
                  </a:outerShdw>
                </a:effectLst>
                <a:latin typeface="Arial Narrow" pitchFamily="34" charset="0"/>
              </a:rPr>
              <a:t>Bronchiectasis</a:t>
            </a:r>
            <a:r>
              <a:rPr lang="fr-FR" sz="2200" dirty="0">
                <a:solidFill>
                  <a:srgbClr val="FFFF00"/>
                </a:solidFill>
                <a:effectLst>
                  <a:outerShdw blurRad="38100" dist="38100" dir="2700000" algn="tl">
                    <a:srgbClr val="C0C0C0"/>
                  </a:outerShdw>
                </a:effectLst>
                <a:latin typeface="Arial Narrow" pitchFamily="34" charset="0"/>
              </a:rPr>
              <a:t> inactive </a:t>
            </a:r>
            <a:r>
              <a:rPr lang="fr-FR" sz="2200" dirty="0" err="1">
                <a:solidFill>
                  <a:srgbClr val="FFFF00"/>
                </a:solidFill>
                <a:effectLst>
                  <a:outerShdw blurRad="38100" dist="38100" dir="2700000" algn="tl">
                    <a:srgbClr val="C0C0C0"/>
                  </a:outerShdw>
                </a:effectLst>
                <a:latin typeface="Arial Narrow" pitchFamily="34" charset="0"/>
              </a:rPr>
              <a:t>sequella</a:t>
            </a:r>
            <a:endParaRPr lang="fr-FR" sz="2200" dirty="0">
              <a:solidFill>
                <a:srgbClr val="FFFF00"/>
              </a:solidFill>
              <a:effectLst>
                <a:outerShdw blurRad="38100" dist="38100" dir="2700000" algn="tl">
                  <a:srgbClr val="C0C0C0"/>
                </a:outerShdw>
              </a:effectLst>
              <a:latin typeface="Arial Narrow" pitchFamily="34" charset="0"/>
            </a:endParaRPr>
          </a:p>
          <a:p>
            <a:pPr eaLnBrk="0" hangingPunct="0">
              <a:buFont typeface="Wingdings" pitchFamily="2" charset="2"/>
              <a:buChar char="Ø"/>
              <a:defRPr/>
            </a:pPr>
            <a:r>
              <a:rPr lang="fr-FR" sz="2200" dirty="0" err="1">
                <a:solidFill>
                  <a:srgbClr val="FFFF00"/>
                </a:solidFill>
                <a:effectLst>
                  <a:outerShdw blurRad="38100" dist="38100" dir="2700000" algn="tl">
                    <a:srgbClr val="C0C0C0"/>
                  </a:outerShdw>
                </a:effectLst>
                <a:latin typeface="Arial Narrow" pitchFamily="34" charset="0"/>
              </a:rPr>
              <a:t>Pneumonia</a:t>
            </a:r>
            <a:r>
              <a:rPr lang="fr-FR" sz="2200" dirty="0">
                <a:solidFill>
                  <a:srgbClr val="FFFF00"/>
                </a:solidFill>
                <a:effectLst>
                  <a:outerShdw blurRad="38100" dist="38100" dir="2700000" algn="tl">
                    <a:srgbClr val="C0C0C0"/>
                  </a:outerShdw>
                </a:effectLst>
                <a:latin typeface="Arial Narrow" pitchFamily="34" charset="0"/>
              </a:rPr>
              <a:t> - </a:t>
            </a:r>
            <a:r>
              <a:rPr lang="fr-FR" sz="2200" dirty="0" err="1">
                <a:solidFill>
                  <a:srgbClr val="FFFF00"/>
                </a:solidFill>
                <a:effectLst>
                  <a:outerShdw blurRad="38100" dist="38100" dir="2700000" algn="tl">
                    <a:srgbClr val="C0C0C0"/>
                  </a:outerShdw>
                </a:effectLst>
                <a:latin typeface="Arial Narrow" pitchFamily="34" charset="0"/>
              </a:rPr>
              <a:t>Aspergilloma</a:t>
            </a:r>
            <a:endParaRPr lang="fr-FR" sz="2200" dirty="0">
              <a:solidFill>
                <a:srgbClr val="FFFF00"/>
              </a:solidFill>
              <a:effectLst>
                <a:outerShdw blurRad="38100" dist="38100" dir="2700000" algn="tl">
                  <a:srgbClr val="C0C0C0"/>
                </a:outerShdw>
              </a:effectLst>
              <a:latin typeface="Arial Narrow" pitchFamily="34" charset="0"/>
            </a:endParaRPr>
          </a:p>
          <a:p>
            <a:pPr eaLnBrk="0" hangingPunct="0">
              <a:buFont typeface="Wingdings" pitchFamily="2" charset="2"/>
              <a:buChar char="Ø"/>
              <a:defRPr/>
            </a:pPr>
            <a:r>
              <a:rPr lang="fr-FR" sz="2200" dirty="0" err="1">
                <a:solidFill>
                  <a:srgbClr val="FFFF00"/>
                </a:solidFill>
                <a:effectLst>
                  <a:outerShdw blurRad="38100" dist="38100" dir="2700000" algn="tl">
                    <a:srgbClr val="C0C0C0"/>
                  </a:outerShdw>
                </a:effectLst>
                <a:latin typeface="Arial Narrow" pitchFamily="34" charset="0"/>
              </a:rPr>
              <a:t>Pulmonary</a:t>
            </a:r>
            <a:r>
              <a:rPr lang="fr-FR" sz="2200" dirty="0">
                <a:solidFill>
                  <a:srgbClr val="FFFF00"/>
                </a:solidFill>
                <a:effectLst>
                  <a:outerShdw blurRad="38100" dist="38100" dir="2700000" algn="tl">
                    <a:srgbClr val="C0C0C0"/>
                  </a:outerShdw>
                </a:effectLst>
                <a:latin typeface="Arial Narrow" pitchFamily="34" charset="0"/>
              </a:rPr>
              <a:t> </a:t>
            </a:r>
            <a:r>
              <a:rPr lang="fr-FR" sz="2200" dirty="0" err="1">
                <a:solidFill>
                  <a:srgbClr val="FFFF00"/>
                </a:solidFill>
                <a:effectLst>
                  <a:outerShdw blurRad="38100" dist="38100" dir="2700000" algn="tl">
                    <a:srgbClr val="C0C0C0"/>
                  </a:outerShdw>
                </a:effectLst>
                <a:latin typeface="Arial Narrow" pitchFamily="34" charset="0"/>
              </a:rPr>
              <a:t>embolism</a:t>
            </a:r>
            <a:endParaRPr lang="fr-FR" sz="2200" dirty="0">
              <a:solidFill>
                <a:srgbClr val="FFFF00"/>
              </a:solidFill>
              <a:effectLst>
                <a:outerShdw blurRad="38100" dist="38100" dir="2700000" algn="tl">
                  <a:srgbClr val="C0C0C0"/>
                </a:outerShdw>
              </a:effectLst>
              <a:latin typeface="Arial Narrow" pitchFamily="34" charset="0"/>
            </a:endParaRPr>
          </a:p>
          <a:p>
            <a:pPr eaLnBrk="0" hangingPunct="0">
              <a:buFont typeface="Wingdings" pitchFamily="2" charset="2"/>
              <a:buChar char="Ø"/>
              <a:defRPr/>
            </a:pPr>
            <a:r>
              <a:rPr lang="fr-FR" sz="1800" dirty="0">
                <a:solidFill>
                  <a:srgbClr val="FFFF00"/>
                </a:solidFill>
                <a:effectLst>
                  <a:outerShdw blurRad="38100" dist="38100" dir="2700000" algn="tl">
                    <a:srgbClr val="C0C0C0"/>
                  </a:outerShdw>
                </a:effectLst>
                <a:latin typeface="Arial Narrow" pitchFamily="34" charset="0"/>
              </a:rPr>
              <a:t>Mitral </a:t>
            </a:r>
            <a:r>
              <a:rPr lang="fr-FR" sz="1800" dirty="0" err="1">
                <a:solidFill>
                  <a:srgbClr val="FFFF00"/>
                </a:solidFill>
                <a:effectLst>
                  <a:outerShdw blurRad="38100" dist="38100" dir="2700000" algn="tl">
                    <a:srgbClr val="C0C0C0"/>
                  </a:outerShdw>
                </a:effectLst>
                <a:latin typeface="Arial Narrow" pitchFamily="34" charset="0"/>
              </a:rPr>
              <a:t>stenosis</a:t>
            </a:r>
            <a:r>
              <a:rPr lang="fr-FR" sz="1800" dirty="0">
                <a:solidFill>
                  <a:srgbClr val="FFFF00"/>
                </a:solidFill>
                <a:effectLst>
                  <a:outerShdw blurRad="38100" dist="38100" dir="2700000" algn="tl">
                    <a:srgbClr val="C0C0C0"/>
                  </a:outerShdw>
                </a:effectLst>
                <a:latin typeface="Arial Narrow" pitchFamily="34" charset="0"/>
              </a:rPr>
              <a:t>, acute </a:t>
            </a:r>
            <a:r>
              <a:rPr lang="fr-FR" sz="1800" dirty="0" err="1">
                <a:solidFill>
                  <a:srgbClr val="FFFF00"/>
                </a:solidFill>
                <a:effectLst>
                  <a:outerShdw blurRad="38100" dist="38100" dir="2700000" algn="tl">
                    <a:srgbClr val="C0C0C0"/>
                  </a:outerShdw>
                </a:effectLst>
                <a:latin typeface="Arial Narrow" pitchFamily="34" charset="0"/>
              </a:rPr>
              <a:t>pulmonary</a:t>
            </a:r>
            <a:r>
              <a:rPr lang="fr-FR" sz="1800" dirty="0">
                <a:solidFill>
                  <a:srgbClr val="FFFF00"/>
                </a:solidFill>
                <a:effectLst>
                  <a:outerShdw blurRad="38100" dist="38100" dir="2700000" algn="tl">
                    <a:srgbClr val="C0C0C0"/>
                  </a:outerShdw>
                </a:effectLst>
                <a:latin typeface="Arial Narrow" pitchFamily="34" charset="0"/>
              </a:rPr>
              <a:t> </a:t>
            </a:r>
            <a:r>
              <a:rPr lang="fr-FR" sz="1800" dirty="0" err="1">
                <a:solidFill>
                  <a:srgbClr val="FFFF00"/>
                </a:solidFill>
                <a:effectLst>
                  <a:outerShdw blurRad="38100" dist="38100" dir="2700000" algn="tl">
                    <a:srgbClr val="C0C0C0"/>
                  </a:outerShdw>
                </a:effectLst>
                <a:latin typeface="Arial Narrow" pitchFamily="34" charset="0"/>
              </a:rPr>
              <a:t>edema</a:t>
            </a:r>
            <a:r>
              <a:rPr lang="fr-FR" sz="2200" dirty="0">
                <a:solidFill>
                  <a:srgbClr val="FFFF00"/>
                </a:solidFill>
                <a:effectLst>
                  <a:outerShdw blurRad="38100" dist="38100" dir="2700000" algn="tl">
                    <a:srgbClr val="C0C0C0"/>
                  </a:outerShdw>
                </a:effectLst>
                <a:latin typeface="Arial Narrow" pitchFamily="34" charset="0"/>
              </a:rPr>
              <a:t>….</a:t>
            </a:r>
          </a:p>
        </p:txBody>
      </p:sp>
      <p:sp>
        <p:nvSpPr>
          <p:cNvPr id="10248" name="Rectangle 1"/>
          <p:cNvSpPr>
            <a:spLocks noChangeArrowheads="1"/>
          </p:cNvSpPr>
          <p:nvPr/>
        </p:nvSpPr>
        <p:spPr bwMode="auto">
          <a:xfrm>
            <a:off x="4471988" y="1530350"/>
            <a:ext cx="1395412" cy="263525"/>
          </a:xfrm>
          <a:prstGeom prst="rect">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200"/>
              <a:t>Cough&gt; 2-3 weeks</a:t>
            </a:r>
          </a:p>
        </p:txBody>
      </p:sp>
      <p:sp>
        <p:nvSpPr>
          <p:cNvPr id="10249" name="Rectangle 2"/>
          <p:cNvSpPr>
            <a:spLocks noChangeArrowheads="1"/>
          </p:cNvSpPr>
          <p:nvPr/>
        </p:nvSpPr>
        <p:spPr bwMode="auto">
          <a:xfrm>
            <a:off x="7380288" y="1530350"/>
            <a:ext cx="1306512" cy="190500"/>
          </a:xfrm>
          <a:prstGeom prst="rect">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100"/>
              <a:t>Fever and sweet</a:t>
            </a:r>
          </a:p>
        </p:txBody>
      </p:sp>
      <p:sp>
        <p:nvSpPr>
          <p:cNvPr id="10250" name="Rectangle 3"/>
          <p:cNvSpPr>
            <a:spLocks noChangeArrowheads="1"/>
          </p:cNvSpPr>
          <p:nvPr/>
        </p:nvSpPr>
        <p:spPr bwMode="auto">
          <a:xfrm>
            <a:off x="4471988" y="3230563"/>
            <a:ext cx="1395412" cy="212725"/>
          </a:xfrm>
          <a:prstGeom prst="rect">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100"/>
              <a:t>       hemoptisy</a:t>
            </a:r>
          </a:p>
        </p:txBody>
      </p:sp>
      <p:sp>
        <p:nvSpPr>
          <p:cNvPr id="10251" name="Rectangle 4"/>
          <p:cNvSpPr>
            <a:spLocks noChangeArrowheads="1"/>
          </p:cNvSpPr>
          <p:nvPr/>
        </p:nvSpPr>
        <p:spPr bwMode="auto">
          <a:xfrm>
            <a:off x="6875463" y="4292600"/>
            <a:ext cx="1296987" cy="215900"/>
          </a:xfrm>
          <a:prstGeom prst="rect">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spcBef>
                <a:spcPct val="0"/>
              </a:spcBef>
              <a:buFontTx/>
              <a:buNone/>
            </a:pPr>
            <a:r>
              <a:rPr lang="fr-FR" altLang="ru-RU" sz="1100"/>
              <a:t>       Weigh loss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0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3701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011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011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011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011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01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5" grpId="0" animBg="1"/>
      <p:bldP spid="1370118" grpId="0"/>
      <p:bldP spid="1370119" grpId="0" build="allAtOnce"/>
    </p:bld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3682</TotalTime>
  <Words>1315</Words>
  <Application>Microsoft Office PowerPoint</Application>
  <PresentationFormat>Экран (4:3)</PresentationFormat>
  <Paragraphs>185</Paragraphs>
  <Slides>37</Slides>
  <Notes>15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37</vt:i4>
      </vt:variant>
    </vt:vector>
  </HeadingPairs>
  <TitlesOfParts>
    <vt:vector size="44" baseType="lpstr">
      <vt:lpstr>Arial</vt:lpstr>
      <vt:lpstr>ＭＳ Ｐゴシック</vt:lpstr>
      <vt:lpstr>Arial Narrow</vt:lpstr>
      <vt:lpstr>Times New Roman</vt:lpstr>
      <vt:lpstr>Arial Unicode MS</vt:lpstr>
      <vt:lpstr>Wingdings</vt:lpstr>
      <vt:lpstr>Nouvelle présentation</vt:lpstr>
      <vt:lpstr>Презентация PowerPoint</vt:lpstr>
      <vt:lpstr>Презентация PowerPoint</vt:lpstr>
      <vt:lpstr>Why CXR?</vt:lpstr>
      <vt:lpstr>Презентация PowerPoint</vt:lpstr>
      <vt:lpstr>Презентация PowerPoint</vt:lpstr>
      <vt:lpstr>Презентация PowerPoint</vt:lpstr>
      <vt:lpstr>Презентация PowerPoint</vt:lpstr>
      <vt:lpstr>Physician must use all the tools he had for TB diagnosis </vt:lpstr>
      <vt:lpstr>Презентация PowerPoint</vt:lpstr>
      <vt:lpstr>Презентация PowerPoint</vt:lpstr>
      <vt:lpstr>Презентация PowerPoint</vt:lpstr>
      <vt:lpstr>When prescribing Chest X ray   1. for adult presumed TB patients </vt:lpstr>
      <vt:lpstr>Презентация PowerPoint</vt:lpstr>
      <vt:lpstr>Презентация PowerPoint</vt:lpstr>
      <vt:lpstr>2. For children presumed TB patients</vt:lpstr>
      <vt:lpstr>Презентация PowerPoint</vt:lpstr>
      <vt:lpstr>CXR (N)</vt:lpstr>
      <vt:lpstr>CXR (N)</vt:lpstr>
      <vt:lpstr>Презентация PowerPoint</vt:lpstr>
      <vt:lpstr>Презентация PowerPoint</vt:lpstr>
      <vt:lpstr>Презентация PowerPoint</vt:lpstr>
      <vt:lpstr>Active versus inactive lesions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Pierre L'Her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L'Her</dc:creator>
  <cp:lastModifiedBy>Dell03</cp:lastModifiedBy>
  <cp:revision>125</cp:revision>
  <cp:lastPrinted>2017-04-14T00:03:37Z</cp:lastPrinted>
  <dcterms:created xsi:type="dcterms:W3CDTF">2013-08-17T08:51:33Z</dcterms:created>
  <dcterms:modified xsi:type="dcterms:W3CDTF">2020-03-25T09:13:31Z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1774584</vt:lpwstr>
  </property>
  <property fmtid="{D5CDD505-2E9C-101B-9397-08002B2CF9AE}" name="NXPowerLiteSettings" pid="3">
    <vt:lpwstr>C7000400038000</vt:lpwstr>
  </property>
  <property fmtid="{D5CDD505-2E9C-101B-9397-08002B2CF9AE}" name="NXPowerLiteVersion" pid="4">
    <vt:lpwstr>S9.0.1</vt:lpwstr>
  </property>
</Properties>
</file>