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73" r:id="rId4"/>
    <p:sldId id="274" r:id="rId5"/>
    <p:sldId id="271" r:id="rId6"/>
    <p:sldId id="339" r:id="rId7"/>
    <p:sldId id="272" r:id="rId8"/>
    <p:sldId id="275" r:id="rId9"/>
    <p:sldId id="276" r:id="rId10"/>
    <p:sldId id="260" r:id="rId11"/>
    <p:sldId id="277" r:id="rId12"/>
    <p:sldId id="261" r:id="rId13"/>
    <p:sldId id="286" r:id="rId14"/>
    <p:sldId id="279" r:id="rId15"/>
    <p:sldId id="280" r:id="rId16"/>
    <p:sldId id="281" r:id="rId17"/>
    <p:sldId id="282" r:id="rId18"/>
    <p:sldId id="284" r:id="rId19"/>
    <p:sldId id="285" r:id="rId20"/>
    <p:sldId id="287" r:id="rId21"/>
    <p:sldId id="312" r:id="rId22"/>
    <p:sldId id="295" r:id="rId23"/>
    <p:sldId id="296" r:id="rId24"/>
    <p:sldId id="297" r:id="rId25"/>
    <p:sldId id="298" r:id="rId26"/>
    <p:sldId id="299" r:id="rId27"/>
    <p:sldId id="301" r:id="rId28"/>
    <p:sldId id="288" r:id="rId29"/>
    <p:sldId id="294" r:id="rId30"/>
    <p:sldId id="311" r:id="rId31"/>
    <p:sldId id="310" r:id="rId32"/>
    <p:sldId id="291" r:id="rId33"/>
    <p:sldId id="302" r:id="rId34"/>
    <p:sldId id="304" r:id="rId35"/>
    <p:sldId id="305" r:id="rId36"/>
    <p:sldId id="306" r:id="rId37"/>
    <p:sldId id="307" r:id="rId38"/>
    <p:sldId id="308" r:id="rId39"/>
    <p:sldId id="313" r:id="rId40"/>
    <p:sldId id="338" r:id="rId41"/>
    <p:sldId id="314" r:id="rId42"/>
    <p:sldId id="315" r:id="rId43"/>
    <p:sldId id="316" r:id="rId44"/>
    <p:sldId id="317" r:id="rId45"/>
    <p:sldId id="318" r:id="rId46"/>
    <p:sldId id="340" r:id="rId47"/>
    <p:sldId id="341" r:id="rId48"/>
    <p:sldId id="342" r:id="rId49"/>
    <p:sldId id="343" r:id="rId50"/>
    <p:sldId id="344"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45" r:id="rId7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14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296F59-9AB6-4DFA-8DCF-77E6394B10FD}" type="datetimeFigureOut">
              <a:rPr lang="ru-RU" smtClean="0"/>
              <a:t>24.09.2018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9988E-9920-40F4-B4F4-D203FA1CB4A1}" type="slidenum">
              <a:rPr lang="ru-RU" smtClean="0"/>
              <a:t>‹#›</a:t>
            </a:fld>
            <a:endParaRPr lang="ru-RU"/>
          </a:p>
        </p:txBody>
      </p:sp>
    </p:spTree>
    <p:extLst>
      <p:ext uri="{BB962C8B-B14F-4D97-AF65-F5344CB8AC3E}">
        <p14:creationId xmlns:p14="http://schemas.microsoft.com/office/powerpoint/2010/main" val="193616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7585D906-4DB9-4DAB-B616-D44FCFBE1CA8}" type="slidenum">
              <a:rPr lang="ru-RU" altLang="ru-RU" smtClean="0">
                <a:latin typeface="Arial" charset="0"/>
              </a:rPr>
              <a:pPr eaLnBrk="1" hangingPunct="1"/>
              <a:t>3</a:t>
            </a:fld>
            <a:endParaRPr lang="ru-RU" altLang="ru-RU" smtClean="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endParaRPr lang="th-TH"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EB9C9-41CC-4E0A-866E-66E6827B447D}" type="slidenum">
              <a:rPr lang="en-US"/>
              <a:pPr/>
              <a:t>35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pPr>
              <a:buFontTx/>
              <a:buChar char="•"/>
            </a:pPr>
            <a:r>
              <a:rPr lang="en-US" sz="600"/>
              <a:t>* Major catheter-related complications included pneumothorax or hemothorax caused by the insertion procedure</a:t>
            </a:r>
          </a:p>
          <a:p>
            <a:pPr>
              <a:buFontTx/>
              <a:buChar char="•"/>
            </a:pPr>
            <a:r>
              <a:rPr lang="en-US" sz="600"/>
              <a:t>sepsis requiring systemic antimicrobial treatment;</a:t>
            </a:r>
          </a:p>
          <a:p>
            <a:pPr>
              <a:buFontTx/>
              <a:buChar char="•"/>
            </a:pPr>
            <a:r>
              <a:rPr lang="en-US" sz="600"/>
              <a:t>Thrombosis requiring line replacement or anticoagulant treatment.</a:t>
            </a:r>
          </a:p>
          <a:p>
            <a:pPr>
              <a:buFontTx/>
              <a:buChar char="•"/>
            </a:pPr>
            <a:r>
              <a:rPr lang="en-US" sz="600"/>
              <a:t> Major plasma-related complications included hypoxemia or hypotension requiring more than oxygen administration or volume replacement and allergic reactions requiring more than Benadryl and hydrocortisone treatment.</a:t>
            </a:r>
          </a:p>
          <a:p>
            <a:pPr>
              <a:buFontTx/>
              <a:buChar char="•"/>
            </a:pPr>
            <a:r>
              <a:rPr lang="en-US" sz="600"/>
              <a:t> No transfusion-transmitted infections were observed.</a:t>
            </a:r>
          </a:p>
          <a:p>
            <a:pPr>
              <a:buFontTx/>
              <a:buChar char="•"/>
            </a:pPr>
            <a:r>
              <a:rPr lang="en-US" sz="600"/>
              <a:t> Unintentional plateletpheresis may cause persistent thrombocytopenia, that may be mistaken for continued activity of TTP.</a:t>
            </a:r>
          </a:p>
          <a:p>
            <a:endParaRPr lang="en-US"/>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C85F0F-1BBB-4F9F-AAAA-42046D06BE9F}" type="slidenum">
              <a:rPr lang="en-US"/>
              <a:pPr/>
              <a:t>38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a:buFontTx/>
              <a:buChar char="•"/>
            </a:pPr>
            <a:r>
              <a:rPr lang="en-US"/>
              <a:t>Antiplatelet agents were used in Canadian Apheresis Study Group Trial ( Rock et al in 1991)</a:t>
            </a:r>
          </a:p>
          <a:p>
            <a:pPr>
              <a:buFontTx/>
              <a:buChar char="•"/>
            </a:pPr>
            <a:r>
              <a:rPr lang="en-US"/>
              <a:t>The rationale is based on the formation of platelet aggregates and consideration of inhibition &amp; down regulation of platelet responses would be beneficial.</a:t>
            </a:r>
          </a:p>
          <a:p>
            <a:pPr>
              <a:buFontTx/>
              <a:buChar char="•"/>
            </a:pPr>
            <a:r>
              <a:rPr lang="en-US"/>
              <a:t>Currently , the literature is variable in regard to demonstrating platelet activation.</a:t>
            </a:r>
          </a:p>
          <a:p>
            <a:pPr>
              <a:buFontTx/>
              <a:buChar char="•"/>
            </a:pPr>
            <a:r>
              <a:rPr lang="en-US"/>
              <a:t>Italian Group in 1997 published a randomized trial with 72 pts to receive PE with and without antiplatelet agents followed by Ticlid maintenance. </a:t>
            </a:r>
          </a:p>
          <a:p>
            <a:pPr>
              <a:buFontTx/>
              <a:buChar char="•"/>
            </a:pPr>
            <a:endParaRPr lang="en-US"/>
          </a:p>
          <a:p>
            <a:pPr>
              <a:buFontTx/>
              <a:buChar char="•"/>
            </a:pPr>
            <a:r>
              <a:rPr lang="en-US"/>
              <a:t>Prednisone at 200 mg/d plus PE was shown to have 91% survival 9Bell et al, 1991)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3200" b="1">
                <a:solidFill>
                  <a:schemeClr val="tx1"/>
                </a:solidFill>
                <a:latin typeface="Arial" charset="0"/>
              </a:defRPr>
            </a:lvl1pPr>
            <a:lvl2pPr marL="742950" indent="-285750">
              <a:defRPr sz="3200" b="1">
                <a:solidFill>
                  <a:schemeClr val="tx1"/>
                </a:solidFill>
                <a:latin typeface="Arial" charset="0"/>
              </a:defRPr>
            </a:lvl2pPr>
            <a:lvl3pPr marL="1143000" indent="-228600">
              <a:defRPr sz="3200" b="1">
                <a:solidFill>
                  <a:schemeClr val="tx1"/>
                </a:solidFill>
                <a:latin typeface="Arial" charset="0"/>
              </a:defRPr>
            </a:lvl3pPr>
            <a:lvl4pPr marL="1600200" indent="-228600">
              <a:defRPr sz="3200" b="1">
                <a:solidFill>
                  <a:schemeClr val="tx1"/>
                </a:solidFill>
                <a:latin typeface="Arial" charset="0"/>
              </a:defRPr>
            </a:lvl4pPr>
            <a:lvl5pPr marL="2057400" indent="-22860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fld id="{59ABC171-6FC9-4CA1-9ADF-494C230131F0}" type="slidenum">
              <a:rPr lang="en-US" altLang="en-US" sz="1200" b="0" smtClean="0">
                <a:latin typeface="Times New Roman" pitchFamily="18" charset="0"/>
              </a:rPr>
              <a:pPr/>
              <a:t>44</a:t>
            </a:fld>
            <a:endParaRPr lang="en-US" altLang="en-US" sz="1200" b="0" smtClean="0">
              <a:latin typeface="Times New Roman" pitchFamily="18" charset="0"/>
            </a:endParaRPr>
          </a:p>
        </p:txBody>
      </p:sp>
      <p:sp>
        <p:nvSpPr>
          <p:cNvPr id="65539" name="Rectangle 2"/>
          <p:cNvSpPr>
            <a:spLocks noGrp="1" noRot="1" noChangeAspect="1" noChangeArrowheads="1" noTextEdit="1"/>
          </p:cNvSpPr>
          <p:nvPr>
            <p:ph type="sldImg"/>
          </p:nvPr>
        </p:nvSpPr>
        <p:spPr>
          <a:xfrm>
            <a:off x="1143000" y="685800"/>
            <a:ext cx="4572000" cy="3429000"/>
          </a:xfrm>
          <a:ln/>
        </p:spPr>
      </p:sp>
      <p:sp>
        <p:nvSpPr>
          <p:cNvPr id="65540" name="Rectangle 3"/>
          <p:cNvSpPr>
            <a:spLocks noGrp="1" noChangeArrowheads="1"/>
          </p:cNvSpPr>
          <p:nvPr>
            <p:ph type="body" idx="1"/>
          </p:nvPr>
        </p:nvSpPr>
        <p:spPr>
          <a:noFill/>
        </p:spPr>
        <p:txBody>
          <a:bodyPr/>
          <a:lstStyle/>
          <a:p>
            <a:r>
              <a:rPr lang="en-US" altLang="en-US" smtClean="0"/>
              <a:t>Queen Victoria (founder mutation?)</a:t>
            </a:r>
          </a:p>
          <a:p>
            <a:r>
              <a:rPr lang="en-US" altLang="en-US" smtClean="0"/>
              <a:t>Tsar Nicholas and his family.  His son Alexei had hemophlia.  Queen Victoria was the maternal grandmother of Nicholas’ wife Alexandra.</a:t>
            </a:r>
          </a:p>
          <a:p>
            <a:r>
              <a:rPr lang="en-US" altLang="en-US" smtClean="0"/>
              <a:t>Rasputin advised the family about treatment for Alexei. His involvement with the family helped discredit the Tsar and may have contributed to the downfall of the tsarist government.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EFD8F-193F-4E50-BC2D-8975D6C5CB9C}" type="slidenum">
              <a:rPr lang="en-IE"/>
              <a:pPr/>
              <a:t>46</a:t>
            </a:fld>
            <a:endParaRPr lang="en-IE"/>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D4768-9E10-45F3-ADC9-95F4D7627C05}" type="slidenum">
              <a:rPr lang="en-IE"/>
              <a:pPr/>
              <a:t>47</a:t>
            </a:fld>
            <a:endParaRPr lang="en-IE"/>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FF7DF-3824-4CFF-80EE-7ECEE062E5E3}" type="slidenum">
              <a:rPr lang="en-IE"/>
              <a:pPr/>
              <a:t>49</a:t>
            </a:fld>
            <a:endParaRPr lang="en-IE"/>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9B80B-7D94-44D6-886B-829539770A38}" type="slidenum">
              <a:rPr lang="en-IE"/>
              <a:pPr/>
              <a:t>50</a:t>
            </a:fld>
            <a:endParaRPr lang="en-IE"/>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FF33AC1-81A2-42D2-8F13-10245B24D254}" type="slidenum">
              <a:rPr lang="ru-RU" altLang="ru-RU" smtClean="0">
                <a:latin typeface="Arial" charset="0"/>
              </a:rPr>
              <a:pPr eaLnBrk="1" hangingPunct="1"/>
              <a:t>4</a:t>
            </a:fld>
            <a:endParaRPr lang="ru-RU" altLang="ru-RU" smtClean="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th-TH"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50502-56DF-40E7-97F2-248A15CD72BD}" type="slidenum">
              <a:rPr lang="en-IE"/>
              <a:pPr/>
              <a:t>6</a:t>
            </a:fld>
            <a:endParaRPr lang="en-IE"/>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28465-3A34-4AA5-A084-A809F8EB9FC3}" type="slidenum">
              <a:rPr lang="en-US"/>
              <a:pPr/>
              <a:t>23</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a:buFontTx/>
              <a:buChar char="•"/>
            </a:pPr>
            <a:r>
              <a:rPr lang="en-US"/>
              <a:t>Ticlid: frequency is 1/2000-1/5000 in pts receiving ticlid post-coronary stent (Bennett et al Ann Inter Med 1998).</a:t>
            </a:r>
          </a:p>
          <a:p>
            <a:pPr>
              <a:buFontTx/>
              <a:buChar char="•"/>
            </a:pPr>
            <a:r>
              <a:rPr lang="en-US"/>
              <a:t>Typical onset 1-8 weeks. High mortality but will respond to stopping the drug/plasmapheresis.</a:t>
            </a:r>
          </a:p>
          <a:p>
            <a:pPr>
              <a:buFontTx/>
              <a:buChar char="•"/>
            </a:pPr>
            <a:r>
              <a:rPr lang="en-US"/>
              <a:t>Plavix: less frequent, &lt;1/20,000. Usually occurs in first 2 weeks, responds to stopping.( Bennett et al N Engl J Med 2000)</a:t>
            </a:r>
          </a:p>
          <a:p>
            <a:pPr>
              <a:buFontTx/>
              <a:buChar char="•"/>
            </a:pPr>
            <a:r>
              <a:rPr lang="en-US"/>
              <a:t>Both Ticlid &amp; plavix are associated with auto-antibodies.</a:t>
            </a:r>
          </a:p>
          <a:p>
            <a:pPr>
              <a:buFontTx/>
              <a:buChar char="•"/>
            </a:pPr>
            <a:endParaRPr lang="en-US"/>
          </a:p>
          <a:p>
            <a:pPr>
              <a:buFontTx/>
              <a:buChar char="•"/>
            </a:pPr>
            <a:r>
              <a:rPr lang="en-US"/>
              <a:t>TTP has been described in association with autoimmune disorders. The association is rare but may be challenging especially in the presence of multi organ failure.</a:t>
            </a:r>
          </a:p>
          <a:p>
            <a:pPr>
              <a:buFontTx/>
              <a:buChar char="•"/>
            </a:pPr>
            <a:r>
              <a:rPr lang="en-US"/>
              <a:t>Trial of plasma exchange for presumed TTP along with intense immunosuppression is indicated.</a:t>
            </a:r>
          </a:p>
          <a:p>
            <a:pPr>
              <a:buFontTx/>
              <a:buChar char="•"/>
            </a:pPr>
            <a:endParaRPr lang="en-US"/>
          </a:p>
          <a:p>
            <a:pPr>
              <a:buFontTx/>
              <a:buChar char="•"/>
            </a:pPr>
            <a:r>
              <a:rPr lang="en-US"/>
              <a:t>Commonly seen in III trimester, once the disease occurs during pregnancy it tends to recur in subsequent pregnancies. ( Erza, et al American J of Hematology 1996)</a:t>
            </a:r>
          </a:p>
          <a:p>
            <a:pPr>
              <a:buFontTx/>
              <a:buChar char="•"/>
            </a:pPr>
            <a:r>
              <a:rPr lang="en-US"/>
              <a:t>Overlap with pre-eclampsia and HELLP syndrome may complicate diagnosis.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F535D-4EE2-46F0-A2D5-6FBE1B0CBD68}" type="slidenum">
              <a:rPr lang="en-US"/>
              <a:pPr/>
              <a:t>24</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a:buFontTx/>
              <a:buChar char="•"/>
            </a:pPr>
            <a:r>
              <a:rPr lang="en-US"/>
              <a:t>Moake &amp; Mc pherson in 1982( N Engl J Med) described presence of unusually large VWF multimeres.</a:t>
            </a:r>
          </a:p>
          <a:p>
            <a:pPr>
              <a:buFontTx/>
              <a:buChar char="•"/>
            </a:pPr>
            <a:r>
              <a:rPr lang="en-US"/>
              <a:t>Efficacy of plasma infusion could be related to replacement further lead to the independent discovery of metalloprotease by Furlan et al ( Blood 1997) and by Tsai and Lian ( N Engl J of Med 1998).</a:t>
            </a:r>
          </a:p>
          <a:p>
            <a:pPr>
              <a:buFontTx/>
              <a:buChar char="•"/>
            </a:pPr>
            <a:r>
              <a:rPr lang="en-US"/>
              <a:t>Liver is the principal source of ADAMTS13.</a:t>
            </a:r>
          </a:p>
          <a:p>
            <a:pPr>
              <a:buFontTx/>
              <a:buChar char="•"/>
            </a:pPr>
            <a:r>
              <a:rPr lang="en-US"/>
              <a:t>Undergoes extensive posttranslational processing, involving proteolysis and glycosylation.</a:t>
            </a:r>
          </a:p>
          <a:p>
            <a:pPr>
              <a:buFontTx/>
              <a:buChar char="•"/>
            </a:pPr>
            <a:r>
              <a:rPr lang="en-US"/>
              <a:t>Plasma concentration is not precisely known but is estimated to be 1mcg/ml</a:t>
            </a:r>
          </a:p>
          <a:p>
            <a:pPr>
              <a:buFontTx/>
              <a:buChar char="•"/>
            </a:pPr>
            <a:r>
              <a:rPr lang="en-US"/>
              <a:t>Half-life is approximately 2-3 days.</a:t>
            </a:r>
          </a:p>
          <a:p>
            <a:pPr>
              <a:buFontTx/>
              <a:buChar char="•"/>
            </a:pPr>
            <a:endParaRPr lang="en-US"/>
          </a:p>
          <a:p>
            <a:pPr>
              <a:buFontTx/>
              <a:buChar char="•"/>
            </a:pPr>
            <a:r>
              <a:rPr lang="en-US"/>
              <a:t>Landmark study ( Levy GG Nature 2001) studied 4 affected families and identified mutations. </a:t>
            </a:r>
          </a:p>
          <a:p>
            <a:pPr>
              <a:buFontTx/>
              <a:buChar char="•"/>
            </a:pPr>
            <a:r>
              <a:rPr lang="en-US"/>
              <a:t>12 different mutations : 9 were single amino acid substitutions, 2 were frame shift mutations, and 1 was splice site mutations were identified,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8EC3D-2AD8-4EA5-A6CB-FDEB28582BE3}" type="slidenum">
              <a:rPr lang="en-US"/>
              <a:pPr/>
              <a:t>25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a:buFontTx/>
              <a:buChar char="•"/>
            </a:pPr>
            <a:r>
              <a:rPr lang="en-US"/>
              <a:t>ADAMTS13 has 29 exons (a) and is 37kb long.</a:t>
            </a:r>
          </a:p>
          <a:p>
            <a:pPr>
              <a:buFontTx/>
              <a:buChar char="•"/>
            </a:pPr>
            <a:r>
              <a:rPr lang="en-US"/>
              <a:t>Dashed lines show the relationship of EXON to the structure (b)</a:t>
            </a:r>
          </a:p>
          <a:p>
            <a:pPr>
              <a:buFontTx/>
              <a:buChar char="•"/>
            </a:pPr>
            <a:r>
              <a:rPr lang="en-US"/>
              <a:t>Structural domains include signal peptide(S), propeptide (P), metalloprotease disintegrin domains (Dis), thrombospondin 1 repeats</a:t>
            </a:r>
          </a:p>
          <a:p>
            <a:pPr>
              <a:buFontTx/>
              <a:buChar char="•"/>
            </a:pPr>
            <a:r>
              <a:rPr lang="en-US"/>
              <a:t>Mutations present in inherited TTP are shown in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9E302-E82F-4E2C-AA26-D68BC7C3874B}" type="slidenum">
              <a:rPr lang="en-US"/>
              <a:pPr/>
              <a:t>26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buFontTx/>
              <a:buChar char="•"/>
            </a:pPr>
            <a:r>
              <a:rPr lang="en-US"/>
              <a:t>Under normal conditions, ULVWF is released into circulation(a, b), attach to  endothelium ©, at the site of injury(d).</a:t>
            </a:r>
          </a:p>
          <a:p>
            <a:pPr>
              <a:buFontTx/>
              <a:buChar char="•"/>
            </a:pPr>
            <a:r>
              <a:rPr lang="en-US"/>
              <a:t>ADAMTS13 cleaves the A2 domain.(A) rapidly under the influence of fluid shear stress, where platelets binding to VWF thru Gib Iia receptors, causes platelet aggregation. Hence the ULVWF is broken into smaller units.(E)</a:t>
            </a:r>
          </a:p>
          <a:p>
            <a:pPr>
              <a:buFontTx/>
              <a:buChar char="•"/>
            </a:pPr>
            <a:r>
              <a:rPr lang="en-US"/>
              <a:t>In the absence of ADAMTS13, larger multimere tend to bind platelets causing activation &amp; formation of thrombi.</a:t>
            </a:r>
          </a:p>
          <a:p>
            <a:pPr>
              <a:buFontTx/>
              <a:buChar char="•"/>
            </a:pPr>
            <a:endParaRPr lang="en-US"/>
          </a:p>
          <a:p>
            <a:pPr>
              <a:buFontTx/>
              <a:buChar cha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164732-D1A6-4732-B989-7676E17EC327}" type="slidenum">
              <a:rPr lang="en-US"/>
              <a:pPr/>
              <a:t>27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a:buFontTx/>
              <a:buChar char="•"/>
            </a:pPr>
            <a:r>
              <a:rPr lang="en-US" dirty="0"/>
              <a:t> there is No gold standard for the diagnosis  of TTP. The diagnosis usually requires high index of suspicion and the exclusion of the other causes.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1902BD-3464-4369-B497-D7FDEB8BEC18}" type="slidenum">
              <a:rPr lang="en-US"/>
              <a:pPr/>
              <a:t>33</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pPr>
              <a:buFontTx/>
              <a:buChar char="•"/>
            </a:pPr>
            <a:r>
              <a:rPr lang="en-US"/>
              <a:t>Prompt initiation of plasmapheresis has reduced mortality to 15-20%.</a:t>
            </a:r>
          </a:p>
          <a:p>
            <a:pPr>
              <a:buFontTx/>
              <a:buChar char="•"/>
            </a:pPr>
            <a:r>
              <a:rPr lang="en-US"/>
              <a:t>In 1991 Canadian pheresis group reported the results where 72 pts were randomized to plasma exchange with FFP versus plasma infusion.</a:t>
            </a:r>
          </a:p>
          <a:p>
            <a:pPr lvl="1">
              <a:buFontTx/>
              <a:buChar char="•"/>
            </a:pPr>
            <a:r>
              <a:rPr lang="en-US"/>
              <a:t>Exchange was more efficacious since 3-fold greater amount of plasma were infused, there by replacing the greater amount of the metalloproteinase.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05270C-0C0E-4AF0-9AB9-488282C37C29}" type="datetimeFigureOut">
              <a:rPr lang="ru-RU" smtClean="0"/>
              <a:t>24.09.2018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146851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05270C-0C0E-4AF0-9AB9-488282C37C29}" type="datetimeFigureOut">
              <a:rPr lang="ru-RU" smtClean="0"/>
              <a:t>24.09.2018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2937979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05270C-0C0E-4AF0-9AB9-488282C37C29}" type="datetimeFigureOut">
              <a:rPr lang="ru-RU" smtClean="0"/>
              <a:t>24.09.2018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761190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en-IE"/>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en-IE"/>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B98F7311-9EB6-4FCF-9965-425970845DC9}" type="slidenum">
              <a:rPr lang="en-IE"/>
              <a:pPr/>
              <a:t>‹#›</a:t>
            </a:fld>
            <a:endParaRPr lang="en-IE"/>
          </a:p>
        </p:txBody>
      </p:sp>
    </p:spTree>
    <p:extLst>
      <p:ext uri="{BB962C8B-B14F-4D97-AF65-F5344CB8AC3E}">
        <p14:creationId xmlns:p14="http://schemas.microsoft.com/office/powerpoint/2010/main" val="26560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05270C-0C0E-4AF0-9AB9-488282C37C29}" type="datetimeFigureOut">
              <a:rPr lang="ru-RU" smtClean="0"/>
              <a:t>24.09.2018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326053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05270C-0C0E-4AF0-9AB9-488282C37C29}" type="datetimeFigureOut">
              <a:rPr lang="ru-RU" smtClean="0"/>
              <a:t>24.09.2018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1456021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05270C-0C0E-4AF0-9AB9-488282C37C29}" type="datetimeFigureOut">
              <a:rPr lang="ru-RU" smtClean="0"/>
              <a:t>24.09.2018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160890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05270C-0C0E-4AF0-9AB9-488282C37C29}" type="datetimeFigureOut">
              <a:rPr lang="ru-RU" smtClean="0"/>
              <a:t>24.09.2018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2031157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05270C-0C0E-4AF0-9AB9-488282C37C29}" type="datetimeFigureOut">
              <a:rPr lang="ru-RU" smtClean="0"/>
              <a:t>24.09.2018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259282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05270C-0C0E-4AF0-9AB9-488282C37C29}" type="datetimeFigureOut">
              <a:rPr lang="ru-RU" smtClean="0"/>
              <a:t>24.09.2018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329264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05270C-0C0E-4AF0-9AB9-488282C37C29}" type="datetimeFigureOut">
              <a:rPr lang="ru-RU" smtClean="0"/>
              <a:t>24.09.2018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2704977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05270C-0C0E-4AF0-9AB9-488282C37C29}" type="datetimeFigureOut">
              <a:rPr lang="ru-RU" smtClean="0"/>
              <a:t>24.09.2018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900757-A10C-4838-9B85-14AD3DED9FC1}" type="slidenum">
              <a:rPr lang="ru-RU" smtClean="0"/>
              <a:t>‹#›</a:t>
            </a:fld>
            <a:endParaRPr lang="ru-RU"/>
          </a:p>
        </p:txBody>
      </p:sp>
    </p:spTree>
    <p:extLst>
      <p:ext uri="{BB962C8B-B14F-4D97-AF65-F5344CB8AC3E}">
        <p14:creationId xmlns:p14="http://schemas.microsoft.com/office/powerpoint/2010/main" val="288253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5270C-0C0E-4AF0-9AB9-488282C37C29}" type="datetimeFigureOut">
              <a:rPr lang="ru-RU" smtClean="0"/>
              <a:t>24.09.2018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900757-A10C-4838-9B85-14AD3DED9FC1}" type="slidenum">
              <a:rPr lang="ru-RU" smtClean="0"/>
              <a:t>‹#›</a:t>
            </a:fld>
            <a:endParaRPr lang="ru-RU"/>
          </a:p>
        </p:txBody>
      </p:sp>
    </p:spTree>
    <p:extLst>
      <p:ext uri="{BB962C8B-B14F-4D97-AF65-F5344CB8AC3E}">
        <p14:creationId xmlns:p14="http://schemas.microsoft.com/office/powerpoint/2010/main" val="2916573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asheducationbook.org/content/vol2002/issue1/images/large/George_fig1.jpeg" TargetMode="Externa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asheducationbook.org/content/vol2002/issue1/images/large/George_fig1.jpe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sheducationbook.org/content/vol2002/issue1/images/large/George_fig2color.jpe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Прямоугольник 3"/>
          <p:cNvSpPr/>
          <p:nvPr/>
        </p:nvSpPr>
        <p:spPr>
          <a:xfrm>
            <a:off x="251520" y="594379"/>
            <a:ext cx="8568952" cy="2862322"/>
          </a:xfrm>
          <a:prstGeom prst="rect">
            <a:avLst/>
          </a:prstGeom>
        </p:spPr>
        <p:txBody>
          <a:bodyPr wrap="square">
            <a:spAutoFit/>
          </a:bodyPr>
          <a:lstStyle/>
          <a:p>
            <a:r>
              <a:rPr lang="en-US" sz="6000" b="1" cap="all" dirty="0">
                <a:solidFill>
                  <a:srgbClr val="FFFF00"/>
                </a:solidFill>
                <a:latin typeface="Arial" pitchFamily="34" charset="0"/>
                <a:cs typeface="Arial" pitchFamily="34" charset="0"/>
              </a:rPr>
              <a:t>Thrombocytopenic </a:t>
            </a:r>
            <a:r>
              <a:rPr lang="en-US" sz="6000" b="1" cap="all" dirty="0" err="1" smtClean="0">
                <a:solidFill>
                  <a:srgbClr val="FFFF00"/>
                </a:solidFill>
                <a:latin typeface="Arial" pitchFamily="34" charset="0"/>
                <a:cs typeface="Arial" pitchFamily="34" charset="0"/>
              </a:rPr>
              <a:t>purpura</a:t>
            </a:r>
            <a:r>
              <a:rPr lang="uk-UA" sz="6000" b="1" cap="all" dirty="0" smtClean="0">
                <a:solidFill>
                  <a:srgbClr val="FFFF00"/>
                </a:solidFill>
                <a:latin typeface="Arial" pitchFamily="34" charset="0"/>
                <a:cs typeface="Arial" pitchFamily="34" charset="0"/>
              </a:rPr>
              <a:t>. </a:t>
            </a:r>
            <a:r>
              <a:rPr lang="en-US" sz="6000" b="1" cap="all" dirty="0" err="1">
                <a:solidFill>
                  <a:srgbClr val="FFFF00"/>
                </a:solidFill>
                <a:latin typeface="Arial" pitchFamily="34" charset="0"/>
                <a:cs typeface="Arial" pitchFamily="34" charset="0"/>
              </a:rPr>
              <a:t>Haemophilia</a:t>
            </a:r>
            <a:endParaRPr lang="ru-RU" sz="6000" b="1" cap="all" dirty="0">
              <a:solidFill>
                <a:srgbClr val="FFFF00"/>
              </a:solidFill>
              <a:latin typeface="Arial" pitchFamily="34" charset="0"/>
              <a:cs typeface="Arial" pitchFamily="34" charset="0"/>
            </a:endParaRPr>
          </a:p>
        </p:txBody>
      </p:sp>
      <p:pic>
        <p:nvPicPr>
          <p:cNvPr id="2050" name="Picture 2" descr="ivc-blood-c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56701"/>
            <a:ext cx="4742567" cy="337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1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916832"/>
            <a:ext cx="4289531" cy="34222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Прямоугольник 5"/>
          <p:cNvSpPr/>
          <p:nvPr/>
        </p:nvSpPr>
        <p:spPr>
          <a:xfrm>
            <a:off x="627108" y="116632"/>
            <a:ext cx="8044639" cy="707886"/>
          </a:xfrm>
          <a:prstGeom prst="rect">
            <a:avLst/>
          </a:prstGeom>
        </p:spPr>
        <p:txBody>
          <a:bodyPr wrap="none">
            <a:spAutoFit/>
          </a:bodyPr>
          <a:lstStyle/>
          <a:p>
            <a:pPr algn="ctr">
              <a:buClr>
                <a:srgbClr val="336666"/>
              </a:buClr>
              <a:buSzPct val="70000"/>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pl-PL" sz="4000" b="1" cap="all" dirty="0" smtClean="0">
                <a:solidFill>
                  <a:srgbClr val="FFFF00"/>
                </a:solidFill>
              </a:rPr>
              <a:t>thrombocytopenic purpura</a:t>
            </a:r>
            <a:r>
              <a:rPr lang="en-US" sz="4000" b="1" cap="all" dirty="0" smtClean="0">
                <a:solidFill>
                  <a:srgbClr val="FFFF00"/>
                </a:solidFill>
              </a:rPr>
              <a:t> (TP)</a:t>
            </a:r>
            <a:endParaRPr lang="pl-PL" sz="4000" b="1" cap="all" dirty="0">
              <a:solidFill>
                <a:srgbClr val="FFFF00"/>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90686"/>
            <a:ext cx="3312368" cy="56066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Прямоугольник 7"/>
          <p:cNvSpPr/>
          <p:nvPr/>
        </p:nvSpPr>
        <p:spPr>
          <a:xfrm>
            <a:off x="5580112" y="5661248"/>
            <a:ext cx="2377126" cy="707886"/>
          </a:xfrm>
          <a:prstGeom prst="rect">
            <a:avLst/>
          </a:prstGeom>
        </p:spPr>
        <p:txBody>
          <a:bodyPr wrap="none">
            <a:spAutoFit/>
          </a:bodyPr>
          <a:lstStyle/>
          <a:p>
            <a:r>
              <a:rPr lang="pl-PL" sz="4000" b="1" dirty="0">
                <a:solidFill>
                  <a:srgbClr val="FFFF00"/>
                </a:solidFill>
              </a:rPr>
              <a:t>Petechiae </a:t>
            </a:r>
            <a:endParaRPr lang="ru-RU" dirty="0"/>
          </a:p>
        </p:txBody>
      </p:sp>
    </p:spTree>
    <p:extLst>
      <p:ext uri="{BB962C8B-B14F-4D97-AF65-F5344CB8AC3E}">
        <p14:creationId xmlns:p14="http://schemas.microsoft.com/office/powerpoint/2010/main" val="382744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8914" name="Заголовок 2"/>
          <p:cNvSpPr>
            <a:spLocks noGrp="1"/>
          </p:cNvSpPr>
          <p:nvPr>
            <p:ph type="title"/>
          </p:nvPr>
        </p:nvSpPr>
        <p:spPr>
          <a:xfrm>
            <a:off x="467544" y="-2588"/>
            <a:ext cx="8229600" cy="1143000"/>
          </a:xfrm>
        </p:spPr>
        <p:txBody>
          <a:bodyPr/>
          <a:lstStyle/>
          <a:p>
            <a:pPr>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pl-PL" b="1" cap="all" dirty="0">
                <a:solidFill>
                  <a:srgbClr val="FFFF00"/>
                </a:solidFill>
              </a:rPr>
              <a:t>thrombocytopenic purpura</a:t>
            </a:r>
          </a:p>
        </p:txBody>
      </p:sp>
      <p:sp>
        <p:nvSpPr>
          <p:cNvPr id="38916" name="Объект 6"/>
          <p:cNvSpPr>
            <a:spLocks noGrp="1"/>
          </p:cNvSpPr>
          <p:nvPr>
            <p:ph sz="half" idx="2"/>
          </p:nvPr>
        </p:nvSpPr>
        <p:spPr>
          <a:xfrm>
            <a:off x="4356025" y="1660798"/>
            <a:ext cx="3803650" cy="864394"/>
          </a:xfrm>
        </p:spPr>
        <p:txBody>
          <a:bodyPr/>
          <a:lstStyle/>
          <a:p>
            <a:pPr marL="0" indent="0">
              <a:buNone/>
            </a:pPr>
            <a:r>
              <a:rPr lang="en-US" b="1" dirty="0">
                <a:solidFill>
                  <a:schemeClr val="bg1"/>
                </a:solidFill>
                <a:latin typeface="Arial" pitchFamily="34" charset="0"/>
                <a:cs typeface="Arial" pitchFamily="34" charset="0"/>
              </a:rPr>
              <a:t>E</a:t>
            </a:r>
            <a:r>
              <a:rPr lang="en-US" b="1" dirty="0" smtClean="0">
                <a:solidFill>
                  <a:schemeClr val="bg1"/>
                </a:solidFill>
                <a:latin typeface="Arial" pitchFamily="34" charset="0"/>
                <a:cs typeface="Arial" pitchFamily="34" charset="0"/>
              </a:rPr>
              <a:t>cchymosis</a:t>
            </a:r>
            <a:r>
              <a:rPr lang="uk-UA" b="1" dirty="0" smtClean="0">
                <a:solidFill>
                  <a:schemeClr val="bg1"/>
                </a:solidFill>
                <a:latin typeface="Arial" pitchFamily="34" charset="0"/>
                <a:cs typeface="Arial" pitchFamily="34" charset="0"/>
              </a:rPr>
              <a:t> </a:t>
            </a:r>
            <a:endParaRPr lang="ru-RU" b="1" dirty="0" smtClean="0">
              <a:solidFill>
                <a:schemeClr val="bg1"/>
              </a:solidFill>
              <a:latin typeface="Arial" pitchFamily="34" charset="0"/>
              <a:cs typeface="Arial" pitchFamily="34" charset="0"/>
            </a:endParaRPr>
          </a:p>
        </p:txBody>
      </p:sp>
      <p:pic>
        <p:nvPicPr>
          <p:cNvPr id="3891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63" y="908720"/>
            <a:ext cx="3551675" cy="323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141664"/>
            <a:ext cx="4239847" cy="270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852936"/>
            <a:ext cx="345638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0934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Прямоугольник 2"/>
          <p:cNvSpPr/>
          <p:nvPr/>
        </p:nvSpPr>
        <p:spPr>
          <a:xfrm>
            <a:off x="739221" y="25121"/>
            <a:ext cx="7665560" cy="646331"/>
          </a:xfrm>
          <a:prstGeom prst="rect">
            <a:avLst/>
          </a:prstGeom>
        </p:spPr>
        <p:txBody>
          <a:bodyPr wrap="none">
            <a:spAutoFit/>
          </a:bodyPr>
          <a:lstStyle/>
          <a:p>
            <a:pPr algn="ctr">
              <a:buClr>
                <a:srgbClr val="336666"/>
              </a:buClr>
              <a:buSzPct val="70000"/>
              <a:tabLst>
                <a:tab pos="319088" algn="l"/>
                <a:tab pos="423863" algn="l"/>
                <a:tab pos="873125" algn="l"/>
                <a:tab pos="1322388" algn="l"/>
                <a:tab pos="1771650" algn="l"/>
                <a:tab pos="2220913" algn="l"/>
                <a:tab pos="2670175" algn="l"/>
                <a:tab pos="3119438" algn="l"/>
                <a:tab pos="3568700" algn="l"/>
                <a:tab pos="4017963" algn="l"/>
                <a:tab pos="4467225" algn="l"/>
                <a:tab pos="4916488" algn="l"/>
                <a:tab pos="5365750" algn="l"/>
                <a:tab pos="5815013" algn="l"/>
                <a:tab pos="6264275" algn="l"/>
                <a:tab pos="6713538" algn="l"/>
                <a:tab pos="7162800" algn="l"/>
                <a:tab pos="7612063" algn="l"/>
                <a:tab pos="8061325" algn="l"/>
                <a:tab pos="8510588" algn="l"/>
                <a:tab pos="8959850" algn="l"/>
              </a:tabLst>
            </a:pPr>
            <a:r>
              <a:rPr lang="pl-PL" sz="3600" b="1" cap="all" dirty="0">
                <a:solidFill>
                  <a:srgbClr val="FFFF00"/>
                </a:solidFill>
                <a:latin typeface="Arial" pitchFamily="34" charset="0"/>
                <a:cs typeface="Arial" pitchFamily="34" charset="0"/>
              </a:rPr>
              <a:t>thrombocytopenic purpura</a:t>
            </a:r>
          </a:p>
        </p:txBody>
      </p:sp>
      <p:sp>
        <p:nvSpPr>
          <p:cNvPr id="5" name="Прямоугольник 4"/>
          <p:cNvSpPr/>
          <p:nvPr/>
        </p:nvSpPr>
        <p:spPr>
          <a:xfrm>
            <a:off x="467544" y="1988840"/>
            <a:ext cx="6192688" cy="3600986"/>
          </a:xfrm>
          <a:prstGeom prst="rect">
            <a:avLst/>
          </a:prstGeom>
        </p:spPr>
        <p:txBody>
          <a:bodyPr wrap="square">
            <a:spAutoFit/>
          </a:bodyPr>
          <a:lstStyle/>
          <a:p>
            <a:r>
              <a:rPr lang="en-US" sz="3200" b="1" dirty="0">
                <a:solidFill>
                  <a:srgbClr val="FFFF00"/>
                </a:solidFill>
              </a:rPr>
              <a:t>Non-immune mechanisms:  </a:t>
            </a:r>
          </a:p>
          <a:p>
            <a:pPr marL="800100" lvl="1" indent="-342900">
              <a:buFont typeface="Arial" pitchFamily="34" charset="0"/>
              <a:buChar char="•"/>
            </a:pPr>
            <a:r>
              <a:rPr lang="en-US" sz="2000" b="1" dirty="0">
                <a:solidFill>
                  <a:schemeClr val="bg1"/>
                </a:solidFill>
                <a:ea typeface="ＭＳ Ｐゴシック" pitchFamily="84" charset="-128"/>
              </a:rPr>
              <a:t>Platelet activation and consumption</a:t>
            </a:r>
          </a:p>
          <a:p>
            <a:pPr marL="800100" lvl="1" indent="-342900">
              <a:buFont typeface="Arial" pitchFamily="34" charset="0"/>
              <a:buChar char="•"/>
            </a:pPr>
            <a:r>
              <a:rPr lang="en-US" sz="2000" b="1" dirty="0">
                <a:solidFill>
                  <a:schemeClr val="bg1"/>
                </a:solidFill>
                <a:ea typeface="ＭＳ Ｐゴシック" pitchFamily="84" charset="-128"/>
              </a:rPr>
              <a:t>e.g. TTP and DIC</a:t>
            </a:r>
          </a:p>
          <a:p>
            <a:endParaRPr lang="en-US" sz="2000" b="1" dirty="0" smtClean="0">
              <a:solidFill>
                <a:schemeClr val="bg1"/>
              </a:solidFill>
            </a:endParaRPr>
          </a:p>
          <a:p>
            <a:endParaRPr lang="en-US" sz="2800" b="1" dirty="0">
              <a:solidFill>
                <a:srgbClr val="FFFF00"/>
              </a:solidFill>
              <a:latin typeface="Arial" pitchFamily="34" charset="0"/>
              <a:cs typeface="Arial" pitchFamily="34" charset="0"/>
            </a:endParaRPr>
          </a:p>
          <a:p>
            <a:r>
              <a:rPr lang="en-US" sz="2800" b="1" dirty="0" smtClean="0">
                <a:solidFill>
                  <a:srgbClr val="FFFF00"/>
                </a:solidFill>
                <a:latin typeface="Arial" pitchFamily="34" charset="0"/>
                <a:cs typeface="Arial" pitchFamily="34" charset="0"/>
              </a:rPr>
              <a:t>Immune </a:t>
            </a:r>
            <a:r>
              <a:rPr lang="en-US" sz="2800" b="1" dirty="0">
                <a:solidFill>
                  <a:srgbClr val="FFFF00"/>
                </a:solidFill>
                <a:latin typeface="Arial" pitchFamily="34" charset="0"/>
                <a:cs typeface="Arial" pitchFamily="34" charset="0"/>
              </a:rPr>
              <a:t>Mechanisms:  </a:t>
            </a:r>
          </a:p>
          <a:p>
            <a:pPr marL="800100" lvl="1" indent="-342900">
              <a:buFont typeface="Arial" pitchFamily="34" charset="0"/>
              <a:buChar char="•"/>
            </a:pPr>
            <a:r>
              <a:rPr lang="en-US" sz="2000" b="1" dirty="0">
                <a:solidFill>
                  <a:schemeClr val="bg1"/>
                </a:solidFill>
                <a:ea typeface="ＭＳ Ｐゴシック" pitchFamily="84" charset="-128"/>
              </a:rPr>
              <a:t>antibody-mediated </a:t>
            </a:r>
            <a:r>
              <a:rPr lang="en-US" sz="2000" b="1" dirty="0" smtClean="0">
                <a:solidFill>
                  <a:schemeClr val="bg1"/>
                </a:solidFill>
                <a:ea typeface="ＭＳ Ｐゴシック" pitchFamily="84" charset="-128"/>
              </a:rPr>
              <a:t>platelet</a:t>
            </a:r>
          </a:p>
          <a:p>
            <a:pPr lvl="1"/>
            <a:r>
              <a:rPr lang="en-US" sz="2000" b="1" dirty="0">
                <a:solidFill>
                  <a:schemeClr val="bg1"/>
                </a:solidFill>
                <a:ea typeface="ＭＳ Ｐゴシック" pitchFamily="84" charset="-128"/>
              </a:rPr>
              <a:t> </a:t>
            </a:r>
            <a:r>
              <a:rPr lang="en-US" sz="2000" b="1" dirty="0" smtClean="0">
                <a:solidFill>
                  <a:schemeClr val="bg1"/>
                </a:solidFill>
                <a:ea typeface="ＭＳ Ｐゴシック" pitchFamily="84" charset="-128"/>
              </a:rPr>
              <a:t>      </a:t>
            </a:r>
            <a:r>
              <a:rPr lang="en-US" sz="2000" b="1" dirty="0">
                <a:solidFill>
                  <a:schemeClr val="bg1"/>
                </a:solidFill>
                <a:ea typeface="ＭＳ Ｐゴシック" pitchFamily="84" charset="-128"/>
              </a:rPr>
              <a:t>destruction</a:t>
            </a:r>
          </a:p>
          <a:p>
            <a:pPr marL="800100" lvl="1" indent="-342900">
              <a:buFont typeface="Arial" pitchFamily="34" charset="0"/>
              <a:buChar char="•"/>
            </a:pPr>
            <a:r>
              <a:rPr lang="en-US" sz="2000" b="1" dirty="0">
                <a:solidFill>
                  <a:schemeClr val="bg1"/>
                </a:solidFill>
                <a:ea typeface="ＭＳ Ｐゴシック" pitchFamily="84" charset="-128"/>
              </a:rPr>
              <a:t>may be primary, secondary</a:t>
            </a:r>
            <a:r>
              <a:rPr lang="en-US" sz="2000" b="1" dirty="0" smtClean="0">
                <a:solidFill>
                  <a:schemeClr val="bg1"/>
                </a:solidFill>
                <a:ea typeface="ＭＳ Ｐゴシック" pitchFamily="84" charset="-128"/>
              </a:rPr>
              <a:t>,</a:t>
            </a:r>
          </a:p>
          <a:p>
            <a:pPr lvl="1"/>
            <a:r>
              <a:rPr lang="en-US" sz="2000" b="1" dirty="0">
                <a:solidFill>
                  <a:schemeClr val="bg1"/>
                </a:solidFill>
                <a:ea typeface="ＭＳ Ｐゴシック" pitchFamily="84" charset="-128"/>
              </a:rPr>
              <a:t> </a:t>
            </a:r>
            <a:r>
              <a:rPr lang="en-US" sz="2000" b="1" dirty="0" smtClean="0">
                <a:solidFill>
                  <a:schemeClr val="bg1"/>
                </a:solidFill>
                <a:ea typeface="ＭＳ Ｐゴシック" pitchFamily="84" charset="-128"/>
              </a:rPr>
              <a:t>      </a:t>
            </a:r>
            <a:r>
              <a:rPr lang="en-US" sz="2000" b="1" dirty="0">
                <a:solidFill>
                  <a:schemeClr val="bg1"/>
                </a:solidFill>
                <a:ea typeface="ＭＳ Ｐゴシック" pitchFamily="84" charset="-128"/>
              </a:rPr>
              <a:t>or drug-induced.</a:t>
            </a:r>
          </a:p>
        </p:txBody>
      </p:sp>
      <p:sp>
        <p:nvSpPr>
          <p:cNvPr id="6" name="Прямоугольник 5"/>
          <p:cNvSpPr/>
          <p:nvPr/>
        </p:nvSpPr>
        <p:spPr>
          <a:xfrm>
            <a:off x="467544" y="729287"/>
            <a:ext cx="4572000" cy="954107"/>
          </a:xfrm>
          <a:prstGeom prst="rect">
            <a:avLst/>
          </a:prstGeom>
        </p:spPr>
        <p:txBody>
          <a:bodyPr>
            <a:spAutoFit/>
          </a:bodyPr>
          <a:lstStyle/>
          <a:p>
            <a:r>
              <a:rPr lang="en-US" sz="2800" b="1" dirty="0">
                <a:solidFill>
                  <a:srgbClr val="FFFF00"/>
                </a:solidFill>
                <a:latin typeface="Arial" pitchFamily="34" charset="0"/>
                <a:cs typeface="Arial" pitchFamily="34" charset="0"/>
              </a:rPr>
              <a:t>Thrombocytopenia - </a:t>
            </a:r>
            <a:br>
              <a:rPr lang="en-US" sz="2800" b="1" dirty="0">
                <a:solidFill>
                  <a:srgbClr val="FFFF00"/>
                </a:solidFill>
                <a:latin typeface="Arial" pitchFamily="34" charset="0"/>
                <a:cs typeface="Arial" pitchFamily="34" charset="0"/>
              </a:rPr>
            </a:br>
            <a:r>
              <a:rPr lang="en-US" sz="2800" b="1" dirty="0">
                <a:solidFill>
                  <a:srgbClr val="FFFF00"/>
                </a:solidFill>
                <a:latin typeface="Arial" pitchFamily="34" charset="0"/>
                <a:cs typeface="Arial" pitchFamily="34" charset="0"/>
              </a:rPr>
              <a:t>Peripheral Destruction </a:t>
            </a:r>
            <a:endParaRPr lang="ru-RU" sz="2800" b="1" dirty="0">
              <a:solidFill>
                <a:srgbClr val="FFFF00"/>
              </a:solidFill>
              <a:latin typeface="Arial" pitchFamily="34" charset="0"/>
              <a:cs typeface="Arial" pitchFamily="34"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888" y="3028934"/>
            <a:ext cx="4818112" cy="381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44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9810" name="Rectangle 2"/>
          <p:cNvSpPr>
            <a:spLocks noGrp="1" noChangeArrowheads="1"/>
          </p:cNvSpPr>
          <p:nvPr>
            <p:ph type="title"/>
          </p:nvPr>
        </p:nvSpPr>
        <p:spPr>
          <a:xfrm>
            <a:off x="1403648" y="0"/>
            <a:ext cx="6858000" cy="1143000"/>
          </a:xfrm>
        </p:spPr>
        <p:txBody>
          <a:bodyPr>
            <a:noAutofit/>
          </a:bodyPr>
          <a:lstStyle/>
          <a:p>
            <a:pPr eaLnBrk="1" hangingPunct="1"/>
            <a:r>
              <a:rPr lang="en-US" sz="3600" b="1" dirty="0" smtClean="0">
                <a:solidFill>
                  <a:srgbClr val="FFFF00"/>
                </a:solidFill>
              </a:rPr>
              <a:t>Drugs Commonly Implicated in  Thrombocytopenia</a:t>
            </a:r>
          </a:p>
        </p:txBody>
      </p:sp>
      <p:sp>
        <p:nvSpPr>
          <p:cNvPr id="119811" name="Rectangle 3"/>
          <p:cNvSpPr>
            <a:spLocks noGrp="1" noChangeArrowheads="1"/>
          </p:cNvSpPr>
          <p:nvPr>
            <p:ph type="body" idx="1"/>
          </p:nvPr>
        </p:nvSpPr>
        <p:spPr>
          <a:xfrm>
            <a:off x="539552" y="1268760"/>
            <a:ext cx="7543800" cy="5334000"/>
          </a:xfrm>
        </p:spPr>
        <p:txBody>
          <a:bodyPr/>
          <a:lstStyle/>
          <a:p>
            <a:pPr eaLnBrk="1" hangingPunct="1">
              <a:lnSpc>
                <a:spcPct val="90000"/>
              </a:lnSpc>
            </a:pPr>
            <a:r>
              <a:rPr lang="en-US" sz="2800" dirty="0" smtClean="0">
                <a:solidFill>
                  <a:schemeClr val="bg1"/>
                </a:solidFill>
                <a:latin typeface="Arial" pitchFamily="34" charset="0"/>
                <a:cs typeface="Arial" pitchFamily="34" charset="0"/>
              </a:rPr>
              <a:t>Beta-lactam antibiotics.</a:t>
            </a:r>
          </a:p>
          <a:p>
            <a:pPr eaLnBrk="1" hangingPunct="1">
              <a:lnSpc>
                <a:spcPct val="90000"/>
              </a:lnSpc>
            </a:pPr>
            <a:r>
              <a:rPr lang="en-US" sz="2800" dirty="0" smtClean="0">
                <a:solidFill>
                  <a:schemeClr val="bg1"/>
                </a:solidFill>
                <a:latin typeface="Arial" pitchFamily="34" charset="0"/>
                <a:cs typeface="Arial" pitchFamily="34" charset="0"/>
              </a:rPr>
              <a:t>Trimethoprim-</a:t>
            </a:r>
            <a:r>
              <a:rPr lang="en-US" sz="2800" dirty="0" err="1" smtClean="0">
                <a:solidFill>
                  <a:schemeClr val="bg1"/>
                </a:solidFill>
                <a:latin typeface="Arial" pitchFamily="34" charset="0"/>
                <a:cs typeface="Arial" pitchFamily="34" charset="0"/>
              </a:rPr>
              <a:t>sulfamethoxazole</a:t>
            </a:r>
            <a:r>
              <a:rPr lang="en-US" sz="2800" dirty="0" smtClean="0">
                <a:solidFill>
                  <a:schemeClr val="bg1"/>
                </a:solidFill>
                <a:latin typeface="Arial" pitchFamily="34" charset="0"/>
                <a:cs typeface="Arial" pitchFamily="34" charset="0"/>
              </a:rPr>
              <a:t> and other sulfa drugs.</a:t>
            </a:r>
          </a:p>
          <a:p>
            <a:pPr>
              <a:lnSpc>
                <a:spcPct val="90000"/>
              </a:lnSpc>
            </a:pPr>
            <a:r>
              <a:rPr lang="en-US" sz="2800" dirty="0">
                <a:solidFill>
                  <a:schemeClr val="bg1"/>
                </a:solidFill>
                <a:latin typeface="Arial" pitchFamily="34" charset="0"/>
                <a:cs typeface="Arial" pitchFamily="34" charset="0"/>
              </a:rPr>
              <a:t>H</a:t>
            </a:r>
            <a:r>
              <a:rPr lang="en-US" sz="2800" baseline="-25000" dirty="0">
                <a:solidFill>
                  <a:schemeClr val="bg1"/>
                </a:solidFill>
                <a:latin typeface="Arial" pitchFamily="34" charset="0"/>
                <a:cs typeface="Arial" pitchFamily="34" charset="0"/>
              </a:rPr>
              <a:t>2</a:t>
            </a:r>
            <a:r>
              <a:rPr lang="en-US" sz="2800" dirty="0">
                <a:solidFill>
                  <a:schemeClr val="bg1"/>
                </a:solidFill>
                <a:latin typeface="Arial" pitchFamily="34" charset="0"/>
                <a:cs typeface="Arial" pitchFamily="34" charset="0"/>
              </a:rPr>
              <a:t> blockers</a:t>
            </a:r>
          </a:p>
          <a:p>
            <a:pPr eaLnBrk="1" hangingPunct="1">
              <a:lnSpc>
                <a:spcPct val="90000"/>
              </a:lnSpc>
            </a:pPr>
            <a:r>
              <a:rPr lang="en-US" sz="2800" dirty="0" err="1" smtClean="0">
                <a:solidFill>
                  <a:schemeClr val="bg1"/>
                </a:solidFill>
                <a:latin typeface="Arial" pitchFamily="34" charset="0"/>
                <a:cs typeface="Arial" pitchFamily="34" charset="0"/>
              </a:rPr>
              <a:t>Vancomycin</a:t>
            </a:r>
            <a:r>
              <a:rPr lang="en-US" sz="2800" dirty="0" smtClean="0">
                <a:solidFill>
                  <a:schemeClr val="bg1"/>
                </a:solidFill>
                <a:latin typeface="Arial" pitchFamily="34" charset="0"/>
                <a:cs typeface="Arial" pitchFamily="34" charset="0"/>
              </a:rPr>
              <a:t>.</a:t>
            </a:r>
          </a:p>
          <a:p>
            <a:pPr eaLnBrk="1" hangingPunct="1">
              <a:lnSpc>
                <a:spcPct val="90000"/>
              </a:lnSpc>
            </a:pPr>
            <a:r>
              <a:rPr lang="en-US" sz="2800" dirty="0" smtClean="0">
                <a:solidFill>
                  <a:schemeClr val="bg1"/>
                </a:solidFill>
                <a:latin typeface="Arial" pitchFamily="34" charset="0"/>
                <a:cs typeface="Arial" pitchFamily="34" charset="0"/>
              </a:rPr>
              <a:t>Quinine/quinidine.</a:t>
            </a:r>
          </a:p>
          <a:p>
            <a:pPr eaLnBrk="1" hangingPunct="1">
              <a:lnSpc>
                <a:spcPct val="90000"/>
              </a:lnSpc>
            </a:pPr>
            <a:r>
              <a:rPr lang="en-US" sz="2800" dirty="0" smtClean="0">
                <a:solidFill>
                  <a:schemeClr val="bg1"/>
                </a:solidFill>
                <a:latin typeface="Arial" pitchFamily="34" charset="0"/>
                <a:cs typeface="Arial" pitchFamily="34" charset="0"/>
              </a:rPr>
              <a:t>Heparin.</a:t>
            </a:r>
          </a:p>
          <a:p>
            <a:pPr eaLnBrk="1" hangingPunct="1">
              <a:lnSpc>
                <a:spcPct val="90000"/>
              </a:lnSpc>
            </a:pPr>
            <a:r>
              <a:rPr lang="en-US" sz="2800" dirty="0" err="1" smtClean="0">
                <a:solidFill>
                  <a:schemeClr val="bg1"/>
                </a:solidFill>
                <a:latin typeface="Arial" pitchFamily="34" charset="0"/>
                <a:cs typeface="Arial" pitchFamily="34" charset="0"/>
              </a:rPr>
              <a:t>Abciximab</a:t>
            </a:r>
            <a:r>
              <a:rPr lang="en-US" sz="2800" dirty="0" smtClean="0">
                <a:solidFill>
                  <a:schemeClr val="bg1"/>
                </a:solidFill>
                <a:latin typeface="Arial" pitchFamily="34" charset="0"/>
                <a:cs typeface="Arial" pitchFamily="34" charset="0"/>
              </a:rPr>
              <a:t> (</a:t>
            </a:r>
            <a:r>
              <a:rPr lang="en-US" sz="2800" dirty="0" err="1" smtClean="0">
                <a:solidFill>
                  <a:schemeClr val="bg1"/>
                </a:solidFill>
                <a:latin typeface="Arial" pitchFamily="34" charset="0"/>
                <a:cs typeface="Arial" pitchFamily="34" charset="0"/>
              </a:rPr>
              <a:t>ReoPro</a:t>
            </a:r>
            <a:r>
              <a:rPr lang="en-US" sz="2800" dirty="0" smtClean="0">
                <a:solidFill>
                  <a:schemeClr val="bg1"/>
                </a:solidFill>
                <a:latin typeface="Arial" pitchFamily="34" charset="0"/>
                <a:cs typeface="Arial" pitchFamily="34" charset="0"/>
              </a:rPr>
              <a:t>®).</a:t>
            </a:r>
          </a:p>
          <a:p>
            <a:pPr eaLnBrk="1" hangingPunct="1">
              <a:lnSpc>
                <a:spcPct val="90000"/>
              </a:lnSpc>
            </a:pPr>
            <a:r>
              <a:rPr lang="en-US" sz="2800" b="1" dirty="0" smtClean="0">
                <a:solidFill>
                  <a:srgbClr val="FFFF00"/>
                </a:solidFill>
                <a:latin typeface="Arial" pitchFamily="34" charset="0"/>
                <a:cs typeface="Arial" pitchFamily="34" charset="0"/>
              </a:rPr>
              <a:t>If a patient’s platelets fall, ALL unnecessary drugs are to be stopped.</a:t>
            </a:r>
          </a:p>
          <a:p>
            <a:pPr eaLnBrk="1" hangingPunct="1">
              <a:lnSpc>
                <a:spcPct val="90000"/>
              </a:lnSpc>
            </a:pPr>
            <a:endParaRPr lang="en-US" sz="2800" dirty="0" smtClean="0"/>
          </a:p>
        </p:txBody>
      </p:sp>
    </p:spTree>
    <p:extLst>
      <p:ext uri="{BB962C8B-B14F-4D97-AF65-F5344CB8AC3E}">
        <p14:creationId xmlns:p14="http://schemas.microsoft.com/office/powerpoint/2010/main" val="3821615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922" name="Rectangle 2"/>
          <p:cNvSpPr>
            <a:spLocks noGrp="1" noChangeArrowheads="1"/>
          </p:cNvSpPr>
          <p:nvPr>
            <p:ph type="title"/>
          </p:nvPr>
        </p:nvSpPr>
        <p:spPr>
          <a:xfrm>
            <a:off x="0" y="25121"/>
            <a:ext cx="9036496" cy="1143000"/>
          </a:xfrm>
        </p:spPr>
        <p:txBody>
          <a:bodyPr/>
          <a:lstStyle/>
          <a:p>
            <a:pPr eaLnBrk="1" hangingPunct="1"/>
            <a:r>
              <a:rPr lang="en-US" sz="3200" b="1" dirty="0" smtClean="0">
                <a:solidFill>
                  <a:srgbClr val="FFFF00"/>
                </a:solidFill>
                <a:latin typeface="Arial" pitchFamily="34" charset="0"/>
                <a:cs typeface="Arial" pitchFamily="34" charset="0"/>
              </a:rPr>
              <a:t>ITP - Immune/Idiopathic Thrombocytopenic </a:t>
            </a:r>
            <a:r>
              <a:rPr lang="en-US" sz="3200" b="1" dirty="0" err="1" smtClean="0">
                <a:solidFill>
                  <a:srgbClr val="FFFF00"/>
                </a:solidFill>
                <a:latin typeface="Arial" pitchFamily="34" charset="0"/>
                <a:cs typeface="Arial" pitchFamily="34" charset="0"/>
              </a:rPr>
              <a:t>Purpura</a:t>
            </a:r>
            <a:endParaRPr lang="en-US" sz="3200" b="1" dirty="0" smtClean="0">
              <a:solidFill>
                <a:srgbClr val="FFFF00"/>
              </a:solidFill>
              <a:latin typeface="Arial" pitchFamily="34" charset="0"/>
              <a:cs typeface="Arial" pitchFamily="34" charset="0"/>
            </a:endParaRPr>
          </a:p>
        </p:txBody>
      </p:sp>
      <p:sp>
        <p:nvSpPr>
          <p:cNvPr id="81923" name="Rectangle 3"/>
          <p:cNvSpPr>
            <a:spLocks noGrp="1" noChangeArrowheads="1"/>
          </p:cNvSpPr>
          <p:nvPr>
            <p:ph type="body" idx="1"/>
          </p:nvPr>
        </p:nvSpPr>
        <p:spPr>
          <a:xfrm>
            <a:off x="323528" y="1268760"/>
            <a:ext cx="7543800" cy="5224463"/>
          </a:xfrm>
        </p:spPr>
        <p:txBody>
          <a:bodyPr>
            <a:normAutofit fontScale="92500" lnSpcReduction="20000"/>
          </a:bodyPr>
          <a:lstStyle/>
          <a:p>
            <a:pPr eaLnBrk="1" hangingPunct="1"/>
            <a:r>
              <a:rPr lang="en-US" sz="2200" b="1" dirty="0" smtClean="0">
                <a:solidFill>
                  <a:srgbClr val="FFFF00"/>
                </a:solidFill>
                <a:latin typeface="Arial" pitchFamily="34" charset="0"/>
                <a:cs typeface="Arial" pitchFamily="34" charset="0"/>
              </a:rPr>
              <a:t>Definition: </a:t>
            </a:r>
            <a:r>
              <a:rPr lang="en-US" sz="2200" b="1" dirty="0" smtClean="0">
                <a:solidFill>
                  <a:schemeClr val="bg1"/>
                </a:solidFill>
                <a:latin typeface="Arial" pitchFamily="34" charset="0"/>
                <a:cs typeface="Arial" pitchFamily="34" charset="0"/>
              </a:rPr>
              <a:t>isolated thrombocytopenia with no clinically apparent associated conditions or other causes of thrombocytopenia.</a:t>
            </a:r>
          </a:p>
          <a:p>
            <a:pPr eaLnBrk="1" hangingPunct="1"/>
            <a:r>
              <a:rPr lang="en-US" sz="2200" b="1" dirty="0" smtClean="0">
                <a:solidFill>
                  <a:srgbClr val="FFFF00"/>
                </a:solidFill>
                <a:latin typeface="Arial" pitchFamily="34" charset="0"/>
                <a:cs typeface="Arial" pitchFamily="34" charset="0"/>
              </a:rPr>
              <a:t>Etiology:</a:t>
            </a:r>
            <a:r>
              <a:rPr lang="en-US" sz="2200" b="1" dirty="0" smtClean="0">
                <a:solidFill>
                  <a:schemeClr val="bg1"/>
                </a:solidFill>
                <a:latin typeface="Arial" pitchFamily="34" charset="0"/>
                <a:cs typeface="Arial" pitchFamily="34" charset="0"/>
              </a:rPr>
              <a:t> autoantibodies directed against platelets coat platelet surface.  </a:t>
            </a:r>
            <a:r>
              <a:rPr lang="en-US" sz="2200" b="1" dirty="0" err="1" smtClean="0">
                <a:solidFill>
                  <a:schemeClr val="bg1"/>
                </a:solidFill>
                <a:latin typeface="Arial" pitchFamily="34" charset="0"/>
                <a:cs typeface="Arial" pitchFamily="34" charset="0"/>
              </a:rPr>
              <a:t>IgG</a:t>
            </a:r>
            <a:r>
              <a:rPr lang="en-US" sz="2200" b="1" dirty="0" smtClean="0">
                <a:solidFill>
                  <a:schemeClr val="bg1"/>
                </a:solidFill>
                <a:latin typeface="Arial" pitchFamily="34" charset="0"/>
                <a:cs typeface="Arial" pitchFamily="34" charset="0"/>
              </a:rPr>
              <a:t>-coated platelets are taken up by RE system.</a:t>
            </a:r>
          </a:p>
          <a:p>
            <a:pPr eaLnBrk="1" hangingPunct="1"/>
            <a:r>
              <a:rPr lang="en-US" sz="2200" b="1" dirty="0" smtClean="0">
                <a:solidFill>
                  <a:srgbClr val="FFFF00"/>
                </a:solidFill>
                <a:latin typeface="Arial" pitchFamily="34" charset="0"/>
                <a:cs typeface="Arial" pitchFamily="34" charset="0"/>
              </a:rPr>
              <a:t>Incidence:  </a:t>
            </a:r>
            <a:r>
              <a:rPr lang="en-US" sz="2200" b="1" dirty="0" smtClean="0">
                <a:solidFill>
                  <a:schemeClr val="bg1"/>
                </a:solidFill>
                <a:latin typeface="Arial" pitchFamily="34" charset="0"/>
                <a:cs typeface="Arial" pitchFamily="34" charset="0"/>
              </a:rPr>
              <a:t>approximately 100 per million;  half of these are children.  In adults, two peaks:</a:t>
            </a:r>
          </a:p>
          <a:p>
            <a:pPr lvl="1" eaLnBrk="1" hangingPunct="1"/>
            <a:r>
              <a:rPr lang="en-US" sz="2200" b="1" dirty="0" smtClean="0">
                <a:solidFill>
                  <a:schemeClr val="bg1"/>
                </a:solidFill>
                <a:latin typeface="Arial" pitchFamily="34" charset="0"/>
                <a:ea typeface="ＭＳ Ｐゴシック" pitchFamily="84" charset="-128"/>
                <a:cs typeface="Arial" pitchFamily="34" charset="0"/>
              </a:rPr>
              <a:t>one are young (&lt;40) with female predominance, </a:t>
            </a:r>
          </a:p>
          <a:p>
            <a:pPr lvl="1" eaLnBrk="1" hangingPunct="1"/>
            <a:r>
              <a:rPr lang="en-US" sz="2200" b="1" dirty="0" smtClean="0">
                <a:solidFill>
                  <a:schemeClr val="bg1"/>
                </a:solidFill>
                <a:latin typeface="Arial" pitchFamily="34" charset="0"/>
                <a:ea typeface="ＭＳ Ｐゴシック" pitchFamily="84" charset="-128"/>
                <a:cs typeface="Arial" pitchFamily="34" charset="0"/>
              </a:rPr>
              <a:t>one are older (&gt;60), no gender predominance.</a:t>
            </a:r>
          </a:p>
          <a:p>
            <a:pPr marL="457200" lvl="1" indent="0" eaLnBrk="1" hangingPunct="1">
              <a:buNone/>
            </a:pPr>
            <a:endParaRPr lang="en-US" sz="2000" dirty="0">
              <a:ea typeface="ＭＳ Ｐゴシック" pitchFamily="84" charset="-128"/>
            </a:endParaRPr>
          </a:p>
          <a:p>
            <a:pPr>
              <a:lnSpc>
                <a:spcPct val="90000"/>
              </a:lnSpc>
            </a:pPr>
            <a:r>
              <a:rPr lang="en-US" sz="3600" b="1" dirty="0">
                <a:solidFill>
                  <a:srgbClr val="FFFF00"/>
                </a:solidFill>
              </a:rPr>
              <a:t>ITP is a Diagnosis of Exclusion</a:t>
            </a:r>
          </a:p>
          <a:p>
            <a:pPr>
              <a:lnSpc>
                <a:spcPct val="90000"/>
              </a:lnSpc>
            </a:pPr>
            <a:r>
              <a:rPr lang="en-US" sz="3600" b="1" dirty="0">
                <a:solidFill>
                  <a:srgbClr val="FFFF00"/>
                </a:solidFill>
              </a:rPr>
              <a:t>No laboratory test can diagnose ITP</a:t>
            </a:r>
          </a:p>
          <a:p>
            <a:pPr>
              <a:lnSpc>
                <a:spcPct val="90000"/>
              </a:lnSpc>
            </a:pPr>
            <a:r>
              <a:rPr lang="en-US" sz="3600" b="1" dirty="0">
                <a:solidFill>
                  <a:srgbClr val="FFFF00"/>
                </a:solidFill>
              </a:rPr>
              <a:t>Need to exclude other causes of thrombocytopenia</a:t>
            </a:r>
          </a:p>
          <a:p>
            <a:pPr marL="457200" lvl="1" indent="0" eaLnBrk="1" hangingPunct="1">
              <a:buNone/>
            </a:pPr>
            <a:endParaRPr lang="en-US" sz="2000" dirty="0" smtClean="0">
              <a:ea typeface="ＭＳ Ｐゴシック" pitchFamily="84" charset="-128"/>
            </a:endParaRPr>
          </a:p>
        </p:txBody>
      </p:sp>
    </p:spTree>
    <p:extLst>
      <p:ext uri="{BB962C8B-B14F-4D97-AF65-F5344CB8AC3E}">
        <p14:creationId xmlns:p14="http://schemas.microsoft.com/office/powerpoint/2010/main" val="288679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994" name="Rectangle 2"/>
          <p:cNvSpPr>
            <a:spLocks noGrp="1" noChangeArrowheads="1"/>
          </p:cNvSpPr>
          <p:nvPr>
            <p:ph type="title"/>
          </p:nvPr>
        </p:nvSpPr>
        <p:spPr>
          <a:xfrm>
            <a:off x="323528" y="116632"/>
            <a:ext cx="6553200" cy="1143000"/>
          </a:xfrm>
        </p:spPr>
        <p:txBody>
          <a:bodyPr>
            <a:normAutofit fontScale="90000"/>
          </a:bodyPr>
          <a:lstStyle/>
          <a:p>
            <a:pPr eaLnBrk="1" hangingPunct="1"/>
            <a:r>
              <a:rPr lang="en-US" sz="3600" b="1" dirty="0" smtClean="0">
                <a:solidFill>
                  <a:srgbClr val="FFFF00"/>
                </a:solidFill>
                <a:latin typeface="Arial" pitchFamily="34" charset="0"/>
                <a:cs typeface="Arial" pitchFamily="34" charset="0"/>
              </a:rPr>
              <a:t>Treatment of ITP:</a:t>
            </a:r>
            <a:br>
              <a:rPr lang="en-US" sz="3600" b="1" dirty="0" smtClean="0">
                <a:solidFill>
                  <a:srgbClr val="FFFF00"/>
                </a:solidFill>
                <a:latin typeface="Arial" pitchFamily="34" charset="0"/>
                <a:cs typeface="Arial" pitchFamily="34" charset="0"/>
              </a:rPr>
            </a:br>
            <a:r>
              <a:rPr lang="en-US" sz="3600" b="1" dirty="0" smtClean="0">
                <a:solidFill>
                  <a:srgbClr val="FFFF00"/>
                </a:solidFill>
                <a:latin typeface="Arial" pitchFamily="34" charset="0"/>
                <a:cs typeface="Arial" pitchFamily="34" charset="0"/>
              </a:rPr>
              <a:t>Asymptomatic Adult</a:t>
            </a:r>
            <a:endParaRPr lang="en-US" b="1" dirty="0" smtClean="0">
              <a:solidFill>
                <a:srgbClr val="FFFF00"/>
              </a:solidFill>
              <a:latin typeface="Arial" pitchFamily="34" charset="0"/>
              <a:cs typeface="Arial" pitchFamily="34" charset="0"/>
            </a:endParaRPr>
          </a:p>
        </p:txBody>
      </p:sp>
      <p:sp>
        <p:nvSpPr>
          <p:cNvPr id="84995" name="Rectangle 3"/>
          <p:cNvSpPr>
            <a:spLocks noGrp="1" noChangeArrowheads="1"/>
          </p:cNvSpPr>
          <p:nvPr>
            <p:ph type="body" idx="1"/>
          </p:nvPr>
        </p:nvSpPr>
        <p:spPr>
          <a:xfrm>
            <a:off x="251520" y="1371600"/>
            <a:ext cx="7543800" cy="5486400"/>
          </a:xfrm>
        </p:spPr>
        <p:txBody>
          <a:bodyPr/>
          <a:lstStyle/>
          <a:p>
            <a:pPr eaLnBrk="1" hangingPunct="1"/>
            <a:r>
              <a:rPr lang="en-US" dirty="0" smtClean="0">
                <a:solidFill>
                  <a:schemeClr val="bg1"/>
                </a:solidFill>
                <a:latin typeface="Arial" pitchFamily="34" charset="0"/>
                <a:cs typeface="Arial" pitchFamily="34" charset="0"/>
              </a:rPr>
              <a:t>If platelet count is </a:t>
            </a:r>
            <a:r>
              <a:rPr lang="en-US" dirty="0" smtClean="0">
                <a:solidFill>
                  <a:srgbClr val="FFFF00"/>
                </a:solidFill>
                <a:latin typeface="Arial" pitchFamily="34" charset="0"/>
                <a:cs typeface="Arial" pitchFamily="34" charset="0"/>
              </a:rPr>
              <a:t>&gt;40-50 K</a:t>
            </a:r>
            <a:r>
              <a:rPr lang="en-US" dirty="0" smtClean="0">
                <a:solidFill>
                  <a:schemeClr val="bg1"/>
                </a:solidFill>
                <a:latin typeface="Arial" pitchFamily="34" charset="0"/>
                <a:cs typeface="Arial" pitchFamily="34" charset="0"/>
              </a:rPr>
              <a:t>, no therapy is required.  Check platelet counts at designated intervals.</a:t>
            </a:r>
          </a:p>
          <a:p>
            <a:pPr eaLnBrk="1" hangingPunct="1"/>
            <a:r>
              <a:rPr lang="en-US" dirty="0" smtClean="0">
                <a:solidFill>
                  <a:schemeClr val="bg1"/>
                </a:solidFill>
                <a:latin typeface="Arial" pitchFamily="34" charset="0"/>
                <a:cs typeface="Arial" pitchFamily="34" charset="0"/>
              </a:rPr>
              <a:t>If platelet count is </a:t>
            </a:r>
            <a:r>
              <a:rPr lang="en-US" b="1" dirty="0" smtClean="0">
                <a:solidFill>
                  <a:srgbClr val="FFFF00"/>
                </a:solidFill>
                <a:latin typeface="Arial" pitchFamily="34" charset="0"/>
                <a:cs typeface="Arial" pitchFamily="34" charset="0"/>
              </a:rPr>
              <a:t>&lt; 20-30 K</a:t>
            </a:r>
            <a:r>
              <a:rPr lang="en-US" dirty="0" smtClean="0">
                <a:solidFill>
                  <a:schemeClr val="bg1"/>
                </a:solidFill>
                <a:latin typeface="Arial" pitchFamily="34" charset="0"/>
                <a:cs typeface="Arial" pitchFamily="34" charset="0"/>
              </a:rPr>
              <a:t>, begin therapy with </a:t>
            </a:r>
            <a:r>
              <a:rPr lang="en-US" b="1" dirty="0" smtClean="0">
                <a:solidFill>
                  <a:srgbClr val="FFFF00"/>
                </a:solidFill>
                <a:latin typeface="Arial" pitchFamily="34" charset="0"/>
                <a:cs typeface="Arial" pitchFamily="34" charset="0"/>
              </a:rPr>
              <a:t>corticosteroids (prednisone 1 mg/kg)</a:t>
            </a:r>
            <a:r>
              <a:rPr lang="en-US" dirty="0" smtClean="0">
                <a:solidFill>
                  <a:schemeClr val="bg1"/>
                </a:solidFill>
                <a:latin typeface="Arial" pitchFamily="34" charset="0"/>
                <a:cs typeface="Arial" pitchFamily="34" charset="0"/>
              </a:rPr>
              <a:t>.  </a:t>
            </a:r>
          </a:p>
          <a:p>
            <a:pPr eaLnBrk="1" hangingPunct="1"/>
            <a:r>
              <a:rPr lang="en-US" dirty="0" smtClean="0">
                <a:solidFill>
                  <a:schemeClr val="bg1"/>
                </a:solidFill>
                <a:latin typeface="Arial" pitchFamily="34" charset="0"/>
                <a:cs typeface="Arial" pitchFamily="34" charset="0"/>
              </a:rPr>
              <a:t>Stop all NSAIDS and ASA to improve platelet function.</a:t>
            </a:r>
          </a:p>
        </p:txBody>
      </p:sp>
    </p:spTree>
    <p:extLst>
      <p:ext uri="{BB962C8B-B14F-4D97-AF65-F5344CB8AC3E}">
        <p14:creationId xmlns:p14="http://schemas.microsoft.com/office/powerpoint/2010/main" val="847872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6018" name="Rectangle 2"/>
          <p:cNvSpPr>
            <a:spLocks noGrp="1" noChangeArrowheads="1"/>
          </p:cNvSpPr>
          <p:nvPr>
            <p:ph type="title"/>
          </p:nvPr>
        </p:nvSpPr>
        <p:spPr>
          <a:xfrm>
            <a:off x="395536" y="116632"/>
            <a:ext cx="7543800" cy="1143000"/>
          </a:xfrm>
        </p:spPr>
        <p:txBody>
          <a:bodyPr>
            <a:normAutofit fontScale="90000"/>
          </a:bodyPr>
          <a:lstStyle/>
          <a:p>
            <a:pPr eaLnBrk="1" hangingPunct="1"/>
            <a:r>
              <a:rPr lang="en-US" sz="3600" b="1" dirty="0" smtClean="0">
                <a:solidFill>
                  <a:srgbClr val="FFFF00"/>
                </a:solidFill>
                <a:latin typeface="Arial" pitchFamily="34" charset="0"/>
                <a:cs typeface="Arial" pitchFamily="34" charset="0"/>
              </a:rPr>
              <a:t>Initial Treatment of ITP</a:t>
            </a:r>
            <a:br>
              <a:rPr lang="en-US" sz="3600" b="1" dirty="0" smtClean="0">
                <a:solidFill>
                  <a:srgbClr val="FFFF00"/>
                </a:solidFill>
                <a:latin typeface="Arial" pitchFamily="34" charset="0"/>
                <a:cs typeface="Arial" pitchFamily="34" charset="0"/>
              </a:rPr>
            </a:br>
            <a:r>
              <a:rPr lang="en-US" sz="3600" b="1" dirty="0" smtClean="0">
                <a:solidFill>
                  <a:srgbClr val="FFFF00"/>
                </a:solidFill>
                <a:latin typeface="Arial" pitchFamily="34" charset="0"/>
                <a:cs typeface="Arial" pitchFamily="34" charset="0"/>
              </a:rPr>
              <a:t>Adult with Symptomatic </a:t>
            </a:r>
            <a:r>
              <a:rPr lang="en-US" sz="3600" b="1" dirty="0" err="1" smtClean="0">
                <a:solidFill>
                  <a:srgbClr val="FFFF00"/>
                </a:solidFill>
                <a:latin typeface="Arial" pitchFamily="34" charset="0"/>
                <a:cs typeface="Arial" pitchFamily="34" charset="0"/>
              </a:rPr>
              <a:t>Purpura</a:t>
            </a:r>
            <a:endParaRPr lang="en-US" sz="3200" b="1" dirty="0" smtClean="0">
              <a:solidFill>
                <a:srgbClr val="FFFF00"/>
              </a:solidFill>
              <a:latin typeface="Arial" pitchFamily="34" charset="0"/>
              <a:cs typeface="Arial" pitchFamily="34" charset="0"/>
            </a:endParaRPr>
          </a:p>
        </p:txBody>
      </p:sp>
      <p:sp>
        <p:nvSpPr>
          <p:cNvPr id="86019" name="Rectangle 3"/>
          <p:cNvSpPr>
            <a:spLocks noGrp="1" noChangeArrowheads="1"/>
          </p:cNvSpPr>
          <p:nvPr>
            <p:ph type="body" idx="1"/>
          </p:nvPr>
        </p:nvSpPr>
        <p:spPr>
          <a:xfrm>
            <a:off x="251520" y="1340768"/>
            <a:ext cx="7391400" cy="5181600"/>
          </a:xfrm>
        </p:spPr>
        <p:txBody>
          <a:bodyPr/>
          <a:lstStyle/>
          <a:p>
            <a:pPr eaLnBrk="1" hangingPunct="1"/>
            <a:r>
              <a:rPr lang="en-US" sz="2800" b="1" dirty="0" smtClean="0">
                <a:solidFill>
                  <a:srgbClr val="FFFF00"/>
                </a:solidFill>
              </a:rPr>
              <a:t>If platelet count is &gt;10</a:t>
            </a:r>
            <a:r>
              <a:rPr lang="en-US" sz="2800" b="1" dirty="0" smtClean="0">
                <a:solidFill>
                  <a:schemeClr val="bg1"/>
                </a:solidFill>
              </a:rPr>
              <a:t>, treat with prednisone alone - use 1 mg/kg.</a:t>
            </a:r>
          </a:p>
          <a:p>
            <a:pPr eaLnBrk="1" hangingPunct="1"/>
            <a:r>
              <a:rPr lang="en-US" sz="2800" b="1" dirty="0" smtClean="0">
                <a:solidFill>
                  <a:srgbClr val="FFFF00"/>
                </a:solidFill>
              </a:rPr>
              <a:t>If platelet count &lt;10</a:t>
            </a:r>
            <a:r>
              <a:rPr lang="en-US" sz="2800" b="1" dirty="0" smtClean="0">
                <a:solidFill>
                  <a:schemeClr val="bg1"/>
                </a:solidFill>
              </a:rPr>
              <a:t>, treat with prednisone, but also add IV </a:t>
            </a:r>
            <a:r>
              <a:rPr lang="en-US" sz="2800" b="1" dirty="0" err="1" smtClean="0">
                <a:solidFill>
                  <a:schemeClr val="bg1"/>
                </a:solidFill>
              </a:rPr>
              <a:t>Ig</a:t>
            </a:r>
            <a:r>
              <a:rPr lang="en-US" sz="2800" b="1" dirty="0" smtClean="0">
                <a:solidFill>
                  <a:schemeClr val="bg1"/>
                </a:solidFill>
              </a:rPr>
              <a:t> 1g/kg/d x 2d. - may require hospital admission</a:t>
            </a:r>
          </a:p>
          <a:p>
            <a:pPr eaLnBrk="1" hangingPunct="1"/>
            <a:r>
              <a:rPr lang="en-US" sz="2800" b="1" dirty="0" smtClean="0">
                <a:solidFill>
                  <a:schemeClr val="bg1"/>
                </a:solidFill>
              </a:rPr>
              <a:t>Along with prednisone, add Calcium and Vitamin D to prevent bone loss.</a:t>
            </a:r>
          </a:p>
          <a:p>
            <a:pPr eaLnBrk="1" hangingPunct="1"/>
            <a:r>
              <a:rPr lang="en-US" sz="2800" b="1" dirty="0" smtClean="0">
                <a:solidFill>
                  <a:schemeClr val="bg1"/>
                </a:solidFill>
              </a:rPr>
              <a:t>If patient has severe bleeding, may need platelet transfusions.</a:t>
            </a:r>
          </a:p>
        </p:txBody>
      </p:sp>
    </p:spTree>
    <p:extLst>
      <p:ext uri="{BB962C8B-B14F-4D97-AF65-F5344CB8AC3E}">
        <p14:creationId xmlns:p14="http://schemas.microsoft.com/office/powerpoint/2010/main" val="3231034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7042" name="Rectangle 2"/>
          <p:cNvSpPr>
            <a:spLocks noGrp="1" noChangeArrowheads="1"/>
          </p:cNvSpPr>
          <p:nvPr>
            <p:ph type="title"/>
          </p:nvPr>
        </p:nvSpPr>
        <p:spPr>
          <a:xfrm>
            <a:off x="952500" y="-25183"/>
            <a:ext cx="7239000" cy="1143000"/>
          </a:xfrm>
        </p:spPr>
        <p:txBody>
          <a:bodyPr/>
          <a:lstStyle/>
          <a:p>
            <a:pPr eaLnBrk="1" hangingPunct="1"/>
            <a:r>
              <a:rPr lang="en-US" sz="3200" b="1" dirty="0" smtClean="0">
                <a:solidFill>
                  <a:srgbClr val="FFFF00"/>
                </a:solidFill>
                <a:latin typeface="Arial" pitchFamily="34" charset="0"/>
                <a:cs typeface="Arial" pitchFamily="34" charset="0"/>
              </a:rPr>
              <a:t>Subsequent Management of ITP</a:t>
            </a:r>
            <a:br>
              <a:rPr lang="en-US" sz="3200" b="1" dirty="0" smtClean="0">
                <a:solidFill>
                  <a:srgbClr val="FFFF00"/>
                </a:solidFill>
                <a:latin typeface="Arial" pitchFamily="34" charset="0"/>
                <a:cs typeface="Arial" pitchFamily="34" charset="0"/>
              </a:rPr>
            </a:br>
            <a:r>
              <a:rPr lang="en-US" sz="3200" b="1" dirty="0" smtClean="0">
                <a:solidFill>
                  <a:srgbClr val="FFFF00"/>
                </a:solidFill>
                <a:latin typeface="Arial" pitchFamily="34" charset="0"/>
                <a:cs typeface="Arial" pitchFamily="34" charset="0"/>
              </a:rPr>
              <a:t>Adult with Symptomatic </a:t>
            </a:r>
            <a:r>
              <a:rPr lang="en-US" sz="3200" b="1" dirty="0" err="1" smtClean="0">
                <a:solidFill>
                  <a:srgbClr val="FFFF00"/>
                </a:solidFill>
                <a:latin typeface="Arial" pitchFamily="34" charset="0"/>
                <a:cs typeface="Arial" pitchFamily="34" charset="0"/>
              </a:rPr>
              <a:t>Purpura</a:t>
            </a:r>
            <a:endParaRPr lang="en-US" sz="3200" b="1" dirty="0" smtClean="0">
              <a:solidFill>
                <a:srgbClr val="FFFF00"/>
              </a:solidFill>
              <a:latin typeface="Arial" pitchFamily="34" charset="0"/>
              <a:cs typeface="Arial" pitchFamily="34" charset="0"/>
            </a:endParaRPr>
          </a:p>
        </p:txBody>
      </p:sp>
      <p:sp>
        <p:nvSpPr>
          <p:cNvPr id="87043" name="Rectangle 3"/>
          <p:cNvSpPr>
            <a:spLocks noGrp="1" noChangeArrowheads="1"/>
          </p:cNvSpPr>
          <p:nvPr>
            <p:ph type="body" idx="1"/>
          </p:nvPr>
        </p:nvSpPr>
        <p:spPr>
          <a:xfrm>
            <a:off x="457200" y="980728"/>
            <a:ext cx="8229600" cy="5616624"/>
          </a:xfrm>
        </p:spPr>
        <p:txBody>
          <a:bodyPr>
            <a:normAutofit fontScale="92500" lnSpcReduction="10000"/>
          </a:bodyPr>
          <a:lstStyle/>
          <a:p>
            <a:pPr eaLnBrk="1" hangingPunct="1"/>
            <a:r>
              <a:rPr lang="en-US" sz="2600" b="1" dirty="0" smtClean="0">
                <a:solidFill>
                  <a:schemeClr val="bg1"/>
                </a:solidFill>
                <a:latin typeface="Arial" pitchFamily="34" charset="0"/>
                <a:cs typeface="Arial" pitchFamily="34" charset="0"/>
              </a:rPr>
              <a:t>Follow platelet counts daily </a:t>
            </a:r>
            <a:r>
              <a:rPr lang="en-US" sz="2600" b="1" dirty="0" smtClean="0">
                <a:solidFill>
                  <a:srgbClr val="FFFF00"/>
                </a:solidFill>
                <a:latin typeface="Arial" pitchFamily="34" charset="0"/>
                <a:cs typeface="Arial" pitchFamily="34" charset="0"/>
              </a:rPr>
              <a:t>until &gt;20</a:t>
            </a:r>
            <a:r>
              <a:rPr lang="en-US" sz="2600" b="1" dirty="0" smtClean="0">
                <a:solidFill>
                  <a:schemeClr val="bg1"/>
                </a:solidFill>
                <a:latin typeface="Arial" pitchFamily="34" charset="0"/>
                <a:cs typeface="Arial" pitchFamily="34" charset="0"/>
              </a:rPr>
              <a:t>, then d/c patient with close follow-up</a:t>
            </a:r>
          </a:p>
          <a:p>
            <a:pPr eaLnBrk="1" hangingPunct="1"/>
            <a:r>
              <a:rPr lang="en-US" sz="2600" b="1" dirty="0" smtClean="0">
                <a:solidFill>
                  <a:schemeClr val="bg1"/>
                </a:solidFill>
                <a:latin typeface="Arial" pitchFamily="34" charset="0"/>
                <a:cs typeface="Arial" pitchFamily="34" charset="0"/>
              </a:rPr>
              <a:t>Once </a:t>
            </a:r>
            <a:r>
              <a:rPr lang="en-US" sz="2600" b="1" dirty="0" smtClean="0">
                <a:solidFill>
                  <a:srgbClr val="FFFF00"/>
                </a:solidFill>
                <a:latin typeface="Arial" pitchFamily="34" charset="0"/>
                <a:cs typeface="Arial" pitchFamily="34" charset="0"/>
              </a:rPr>
              <a:t>platelet count normalizes</a:t>
            </a:r>
            <a:r>
              <a:rPr lang="en-US" sz="2600" b="1" dirty="0" smtClean="0">
                <a:solidFill>
                  <a:schemeClr val="bg1"/>
                </a:solidFill>
                <a:latin typeface="Arial" pitchFamily="34" charset="0"/>
                <a:cs typeface="Arial" pitchFamily="34" charset="0"/>
              </a:rPr>
              <a:t>, commence a slow steroid taper over 6-8 weeks.</a:t>
            </a:r>
          </a:p>
          <a:p>
            <a:pPr eaLnBrk="1" hangingPunct="1"/>
            <a:r>
              <a:rPr lang="en-US" sz="2600" b="1" dirty="0" smtClean="0">
                <a:solidFill>
                  <a:srgbClr val="FFFF00"/>
                </a:solidFill>
                <a:latin typeface="Arial" pitchFamily="34" charset="0"/>
                <a:cs typeface="Arial" pitchFamily="34" charset="0"/>
              </a:rPr>
              <a:t>1/3 of adults will have gone into remission.</a:t>
            </a:r>
          </a:p>
          <a:p>
            <a:pPr eaLnBrk="1" hangingPunct="1"/>
            <a:r>
              <a:rPr lang="en-US" sz="2600" b="1" dirty="0" smtClean="0">
                <a:solidFill>
                  <a:srgbClr val="FFFF00"/>
                </a:solidFill>
                <a:latin typeface="Arial" pitchFamily="34" charset="0"/>
                <a:cs typeface="Arial" pitchFamily="34" charset="0"/>
              </a:rPr>
              <a:t>2/3 of patients will relapse during or after steroid taper:</a:t>
            </a:r>
          </a:p>
          <a:p>
            <a:pPr>
              <a:lnSpc>
                <a:spcPct val="90000"/>
              </a:lnSpc>
            </a:pPr>
            <a:r>
              <a:rPr lang="en-US" sz="2600" b="1" dirty="0" smtClean="0">
                <a:solidFill>
                  <a:schemeClr val="bg1"/>
                </a:solidFill>
                <a:latin typeface="Arial" pitchFamily="34" charset="0"/>
                <a:cs typeface="Arial" pitchFamily="34" charset="0"/>
              </a:rPr>
              <a:t>- </a:t>
            </a:r>
            <a:r>
              <a:rPr lang="en-US" sz="2600" b="1" dirty="0">
                <a:solidFill>
                  <a:schemeClr val="bg1"/>
                </a:solidFill>
                <a:latin typeface="Arial" pitchFamily="34" charset="0"/>
                <a:cs typeface="Arial" pitchFamily="34" charset="0"/>
              </a:rPr>
              <a:t>Once the patient relapses, may need to use steroids to increase the platelet count out of the danger range, but THIS CANNOT SUBSTITUTE FOR DEFINITIVE THERAPY.</a:t>
            </a:r>
          </a:p>
          <a:p>
            <a:pPr>
              <a:lnSpc>
                <a:spcPct val="90000"/>
              </a:lnSpc>
            </a:pPr>
            <a:r>
              <a:rPr lang="en-US" sz="2600" b="1" dirty="0">
                <a:solidFill>
                  <a:schemeClr val="bg1"/>
                </a:solidFill>
                <a:latin typeface="Arial" pitchFamily="34" charset="0"/>
                <a:cs typeface="Arial" pitchFamily="34" charset="0"/>
              </a:rPr>
              <a:t>Prednisone is now a crutch to support a dangerously low platelet count.</a:t>
            </a:r>
          </a:p>
          <a:p>
            <a:pPr>
              <a:lnSpc>
                <a:spcPct val="90000"/>
              </a:lnSpc>
            </a:pPr>
            <a:r>
              <a:rPr lang="en-US" sz="2600" b="1" dirty="0">
                <a:solidFill>
                  <a:schemeClr val="bg1"/>
                </a:solidFill>
                <a:latin typeface="Arial" pitchFamily="34" charset="0"/>
                <a:cs typeface="Arial" pitchFamily="34" charset="0"/>
              </a:rPr>
              <a:t>Options now include </a:t>
            </a:r>
            <a:r>
              <a:rPr lang="en-US" sz="2600" b="1" dirty="0" err="1">
                <a:solidFill>
                  <a:srgbClr val="FFFF00"/>
                </a:solidFill>
                <a:latin typeface="Arial" pitchFamily="34" charset="0"/>
                <a:cs typeface="Arial" pitchFamily="34" charset="0"/>
              </a:rPr>
              <a:t>splenectomy</a:t>
            </a:r>
            <a:r>
              <a:rPr lang="en-US" sz="2600" b="1" dirty="0">
                <a:solidFill>
                  <a:schemeClr val="bg1"/>
                </a:solidFill>
                <a:latin typeface="Arial" pitchFamily="34" charset="0"/>
                <a:cs typeface="Arial" pitchFamily="34" charset="0"/>
              </a:rPr>
              <a:t> (standard of care) or </a:t>
            </a:r>
            <a:r>
              <a:rPr lang="en-US" sz="2600" b="1" dirty="0">
                <a:solidFill>
                  <a:srgbClr val="FFFF00"/>
                </a:solidFill>
                <a:latin typeface="Arial" pitchFamily="34" charset="0"/>
                <a:cs typeface="Arial" pitchFamily="34" charset="0"/>
              </a:rPr>
              <a:t>intermittent treatment with anti-D immune globulin</a:t>
            </a:r>
            <a:r>
              <a:rPr lang="en-US" sz="2600" b="1" dirty="0">
                <a:solidFill>
                  <a:schemeClr val="bg1"/>
                </a:solidFill>
                <a:latin typeface="Arial" pitchFamily="34" charset="0"/>
                <a:cs typeface="Arial" pitchFamily="34" charset="0"/>
              </a:rPr>
              <a:t> (</a:t>
            </a:r>
            <a:r>
              <a:rPr lang="en-US" sz="2600" b="1" dirty="0" err="1">
                <a:solidFill>
                  <a:schemeClr val="bg1"/>
                </a:solidFill>
                <a:latin typeface="Arial" pitchFamily="34" charset="0"/>
                <a:cs typeface="Arial" pitchFamily="34" charset="0"/>
              </a:rPr>
              <a:t>WinRho</a:t>
            </a:r>
            <a:r>
              <a:rPr lang="en-US" sz="2600" b="1" dirty="0">
                <a:solidFill>
                  <a:schemeClr val="bg1"/>
                </a:solidFill>
                <a:latin typeface="Arial" pitchFamily="34" charset="0"/>
                <a:cs typeface="Arial" pitchFamily="34" charset="0"/>
              </a:rPr>
              <a:t>®).</a:t>
            </a:r>
          </a:p>
          <a:p>
            <a:pPr marL="0" indent="0" eaLnBrk="1" hangingPunct="1">
              <a:buNone/>
            </a:pPr>
            <a:endParaRPr lang="en-US" sz="2800" b="1" dirty="0" smtClean="0">
              <a:solidFill>
                <a:schemeClr val="bg1"/>
              </a:solidFill>
            </a:endParaRPr>
          </a:p>
        </p:txBody>
      </p:sp>
    </p:spTree>
    <p:extLst>
      <p:ext uri="{BB962C8B-B14F-4D97-AF65-F5344CB8AC3E}">
        <p14:creationId xmlns:p14="http://schemas.microsoft.com/office/powerpoint/2010/main" val="735180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9090" name="Rectangle 2"/>
          <p:cNvSpPr>
            <a:spLocks noGrp="1" noChangeArrowheads="1"/>
          </p:cNvSpPr>
          <p:nvPr>
            <p:ph type="title"/>
          </p:nvPr>
        </p:nvSpPr>
        <p:spPr>
          <a:xfrm>
            <a:off x="467544" y="2882"/>
            <a:ext cx="7772400" cy="1143000"/>
          </a:xfrm>
        </p:spPr>
        <p:txBody>
          <a:bodyPr>
            <a:normAutofit/>
          </a:bodyPr>
          <a:lstStyle/>
          <a:p>
            <a:r>
              <a:rPr lang="en-US" sz="3200" b="1" dirty="0" err="1" smtClean="0">
                <a:solidFill>
                  <a:srgbClr val="FFFF00"/>
                </a:solidFill>
                <a:latin typeface="Arial" pitchFamily="34" charset="0"/>
                <a:cs typeface="Arial" pitchFamily="34" charset="0"/>
              </a:rPr>
              <a:t>Splenectomy</a:t>
            </a:r>
            <a:r>
              <a:rPr lang="en-US" sz="3200" b="1" dirty="0" smtClean="0">
                <a:solidFill>
                  <a:srgbClr val="FFFF00"/>
                </a:solidFill>
                <a:latin typeface="Arial" pitchFamily="34" charset="0"/>
                <a:cs typeface="Arial" pitchFamily="34" charset="0"/>
              </a:rPr>
              <a:t> in Relapsed ITP</a:t>
            </a:r>
          </a:p>
        </p:txBody>
      </p:sp>
      <p:sp>
        <p:nvSpPr>
          <p:cNvPr id="89091" name="Rectangle 3"/>
          <p:cNvSpPr>
            <a:spLocks noGrp="1" noChangeArrowheads="1"/>
          </p:cNvSpPr>
          <p:nvPr>
            <p:ph type="body" idx="1"/>
          </p:nvPr>
        </p:nvSpPr>
        <p:spPr>
          <a:xfrm>
            <a:off x="539552" y="1052736"/>
            <a:ext cx="7543800" cy="5410200"/>
          </a:xfrm>
        </p:spPr>
        <p:txBody>
          <a:bodyPr>
            <a:normAutofit lnSpcReduction="10000"/>
          </a:bodyPr>
          <a:lstStyle/>
          <a:p>
            <a:pPr eaLnBrk="1" hangingPunct="1">
              <a:lnSpc>
                <a:spcPct val="90000"/>
              </a:lnSpc>
            </a:pPr>
            <a:r>
              <a:rPr lang="en-US" dirty="0" err="1" smtClean="0">
                <a:solidFill>
                  <a:schemeClr val="bg1"/>
                </a:solidFill>
                <a:latin typeface="Arial" pitchFamily="34" charset="0"/>
                <a:cs typeface="Arial" pitchFamily="34" charset="0"/>
              </a:rPr>
              <a:t>Splenectomy</a:t>
            </a:r>
            <a:r>
              <a:rPr lang="en-US" dirty="0" smtClean="0">
                <a:solidFill>
                  <a:schemeClr val="bg1"/>
                </a:solidFill>
                <a:latin typeface="Arial" pitchFamily="34" charset="0"/>
                <a:cs typeface="Arial" pitchFamily="34" charset="0"/>
              </a:rPr>
              <a:t> is effective in 2/3 of patients, leading to normal platelet counts.</a:t>
            </a:r>
          </a:p>
          <a:p>
            <a:pPr eaLnBrk="1" hangingPunct="1">
              <a:lnSpc>
                <a:spcPct val="90000"/>
              </a:lnSpc>
            </a:pPr>
            <a:r>
              <a:rPr lang="en-US" dirty="0" smtClean="0">
                <a:solidFill>
                  <a:schemeClr val="bg1"/>
                </a:solidFill>
                <a:latin typeface="Arial" pitchFamily="34" charset="0"/>
                <a:cs typeface="Arial" pitchFamily="34" charset="0"/>
              </a:rPr>
              <a:t>Can be performed via open method or </a:t>
            </a:r>
            <a:r>
              <a:rPr lang="en-US" dirty="0" err="1" smtClean="0">
                <a:solidFill>
                  <a:schemeClr val="bg1"/>
                </a:solidFill>
                <a:latin typeface="Arial" pitchFamily="34" charset="0"/>
                <a:cs typeface="Arial" pitchFamily="34" charset="0"/>
              </a:rPr>
              <a:t>laparoscopically</a:t>
            </a:r>
            <a:r>
              <a:rPr lang="en-US" dirty="0" smtClean="0">
                <a:solidFill>
                  <a:schemeClr val="bg1"/>
                </a:solidFill>
                <a:latin typeface="Arial" pitchFamily="34" charset="0"/>
                <a:cs typeface="Arial" pitchFamily="34" charset="0"/>
              </a:rPr>
              <a:t>.</a:t>
            </a:r>
          </a:p>
          <a:p>
            <a:pPr>
              <a:lnSpc>
                <a:spcPct val="90000"/>
              </a:lnSpc>
            </a:pPr>
            <a:r>
              <a:rPr lang="en-US" dirty="0">
                <a:solidFill>
                  <a:schemeClr val="bg1"/>
                </a:solidFill>
                <a:latin typeface="Arial" pitchFamily="34" charset="0"/>
                <a:cs typeface="Arial" pitchFamily="34" charset="0"/>
              </a:rPr>
              <a:t>The patient </a:t>
            </a:r>
            <a:r>
              <a:rPr lang="en-US" dirty="0" smtClean="0">
                <a:solidFill>
                  <a:schemeClr val="bg1"/>
                </a:solidFill>
                <a:latin typeface="Arial" pitchFamily="34" charset="0"/>
                <a:cs typeface="Arial" pitchFamily="34" charset="0"/>
              </a:rPr>
              <a:t>has to be vaccinated </a:t>
            </a:r>
            <a:r>
              <a:rPr lang="en-US" dirty="0">
                <a:solidFill>
                  <a:schemeClr val="bg1"/>
                </a:solidFill>
                <a:latin typeface="Arial" pitchFamily="34" charset="0"/>
                <a:cs typeface="Arial" pitchFamily="34" charset="0"/>
              </a:rPr>
              <a:t>against pneumococcus, </a:t>
            </a:r>
            <a:r>
              <a:rPr lang="en-US" dirty="0" err="1">
                <a:solidFill>
                  <a:schemeClr val="bg1"/>
                </a:solidFill>
                <a:latin typeface="Arial" pitchFamily="34" charset="0"/>
                <a:cs typeface="Arial" pitchFamily="34" charset="0"/>
              </a:rPr>
              <a:t>meningococccus</a:t>
            </a:r>
            <a:r>
              <a:rPr lang="en-US" dirty="0">
                <a:solidFill>
                  <a:schemeClr val="bg1"/>
                </a:solidFill>
                <a:latin typeface="Arial" pitchFamily="34" charset="0"/>
                <a:cs typeface="Arial" pitchFamily="34" charset="0"/>
              </a:rPr>
              <a:t>, and </a:t>
            </a:r>
            <a:r>
              <a:rPr lang="en-US" dirty="0" err="1">
                <a:solidFill>
                  <a:schemeClr val="bg1"/>
                </a:solidFill>
                <a:latin typeface="Arial" pitchFamily="34" charset="0"/>
                <a:cs typeface="Arial" pitchFamily="34" charset="0"/>
              </a:rPr>
              <a:t>Hemophilus</a:t>
            </a:r>
            <a:r>
              <a:rPr lang="en-US" dirty="0">
                <a:solidFill>
                  <a:schemeClr val="bg1"/>
                </a:solidFill>
                <a:latin typeface="Arial" pitchFamily="34" charset="0"/>
                <a:cs typeface="Arial" pitchFamily="34" charset="0"/>
              </a:rPr>
              <a:t> </a:t>
            </a:r>
            <a:r>
              <a:rPr lang="en-US" dirty="0" err="1" smtClean="0">
                <a:solidFill>
                  <a:schemeClr val="bg1"/>
                </a:solidFill>
                <a:latin typeface="Arial" pitchFamily="34" charset="0"/>
                <a:cs typeface="Arial" pitchFamily="34" charset="0"/>
              </a:rPr>
              <a:t>influenzae</a:t>
            </a:r>
            <a:r>
              <a:rPr lang="en-US" dirty="0" smtClean="0">
                <a:solidFill>
                  <a:schemeClr val="bg1"/>
                </a:solidFill>
                <a:latin typeface="Arial" pitchFamily="34" charset="0"/>
                <a:cs typeface="Arial" pitchFamily="34" charset="0"/>
              </a:rPr>
              <a:t> 2 weeks before.  </a:t>
            </a:r>
          </a:p>
          <a:p>
            <a:pPr eaLnBrk="1" hangingPunct="1">
              <a:lnSpc>
                <a:spcPct val="90000"/>
              </a:lnSpc>
            </a:pPr>
            <a:r>
              <a:rPr lang="en-US" dirty="0" smtClean="0">
                <a:solidFill>
                  <a:schemeClr val="bg1"/>
                </a:solidFill>
                <a:latin typeface="Arial" pitchFamily="34" charset="0"/>
                <a:cs typeface="Arial" pitchFamily="34" charset="0"/>
              </a:rPr>
              <a:t>May require steroids and/or IV </a:t>
            </a:r>
            <a:r>
              <a:rPr lang="en-US" dirty="0" err="1" smtClean="0">
                <a:solidFill>
                  <a:schemeClr val="bg1"/>
                </a:solidFill>
                <a:latin typeface="Arial" pitchFamily="34" charset="0"/>
                <a:cs typeface="Arial" pitchFamily="34" charset="0"/>
              </a:rPr>
              <a:t>Ig</a:t>
            </a:r>
            <a:r>
              <a:rPr lang="en-US" dirty="0" smtClean="0">
                <a:solidFill>
                  <a:schemeClr val="bg1"/>
                </a:solidFill>
                <a:latin typeface="Arial" pitchFamily="34" charset="0"/>
                <a:cs typeface="Arial" pitchFamily="34" charset="0"/>
              </a:rPr>
              <a:t> before procedure to boost platelet counts preoperatively.</a:t>
            </a:r>
          </a:p>
          <a:p>
            <a:pPr eaLnBrk="1" hangingPunct="1">
              <a:lnSpc>
                <a:spcPct val="90000"/>
              </a:lnSpc>
            </a:pPr>
            <a:endParaRPr lang="en-US" sz="2800" dirty="0" smtClean="0"/>
          </a:p>
        </p:txBody>
      </p:sp>
    </p:spTree>
    <p:extLst>
      <p:ext uri="{BB962C8B-B14F-4D97-AF65-F5344CB8AC3E}">
        <p14:creationId xmlns:p14="http://schemas.microsoft.com/office/powerpoint/2010/main" val="1702968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2162" name="Rectangle 2"/>
          <p:cNvSpPr>
            <a:spLocks noGrp="1" noChangeArrowheads="1"/>
          </p:cNvSpPr>
          <p:nvPr>
            <p:ph type="title"/>
          </p:nvPr>
        </p:nvSpPr>
        <p:spPr>
          <a:xfrm>
            <a:off x="720688" y="11266"/>
            <a:ext cx="7702624" cy="825446"/>
          </a:xfrm>
        </p:spPr>
        <p:txBody>
          <a:bodyPr>
            <a:normAutofit fontScale="90000"/>
          </a:bodyPr>
          <a:lstStyle/>
          <a:p>
            <a:r>
              <a:rPr lang="en-US" sz="3200" b="1" dirty="0" smtClean="0">
                <a:solidFill>
                  <a:srgbClr val="FFFF00"/>
                </a:solidFill>
                <a:latin typeface="Arial" pitchFamily="34" charset="0"/>
                <a:cs typeface="Arial" pitchFamily="34" charset="0"/>
              </a:rPr>
              <a:t>Anti-D </a:t>
            </a:r>
            <a:r>
              <a:rPr lang="en-US" sz="3200" b="1" dirty="0">
                <a:solidFill>
                  <a:srgbClr val="FFFF00"/>
                </a:solidFill>
                <a:latin typeface="Arial" pitchFamily="34" charset="0"/>
                <a:cs typeface="Arial" pitchFamily="34" charset="0"/>
              </a:rPr>
              <a:t>Immune </a:t>
            </a:r>
            <a:r>
              <a:rPr lang="en-US" sz="3200" b="1" dirty="0" smtClean="0">
                <a:solidFill>
                  <a:srgbClr val="FFFF00"/>
                </a:solidFill>
                <a:latin typeface="Arial" pitchFamily="34" charset="0"/>
                <a:cs typeface="Arial" pitchFamily="34" charset="0"/>
              </a:rPr>
              <a:t>Globulin in Relapsed ITP</a:t>
            </a:r>
          </a:p>
        </p:txBody>
      </p:sp>
      <p:sp>
        <p:nvSpPr>
          <p:cNvPr id="92163" name="Rectangle 3"/>
          <p:cNvSpPr>
            <a:spLocks noGrp="1" noChangeArrowheads="1"/>
          </p:cNvSpPr>
          <p:nvPr>
            <p:ph type="body" idx="1"/>
          </p:nvPr>
        </p:nvSpPr>
        <p:spPr>
          <a:xfrm>
            <a:off x="611560" y="908720"/>
            <a:ext cx="8136904" cy="5486400"/>
          </a:xfrm>
        </p:spPr>
        <p:txBody>
          <a:bodyPr/>
          <a:lstStyle/>
          <a:p>
            <a:pPr eaLnBrk="1" hangingPunct="1">
              <a:lnSpc>
                <a:spcPct val="90000"/>
              </a:lnSpc>
            </a:pPr>
            <a:r>
              <a:rPr lang="en-US" sz="2400" dirty="0" smtClean="0">
                <a:solidFill>
                  <a:schemeClr val="bg1"/>
                </a:solidFill>
                <a:latin typeface="Arial" pitchFamily="34" charset="0"/>
                <a:cs typeface="Arial" pitchFamily="34" charset="0"/>
              </a:rPr>
              <a:t>Can be used as a substitute for IV </a:t>
            </a:r>
            <a:r>
              <a:rPr lang="en-US" sz="2400" dirty="0" err="1" smtClean="0">
                <a:solidFill>
                  <a:schemeClr val="bg1"/>
                </a:solidFill>
                <a:latin typeface="Arial" pitchFamily="34" charset="0"/>
                <a:cs typeface="Arial" pitchFamily="34" charset="0"/>
              </a:rPr>
              <a:t>Ig</a:t>
            </a:r>
            <a:r>
              <a:rPr lang="en-US" sz="2400" dirty="0" smtClean="0">
                <a:solidFill>
                  <a:schemeClr val="bg1"/>
                </a:solidFill>
                <a:latin typeface="Arial" pitchFamily="34" charset="0"/>
                <a:cs typeface="Arial" pitchFamily="34" charset="0"/>
              </a:rPr>
              <a:t> for maintenance therapy</a:t>
            </a:r>
          </a:p>
          <a:p>
            <a:pPr eaLnBrk="1" hangingPunct="1">
              <a:lnSpc>
                <a:spcPct val="90000"/>
              </a:lnSpc>
            </a:pPr>
            <a:r>
              <a:rPr lang="en-US" sz="2400" dirty="0" smtClean="0">
                <a:solidFill>
                  <a:schemeClr val="bg1"/>
                </a:solidFill>
                <a:latin typeface="Arial" pitchFamily="34" charset="0"/>
                <a:cs typeface="Arial" pitchFamily="34" charset="0"/>
              </a:rPr>
              <a:t>Especially useful in patients with contraindications to </a:t>
            </a:r>
            <a:r>
              <a:rPr lang="en-US" sz="2400" dirty="0" err="1" smtClean="0">
                <a:solidFill>
                  <a:schemeClr val="bg1"/>
                </a:solidFill>
                <a:latin typeface="Arial" pitchFamily="34" charset="0"/>
                <a:cs typeface="Arial" pitchFamily="34" charset="0"/>
              </a:rPr>
              <a:t>splenectomy</a:t>
            </a:r>
            <a:r>
              <a:rPr lang="en-US" sz="2400" dirty="0" smtClean="0">
                <a:solidFill>
                  <a:schemeClr val="bg1"/>
                </a:solidFill>
                <a:latin typeface="Arial" pitchFamily="34" charset="0"/>
                <a:cs typeface="Arial" pitchFamily="34" charset="0"/>
              </a:rPr>
              <a:t>.</a:t>
            </a:r>
          </a:p>
          <a:p>
            <a:pPr eaLnBrk="1" hangingPunct="1">
              <a:lnSpc>
                <a:spcPct val="90000"/>
              </a:lnSpc>
            </a:pPr>
            <a:r>
              <a:rPr lang="en-US" sz="2400" dirty="0" smtClean="0">
                <a:solidFill>
                  <a:schemeClr val="bg1"/>
                </a:solidFill>
                <a:latin typeface="Arial" pitchFamily="34" charset="0"/>
                <a:cs typeface="Arial" pitchFamily="34" charset="0"/>
              </a:rPr>
              <a:t>Coats red cells with </a:t>
            </a:r>
            <a:r>
              <a:rPr lang="en-US" sz="2400" dirty="0" err="1" smtClean="0">
                <a:solidFill>
                  <a:schemeClr val="bg1"/>
                </a:solidFill>
                <a:latin typeface="Arial" pitchFamily="34" charset="0"/>
                <a:cs typeface="Arial" pitchFamily="34" charset="0"/>
              </a:rPr>
              <a:t>IgG</a:t>
            </a:r>
            <a:r>
              <a:rPr lang="en-US" sz="2400" dirty="0" smtClean="0">
                <a:solidFill>
                  <a:schemeClr val="bg1"/>
                </a:solidFill>
                <a:latin typeface="Arial" pitchFamily="34" charset="0"/>
                <a:cs typeface="Arial" pitchFamily="34" charset="0"/>
              </a:rPr>
              <a:t> and allows red cells to serve as decoy for splenic macrophages.</a:t>
            </a:r>
          </a:p>
          <a:p>
            <a:pPr eaLnBrk="1" hangingPunct="1">
              <a:lnSpc>
                <a:spcPct val="90000"/>
              </a:lnSpc>
            </a:pPr>
            <a:r>
              <a:rPr lang="en-US" sz="2400" dirty="0" smtClean="0">
                <a:solidFill>
                  <a:schemeClr val="bg1"/>
                </a:solidFill>
                <a:latin typeface="Arial" pitchFamily="34" charset="0"/>
                <a:cs typeface="Arial" pitchFamily="34" charset="0"/>
              </a:rPr>
              <a:t>Patient must be Rh positive.  </a:t>
            </a:r>
          </a:p>
          <a:p>
            <a:pPr eaLnBrk="1" hangingPunct="1">
              <a:lnSpc>
                <a:spcPct val="90000"/>
              </a:lnSpc>
            </a:pPr>
            <a:r>
              <a:rPr lang="en-US" sz="2400" dirty="0" smtClean="0">
                <a:solidFill>
                  <a:schemeClr val="bg1"/>
                </a:solidFill>
                <a:latin typeface="Arial" pitchFamily="34" charset="0"/>
                <a:cs typeface="Arial" pitchFamily="34" charset="0"/>
              </a:rPr>
              <a:t>Not effective after </a:t>
            </a:r>
            <a:r>
              <a:rPr lang="en-US" sz="2400" dirty="0" err="1" smtClean="0">
                <a:solidFill>
                  <a:schemeClr val="bg1"/>
                </a:solidFill>
                <a:latin typeface="Arial" pitchFamily="34" charset="0"/>
                <a:cs typeface="Arial" pitchFamily="34" charset="0"/>
              </a:rPr>
              <a:t>splenectomy</a:t>
            </a:r>
            <a:r>
              <a:rPr lang="en-US" sz="2400" dirty="0" smtClean="0">
                <a:solidFill>
                  <a:schemeClr val="bg1"/>
                </a:solidFill>
                <a:latin typeface="Arial" pitchFamily="34" charset="0"/>
                <a:cs typeface="Arial" pitchFamily="34" charset="0"/>
              </a:rPr>
              <a:t>.</a:t>
            </a:r>
          </a:p>
          <a:p>
            <a:pPr eaLnBrk="1" hangingPunct="1">
              <a:lnSpc>
                <a:spcPct val="90000"/>
              </a:lnSpc>
            </a:pPr>
            <a:r>
              <a:rPr lang="en-US" sz="2400" dirty="0" smtClean="0">
                <a:solidFill>
                  <a:schemeClr val="bg1"/>
                </a:solidFill>
                <a:latin typeface="Arial" pitchFamily="34" charset="0"/>
                <a:cs typeface="Arial" pitchFamily="34" charset="0"/>
              </a:rPr>
              <a:t>Designed to cause hemolytic anemia--</a:t>
            </a:r>
            <a:r>
              <a:rPr lang="en-US" sz="2400" dirty="0" err="1" smtClean="0">
                <a:solidFill>
                  <a:schemeClr val="bg1"/>
                </a:solidFill>
                <a:latin typeface="Arial" pitchFamily="34" charset="0"/>
                <a:cs typeface="Arial" pitchFamily="34" charset="0"/>
              </a:rPr>
              <a:t>Hgb</a:t>
            </a:r>
            <a:r>
              <a:rPr lang="en-US" sz="2400" dirty="0" smtClean="0">
                <a:solidFill>
                  <a:schemeClr val="bg1"/>
                </a:solidFill>
                <a:latin typeface="Arial" pitchFamily="34" charset="0"/>
                <a:cs typeface="Arial" pitchFamily="34" charset="0"/>
              </a:rPr>
              <a:t> may drop as much as 30g/l.</a:t>
            </a:r>
          </a:p>
          <a:p>
            <a:pPr eaLnBrk="1" hangingPunct="1">
              <a:lnSpc>
                <a:spcPct val="90000"/>
              </a:lnSpc>
            </a:pPr>
            <a:r>
              <a:rPr lang="en-US" sz="2400" dirty="0" smtClean="0">
                <a:solidFill>
                  <a:schemeClr val="bg1"/>
                </a:solidFill>
                <a:latin typeface="Arial" pitchFamily="34" charset="0"/>
                <a:cs typeface="Arial" pitchFamily="34" charset="0"/>
              </a:rPr>
              <a:t>Intermittent dosing may allow patients to avoid </a:t>
            </a:r>
            <a:r>
              <a:rPr lang="en-US" sz="2400" dirty="0" err="1" smtClean="0">
                <a:solidFill>
                  <a:schemeClr val="bg1"/>
                </a:solidFill>
                <a:latin typeface="Arial" pitchFamily="34" charset="0"/>
                <a:cs typeface="Arial" pitchFamily="34" charset="0"/>
              </a:rPr>
              <a:t>splenectomy</a:t>
            </a:r>
            <a:r>
              <a:rPr lang="en-US" sz="2400" dirty="0" smtClean="0">
                <a:solidFill>
                  <a:schemeClr val="bg1"/>
                </a:solidFill>
                <a:latin typeface="Arial" pitchFamily="34" charset="0"/>
                <a:cs typeface="Arial" pitchFamily="34" charset="0"/>
              </a:rPr>
              <a:t>.</a:t>
            </a:r>
          </a:p>
        </p:txBody>
      </p:sp>
    </p:spTree>
    <p:extLst>
      <p:ext uri="{BB962C8B-B14F-4D97-AF65-F5344CB8AC3E}">
        <p14:creationId xmlns:p14="http://schemas.microsoft.com/office/powerpoint/2010/main" val="892314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Прямоугольник 2"/>
          <p:cNvSpPr/>
          <p:nvPr/>
        </p:nvSpPr>
        <p:spPr>
          <a:xfrm>
            <a:off x="2411760" y="188640"/>
            <a:ext cx="5153847" cy="830997"/>
          </a:xfrm>
          <a:prstGeom prst="rect">
            <a:avLst/>
          </a:prstGeom>
        </p:spPr>
        <p:txBody>
          <a:bodyPr wrap="none">
            <a:spAutoFit/>
          </a:bodyPr>
          <a:lstStyle/>
          <a:p>
            <a:r>
              <a:rPr lang="en-US" altLang="ru-RU" sz="4800" b="1" dirty="0">
                <a:solidFill>
                  <a:srgbClr val="FFFF00"/>
                </a:solidFill>
              </a:rPr>
              <a:t>Normal Hemostasis</a:t>
            </a:r>
            <a:endParaRPr lang="ru-RU" sz="4800" b="1" dirty="0">
              <a:solidFill>
                <a:srgbClr val="FFFF00"/>
              </a:solidFill>
            </a:endParaRPr>
          </a:p>
        </p:txBody>
      </p:sp>
      <p:sp>
        <p:nvSpPr>
          <p:cNvPr id="5" name="Прямоугольник 4"/>
          <p:cNvSpPr/>
          <p:nvPr/>
        </p:nvSpPr>
        <p:spPr>
          <a:xfrm>
            <a:off x="539552" y="1049900"/>
            <a:ext cx="4572000" cy="3785652"/>
          </a:xfrm>
          <a:prstGeom prst="rect">
            <a:avLst/>
          </a:prstGeom>
        </p:spPr>
        <p:txBody>
          <a:bodyPr>
            <a:spAutoFit/>
          </a:bodyPr>
          <a:lstStyle/>
          <a:p>
            <a:pPr>
              <a:buClr>
                <a:srgbClr val="CC3300"/>
              </a:buClr>
              <a:buFont typeface="Wingdings" pitchFamily="2" charset="2"/>
              <a:buChar char="§"/>
              <a:defRPr/>
            </a:pPr>
            <a:r>
              <a:rPr lang="en-US" altLang="ru-RU" sz="4000" b="1" dirty="0">
                <a:solidFill>
                  <a:srgbClr val="FFFF00"/>
                </a:solidFill>
              </a:rPr>
              <a:t>Blood vessel</a:t>
            </a:r>
          </a:p>
          <a:p>
            <a:pPr>
              <a:buClr>
                <a:srgbClr val="CC3300"/>
              </a:buClr>
              <a:buFont typeface="Wingdings" pitchFamily="2" charset="2"/>
              <a:buChar char="§"/>
              <a:defRPr/>
            </a:pPr>
            <a:r>
              <a:rPr lang="en-US" altLang="ru-RU" sz="4000" b="1" dirty="0">
                <a:solidFill>
                  <a:srgbClr val="FFFF00"/>
                </a:solidFill>
              </a:rPr>
              <a:t>Platelet</a:t>
            </a:r>
          </a:p>
          <a:p>
            <a:pPr>
              <a:buClr>
                <a:srgbClr val="CC3300"/>
              </a:buClr>
              <a:buFont typeface="Wingdings" pitchFamily="2" charset="2"/>
              <a:buChar char="§"/>
              <a:defRPr/>
            </a:pPr>
            <a:r>
              <a:rPr lang="en-US" altLang="ru-RU" sz="4000" b="1" dirty="0">
                <a:solidFill>
                  <a:srgbClr val="FFFF00"/>
                </a:solidFill>
              </a:rPr>
              <a:t>Coagulation factors</a:t>
            </a:r>
          </a:p>
          <a:p>
            <a:pPr>
              <a:buClr>
                <a:srgbClr val="CC3300"/>
              </a:buClr>
              <a:buFont typeface="Wingdings" pitchFamily="2" charset="2"/>
              <a:buChar char="§"/>
              <a:defRPr/>
            </a:pPr>
            <a:r>
              <a:rPr lang="en-US" altLang="ru-RU" sz="4000" b="1" dirty="0" err="1">
                <a:solidFill>
                  <a:srgbClr val="FFFF00"/>
                </a:solidFill>
              </a:rPr>
              <a:t>Fibrinolytic</a:t>
            </a:r>
            <a:r>
              <a:rPr lang="en-US" altLang="ru-RU" sz="4000" b="1" dirty="0">
                <a:solidFill>
                  <a:srgbClr val="FFFF00"/>
                </a:solidFill>
              </a:rPr>
              <a:t> system</a:t>
            </a:r>
          </a:p>
          <a:p>
            <a:pPr>
              <a:buClr>
                <a:srgbClr val="CC3300"/>
              </a:buClr>
              <a:buFont typeface="Wingdings" pitchFamily="2" charset="2"/>
              <a:buChar char="§"/>
              <a:defRPr/>
            </a:pPr>
            <a:r>
              <a:rPr lang="en-US" altLang="ru-RU" sz="4000" b="1" dirty="0">
                <a:solidFill>
                  <a:srgbClr val="FFFF00"/>
                </a:solidFill>
              </a:rPr>
              <a:t>Natural anticoagulants</a:t>
            </a:r>
            <a:endParaRPr lang="th-TH" altLang="ru-RU" sz="4000" b="1" dirty="0">
              <a:solidFill>
                <a:srgbClr val="FFFF00"/>
              </a:solidFill>
            </a:endParaRPr>
          </a:p>
        </p:txBody>
      </p:sp>
      <p:pic>
        <p:nvPicPr>
          <p:cNvPr id="6" name="Picture 4" descr="D000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552" y="996568"/>
            <a:ext cx="3888432"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hereditary haemorrhagic telangiectas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11552" y="3861048"/>
            <a:ext cx="3888432" cy="275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08860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3186" name="Rectangle 2"/>
          <p:cNvSpPr>
            <a:spLocks noGrp="1" noChangeArrowheads="1"/>
          </p:cNvSpPr>
          <p:nvPr>
            <p:ph type="title"/>
          </p:nvPr>
        </p:nvSpPr>
        <p:spPr>
          <a:xfrm>
            <a:off x="457200" y="0"/>
            <a:ext cx="8229600" cy="836712"/>
          </a:xfrm>
        </p:spPr>
        <p:txBody>
          <a:bodyPr/>
          <a:lstStyle/>
          <a:p>
            <a:pPr eaLnBrk="1" hangingPunct="1"/>
            <a:r>
              <a:rPr lang="en-US" sz="3600" b="1" dirty="0" smtClean="0">
                <a:solidFill>
                  <a:srgbClr val="FFFF00"/>
                </a:solidFill>
                <a:latin typeface="Arial" pitchFamily="34" charset="0"/>
                <a:cs typeface="Arial" pitchFamily="34" charset="0"/>
              </a:rPr>
              <a:t>Refractory ITP</a:t>
            </a:r>
            <a:endParaRPr lang="en-US" b="1" dirty="0" smtClean="0">
              <a:solidFill>
                <a:srgbClr val="FFFF00"/>
              </a:solidFill>
              <a:latin typeface="Arial" pitchFamily="34" charset="0"/>
              <a:cs typeface="Arial" pitchFamily="34" charset="0"/>
            </a:endParaRPr>
          </a:p>
        </p:txBody>
      </p:sp>
      <p:sp>
        <p:nvSpPr>
          <p:cNvPr id="93187" name="Rectangle 3"/>
          <p:cNvSpPr>
            <a:spLocks noGrp="1" noChangeArrowheads="1"/>
          </p:cNvSpPr>
          <p:nvPr>
            <p:ph type="body" idx="1"/>
          </p:nvPr>
        </p:nvSpPr>
        <p:spPr>
          <a:xfrm>
            <a:off x="457200" y="692696"/>
            <a:ext cx="8229600" cy="5760640"/>
          </a:xfrm>
        </p:spPr>
        <p:txBody>
          <a:bodyPr>
            <a:normAutofit fontScale="92500" lnSpcReduction="20000"/>
          </a:bodyPr>
          <a:lstStyle/>
          <a:p>
            <a:pPr eaLnBrk="1" hangingPunct="1"/>
            <a:r>
              <a:rPr lang="en-US" sz="2800" dirty="0" smtClean="0">
                <a:solidFill>
                  <a:schemeClr val="bg1"/>
                </a:solidFill>
                <a:latin typeface="Arial" pitchFamily="34" charset="0"/>
                <a:cs typeface="Arial" pitchFamily="34" charset="0"/>
              </a:rPr>
              <a:t>1/3of patients will have an inadequate response to </a:t>
            </a:r>
            <a:r>
              <a:rPr lang="en-US" sz="2800" dirty="0" err="1" smtClean="0">
                <a:solidFill>
                  <a:schemeClr val="bg1"/>
                </a:solidFill>
                <a:latin typeface="Arial" pitchFamily="34" charset="0"/>
                <a:cs typeface="Arial" pitchFamily="34" charset="0"/>
              </a:rPr>
              <a:t>splenectomy</a:t>
            </a:r>
            <a:r>
              <a:rPr lang="en-US" sz="2800" dirty="0" smtClean="0">
                <a:solidFill>
                  <a:schemeClr val="bg1"/>
                </a:solidFill>
                <a:latin typeface="Arial" pitchFamily="34" charset="0"/>
                <a:cs typeface="Arial" pitchFamily="34" charset="0"/>
              </a:rPr>
              <a:t>.</a:t>
            </a:r>
          </a:p>
          <a:p>
            <a:pPr eaLnBrk="1" hangingPunct="1"/>
            <a:r>
              <a:rPr lang="en-US" sz="2800" dirty="0" smtClean="0">
                <a:solidFill>
                  <a:schemeClr val="bg1"/>
                </a:solidFill>
                <a:latin typeface="Arial" pitchFamily="34" charset="0"/>
                <a:cs typeface="Arial" pitchFamily="34" charset="0"/>
              </a:rPr>
              <a:t>they can develop a chronic, incurable conditions</a:t>
            </a:r>
          </a:p>
          <a:p>
            <a:pPr eaLnBrk="1" hangingPunct="1"/>
            <a:r>
              <a:rPr lang="en-US" sz="2800" dirty="0" smtClean="0">
                <a:solidFill>
                  <a:schemeClr val="bg1"/>
                </a:solidFill>
                <a:latin typeface="Arial" pitchFamily="34" charset="0"/>
                <a:cs typeface="Arial" pitchFamily="34" charset="0"/>
              </a:rPr>
              <a:t>Target platelet counts should be lower--aim for about 30K or absence of bleeding.</a:t>
            </a:r>
          </a:p>
          <a:p>
            <a:pPr marL="0" indent="0" eaLnBrk="1" hangingPunct="1">
              <a:buNone/>
            </a:pPr>
            <a:r>
              <a:rPr lang="en-US" sz="2800" b="1" dirty="0" smtClean="0">
                <a:solidFill>
                  <a:srgbClr val="FFFF00"/>
                </a:solidFill>
                <a:latin typeface="Arial" pitchFamily="34" charset="0"/>
                <a:cs typeface="Arial" pitchFamily="34" charset="0"/>
              </a:rPr>
              <a:t>Novel treatment options in refractory ITP:</a:t>
            </a:r>
          </a:p>
          <a:p>
            <a:pPr>
              <a:lnSpc>
                <a:spcPct val="90000"/>
              </a:lnSpc>
            </a:pPr>
            <a:r>
              <a:rPr lang="en-US" sz="2800" dirty="0">
                <a:solidFill>
                  <a:srgbClr val="FFFF00"/>
                </a:solidFill>
              </a:rPr>
              <a:t>Immunosuppressive agents</a:t>
            </a:r>
          </a:p>
          <a:p>
            <a:pPr lvl="1">
              <a:lnSpc>
                <a:spcPct val="90000"/>
              </a:lnSpc>
            </a:pPr>
            <a:r>
              <a:rPr lang="en-US" sz="2400" dirty="0">
                <a:solidFill>
                  <a:schemeClr val="bg1"/>
                </a:solidFill>
                <a:latin typeface="Arial" pitchFamily="34" charset="0"/>
                <a:ea typeface="ＭＳ Ｐゴシック" pitchFamily="84" charset="-128"/>
                <a:cs typeface="Arial" pitchFamily="34" charset="0"/>
              </a:rPr>
              <a:t>Rituximab (anti-CD20)</a:t>
            </a:r>
          </a:p>
          <a:p>
            <a:pPr lvl="2">
              <a:lnSpc>
                <a:spcPct val="90000"/>
              </a:lnSpc>
            </a:pPr>
            <a:r>
              <a:rPr lang="en-US" sz="2000" dirty="0">
                <a:solidFill>
                  <a:schemeClr val="bg1"/>
                </a:solidFill>
                <a:latin typeface="Arial" pitchFamily="34" charset="0"/>
                <a:ea typeface="ＭＳ Ｐゴシック" pitchFamily="84" charset="-128"/>
                <a:cs typeface="Arial" pitchFamily="34" charset="0"/>
              </a:rPr>
              <a:t>No RTCs </a:t>
            </a:r>
            <a:r>
              <a:rPr lang="en-US" sz="2000" dirty="0" err="1">
                <a:solidFill>
                  <a:schemeClr val="bg1"/>
                </a:solidFill>
                <a:latin typeface="Arial" pitchFamily="34" charset="0"/>
                <a:ea typeface="ＭＳ Ｐゴシック" pitchFamily="84" charset="-128"/>
                <a:cs typeface="Arial" pitchFamily="34" charset="0"/>
              </a:rPr>
              <a:t>vs</a:t>
            </a:r>
            <a:r>
              <a:rPr lang="en-US" sz="2000" dirty="0">
                <a:solidFill>
                  <a:schemeClr val="bg1"/>
                </a:solidFill>
                <a:latin typeface="Arial" pitchFamily="34" charset="0"/>
                <a:ea typeface="ＭＳ Ｐゴシック" pitchFamily="84" charset="-128"/>
                <a:cs typeface="Arial" pitchFamily="34" charset="0"/>
              </a:rPr>
              <a:t> </a:t>
            </a:r>
            <a:r>
              <a:rPr lang="en-US" sz="2000" dirty="0" err="1">
                <a:solidFill>
                  <a:schemeClr val="bg1"/>
                </a:solidFill>
                <a:latin typeface="Arial" pitchFamily="34" charset="0"/>
                <a:ea typeface="ＭＳ Ｐゴシック" pitchFamily="84" charset="-128"/>
                <a:cs typeface="Arial" pitchFamily="34" charset="0"/>
              </a:rPr>
              <a:t>splenectomy</a:t>
            </a:r>
            <a:endParaRPr lang="en-US" sz="2000" dirty="0">
              <a:solidFill>
                <a:schemeClr val="bg1"/>
              </a:solidFill>
              <a:latin typeface="Arial" pitchFamily="34" charset="0"/>
              <a:ea typeface="ＭＳ Ｐゴシック" pitchFamily="84" charset="-128"/>
              <a:cs typeface="Arial" pitchFamily="34" charset="0"/>
            </a:endParaRPr>
          </a:p>
          <a:p>
            <a:pPr lvl="2">
              <a:lnSpc>
                <a:spcPct val="90000"/>
              </a:lnSpc>
            </a:pPr>
            <a:r>
              <a:rPr lang="en-US" sz="2000" dirty="0">
                <a:solidFill>
                  <a:schemeClr val="bg1"/>
                </a:solidFill>
                <a:latin typeface="Arial" pitchFamily="34" charset="0"/>
                <a:ea typeface="ＭＳ Ｐゴシック" pitchFamily="84" charset="-128"/>
                <a:cs typeface="Arial" pitchFamily="34" charset="0"/>
              </a:rPr>
              <a:t>40% effective</a:t>
            </a:r>
          </a:p>
          <a:p>
            <a:pPr lvl="2">
              <a:lnSpc>
                <a:spcPct val="90000"/>
              </a:lnSpc>
            </a:pPr>
            <a:r>
              <a:rPr lang="en-US" sz="2000" dirty="0">
                <a:solidFill>
                  <a:schemeClr val="bg1"/>
                </a:solidFill>
                <a:latin typeface="Arial" pitchFamily="34" charset="0"/>
                <a:ea typeface="ＭＳ Ｐゴシック" pitchFamily="84" charset="-128"/>
                <a:cs typeface="Arial" pitchFamily="34" charset="0"/>
              </a:rPr>
              <a:t>May be used before </a:t>
            </a:r>
            <a:r>
              <a:rPr lang="en-US" sz="2000" dirty="0" err="1">
                <a:solidFill>
                  <a:schemeClr val="bg1"/>
                </a:solidFill>
                <a:latin typeface="Arial" pitchFamily="34" charset="0"/>
                <a:ea typeface="ＭＳ Ｐゴシック" pitchFamily="84" charset="-128"/>
                <a:cs typeface="Arial" pitchFamily="34" charset="0"/>
              </a:rPr>
              <a:t>splenectomy</a:t>
            </a:r>
            <a:r>
              <a:rPr lang="en-US" sz="2000" dirty="0">
                <a:solidFill>
                  <a:schemeClr val="bg1"/>
                </a:solidFill>
                <a:latin typeface="Arial" pitchFamily="34" charset="0"/>
                <a:ea typeface="ＭＳ Ｐゴシック" pitchFamily="84" charset="-128"/>
                <a:cs typeface="Arial" pitchFamily="34" charset="0"/>
              </a:rPr>
              <a:t> </a:t>
            </a:r>
          </a:p>
          <a:p>
            <a:pPr lvl="1">
              <a:lnSpc>
                <a:spcPct val="90000"/>
              </a:lnSpc>
            </a:pPr>
            <a:r>
              <a:rPr lang="en-US" sz="2400" dirty="0" err="1">
                <a:solidFill>
                  <a:schemeClr val="bg1"/>
                </a:solidFill>
                <a:latin typeface="Arial" pitchFamily="34" charset="0"/>
                <a:ea typeface="ＭＳ Ｐゴシック" pitchFamily="84" charset="-128"/>
                <a:cs typeface="Arial" pitchFamily="34" charset="0"/>
              </a:rPr>
              <a:t>Mycophenolate</a:t>
            </a:r>
            <a:r>
              <a:rPr lang="en-US" sz="2400" dirty="0">
                <a:solidFill>
                  <a:schemeClr val="bg1"/>
                </a:solidFill>
                <a:latin typeface="Arial" pitchFamily="34" charset="0"/>
                <a:ea typeface="ＭＳ Ｐゴシック" pitchFamily="84" charset="-128"/>
                <a:cs typeface="Arial" pitchFamily="34" charset="0"/>
              </a:rPr>
              <a:t> </a:t>
            </a:r>
            <a:r>
              <a:rPr lang="en-US" sz="2400" dirty="0" err="1">
                <a:solidFill>
                  <a:schemeClr val="bg1"/>
                </a:solidFill>
                <a:latin typeface="Arial" pitchFamily="34" charset="0"/>
                <a:ea typeface="ＭＳ Ｐゴシック" pitchFamily="84" charset="-128"/>
                <a:cs typeface="Arial" pitchFamily="34" charset="0"/>
              </a:rPr>
              <a:t>mofetil</a:t>
            </a:r>
            <a:endParaRPr lang="en-US" sz="2400" dirty="0">
              <a:solidFill>
                <a:schemeClr val="bg1"/>
              </a:solidFill>
              <a:latin typeface="Arial" pitchFamily="34" charset="0"/>
              <a:ea typeface="ＭＳ Ｐゴシック" pitchFamily="84" charset="-128"/>
              <a:cs typeface="Arial" pitchFamily="34" charset="0"/>
            </a:endParaRPr>
          </a:p>
          <a:p>
            <a:pPr lvl="1">
              <a:lnSpc>
                <a:spcPct val="90000"/>
              </a:lnSpc>
            </a:pPr>
            <a:r>
              <a:rPr lang="en-US" sz="2400" dirty="0">
                <a:solidFill>
                  <a:schemeClr val="bg1"/>
                </a:solidFill>
                <a:latin typeface="Arial" pitchFamily="34" charset="0"/>
                <a:ea typeface="ＭＳ Ｐゴシック" pitchFamily="84" charset="-128"/>
                <a:cs typeface="Arial" pitchFamily="34" charset="0"/>
              </a:rPr>
              <a:t>Cyclophosphamide</a:t>
            </a:r>
          </a:p>
          <a:p>
            <a:pPr>
              <a:lnSpc>
                <a:spcPct val="90000"/>
              </a:lnSpc>
            </a:pPr>
            <a:r>
              <a:rPr lang="en-US" sz="2800" dirty="0">
                <a:solidFill>
                  <a:srgbClr val="FFFF00"/>
                </a:solidFill>
              </a:rPr>
              <a:t>Adjunct agents</a:t>
            </a:r>
          </a:p>
          <a:p>
            <a:pPr lvl="1">
              <a:lnSpc>
                <a:spcPct val="90000"/>
              </a:lnSpc>
            </a:pPr>
            <a:r>
              <a:rPr lang="en-US" sz="2400" dirty="0" err="1">
                <a:solidFill>
                  <a:schemeClr val="bg1"/>
                </a:solidFill>
                <a:latin typeface="Arial" pitchFamily="34" charset="0"/>
                <a:ea typeface="ＭＳ Ｐゴシック" pitchFamily="84" charset="-128"/>
                <a:cs typeface="Arial" pitchFamily="34" charset="0"/>
              </a:rPr>
              <a:t>Thrombopoietin</a:t>
            </a:r>
            <a:r>
              <a:rPr lang="en-US" sz="2400" dirty="0">
                <a:solidFill>
                  <a:schemeClr val="bg1"/>
                </a:solidFill>
                <a:latin typeface="Arial" pitchFamily="34" charset="0"/>
                <a:ea typeface="ＭＳ Ｐゴシック" pitchFamily="84" charset="-128"/>
                <a:cs typeface="Arial" pitchFamily="34" charset="0"/>
              </a:rPr>
              <a:t> Receptor Agonists</a:t>
            </a:r>
          </a:p>
          <a:p>
            <a:pPr lvl="2">
              <a:lnSpc>
                <a:spcPct val="90000"/>
              </a:lnSpc>
            </a:pPr>
            <a:r>
              <a:rPr lang="en-US" sz="2000" dirty="0" err="1">
                <a:solidFill>
                  <a:schemeClr val="bg1"/>
                </a:solidFill>
                <a:latin typeface="Arial" pitchFamily="34" charset="0"/>
                <a:ea typeface="ＭＳ Ｐゴシック" pitchFamily="84" charset="-128"/>
                <a:cs typeface="Arial" pitchFamily="34" charset="0"/>
              </a:rPr>
              <a:t>Romiplostim</a:t>
            </a:r>
            <a:endParaRPr lang="en-US" sz="2000" dirty="0">
              <a:solidFill>
                <a:schemeClr val="bg1"/>
              </a:solidFill>
              <a:latin typeface="Arial" pitchFamily="34" charset="0"/>
              <a:ea typeface="ＭＳ Ｐゴシック" pitchFamily="84" charset="-128"/>
              <a:cs typeface="Arial" pitchFamily="34" charset="0"/>
            </a:endParaRPr>
          </a:p>
          <a:p>
            <a:pPr lvl="2">
              <a:lnSpc>
                <a:spcPct val="90000"/>
              </a:lnSpc>
            </a:pPr>
            <a:r>
              <a:rPr lang="en-US" sz="2000" dirty="0" err="1">
                <a:solidFill>
                  <a:schemeClr val="bg1"/>
                </a:solidFill>
                <a:latin typeface="Arial" pitchFamily="34" charset="0"/>
                <a:ea typeface="ＭＳ Ｐゴシック" pitchFamily="84" charset="-128"/>
                <a:cs typeface="Arial" pitchFamily="34" charset="0"/>
              </a:rPr>
              <a:t>Eltrombopag</a:t>
            </a:r>
            <a:endParaRPr lang="en-US" dirty="0">
              <a:solidFill>
                <a:schemeClr val="bg1"/>
              </a:solidFill>
              <a:latin typeface="Arial" pitchFamily="34" charset="0"/>
              <a:ea typeface="ＭＳ Ｐゴシック" pitchFamily="84" charset="-128"/>
              <a:cs typeface="Arial" pitchFamily="34" charset="0"/>
            </a:endParaRPr>
          </a:p>
          <a:p>
            <a:pPr marL="0" indent="0" eaLnBrk="1" hangingPunct="1">
              <a:buNone/>
            </a:pPr>
            <a:endParaRPr lang="en-US" sz="2800" dirty="0" smtClean="0">
              <a:solidFill>
                <a:schemeClr val="bg1"/>
              </a:solidFill>
              <a:latin typeface="Arial" pitchFamily="34" charset="0"/>
              <a:cs typeface="Arial" pitchFamily="34" charset="0"/>
            </a:endParaRPr>
          </a:p>
          <a:p>
            <a:pPr eaLnBrk="1" hangingPunct="1"/>
            <a:endParaRPr lang="en-US" sz="2800" dirty="0" smtClean="0"/>
          </a:p>
        </p:txBody>
      </p:sp>
    </p:spTree>
    <p:extLst>
      <p:ext uri="{BB962C8B-B14F-4D97-AF65-F5344CB8AC3E}">
        <p14:creationId xmlns:p14="http://schemas.microsoft.com/office/powerpoint/2010/main" val="22410364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43"/>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52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2098" name="Rectangle 2"/>
          <p:cNvSpPr>
            <a:spLocks noGrp="1" noChangeArrowheads="1"/>
          </p:cNvSpPr>
          <p:nvPr>
            <p:ph type="title"/>
          </p:nvPr>
        </p:nvSpPr>
        <p:spPr>
          <a:xfrm>
            <a:off x="107504" y="0"/>
            <a:ext cx="9036496" cy="1143000"/>
          </a:xfrm>
        </p:spPr>
        <p:txBody>
          <a:bodyPr>
            <a:noAutofit/>
          </a:bodyPr>
          <a:lstStyle/>
          <a:p>
            <a:r>
              <a:rPr lang="en-US" sz="3600" b="1" dirty="0">
                <a:solidFill>
                  <a:srgbClr val="FFFF00"/>
                </a:solidFill>
                <a:latin typeface="Arial" pitchFamily="34" charset="0"/>
                <a:cs typeface="Arial" pitchFamily="34" charset="0"/>
              </a:rPr>
              <a:t>Thrombotic </a:t>
            </a:r>
            <a:r>
              <a:rPr lang="en-US" sz="3600" b="1" dirty="0" err="1">
                <a:solidFill>
                  <a:srgbClr val="FFFF00"/>
                </a:solidFill>
                <a:latin typeface="Arial" pitchFamily="34" charset="0"/>
                <a:cs typeface="Arial" pitchFamily="34" charset="0"/>
              </a:rPr>
              <a:t>Trombocytopenic</a:t>
            </a:r>
            <a:r>
              <a:rPr lang="en-US" sz="3600" b="1" dirty="0">
                <a:solidFill>
                  <a:srgbClr val="FFFF00"/>
                </a:solidFill>
                <a:latin typeface="Arial" pitchFamily="34" charset="0"/>
                <a:cs typeface="Arial" pitchFamily="34" charset="0"/>
              </a:rPr>
              <a:t> </a:t>
            </a:r>
            <a:r>
              <a:rPr lang="en-US" sz="3600" b="1" dirty="0" err="1">
                <a:solidFill>
                  <a:srgbClr val="FFFF00"/>
                </a:solidFill>
                <a:latin typeface="Arial" pitchFamily="34" charset="0"/>
                <a:cs typeface="Arial" pitchFamily="34" charset="0"/>
              </a:rPr>
              <a:t>Purpura</a:t>
            </a:r>
            <a:r>
              <a:rPr lang="en-US" sz="3600" b="1" dirty="0">
                <a:solidFill>
                  <a:srgbClr val="FFFF00"/>
                </a:solidFill>
                <a:latin typeface="Arial" pitchFamily="34" charset="0"/>
                <a:cs typeface="Arial" pitchFamily="34" charset="0"/>
              </a:rPr>
              <a:t> </a:t>
            </a:r>
            <a:r>
              <a:rPr lang="en-US" sz="3600" b="1" dirty="0" smtClean="0">
                <a:solidFill>
                  <a:srgbClr val="FFFF00"/>
                </a:solidFill>
                <a:latin typeface="Arial" pitchFamily="34" charset="0"/>
                <a:cs typeface="Arial" pitchFamily="34" charset="0"/>
              </a:rPr>
              <a:t>(TTP) – etiology and incidence</a:t>
            </a:r>
          </a:p>
        </p:txBody>
      </p:sp>
      <p:sp>
        <p:nvSpPr>
          <p:cNvPr id="132099" name="Rectangle 3"/>
          <p:cNvSpPr>
            <a:spLocks noGrp="1" noChangeArrowheads="1"/>
          </p:cNvSpPr>
          <p:nvPr>
            <p:ph type="body" idx="1"/>
          </p:nvPr>
        </p:nvSpPr>
        <p:spPr>
          <a:xfrm>
            <a:off x="179512" y="980728"/>
            <a:ext cx="8507288" cy="5750099"/>
          </a:xfrm>
        </p:spPr>
        <p:txBody>
          <a:bodyPr>
            <a:normAutofit fontScale="92500" lnSpcReduction="10000"/>
          </a:bodyPr>
          <a:lstStyle/>
          <a:p>
            <a:pPr marL="0" indent="0">
              <a:lnSpc>
                <a:spcPct val="90000"/>
              </a:lnSpc>
              <a:buNone/>
            </a:pPr>
            <a:r>
              <a:rPr lang="en-US" sz="2800" b="1" dirty="0">
                <a:solidFill>
                  <a:srgbClr val="FFC000"/>
                </a:solidFill>
              </a:rPr>
              <a:t>Syndrome of </a:t>
            </a:r>
            <a:r>
              <a:rPr lang="en-US" sz="2800" b="1" dirty="0" err="1">
                <a:solidFill>
                  <a:srgbClr val="FFC000"/>
                </a:solidFill>
              </a:rPr>
              <a:t>Coomb’s</a:t>
            </a:r>
            <a:r>
              <a:rPr lang="en-US" sz="2800" b="1" dirty="0">
                <a:solidFill>
                  <a:srgbClr val="FFC000"/>
                </a:solidFill>
              </a:rPr>
              <a:t> negative </a:t>
            </a:r>
            <a:r>
              <a:rPr lang="en-US" sz="2800" b="1" dirty="0" err="1">
                <a:solidFill>
                  <a:srgbClr val="FFC000"/>
                </a:solidFill>
              </a:rPr>
              <a:t>microangiopathic</a:t>
            </a:r>
            <a:r>
              <a:rPr lang="en-US" sz="2800" b="1" dirty="0">
                <a:solidFill>
                  <a:srgbClr val="FFC000"/>
                </a:solidFill>
              </a:rPr>
              <a:t> hemolysis and thrombocytopenia in the absence of an alternative explanation for these manifestations.</a:t>
            </a:r>
          </a:p>
          <a:p>
            <a:pPr eaLnBrk="1" hangingPunct="1">
              <a:lnSpc>
                <a:spcPct val="90000"/>
              </a:lnSpc>
            </a:pPr>
            <a:r>
              <a:rPr lang="en-US" sz="2400" dirty="0" smtClean="0">
                <a:solidFill>
                  <a:schemeClr val="bg1"/>
                </a:solidFill>
                <a:latin typeface="Arial" pitchFamily="34" charset="0"/>
                <a:cs typeface="Arial" pitchFamily="34" charset="0"/>
              </a:rPr>
              <a:t>May be associated with an antibody against or a deficiency of the protease which cleaves the ultra-high molecular weight </a:t>
            </a:r>
            <a:r>
              <a:rPr lang="en-US" sz="2400" dirty="0" err="1" smtClean="0">
                <a:solidFill>
                  <a:schemeClr val="bg1"/>
                </a:solidFill>
                <a:latin typeface="Arial" pitchFamily="34" charset="0"/>
                <a:cs typeface="Arial" pitchFamily="34" charset="0"/>
              </a:rPr>
              <a:t>multimers</a:t>
            </a:r>
            <a:r>
              <a:rPr lang="en-US" sz="2400" dirty="0" smtClean="0">
                <a:solidFill>
                  <a:schemeClr val="bg1"/>
                </a:solidFill>
                <a:latin typeface="Arial" pitchFamily="34" charset="0"/>
                <a:cs typeface="Arial" pitchFamily="34" charset="0"/>
              </a:rPr>
              <a:t> of von </a:t>
            </a:r>
            <a:r>
              <a:rPr lang="en-US" sz="2400" dirty="0" err="1" smtClean="0">
                <a:solidFill>
                  <a:schemeClr val="bg1"/>
                </a:solidFill>
                <a:latin typeface="Arial" pitchFamily="34" charset="0"/>
                <a:cs typeface="Arial" pitchFamily="34" charset="0"/>
              </a:rPr>
              <a:t>Willebrand’s</a:t>
            </a:r>
            <a:r>
              <a:rPr lang="en-US" sz="2400" dirty="0" smtClean="0">
                <a:solidFill>
                  <a:schemeClr val="bg1"/>
                </a:solidFill>
                <a:latin typeface="Arial" pitchFamily="34" charset="0"/>
                <a:cs typeface="Arial" pitchFamily="34" charset="0"/>
              </a:rPr>
              <a:t> factor.  These very high molecular weight </a:t>
            </a:r>
            <a:r>
              <a:rPr lang="en-US" sz="2400" dirty="0" err="1" smtClean="0">
                <a:solidFill>
                  <a:schemeClr val="bg1"/>
                </a:solidFill>
                <a:latin typeface="Arial" pitchFamily="34" charset="0"/>
                <a:cs typeface="Arial" pitchFamily="34" charset="0"/>
              </a:rPr>
              <a:t>vWF</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multimers</a:t>
            </a:r>
            <a:r>
              <a:rPr lang="en-US" sz="2400" dirty="0" smtClean="0">
                <a:solidFill>
                  <a:schemeClr val="bg1"/>
                </a:solidFill>
                <a:latin typeface="Arial" pitchFamily="34" charset="0"/>
                <a:cs typeface="Arial" pitchFamily="34" charset="0"/>
              </a:rPr>
              <a:t> cause abnormal platelet activation.  </a:t>
            </a:r>
          </a:p>
          <a:p>
            <a:pPr eaLnBrk="1" hangingPunct="1">
              <a:lnSpc>
                <a:spcPct val="90000"/>
              </a:lnSpc>
            </a:pPr>
            <a:r>
              <a:rPr lang="en-US" sz="2400" dirty="0" smtClean="0">
                <a:solidFill>
                  <a:schemeClr val="bg1"/>
                </a:solidFill>
                <a:latin typeface="Arial" pitchFamily="34" charset="0"/>
                <a:cs typeface="Arial" pitchFamily="34" charset="0"/>
              </a:rPr>
              <a:t>Can be induced by drugs, including </a:t>
            </a:r>
            <a:r>
              <a:rPr lang="en-US" sz="2400" dirty="0" err="1" smtClean="0">
                <a:solidFill>
                  <a:schemeClr val="bg1"/>
                </a:solidFill>
                <a:latin typeface="Arial" pitchFamily="34" charset="0"/>
                <a:cs typeface="Arial" pitchFamily="34" charset="0"/>
              </a:rPr>
              <a:t>ticlopidine</a:t>
            </a:r>
            <a:r>
              <a:rPr lang="en-US" sz="2400" dirty="0" smtClean="0">
                <a:solidFill>
                  <a:schemeClr val="bg1"/>
                </a:solidFill>
                <a:latin typeface="Arial" pitchFamily="34" charset="0"/>
                <a:cs typeface="Arial" pitchFamily="34" charset="0"/>
              </a:rPr>
              <a:t>, quinine, cyclosporine, </a:t>
            </a:r>
            <a:r>
              <a:rPr lang="en-US" sz="2400" dirty="0" err="1" smtClean="0">
                <a:solidFill>
                  <a:schemeClr val="bg1"/>
                </a:solidFill>
                <a:latin typeface="Arial" pitchFamily="34" charset="0"/>
                <a:cs typeface="Arial" pitchFamily="34" charset="0"/>
              </a:rPr>
              <a:t>tacrolimus</a:t>
            </a:r>
            <a:r>
              <a:rPr lang="en-US" sz="2400" dirty="0" smtClean="0">
                <a:solidFill>
                  <a:schemeClr val="bg1"/>
                </a:solidFill>
                <a:latin typeface="Arial" pitchFamily="34" charset="0"/>
                <a:cs typeface="Arial" pitchFamily="34" charset="0"/>
              </a:rPr>
              <a:t>, </a:t>
            </a:r>
            <a:r>
              <a:rPr lang="en-US" sz="2400" dirty="0" err="1" smtClean="0">
                <a:solidFill>
                  <a:schemeClr val="bg1"/>
                </a:solidFill>
                <a:latin typeface="Arial" pitchFamily="34" charset="0"/>
                <a:cs typeface="Arial" pitchFamily="34" charset="0"/>
              </a:rPr>
              <a:t>mitomycin</a:t>
            </a:r>
            <a:r>
              <a:rPr lang="en-US" sz="2400" dirty="0" smtClean="0">
                <a:solidFill>
                  <a:schemeClr val="bg1"/>
                </a:solidFill>
                <a:latin typeface="Arial" pitchFamily="34" charset="0"/>
                <a:cs typeface="Arial" pitchFamily="34" charset="0"/>
              </a:rPr>
              <a:t> C.</a:t>
            </a:r>
          </a:p>
          <a:p>
            <a:pPr eaLnBrk="1" hangingPunct="1">
              <a:lnSpc>
                <a:spcPct val="90000"/>
              </a:lnSpc>
            </a:pPr>
            <a:r>
              <a:rPr lang="en-US" sz="2400" dirty="0" smtClean="0">
                <a:solidFill>
                  <a:schemeClr val="bg1"/>
                </a:solidFill>
                <a:latin typeface="Arial" pitchFamily="34" charset="0"/>
                <a:cs typeface="Arial" pitchFamily="34" charset="0"/>
              </a:rPr>
              <a:t>Increased incidence with pregnancy or HIV.</a:t>
            </a:r>
          </a:p>
          <a:p>
            <a:r>
              <a:rPr lang="en-US" sz="2400" dirty="0">
                <a:solidFill>
                  <a:schemeClr val="bg1"/>
                </a:solidFill>
              </a:rPr>
              <a:t>Approximately 1000 new cases occur each year</a:t>
            </a:r>
          </a:p>
          <a:p>
            <a:r>
              <a:rPr lang="en-US" sz="2400" dirty="0">
                <a:solidFill>
                  <a:schemeClr val="bg1"/>
                </a:solidFill>
              </a:rPr>
              <a:t>Common in middle aged group</a:t>
            </a:r>
            <a:r>
              <a:rPr lang="en-US" sz="2400" dirty="0" smtClean="0">
                <a:solidFill>
                  <a:schemeClr val="bg1"/>
                </a:solidFill>
              </a:rPr>
              <a:t>, median </a:t>
            </a:r>
            <a:r>
              <a:rPr lang="en-US" sz="2400" dirty="0">
                <a:solidFill>
                  <a:schemeClr val="bg1"/>
                </a:solidFill>
              </a:rPr>
              <a:t>age-40</a:t>
            </a:r>
          </a:p>
          <a:p>
            <a:r>
              <a:rPr lang="en-US" sz="2400" dirty="0" err="1">
                <a:solidFill>
                  <a:schemeClr val="bg1"/>
                </a:solidFill>
              </a:rPr>
              <a:t>Female:male</a:t>
            </a:r>
            <a:r>
              <a:rPr lang="en-US" sz="2400" dirty="0">
                <a:solidFill>
                  <a:schemeClr val="bg1"/>
                </a:solidFill>
              </a:rPr>
              <a:t> (2:1).</a:t>
            </a:r>
          </a:p>
          <a:p>
            <a:r>
              <a:rPr lang="en-US" sz="2400" dirty="0">
                <a:solidFill>
                  <a:schemeClr val="bg1"/>
                </a:solidFill>
              </a:rPr>
              <a:t>Acute onset and fulminant course</a:t>
            </a:r>
          </a:p>
          <a:p>
            <a:r>
              <a:rPr lang="en-US" sz="2400" dirty="0">
                <a:solidFill>
                  <a:schemeClr val="bg1"/>
                </a:solidFill>
              </a:rPr>
              <a:t>Mortality rate &gt;90% in pre-</a:t>
            </a:r>
            <a:r>
              <a:rPr lang="en-US" sz="2400" dirty="0" err="1">
                <a:solidFill>
                  <a:schemeClr val="bg1"/>
                </a:solidFill>
              </a:rPr>
              <a:t>pheresis</a:t>
            </a:r>
            <a:r>
              <a:rPr lang="en-US" sz="2400" dirty="0">
                <a:solidFill>
                  <a:schemeClr val="bg1"/>
                </a:solidFill>
              </a:rPr>
              <a:t> era.</a:t>
            </a:r>
          </a:p>
          <a:p>
            <a:r>
              <a:rPr lang="en-US" sz="2400" dirty="0">
                <a:solidFill>
                  <a:schemeClr val="bg1"/>
                </a:solidFill>
              </a:rPr>
              <a:t>Relapse rates, 10-40% ranging from months to years have been reported.</a:t>
            </a:r>
          </a:p>
          <a:p>
            <a:pPr eaLnBrk="1" hangingPunct="1">
              <a:lnSpc>
                <a:spcPct val="90000"/>
              </a:lnSpc>
            </a:pPr>
            <a:endParaRPr lang="en-US" sz="28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79511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4818" name="Rectangle 2"/>
          <p:cNvSpPr>
            <a:spLocks noGrp="1" noChangeArrowheads="1"/>
          </p:cNvSpPr>
          <p:nvPr>
            <p:ph type="title"/>
          </p:nvPr>
        </p:nvSpPr>
        <p:spPr>
          <a:xfrm>
            <a:off x="685800" y="304800"/>
            <a:ext cx="7772400" cy="914400"/>
          </a:xfrm>
        </p:spPr>
        <p:txBody>
          <a:bodyPr/>
          <a:lstStyle/>
          <a:p>
            <a:r>
              <a:rPr lang="en-US" b="1" dirty="0">
                <a:solidFill>
                  <a:srgbClr val="FFFF00"/>
                </a:solidFill>
              </a:rPr>
              <a:t>Secondary TTP</a:t>
            </a:r>
          </a:p>
        </p:txBody>
      </p:sp>
      <p:sp>
        <p:nvSpPr>
          <p:cNvPr id="34819" name="Rectangle 3"/>
          <p:cNvSpPr>
            <a:spLocks noGrp="1" noChangeArrowheads="1"/>
          </p:cNvSpPr>
          <p:nvPr>
            <p:ph type="body" idx="1"/>
          </p:nvPr>
        </p:nvSpPr>
        <p:spPr>
          <a:xfrm>
            <a:off x="533400" y="1295400"/>
            <a:ext cx="8153400" cy="4724400"/>
          </a:xfrm>
        </p:spPr>
        <p:txBody>
          <a:bodyPr/>
          <a:lstStyle/>
          <a:p>
            <a:pPr>
              <a:lnSpc>
                <a:spcPct val="90000"/>
              </a:lnSpc>
            </a:pPr>
            <a:r>
              <a:rPr lang="en-US" dirty="0">
                <a:solidFill>
                  <a:schemeClr val="bg1"/>
                </a:solidFill>
              </a:rPr>
              <a:t>Drug-induced</a:t>
            </a:r>
          </a:p>
          <a:p>
            <a:pPr lvl="1">
              <a:lnSpc>
                <a:spcPct val="90000"/>
              </a:lnSpc>
            </a:pPr>
            <a:r>
              <a:rPr lang="en-US" dirty="0">
                <a:solidFill>
                  <a:schemeClr val="bg1"/>
                </a:solidFill>
              </a:rPr>
              <a:t>Acute immune mediated: </a:t>
            </a:r>
            <a:r>
              <a:rPr lang="en-US" dirty="0" err="1">
                <a:solidFill>
                  <a:schemeClr val="bg1"/>
                </a:solidFill>
              </a:rPr>
              <a:t>Ticlopidine</a:t>
            </a:r>
            <a:r>
              <a:rPr lang="en-US" dirty="0">
                <a:solidFill>
                  <a:schemeClr val="bg1"/>
                </a:solidFill>
              </a:rPr>
              <a:t> &amp; </a:t>
            </a:r>
            <a:r>
              <a:rPr lang="en-US" dirty="0" err="1">
                <a:solidFill>
                  <a:schemeClr val="bg1"/>
                </a:solidFill>
              </a:rPr>
              <a:t>plavix</a:t>
            </a:r>
            <a:r>
              <a:rPr lang="en-US" dirty="0">
                <a:solidFill>
                  <a:schemeClr val="bg1"/>
                </a:solidFill>
              </a:rPr>
              <a:t>.</a:t>
            </a:r>
          </a:p>
          <a:p>
            <a:pPr lvl="1">
              <a:lnSpc>
                <a:spcPct val="90000"/>
              </a:lnSpc>
            </a:pPr>
            <a:r>
              <a:rPr lang="en-US" dirty="0">
                <a:solidFill>
                  <a:schemeClr val="bg1"/>
                </a:solidFill>
              </a:rPr>
              <a:t>Dose-related: </a:t>
            </a:r>
            <a:r>
              <a:rPr lang="en-US" dirty="0" err="1">
                <a:solidFill>
                  <a:schemeClr val="bg1"/>
                </a:solidFill>
              </a:rPr>
              <a:t>mitomycin</a:t>
            </a:r>
            <a:r>
              <a:rPr lang="en-US" dirty="0">
                <a:solidFill>
                  <a:schemeClr val="bg1"/>
                </a:solidFill>
              </a:rPr>
              <a:t>, </a:t>
            </a:r>
            <a:r>
              <a:rPr lang="en-US" dirty="0" err="1">
                <a:solidFill>
                  <a:schemeClr val="bg1"/>
                </a:solidFill>
              </a:rPr>
              <a:t>tacrolimus</a:t>
            </a:r>
            <a:r>
              <a:rPr lang="en-US" dirty="0">
                <a:solidFill>
                  <a:schemeClr val="bg1"/>
                </a:solidFill>
              </a:rPr>
              <a:t>, </a:t>
            </a:r>
            <a:r>
              <a:rPr lang="en-US" dirty="0" err="1">
                <a:solidFill>
                  <a:schemeClr val="bg1"/>
                </a:solidFill>
              </a:rPr>
              <a:t>pencillin</a:t>
            </a:r>
            <a:r>
              <a:rPr lang="en-US" dirty="0">
                <a:solidFill>
                  <a:schemeClr val="bg1"/>
                </a:solidFill>
              </a:rPr>
              <a:t>, cyclosporine, </a:t>
            </a:r>
            <a:r>
              <a:rPr lang="en-US" dirty="0" err="1">
                <a:solidFill>
                  <a:schemeClr val="bg1"/>
                </a:solidFill>
              </a:rPr>
              <a:t>cisplatin</a:t>
            </a:r>
            <a:r>
              <a:rPr lang="en-US" dirty="0">
                <a:solidFill>
                  <a:schemeClr val="bg1"/>
                </a:solidFill>
              </a:rPr>
              <a:t>, </a:t>
            </a:r>
            <a:r>
              <a:rPr lang="en-US" dirty="0" err="1">
                <a:solidFill>
                  <a:schemeClr val="bg1"/>
                </a:solidFill>
              </a:rPr>
              <a:t>bleomycin</a:t>
            </a:r>
            <a:r>
              <a:rPr lang="en-US" dirty="0">
                <a:solidFill>
                  <a:schemeClr val="bg1"/>
                </a:solidFill>
              </a:rPr>
              <a:t>, OCP</a:t>
            </a:r>
          </a:p>
          <a:p>
            <a:pPr lvl="1">
              <a:lnSpc>
                <a:spcPct val="90000"/>
              </a:lnSpc>
            </a:pPr>
            <a:r>
              <a:rPr lang="en-US" dirty="0">
                <a:solidFill>
                  <a:schemeClr val="bg1"/>
                </a:solidFill>
              </a:rPr>
              <a:t>Quinine: HUS like illness.</a:t>
            </a:r>
          </a:p>
          <a:p>
            <a:pPr>
              <a:lnSpc>
                <a:spcPct val="90000"/>
              </a:lnSpc>
            </a:pPr>
            <a:r>
              <a:rPr lang="en-US" dirty="0">
                <a:solidFill>
                  <a:schemeClr val="bg1"/>
                </a:solidFill>
              </a:rPr>
              <a:t>Pregnancy and post-partum.</a:t>
            </a:r>
          </a:p>
          <a:p>
            <a:pPr>
              <a:lnSpc>
                <a:spcPct val="90000"/>
              </a:lnSpc>
            </a:pPr>
            <a:r>
              <a:rPr lang="en-US" dirty="0" err="1">
                <a:solidFill>
                  <a:schemeClr val="bg1"/>
                </a:solidFill>
              </a:rPr>
              <a:t>Allogenic</a:t>
            </a:r>
            <a:r>
              <a:rPr lang="en-US" dirty="0">
                <a:solidFill>
                  <a:schemeClr val="bg1"/>
                </a:solidFill>
              </a:rPr>
              <a:t> bone marrow transplant.</a:t>
            </a:r>
          </a:p>
          <a:p>
            <a:pPr>
              <a:lnSpc>
                <a:spcPct val="90000"/>
              </a:lnSpc>
            </a:pPr>
            <a:r>
              <a:rPr lang="en-US" dirty="0">
                <a:solidFill>
                  <a:schemeClr val="bg1"/>
                </a:solidFill>
              </a:rPr>
              <a:t>Autoimmune disorders (</a:t>
            </a:r>
            <a:r>
              <a:rPr lang="en-US" dirty="0" err="1">
                <a:solidFill>
                  <a:schemeClr val="bg1"/>
                </a:solidFill>
              </a:rPr>
              <a:t>SLE,scleroderma</a:t>
            </a:r>
            <a:r>
              <a:rPr lang="en-US" dirty="0">
                <a:solidFill>
                  <a:schemeClr val="bg1"/>
                </a:solidFill>
              </a:rPr>
              <a:t>)</a:t>
            </a:r>
          </a:p>
          <a:p>
            <a:pPr>
              <a:lnSpc>
                <a:spcPct val="90000"/>
              </a:lnSpc>
            </a:pPr>
            <a:r>
              <a:rPr lang="en-US" dirty="0">
                <a:solidFill>
                  <a:schemeClr val="bg1"/>
                </a:solidFill>
              </a:rPr>
              <a:t>HIV infection.</a:t>
            </a:r>
          </a:p>
        </p:txBody>
      </p:sp>
    </p:spTree>
    <p:extLst>
      <p:ext uri="{BB962C8B-B14F-4D97-AF65-F5344CB8AC3E}">
        <p14:creationId xmlns:p14="http://schemas.microsoft.com/office/powerpoint/2010/main" val="3682695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title"/>
          </p:nvPr>
        </p:nvSpPr>
        <p:spPr>
          <a:xfrm>
            <a:off x="685800" y="30591"/>
            <a:ext cx="7772400" cy="990600"/>
          </a:xfrm>
        </p:spPr>
        <p:txBody>
          <a:bodyPr/>
          <a:lstStyle/>
          <a:p>
            <a:r>
              <a:rPr lang="en-US" b="1" dirty="0">
                <a:solidFill>
                  <a:srgbClr val="FFFF00"/>
                </a:solidFill>
              </a:rPr>
              <a:t>Pathogenesis</a:t>
            </a:r>
          </a:p>
        </p:txBody>
      </p:sp>
      <p:sp>
        <p:nvSpPr>
          <p:cNvPr id="28675" name="Rectangle 3"/>
          <p:cNvSpPr>
            <a:spLocks noGrp="1" noChangeArrowheads="1"/>
          </p:cNvSpPr>
          <p:nvPr>
            <p:ph type="body" idx="1"/>
          </p:nvPr>
        </p:nvSpPr>
        <p:spPr>
          <a:xfrm>
            <a:off x="251520" y="980728"/>
            <a:ext cx="7344816" cy="3744416"/>
          </a:xfrm>
        </p:spPr>
        <p:txBody>
          <a:bodyPr>
            <a:normAutofit/>
          </a:bodyPr>
          <a:lstStyle/>
          <a:p>
            <a:r>
              <a:rPr lang="en-US" sz="2400" b="1" dirty="0">
                <a:solidFill>
                  <a:schemeClr val="bg1"/>
                </a:solidFill>
              </a:rPr>
              <a:t>Deficiency of VWF-cleaving protease</a:t>
            </a:r>
          </a:p>
          <a:p>
            <a:pPr lvl="1"/>
            <a:r>
              <a:rPr lang="en-US" sz="2400" b="1" dirty="0">
                <a:solidFill>
                  <a:schemeClr val="bg1"/>
                </a:solidFill>
              </a:rPr>
              <a:t>Termed ADAMTS13 ( “a </a:t>
            </a:r>
            <a:r>
              <a:rPr lang="en-US" sz="2400" b="1" dirty="0" err="1">
                <a:solidFill>
                  <a:schemeClr val="bg1"/>
                </a:solidFill>
              </a:rPr>
              <a:t>disintegrin</a:t>
            </a:r>
            <a:r>
              <a:rPr lang="en-US" sz="2400" b="1" dirty="0">
                <a:solidFill>
                  <a:schemeClr val="bg1"/>
                </a:solidFill>
              </a:rPr>
              <a:t>-like and </a:t>
            </a:r>
            <a:r>
              <a:rPr lang="en-US" sz="2400" b="1" dirty="0" err="1">
                <a:solidFill>
                  <a:schemeClr val="bg1"/>
                </a:solidFill>
              </a:rPr>
              <a:t>metalloprotease</a:t>
            </a:r>
            <a:r>
              <a:rPr lang="en-US" sz="2400" b="1" dirty="0">
                <a:solidFill>
                  <a:schemeClr val="bg1"/>
                </a:solidFill>
              </a:rPr>
              <a:t> with </a:t>
            </a:r>
            <a:r>
              <a:rPr lang="en-US" sz="2400" b="1" dirty="0" err="1">
                <a:solidFill>
                  <a:schemeClr val="bg1"/>
                </a:solidFill>
              </a:rPr>
              <a:t>thrombospondin</a:t>
            </a:r>
            <a:r>
              <a:rPr lang="en-US" sz="2400" b="1" dirty="0">
                <a:solidFill>
                  <a:schemeClr val="bg1"/>
                </a:solidFill>
              </a:rPr>
              <a:t> type I repeats</a:t>
            </a:r>
          </a:p>
          <a:p>
            <a:pPr lvl="1"/>
            <a:r>
              <a:rPr lang="en-US" sz="2400" b="1" dirty="0">
                <a:solidFill>
                  <a:schemeClr val="bg1"/>
                </a:solidFill>
              </a:rPr>
              <a:t>Corresponding gene : chromosome 9q34.</a:t>
            </a:r>
          </a:p>
          <a:p>
            <a:pPr lvl="1"/>
            <a:r>
              <a:rPr lang="en-US" sz="2400" b="1" dirty="0">
                <a:solidFill>
                  <a:schemeClr val="bg1"/>
                </a:solidFill>
              </a:rPr>
              <a:t>Familial recurrent TTP: constitutional deficiency</a:t>
            </a:r>
          </a:p>
          <a:p>
            <a:pPr lvl="1"/>
            <a:r>
              <a:rPr lang="en-US" sz="2400" b="1" dirty="0">
                <a:solidFill>
                  <a:schemeClr val="bg1"/>
                </a:solidFill>
              </a:rPr>
              <a:t>Acquired/Idiopathic : transient auto-antibodies</a:t>
            </a:r>
          </a:p>
          <a:p>
            <a:pPr lvl="1"/>
            <a:r>
              <a:rPr lang="en-US" sz="2400" b="1" dirty="0">
                <a:solidFill>
                  <a:schemeClr val="bg1"/>
                </a:solidFill>
              </a:rPr>
              <a:t>HUS : normal levels of enzyme  </a:t>
            </a:r>
          </a:p>
          <a:p>
            <a:pPr lvl="1">
              <a:buFontTx/>
              <a:buNone/>
            </a:pPr>
            <a:endParaRPr lang="en-US" sz="2400" b="1" dirty="0">
              <a:solidFill>
                <a:schemeClr val="bg1"/>
              </a:solidFill>
            </a:endParaRPr>
          </a:p>
        </p:txBody>
      </p:sp>
      <p:pic>
        <p:nvPicPr>
          <p:cNvPr id="5" name="Picture 3" descr="B958FF7A_31F1_41A2_86FF_00F4584BF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908720"/>
            <a:ext cx="1872208" cy="3600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 ">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4365104"/>
            <a:ext cx="8712968" cy="246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381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267" name="Picture 3" descr=" ">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295400"/>
            <a:ext cx="79248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257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457200"/>
            <a:ext cx="7772400" cy="990600"/>
          </a:xfrm>
        </p:spPr>
        <p:txBody>
          <a:bodyPr/>
          <a:lstStyle/>
          <a:p>
            <a:r>
              <a:rPr lang="en-US" b="1" dirty="0">
                <a:solidFill>
                  <a:srgbClr val="FFFF00"/>
                </a:solidFill>
              </a:rPr>
              <a:t>ULVWF Model</a:t>
            </a:r>
          </a:p>
        </p:txBody>
      </p:sp>
      <p:pic>
        <p:nvPicPr>
          <p:cNvPr id="31748" name="Picture 4"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76962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127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890" name="Rectangle 2"/>
          <p:cNvSpPr>
            <a:spLocks noGrp="1" noChangeArrowheads="1"/>
          </p:cNvSpPr>
          <p:nvPr>
            <p:ph type="title"/>
          </p:nvPr>
        </p:nvSpPr>
        <p:spPr>
          <a:xfrm>
            <a:off x="755576" y="0"/>
            <a:ext cx="7772400" cy="838200"/>
          </a:xfrm>
        </p:spPr>
        <p:txBody>
          <a:bodyPr/>
          <a:lstStyle/>
          <a:p>
            <a:r>
              <a:rPr lang="en-US" b="1" dirty="0">
                <a:solidFill>
                  <a:srgbClr val="FFFF00"/>
                </a:solidFill>
              </a:rPr>
              <a:t>Diagnosis</a:t>
            </a:r>
          </a:p>
        </p:txBody>
      </p:sp>
      <p:sp>
        <p:nvSpPr>
          <p:cNvPr id="37891" name="Rectangle 3"/>
          <p:cNvSpPr>
            <a:spLocks noGrp="1" noChangeArrowheads="1"/>
          </p:cNvSpPr>
          <p:nvPr>
            <p:ph type="body" idx="1"/>
          </p:nvPr>
        </p:nvSpPr>
        <p:spPr>
          <a:xfrm>
            <a:off x="251520" y="908720"/>
            <a:ext cx="8153400" cy="4419600"/>
          </a:xfrm>
        </p:spPr>
        <p:txBody>
          <a:bodyPr>
            <a:normAutofit lnSpcReduction="10000"/>
          </a:bodyPr>
          <a:lstStyle/>
          <a:p>
            <a:r>
              <a:rPr lang="en-US" dirty="0">
                <a:solidFill>
                  <a:srgbClr val="FFFF00"/>
                </a:solidFill>
              </a:rPr>
              <a:t>Primary diagnostic criteria</a:t>
            </a:r>
          </a:p>
          <a:p>
            <a:pPr lvl="1"/>
            <a:r>
              <a:rPr lang="en-US" dirty="0">
                <a:solidFill>
                  <a:schemeClr val="bg1"/>
                </a:solidFill>
              </a:rPr>
              <a:t>Thrombocytopenia ( often below &lt;20,000)</a:t>
            </a:r>
          </a:p>
          <a:p>
            <a:pPr lvl="1"/>
            <a:r>
              <a:rPr lang="en-US" dirty="0" err="1">
                <a:solidFill>
                  <a:schemeClr val="bg1"/>
                </a:solidFill>
              </a:rPr>
              <a:t>Microangiopathic</a:t>
            </a:r>
            <a:r>
              <a:rPr lang="en-US" dirty="0">
                <a:solidFill>
                  <a:schemeClr val="bg1"/>
                </a:solidFill>
              </a:rPr>
              <a:t> hemolytic anemia</a:t>
            </a:r>
          </a:p>
          <a:p>
            <a:pPr lvl="2"/>
            <a:r>
              <a:rPr lang="en-US" dirty="0">
                <a:solidFill>
                  <a:schemeClr val="bg1"/>
                </a:solidFill>
              </a:rPr>
              <a:t>Negative </a:t>
            </a:r>
            <a:r>
              <a:rPr lang="en-US" dirty="0" err="1">
                <a:solidFill>
                  <a:schemeClr val="bg1"/>
                </a:solidFill>
              </a:rPr>
              <a:t>Coomb’s</a:t>
            </a:r>
            <a:r>
              <a:rPr lang="en-US" dirty="0">
                <a:solidFill>
                  <a:schemeClr val="bg1"/>
                </a:solidFill>
              </a:rPr>
              <a:t> test.</a:t>
            </a:r>
          </a:p>
          <a:p>
            <a:pPr lvl="2"/>
            <a:r>
              <a:rPr lang="en-US" dirty="0">
                <a:solidFill>
                  <a:schemeClr val="bg1"/>
                </a:solidFill>
              </a:rPr>
              <a:t>Fragmented red cells (</a:t>
            </a:r>
            <a:r>
              <a:rPr lang="en-US" dirty="0" err="1">
                <a:solidFill>
                  <a:schemeClr val="bg1"/>
                </a:solidFill>
              </a:rPr>
              <a:t>schistocytes</a:t>
            </a:r>
            <a:r>
              <a:rPr lang="en-US" dirty="0">
                <a:solidFill>
                  <a:schemeClr val="bg1"/>
                </a:solidFill>
              </a:rPr>
              <a:t>) on peripheral smear</a:t>
            </a:r>
          </a:p>
          <a:p>
            <a:pPr lvl="2"/>
            <a:r>
              <a:rPr lang="en-US" dirty="0">
                <a:solidFill>
                  <a:schemeClr val="bg1"/>
                </a:solidFill>
              </a:rPr>
              <a:t>LDH elevation is the hallmark of RBC destruction and tissue injury related to ischemia.</a:t>
            </a:r>
          </a:p>
          <a:p>
            <a:r>
              <a:rPr lang="en-US" dirty="0">
                <a:solidFill>
                  <a:srgbClr val="FFFF00"/>
                </a:solidFill>
              </a:rPr>
              <a:t> Presence of above criteria is sufficient to establish presumptive diagnosis &amp; begin PE</a:t>
            </a:r>
          </a:p>
        </p:txBody>
      </p:sp>
      <p:sp>
        <p:nvSpPr>
          <p:cNvPr id="2" name="Прямоугольник 1"/>
          <p:cNvSpPr/>
          <p:nvPr/>
        </p:nvSpPr>
        <p:spPr>
          <a:xfrm>
            <a:off x="467544" y="5373216"/>
            <a:ext cx="8208912" cy="646331"/>
          </a:xfrm>
          <a:prstGeom prst="rect">
            <a:avLst/>
          </a:prstGeom>
        </p:spPr>
        <p:txBody>
          <a:bodyPr wrap="square">
            <a:spAutoFit/>
          </a:bodyPr>
          <a:lstStyle/>
          <a:p>
            <a:r>
              <a:rPr lang="en-US" b="1" dirty="0">
                <a:solidFill>
                  <a:schemeClr val="bg1"/>
                </a:solidFill>
              </a:rPr>
              <a:t>Tests for ADAMTS13 deficiency or inhibitors are not readily available and lack standardization. </a:t>
            </a:r>
          </a:p>
        </p:txBody>
      </p:sp>
    </p:spTree>
    <p:extLst>
      <p:ext uri="{BB962C8B-B14F-4D97-AF65-F5344CB8AC3E}">
        <p14:creationId xmlns:p14="http://schemas.microsoft.com/office/powerpoint/2010/main" val="3089194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48"/>
            <a:ext cx="9144000" cy="6858000"/>
          </a:xfrm>
          <a:prstGeom prst="rect">
            <a:avLst/>
          </a:prstGeom>
        </p:spPr>
      </p:pic>
      <p:sp>
        <p:nvSpPr>
          <p:cNvPr id="130050" name="Rectangle 2"/>
          <p:cNvSpPr>
            <a:spLocks noGrp="1" noChangeArrowheads="1"/>
          </p:cNvSpPr>
          <p:nvPr>
            <p:ph type="title"/>
          </p:nvPr>
        </p:nvSpPr>
        <p:spPr>
          <a:xfrm>
            <a:off x="1043608" y="-22448"/>
            <a:ext cx="7772400" cy="1143000"/>
          </a:xfrm>
        </p:spPr>
        <p:txBody>
          <a:bodyPr>
            <a:normAutofit/>
          </a:bodyPr>
          <a:lstStyle/>
          <a:p>
            <a:pPr eaLnBrk="1" hangingPunct="1"/>
            <a:r>
              <a:rPr lang="en-US" sz="3200" b="1" dirty="0" smtClean="0">
                <a:solidFill>
                  <a:srgbClr val="FFFF00"/>
                </a:solidFill>
                <a:latin typeface="Arial" pitchFamily="34" charset="0"/>
                <a:cs typeface="Arial" pitchFamily="34" charset="0"/>
              </a:rPr>
              <a:t>Thrombotic </a:t>
            </a:r>
            <a:r>
              <a:rPr lang="en-US" sz="3200" b="1" dirty="0" err="1" smtClean="0">
                <a:solidFill>
                  <a:srgbClr val="FFFF00"/>
                </a:solidFill>
                <a:latin typeface="Arial" pitchFamily="34" charset="0"/>
                <a:cs typeface="Arial" pitchFamily="34" charset="0"/>
              </a:rPr>
              <a:t>Trombocytopenic</a:t>
            </a:r>
            <a:r>
              <a:rPr lang="en-US" sz="3200" b="1" dirty="0" smtClean="0">
                <a:solidFill>
                  <a:srgbClr val="FFFF00"/>
                </a:solidFill>
                <a:latin typeface="Arial" pitchFamily="34" charset="0"/>
                <a:cs typeface="Arial" pitchFamily="34" charset="0"/>
              </a:rPr>
              <a:t> </a:t>
            </a:r>
            <a:r>
              <a:rPr lang="en-US" sz="3200" b="1" dirty="0" err="1" smtClean="0">
                <a:solidFill>
                  <a:srgbClr val="FFFF00"/>
                </a:solidFill>
                <a:latin typeface="Arial" pitchFamily="34" charset="0"/>
                <a:cs typeface="Arial" pitchFamily="34" charset="0"/>
              </a:rPr>
              <a:t>Purpura</a:t>
            </a:r>
            <a:r>
              <a:rPr lang="en-US" sz="3200" b="1" dirty="0" smtClean="0">
                <a:solidFill>
                  <a:srgbClr val="FFFF00"/>
                </a:solidFill>
                <a:latin typeface="Arial" pitchFamily="34" charset="0"/>
                <a:cs typeface="Arial" pitchFamily="34" charset="0"/>
              </a:rPr>
              <a:t> (TTP)</a:t>
            </a:r>
            <a:endParaRPr lang="en-US" b="1" dirty="0" smtClean="0">
              <a:solidFill>
                <a:srgbClr val="FFFF00"/>
              </a:solidFill>
              <a:latin typeface="Arial" pitchFamily="34" charset="0"/>
              <a:cs typeface="Arial" pitchFamily="34" charset="0"/>
            </a:endParaRPr>
          </a:p>
        </p:txBody>
      </p:sp>
      <p:sp>
        <p:nvSpPr>
          <p:cNvPr id="130051" name="Rectangle 3"/>
          <p:cNvSpPr>
            <a:spLocks noGrp="1" noChangeArrowheads="1"/>
          </p:cNvSpPr>
          <p:nvPr>
            <p:ph type="body" idx="1"/>
          </p:nvPr>
        </p:nvSpPr>
        <p:spPr>
          <a:xfrm>
            <a:off x="467543" y="1268760"/>
            <a:ext cx="8136905" cy="5181600"/>
          </a:xfrm>
        </p:spPr>
        <p:txBody>
          <a:bodyPr>
            <a:normAutofit lnSpcReduction="10000"/>
          </a:bodyPr>
          <a:lstStyle/>
          <a:p>
            <a:pPr marL="0" indent="0">
              <a:lnSpc>
                <a:spcPct val="90000"/>
              </a:lnSpc>
              <a:buNone/>
            </a:pPr>
            <a:r>
              <a:rPr lang="en-US" sz="2400" b="1" dirty="0" smtClean="0">
                <a:solidFill>
                  <a:srgbClr val="FFFF00"/>
                </a:solidFill>
                <a:latin typeface="Arial" pitchFamily="34" charset="0"/>
                <a:cs typeface="Arial" pitchFamily="34" charset="0"/>
              </a:rPr>
              <a:t>Diagnostic </a:t>
            </a:r>
            <a:r>
              <a:rPr lang="en-US" sz="2400" b="1" dirty="0">
                <a:solidFill>
                  <a:srgbClr val="FFFF00"/>
                </a:solidFill>
                <a:latin typeface="Arial" pitchFamily="34" charset="0"/>
                <a:cs typeface="Arial" pitchFamily="34" charset="0"/>
              </a:rPr>
              <a:t>Features </a:t>
            </a:r>
            <a:r>
              <a:rPr lang="en-US" sz="2400" b="1" dirty="0" smtClean="0">
                <a:solidFill>
                  <a:srgbClr val="FFFF00"/>
                </a:solidFill>
                <a:latin typeface="Arial" pitchFamily="34" charset="0"/>
                <a:cs typeface="Arial" pitchFamily="34" charset="0"/>
              </a:rPr>
              <a:t>- “</a:t>
            </a:r>
            <a:r>
              <a:rPr lang="en-US" sz="2400" b="1" dirty="0">
                <a:solidFill>
                  <a:srgbClr val="FFFF00"/>
                </a:solidFill>
                <a:latin typeface="Arial" pitchFamily="34" charset="0"/>
                <a:cs typeface="Arial" pitchFamily="34" charset="0"/>
              </a:rPr>
              <a:t>the Pentad</a:t>
            </a:r>
            <a:r>
              <a:rPr lang="en-US" sz="2400" b="1" dirty="0" smtClean="0">
                <a:solidFill>
                  <a:srgbClr val="FFFF00"/>
                </a:solidFill>
                <a:latin typeface="Arial" pitchFamily="34" charset="0"/>
                <a:cs typeface="Arial" pitchFamily="34" charset="0"/>
              </a:rPr>
              <a:t>”</a:t>
            </a:r>
            <a:endParaRPr lang="en-US" sz="2400" dirty="0" smtClean="0">
              <a:solidFill>
                <a:srgbClr val="3FEF39"/>
              </a:solidFill>
            </a:endParaRPr>
          </a:p>
          <a:p>
            <a:pPr>
              <a:lnSpc>
                <a:spcPct val="90000"/>
              </a:lnSpc>
            </a:pPr>
            <a:r>
              <a:rPr lang="en-US" sz="2400" b="1" dirty="0" smtClean="0">
                <a:solidFill>
                  <a:srgbClr val="FFFF00"/>
                </a:solidFill>
              </a:rPr>
              <a:t>Fever </a:t>
            </a:r>
            <a:r>
              <a:rPr lang="en-US" sz="2400" b="1" dirty="0">
                <a:solidFill>
                  <a:schemeClr val="bg1"/>
                </a:solidFill>
              </a:rPr>
              <a:t>without chills</a:t>
            </a:r>
          </a:p>
          <a:p>
            <a:pPr eaLnBrk="1" hangingPunct="1">
              <a:lnSpc>
                <a:spcPct val="90000"/>
              </a:lnSpc>
            </a:pPr>
            <a:r>
              <a:rPr lang="en-US" sz="2400" b="1" dirty="0" err="1" smtClean="0">
                <a:solidFill>
                  <a:srgbClr val="FFFF00"/>
                </a:solidFill>
              </a:rPr>
              <a:t>Microangiopathic</a:t>
            </a:r>
            <a:r>
              <a:rPr lang="en-US" sz="2400" b="1" dirty="0" smtClean="0">
                <a:solidFill>
                  <a:srgbClr val="FFFF00"/>
                </a:solidFill>
              </a:rPr>
              <a:t> Hemolytic Anemia (MAHA)</a:t>
            </a:r>
            <a:endParaRPr lang="en-US" sz="2000" b="1" dirty="0" smtClean="0">
              <a:solidFill>
                <a:srgbClr val="FFFF00"/>
              </a:solidFill>
            </a:endParaRPr>
          </a:p>
          <a:p>
            <a:pPr lvl="1" eaLnBrk="1" hangingPunct="1">
              <a:lnSpc>
                <a:spcPct val="90000"/>
              </a:lnSpc>
            </a:pPr>
            <a:r>
              <a:rPr lang="en-US" sz="2000" b="1" dirty="0" smtClean="0">
                <a:solidFill>
                  <a:schemeClr val="bg1"/>
                </a:solidFill>
                <a:ea typeface="ＭＳ Ｐゴシック" pitchFamily="84" charset="-128"/>
              </a:rPr>
              <a:t>Elevated LDH, elevated bilirubin</a:t>
            </a:r>
          </a:p>
          <a:p>
            <a:pPr lvl="1" eaLnBrk="1" hangingPunct="1">
              <a:lnSpc>
                <a:spcPct val="90000"/>
              </a:lnSpc>
            </a:pPr>
            <a:r>
              <a:rPr lang="en-US" sz="2000" b="1" u="sng" dirty="0" err="1" smtClean="0">
                <a:solidFill>
                  <a:schemeClr val="bg1"/>
                </a:solidFill>
                <a:ea typeface="ＭＳ Ｐゴシック" pitchFamily="84" charset="-128"/>
              </a:rPr>
              <a:t>Schistocytes</a:t>
            </a:r>
            <a:r>
              <a:rPr lang="en-US" sz="2000" b="1" dirty="0" smtClean="0">
                <a:solidFill>
                  <a:schemeClr val="bg1"/>
                </a:solidFill>
                <a:ea typeface="ＭＳ Ｐゴシック" pitchFamily="84" charset="-128"/>
              </a:rPr>
              <a:t> (peripheral smear) -s MUST BE PRESENT</a:t>
            </a:r>
          </a:p>
          <a:p>
            <a:pPr eaLnBrk="1" hangingPunct="1">
              <a:lnSpc>
                <a:spcPct val="90000"/>
              </a:lnSpc>
            </a:pPr>
            <a:r>
              <a:rPr lang="en-US" sz="2400" b="1" dirty="0" smtClean="0">
                <a:solidFill>
                  <a:srgbClr val="FFFF00"/>
                </a:solidFill>
              </a:rPr>
              <a:t>Low platelets</a:t>
            </a:r>
            <a:r>
              <a:rPr lang="en-US" sz="2000" b="1" dirty="0" smtClean="0">
                <a:solidFill>
                  <a:srgbClr val="FFFF00"/>
                </a:solidFill>
              </a:rPr>
              <a:t> - MUST BE PRESENT</a:t>
            </a:r>
          </a:p>
          <a:p>
            <a:pPr>
              <a:lnSpc>
                <a:spcPct val="90000"/>
              </a:lnSpc>
            </a:pPr>
            <a:r>
              <a:rPr lang="en-US" sz="2400" b="1" dirty="0" smtClean="0">
                <a:solidFill>
                  <a:srgbClr val="FFFF00"/>
                </a:solidFill>
              </a:rPr>
              <a:t>Neurologic Manifestations</a:t>
            </a:r>
            <a:r>
              <a:rPr lang="en-US" sz="2000" dirty="0" smtClean="0">
                <a:solidFill>
                  <a:srgbClr val="0710C5"/>
                </a:solidFill>
              </a:rPr>
              <a:t> </a:t>
            </a:r>
            <a:r>
              <a:rPr lang="en-US" sz="2000" dirty="0" smtClean="0"/>
              <a:t>- </a:t>
            </a:r>
            <a:r>
              <a:rPr lang="en-US" sz="2000" b="1" dirty="0" smtClean="0">
                <a:solidFill>
                  <a:schemeClr val="bg1"/>
                </a:solidFill>
              </a:rPr>
              <a:t>headache, sleepiness, confusion, stupor, stroke, coma, seizures – </a:t>
            </a:r>
          </a:p>
          <a:p>
            <a:pPr marL="0" indent="0">
              <a:lnSpc>
                <a:spcPct val="90000"/>
              </a:lnSpc>
              <a:buNone/>
            </a:pPr>
            <a:r>
              <a:rPr lang="en-US" sz="2000" b="1" dirty="0">
                <a:solidFill>
                  <a:schemeClr val="bg1"/>
                </a:solidFill>
              </a:rPr>
              <a:t> </a:t>
            </a:r>
            <a:r>
              <a:rPr lang="en-US" sz="2000" b="1" dirty="0" smtClean="0">
                <a:solidFill>
                  <a:schemeClr val="bg1"/>
                </a:solidFill>
              </a:rPr>
              <a:t>      Mental </a:t>
            </a:r>
            <a:r>
              <a:rPr lang="en-US" sz="2000" b="1" dirty="0">
                <a:solidFill>
                  <a:schemeClr val="bg1"/>
                </a:solidFill>
              </a:rPr>
              <a:t>status </a:t>
            </a:r>
            <a:r>
              <a:rPr lang="en-US" sz="2000" b="1" dirty="0" smtClean="0">
                <a:solidFill>
                  <a:schemeClr val="bg1"/>
                </a:solidFill>
              </a:rPr>
              <a:t>changes &gt; </a:t>
            </a:r>
            <a:r>
              <a:rPr lang="en-US" sz="2000" b="1" dirty="0">
                <a:solidFill>
                  <a:schemeClr val="bg1"/>
                </a:solidFill>
              </a:rPr>
              <a:t>focal abnormalities</a:t>
            </a:r>
            <a:endParaRPr lang="en-US" sz="2000" b="1" dirty="0" smtClean="0">
              <a:solidFill>
                <a:schemeClr val="bg1"/>
              </a:solidFill>
            </a:endParaRPr>
          </a:p>
          <a:p>
            <a:pPr eaLnBrk="1" hangingPunct="1">
              <a:lnSpc>
                <a:spcPct val="90000"/>
              </a:lnSpc>
            </a:pPr>
            <a:r>
              <a:rPr lang="en-US" sz="2400" b="1" dirty="0" smtClean="0">
                <a:solidFill>
                  <a:srgbClr val="FFFF00"/>
                </a:solidFill>
              </a:rPr>
              <a:t>Renal Manifestations</a:t>
            </a:r>
            <a:r>
              <a:rPr lang="en-US" sz="2000" b="1" dirty="0" smtClean="0">
                <a:solidFill>
                  <a:srgbClr val="FFFF00"/>
                </a:solidFill>
              </a:rPr>
              <a:t> </a:t>
            </a:r>
            <a:r>
              <a:rPr lang="en-US" sz="2000" dirty="0" smtClean="0"/>
              <a:t>- </a:t>
            </a:r>
            <a:r>
              <a:rPr lang="en-US" sz="2000" b="1" dirty="0" smtClean="0">
                <a:solidFill>
                  <a:schemeClr val="bg1"/>
                </a:solidFill>
              </a:rPr>
              <a:t>hematuria, </a:t>
            </a:r>
          </a:p>
          <a:p>
            <a:pPr marL="0" lvl="1" indent="0">
              <a:lnSpc>
                <a:spcPct val="90000"/>
              </a:lnSpc>
              <a:buNone/>
            </a:pPr>
            <a:r>
              <a:rPr lang="en-US" sz="2000" b="1" dirty="0">
                <a:solidFill>
                  <a:schemeClr val="bg1"/>
                </a:solidFill>
              </a:rPr>
              <a:t> </a:t>
            </a:r>
            <a:r>
              <a:rPr lang="en-US" sz="2000" b="1" dirty="0" smtClean="0">
                <a:solidFill>
                  <a:schemeClr val="bg1"/>
                </a:solidFill>
              </a:rPr>
              <a:t>      proteinuria, elevated BUN/</a:t>
            </a:r>
            <a:r>
              <a:rPr lang="en-US" sz="2000" b="1" dirty="0" err="1" smtClean="0">
                <a:solidFill>
                  <a:schemeClr val="bg1"/>
                </a:solidFill>
              </a:rPr>
              <a:t>Creatinine</a:t>
            </a:r>
            <a:r>
              <a:rPr lang="en-US" sz="2000" b="1" dirty="0" smtClean="0">
                <a:solidFill>
                  <a:schemeClr val="bg1"/>
                </a:solidFill>
              </a:rPr>
              <a:t> </a:t>
            </a:r>
          </a:p>
          <a:p>
            <a:pPr marL="0" lvl="1" indent="0">
              <a:lnSpc>
                <a:spcPct val="90000"/>
              </a:lnSpc>
              <a:buNone/>
            </a:pPr>
            <a:r>
              <a:rPr lang="en-US" dirty="0" smtClean="0">
                <a:solidFill>
                  <a:schemeClr val="bg1"/>
                </a:solidFill>
              </a:rPr>
              <a:t>Proteinuria/hematuria </a:t>
            </a:r>
            <a:r>
              <a:rPr lang="en-US" dirty="0">
                <a:solidFill>
                  <a:schemeClr val="bg1"/>
                </a:solidFill>
              </a:rPr>
              <a:t>&gt; oliguria/ARF</a:t>
            </a:r>
          </a:p>
          <a:p>
            <a:pPr>
              <a:lnSpc>
                <a:spcPct val="90000"/>
              </a:lnSpc>
            </a:pPr>
            <a:r>
              <a:rPr lang="en-US" sz="2400" b="1" dirty="0" smtClean="0">
                <a:solidFill>
                  <a:srgbClr val="FFFF00"/>
                </a:solidFill>
              </a:rPr>
              <a:t>Abdominal Pain</a:t>
            </a:r>
            <a:r>
              <a:rPr lang="en-US" sz="2000" dirty="0" smtClean="0"/>
              <a:t> </a:t>
            </a:r>
            <a:r>
              <a:rPr lang="en-US" sz="2000" b="1" dirty="0" smtClean="0">
                <a:solidFill>
                  <a:schemeClr val="bg1"/>
                </a:solidFill>
              </a:rPr>
              <a:t>+ </a:t>
            </a:r>
            <a:r>
              <a:rPr lang="en-US" sz="2000" b="1" dirty="0">
                <a:solidFill>
                  <a:schemeClr val="bg1"/>
                </a:solidFill>
              </a:rPr>
              <a:t>nausea, vomiting &amp; diarrhea</a:t>
            </a:r>
          </a:p>
          <a:p>
            <a:pPr marL="0" indent="0" eaLnBrk="1" hangingPunct="1">
              <a:lnSpc>
                <a:spcPct val="90000"/>
              </a:lnSpc>
              <a:buNone/>
            </a:pPr>
            <a:r>
              <a:rPr lang="en-US" sz="2000" b="1" dirty="0" smtClean="0">
                <a:solidFill>
                  <a:schemeClr val="bg1"/>
                </a:solidFill>
              </a:rPr>
              <a:t>      elevated lipase/amylase</a:t>
            </a:r>
          </a:p>
          <a:p>
            <a:pPr marL="0" indent="0" eaLnBrk="1" hangingPunct="1">
              <a:lnSpc>
                <a:spcPct val="90000"/>
              </a:lnSpc>
              <a:buNone/>
            </a:pPr>
            <a:endParaRPr lang="en-US" sz="2800" b="1" dirty="0" smtClean="0">
              <a:solidFill>
                <a:schemeClr val="bg1"/>
              </a:solidFill>
            </a:endParaRPr>
          </a:p>
        </p:txBody>
      </p:sp>
      <p:pic>
        <p:nvPicPr>
          <p:cNvPr id="6" name="Picture 2" descr="TTP                                                            000132E0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379095"/>
            <a:ext cx="2940076" cy="249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715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400" b="1" dirty="0" err="1">
                <a:solidFill>
                  <a:srgbClr val="FFFF00"/>
                </a:solidFill>
                <a:ea typeface="ＭＳ Ｐゴシック" pitchFamily="84" charset="-128"/>
              </a:rPr>
              <a:t>Schistocytes</a:t>
            </a:r>
            <a:endParaRPr lang="ru-RU" sz="5400" dirty="0">
              <a:solidFill>
                <a:srgbClr val="FFFF0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9" y="2204864"/>
            <a:ext cx="4716016" cy="41044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85" y="2204864"/>
            <a:ext cx="4283968"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318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5226050" y="2097088"/>
            <a:ext cx="3460750" cy="3522662"/>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buFont typeface="Wingdings" pitchFamily="2" charset="2"/>
              <a:buNone/>
              <a:defRPr/>
            </a:pPr>
            <a:r>
              <a:rPr lang="en-US" altLang="ru-RU" sz="2400" b="1" dirty="0" smtClean="0">
                <a:solidFill>
                  <a:srgbClr val="FFFF00"/>
                </a:solidFill>
                <a:latin typeface="Arial Narrow" pitchFamily="34" charset="0"/>
              </a:rPr>
              <a:t>Deep</a:t>
            </a:r>
          </a:p>
          <a:p>
            <a:pPr>
              <a:buClr>
                <a:schemeClr val="tx1"/>
              </a:buClr>
              <a:buFont typeface="Wingdings" pitchFamily="2" charset="2"/>
              <a:buBlip>
                <a:blip r:embed="rId3"/>
              </a:buBlip>
              <a:defRPr/>
            </a:pPr>
            <a:r>
              <a:rPr lang="en-US" altLang="ru-RU" sz="2400" dirty="0" smtClean="0">
                <a:latin typeface="Arial Narrow" pitchFamily="34" charset="0"/>
              </a:rPr>
              <a:t> </a:t>
            </a:r>
            <a:r>
              <a:rPr lang="en-US" altLang="ru-RU" sz="2400" b="1" dirty="0" smtClean="0">
                <a:solidFill>
                  <a:schemeClr val="bg1"/>
                </a:solidFill>
                <a:effectLst/>
                <a:latin typeface="Arial Narrow" pitchFamily="34" charset="0"/>
              </a:rPr>
              <a:t>Deep ecchymosis, </a:t>
            </a:r>
          </a:p>
          <a:p>
            <a:pPr>
              <a:buClr>
                <a:schemeClr val="tx1"/>
              </a:buClr>
              <a:buFont typeface="Wingdings" pitchFamily="2" charset="2"/>
              <a:buNone/>
              <a:defRPr/>
            </a:pPr>
            <a:r>
              <a:rPr lang="en-US" altLang="ru-RU" sz="2400" b="1" dirty="0" smtClean="0">
                <a:solidFill>
                  <a:schemeClr val="bg1"/>
                </a:solidFill>
                <a:effectLst/>
                <a:latin typeface="Arial Narrow" pitchFamily="34" charset="0"/>
              </a:rPr>
              <a:t>    hematoma</a:t>
            </a:r>
          </a:p>
          <a:p>
            <a:pPr>
              <a:buClr>
                <a:schemeClr val="tx1"/>
              </a:buClr>
              <a:buFont typeface="Wingdings" pitchFamily="2" charset="2"/>
              <a:buBlip>
                <a:blip r:embed="rId3"/>
              </a:buBlip>
              <a:defRPr/>
            </a:pPr>
            <a:endParaRPr lang="en-US" altLang="ru-RU" sz="2400" b="1" dirty="0" smtClean="0">
              <a:solidFill>
                <a:schemeClr val="bg1"/>
              </a:solidFill>
              <a:effectLst/>
              <a:latin typeface="Arial Narrow" pitchFamily="34" charset="0"/>
            </a:endParaRPr>
          </a:p>
          <a:p>
            <a:pPr>
              <a:buClr>
                <a:schemeClr val="tx1"/>
              </a:buClr>
              <a:buFont typeface="Wingdings" pitchFamily="2" charset="2"/>
              <a:buBlip>
                <a:blip r:embed="rId3"/>
              </a:buBlip>
              <a:defRPr/>
            </a:pPr>
            <a:r>
              <a:rPr lang="en-US" altLang="ru-RU" sz="2400" b="1" dirty="0" smtClean="0">
                <a:solidFill>
                  <a:schemeClr val="bg1"/>
                </a:solidFill>
                <a:effectLst/>
                <a:latin typeface="Arial Narrow" pitchFamily="34" charset="0"/>
              </a:rPr>
              <a:t> Rare</a:t>
            </a:r>
          </a:p>
          <a:p>
            <a:pPr>
              <a:buClr>
                <a:schemeClr val="tx1"/>
              </a:buClr>
              <a:buFont typeface="Wingdings" pitchFamily="2" charset="2"/>
              <a:buBlip>
                <a:blip r:embed="rId3"/>
              </a:buBlip>
              <a:defRPr/>
            </a:pPr>
            <a:endParaRPr lang="en-US" altLang="ru-RU" sz="2400" b="1" dirty="0" smtClean="0">
              <a:solidFill>
                <a:schemeClr val="bg1"/>
              </a:solidFill>
              <a:effectLst/>
              <a:latin typeface="Arial Narrow" pitchFamily="34" charset="0"/>
            </a:endParaRPr>
          </a:p>
          <a:p>
            <a:pPr>
              <a:buClr>
                <a:schemeClr val="tx1"/>
              </a:buClr>
              <a:buFont typeface="Wingdings" pitchFamily="2" charset="2"/>
              <a:buBlip>
                <a:blip r:embed="rId3"/>
              </a:buBlip>
              <a:defRPr/>
            </a:pPr>
            <a:r>
              <a:rPr lang="en-US" altLang="ru-RU" sz="2400" b="1" dirty="0" smtClean="0">
                <a:solidFill>
                  <a:schemeClr val="bg1"/>
                </a:solidFill>
                <a:effectLst/>
                <a:latin typeface="Arial Narrow" pitchFamily="34" charset="0"/>
              </a:rPr>
              <a:t> Retroperitoneal </a:t>
            </a:r>
          </a:p>
          <a:p>
            <a:pPr>
              <a:buClr>
                <a:schemeClr val="tx1"/>
              </a:buClr>
              <a:buFont typeface="Wingdings" pitchFamily="2" charset="2"/>
              <a:buNone/>
              <a:defRPr/>
            </a:pPr>
            <a:r>
              <a:rPr lang="en-US" altLang="ru-RU" sz="2400" b="1" dirty="0" smtClean="0">
                <a:solidFill>
                  <a:schemeClr val="bg1"/>
                </a:solidFill>
                <a:effectLst/>
                <a:latin typeface="Arial Narrow" pitchFamily="34" charset="0"/>
              </a:rPr>
              <a:t>    hematoma, </a:t>
            </a:r>
            <a:r>
              <a:rPr lang="en-US" altLang="ru-RU" sz="2400" b="1" dirty="0" err="1" smtClean="0">
                <a:solidFill>
                  <a:schemeClr val="bg1"/>
                </a:solidFill>
                <a:effectLst/>
                <a:latin typeface="Arial Narrow" pitchFamily="34" charset="0"/>
              </a:rPr>
              <a:t>hemarthrosis</a:t>
            </a:r>
            <a:endParaRPr lang="en-US" altLang="ru-RU" sz="2400" b="1" dirty="0" smtClean="0">
              <a:solidFill>
                <a:schemeClr val="bg1"/>
              </a:solidFill>
              <a:effectLst/>
              <a:latin typeface="Arial Narrow" pitchFamily="34" charset="0"/>
            </a:endParaRPr>
          </a:p>
        </p:txBody>
      </p:sp>
      <p:sp>
        <p:nvSpPr>
          <p:cNvPr id="81923" name="Rectangle 3"/>
          <p:cNvSpPr>
            <a:spLocks noChangeArrowheads="1"/>
          </p:cNvSpPr>
          <p:nvPr/>
        </p:nvSpPr>
        <p:spPr bwMode="auto">
          <a:xfrm>
            <a:off x="2071688" y="2097088"/>
            <a:ext cx="3154362" cy="3522662"/>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buFont typeface="Wingdings" pitchFamily="2" charset="2"/>
              <a:buNone/>
              <a:defRPr/>
            </a:pPr>
            <a:r>
              <a:rPr lang="en-US" altLang="ru-RU" sz="2400" b="1" dirty="0" smtClean="0">
                <a:solidFill>
                  <a:srgbClr val="FFFF00"/>
                </a:solidFill>
                <a:latin typeface="Arial Narrow" pitchFamily="34" charset="0"/>
              </a:rPr>
              <a:t>Superficial</a:t>
            </a:r>
          </a:p>
          <a:p>
            <a:pPr>
              <a:buClr>
                <a:schemeClr val="tx1"/>
              </a:buClr>
              <a:buFont typeface="Wingdings" pitchFamily="2" charset="2"/>
              <a:buBlip>
                <a:blip r:embed="rId3"/>
              </a:buBlip>
              <a:defRPr/>
            </a:pPr>
            <a:r>
              <a:rPr lang="en-US" altLang="ru-RU" sz="2400" dirty="0" smtClean="0">
                <a:latin typeface="Arial Narrow" pitchFamily="34" charset="0"/>
              </a:rPr>
              <a:t> </a:t>
            </a:r>
            <a:r>
              <a:rPr lang="en-US" altLang="ru-RU" sz="2400" b="1" dirty="0" err="1" smtClean="0">
                <a:solidFill>
                  <a:schemeClr val="bg1"/>
                </a:solidFill>
                <a:latin typeface="Arial Narrow" pitchFamily="34" charset="0"/>
              </a:rPr>
              <a:t>Petechiae</a:t>
            </a:r>
            <a:r>
              <a:rPr lang="en-US" altLang="ru-RU" sz="2400" b="1" dirty="0" smtClean="0">
                <a:solidFill>
                  <a:schemeClr val="bg1"/>
                </a:solidFill>
                <a:latin typeface="Arial Narrow" pitchFamily="34" charset="0"/>
              </a:rPr>
              <a:t>, superficial </a:t>
            </a:r>
          </a:p>
          <a:p>
            <a:pPr>
              <a:buClr>
                <a:schemeClr val="tx1"/>
              </a:buClr>
              <a:buFont typeface="Wingdings" pitchFamily="2" charset="2"/>
              <a:buNone/>
              <a:defRPr/>
            </a:pPr>
            <a:r>
              <a:rPr lang="en-US" altLang="ru-RU" sz="2400" b="1" dirty="0" smtClean="0">
                <a:solidFill>
                  <a:schemeClr val="bg1"/>
                </a:solidFill>
                <a:latin typeface="Arial Narrow" pitchFamily="34" charset="0"/>
              </a:rPr>
              <a:t>    ecchymosis</a:t>
            </a:r>
          </a:p>
          <a:p>
            <a:pPr>
              <a:buClr>
                <a:schemeClr val="tx1"/>
              </a:buClr>
              <a:buFont typeface="Wingdings" pitchFamily="2" charset="2"/>
              <a:buBlip>
                <a:blip r:embed="rId3"/>
              </a:buBlip>
              <a:defRPr/>
            </a:pPr>
            <a:endParaRPr lang="en-US" altLang="ru-RU" sz="2400" b="1" dirty="0" smtClean="0">
              <a:solidFill>
                <a:schemeClr val="bg1"/>
              </a:solidFill>
              <a:latin typeface="Arial Narrow" pitchFamily="34" charset="0"/>
            </a:endParaRPr>
          </a:p>
          <a:p>
            <a:pPr>
              <a:buClr>
                <a:schemeClr val="tx1"/>
              </a:buClr>
              <a:buFont typeface="Wingdings" pitchFamily="2" charset="2"/>
              <a:buBlip>
                <a:blip r:embed="rId3"/>
              </a:buBlip>
              <a:defRPr/>
            </a:pPr>
            <a:r>
              <a:rPr lang="en-US" altLang="ru-RU" sz="2400" b="1" dirty="0" smtClean="0">
                <a:solidFill>
                  <a:schemeClr val="bg1"/>
                </a:solidFill>
                <a:latin typeface="Arial Narrow" pitchFamily="34" charset="0"/>
              </a:rPr>
              <a:t> Common</a:t>
            </a:r>
          </a:p>
          <a:p>
            <a:pPr>
              <a:buClr>
                <a:schemeClr val="tx1"/>
              </a:buClr>
              <a:buFont typeface="Wingdings" pitchFamily="2" charset="2"/>
              <a:buBlip>
                <a:blip r:embed="rId3"/>
              </a:buBlip>
              <a:defRPr/>
            </a:pPr>
            <a:endParaRPr lang="en-US" altLang="ru-RU" sz="2400" b="1" dirty="0" smtClean="0">
              <a:solidFill>
                <a:schemeClr val="bg1"/>
              </a:solidFill>
              <a:latin typeface="Arial Narrow" pitchFamily="34" charset="0"/>
            </a:endParaRPr>
          </a:p>
          <a:p>
            <a:pPr>
              <a:buClr>
                <a:schemeClr val="tx1"/>
              </a:buClr>
              <a:buFont typeface="Wingdings" pitchFamily="2" charset="2"/>
              <a:buBlip>
                <a:blip r:embed="rId3"/>
              </a:buBlip>
              <a:defRPr/>
            </a:pPr>
            <a:r>
              <a:rPr lang="en-US" altLang="ru-RU" sz="2400" b="1" dirty="0" smtClean="0">
                <a:solidFill>
                  <a:schemeClr val="bg1"/>
                </a:solidFill>
                <a:latin typeface="Arial Narrow" pitchFamily="34" charset="0"/>
              </a:rPr>
              <a:t> Rare</a:t>
            </a:r>
          </a:p>
        </p:txBody>
      </p:sp>
      <p:sp>
        <p:nvSpPr>
          <p:cNvPr id="81924" name="Rectangle 4"/>
          <p:cNvSpPr>
            <a:spLocks noChangeArrowheads="1"/>
          </p:cNvSpPr>
          <p:nvPr/>
        </p:nvSpPr>
        <p:spPr bwMode="auto">
          <a:xfrm>
            <a:off x="457200" y="2097088"/>
            <a:ext cx="1614488" cy="3522662"/>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buClr>
                <a:schemeClr val="tx1"/>
              </a:buClr>
              <a:buFont typeface="Wingdings" pitchFamily="2" charset="2"/>
              <a:buNone/>
              <a:defRPr/>
            </a:pPr>
            <a:r>
              <a:rPr lang="en-US" altLang="ru-RU" sz="2400" b="1" dirty="0" smtClean="0">
                <a:solidFill>
                  <a:srgbClr val="FFFF00"/>
                </a:solidFill>
                <a:latin typeface="Arial Narrow" pitchFamily="34" charset="0"/>
              </a:rPr>
              <a:t>Sites</a:t>
            </a:r>
          </a:p>
          <a:p>
            <a:pPr>
              <a:buClr>
                <a:schemeClr val="tx1"/>
              </a:buClr>
              <a:buFont typeface="Wingdings" pitchFamily="2" charset="2"/>
              <a:buNone/>
              <a:defRPr/>
            </a:pPr>
            <a:r>
              <a:rPr lang="en-US" altLang="ru-RU" sz="2400" b="1" dirty="0" smtClean="0">
                <a:solidFill>
                  <a:srgbClr val="FFFF00"/>
                </a:solidFill>
                <a:latin typeface="Arial Narrow" pitchFamily="34" charset="0"/>
              </a:rPr>
              <a:t>Skin</a:t>
            </a:r>
          </a:p>
          <a:p>
            <a:pPr>
              <a:buClr>
                <a:schemeClr val="tx1"/>
              </a:buClr>
              <a:defRPr/>
            </a:pPr>
            <a:endParaRPr lang="en-US" altLang="ru-RU" sz="2400" b="1" dirty="0" smtClean="0">
              <a:solidFill>
                <a:srgbClr val="FFFF00"/>
              </a:solidFill>
              <a:latin typeface="Arial Narrow" pitchFamily="34" charset="0"/>
            </a:endParaRPr>
          </a:p>
          <a:p>
            <a:pPr>
              <a:buClr>
                <a:schemeClr val="tx1"/>
              </a:buClr>
              <a:defRPr/>
            </a:pPr>
            <a:endParaRPr lang="en-US" altLang="ru-RU" sz="2400" b="1" dirty="0" smtClean="0">
              <a:solidFill>
                <a:srgbClr val="FFFF00"/>
              </a:solidFill>
              <a:latin typeface="Arial Narrow" pitchFamily="34" charset="0"/>
            </a:endParaRPr>
          </a:p>
          <a:p>
            <a:pPr>
              <a:buClr>
                <a:schemeClr val="tx1"/>
              </a:buClr>
              <a:buFont typeface="Wingdings" pitchFamily="2" charset="2"/>
              <a:buNone/>
              <a:defRPr/>
            </a:pPr>
            <a:r>
              <a:rPr lang="en-US" altLang="ru-RU" sz="2400" b="1" dirty="0" smtClean="0">
                <a:solidFill>
                  <a:srgbClr val="FFFF00"/>
                </a:solidFill>
                <a:latin typeface="Arial Narrow" pitchFamily="34" charset="0"/>
              </a:rPr>
              <a:t>Mucosal</a:t>
            </a:r>
          </a:p>
          <a:p>
            <a:pPr>
              <a:buClr>
                <a:schemeClr val="tx1"/>
              </a:buClr>
              <a:defRPr/>
            </a:pPr>
            <a:endParaRPr lang="en-US" altLang="ru-RU" sz="2400" b="1" dirty="0" smtClean="0">
              <a:solidFill>
                <a:srgbClr val="FFFF00"/>
              </a:solidFill>
              <a:latin typeface="Arial Narrow" pitchFamily="34" charset="0"/>
            </a:endParaRPr>
          </a:p>
          <a:p>
            <a:pPr>
              <a:buClr>
                <a:schemeClr val="tx1"/>
              </a:buClr>
              <a:buFont typeface="Wingdings" pitchFamily="2" charset="2"/>
              <a:buNone/>
              <a:defRPr/>
            </a:pPr>
            <a:r>
              <a:rPr lang="en-US" altLang="ru-RU" sz="2400" b="1" dirty="0" smtClean="0">
                <a:solidFill>
                  <a:srgbClr val="FFFF00"/>
                </a:solidFill>
                <a:latin typeface="Arial Narrow" pitchFamily="34" charset="0"/>
              </a:rPr>
              <a:t>Others</a:t>
            </a:r>
          </a:p>
        </p:txBody>
      </p:sp>
      <p:sp>
        <p:nvSpPr>
          <p:cNvPr id="81925" name="Rectangle 5"/>
          <p:cNvSpPr>
            <a:spLocks noChangeArrowheads="1"/>
          </p:cNvSpPr>
          <p:nvPr/>
        </p:nvSpPr>
        <p:spPr bwMode="auto">
          <a:xfrm>
            <a:off x="5226050" y="1563688"/>
            <a:ext cx="3460750" cy="5334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buFont typeface="Wingdings" pitchFamily="2" charset="2"/>
              <a:buNone/>
              <a:defRPr/>
            </a:pPr>
            <a:r>
              <a:rPr lang="en-US" altLang="ru-RU" sz="2400" smtClean="0"/>
              <a:t>Delayed</a:t>
            </a:r>
          </a:p>
        </p:txBody>
      </p:sp>
      <p:sp>
        <p:nvSpPr>
          <p:cNvPr id="81926" name="Rectangle 6"/>
          <p:cNvSpPr>
            <a:spLocks noChangeArrowheads="1"/>
          </p:cNvSpPr>
          <p:nvPr/>
        </p:nvSpPr>
        <p:spPr bwMode="auto">
          <a:xfrm>
            <a:off x="2071688" y="1563688"/>
            <a:ext cx="3154362" cy="5334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buFont typeface="Wingdings" pitchFamily="2" charset="2"/>
              <a:buNone/>
              <a:defRPr/>
            </a:pPr>
            <a:r>
              <a:rPr lang="en-US" altLang="ru-RU" sz="2400" dirty="0" smtClean="0"/>
              <a:t>Immediate</a:t>
            </a:r>
          </a:p>
        </p:txBody>
      </p:sp>
      <p:sp>
        <p:nvSpPr>
          <p:cNvPr id="81927" name="Rectangle 7"/>
          <p:cNvSpPr>
            <a:spLocks noChangeArrowheads="1"/>
          </p:cNvSpPr>
          <p:nvPr/>
        </p:nvSpPr>
        <p:spPr bwMode="auto">
          <a:xfrm>
            <a:off x="457200" y="1524000"/>
            <a:ext cx="1614488" cy="609600"/>
          </a:xfrm>
          <a:prstGeom prst="rect">
            <a:avLst/>
          </a:prstGeom>
          <a:solidFill>
            <a:srgbClr val="99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buClr>
                <a:schemeClr val="tx1"/>
              </a:buClr>
              <a:buFont typeface="Wingdings" pitchFamily="2" charset="2"/>
              <a:buNone/>
              <a:defRPr/>
            </a:pPr>
            <a:r>
              <a:rPr lang="en-US" altLang="ru-RU" sz="2400" dirty="0" smtClean="0"/>
              <a:t>Onset</a:t>
            </a:r>
          </a:p>
        </p:txBody>
      </p:sp>
      <p:sp>
        <p:nvSpPr>
          <p:cNvPr id="81928" name="Rectangle 8"/>
          <p:cNvSpPr>
            <a:spLocks noChangeArrowheads="1"/>
          </p:cNvSpPr>
          <p:nvPr/>
        </p:nvSpPr>
        <p:spPr bwMode="auto">
          <a:xfrm>
            <a:off x="5181600" y="838200"/>
            <a:ext cx="3505200" cy="725488"/>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buFont typeface="Wingdings" pitchFamily="2" charset="2"/>
              <a:buNone/>
              <a:defRPr/>
            </a:pPr>
            <a:r>
              <a:rPr lang="en-US" altLang="ru-RU" sz="2400" b="1" dirty="0" smtClean="0">
                <a:solidFill>
                  <a:srgbClr val="FFFF00"/>
                </a:solidFill>
              </a:rPr>
              <a:t>Secondary Hemostasis</a:t>
            </a:r>
          </a:p>
        </p:txBody>
      </p:sp>
      <p:sp>
        <p:nvSpPr>
          <p:cNvPr id="81929" name="Rectangle 9"/>
          <p:cNvSpPr>
            <a:spLocks noChangeArrowheads="1"/>
          </p:cNvSpPr>
          <p:nvPr/>
        </p:nvSpPr>
        <p:spPr bwMode="auto">
          <a:xfrm>
            <a:off x="2071688" y="838200"/>
            <a:ext cx="3154362" cy="725488"/>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buFont typeface="Wingdings" pitchFamily="2" charset="2"/>
              <a:buNone/>
              <a:defRPr/>
            </a:pPr>
            <a:r>
              <a:rPr lang="en-US" altLang="ru-RU" sz="2400" b="1" dirty="0" smtClean="0">
                <a:solidFill>
                  <a:srgbClr val="FFFF00"/>
                </a:solidFill>
                <a:effectLst/>
              </a:rPr>
              <a:t>Primary Hemostasis</a:t>
            </a:r>
          </a:p>
        </p:txBody>
      </p:sp>
      <p:sp>
        <p:nvSpPr>
          <p:cNvPr id="81930" name="Rectangle 10"/>
          <p:cNvSpPr>
            <a:spLocks noChangeArrowheads="1"/>
          </p:cNvSpPr>
          <p:nvPr/>
        </p:nvSpPr>
        <p:spPr bwMode="auto">
          <a:xfrm>
            <a:off x="468313" y="836613"/>
            <a:ext cx="1614487" cy="72548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hlink"/>
              </a:buClr>
              <a:buSzPct val="80000"/>
              <a:buFont typeface="Wingdings" pitchFamily="2" charset="2"/>
              <a:buChar char="n"/>
              <a:defRPr sz="2800">
                <a:solidFill>
                  <a:schemeClr val="tx1"/>
                </a:solidFill>
                <a:effectLst>
                  <a:outerShdw blurRad="38100" dist="38100" dir="2700000" algn="tl">
                    <a:srgbClr val="000000"/>
                  </a:outerShdw>
                </a:effectLst>
                <a:latin typeface="Tahoma" pitchFamily="34" charset="0"/>
                <a:cs typeface="Arial" charset="0"/>
              </a:defRPr>
            </a:lvl1pPr>
            <a:lvl2pPr>
              <a:spcBef>
                <a:spcPct val="20000"/>
              </a:spcBef>
              <a:buClr>
                <a:schemeClr val="tx1"/>
              </a:buClr>
              <a:buChar char="–"/>
              <a:defRPr sz="2400">
                <a:solidFill>
                  <a:schemeClr val="tx1"/>
                </a:solidFill>
                <a:effectLst>
                  <a:outerShdw blurRad="38100" dist="38100" dir="2700000" algn="tl">
                    <a:srgbClr val="000000"/>
                  </a:outerShdw>
                </a:effectLst>
                <a:latin typeface="Tahoma" pitchFamily="34" charset="0"/>
                <a:cs typeface="Arial" charset="0"/>
              </a:defRPr>
            </a:lvl2pPr>
            <a:lvl3pPr>
              <a:spcBef>
                <a:spcPct val="20000"/>
              </a:spcBef>
              <a:buClr>
                <a:schemeClr val="hlink"/>
              </a:buClr>
              <a:buFont typeface="Wingdings" pitchFamily="2" charset="2"/>
              <a:buChar char="§"/>
              <a:defRPr sz="2000">
                <a:solidFill>
                  <a:schemeClr val="tx1"/>
                </a:solidFill>
                <a:effectLst>
                  <a:outerShdw blurRad="38100" dist="38100" dir="2700000" algn="tl">
                    <a:srgbClr val="000000"/>
                  </a:outerShdw>
                </a:effectLst>
                <a:latin typeface="Tahoma" pitchFamily="34" charset="0"/>
                <a:cs typeface="Arial" charset="0"/>
              </a:defRPr>
            </a:lvl3pPr>
            <a:lvl4pPr>
              <a:spcBef>
                <a:spcPct val="20000"/>
              </a:spcBef>
              <a:buChar char="–"/>
              <a:defRPr>
                <a:solidFill>
                  <a:schemeClr val="tx1"/>
                </a:solidFill>
                <a:effectLst>
                  <a:outerShdw blurRad="38100" dist="38100" dir="2700000" algn="tl">
                    <a:srgbClr val="000000"/>
                  </a:outerShdw>
                </a:effectLst>
                <a:latin typeface="Tahoma" pitchFamily="34" charset="0"/>
                <a:cs typeface="Arial" charset="0"/>
              </a:defRPr>
            </a:lvl4pPr>
            <a:lvl5pPr>
              <a:spcBef>
                <a:spcPct val="20000"/>
              </a:spcBef>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5pPr>
            <a:lvl6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6pPr>
            <a:lvl7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7pPr>
            <a:lvl8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8pPr>
            <a:lvl9pPr fontAlgn="base">
              <a:spcBef>
                <a:spcPct val="20000"/>
              </a:spcBef>
              <a:spcAft>
                <a:spcPct val="0"/>
              </a:spcAft>
              <a:buClr>
                <a:schemeClr val="hlink"/>
              </a:buClr>
              <a:buFont typeface="Wingdings" pitchFamily="2" charset="2"/>
              <a:buChar char="§"/>
              <a:defRPr>
                <a:solidFill>
                  <a:schemeClr val="tx1"/>
                </a:solidFill>
                <a:effectLst>
                  <a:outerShdw blurRad="38100" dist="38100" dir="2700000" algn="tl">
                    <a:srgbClr val="000000"/>
                  </a:outerShdw>
                </a:effectLst>
                <a:latin typeface="Tahoma" pitchFamily="34" charset="0"/>
                <a:cs typeface="Arial" charset="0"/>
              </a:defRPr>
            </a:lvl9pPr>
          </a:lstStyle>
          <a:p>
            <a:pPr algn="ctr">
              <a:buFont typeface="Wingdings" pitchFamily="2" charset="2"/>
              <a:buNone/>
              <a:defRPr/>
            </a:pPr>
            <a:endParaRPr lang="th-TH" altLang="ru-RU" sz="2400" smtClean="0">
              <a:latin typeface="Arial Narrow" pitchFamily="34" charset="0"/>
            </a:endParaRPr>
          </a:p>
        </p:txBody>
      </p:sp>
      <p:sp>
        <p:nvSpPr>
          <p:cNvPr id="11275" name="Line 11"/>
          <p:cNvSpPr>
            <a:spLocks noChangeShapeType="1"/>
          </p:cNvSpPr>
          <p:nvPr/>
        </p:nvSpPr>
        <p:spPr bwMode="auto">
          <a:xfrm>
            <a:off x="457200" y="838200"/>
            <a:ext cx="822960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6" name="Line 12"/>
          <p:cNvSpPr>
            <a:spLocks noChangeShapeType="1"/>
          </p:cNvSpPr>
          <p:nvPr/>
        </p:nvSpPr>
        <p:spPr bwMode="auto">
          <a:xfrm>
            <a:off x="457200" y="1563688"/>
            <a:ext cx="82296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7" name="Line 13"/>
          <p:cNvSpPr>
            <a:spLocks noChangeShapeType="1"/>
          </p:cNvSpPr>
          <p:nvPr/>
        </p:nvSpPr>
        <p:spPr bwMode="auto">
          <a:xfrm>
            <a:off x="457200" y="2097088"/>
            <a:ext cx="8229600"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8" name="Line 14"/>
          <p:cNvSpPr>
            <a:spLocks noChangeShapeType="1"/>
          </p:cNvSpPr>
          <p:nvPr/>
        </p:nvSpPr>
        <p:spPr bwMode="auto">
          <a:xfrm>
            <a:off x="457200" y="5619750"/>
            <a:ext cx="8229600" cy="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79" name="Line 15"/>
          <p:cNvSpPr>
            <a:spLocks noChangeShapeType="1"/>
          </p:cNvSpPr>
          <p:nvPr/>
        </p:nvSpPr>
        <p:spPr bwMode="auto">
          <a:xfrm>
            <a:off x="457200" y="838200"/>
            <a:ext cx="0" cy="478155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0" name="Line 16"/>
          <p:cNvSpPr>
            <a:spLocks noChangeShapeType="1"/>
          </p:cNvSpPr>
          <p:nvPr/>
        </p:nvSpPr>
        <p:spPr bwMode="auto">
          <a:xfrm>
            <a:off x="2071688" y="838200"/>
            <a:ext cx="0" cy="478155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1" name="Line 17"/>
          <p:cNvSpPr>
            <a:spLocks noChangeShapeType="1"/>
          </p:cNvSpPr>
          <p:nvPr/>
        </p:nvSpPr>
        <p:spPr bwMode="auto">
          <a:xfrm>
            <a:off x="5226050" y="838200"/>
            <a:ext cx="0" cy="478155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282" name="Line 18"/>
          <p:cNvSpPr>
            <a:spLocks noChangeShapeType="1"/>
          </p:cNvSpPr>
          <p:nvPr/>
        </p:nvSpPr>
        <p:spPr bwMode="auto">
          <a:xfrm>
            <a:off x="8686800" y="838200"/>
            <a:ext cx="0" cy="4781550"/>
          </a:xfrm>
          <a:prstGeom prst="line">
            <a:avLst/>
          </a:prstGeom>
          <a:noFill/>
          <a:ln w="28575" cap="sq">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165066217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 y="-5858"/>
            <a:ext cx="9144000" cy="6858000"/>
          </a:xfrm>
          <a:prstGeom prst="rect">
            <a:avLst/>
          </a:prstGeom>
        </p:spPr>
      </p:pic>
      <p:sp>
        <p:nvSpPr>
          <p:cNvPr id="142338" name="Rectangle 2"/>
          <p:cNvSpPr>
            <a:spLocks noGrp="1" noChangeArrowheads="1"/>
          </p:cNvSpPr>
          <p:nvPr>
            <p:ph type="title"/>
          </p:nvPr>
        </p:nvSpPr>
        <p:spPr>
          <a:xfrm>
            <a:off x="454999" y="0"/>
            <a:ext cx="8229600" cy="836712"/>
          </a:xfrm>
        </p:spPr>
        <p:txBody>
          <a:bodyPr/>
          <a:lstStyle/>
          <a:p>
            <a:pPr eaLnBrk="1" hangingPunct="1"/>
            <a:r>
              <a:rPr lang="en-US" b="1" dirty="0" smtClean="0">
                <a:solidFill>
                  <a:srgbClr val="FFFF00"/>
                </a:solidFill>
              </a:rPr>
              <a:t>Approach to a patient</a:t>
            </a:r>
          </a:p>
        </p:txBody>
      </p:sp>
      <p:sp>
        <p:nvSpPr>
          <p:cNvPr id="142339" name="Rectangle 3"/>
          <p:cNvSpPr>
            <a:spLocks noGrp="1" noChangeArrowheads="1"/>
          </p:cNvSpPr>
          <p:nvPr>
            <p:ph type="body" idx="1"/>
          </p:nvPr>
        </p:nvSpPr>
        <p:spPr>
          <a:xfrm>
            <a:off x="251520" y="764704"/>
            <a:ext cx="8229600" cy="5832648"/>
          </a:xfrm>
        </p:spPr>
        <p:txBody>
          <a:bodyPr>
            <a:normAutofit fontScale="70000" lnSpcReduction="20000"/>
          </a:bodyPr>
          <a:lstStyle/>
          <a:p>
            <a:pPr eaLnBrk="1" hangingPunct="1"/>
            <a:r>
              <a:rPr lang="en-US" b="1" dirty="0" smtClean="0">
                <a:solidFill>
                  <a:srgbClr val="FFFF00"/>
                </a:solidFill>
              </a:rPr>
              <a:t>Platelet count &lt;20</a:t>
            </a:r>
          </a:p>
          <a:p>
            <a:pPr lvl="1" eaLnBrk="1" hangingPunct="1"/>
            <a:r>
              <a:rPr lang="en-US" dirty="0" smtClean="0">
                <a:solidFill>
                  <a:schemeClr val="bg1"/>
                </a:solidFill>
                <a:ea typeface="ＭＳ Ｐゴシック" pitchFamily="84" charset="-128"/>
              </a:rPr>
              <a:t>Usually requires admission</a:t>
            </a:r>
          </a:p>
          <a:p>
            <a:pPr lvl="1" eaLnBrk="1" hangingPunct="1"/>
            <a:r>
              <a:rPr lang="en-US" dirty="0" smtClean="0">
                <a:solidFill>
                  <a:schemeClr val="bg1"/>
                </a:solidFill>
                <a:ea typeface="ＭＳ Ｐゴシック" pitchFamily="84" charset="-128"/>
              </a:rPr>
              <a:t>R/O TTP</a:t>
            </a:r>
          </a:p>
          <a:p>
            <a:pPr lvl="1" eaLnBrk="1" hangingPunct="1"/>
            <a:r>
              <a:rPr lang="en-US" dirty="0" smtClean="0">
                <a:solidFill>
                  <a:schemeClr val="bg1"/>
                </a:solidFill>
                <a:ea typeface="ＭＳ Ｐゴシック" pitchFamily="84" charset="-128"/>
              </a:rPr>
              <a:t>Stop all meds, if possible</a:t>
            </a:r>
          </a:p>
          <a:p>
            <a:pPr lvl="1" eaLnBrk="1" hangingPunct="1"/>
            <a:r>
              <a:rPr lang="en-US" dirty="0" smtClean="0">
                <a:solidFill>
                  <a:schemeClr val="bg1"/>
                </a:solidFill>
                <a:ea typeface="ＭＳ Ｐゴシック" pitchFamily="84" charset="-128"/>
              </a:rPr>
              <a:t>Probably ITP</a:t>
            </a:r>
          </a:p>
          <a:p>
            <a:pPr lvl="1" eaLnBrk="1" hangingPunct="1"/>
            <a:r>
              <a:rPr lang="en-US" dirty="0" smtClean="0">
                <a:solidFill>
                  <a:schemeClr val="bg1"/>
                </a:solidFill>
                <a:ea typeface="ＭＳ Ｐゴシック" pitchFamily="84" charset="-128"/>
              </a:rPr>
              <a:t>Test for HIV</a:t>
            </a:r>
          </a:p>
          <a:p>
            <a:r>
              <a:rPr lang="en-US" b="1" dirty="0">
                <a:solidFill>
                  <a:srgbClr val="FFFF00"/>
                </a:solidFill>
              </a:rPr>
              <a:t>Platelet count b/w 20-50</a:t>
            </a:r>
          </a:p>
          <a:p>
            <a:pPr lvl="1"/>
            <a:r>
              <a:rPr lang="en-US" dirty="0">
                <a:solidFill>
                  <a:schemeClr val="bg1"/>
                </a:solidFill>
                <a:ea typeface="ＭＳ Ｐゴシック" pitchFamily="84" charset="-128"/>
              </a:rPr>
              <a:t>R/O TTP</a:t>
            </a:r>
          </a:p>
          <a:p>
            <a:pPr lvl="1"/>
            <a:r>
              <a:rPr lang="en-US" dirty="0">
                <a:solidFill>
                  <a:schemeClr val="bg1"/>
                </a:solidFill>
                <a:ea typeface="ＭＳ Ｐゴシック" pitchFamily="84" charset="-128"/>
              </a:rPr>
              <a:t>Probably requires treatment</a:t>
            </a:r>
          </a:p>
          <a:p>
            <a:pPr lvl="1"/>
            <a:r>
              <a:rPr lang="en-US" dirty="0">
                <a:solidFill>
                  <a:schemeClr val="bg1"/>
                </a:solidFill>
                <a:ea typeface="ＭＳ Ｐゴシック" pitchFamily="84" charset="-128"/>
              </a:rPr>
              <a:t>Stop all meds</a:t>
            </a:r>
          </a:p>
          <a:p>
            <a:pPr lvl="1"/>
            <a:r>
              <a:rPr lang="en-US" dirty="0">
                <a:solidFill>
                  <a:schemeClr val="bg1"/>
                </a:solidFill>
                <a:ea typeface="ＭＳ Ｐゴシック" pitchFamily="84" charset="-128"/>
              </a:rPr>
              <a:t>Test for HIV</a:t>
            </a:r>
          </a:p>
          <a:p>
            <a:r>
              <a:rPr lang="en-US" b="1" dirty="0">
                <a:solidFill>
                  <a:srgbClr val="FFFF00"/>
                </a:solidFill>
              </a:rPr>
              <a:t>Platelet count b/w 50-100</a:t>
            </a:r>
          </a:p>
          <a:p>
            <a:pPr lvl="1"/>
            <a:r>
              <a:rPr lang="en-US" b="1" dirty="0">
                <a:solidFill>
                  <a:schemeClr val="bg1"/>
                </a:solidFill>
                <a:ea typeface="ＭＳ Ｐゴシック" pitchFamily="84" charset="-128"/>
              </a:rPr>
              <a:t>Probably does not require treatment</a:t>
            </a:r>
          </a:p>
          <a:p>
            <a:pPr lvl="1"/>
            <a:r>
              <a:rPr lang="en-US" b="1" dirty="0">
                <a:solidFill>
                  <a:schemeClr val="bg1"/>
                </a:solidFill>
                <a:ea typeface="ＭＳ Ｐゴシック" pitchFamily="84" charset="-128"/>
              </a:rPr>
              <a:t>Find old CBCs to see if </a:t>
            </a:r>
            <a:r>
              <a:rPr lang="en-US" b="1" dirty="0" smtClean="0">
                <a:solidFill>
                  <a:schemeClr val="bg1"/>
                </a:solidFill>
                <a:ea typeface="ＭＳ Ｐゴシック" pitchFamily="84" charset="-128"/>
              </a:rPr>
              <a:t> recent </a:t>
            </a:r>
            <a:r>
              <a:rPr lang="en-US" b="1" dirty="0">
                <a:solidFill>
                  <a:schemeClr val="bg1"/>
                </a:solidFill>
                <a:ea typeface="ＭＳ Ｐゴシック" pitchFamily="84" charset="-128"/>
              </a:rPr>
              <a:t>or old</a:t>
            </a:r>
          </a:p>
          <a:p>
            <a:pPr lvl="1"/>
            <a:r>
              <a:rPr lang="en-US" b="1" dirty="0">
                <a:solidFill>
                  <a:schemeClr val="bg1"/>
                </a:solidFill>
                <a:ea typeface="ＭＳ Ｐゴシック" pitchFamily="84" charset="-128"/>
              </a:rPr>
              <a:t>Stop all meds, if possible</a:t>
            </a:r>
          </a:p>
          <a:p>
            <a:pPr lvl="1"/>
            <a:r>
              <a:rPr lang="en-US" b="1" dirty="0">
                <a:solidFill>
                  <a:schemeClr val="bg1"/>
                </a:solidFill>
                <a:ea typeface="ＭＳ Ｐゴシック" pitchFamily="84" charset="-128"/>
              </a:rPr>
              <a:t>Careful follow-up to see if platelet count remains stable</a:t>
            </a:r>
          </a:p>
          <a:p>
            <a:pPr lvl="1"/>
            <a:r>
              <a:rPr lang="en-US" b="1" dirty="0">
                <a:solidFill>
                  <a:schemeClr val="bg1"/>
                </a:solidFill>
                <a:ea typeface="ＭＳ Ｐゴシック" pitchFamily="84" charset="-128"/>
              </a:rPr>
              <a:t>If </a:t>
            </a:r>
            <a:r>
              <a:rPr lang="en-US" b="1" dirty="0" err="1">
                <a:solidFill>
                  <a:schemeClr val="bg1"/>
                </a:solidFill>
                <a:ea typeface="ＭＳ Ｐゴシック" pitchFamily="84" charset="-128"/>
              </a:rPr>
              <a:t>pt</a:t>
            </a:r>
            <a:r>
              <a:rPr lang="en-US" b="1" dirty="0">
                <a:solidFill>
                  <a:schemeClr val="bg1"/>
                </a:solidFill>
                <a:ea typeface="ＭＳ Ｐゴシック" pitchFamily="84" charset="-128"/>
              </a:rPr>
              <a:t> is elderly, may be MDS, o/w probably chronic ITP</a:t>
            </a:r>
          </a:p>
          <a:p>
            <a:pPr marL="457200" lvl="1" indent="0" eaLnBrk="1" hangingPunct="1">
              <a:buNone/>
            </a:pPr>
            <a:endParaRPr lang="en-US" b="1" dirty="0" smtClean="0">
              <a:solidFill>
                <a:schemeClr val="bg1"/>
              </a:solidFill>
              <a:ea typeface="ＭＳ Ｐゴシック" pitchFamily="84" charset="-128"/>
            </a:endParaRPr>
          </a:p>
        </p:txBody>
      </p:sp>
    </p:spTree>
    <p:extLst>
      <p:ext uri="{BB962C8B-B14F-4D97-AF65-F5344CB8AC3E}">
        <p14:creationId xmlns:p14="http://schemas.microsoft.com/office/powerpoint/2010/main" val="2843116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4146" name="Rectangle 2"/>
          <p:cNvSpPr>
            <a:spLocks noGrp="1" noChangeArrowheads="1"/>
          </p:cNvSpPr>
          <p:nvPr>
            <p:ph type="title"/>
          </p:nvPr>
        </p:nvSpPr>
        <p:spPr/>
        <p:txBody>
          <a:bodyPr>
            <a:noAutofit/>
          </a:bodyPr>
          <a:lstStyle/>
          <a:p>
            <a:pPr eaLnBrk="1" hangingPunct="1"/>
            <a:r>
              <a:rPr lang="en-US" sz="4000" b="1" dirty="0" smtClean="0">
                <a:solidFill>
                  <a:srgbClr val="FFFF00"/>
                </a:solidFill>
              </a:rPr>
              <a:t>HUS - Hemolytic Uremic Syndrome</a:t>
            </a:r>
          </a:p>
        </p:txBody>
      </p:sp>
      <p:sp>
        <p:nvSpPr>
          <p:cNvPr id="134147" name="Rectangle 3"/>
          <p:cNvSpPr>
            <a:spLocks noGrp="1" noChangeArrowheads="1"/>
          </p:cNvSpPr>
          <p:nvPr>
            <p:ph type="body" idx="1"/>
          </p:nvPr>
        </p:nvSpPr>
        <p:spPr/>
        <p:txBody>
          <a:bodyPr/>
          <a:lstStyle/>
          <a:p>
            <a:pPr eaLnBrk="1" hangingPunct="1"/>
            <a:r>
              <a:rPr lang="en-US" sz="2800" smtClean="0">
                <a:solidFill>
                  <a:schemeClr val="bg1"/>
                </a:solidFill>
              </a:rPr>
              <a:t>Usually classified along with TTP as “TTP/HUS”</a:t>
            </a:r>
          </a:p>
          <a:p>
            <a:pPr eaLnBrk="1" hangingPunct="1"/>
            <a:r>
              <a:rPr lang="en-US" sz="2800" smtClean="0">
                <a:solidFill>
                  <a:schemeClr val="bg1"/>
                </a:solidFill>
              </a:rPr>
              <a:t>Has fewer neurologic sequelae, more renal manifestations.</a:t>
            </a:r>
          </a:p>
          <a:p>
            <a:pPr eaLnBrk="1" hangingPunct="1"/>
            <a:r>
              <a:rPr lang="en-US" sz="2800" smtClean="0">
                <a:solidFill>
                  <a:schemeClr val="bg1"/>
                </a:solidFill>
              </a:rPr>
              <a:t>Usually precipitated by diarrheal illness, especially E. coli O157:H7 or Shigella</a:t>
            </a:r>
          </a:p>
          <a:p>
            <a:pPr eaLnBrk="1" hangingPunct="1"/>
            <a:r>
              <a:rPr lang="en-US" sz="2800" smtClean="0">
                <a:solidFill>
                  <a:schemeClr val="bg1"/>
                </a:solidFill>
              </a:rPr>
              <a:t>Seen more in pediatric patients, usually has better prognosis.  May respond less well to plasma exchange.</a:t>
            </a:r>
          </a:p>
        </p:txBody>
      </p:sp>
    </p:spTree>
    <p:extLst>
      <p:ext uri="{BB962C8B-B14F-4D97-AF65-F5344CB8AC3E}">
        <p14:creationId xmlns:p14="http://schemas.microsoft.com/office/powerpoint/2010/main" val="418243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22" name="Rectangle 2"/>
          <p:cNvSpPr>
            <a:spLocks noGrp="1" noChangeArrowheads="1"/>
          </p:cNvSpPr>
          <p:nvPr>
            <p:ph type="title"/>
          </p:nvPr>
        </p:nvSpPr>
        <p:spPr>
          <a:xfrm>
            <a:off x="457200" y="11266"/>
            <a:ext cx="8229600" cy="1143000"/>
          </a:xfrm>
        </p:spPr>
        <p:txBody>
          <a:bodyPr/>
          <a:lstStyle/>
          <a:p>
            <a:pPr eaLnBrk="1" hangingPunct="1"/>
            <a:r>
              <a:rPr lang="en-US" b="1" dirty="0" smtClean="0">
                <a:solidFill>
                  <a:srgbClr val="FFFF00"/>
                </a:solidFill>
              </a:rPr>
              <a:t>TTP - Course and Prognosis</a:t>
            </a:r>
          </a:p>
        </p:txBody>
      </p:sp>
      <p:sp>
        <p:nvSpPr>
          <p:cNvPr id="133123" name="Rectangle 3"/>
          <p:cNvSpPr>
            <a:spLocks noGrp="1" noChangeArrowheads="1"/>
          </p:cNvSpPr>
          <p:nvPr>
            <p:ph type="body" idx="1"/>
          </p:nvPr>
        </p:nvSpPr>
        <p:spPr>
          <a:xfrm>
            <a:off x="755576" y="908720"/>
            <a:ext cx="7315200" cy="5715000"/>
          </a:xfrm>
        </p:spPr>
        <p:txBody>
          <a:bodyPr/>
          <a:lstStyle/>
          <a:p>
            <a:pPr eaLnBrk="1" hangingPunct="1">
              <a:lnSpc>
                <a:spcPct val="90000"/>
              </a:lnSpc>
            </a:pPr>
            <a:r>
              <a:rPr lang="en-US" sz="2400" dirty="0" smtClean="0">
                <a:solidFill>
                  <a:schemeClr val="bg1"/>
                </a:solidFill>
              </a:rPr>
              <a:t>95% fatal prior to therapy, now 5% fatal.</a:t>
            </a:r>
          </a:p>
          <a:p>
            <a:pPr eaLnBrk="1" hangingPunct="1">
              <a:lnSpc>
                <a:spcPct val="90000"/>
              </a:lnSpc>
            </a:pPr>
            <a:r>
              <a:rPr lang="en-US" sz="2400" dirty="0" smtClean="0">
                <a:solidFill>
                  <a:schemeClr val="bg1"/>
                </a:solidFill>
              </a:rPr>
              <a:t>Treatment relies on </a:t>
            </a:r>
            <a:r>
              <a:rPr lang="en-US" sz="2400" b="1" dirty="0" smtClean="0">
                <a:solidFill>
                  <a:srgbClr val="FFFF00"/>
                </a:solidFill>
              </a:rPr>
              <a:t>PLASMA EXCHANGE</a:t>
            </a:r>
            <a:r>
              <a:rPr lang="en-US" sz="2400" dirty="0" smtClean="0">
                <a:solidFill>
                  <a:schemeClr val="bg1"/>
                </a:solidFill>
              </a:rPr>
              <a:t>.</a:t>
            </a:r>
          </a:p>
          <a:p>
            <a:pPr lvl="1" eaLnBrk="1" hangingPunct="1">
              <a:lnSpc>
                <a:spcPct val="90000"/>
              </a:lnSpc>
            </a:pPr>
            <a:r>
              <a:rPr lang="en-US" sz="2000" dirty="0" smtClean="0">
                <a:solidFill>
                  <a:schemeClr val="bg1"/>
                </a:solidFill>
                <a:ea typeface="ＭＳ Ｐゴシック" pitchFamily="84" charset="-128"/>
              </a:rPr>
              <a:t>Plasma exchange is superior to plasma infusion, but if PLEX is delayed, give FFP.</a:t>
            </a:r>
          </a:p>
          <a:p>
            <a:pPr eaLnBrk="1" hangingPunct="1">
              <a:lnSpc>
                <a:spcPct val="90000"/>
              </a:lnSpc>
            </a:pPr>
            <a:r>
              <a:rPr lang="en-US" sz="2400" dirty="0" smtClean="0">
                <a:solidFill>
                  <a:schemeClr val="bg1"/>
                </a:solidFill>
              </a:rPr>
              <a:t>Remove all inciting agents.</a:t>
            </a:r>
          </a:p>
          <a:p>
            <a:pPr eaLnBrk="1" hangingPunct="1">
              <a:lnSpc>
                <a:spcPct val="90000"/>
              </a:lnSpc>
            </a:pPr>
            <a:r>
              <a:rPr lang="en-US" dirty="0" smtClean="0">
                <a:solidFill>
                  <a:schemeClr val="bg1"/>
                </a:solidFill>
              </a:rPr>
              <a:t>Platelet transfusions contra-indicated.</a:t>
            </a:r>
            <a:r>
              <a:rPr lang="en-US" sz="2400" dirty="0" smtClean="0">
                <a:solidFill>
                  <a:schemeClr val="bg1"/>
                </a:solidFill>
              </a:rPr>
              <a:t>  </a:t>
            </a:r>
          </a:p>
          <a:p>
            <a:pPr lvl="1" eaLnBrk="1" hangingPunct="1">
              <a:lnSpc>
                <a:spcPct val="90000"/>
              </a:lnSpc>
            </a:pPr>
            <a:r>
              <a:rPr lang="en-US" sz="2000" dirty="0" smtClean="0">
                <a:solidFill>
                  <a:schemeClr val="bg1"/>
                </a:solidFill>
                <a:ea typeface="ＭＳ Ｐゴシック" pitchFamily="84" charset="-128"/>
              </a:rPr>
              <a:t>Multiple case reports of stroke and/or death during or immediately after platelet transfusion.</a:t>
            </a:r>
          </a:p>
          <a:p>
            <a:pPr lvl="1" eaLnBrk="1" hangingPunct="1">
              <a:lnSpc>
                <a:spcPct val="90000"/>
              </a:lnSpc>
            </a:pPr>
            <a:r>
              <a:rPr lang="en-US" sz="2000" dirty="0" smtClean="0">
                <a:solidFill>
                  <a:schemeClr val="bg1"/>
                </a:solidFill>
                <a:ea typeface="ＭＳ Ｐゴシック" pitchFamily="84" charset="-128"/>
              </a:rPr>
              <a:t>Can consider giving if life-threatening hemorrhage is present, but avoid routine platelet transfusions.</a:t>
            </a:r>
          </a:p>
          <a:p>
            <a:pPr eaLnBrk="1" hangingPunct="1">
              <a:lnSpc>
                <a:spcPct val="90000"/>
              </a:lnSpc>
            </a:pPr>
            <a:r>
              <a:rPr lang="en-US" sz="2400" b="1" dirty="0" smtClean="0">
                <a:solidFill>
                  <a:srgbClr val="FFFF00"/>
                </a:solidFill>
              </a:rPr>
              <a:t>Secondary measures if no response to plasma exchange include </a:t>
            </a:r>
            <a:r>
              <a:rPr lang="en-US" sz="2400" b="1" dirty="0" err="1" smtClean="0">
                <a:solidFill>
                  <a:srgbClr val="FFFF00"/>
                </a:solidFill>
              </a:rPr>
              <a:t>splenectomy</a:t>
            </a:r>
            <a:r>
              <a:rPr lang="en-US" sz="2400" b="1" dirty="0" smtClean="0">
                <a:solidFill>
                  <a:srgbClr val="FFFF00"/>
                </a:solidFill>
              </a:rPr>
              <a:t>, vincristine</a:t>
            </a:r>
          </a:p>
        </p:txBody>
      </p:sp>
    </p:spTree>
    <p:extLst>
      <p:ext uri="{BB962C8B-B14F-4D97-AF65-F5344CB8AC3E}">
        <p14:creationId xmlns:p14="http://schemas.microsoft.com/office/powerpoint/2010/main" val="1112193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290" name="Rectangle 2"/>
          <p:cNvSpPr>
            <a:spLocks noGrp="1" noChangeArrowheads="1"/>
          </p:cNvSpPr>
          <p:nvPr>
            <p:ph type="title"/>
          </p:nvPr>
        </p:nvSpPr>
        <p:spPr>
          <a:xfrm>
            <a:off x="685800" y="0"/>
            <a:ext cx="7772400" cy="990600"/>
          </a:xfrm>
        </p:spPr>
        <p:txBody>
          <a:bodyPr/>
          <a:lstStyle/>
          <a:p>
            <a:r>
              <a:rPr lang="en-US" b="1" dirty="0">
                <a:solidFill>
                  <a:srgbClr val="FFFF00"/>
                </a:solidFill>
              </a:rPr>
              <a:t>Treatment</a:t>
            </a:r>
          </a:p>
        </p:txBody>
      </p:sp>
      <p:sp>
        <p:nvSpPr>
          <p:cNvPr id="12291" name="Rectangle 3"/>
          <p:cNvSpPr>
            <a:spLocks noGrp="1" noChangeArrowheads="1"/>
          </p:cNvSpPr>
          <p:nvPr>
            <p:ph type="body" idx="1"/>
          </p:nvPr>
        </p:nvSpPr>
        <p:spPr>
          <a:xfrm>
            <a:off x="467544" y="692696"/>
            <a:ext cx="8568952" cy="4572000"/>
          </a:xfrm>
        </p:spPr>
        <p:txBody>
          <a:bodyPr>
            <a:noAutofit/>
          </a:bodyPr>
          <a:lstStyle/>
          <a:p>
            <a:r>
              <a:rPr lang="en-US" sz="2200" b="1" dirty="0">
                <a:solidFill>
                  <a:srgbClr val="FFFF00"/>
                </a:solidFill>
                <a:latin typeface="Arial" pitchFamily="34" charset="0"/>
                <a:cs typeface="Arial" pitchFamily="34" charset="0"/>
              </a:rPr>
              <a:t>Plasma exchange:</a:t>
            </a:r>
          </a:p>
          <a:p>
            <a:pPr lvl="1"/>
            <a:r>
              <a:rPr lang="en-US" sz="2200" dirty="0">
                <a:solidFill>
                  <a:schemeClr val="bg1"/>
                </a:solidFill>
                <a:latin typeface="Arial" pitchFamily="34" charset="0"/>
                <a:cs typeface="Arial" pitchFamily="34" charset="0"/>
              </a:rPr>
              <a:t>Untreated TTP has 80-90% mortality.</a:t>
            </a:r>
          </a:p>
          <a:p>
            <a:pPr lvl="1"/>
            <a:r>
              <a:rPr lang="en-US" sz="2200" dirty="0">
                <a:solidFill>
                  <a:schemeClr val="bg1"/>
                </a:solidFill>
                <a:latin typeface="Arial" pitchFamily="34" charset="0"/>
                <a:cs typeface="Arial" pitchFamily="34" charset="0"/>
              </a:rPr>
              <a:t>Removes </a:t>
            </a:r>
            <a:r>
              <a:rPr lang="en-US" sz="2200" dirty="0" err="1">
                <a:solidFill>
                  <a:schemeClr val="bg1"/>
                </a:solidFill>
                <a:latin typeface="Arial" pitchFamily="34" charset="0"/>
                <a:cs typeface="Arial" pitchFamily="34" charset="0"/>
              </a:rPr>
              <a:t>ULvWF</a:t>
            </a:r>
            <a:r>
              <a:rPr lang="en-US" sz="2200" dirty="0">
                <a:solidFill>
                  <a:schemeClr val="bg1"/>
                </a:solidFill>
                <a:latin typeface="Arial" pitchFamily="34" charset="0"/>
                <a:cs typeface="Arial" pitchFamily="34" charset="0"/>
              </a:rPr>
              <a:t> </a:t>
            </a:r>
            <a:r>
              <a:rPr lang="en-US" sz="2200" dirty="0" err="1">
                <a:solidFill>
                  <a:schemeClr val="bg1"/>
                </a:solidFill>
                <a:latin typeface="Arial" pitchFamily="34" charset="0"/>
                <a:cs typeface="Arial" pitchFamily="34" charset="0"/>
              </a:rPr>
              <a:t>multimers</a:t>
            </a:r>
            <a:r>
              <a:rPr lang="en-US" sz="2200" dirty="0">
                <a:solidFill>
                  <a:schemeClr val="bg1"/>
                </a:solidFill>
                <a:latin typeface="Arial" pitchFamily="34" charset="0"/>
                <a:cs typeface="Arial" pitchFamily="34" charset="0"/>
              </a:rPr>
              <a:t>, autoantibody and replaces metalloproteinase.</a:t>
            </a:r>
          </a:p>
          <a:p>
            <a:pPr lvl="1"/>
            <a:r>
              <a:rPr lang="en-US" sz="2200" dirty="0">
                <a:solidFill>
                  <a:schemeClr val="bg1"/>
                </a:solidFill>
                <a:latin typeface="Arial" pitchFamily="34" charset="0"/>
                <a:cs typeface="Arial" pitchFamily="34" charset="0"/>
              </a:rPr>
              <a:t>Randomized controlled trial (Rock et al, 1991)</a:t>
            </a:r>
          </a:p>
          <a:p>
            <a:pPr lvl="1"/>
            <a:r>
              <a:rPr lang="en-US" sz="2200" dirty="0">
                <a:solidFill>
                  <a:schemeClr val="bg1"/>
                </a:solidFill>
                <a:latin typeface="Arial" pitchFamily="34" charset="0"/>
                <a:cs typeface="Arial" pitchFamily="34" charset="0"/>
              </a:rPr>
              <a:t>FFP as the replacement fluid is most widely used and cost effective</a:t>
            </a:r>
            <a:r>
              <a:rPr lang="en-US" sz="2200" dirty="0" smtClean="0">
                <a:solidFill>
                  <a:schemeClr val="bg1"/>
                </a:solidFill>
                <a:latin typeface="Arial" pitchFamily="34" charset="0"/>
                <a:cs typeface="Arial" pitchFamily="34" charset="0"/>
              </a:rPr>
              <a:t>.</a:t>
            </a:r>
          </a:p>
          <a:p>
            <a:pPr>
              <a:lnSpc>
                <a:spcPct val="90000"/>
              </a:lnSpc>
            </a:pPr>
            <a:r>
              <a:rPr lang="en-US" sz="2200" b="1" dirty="0" err="1">
                <a:solidFill>
                  <a:srgbClr val="FFFF00"/>
                </a:solidFill>
                <a:latin typeface="Arial" pitchFamily="34" charset="0"/>
                <a:cs typeface="Arial" pitchFamily="34" charset="0"/>
              </a:rPr>
              <a:t>Cryosupernatant</a:t>
            </a:r>
            <a:r>
              <a:rPr lang="en-US" sz="2200" b="1" dirty="0">
                <a:solidFill>
                  <a:srgbClr val="FFFF00"/>
                </a:solidFill>
                <a:latin typeface="Arial" pitchFamily="34" charset="0"/>
                <a:cs typeface="Arial" pitchFamily="34" charset="0"/>
              </a:rPr>
              <a:t> plasma </a:t>
            </a:r>
          </a:p>
          <a:p>
            <a:pPr marL="0" indent="0">
              <a:lnSpc>
                <a:spcPct val="90000"/>
              </a:lnSpc>
              <a:buNone/>
            </a:pPr>
            <a:r>
              <a:rPr lang="en-US" sz="2200" dirty="0">
                <a:solidFill>
                  <a:schemeClr val="bg1"/>
                </a:solidFill>
                <a:latin typeface="Arial" pitchFamily="34" charset="0"/>
                <a:cs typeface="Arial" pitchFamily="34" charset="0"/>
              </a:rPr>
              <a:t>     - Theoretically superior to FFP in refractory disease</a:t>
            </a:r>
          </a:p>
          <a:p>
            <a:pPr lvl="1">
              <a:lnSpc>
                <a:spcPct val="90000"/>
              </a:lnSpc>
            </a:pPr>
            <a:r>
              <a:rPr lang="en-US" sz="2200" dirty="0">
                <a:solidFill>
                  <a:schemeClr val="bg1"/>
                </a:solidFill>
                <a:latin typeface="Arial" pitchFamily="34" charset="0"/>
                <a:cs typeface="Arial" pitchFamily="34" charset="0"/>
              </a:rPr>
              <a:t>Removal of cryoprecipitate from donor plasma results in removal of </a:t>
            </a:r>
            <a:r>
              <a:rPr lang="en-US" sz="2200" dirty="0" err="1">
                <a:solidFill>
                  <a:schemeClr val="bg1"/>
                </a:solidFill>
                <a:latin typeface="Arial" pitchFamily="34" charset="0"/>
                <a:cs typeface="Arial" pitchFamily="34" charset="0"/>
              </a:rPr>
              <a:t>vWF</a:t>
            </a:r>
            <a:r>
              <a:rPr lang="en-US" sz="2200" dirty="0">
                <a:solidFill>
                  <a:schemeClr val="bg1"/>
                </a:solidFill>
                <a:latin typeface="Arial" pitchFamily="34" charset="0"/>
                <a:cs typeface="Arial" pitchFamily="34" charset="0"/>
              </a:rPr>
              <a:t> ( only 18%), with no change in metalloproteinase concentration.</a:t>
            </a:r>
          </a:p>
          <a:p>
            <a:pPr>
              <a:lnSpc>
                <a:spcPct val="90000"/>
              </a:lnSpc>
            </a:pPr>
            <a:r>
              <a:rPr lang="en-US" sz="2200" b="1" dirty="0">
                <a:solidFill>
                  <a:srgbClr val="FFFF00"/>
                </a:solidFill>
                <a:latin typeface="Arial" pitchFamily="34" charset="0"/>
                <a:cs typeface="Arial" pitchFamily="34" charset="0"/>
              </a:rPr>
              <a:t>Solvent-detergent plasma </a:t>
            </a:r>
          </a:p>
          <a:p>
            <a:pPr marL="0" indent="0">
              <a:lnSpc>
                <a:spcPct val="90000"/>
              </a:lnSpc>
              <a:buNone/>
            </a:pPr>
            <a:r>
              <a:rPr lang="en-US" sz="2200" dirty="0">
                <a:solidFill>
                  <a:schemeClr val="bg1"/>
                </a:solidFill>
                <a:latin typeface="Arial" pitchFamily="34" charset="0"/>
                <a:cs typeface="Arial" pitchFamily="34" charset="0"/>
              </a:rPr>
              <a:t>     -  Lacks high molecular weight forms of VWF</a:t>
            </a:r>
          </a:p>
          <a:p>
            <a:pPr lvl="1">
              <a:lnSpc>
                <a:spcPct val="90000"/>
              </a:lnSpc>
            </a:pPr>
            <a:r>
              <a:rPr lang="en-US" sz="2200" dirty="0">
                <a:solidFill>
                  <a:schemeClr val="bg1"/>
                </a:solidFill>
                <a:latin typeface="Arial" pitchFamily="34" charset="0"/>
                <a:cs typeface="Arial" pitchFamily="34" charset="0"/>
              </a:rPr>
              <a:t>Inactivates lipid-enveloped viruses.</a:t>
            </a:r>
          </a:p>
          <a:p>
            <a:pPr lvl="1">
              <a:lnSpc>
                <a:spcPct val="90000"/>
              </a:lnSpc>
            </a:pPr>
            <a:r>
              <a:rPr lang="en-US" sz="2200" dirty="0">
                <a:solidFill>
                  <a:schemeClr val="bg1"/>
                </a:solidFill>
                <a:latin typeface="Arial" pitchFamily="34" charset="0"/>
                <a:cs typeface="Arial" pitchFamily="34" charset="0"/>
              </a:rPr>
              <a:t>Drawback: parvovirus &amp; </a:t>
            </a:r>
            <a:r>
              <a:rPr lang="en-US" sz="2200" dirty="0" err="1">
                <a:solidFill>
                  <a:schemeClr val="bg1"/>
                </a:solidFill>
                <a:latin typeface="Arial" pitchFamily="34" charset="0"/>
                <a:cs typeface="Arial" pitchFamily="34" charset="0"/>
              </a:rPr>
              <a:t>hep</a:t>
            </a:r>
            <a:r>
              <a:rPr lang="en-US" sz="2200" dirty="0">
                <a:solidFill>
                  <a:schemeClr val="bg1"/>
                </a:solidFill>
                <a:latin typeface="Arial" pitchFamily="34" charset="0"/>
                <a:cs typeface="Arial" pitchFamily="34" charset="0"/>
              </a:rPr>
              <a:t> A not inactivated. </a:t>
            </a:r>
          </a:p>
        </p:txBody>
      </p:sp>
    </p:spTree>
    <p:extLst>
      <p:ext uri="{BB962C8B-B14F-4D97-AF65-F5344CB8AC3E}">
        <p14:creationId xmlns:p14="http://schemas.microsoft.com/office/powerpoint/2010/main" val="1785969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434" name="Rectangle 2"/>
          <p:cNvSpPr>
            <a:spLocks noGrp="1" noChangeArrowheads="1"/>
          </p:cNvSpPr>
          <p:nvPr>
            <p:ph type="title"/>
          </p:nvPr>
        </p:nvSpPr>
        <p:spPr>
          <a:xfrm>
            <a:off x="685800" y="27856"/>
            <a:ext cx="7772400" cy="1143000"/>
          </a:xfrm>
        </p:spPr>
        <p:txBody>
          <a:bodyPr/>
          <a:lstStyle/>
          <a:p>
            <a:r>
              <a:rPr lang="en-US" b="1" dirty="0">
                <a:solidFill>
                  <a:srgbClr val="FFFF00"/>
                </a:solidFill>
              </a:rPr>
              <a:t>Response To Treatment</a:t>
            </a:r>
          </a:p>
        </p:txBody>
      </p:sp>
      <p:sp>
        <p:nvSpPr>
          <p:cNvPr id="18435" name="Rectangle 3"/>
          <p:cNvSpPr>
            <a:spLocks noGrp="1" noChangeArrowheads="1"/>
          </p:cNvSpPr>
          <p:nvPr>
            <p:ph type="body" idx="1"/>
          </p:nvPr>
        </p:nvSpPr>
        <p:spPr>
          <a:xfrm>
            <a:off x="342900" y="836712"/>
            <a:ext cx="8458200" cy="4495800"/>
          </a:xfrm>
        </p:spPr>
        <p:txBody>
          <a:bodyPr>
            <a:normAutofit/>
          </a:bodyPr>
          <a:lstStyle/>
          <a:p>
            <a:r>
              <a:rPr lang="en-US" sz="2800" b="1" dirty="0">
                <a:solidFill>
                  <a:schemeClr val="bg1"/>
                </a:solidFill>
              </a:rPr>
              <a:t>MS changes improve dramatically.</a:t>
            </a:r>
          </a:p>
          <a:p>
            <a:r>
              <a:rPr lang="en-US" sz="2800" b="1" dirty="0">
                <a:solidFill>
                  <a:schemeClr val="bg1"/>
                </a:solidFill>
              </a:rPr>
              <a:t>Thrombocytopenia require several days.</a:t>
            </a:r>
          </a:p>
          <a:p>
            <a:r>
              <a:rPr lang="en-US" sz="2800" b="1" dirty="0">
                <a:solidFill>
                  <a:schemeClr val="bg1"/>
                </a:solidFill>
              </a:rPr>
              <a:t>Parameters of hemolysis improve promptly, yet anemia may continue to worsen.</a:t>
            </a:r>
          </a:p>
          <a:p>
            <a:r>
              <a:rPr lang="en-US" sz="2800" b="1" dirty="0">
                <a:solidFill>
                  <a:schemeClr val="bg1"/>
                </a:solidFill>
              </a:rPr>
              <a:t>Recovery from renal failure is unpredictable and often slow.</a:t>
            </a:r>
          </a:p>
          <a:p>
            <a:r>
              <a:rPr lang="en-US" sz="2800" b="1" dirty="0">
                <a:solidFill>
                  <a:schemeClr val="bg1"/>
                </a:solidFill>
              </a:rPr>
              <a:t>Prolonged courses of PE, with frequent exacerbations is characteristic of idiopathic TTP</a:t>
            </a:r>
          </a:p>
        </p:txBody>
      </p:sp>
    </p:spTree>
    <p:extLst>
      <p:ext uri="{BB962C8B-B14F-4D97-AF65-F5344CB8AC3E}">
        <p14:creationId xmlns:p14="http://schemas.microsoft.com/office/powerpoint/2010/main" val="1300432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8130" name="Rectangle 2"/>
          <p:cNvSpPr>
            <a:spLocks noGrp="1" noChangeArrowheads="1"/>
          </p:cNvSpPr>
          <p:nvPr>
            <p:ph type="title"/>
          </p:nvPr>
        </p:nvSpPr>
        <p:spPr>
          <a:xfrm>
            <a:off x="685800" y="228600"/>
            <a:ext cx="7772400" cy="533400"/>
          </a:xfrm>
        </p:spPr>
        <p:txBody>
          <a:bodyPr>
            <a:normAutofit fontScale="90000"/>
          </a:bodyPr>
          <a:lstStyle/>
          <a:p>
            <a:r>
              <a:rPr lang="en-US" sz="4000" b="1" dirty="0">
                <a:solidFill>
                  <a:srgbClr val="FFFF00"/>
                </a:solidFill>
              </a:rPr>
              <a:t>Complications of Plasma Exchange</a:t>
            </a:r>
          </a:p>
        </p:txBody>
      </p:sp>
      <p:sp>
        <p:nvSpPr>
          <p:cNvPr id="48131" name="Rectangle 3"/>
          <p:cNvSpPr>
            <a:spLocks noGrp="1" noChangeArrowheads="1"/>
          </p:cNvSpPr>
          <p:nvPr>
            <p:ph type="body" idx="1"/>
          </p:nvPr>
        </p:nvSpPr>
        <p:spPr>
          <a:xfrm>
            <a:off x="533400" y="914400"/>
            <a:ext cx="8001000" cy="5029200"/>
          </a:xfrm>
        </p:spPr>
        <p:txBody>
          <a:bodyPr>
            <a:normAutofit lnSpcReduction="10000"/>
          </a:bodyPr>
          <a:lstStyle/>
          <a:p>
            <a:pPr>
              <a:lnSpc>
                <a:spcPct val="90000"/>
              </a:lnSpc>
            </a:pPr>
            <a:endParaRPr lang="en-US" sz="2000" b="1" dirty="0">
              <a:solidFill>
                <a:schemeClr val="bg1"/>
              </a:solidFill>
            </a:endParaRPr>
          </a:p>
          <a:p>
            <a:pPr>
              <a:lnSpc>
                <a:spcPct val="90000"/>
              </a:lnSpc>
            </a:pPr>
            <a:r>
              <a:rPr lang="en-US" sz="2400" b="1" dirty="0">
                <a:solidFill>
                  <a:srgbClr val="FFFF00"/>
                </a:solidFill>
              </a:rPr>
              <a:t>Central venous catheter-related</a:t>
            </a:r>
          </a:p>
          <a:p>
            <a:pPr>
              <a:lnSpc>
                <a:spcPct val="90000"/>
              </a:lnSpc>
              <a:buFontTx/>
              <a:buNone/>
            </a:pPr>
            <a:r>
              <a:rPr lang="en-US" sz="2400" b="1" dirty="0">
                <a:solidFill>
                  <a:srgbClr val="FFFF00"/>
                </a:solidFill>
              </a:rPr>
              <a:t>	</a:t>
            </a:r>
            <a:r>
              <a:rPr lang="en-US" sz="2400" b="1" dirty="0">
                <a:solidFill>
                  <a:schemeClr val="bg1"/>
                </a:solidFill>
              </a:rPr>
              <a:t>  Insertion procedure</a:t>
            </a:r>
          </a:p>
          <a:p>
            <a:pPr algn="ctr">
              <a:lnSpc>
                <a:spcPct val="90000"/>
              </a:lnSpc>
            </a:pPr>
            <a:r>
              <a:rPr lang="en-US" sz="2000" b="1" dirty="0">
                <a:solidFill>
                  <a:schemeClr val="bg1"/>
                </a:solidFill>
              </a:rPr>
              <a:t>4%</a:t>
            </a:r>
          </a:p>
          <a:p>
            <a:pPr>
              <a:lnSpc>
                <a:spcPct val="90000"/>
              </a:lnSpc>
              <a:buFontTx/>
              <a:buNone/>
            </a:pPr>
            <a:r>
              <a:rPr lang="en-US" sz="2000" b="1" dirty="0">
                <a:solidFill>
                  <a:schemeClr val="bg1"/>
                </a:solidFill>
              </a:rPr>
              <a:t>	    Sepsis</a:t>
            </a:r>
          </a:p>
          <a:p>
            <a:pPr algn="ctr">
              <a:lnSpc>
                <a:spcPct val="90000"/>
              </a:lnSpc>
            </a:pPr>
            <a:r>
              <a:rPr lang="en-US" sz="2000" b="1" dirty="0">
                <a:solidFill>
                  <a:schemeClr val="bg1"/>
                </a:solidFill>
              </a:rPr>
              <a:t>15%</a:t>
            </a:r>
          </a:p>
          <a:p>
            <a:pPr>
              <a:lnSpc>
                <a:spcPct val="90000"/>
              </a:lnSpc>
              <a:buFontTx/>
              <a:buNone/>
            </a:pPr>
            <a:r>
              <a:rPr lang="en-US" sz="2000" b="1" dirty="0">
                <a:solidFill>
                  <a:schemeClr val="bg1"/>
                </a:solidFill>
              </a:rPr>
              <a:t>	    Thrombosis</a:t>
            </a:r>
          </a:p>
          <a:p>
            <a:pPr algn="ctr">
              <a:lnSpc>
                <a:spcPct val="90000"/>
              </a:lnSpc>
            </a:pPr>
            <a:r>
              <a:rPr lang="en-US" sz="2000" b="1" dirty="0">
                <a:solidFill>
                  <a:schemeClr val="bg1"/>
                </a:solidFill>
              </a:rPr>
              <a:t>10%</a:t>
            </a:r>
          </a:p>
          <a:p>
            <a:pPr>
              <a:lnSpc>
                <a:spcPct val="90000"/>
              </a:lnSpc>
            </a:pPr>
            <a:r>
              <a:rPr lang="en-US" sz="2000" b="1" dirty="0">
                <a:solidFill>
                  <a:srgbClr val="FFFF00"/>
                </a:solidFill>
              </a:rPr>
              <a:t>Plasma-related</a:t>
            </a:r>
          </a:p>
          <a:p>
            <a:pPr>
              <a:lnSpc>
                <a:spcPct val="90000"/>
              </a:lnSpc>
              <a:buFontTx/>
              <a:buNone/>
            </a:pPr>
            <a:r>
              <a:rPr lang="en-US" sz="2000" b="1" dirty="0">
                <a:solidFill>
                  <a:schemeClr val="bg1"/>
                </a:solidFill>
              </a:rPr>
              <a:t>	    Allergic</a:t>
            </a:r>
          </a:p>
          <a:p>
            <a:pPr algn="ctr">
              <a:lnSpc>
                <a:spcPct val="90000"/>
              </a:lnSpc>
            </a:pPr>
            <a:r>
              <a:rPr lang="en-US" sz="2000" b="1" dirty="0">
                <a:solidFill>
                  <a:schemeClr val="bg1"/>
                </a:solidFill>
              </a:rPr>
              <a:t>4%</a:t>
            </a:r>
          </a:p>
          <a:p>
            <a:pPr>
              <a:lnSpc>
                <a:spcPct val="90000"/>
              </a:lnSpc>
              <a:buFontTx/>
              <a:buNone/>
            </a:pPr>
            <a:r>
              <a:rPr lang="en-US" sz="2000" b="1" dirty="0">
                <a:solidFill>
                  <a:schemeClr val="bg1"/>
                </a:solidFill>
              </a:rPr>
              <a:t>	    Infection</a:t>
            </a:r>
          </a:p>
          <a:p>
            <a:pPr algn="ctr">
              <a:lnSpc>
                <a:spcPct val="90000"/>
              </a:lnSpc>
            </a:pPr>
            <a:r>
              <a:rPr lang="en-US" sz="2000" b="1" dirty="0">
                <a:solidFill>
                  <a:schemeClr val="bg1"/>
                </a:solidFill>
              </a:rPr>
              <a:t>0</a:t>
            </a:r>
          </a:p>
          <a:p>
            <a:pPr>
              <a:lnSpc>
                <a:spcPct val="90000"/>
              </a:lnSpc>
            </a:pPr>
            <a:r>
              <a:rPr lang="en-US" sz="2000" b="1" dirty="0">
                <a:solidFill>
                  <a:srgbClr val="FFFF00"/>
                </a:solidFill>
              </a:rPr>
              <a:t>Instrument-related</a:t>
            </a:r>
          </a:p>
          <a:p>
            <a:pPr>
              <a:lnSpc>
                <a:spcPct val="90000"/>
              </a:lnSpc>
              <a:buFontTx/>
              <a:buNone/>
            </a:pPr>
            <a:r>
              <a:rPr lang="en-US" sz="2000" b="1" dirty="0">
                <a:solidFill>
                  <a:schemeClr val="bg1"/>
                </a:solidFill>
              </a:rPr>
              <a:t>	 Unintentional </a:t>
            </a:r>
            <a:r>
              <a:rPr lang="en-US" sz="2000" b="1" dirty="0" err="1">
                <a:solidFill>
                  <a:schemeClr val="bg1"/>
                </a:solidFill>
              </a:rPr>
              <a:t>plateletpheresis</a:t>
            </a:r>
            <a:endParaRPr lang="en-US" sz="2800" b="1" dirty="0">
              <a:solidFill>
                <a:schemeClr val="bg1"/>
              </a:solidFill>
            </a:endParaRPr>
          </a:p>
        </p:txBody>
      </p:sp>
    </p:spTree>
    <p:extLst>
      <p:ext uri="{BB962C8B-B14F-4D97-AF65-F5344CB8AC3E}">
        <p14:creationId xmlns:p14="http://schemas.microsoft.com/office/powerpoint/2010/main" val="2431757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410" name="Rectangle 2"/>
          <p:cNvSpPr>
            <a:spLocks noGrp="1" noChangeArrowheads="1"/>
          </p:cNvSpPr>
          <p:nvPr>
            <p:ph type="title"/>
          </p:nvPr>
        </p:nvSpPr>
        <p:spPr>
          <a:xfrm>
            <a:off x="685800" y="381000"/>
            <a:ext cx="7924800" cy="990600"/>
          </a:xfrm>
        </p:spPr>
        <p:txBody>
          <a:bodyPr/>
          <a:lstStyle/>
          <a:p>
            <a:r>
              <a:rPr lang="en-US" b="1" dirty="0">
                <a:solidFill>
                  <a:srgbClr val="FFFF00"/>
                </a:solidFill>
              </a:rPr>
              <a:t>Duration of treatment. </a:t>
            </a:r>
          </a:p>
        </p:txBody>
      </p:sp>
      <p:sp>
        <p:nvSpPr>
          <p:cNvPr id="17411" name="Rectangle 3"/>
          <p:cNvSpPr>
            <a:spLocks noGrp="1" noChangeArrowheads="1"/>
          </p:cNvSpPr>
          <p:nvPr>
            <p:ph type="body" idx="1"/>
          </p:nvPr>
        </p:nvSpPr>
        <p:spPr>
          <a:xfrm>
            <a:off x="304800" y="1676400"/>
            <a:ext cx="8458200" cy="4572000"/>
          </a:xfrm>
        </p:spPr>
        <p:txBody>
          <a:bodyPr/>
          <a:lstStyle/>
          <a:p>
            <a:r>
              <a:rPr lang="en-US" dirty="0">
                <a:solidFill>
                  <a:schemeClr val="bg1"/>
                </a:solidFill>
              </a:rPr>
              <a:t>No studies precisely determine optimal schedule</a:t>
            </a:r>
          </a:p>
          <a:p>
            <a:r>
              <a:rPr lang="en-US" dirty="0">
                <a:solidFill>
                  <a:schemeClr val="bg1"/>
                </a:solidFill>
              </a:rPr>
              <a:t>AABB extracorporeal therapy committee: daily PE until </a:t>
            </a:r>
            <a:r>
              <a:rPr lang="en-US" dirty="0" err="1">
                <a:solidFill>
                  <a:schemeClr val="bg1"/>
                </a:solidFill>
              </a:rPr>
              <a:t>plt</a:t>
            </a:r>
            <a:r>
              <a:rPr lang="en-US" dirty="0">
                <a:solidFill>
                  <a:schemeClr val="bg1"/>
                </a:solidFill>
              </a:rPr>
              <a:t> </a:t>
            </a:r>
            <a:r>
              <a:rPr lang="en-US" dirty="0" err="1">
                <a:solidFill>
                  <a:schemeClr val="bg1"/>
                </a:solidFill>
              </a:rPr>
              <a:t>ct</a:t>
            </a:r>
            <a:r>
              <a:rPr lang="en-US" dirty="0">
                <a:solidFill>
                  <a:schemeClr val="bg1"/>
                </a:solidFill>
              </a:rPr>
              <a:t> &gt; 150k for 2-3 days.</a:t>
            </a:r>
          </a:p>
          <a:p>
            <a:r>
              <a:rPr lang="en-US" dirty="0">
                <a:solidFill>
                  <a:schemeClr val="bg1"/>
                </a:solidFill>
              </a:rPr>
              <a:t>American Society for Apheresis: daily PE until </a:t>
            </a:r>
            <a:r>
              <a:rPr lang="en-US" dirty="0" err="1">
                <a:solidFill>
                  <a:schemeClr val="bg1"/>
                </a:solidFill>
              </a:rPr>
              <a:t>Plt</a:t>
            </a:r>
            <a:r>
              <a:rPr lang="en-US" dirty="0">
                <a:solidFill>
                  <a:schemeClr val="bg1"/>
                </a:solidFill>
              </a:rPr>
              <a:t> &gt; 100k, complete normalization of LDH.</a:t>
            </a:r>
          </a:p>
          <a:p>
            <a:r>
              <a:rPr lang="en-US" dirty="0">
                <a:solidFill>
                  <a:schemeClr val="bg1"/>
                </a:solidFill>
              </a:rPr>
              <a:t>Tapering schedule to 3 times per week after sustained response is highly recommended.</a:t>
            </a:r>
          </a:p>
        </p:txBody>
      </p:sp>
    </p:spTree>
    <p:extLst>
      <p:ext uri="{BB962C8B-B14F-4D97-AF65-F5344CB8AC3E}">
        <p14:creationId xmlns:p14="http://schemas.microsoft.com/office/powerpoint/2010/main" val="3937901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482" name="Rectangle 2"/>
          <p:cNvSpPr>
            <a:spLocks noGrp="1" noChangeArrowheads="1"/>
          </p:cNvSpPr>
          <p:nvPr>
            <p:ph type="title"/>
          </p:nvPr>
        </p:nvSpPr>
        <p:spPr>
          <a:xfrm>
            <a:off x="457200" y="0"/>
            <a:ext cx="8229600" cy="836712"/>
          </a:xfrm>
        </p:spPr>
        <p:txBody>
          <a:bodyPr/>
          <a:lstStyle/>
          <a:p>
            <a:r>
              <a:rPr lang="en-US" b="1" dirty="0">
                <a:solidFill>
                  <a:srgbClr val="FFFF00"/>
                </a:solidFill>
              </a:rPr>
              <a:t>Treatment</a:t>
            </a:r>
          </a:p>
        </p:txBody>
      </p:sp>
      <p:sp>
        <p:nvSpPr>
          <p:cNvPr id="20483" name="Rectangle 3"/>
          <p:cNvSpPr>
            <a:spLocks noGrp="1" noChangeArrowheads="1"/>
          </p:cNvSpPr>
          <p:nvPr>
            <p:ph type="body" idx="1"/>
          </p:nvPr>
        </p:nvSpPr>
        <p:spPr>
          <a:xfrm>
            <a:off x="457200" y="692696"/>
            <a:ext cx="8229600" cy="4525963"/>
          </a:xfrm>
        </p:spPr>
        <p:txBody>
          <a:bodyPr>
            <a:normAutofit fontScale="92500"/>
          </a:bodyPr>
          <a:lstStyle/>
          <a:p>
            <a:r>
              <a:rPr lang="en-US" dirty="0">
                <a:solidFill>
                  <a:srgbClr val="FFFF00"/>
                </a:solidFill>
              </a:rPr>
              <a:t>Avoid prophylactic platelet </a:t>
            </a:r>
            <a:r>
              <a:rPr lang="en-US" dirty="0" smtClean="0">
                <a:solidFill>
                  <a:srgbClr val="FFFF00"/>
                </a:solidFill>
              </a:rPr>
              <a:t>transfusion</a:t>
            </a:r>
            <a:endParaRPr lang="en-US" dirty="0">
              <a:solidFill>
                <a:srgbClr val="FFFF00"/>
              </a:solidFill>
            </a:endParaRPr>
          </a:p>
          <a:p>
            <a:pPr lvl="1"/>
            <a:r>
              <a:rPr lang="en-US" dirty="0">
                <a:solidFill>
                  <a:schemeClr val="bg1"/>
                </a:solidFill>
              </a:rPr>
              <a:t>Unless life-threatening bleeding is present.</a:t>
            </a:r>
          </a:p>
          <a:p>
            <a:pPr lvl="1"/>
            <a:r>
              <a:rPr lang="en-US" dirty="0">
                <a:solidFill>
                  <a:schemeClr val="bg1"/>
                </a:solidFill>
              </a:rPr>
              <a:t>Provide additional substrate for thrombus formation.</a:t>
            </a:r>
          </a:p>
          <a:p>
            <a:pPr lvl="1"/>
            <a:r>
              <a:rPr lang="en-US" dirty="0">
                <a:solidFill>
                  <a:schemeClr val="bg1"/>
                </a:solidFill>
              </a:rPr>
              <a:t>MI and strokes have reportedly occurred after transfusion</a:t>
            </a:r>
            <a:r>
              <a:rPr lang="en-US" dirty="0" smtClean="0">
                <a:solidFill>
                  <a:schemeClr val="bg1"/>
                </a:solidFill>
              </a:rPr>
              <a:t>.</a:t>
            </a:r>
          </a:p>
          <a:p>
            <a:r>
              <a:rPr lang="en-US" dirty="0" err="1">
                <a:solidFill>
                  <a:schemeClr val="bg1"/>
                </a:solidFill>
              </a:rPr>
              <a:t>Splenectomy</a:t>
            </a:r>
            <a:r>
              <a:rPr lang="en-US" dirty="0">
                <a:solidFill>
                  <a:schemeClr val="bg1"/>
                </a:solidFill>
              </a:rPr>
              <a:t> </a:t>
            </a:r>
            <a:r>
              <a:rPr lang="en-US" dirty="0" smtClean="0">
                <a:solidFill>
                  <a:schemeClr val="bg1"/>
                </a:solidFill>
              </a:rPr>
              <a:t>Chemotherapy</a:t>
            </a:r>
            <a:r>
              <a:rPr lang="en-US" dirty="0">
                <a:solidFill>
                  <a:schemeClr val="bg1"/>
                </a:solidFill>
              </a:rPr>
              <a:t>: Cytoxan, Vincristine, </a:t>
            </a:r>
            <a:r>
              <a:rPr lang="en-US" dirty="0" err="1">
                <a:solidFill>
                  <a:schemeClr val="bg1"/>
                </a:solidFill>
              </a:rPr>
              <a:t>Rituxan</a:t>
            </a:r>
            <a:r>
              <a:rPr lang="en-US" dirty="0">
                <a:solidFill>
                  <a:schemeClr val="bg1"/>
                </a:solidFill>
              </a:rPr>
              <a:t>, CHOP.</a:t>
            </a:r>
          </a:p>
          <a:p>
            <a:r>
              <a:rPr lang="en-US" dirty="0">
                <a:solidFill>
                  <a:schemeClr val="bg1"/>
                </a:solidFill>
              </a:rPr>
              <a:t>High- dose IV </a:t>
            </a:r>
            <a:r>
              <a:rPr lang="en-US" dirty="0" err="1">
                <a:solidFill>
                  <a:schemeClr val="bg1"/>
                </a:solidFill>
              </a:rPr>
              <a:t>IgG</a:t>
            </a:r>
            <a:endParaRPr lang="en-US" dirty="0">
              <a:solidFill>
                <a:schemeClr val="bg1"/>
              </a:solidFill>
            </a:endParaRPr>
          </a:p>
          <a:p>
            <a:r>
              <a:rPr lang="en-US" dirty="0">
                <a:solidFill>
                  <a:schemeClr val="bg1"/>
                </a:solidFill>
              </a:rPr>
              <a:t>Protein A </a:t>
            </a:r>
            <a:r>
              <a:rPr lang="en-US" dirty="0" err="1">
                <a:solidFill>
                  <a:schemeClr val="bg1"/>
                </a:solidFill>
              </a:rPr>
              <a:t>immunoadsorption</a:t>
            </a:r>
            <a:endParaRPr lang="en-US" dirty="0">
              <a:solidFill>
                <a:schemeClr val="bg1"/>
              </a:solidFill>
            </a:endParaRPr>
          </a:p>
        </p:txBody>
      </p:sp>
    </p:spTree>
    <p:extLst>
      <p:ext uri="{BB962C8B-B14F-4D97-AF65-F5344CB8AC3E}">
        <p14:creationId xmlns:p14="http://schemas.microsoft.com/office/powerpoint/2010/main" val="2498010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78"/>
            <a:ext cx="9144000" cy="6858000"/>
          </a:xfrm>
          <a:prstGeom prst="rect">
            <a:avLst/>
          </a:prstGeom>
        </p:spPr>
      </p:pic>
      <p:sp>
        <p:nvSpPr>
          <p:cNvPr id="21506" name="Rectangle 2"/>
          <p:cNvSpPr>
            <a:spLocks noGrp="1" noChangeArrowheads="1"/>
          </p:cNvSpPr>
          <p:nvPr>
            <p:ph type="title"/>
          </p:nvPr>
        </p:nvSpPr>
        <p:spPr>
          <a:xfrm>
            <a:off x="971600" y="14001"/>
            <a:ext cx="7772400" cy="1143000"/>
          </a:xfrm>
        </p:spPr>
        <p:txBody>
          <a:bodyPr/>
          <a:lstStyle/>
          <a:p>
            <a:r>
              <a:rPr lang="en-US" b="1" dirty="0">
                <a:solidFill>
                  <a:srgbClr val="FFFF00"/>
                </a:solidFill>
              </a:rPr>
              <a:t>Adjuvant Therapy</a:t>
            </a:r>
          </a:p>
        </p:txBody>
      </p:sp>
      <p:sp>
        <p:nvSpPr>
          <p:cNvPr id="21507" name="Rectangle 3"/>
          <p:cNvSpPr>
            <a:spLocks noGrp="1" noChangeArrowheads="1"/>
          </p:cNvSpPr>
          <p:nvPr>
            <p:ph type="body" idx="1"/>
          </p:nvPr>
        </p:nvSpPr>
        <p:spPr>
          <a:xfrm>
            <a:off x="467544" y="980728"/>
            <a:ext cx="7924800" cy="4343400"/>
          </a:xfrm>
        </p:spPr>
        <p:txBody>
          <a:bodyPr/>
          <a:lstStyle/>
          <a:p>
            <a:r>
              <a:rPr lang="en-US" dirty="0">
                <a:solidFill>
                  <a:srgbClr val="FFFF00"/>
                </a:solidFill>
              </a:rPr>
              <a:t>Antiplatelet agents:</a:t>
            </a:r>
          </a:p>
          <a:p>
            <a:pPr lvl="1"/>
            <a:r>
              <a:rPr lang="en-US" dirty="0">
                <a:solidFill>
                  <a:schemeClr val="bg1"/>
                </a:solidFill>
              </a:rPr>
              <a:t>Aspirin (325mg), </a:t>
            </a:r>
            <a:r>
              <a:rPr lang="en-US" dirty="0" err="1">
                <a:solidFill>
                  <a:schemeClr val="bg1"/>
                </a:solidFill>
              </a:rPr>
              <a:t>dipyrimadole</a:t>
            </a:r>
            <a:r>
              <a:rPr lang="en-US" dirty="0">
                <a:solidFill>
                  <a:schemeClr val="bg1"/>
                </a:solidFill>
              </a:rPr>
              <a:t> ( 400mg)</a:t>
            </a:r>
          </a:p>
          <a:p>
            <a:pPr lvl="1"/>
            <a:r>
              <a:rPr lang="en-US" dirty="0" err="1">
                <a:solidFill>
                  <a:schemeClr val="bg1"/>
                </a:solidFill>
              </a:rPr>
              <a:t>Ticlopidine</a:t>
            </a:r>
            <a:r>
              <a:rPr lang="en-US" dirty="0">
                <a:solidFill>
                  <a:schemeClr val="bg1"/>
                </a:solidFill>
              </a:rPr>
              <a:t> maintenance for 1 year.</a:t>
            </a:r>
          </a:p>
          <a:p>
            <a:r>
              <a:rPr lang="en-US" dirty="0">
                <a:solidFill>
                  <a:srgbClr val="FFFF00"/>
                </a:solidFill>
              </a:rPr>
              <a:t>Corticosteroids</a:t>
            </a:r>
          </a:p>
          <a:p>
            <a:pPr lvl="1"/>
            <a:r>
              <a:rPr lang="en-US" dirty="0">
                <a:solidFill>
                  <a:schemeClr val="bg1"/>
                </a:solidFill>
              </a:rPr>
              <a:t>Presence of auto antibodies to ADAMTS13 supports the autoimmune disease.</a:t>
            </a:r>
          </a:p>
          <a:p>
            <a:pPr lvl="1"/>
            <a:r>
              <a:rPr lang="en-US" dirty="0">
                <a:solidFill>
                  <a:schemeClr val="bg1"/>
                </a:solidFill>
              </a:rPr>
              <a:t>Reserved for patients refractory to PE. </a:t>
            </a:r>
          </a:p>
        </p:txBody>
      </p:sp>
    </p:spTree>
    <p:extLst>
      <p:ext uri="{BB962C8B-B14F-4D97-AF65-F5344CB8AC3E}">
        <p14:creationId xmlns:p14="http://schemas.microsoft.com/office/powerpoint/2010/main" val="3171492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defRPr/>
            </a:pPr>
            <a:r>
              <a:rPr lang="en-US" b="1" dirty="0" smtClean="0">
                <a:solidFill>
                  <a:srgbClr val="FFFF00"/>
                </a:solidFill>
                <a:effectLst>
                  <a:outerShdw blurRad="38100" dist="38100" dir="2700000" algn="tl">
                    <a:srgbClr val="000000"/>
                  </a:outerShdw>
                </a:effectLst>
              </a:rPr>
              <a:t>HEMOPHILIA</a:t>
            </a:r>
          </a:p>
        </p:txBody>
      </p:sp>
      <p:sp>
        <p:nvSpPr>
          <p:cNvPr id="11267" name="Rectangle 3"/>
          <p:cNvSpPr>
            <a:spLocks noGrp="1" noChangeArrowheads="1"/>
          </p:cNvSpPr>
          <p:nvPr>
            <p:ph type="body" idx="1"/>
          </p:nvPr>
        </p:nvSpPr>
        <p:spPr>
          <a:xfrm>
            <a:off x="457199" y="1600200"/>
            <a:ext cx="5765157" cy="4525963"/>
          </a:xfrm>
        </p:spPr>
        <p:txBody>
          <a:bodyPr>
            <a:normAutofit fontScale="92500" lnSpcReduction="20000"/>
          </a:bodyPr>
          <a:lstStyle/>
          <a:p>
            <a:r>
              <a:rPr lang="en-US" altLang="en-US" sz="2600" b="1" dirty="0">
                <a:solidFill>
                  <a:srgbClr val="FFFF00"/>
                </a:solidFill>
              </a:rPr>
              <a:t>Inherited deficiency </a:t>
            </a:r>
            <a:r>
              <a:rPr lang="en-US" altLang="en-US" sz="2600" b="1" dirty="0">
                <a:solidFill>
                  <a:schemeClr val="bg1"/>
                </a:solidFill>
              </a:rPr>
              <a:t>of factor VIII (hemophilia A) or factor IX (hemophilia B)</a:t>
            </a:r>
          </a:p>
          <a:p>
            <a:r>
              <a:rPr lang="en-US" altLang="en-US" sz="2600" b="1" dirty="0">
                <a:solidFill>
                  <a:srgbClr val="FFFF00"/>
                </a:solidFill>
              </a:rPr>
              <a:t>Sex-linked inheritance</a:t>
            </a:r>
            <a:r>
              <a:rPr lang="en-US" altLang="en-US" sz="2600" b="1" dirty="0">
                <a:solidFill>
                  <a:schemeClr val="bg1"/>
                </a:solidFill>
              </a:rPr>
              <a:t>; almost all patients male</a:t>
            </a:r>
          </a:p>
          <a:p>
            <a:pPr lvl="1"/>
            <a:r>
              <a:rPr lang="en-US" altLang="en-US" sz="2200" b="1" dirty="0">
                <a:solidFill>
                  <a:schemeClr val="bg1"/>
                </a:solidFill>
              </a:rPr>
              <a:t>Female carriers may have mild symptoms</a:t>
            </a:r>
          </a:p>
          <a:p>
            <a:r>
              <a:rPr lang="en-US" altLang="en-US" sz="2600" b="1" dirty="0">
                <a:solidFill>
                  <a:srgbClr val="FFFF00"/>
                </a:solidFill>
              </a:rPr>
              <a:t>Most bleeding </a:t>
            </a:r>
            <a:r>
              <a:rPr lang="en-US" altLang="en-US" sz="2600" b="1" dirty="0">
                <a:solidFill>
                  <a:schemeClr val="bg1"/>
                </a:solidFill>
              </a:rPr>
              <a:t>into joints, muscles; mucosal and CNS bleeding uncommon</a:t>
            </a:r>
          </a:p>
          <a:p>
            <a:r>
              <a:rPr lang="en-US" altLang="en-US" sz="2600" b="1" dirty="0">
                <a:solidFill>
                  <a:srgbClr val="FFFF00"/>
                </a:solidFill>
              </a:rPr>
              <a:t>Severity</a:t>
            </a:r>
            <a:r>
              <a:rPr lang="en-US" altLang="en-US" sz="2600" b="1" dirty="0">
                <a:solidFill>
                  <a:schemeClr val="bg1"/>
                </a:solidFill>
              </a:rPr>
              <a:t> inversely proportional to factor level</a:t>
            </a:r>
          </a:p>
          <a:p>
            <a:pPr lvl="1">
              <a:buFontTx/>
              <a:buNone/>
            </a:pPr>
            <a:r>
              <a:rPr lang="en-US" altLang="en-US" sz="2200" b="1" dirty="0">
                <a:solidFill>
                  <a:schemeClr val="bg1"/>
                </a:solidFill>
              </a:rPr>
              <a:t>&lt; 1%: severe, bleeding after minimal injury</a:t>
            </a:r>
          </a:p>
          <a:p>
            <a:pPr lvl="1">
              <a:buFontTx/>
              <a:buNone/>
            </a:pPr>
            <a:r>
              <a:rPr lang="en-US" altLang="en-US" sz="2200" b="1" dirty="0">
                <a:solidFill>
                  <a:schemeClr val="bg1"/>
                </a:solidFill>
              </a:rPr>
              <a:t>1-5%: moderate, bleeding after mild injury</a:t>
            </a:r>
          </a:p>
          <a:p>
            <a:pPr lvl="1">
              <a:buFontTx/>
              <a:buNone/>
            </a:pPr>
            <a:r>
              <a:rPr lang="en-US" altLang="en-US" sz="2200" b="1" dirty="0">
                <a:solidFill>
                  <a:schemeClr val="bg1"/>
                </a:solidFill>
              </a:rPr>
              <a:t>&gt; 5%: mild, bleeding after significant trauma or surgery</a:t>
            </a:r>
          </a:p>
          <a:p>
            <a:pPr lvl="1">
              <a:buFontTx/>
              <a:buNone/>
            </a:pPr>
            <a:endParaRPr lang="en-US" altLang="en-US" sz="2200" dirty="0"/>
          </a:p>
        </p:txBody>
      </p:sp>
      <p:pic>
        <p:nvPicPr>
          <p:cNvPr id="4" name="Picture 2" descr="https://ap-biology-lab.wikispaces.com/file/view/Hemophilia.gif/200837872/243x336/Hemophili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357" y="1429482"/>
            <a:ext cx="2895600" cy="4003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099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9874" name="Picture 2" descr="D0002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35290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3" descr="pic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8600"/>
            <a:ext cx="39306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6" name="Picture 4" descr="Hemophilia-in-injection-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124200"/>
            <a:ext cx="39624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5"/>
          <p:cNvSpPr txBox="1">
            <a:spLocks noChangeArrowheads="1"/>
          </p:cNvSpPr>
          <p:nvPr/>
        </p:nvSpPr>
        <p:spPr bwMode="auto">
          <a:xfrm>
            <a:off x="304800" y="6096000"/>
            <a:ext cx="4038600" cy="457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spcBef>
                <a:spcPct val="50000"/>
              </a:spcBef>
            </a:pPr>
            <a:r>
              <a:rPr lang="en-US" altLang="ru-RU" sz="2400" b="1" dirty="0">
                <a:latin typeface="Arial" charset="0"/>
              </a:rPr>
              <a:t>Primary Hemostatic defect</a:t>
            </a:r>
          </a:p>
        </p:txBody>
      </p:sp>
      <p:sp>
        <p:nvSpPr>
          <p:cNvPr id="79878" name="Text Box 6"/>
          <p:cNvSpPr txBox="1">
            <a:spLocks noChangeArrowheads="1"/>
          </p:cNvSpPr>
          <p:nvPr/>
        </p:nvSpPr>
        <p:spPr bwMode="auto">
          <a:xfrm>
            <a:off x="4648200" y="5909101"/>
            <a:ext cx="4267200"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spcBef>
                <a:spcPct val="50000"/>
              </a:spcBef>
            </a:pPr>
            <a:r>
              <a:rPr lang="en-US" altLang="ru-RU" sz="2400" b="1" dirty="0">
                <a:latin typeface="Arial" charset="0"/>
              </a:rPr>
              <a:t>Secondary Hemostatic defect</a:t>
            </a:r>
          </a:p>
        </p:txBody>
      </p:sp>
      <p:pic>
        <p:nvPicPr>
          <p:cNvPr id="12295" name="Picture 7" descr="pic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200400"/>
            <a:ext cx="36576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939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blinds(horizontal)">
                                      <p:cBhvr>
                                        <p:cTn id="7" dur="500"/>
                                        <p:tgtEl>
                                          <p:spTgt spid="79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9875"/>
                                        </p:tgtEl>
                                        <p:attrNameLst>
                                          <p:attrName>style.visibility</p:attrName>
                                        </p:attrNameLst>
                                      </p:cBhvr>
                                      <p:to>
                                        <p:strVal val="visible"/>
                                      </p:to>
                                    </p:set>
                                    <p:animEffect transition="in" filter="blinds(horizontal)">
                                      <p:cBhvr>
                                        <p:cTn id="12" dur="500"/>
                                        <p:tgtEl>
                                          <p:spTgt spid="798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9876"/>
                                        </p:tgtEl>
                                        <p:attrNameLst>
                                          <p:attrName>style.visibility</p:attrName>
                                        </p:attrNameLst>
                                      </p:cBhvr>
                                      <p:to>
                                        <p:strVal val="visible"/>
                                      </p:to>
                                    </p:set>
                                    <p:animEffect transition="in" filter="blinds(horizontal)">
                                      <p:cBhvr>
                                        <p:cTn id="17" dur="500"/>
                                        <p:tgtEl>
                                          <p:spTgt spid="798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9877"/>
                                        </p:tgtEl>
                                        <p:attrNameLst>
                                          <p:attrName>style.visibility</p:attrName>
                                        </p:attrNameLst>
                                      </p:cBhvr>
                                      <p:to>
                                        <p:strVal val="visible"/>
                                      </p:to>
                                    </p:set>
                                    <p:animEffect transition="in" filter="blinds(horizontal)">
                                      <p:cBhvr>
                                        <p:cTn id="22" dur="500"/>
                                        <p:tgtEl>
                                          <p:spTgt spid="798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9878"/>
                                        </p:tgtEl>
                                        <p:attrNameLst>
                                          <p:attrName>style.visibility</p:attrName>
                                        </p:attrNameLst>
                                      </p:cBhvr>
                                      <p:to>
                                        <p:strVal val="visible"/>
                                      </p:to>
                                    </p:set>
                                    <p:animEffect transition="in" filter="blinds(horizontal)">
                                      <p:cBhvr>
                                        <p:cTn id="27"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p:bldP spid="798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b="1" dirty="0" smtClean="0">
                <a:solidFill>
                  <a:srgbClr val="FFFF00"/>
                </a:solidFill>
              </a:rPr>
              <a:t>Symptoms and effects of disorder</a:t>
            </a:r>
            <a:endParaRPr lang="en-US" b="1" dirty="0">
              <a:solidFill>
                <a:srgbClr val="FFFF00"/>
              </a:solidFill>
            </a:endParaRPr>
          </a:p>
        </p:txBody>
      </p:sp>
      <p:sp>
        <p:nvSpPr>
          <p:cNvPr id="3" name="Content Placeholder 2"/>
          <p:cNvSpPr>
            <a:spLocks noGrp="1"/>
          </p:cNvSpPr>
          <p:nvPr>
            <p:ph idx="1"/>
          </p:nvPr>
        </p:nvSpPr>
        <p:spPr>
          <a:xfrm>
            <a:off x="457200" y="1600200"/>
            <a:ext cx="6419056" cy="4421087"/>
          </a:xfrm>
        </p:spPr>
        <p:txBody>
          <a:bodyPr>
            <a:normAutofit fontScale="70000" lnSpcReduction="20000"/>
          </a:bodyPr>
          <a:lstStyle/>
          <a:p>
            <a:r>
              <a:rPr lang="en-US" dirty="0" smtClean="0">
                <a:solidFill>
                  <a:schemeClr val="bg1"/>
                </a:solidFill>
              </a:rPr>
              <a:t>Unexplained bleeding</a:t>
            </a:r>
          </a:p>
          <a:p>
            <a:r>
              <a:rPr lang="en-US" dirty="0" smtClean="0">
                <a:solidFill>
                  <a:schemeClr val="bg1"/>
                </a:solidFill>
              </a:rPr>
              <a:t>Tightness in joints</a:t>
            </a:r>
          </a:p>
          <a:p>
            <a:r>
              <a:rPr lang="en-US" dirty="0" err="1" smtClean="0">
                <a:solidFill>
                  <a:schemeClr val="bg1"/>
                </a:solidFill>
              </a:rPr>
              <a:t>Vomitting</a:t>
            </a:r>
            <a:endParaRPr lang="en-US" dirty="0" smtClean="0">
              <a:solidFill>
                <a:schemeClr val="bg1"/>
              </a:solidFill>
            </a:endParaRPr>
          </a:p>
          <a:p>
            <a:r>
              <a:rPr lang="en-US" dirty="0" smtClean="0">
                <a:solidFill>
                  <a:schemeClr val="bg1"/>
                </a:solidFill>
              </a:rPr>
              <a:t>Headaches</a:t>
            </a:r>
          </a:p>
          <a:p>
            <a:r>
              <a:rPr lang="en-US" dirty="0" smtClean="0">
                <a:solidFill>
                  <a:schemeClr val="bg1"/>
                </a:solidFill>
              </a:rPr>
              <a:t>Extreme fatigue</a:t>
            </a:r>
          </a:p>
          <a:p>
            <a:r>
              <a:rPr lang="en-US" dirty="0">
                <a:solidFill>
                  <a:schemeClr val="bg1"/>
                </a:solidFill>
              </a:rPr>
              <a:t>Blood doesn’t clot properly</a:t>
            </a:r>
          </a:p>
          <a:p>
            <a:r>
              <a:rPr lang="en-US" dirty="0">
                <a:solidFill>
                  <a:schemeClr val="bg1"/>
                </a:solidFill>
              </a:rPr>
              <a:t>Pain in joints</a:t>
            </a:r>
          </a:p>
          <a:p>
            <a:r>
              <a:rPr lang="en-US" dirty="0">
                <a:solidFill>
                  <a:schemeClr val="bg1"/>
                </a:solidFill>
              </a:rPr>
              <a:t>Unexplained bleeding</a:t>
            </a:r>
          </a:p>
          <a:p>
            <a:r>
              <a:rPr lang="en-US" dirty="0">
                <a:solidFill>
                  <a:schemeClr val="bg1"/>
                </a:solidFill>
              </a:rPr>
              <a:t>Swollen joints</a:t>
            </a:r>
          </a:p>
          <a:p>
            <a:r>
              <a:rPr lang="en-US" dirty="0">
                <a:solidFill>
                  <a:schemeClr val="bg1"/>
                </a:solidFill>
              </a:rPr>
              <a:t>Easy bruising and bleeding</a:t>
            </a:r>
          </a:p>
          <a:p>
            <a:r>
              <a:rPr lang="en-US" dirty="0">
                <a:solidFill>
                  <a:schemeClr val="bg1"/>
                </a:solidFill>
              </a:rPr>
              <a:t>Excessive bleeding</a:t>
            </a:r>
          </a:p>
          <a:p>
            <a:r>
              <a:rPr lang="en-US" dirty="0">
                <a:solidFill>
                  <a:schemeClr val="bg1"/>
                </a:solidFill>
              </a:rPr>
              <a:t>Double vision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01564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0642" name="Rectangle 2"/>
          <p:cNvSpPr>
            <a:spLocks noGrp="1" noChangeArrowheads="1"/>
          </p:cNvSpPr>
          <p:nvPr>
            <p:ph type="title"/>
          </p:nvPr>
        </p:nvSpPr>
        <p:spPr/>
        <p:txBody>
          <a:bodyPr/>
          <a:lstStyle/>
          <a:p>
            <a:pPr>
              <a:defRPr/>
            </a:pPr>
            <a:r>
              <a:rPr lang="en-US" b="1" dirty="0" smtClean="0">
                <a:solidFill>
                  <a:srgbClr val="FFFF00"/>
                </a:solidFill>
                <a:effectLst>
                  <a:outerShdw blurRad="38100" dist="38100" dir="2700000" algn="tl">
                    <a:srgbClr val="000000"/>
                  </a:outerShdw>
                </a:effectLst>
              </a:rPr>
              <a:t>GENETICS OF HEMOPHILIA A</a:t>
            </a:r>
          </a:p>
        </p:txBody>
      </p:sp>
      <p:sp>
        <p:nvSpPr>
          <p:cNvPr id="12291" name="Rectangle 3"/>
          <p:cNvSpPr>
            <a:spLocks noGrp="1" noChangeArrowheads="1"/>
          </p:cNvSpPr>
          <p:nvPr>
            <p:ph type="body" idx="1"/>
          </p:nvPr>
        </p:nvSpPr>
        <p:spPr/>
        <p:txBody>
          <a:bodyPr>
            <a:normAutofit lnSpcReduction="10000"/>
          </a:bodyPr>
          <a:lstStyle/>
          <a:p>
            <a:pPr>
              <a:lnSpc>
                <a:spcPct val="90000"/>
              </a:lnSpc>
            </a:pPr>
            <a:r>
              <a:rPr lang="en-US" altLang="en-US" dirty="0" smtClean="0">
                <a:solidFill>
                  <a:schemeClr val="bg1"/>
                </a:solidFill>
              </a:rPr>
              <a:t>About half of cases of hemophilia A due to an inversion mutation in intron 1 (5%) or 22 (45%)</a:t>
            </a:r>
          </a:p>
          <a:p>
            <a:pPr>
              <a:lnSpc>
                <a:spcPct val="90000"/>
              </a:lnSpc>
            </a:pPr>
            <a:r>
              <a:rPr lang="en-US" altLang="en-US" dirty="0" smtClean="0">
                <a:solidFill>
                  <a:schemeClr val="bg1"/>
                </a:solidFill>
              </a:rPr>
              <a:t>Remainder genetically heterogeneous</a:t>
            </a:r>
          </a:p>
          <a:p>
            <a:pPr lvl="1">
              <a:lnSpc>
                <a:spcPct val="90000"/>
              </a:lnSpc>
            </a:pPr>
            <a:r>
              <a:rPr lang="en-US" altLang="en-US" dirty="0" smtClean="0">
                <a:solidFill>
                  <a:schemeClr val="bg1"/>
                </a:solidFill>
              </a:rPr>
              <a:t>Nonsense/stop mutations prevent factor production</a:t>
            </a:r>
          </a:p>
          <a:p>
            <a:pPr lvl="1">
              <a:lnSpc>
                <a:spcPct val="90000"/>
              </a:lnSpc>
            </a:pPr>
            <a:r>
              <a:rPr lang="en-US" altLang="en-US" dirty="0" smtClean="0">
                <a:solidFill>
                  <a:schemeClr val="bg1"/>
                </a:solidFill>
              </a:rPr>
              <a:t>Missense mutations may affect factor production, activity or half-life</a:t>
            </a:r>
          </a:p>
          <a:p>
            <a:pPr lvl="1">
              <a:lnSpc>
                <a:spcPct val="90000"/>
              </a:lnSpc>
            </a:pPr>
            <a:r>
              <a:rPr lang="en-US" altLang="en-US" dirty="0" smtClean="0">
                <a:solidFill>
                  <a:schemeClr val="bg1"/>
                </a:solidFill>
              </a:rPr>
              <a:t>15-20% of cases due to new mutations</a:t>
            </a:r>
          </a:p>
          <a:p>
            <a:pPr lvl="1">
              <a:lnSpc>
                <a:spcPct val="90000"/>
              </a:lnSpc>
            </a:pPr>
            <a:r>
              <a:rPr lang="en-US" altLang="en-US" dirty="0" smtClean="0">
                <a:solidFill>
                  <a:schemeClr val="bg1"/>
                </a:solidFill>
              </a:rPr>
              <a:t>Over 600 missense mutations identified</a:t>
            </a:r>
          </a:p>
          <a:p>
            <a:pPr>
              <a:lnSpc>
                <a:spcPct val="90000"/>
              </a:lnSpc>
            </a:pPr>
            <a:endParaRPr lang="en-US" altLang="en-US" dirty="0" smtClean="0"/>
          </a:p>
        </p:txBody>
      </p:sp>
    </p:spTree>
    <p:extLst>
      <p:ext uri="{BB962C8B-B14F-4D97-AF65-F5344CB8AC3E}">
        <p14:creationId xmlns:p14="http://schemas.microsoft.com/office/powerpoint/2010/main" val="27093488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42692" name="Rectangle 4"/>
          <p:cNvSpPr>
            <a:spLocks noGrp="1" noChangeArrowheads="1"/>
          </p:cNvSpPr>
          <p:nvPr>
            <p:ph type="title"/>
          </p:nvPr>
        </p:nvSpPr>
        <p:spPr/>
        <p:txBody>
          <a:bodyPr/>
          <a:lstStyle/>
          <a:p>
            <a:pPr>
              <a:defRPr/>
            </a:pPr>
            <a:r>
              <a:rPr lang="en-US" b="1" dirty="0" smtClean="0">
                <a:solidFill>
                  <a:srgbClr val="FFFF00"/>
                </a:solidFill>
                <a:effectLst>
                  <a:outerShdw blurRad="38100" dist="38100" dir="2700000" algn="tl">
                    <a:srgbClr val="C0C0C0"/>
                  </a:outerShdw>
                </a:effectLst>
              </a:rPr>
              <a:t>The factor VIII gene</a:t>
            </a:r>
          </a:p>
        </p:txBody>
      </p:sp>
      <p:pic>
        <p:nvPicPr>
          <p:cNvPr id="133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935" y="1455976"/>
            <a:ext cx="5242523" cy="3909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7"/>
          <p:cNvSpPr txBox="1">
            <a:spLocks noChangeArrowheads="1"/>
          </p:cNvSpPr>
          <p:nvPr/>
        </p:nvSpPr>
        <p:spPr bwMode="auto">
          <a:xfrm>
            <a:off x="2693278" y="5476653"/>
            <a:ext cx="4946067" cy="79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46" tIns="41723" rIns="83446" bIns="41723">
            <a:spAutoFit/>
          </a:bodyP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a:spcBef>
                <a:spcPct val="0"/>
              </a:spcBef>
              <a:buFontTx/>
              <a:buNone/>
            </a:pPr>
            <a:r>
              <a:rPr lang="en-US" altLang="en-US" sz="1500" dirty="0"/>
              <a:t>Nested gene (“F8A”) of uncertain function in intron 22; 2 additional copies of this gene near the tip of the X chromosome</a:t>
            </a:r>
          </a:p>
        </p:txBody>
      </p:sp>
      <p:sp>
        <p:nvSpPr>
          <p:cNvPr id="13317" name="Line 8"/>
          <p:cNvSpPr>
            <a:spLocks noChangeShapeType="1"/>
          </p:cNvSpPr>
          <p:nvPr/>
        </p:nvSpPr>
        <p:spPr bwMode="auto">
          <a:xfrm flipV="1">
            <a:off x="4908310" y="5038033"/>
            <a:ext cx="0" cy="4386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46" tIns="41723" rIns="83446" bIns="41723"/>
          <a:lstStyle/>
          <a:p>
            <a:endParaRPr lang="en-US"/>
          </a:p>
        </p:txBody>
      </p:sp>
    </p:spTree>
    <p:extLst>
      <p:ext uri="{BB962C8B-B14F-4D97-AF65-F5344CB8AC3E}">
        <p14:creationId xmlns:p14="http://schemas.microsoft.com/office/powerpoint/2010/main" val="35800213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fontScale="90000"/>
          </a:bodyPr>
          <a:lstStyle/>
          <a:p>
            <a:pPr>
              <a:defRPr/>
            </a:pPr>
            <a:r>
              <a:rPr lang="en-US" b="1" dirty="0" smtClean="0">
                <a:solidFill>
                  <a:srgbClr val="FFFF00"/>
                </a:solidFill>
                <a:effectLst>
                  <a:outerShdw blurRad="38100" dist="38100" dir="2700000" algn="tl">
                    <a:srgbClr val="C0C0C0"/>
                  </a:outerShdw>
                </a:effectLst>
              </a:rPr>
              <a:t>The “flip tip” inversion in the factor VIII gene</a:t>
            </a:r>
          </a:p>
        </p:txBody>
      </p:sp>
      <p:pic>
        <p:nvPicPr>
          <p:cNvPr id="143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534" y="1536692"/>
            <a:ext cx="6267534" cy="3783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7"/>
          <p:cNvSpPr txBox="1">
            <a:spLocks noChangeArrowheads="1"/>
          </p:cNvSpPr>
          <p:nvPr/>
        </p:nvSpPr>
        <p:spPr bwMode="auto">
          <a:xfrm>
            <a:off x="6109518" y="2991142"/>
            <a:ext cx="3034482" cy="79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46" tIns="41723" rIns="83446" bIns="41723">
            <a:spAutoFit/>
          </a:bodyP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spcBef>
                <a:spcPct val="0"/>
              </a:spcBef>
              <a:buFontTx/>
              <a:buNone/>
            </a:pPr>
            <a:r>
              <a:rPr lang="en-US" altLang="en-US" sz="1500">
                <a:solidFill>
                  <a:schemeClr val="tx1"/>
                </a:solidFill>
              </a:rPr>
              <a:t>Crossover between internal F8A and one of the two external copies</a:t>
            </a:r>
          </a:p>
        </p:txBody>
      </p:sp>
      <p:sp>
        <p:nvSpPr>
          <p:cNvPr id="14341" name="Line 8"/>
          <p:cNvSpPr>
            <a:spLocks noChangeShapeType="1"/>
          </p:cNvSpPr>
          <p:nvPr/>
        </p:nvSpPr>
        <p:spPr bwMode="auto">
          <a:xfrm flipH="1">
            <a:off x="5512409" y="3429761"/>
            <a:ext cx="6041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46" tIns="41723" rIns="83446" bIns="41723"/>
          <a:lstStyle/>
          <a:p>
            <a:endParaRPr lang="en-US"/>
          </a:p>
        </p:txBody>
      </p:sp>
    </p:spTree>
    <p:extLst>
      <p:ext uri="{BB962C8B-B14F-4D97-AF65-F5344CB8AC3E}">
        <p14:creationId xmlns:p14="http://schemas.microsoft.com/office/powerpoint/2010/main" val="799964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5762" name="Rectangle 2"/>
          <p:cNvSpPr>
            <a:spLocks noGrp="1" noChangeArrowheads="1"/>
          </p:cNvSpPr>
          <p:nvPr>
            <p:ph type="title"/>
          </p:nvPr>
        </p:nvSpPr>
        <p:spPr/>
        <p:txBody>
          <a:bodyPr/>
          <a:lstStyle/>
          <a:p>
            <a:pPr>
              <a:defRPr/>
            </a:pPr>
            <a:r>
              <a:rPr lang="en-US" b="1" dirty="0" smtClean="0">
                <a:solidFill>
                  <a:srgbClr val="FFFF00"/>
                </a:solidFill>
                <a:effectLst>
                  <a:outerShdw blurRad="38100" dist="38100" dir="2700000" algn="tl">
                    <a:srgbClr val="000000"/>
                  </a:outerShdw>
                </a:effectLst>
              </a:rPr>
              <a:t>GENETICS OF HEMOPHILIA B</a:t>
            </a:r>
          </a:p>
        </p:txBody>
      </p:sp>
      <p:sp>
        <p:nvSpPr>
          <p:cNvPr id="15363" name="Rectangle 3"/>
          <p:cNvSpPr>
            <a:spLocks noGrp="1" noChangeArrowheads="1"/>
          </p:cNvSpPr>
          <p:nvPr>
            <p:ph type="body" idx="1"/>
          </p:nvPr>
        </p:nvSpPr>
        <p:spPr/>
        <p:txBody>
          <a:bodyPr/>
          <a:lstStyle/>
          <a:p>
            <a:r>
              <a:rPr lang="en-US" altLang="en-US" dirty="0" smtClean="0">
                <a:solidFill>
                  <a:schemeClr val="bg1"/>
                </a:solidFill>
              </a:rPr>
              <a:t>Most cases associated with point mutations</a:t>
            </a:r>
          </a:p>
          <a:p>
            <a:r>
              <a:rPr lang="en-US" altLang="en-US" dirty="0" smtClean="0">
                <a:solidFill>
                  <a:schemeClr val="bg1"/>
                </a:solidFill>
              </a:rPr>
              <a:t>Deletions in about 3% of cases</a:t>
            </a:r>
          </a:p>
          <a:p>
            <a:r>
              <a:rPr lang="en-US" altLang="en-US" dirty="0" smtClean="0">
                <a:solidFill>
                  <a:schemeClr val="bg1"/>
                </a:solidFill>
              </a:rPr>
              <a:t>Promoter mutations in about 2% </a:t>
            </a:r>
          </a:p>
          <a:p>
            <a:pPr lvl="1"/>
            <a:r>
              <a:rPr lang="en-US" altLang="en-US" sz="2200" dirty="0">
                <a:solidFill>
                  <a:schemeClr val="bg1"/>
                </a:solidFill>
              </a:rPr>
              <a:t>In these cases an androgen response element near transcription start site may allow factor level to rise after puberty (“hemophilia B Leyden”)</a:t>
            </a:r>
          </a:p>
          <a:p>
            <a:r>
              <a:rPr lang="en-US" altLang="en-US" dirty="0" smtClean="0">
                <a:solidFill>
                  <a:schemeClr val="bg1"/>
                </a:solidFill>
              </a:rPr>
              <a:t>Severe disease (&lt;1% factor) less common than in hemophilia A</a:t>
            </a:r>
          </a:p>
        </p:txBody>
      </p:sp>
    </p:spTree>
    <p:extLst>
      <p:ext uri="{BB962C8B-B14F-4D97-AF65-F5344CB8AC3E}">
        <p14:creationId xmlns:p14="http://schemas.microsoft.com/office/powerpoint/2010/main" val="3055740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t="5745" b="5745"/>
          <a:stretch>
            <a:fillRect/>
          </a:stretch>
        </p:blipFill>
        <p:spPr bwMode="auto">
          <a:xfrm>
            <a:off x="1619325" y="1382872"/>
            <a:ext cx="5327824" cy="345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Oval 5"/>
          <p:cNvSpPr>
            <a:spLocks noChangeArrowheads="1"/>
          </p:cNvSpPr>
          <p:nvPr/>
        </p:nvSpPr>
        <p:spPr bwMode="auto">
          <a:xfrm>
            <a:off x="3431622" y="2260111"/>
            <a:ext cx="604100" cy="511723"/>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46" tIns="41723" rIns="83446" bIns="41723" anchor="ct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spcBef>
                <a:spcPct val="0"/>
              </a:spcBef>
              <a:buFontTx/>
              <a:buNone/>
            </a:pPr>
            <a:endParaRPr lang="en-US" altLang="en-US">
              <a:solidFill>
                <a:schemeClr val="tx1"/>
              </a:solidFill>
            </a:endParaRPr>
          </a:p>
        </p:txBody>
      </p:sp>
      <p:sp>
        <p:nvSpPr>
          <p:cNvPr id="17412" name="Text Box 6"/>
          <p:cNvSpPr txBox="1">
            <a:spLocks noChangeArrowheads="1"/>
          </p:cNvSpPr>
          <p:nvPr/>
        </p:nvSpPr>
        <p:spPr bwMode="auto">
          <a:xfrm>
            <a:off x="1350836" y="5184242"/>
            <a:ext cx="6860447" cy="119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46" tIns="41723" rIns="83446" bIns="41723">
            <a:spAutoFit/>
          </a:bodyP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spcBef>
                <a:spcPct val="0"/>
              </a:spcBef>
            </a:pPr>
            <a:r>
              <a:rPr lang="en-US" altLang="en-US" sz="1800" dirty="0"/>
              <a:t>Deficiency of factor VIII or IX affects the propagation phase of coagulation</a:t>
            </a:r>
          </a:p>
          <a:p>
            <a:pPr>
              <a:spcBef>
                <a:spcPct val="0"/>
              </a:spcBef>
            </a:pPr>
            <a:r>
              <a:rPr lang="en-US" altLang="en-US" sz="1800" dirty="0"/>
              <a:t>Most likely to cause bleeding in situations where tissue factor exposure is relatively low</a:t>
            </a:r>
          </a:p>
        </p:txBody>
      </p:sp>
    </p:spTree>
    <p:extLst>
      <p:ext uri="{BB962C8B-B14F-4D97-AF65-F5344CB8AC3E}">
        <p14:creationId xmlns:p14="http://schemas.microsoft.com/office/powerpoint/2010/main" val="2811300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4818" name="Rectangle 2"/>
          <p:cNvSpPr>
            <a:spLocks noGrp="1" noChangeArrowheads="1"/>
          </p:cNvSpPr>
          <p:nvPr>
            <p:ph type="title"/>
          </p:nvPr>
        </p:nvSpPr>
        <p:spPr/>
        <p:txBody>
          <a:bodyPr/>
          <a:lstStyle/>
          <a:p>
            <a:r>
              <a:rPr lang="en-GB" sz="3600" b="1" dirty="0">
                <a:solidFill>
                  <a:srgbClr val="FFFF00"/>
                </a:solidFill>
              </a:rPr>
              <a:t>Bleeding problems in Haemophilia</a:t>
            </a:r>
          </a:p>
        </p:txBody>
      </p:sp>
      <p:sp>
        <p:nvSpPr>
          <p:cNvPr id="34819" name="Rectangle 3"/>
          <p:cNvSpPr>
            <a:spLocks noGrp="1" noChangeArrowheads="1"/>
          </p:cNvSpPr>
          <p:nvPr>
            <p:ph type="body" idx="1"/>
          </p:nvPr>
        </p:nvSpPr>
        <p:spPr/>
        <p:txBody>
          <a:bodyPr>
            <a:normAutofit fontScale="25000" lnSpcReduction="20000"/>
          </a:bodyPr>
          <a:lstStyle/>
          <a:p>
            <a:pPr>
              <a:buFont typeface="Wingdings" pitchFamily="2" charset="2"/>
              <a:buNone/>
              <a:tabLst>
                <a:tab pos="3619500" algn="l"/>
              </a:tabLst>
            </a:pPr>
            <a:r>
              <a:rPr lang="en-GB" sz="6400" b="1" dirty="0">
                <a:solidFill>
                  <a:srgbClr val="FFFF00"/>
                </a:solidFill>
                <a:effectLst>
                  <a:outerShdw blurRad="38100" dist="38100" dir="2700000" algn="tl">
                    <a:srgbClr val="FFFFFF"/>
                  </a:outerShdw>
                </a:effectLst>
              </a:rPr>
              <a:t>Factor Level</a:t>
            </a:r>
            <a:r>
              <a:rPr lang="en-GB" b="1" dirty="0"/>
              <a:t>	</a:t>
            </a:r>
            <a:r>
              <a:rPr lang="en-GB" sz="6400" b="1" dirty="0">
                <a:solidFill>
                  <a:srgbClr val="FFFF00"/>
                </a:solidFill>
                <a:effectLst>
                  <a:outerShdw blurRad="38100" dist="38100" dir="2700000" algn="tl">
                    <a:srgbClr val="FFFFFF"/>
                  </a:outerShdw>
                </a:effectLst>
              </a:rPr>
              <a:t>Type of Bleed</a:t>
            </a:r>
            <a:endParaRPr lang="en-GB" sz="6400" dirty="0">
              <a:solidFill>
                <a:srgbClr val="FFFF00"/>
              </a:solidFill>
              <a:effectLst>
                <a:outerShdw blurRad="38100" dist="38100" dir="2700000" algn="tl">
                  <a:srgbClr val="FFFFFF"/>
                </a:outerShdw>
              </a:effectLst>
            </a:endParaRPr>
          </a:p>
          <a:p>
            <a:pPr>
              <a:buFont typeface="Wingdings" pitchFamily="2" charset="2"/>
              <a:buNone/>
              <a:tabLst>
                <a:tab pos="3619500" algn="l"/>
              </a:tabLst>
            </a:pPr>
            <a:r>
              <a:rPr lang="en-GB" dirty="0"/>
              <a:t>	</a:t>
            </a:r>
          </a:p>
          <a:p>
            <a:pPr>
              <a:buFont typeface="Wingdings" pitchFamily="2" charset="2"/>
              <a:buNone/>
              <a:tabLst>
                <a:tab pos="3619500" algn="l"/>
              </a:tabLst>
            </a:pPr>
            <a:r>
              <a:rPr lang="en-GB" sz="11100" b="1" dirty="0">
                <a:solidFill>
                  <a:schemeClr val="bg1"/>
                </a:solidFill>
              </a:rPr>
              <a:t>&lt;1%	Spontaneous/severe</a:t>
            </a:r>
          </a:p>
          <a:p>
            <a:pPr>
              <a:buFont typeface="Wingdings" pitchFamily="2" charset="2"/>
              <a:buNone/>
              <a:tabLst>
                <a:tab pos="3619500" algn="l"/>
              </a:tabLst>
            </a:pPr>
            <a:endParaRPr lang="en-GB" sz="11100" b="1" dirty="0">
              <a:solidFill>
                <a:schemeClr val="bg1"/>
              </a:solidFill>
            </a:endParaRPr>
          </a:p>
          <a:p>
            <a:pPr>
              <a:buFont typeface="Wingdings" pitchFamily="2" charset="2"/>
              <a:buNone/>
              <a:tabLst>
                <a:tab pos="3619500" algn="l"/>
              </a:tabLst>
            </a:pPr>
            <a:r>
              <a:rPr lang="en-GB" sz="11100" b="1" dirty="0">
                <a:solidFill>
                  <a:schemeClr val="bg1"/>
                </a:solidFill>
              </a:rPr>
              <a:t>2%-5%	Mild trauma/ 			occasionally 			spontaneous	 		</a:t>
            </a:r>
          </a:p>
          <a:p>
            <a:pPr>
              <a:buFont typeface="Wingdings" pitchFamily="2" charset="2"/>
              <a:buNone/>
              <a:tabLst>
                <a:tab pos="3619500" algn="l"/>
              </a:tabLst>
            </a:pPr>
            <a:r>
              <a:rPr lang="en-GB" sz="11100" b="1" dirty="0">
                <a:solidFill>
                  <a:schemeClr val="bg1"/>
                </a:solidFill>
              </a:rPr>
              <a:t>&gt;5%	Trauma/Surgery</a:t>
            </a:r>
            <a:endParaRPr lang="en-GB" sz="11100" dirty="0">
              <a:solidFill>
                <a:schemeClr val="bg1"/>
              </a:solidFill>
            </a:endParaRPr>
          </a:p>
          <a:p>
            <a:pPr>
              <a:buFont typeface="Wingdings" pitchFamily="2" charset="2"/>
              <a:buNone/>
              <a:tabLst>
                <a:tab pos="3619500" algn="l"/>
              </a:tabLst>
            </a:pPr>
            <a:endParaRPr lang="en-GB" sz="11100"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endParaRPr lang="en-GB" dirty="0"/>
          </a:p>
          <a:p>
            <a:pPr>
              <a:buFont typeface="Wingdings" pitchFamily="2" charset="2"/>
              <a:buNone/>
              <a:tabLst>
                <a:tab pos="3619500" algn="l"/>
              </a:tabLst>
            </a:pPr>
            <a:r>
              <a:rPr lang="en-GB" dirty="0"/>
              <a:t> 	</a:t>
            </a:r>
          </a:p>
        </p:txBody>
      </p:sp>
    </p:spTree>
    <p:extLst>
      <p:ext uri="{BB962C8B-B14F-4D97-AF65-F5344CB8AC3E}">
        <p14:creationId xmlns:p14="http://schemas.microsoft.com/office/powerpoint/2010/main" val="253567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5058" name="Rectangle 2"/>
          <p:cNvSpPr>
            <a:spLocks noGrp="1" noChangeArrowheads="1"/>
          </p:cNvSpPr>
          <p:nvPr>
            <p:ph type="title"/>
          </p:nvPr>
        </p:nvSpPr>
        <p:spPr/>
        <p:txBody>
          <a:bodyPr/>
          <a:lstStyle/>
          <a:p>
            <a:r>
              <a:rPr lang="en-IE" sz="3600" b="1" dirty="0">
                <a:solidFill>
                  <a:srgbClr val="FFFF00"/>
                </a:solidFill>
              </a:rPr>
              <a:t>Intracranial Bleeds</a:t>
            </a:r>
          </a:p>
        </p:txBody>
      </p:sp>
      <p:sp>
        <p:nvSpPr>
          <p:cNvPr id="45059" name="Rectangle 3"/>
          <p:cNvSpPr>
            <a:spLocks noGrp="1" noChangeArrowheads="1"/>
          </p:cNvSpPr>
          <p:nvPr>
            <p:ph type="body" sz="half" idx="1"/>
          </p:nvPr>
        </p:nvSpPr>
        <p:spPr/>
        <p:txBody>
          <a:bodyPr/>
          <a:lstStyle/>
          <a:p>
            <a:r>
              <a:rPr lang="en-IE" sz="2800" dirty="0">
                <a:solidFill>
                  <a:schemeClr val="bg1"/>
                </a:solidFill>
              </a:rPr>
              <a:t>At Birth</a:t>
            </a:r>
          </a:p>
          <a:p>
            <a:r>
              <a:rPr lang="en-IE" sz="2800" dirty="0">
                <a:solidFill>
                  <a:schemeClr val="bg1"/>
                </a:solidFill>
              </a:rPr>
              <a:t>Injury</a:t>
            </a:r>
          </a:p>
          <a:p>
            <a:endParaRPr lang="en-IE" sz="2800" dirty="0"/>
          </a:p>
          <a:p>
            <a:r>
              <a:rPr lang="en-IE" sz="2800" dirty="0">
                <a:solidFill>
                  <a:schemeClr val="bg1"/>
                </a:solidFill>
              </a:rPr>
              <a:t>Admission</a:t>
            </a:r>
          </a:p>
          <a:p>
            <a:r>
              <a:rPr lang="en-IE" sz="2800" dirty="0">
                <a:solidFill>
                  <a:schemeClr val="bg1"/>
                </a:solidFill>
              </a:rPr>
              <a:t>Factor Concentrate</a:t>
            </a:r>
          </a:p>
          <a:p>
            <a:r>
              <a:rPr lang="en-IE" sz="2800" dirty="0">
                <a:solidFill>
                  <a:schemeClr val="bg1"/>
                </a:solidFill>
              </a:rPr>
              <a:t>Scanning</a:t>
            </a:r>
          </a:p>
          <a:p>
            <a:r>
              <a:rPr lang="en-IE" sz="2800" dirty="0">
                <a:solidFill>
                  <a:schemeClr val="bg1"/>
                </a:solidFill>
              </a:rPr>
              <a:t>Observation</a:t>
            </a:r>
          </a:p>
          <a:p>
            <a:r>
              <a:rPr lang="en-IE" sz="2800" dirty="0">
                <a:solidFill>
                  <a:schemeClr val="bg1"/>
                </a:solidFill>
              </a:rPr>
              <a:t>Neurosurgery</a:t>
            </a:r>
          </a:p>
        </p:txBody>
      </p:sp>
      <p:pic>
        <p:nvPicPr>
          <p:cNvPr id="45060" name="Picture 4" descr="intracerebral bleed"/>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724400" y="1447800"/>
            <a:ext cx="3733800" cy="4724400"/>
          </a:xfrm>
        </p:spPr>
      </p:pic>
    </p:spTree>
    <p:extLst>
      <p:ext uri="{BB962C8B-B14F-4D97-AF65-F5344CB8AC3E}">
        <p14:creationId xmlns:p14="http://schemas.microsoft.com/office/powerpoint/2010/main" val="11985963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4519" name="Rectangle 7"/>
          <p:cNvSpPr>
            <a:spLocks noGrp="1" noChangeArrowheads="1"/>
          </p:cNvSpPr>
          <p:nvPr>
            <p:ph type="title"/>
          </p:nvPr>
        </p:nvSpPr>
        <p:spPr/>
        <p:txBody>
          <a:bodyPr/>
          <a:lstStyle/>
          <a:p>
            <a:r>
              <a:rPr lang="en-IE" sz="3600" b="1" dirty="0">
                <a:solidFill>
                  <a:srgbClr val="FFFF00"/>
                </a:solidFill>
              </a:rPr>
              <a:t>Forearm Bleed</a:t>
            </a:r>
          </a:p>
        </p:txBody>
      </p:sp>
      <p:pic>
        <p:nvPicPr>
          <p:cNvPr id="64524" name="Picture 12" descr="consequences of forearm blee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29200" y="1905000"/>
            <a:ext cx="3498850" cy="3890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4523" name="Picture 11" descr="forearm blee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1916832"/>
            <a:ext cx="4386263" cy="38743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84676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6866" name="Rectangle 2"/>
          <p:cNvSpPr>
            <a:spLocks noGrp="1" noChangeArrowheads="1"/>
          </p:cNvSpPr>
          <p:nvPr>
            <p:ph type="ctrTitle"/>
          </p:nvPr>
        </p:nvSpPr>
        <p:spPr/>
        <p:txBody>
          <a:bodyPr>
            <a:normAutofit fontScale="90000"/>
          </a:bodyPr>
          <a:lstStyle/>
          <a:p>
            <a:r>
              <a:rPr lang="en-GB" sz="3600" b="1" dirty="0"/>
              <a:t/>
            </a:r>
            <a:br>
              <a:rPr lang="en-GB" sz="3600" b="1" dirty="0"/>
            </a:br>
            <a:r>
              <a:rPr lang="en-GB" sz="3200" b="1" dirty="0"/>
              <a:t/>
            </a:r>
            <a:br>
              <a:rPr lang="en-GB" sz="3200" b="1" dirty="0"/>
            </a:br>
            <a:r>
              <a:rPr lang="en-GB" sz="3200" b="1" dirty="0">
                <a:solidFill>
                  <a:srgbClr val="FFFF00"/>
                </a:solidFill>
              </a:rPr>
              <a:t>Joint  bleed</a:t>
            </a:r>
            <a:r>
              <a:rPr lang="en-GB" sz="3200" dirty="0">
                <a:solidFill>
                  <a:srgbClr val="FFFF00"/>
                </a:solidFill>
              </a:rPr>
              <a:t/>
            </a:r>
            <a:br>
              <a:rPr lang="en-GB" sz="3200" dirty="0">
                <a:solidFill>
                  <a:srgbClr val="FFFF00"/>
                </a:solidFill>
              </a:rPr>
            </a:br>
            <a:r>
              <a:rPr lang="en-GB" sz="3200" dirty="0">
                <a:sym typeface="Symbol" pitchFamily="18" charset="2"/>
              </a:rPr>
              <a:t></a:t>
            </a:r>
            <a:br>
              <a:rPr lang="en-GB" sz="3200" dirty="0">
                <a:sym typeface="Symbol" pitchFamily="18" charset="2"/>
              </a:rPr>
            </a:br>
            <a:r>
              <a:rPr lang="en-GB" sz="3200" dirty="0">
                <a:solidFill>
                  <a:schemeClr val="bg1"/>
                </a:solidFill>
                <a:sym typeface="Symbol" pitchFamily="18" charset="2"/>
              </a:rPr>
              <a:t>Synovial  inflammation and hyperaemia</a:t>
            </a:r>
            <a:br>
              <a:rPr lang="en-GB" sz="3200" dirty="0">
                <a:solidFill>
                  <a:schemeClr val="bg1"/>
                </a:solidFill>
                <a:sym typeface="Symbol" pitchFamily="18" charset="2"/>
              </a:rPr>
            </a:br>
            <a:r>
              <a:rPr lang="en-GB" sz="3200" dirty="0">
                <a:sym typeface="Symbol" pitchFamily="18" charset="2"/>
              </a:rPr>
              <a:t></a:t>
            </a:r>
            <a:br>
              <a:rPr lang="en-GB" sz="3200" dirty="0">
                <a:sym typeface="Symbol" pitchFamily="18" charset="2"/>
              </a:rPr>
            </a:br>
            <a:r>
              <a:rPr lang="en-GB" sz="3200" dirty="0">
                <a:solidFill>
                  <a:schemeClr val="bg1"/>
                </a:solidFill>
                <a:sym typeface="Symbol" pitchFamily="18" charset="2"/>
              </a:rPr>
              <a:t>Synovial overgrowth and Bone </a:t>
            </a:r>
            <a:r>
              <a:rPr lang="en-GB" sz="3200" dirty="0" err="1">
                <a:solidFill>
                  <a:schemeClr val="bg1"/>
                </a:solidFill>
                <a:sym typeface="Symbol" pitchFamily="18" charset="2"/>
              </a:rPr>
              <a:t>resorption</a:t>
            </a:r>
            <a:r>
              <a:rPr lang="en-GB" sz="3200" dirty="0">
                <a:sym typeface="Symbol" pitchFamily="18" charset="2"/>
              </a:rPr>
              <a:t/>
            </a:r>
            <a:br>
              <a:rPr lang="en-GB" sz="3200" dirty="0">
                <a:sym typeface="Symbol" pitchFamily="18" charset="2"/>
              </a:rPr>
            </a:br>
            <a:r>
              <a:rPr lang="en-GB" sz="3200" dirty="0">
                <a:sym typeface="Symbol" pitchFamily="18" charset="2"/>
              </a:rPr>
              <a:t></a:t>
            </a:r>
            <a:br>
              <a:rPr lang="en-GB" sz="3200" dirty="0">
                <a:sym typeface="Symbol" pitchFamily="18" charset="2"/>
              </a:rPr>
            </a:br>
            <a:r>
              <a:rPr lang="en-GB" sz="3200" dirty="0">
                <a:solidFill>
                  <a:schemeClr val="bg1"/>
                </a:solidFill>
                <a:sym typeface="Symbol" pitchFamily="18" charset="2"/>
              </a:rPr>
              <a:t>Further Bleed</a:t>
            </a:r>
            <a:br>
              <a:rPr lang="en-GB" sz="3200" dirty="0">
                <a:solidFill>
                  <a:schemeClr val="bg1"/>
                </a:solidFill>
                <a:sym typeface="Symbol" pitchFamily="18" charset="2"/>
              </a:rPr>
            </a:br>
            <a:r>
              <a:rPr lang="en-GB" sz="3200" dirty="0">
                <a:sym typeface="Symbol" pitchFamily="18" charset="2"/>
              </a:rPr>
              <a:t></a:t>
            </a:r>
            <a:br>
              <a:rPr lang="en-GB" sz="3200" dirty="0">
                <a:sym typeface="Symbol" pitchFamily="18" charset="2"/>
              </a:rPr>
            </a:br>
            <a:r>
              <a:rPr lang="en-GB" sz="3200" b="1" dirty="0">
                <a:solidFill>
                  <a:srgbClr val="FFFF00"/>
                </a:solidFill>
                <a:sym typeface="Symbol" pitchFamily="18" charset="2"/>
              </a:rPr>
              <a:t>Joint Destruction</a:t>
            </a:r>
            <a:r>
              <a:rPr lang="en-GB" sz="3200" dirty="0">
                <a:solidFill>
                  <a:srgbClr val="FFFF00"/>
                </a:solidFill>
              </a:rPr>
              <a:t/>
            </a:r>
            <a:br>
              <a:rPr lang="en-GB" sz="3200" dirty="0">
                <a:solidFill>
                  <a:srgbClr val="FFFF00"/>
                </a:solidFill>
              </a:rPr>
            </a:br>
            <a:endParaRPr lang="en-GB" sz="3200" dirty="0">
              <a:solidFill>
                <a:srgbClr val="FFFF00"/>
              </a:solidFill>
            </a:endParaRPr>
          </a:p>
        </p:txBody>
      </p:sp>
      <p:sp>
        <p:nvSpPr>
          <p:cNvPr id="36867" name="Rectangle 3"/>
          <p:cNvSpPr>
            <a:spLocks noGrp="1" noChangeArrowheads="1"/>
          </p:cNvSpPr>
          <p:nvPr>
            <p:ph type="subTitle" idx="1"/>
          </p:nvPr>
        </p:nvSpPr>
        <p:spPr>
          <a:xfrm flipV="1">
            <a:off x="1524000" y="6858000"/>
            <a:ext cx="6400800" cy="190500"/>
          </a:xfrm>
        </p:spPr>
        <p:txBody>
          <a:bodyPr>
            <a:normAutofit fontScale="25000" lnSpcReduction="20000"/>
          </a:bodyPr>
          <a:lstStyle/>
          <a:p>
            <a:endParaRPr lang="en-GB"/>
          </a:p>
        </p:txBody>
      </p:sp>
    </p:spTree>
    <p:extLst>
      <p:ext uri="{BB962C8B-B14F-4D97-AF65-F5344CB8AC3E}">
        <p14:creationId xmlns:p14="http://schemas.microsoft.com/office/powerpoint/2010/main" val="2571332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95736" y="188640"/>
            <a:ext cx="4724400" cy="533400"/>
          </a:xfrm>
        </p:spPr>
        <p:txBody>
          <a:bodyPr>
            <a:noAutofit/>
          </a:bodyPr>
          <a:lstStyle/>
          <a:p>
            <a:pPr eaLnBrk="1" hangingPunct="1"/>
            <a:r>
              <a:rPr lang="en-US" b="1" dirty="0" smtClean="0">
                <a:solidFill>
                  <a:srgbClr val="FFFF00"/>
                </a:solidFill>
              </a:rPr>
              <a:t>Platelet Response</a:t>
            </a:r>
          </a:p>
        </p:txBody>
      </p:sp>
      <p:pic>
        <p:nvPicPr>
          <p:cNvPr id="1638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990600"/>
            <a:ext cx="4419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p:cNvSpPr>
            <a:spLocks noChangeArrowheads="1"/>
          </p:cNvSpPr>
          <p:nvPr/>
        </p:nvSpPr>
        <p:spPr bwMode="auto">
          <a:xfrm>
            <a:off x="467544" y="4294332"/>
            <a:ext cx="8676456" cy="2850011"/>
          </a:xfrm>
          <a:prstGeom prst="rect">
            <a:avLst/>
          </a:prstGeom>
          <a:noFill/>
          <a:ln w="9525">
            <a:noFill/>
            <a:miter lim="800000"/>
            <a:headEnd/>
            <a:tailEnd/>
          </a:ln>
          <a:effectLst/>
        </p:spPr>
        <p:txBody>
          <a:bodyPr wrap="square">
            <a:spAutoFit/>
          </a:bodyPr>
          <a:lstStyle/>
          <a:p>
            <a:pPr eaLnBrk="1" hangingPunct="1">
              <a:lnSpc>
                <a:spcPct val="120000"/>
              </a:lnSpc>
              <a:spcBef>
                <a:spcPct val="20000"/>
              </a:spcBef>
              <a:buFontTx/>
              <a:buChar char="•"/>
            </a:pPr>
            <a:r>
              <a:rPr lang="en-US" sz="2800" b="1" dirty="0">
                <a:solidFill>
                  <a:schemeClr val="bg1"/>
                </a:solidFill>
                <a:effectLst>
                  <a:outerShdw blurRad="38100" dist="38100" dir="2700000" algn="tl">
                    <a:srgbClr val="000000"/>
                  </a:outerShdw>
                </a:effectLst>
                <a:latin typeface="Arial" pitchFamily="34" charset="0"/>
                <a:cs typeface="Arial" pitchFamily="34" charset="0"/>
              </a:rPr>
              <a:t>Platelets provide phospholipid scaffold for thrombin generation</a:t>
            </a:r>
            <a:r>
              <a:rPr lang="en-US" sz="2800" b="1" dirty="0" smtClean="0">
                <a:solidFill>
                  <a:schemeClr val="bg1"/>
                </a:solidFill>
                <a:effectLst>
                  <a:outerShdw blurRad="38100" dist="38100" dir="2700000" algn="tl">
                    <a:srgbClr val="000000"/>
                  </a:outerShdw>
                </a:effectLst>
                <a:latin typeface="Arial" pitchFamily="34" charset="0"/>
                <a:cs typeface="Arial" pitchFamily="34" charset="0"/>
              </a:rPr>
              <a:t>.</a:t>
            </a:r>
          </a:p>
          <a:p>
            <a:pPr>
              <a:lnSpc>
                <a:spcPct val="120000"/>
              </a:lnSpc>
              <a:spcBef>
                <a:spcPct val="20000"/>
              </a:spcBef>
              <a:buFontTx/>
              <a:buChar char="•"/>
            </a:pPr>
            <a:r>
              <a:rPr lang="en-US" sz="2800" b="1" dirty="0">
                <a:solidFill>
                  <a:schemeClr val="bg1"/>
                </a:solidFill>
                <a:effectLst>
                  <a:outerShdw blurRad="38100" dist="38100" dir="2700000" algn="tl" rotWithShape="0">
                    <a:srgbClr val="000000"/>
                  </a:outerShdw>
                </a:effectLst>
              </a:rPr>
              <a:t>Normal platelet lifespan is 10d.  Every day, 1/10 of platelet pool is replenished.</a:t>
            </a:r>
            <a:endParaRPr lang="ru-RU" sz="2800" dirty="0">
              <a:solidFill>
                <a:schemeClr val="bg1"/>
              </a:solidFill>
            </a:endParaRPr>
          </a:p>
          <a:p>
            <a:pPr eaLnBrk="1" hangingPunct="1">
              <a:lnSpc>
                <a:spcPct val="120000"/>
              </a:lnSpc>
              <a:spcBef>
                <a:spcPct val="20000"/>
              </a:spcBef>
              <a:buFontTx/>
              <a:buChar char="•"/>
            </a:pPr>
            <a:endParaRPr lang="en-US" sz="2800" b="1" dirty="0">
              <a:solidFill>
                <a:schemeClr val="bg1"/>
              </a:solidFill>
              <a:effectLst>
                <a:outerShdw blurRad="38100" dist="38100" dir="2700000" algn="tl">
                  <a:srgbClr val="000000"/>
                </a:outerShdw>
              </a:effectLst>
              <a:latin typeface="Arial" pitchFamily="34" charset="0"/>
              <a:cs typeface="Arial" pitchFamily="34" charset="0"/>
            </a:endParaRPr>
          </a:p>
        </p:txBody>
      </p:sp>
      <p:sp>
        <p:nvSpPr>
          <p:cNvPr id="11270" name="Rectangle 6"/>
          <p:cNvSpPr>
            <a:spLocks noChangeArrowheads="1"/>
          </p:cNvSpPr>
          <p:nvPr/>
        </p:nvSpPr>
        <p:spPr bwMode="auto">
          <a:xfrm>
            <a:off x="5943600" y="1066800"/>
            <a:ext cx="3200400" cy="3147208"/>
          </a:xfrm>
          <a:prstGeom prst="rect">
            <a:avLst/>
          </a:prstGeom>
          <a:noFill/>
          <a:ln w="9525">
            <a:noFill/>
            <a:miter lim="800000"/>
            <a:headEnd/>
            <a:tailEnd/>
          </a:ln>
          <a:effectLst/>
        </p:spPr>
        <p:txBody>
          <a:bodyPr>
            <a:spAutoFit/>
          </a:bodyPr>
          <a:lstStyle/>
          <a:p>
            <a:pPr eaLnBrk="1" hangingPunct="1">
              <a:lnSpc>
                <a:spcPct val="120000"/>
              </a:lnSpc>
              <a:spcBef>
                <a:spcPct val="20000"/>
              </a:spcBef>
              <a:buFontTx/>
              <a:buChar char="•"/>
            </a:pPr>
            <a:r>
              <a:rPr lang="en-US" sz="2800" b="1" dirty="0">
                <a:solidFill>
                  <a:schemeClr val="bg1"/>
                </a:solidFill>
                <a:effectLst>
                  <a:outerShdw blurRad="38100" dist="38100" dir="2700000" algn="tl">
                    <a:srgbClr val="000000"/>
                  </a:outerShdw>
                </a:effectLst>
                <a:latin typeface="Arial" pitchFamily="34" charset="0"/>
                <a:cs typeface="Arial" pitchFamily="34" charset="0"/>
              </a:rPr>
              <a:t>Platelets adhere to vessel wall, then aggregate, leading to formation of a platelet plug</a:t>
            </a:r>
            <a:endParaRPr lang="en-US" sz="3600" b="1" dirty="0">
              <a:solidFill>
                <a:schemeClr val="bg1"/>
              </a:solidFill>
              <a:effectLst>
                <a:outerShdw blurRad="38100" dist="38100" dir="2700000" algn="tl">
                  <a:srgbClr val="000000"/>
                </a:outerShdw>
              </a:effectLst>
              <a:latin typeface="Arial" pitchFamily="34" charset="0"/>
              <a:cs typeface="Arial" pitchFamily="34" charset="0"/>
            </a:endParaRPr>
          </a:p>
        </p:txBody>
      </p:sp>
    </p:spTree>
    <p:extLst>
      <p:ext uri="{BB962C8B-B14F-4D97-AF65-F5344CB8AC3E}">
        <p14:creationId xmlns:p14="http://schemas.microsoft.com/office/powerpoint/2010/main" val="31180695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229600" cy="790575"/>
          </a:xfrm>
        </p:spPr>
        <p:txBody>
          <a:bodyPr/>
          <a:lstStyle/>
          <a:p>
            <a:r>
              <a:rPr lang="en-IE" sz="3600" b="1" dirty="0">
                <a:solidFill>
                  <a:srgbClr val="FFFF00"/>
                </a:solidFill>
              </a:rPr>
              <a:t>Joint Bleeding</a:t>
            </a:r>
          </a:p>
        </p:txBody>
      </p:sp>
      <p:pic>
        <p:nvPicPr>
          <p:cNvPr id="38915" name="Picture 3" descr="Acute Haemarthrosi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1828800"/>
            <a:ext cx="3294063" cy="4195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4" descr="haemophiliac arthropathy"/>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00650" y="1676400"/>
            <a:ext cx="3238500" cy="4348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7" name="Line 5"/>
          <p:cNvSpPr>
            <a:spLocks noChangeShapeType="1"/>
          </p:cNvSpPr>
          <p:nvPr/>
        </p:nvSpPr>
        <p:spPr bwMode="auto">
          <a:xfrm>
            <a:off x="4495800" y="3733800"/>
            <a:ext cx="5334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extLst>
      <p:ext uri="{BB962C8B-B14F-4D97-AF65-F5344CB8AC3E}">
        <p14:creationId xmlns:p14="http://schemas.microsoft.com/office/powerpoint/2010/main" val="42046059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2"/>
          <p:cNvSpPr txBox="1">
            <a:spLocks noChangeArrowheads="1"/>
          </p:cNvSpPr>
          <p:nvPr/>
        </p:nvSpPr>
        <p:spPr bwMode="auto">
          <a:xfrm>
            <a:off x="573337" y="426438"/>
            <a:ext cx="3987581" cy="361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46" tIns="41723" rIns="83446" bIns="41723">
            <a:spAutoFit/>
          </a:bodyPr>
          <a:lstStyle/>
          <a:p>
            <a:pPr>
              <a:defRPr/>
            </a:pPr>
            <a:r>
              <a:rPr lang="en-US" altLang="en-US" dirty="0">
                <a:effectLst>
                  <a:outerShdw blurRad="38100" dist="38100" dir="2700000" algn="tl">
                    <a:srgbClr val="000000"/>
                  </a:outerShdw>
                </a:effectLst>
              </a:rPr>
              <a:t>ACUTE COMPLICATIONS OF HEMOPHILIA</a:t>
            </a:r>
          </a:p>
        </p:txBody>
      </p:sp>
      <p:sp>
        <p:nvSpPr>
          <p:cNvPr id="18435" name="Text Box 3"/>
          <p:cNvSpPr txBox="1">
            <a:spLocks noChangeArrowheads="1"/>
          </p:cNvSpPr>
          <p:nvPr/>
        </p:nvSpPr>
        <p:spPr bwMode="auto">
          <a:xfrm>
            <a:off x="344003" y="6207687"/>
            <a:ext cx="4692196" cy="42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446" tIns="41723" rIns="83446" bIns="41723">
            <a:spAutoFit/>
          </a:bodyP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spcBef>
                <a:spcPct val="0"/>
              </a:spcBef>
              <a:buFontTx/>
              <a:buNone/>
            </a:pPr>
            <a:r>
              <a:rPr lang="en-US" altLang="en-US" sz="2200" dirty="0">
                <a:solidFill>
                  <a:schemeClr val="tx1"/>
                </a:solidFill>
              </a:rPr>
              <a:t>Muscle hematoma (</a:t>
            </a:r>
            <a:r>
              <a:rPr lang="en-US" altLang="en-US" sz="2200" dirty="0" err="1">
                <a:solidFill>
                  <a:schemeClr val="tx1"/>
                </a:solidFill>
              </a:rPr>
              <a:t>pseudotumor</a:t>
            </a:r>
            <a:r>
              <a:rPr lang="en-US" altLang="en-US" sz="2200" dirty="0">
                <a:solidFill>
                  <a:schemeClr val="tx1"/>
                </a:solidFill>
              </a:rPr>
              <a:t>)</a:t>
            </a:r>
          </a:p>
        </p:txBody>
      </p:sp>
      <p:sp>
        <p:nvSpPr>
          <p:cNvPr id="18436" name="Text Box 4"/>
          <p:cNvSpPr txBox="1">
            <a:spLocks noChangeArrowheads="1"/>
          </p:cNvSpPr>
          <p:nvPr/>
        </p:nvSpPr>
        <p:spPr bwMode="auto">
          <a:xfrm>
            <a:off x="5513809" y="5889384"/>
            <a:ext cx="2433179" cy="761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46" tIns="41723" rIns="83446" bIns="41723">
            <a:spAutoFit/>
          </a:bodyP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lgn="ctr">
              <a:spcBef>
                <a:spcPct val="0"/>
              </a:spcBef>
              <a:buFontTx/>
              <a:buNone/>
            </a:pPr>
            <a:r>
              <a:rPr lang="en-US" altLang="en-US" sz="2200" dirty="0" err="1">
                <a:solidFill>
                  <a:schemeClr val="tx1"/>
                </a:solidFill>
              </a:rPr>
              <a:t>Hemarthrosis</a:t>
            </a:r>
            <a:r>
              <a:rPr lang="en-US" altLang="en-US" sz="2200" dirty="0">
                <a:solidFill>
                  <a:schemeClr val="tx1"/>
                </a:solidFill>
              </a:rPr>
              <a:t> (joint bleeding)</a:t>
            </a:r>
          </a:p>
        </p:txBody>
      </p:sp>
      <p:sp>
        <p:nvSpPr>
          <p:cNvPr id="18437" name="Rectangle 5" descr="HGX19F"/>
          <p:cNvSpPr>
            <a:spLocks noChangeArrowheads="1"/>
          </p:cNvSpPr>
          <p:nvPr/>
        </p:nvSpPr>
        <p:spPr bwMode="auto">
          <a:xfrm>
            <a:off x="5513808" y="1347842"/>
            <a:ext cx="2303130" cy="4367920"/>
          </a:xfrm>
          <a:prstGeom prst="rect">
            <a:avLst/>
          </a:prstGeom>
          <a:blipFill dpi="0" rotWithShape="0">
            <a:blip r:embed="rId2"/>
            <a:srcRect/>
            <a:stretch>
              <a:fillRect/>
            </a:stretch>
          </a:blip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46" tIns="41723" rIns="83446" bIns="41723" anchor="ct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spcBef>
                <a:spcPct val="0"/>
              </a:spcBef>
              <a:buFontTx/>
              <a:buNone/>
            </a:pPr>
            <a:endParaRPr lang="en-US" altLang="en-US">
              <a:solidFill>
                <a:schemeClr val="tx1"/>
              </a:solidFill>
            </a:endParaRP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03" y="1090457"/>
            <a:ext cx="4421674" cy="497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789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5346" name="Text Box 2"/>
          <p:cNvSpPr txBox="1">
            <a:spLocks noChangeArrowheads="1"/>
          </p:cNvSpPr>
          <p:nvPr/>
        </p:nvSpPr>
        <p:spPr bwMode="auto">
          <a:xfrm>
            <a:off x="1431942" y="213220"/>
            <a:ext cx="6085745" cy="119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46" tIns="41723" rIns="83446" bIns="41723">
            <a:spAutoFit/>
          </a:bodyPr>
          <a:lstStyle/>
          <a:p>
            <a:pPr algn="ctr">
              <a:defRPr/>
            </a:pPr>
            <a:r>
              <a:rPr lang="en-US" altLang="en-US" sz="3600" b="1" dirty="0">
                <a:solidFill>
                  <a:srgbClr val="FFFF00"/>
                </a:solidFill>
                <a:effectLst>
                  <a:outerShdw blurRad="38100" dist="38100" dir="2700000" algn="tl">
                    <a:srgbClr val="000000"/>
                  </a:outerShdw>
                </a:effectLst>
              </a:rPr>
              <a:t>LONG-TERM COMPLICATIONS OF HEMOPHILIA</a:t>
            </a:r>
          </a:p>
        </p:txBody>
      </p:sp>
      <p:grpSp>
        <p:nvGrpSpPr>
          <p:cNvPr id="19459" name="Group 8"/>
          <p:cNvGrpSpPr>
            <a:grpSpLocks/>
          </p:cNvGrpSpPr>
          <p:nvPr/>
        </p:nvGrpSpPr>
        <p:grpSpPr bwMode="auto">
          <a:xfrm>
            <a:off x="75512" y="1382871"/>
            <a:ext cx="2552041" cy="4978636"/>
            <a:chOff x="1014" y="908"/>
            <a:chExt cx="1825" cy="3269"/>
          </a:xfrm>
        </p:grpSpPr>
        <p:pic>
          <p:nvPicPr>
            <p:cNvPr id="19464" name="Picture 4"/>
            <p:cNvPicPr>
              <a:picLocks noChangeAspect="1" noChangeArrowheads="1"/>
            </p:cNvPicPr>
            <p:nvPr/>
          </p:nvPicPr>
          <p:blipFill>
            <a:blip r:embed="rId2">
              <a:extLst>
                <a:ext uri="{28A0092B-C50C-407E-A947-70E740481C1C}">
                  <a14:useLocalDpi xmlns:a14="http://schemas.microsoft.com/office/drawing/2010/main" val="0"/>
                </a:ext>
              </a:extLst>
            </a:blip>
            <a:srcRect r="12135"/>
            <a:stretch>
              <a:fillRect/>
            </a:stretch>
          </p:blipFill>
          <p:spPr bwMode="auto">
            <a:xfrm>
              <a:off x="1014" y="908"/>
              <a:ext cx="1800" cy="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5" name="Text Box 6"/>
            <p:cNvSpPr txBox="1">
              <a:spLocks noChangeArrowheads="1"/>
            </p:cNvSpPr>
            <p:nvPr/>
          </p:nvSpPr>
          <p:spPr bwMode="auto">
            <a:xfrm>
              <a:off x="1065" y="3894"/>
              <a:ext cx="1774"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spcBef>
                  <a:spcPct val="0"/>
                </a:spcBef>
                <a:buFontTx/>
                <a:buNone/>
              </a:pPr>
              <a:r>
                <a:rPr lang="en-US" altLang="en-US" sz="2200">
                  <a:solidFill>
                    <a:srgbClr val="FFFF00"/>
                  </a:solidFill>
                </a:rPr>
                <a:t>Joint destruction</a:t>
              </a:r>
            </a:p>
          </p:txBody>
        </p:sp>
      </p:grpSp>
      <p:grpSp>
        <p:nvGrpSpPr>
          <p:cNvPr id="19460" name="Group 9"/>
          <p:cNvGrpSpPr>
            <a:grpSpLocks/>
          </p:cNvGrpSpPr>
          <p:nvPr/>
        </p:nvGrpSpPr>
        <p:grpSpPr bwMode="auto">
          <a:xfrm>
            <a:off x="6519242" y="1382873"/>
            <a:ext cx="2505895" cy="4986251"/>
            <a:chOff x="3677" y="908"/>
            <a:chExt cx="1792" cy="3274"/>
          </a:xfrm>
        </p:grpSpPr>
        <p:pic>
          <p:nvPicPr>
            <p:cNvPr id="19462" name="Picture 5"/>
            <p:cNvPicPr>
              <a:picLocks noChangeAspect="1" noChangeArrowheads="1"/>
            </p:cNvPicPr>
            <p:nvPr/>
          </p:nvPicPr>
          <p:blipFill>
            <a:blip r:embed="rId3">
              <a:extLst>
                <a:ext uri="{28A0092B-C50C-407E-A947-70E740481C1C}">
                  <a14:useLocalDpi xmlns:a14="http://schemas.microsoft.com/office/drawing/2010/main" val="0"/>
                </a:ext>
              </a:extLst>
            </a:blip>
            <a:srcRect r="9677"/>
            <a:stretch>
              <a:fillRect/>
            </a:stretch>
          </p:blipFill>
          <p:spPr bwMode="auto">
            <a:xfrm>
              <a:off x="3677" y="908"/>
              <a:ext cx="1792" cy="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Text Box 7"/>
            <p:cNvSpPr txBox="1">
              <a:spLocks noChangeArrowheads="1"/>
            </p:cNvSpPr>
            <p:nvPr/>
          </p:nvSpPr>
          <p:spPr bwMode="auto">
            <a:xfrm>
              <a:off x="3779" y="3894"/>
              <a:ext cx="15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spcBef>
                  <a:spcPct val="0"/>
                </a:spcBef>
                <a:buFontTx/>
                <a:buNone/>
              </a:pPr>
              <a:r>
                <a:rPr lang="en-US" altLang="en-US" sz="2200">
                  <a:solidFill>
                    <a:srgbClr val="FFFF00"/>
                  </a:solidFill>
                </a:rPr>
                <a:t>Nerve damage</a:t>
              </a:r>
            </a:p>
          </p:txBody>
        </p:sp>
      </p:grpSp>
      <p:pic>
        <p:nvPicPr>
          <p:cNvPr id="19461" name="Picture 10" descr="loadBinary"/>
          <p:cNvPicPr>
            <a:picLocks noChangeAspect="1" noChangeArrowheads="1"/>
          </p:cNvPicPr>
          <p:nvPr/>
        </p:nvPicPr>
        <p:blipFill>
          <a:blip r:embed="rId4">
            <a:extLst>
              <a:ext uri="{28A0092B-C50C-407E-A947-70E740481C1C}">
                <a14:useLocalDpi xmlns:a14="http://schemas.microsoft.com/office/drawing/2010/main" val="0"/>
              </a:ext>
            </a:extLst>
          </a:blip>
          <a:srcRect b="16620"/>
          <a:stretch>
            <a:fillRect/>
          </a:stretch>
        </p:blipFill>
        <p:spPr bwMode="auto">
          <a:xfrm>
            <a:off x="2693280" y="1894595"/>
            <a:ext cx="3775623" cy="270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24154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04881" y="89857"/>
            <a:ext cx="8935641" cy="635084"/>
          </a:xfrm>
        </p:spPr>
        <p:txBody>
          <a:bodyPr>
            <a:normAutofit fontScale="90000"/>
          </a:bodyPr>
          <a:lstStyle/>
          <a:p>
            <a:pPr>
              <a:defRPr/>
            </a:pPr>
            <a:r>
              <a:rPr lang="en-US" altLang="en-US" b="1" dirty="0" smtClean="0">
                <a:solidFill>
                  <a:srgbClr val="FFFF00"/>
                </a:solidFill>
                <a:effectLst>
                  <a:outerShdw blurRad="38100" dist="38100" dir="2700000" algn="tl">
                    <a:srgbClr val="C0C0C0"/>
                  </a:outerShdw>
                </a:effectLst>
              </a:rPr>
              <a:t>Hemophilic </a:t>
            </a:r>
            <a:r>
              <a:rPr lang="en-US" altLang="en-US" b="1" dirty="0" err="1" smtClean="0">
                <a:solidFill>
                  <a:srgbClr val="FFFF00"/>
                </a:solidFill>
                <a:effectLst>
                  <a:outerShdw blurRad="38100" dist="38100" dir="2700000" algn="tl">
                    <a:srgbClr val="C0C0C0"/>
                  </a:outerShdw>
                </a:effectLst>
              </a:rPr>
              <a:t>arthropathy</a:t>
            </a:r>
            <a:endParaRPr lang="en-US" altLang="en-US" b="1" dirty="0" smtClean="0">
              <a:solidFill>
                <a:srgbClr val="FFFF00"/>
              </a:solidFill>
              <a:effectLst>
                <a:outerShdw blurRad="38100" dist="38100" dir="2700000" algn="tl">
                  <a:srgbClr val="C0C0C0"/>
                </a:outerShdw>
              </a:effectLst>
            </a:endParaRPr>
          </a:p>
        </p:txBody>
      </p:sp>
      <p:pic>
        <p:nvPicPr>
          <p:cNvPr id="20483" name="Picture 4"/>
          <p:cNvPicPr>
            <a:picLocks noChangeAspect="1" noChangeArrowheads="1"/>
          </p:cNvPicPr>
          <p:nvPr/>
        </p:nvPicPr>
        <p:blipFill>
          <a:blip r:embed="rId2">
            <a:extLst>
              <a:ext uri="{28A0092B-C50C-407E-A947-70E740481C1C}">
                <a14:useLocalDpi xmlns:a14="http://schemas.microsoft.com/office/drawing/2010/main" val="0"/>
              </a:ext>
            </a:extLst>
          </a:blip>
          <a:srcRect t="3421"/>
          <a:stretch>
            <a:fillRect/>
          </a:stretch>
        </p:blipFill>
        <p:spPr bwMode="auto">
          <a:xfrm>
            <a:off x="5176798" y="1017354"/>
            <a:ext cx="3514127" cy="41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b="14476"/>
          <a:stretch>
            <a:fillRect/>
          </a:stretch>
        </p:blipFill>
        <p:spPr bwMode="auto">
          <a:xfrm>
            <a:off x="411123" y="944251"/>
            <a:ext cx="4386715" cy="233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 Box 6"/>
          <p:cNvSpPr txBox="1">
            <a:spLocks noChangeArrowheads="1"/>
          </p:cNvSpPr>
          <p:nvPr/>
        </p:nvSpPr>
        <p:spPr bwMode="auto">
          <a:xfrm>
            <a:off x="5028573" y="5292372"/>
            <a:ext cx="3907071" cy="82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46" tIns="41723" rIns="83446" bIns="41723">
            <a:spAutoFit/>
          </a:bodyP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spcBef>
                <a:spcPct val="0"/>
              </a:spcBef>
              <a:buFontTx/>
              <a:buNone/>
            </a:pPr>
            <a:r>
              <a:rPr lang="en-US" altLang="en-US" sz="1600" dirty="0">
                <a:solidFill>
                  <a:srgbClr val="FFFF00"/>
                </a:solidFill>
              </a:rPr>
              <a:t>“Target joint” </a:t>
            </a:r>
            <a:r>
              <a:rPr lang="en-US" altLang="en-US" sz="1600" dirty="0"/>
              <a:t>= irreversibly damaged joint with vicious cycle of injury and repeated bleeding </a:t>
            </a:r>
          </a:p>
        </p:txBody>
      </p:sp>
      <p:pic>
        <p:nvPicPr>
          <p:cNvPr id="2048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225" y="3356658"/>
            <a:ext cx="3272207" cy="331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676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1970" name="Rectangle 2"/>
          <p:cNvSpPr>
            <a:spLocks noGrp="1" noChangeArrowheads="1"/>
          </p:cNvSpPr>
          <p:nvPr>
            <p:ph type="title"/>
          </p:nvPr>
        </p:nvSpPr>
        <p:spPr/>
        <p:txBody>
          <a:bodyPr>
            <a:normAutofit fontScale="90000"/>
          </a:bodyPr>
          <a:lstStyle/>
          <a:p>
            <a:pPr>
              <a:defRPr/>
            </a:pPr>
            <a:r>
              <a:rPr lang="en-US" altLang="en-US" dirty="0" smtClean="0">
                <a:solidFill>
                  <a:srgbClr val="FFFF00"/>
                </a:solidFill>
                <a:effectLst>
                  <a:outerShdw blurRad="38100" dist="38100" dir="2700000" algn="tl">
                    <a:srgbClr val="000000"/>
                  </a:outerShdw>
                </a:effectLst>
              </a:rPr>
              <a:t>Management of hemophilic </a:t>
            </a:r>
            <a:r>
              <a:rPr lang="en-US" altLang="en-US" dirty="0" err="1" smtClean="0">
                <a:solidFill>
                  <a:srgbClr val="FFFF00"/>
                </a:solidFill>
                <a:effectLst>
                  <a:outerShdw blurRad="38100" dist="38100" dir="2700000" algn="tl">
                    <a:srgbClr val="000000"/>
                  </a:outerShdw>
                </a:effectLst>
              </a:rPr>
              <a:t>arthropathy</a:t>
            </a:r>
            <a:endParaRPr lang="en-US" altLang="en-US" dirty="0" smtClean="0">
              <a:solidFill>
                <a:srgbClr val="FFFF00"/>
              </a:solidFill>
              <a:effectLst>
                <a:outerShdw blurRad="38100" dist="38100" dir="2700000" algn="tl">
                  <a:srgbClr val="000000"/>
                </a:outerShdw>
              </a:effectLst>
            </a:endParaRPr>
          </a:p>
        </p:txBody>
      </p:sp>
      <p:sp>
        <p:nvSpPr>
          <p:cNvPr id="24579" name="Rectangle 3"/>
          <p:cNvSpPr>
            <a:spLocks noGrp="1" noChangeArrowheads="1"/>
          </p:cNvSpPr>
          <p:nvPr>
            <p:ph type="body" idx="1"/>
          </p:nvPr>
        </p:nvSpPr>
        <p:spPr/>
        <p:txBody>
          <a:bodyPr/>
          <a:lstStyle/>
          <a:p>
            <a:r>
              <a:rPr lang="en-US" altLang="en-US" dirty="0" smtClean="0">
                <a:solidFill>
                  <a:schemeClr val="bg1"/>
                </a:solidFill>
              </a:rPr>
              <a:t>Physical therapy</a:t>
            </a:r>
          </a:p>
          <a:p>
            <a:r>
              <a:rPr lang="en-US" altLang="en-US" dirty="0" smtClean="0">
                <a:solidFill>
                  <a:schemeClr val="bg1"/>
                </a:solidFill>
              </a:rPr>
              <a:t>Weight control</a:t>
            </a:r>
          </a:p>
          <a:p>
            <a:r>
              <a:rPr lang="en-US" altLang="en-US" dirty="0" smtClean="0">
                <a:solidFill>
                  <a:schemeClr val="bg1"/>
                </a:solidFill>
              </a:rPr>
              <a:t>COX-2 inhibitors (</a:t>
            </a:r>
            <a:r>
              <a:rPr lang="en-US" altLang="en-US" dirty="0" err="1" smtClean="0">
                <a:solidFill>
                  <a:schemeClr val="bg1"/>
                </a:solidFill>
              </a:rPr>
              <a:t>eg</a:t>
            </a:r>
            <a:r>
              <a:rPr lang="en-US" altLang="en-US" dirty="0" smtClean="0">
                <a:solidFill>
                  <a:schemeClr val="bg1"/>
                </a:solidFill>
              </a:rPr>
              <a:t>, </a:t>
            </a:r>
            <a:r>
              <a:rPr lang="en-US" altLang="en-US" dirty="0" err="1" smtClean="0">
                <a:solidFill>
                  <a:schemeClr val="bg1"/>
                </a:solidFill>
              </a:rPr>
              <a:t>celecoxib</a:t>
            </a:r>
            <a:r>
              <a:rPr lang="en-US" altLang="en-US" dirty="0" smtClean="0">
                <a:solidFill>
                  <a:schemeClr val="bg1"/>
                </a:solidFill>
              </a:rPr>
              <a:t>) safe and effective</a:t>
            </a:r>
          </a:p>
          <a:p>
            <a:r>
              <a:rPr lang="en-US" altLang="en-US" dirty="0" smtClean="0">
                <a:solidFill>
                  <a:schemeClr val="bg1"/>
                </a:solidFill>
              </a:rPr>
              <a:t>Judicious use of opioids</a:t>
            </a:r>
          </a:p>
          <a:p>
            <a:r>
              <a:rPr lang="en-US" altLang="en-US" dirty="0" smtClean="0">
                <a:solidFill>
                  <a:schemeClr val="bg1"/>
                </a:solidFill>
              </a:rPr>
              <a:t>Surgical or radionuclide </a:t>
            </a:r>
            <a:r>
              <a:rPr lang="en-US" altLang="en-US" dirty="0" err="1" smtClean="0">
                <a:solidFill>
                  <a:schemeClr val="bg1"/>
                </a:solidFill>
              </a:rPr>
              <a:t>synovectomy</a:t>
            </a:r>
            <a:endParaRPr lang="en-US" altLang="en-US" dirty="0" smtClean="0">
              <a:solidFill>
                <a:schemeClr val="bg1"/>
              </a:solidFill>
            </a:endParaRPr>
          </a:p>
          <a:p>
            <a:r>
              <a:rPr lang="en-US" altLang="en-US" dirty="0" smtClean="0">
                <a:solidFill>
                  <a:schemeClr val="bg1"/>
                </a:solidFill>
              </a:rPr>
              <a:t>Joint replacement</a:t>
            </a:r>
          </a:p>
        </p:txBody>
      </p:sp>
    </p:spTree>
    <p:extLst>
      <p:ext uri="{BB962C8B-B14F-4D97-AF65-F5344CB8AC3E}">
        <p14:creationId xmlns:p14="http://schemas.microsoft.com/office/powerpoint/2010/main" val="41148532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8898" name="Rectangle 2"/>
          <p:cNvSpPr>
            <a:spLocks noGrp="1" noChangeArrowheads="1"/>
          </p:cNvSpPr>
          <p:nvPr>
            <p:ph type="title"/>
          </p:nvPr>
        </p:nvSpPr>
        <p:spPr/>
        <p:txBody>
          <a:bodyPr>
            <a:normAutofit fontScale="90000"/>
          </a:bodyPr>
          <a:lstStyle/>
          <a:p>
            <a:pPr>
              <a:defRPr/>
            </a:pPr>
            <a:r>
              <a:rPr lang="en-US" altLang="en-US" b="1" dirty="0" smtClean="0">
                <a:solidFill>
                  <a:srgbClr val="FFFF00"/>
                </a:solidFill>
                <a:effectLst>
                  <a:outerShdw blurRad="38100" dist="38100" dir="2700000" algn="tl">
                    <a:srgbClr val="000000"/>
                  </a:outerShdw>
                </a:effectLst>
              </a:rPr>
              <a:t>OTHER COMPLICATIONS OF HEMOPHILIA</a:t>
            </a:r>
          </a:p>
        </p:txBody>
      </p:sp>
      <p:sp>
        <p:nvSpPr>
          <p:cNvPr id="26627" name="Rectangle 3"/>
          <p:cNvSpPr>
            <a:spLocks noGrp="1" noChangeArrowheads="1"/>
          </p:cNvSpPr>
          <p:nvPr>
            <p:ph type="body" idx="1"/>
          </p:nvPr>
        </p:nvSpPr>
        <p:spPr/>
        <p:txBody>
          <a:bodyPr/>
          <a:lstStyle/>
          <a:p>
            <a:r>
              <a:rPr lang="en-US" altLang="en-US" dirty="0" err="1" smtClean="0">
                <a:solidFill>
                  <a:schemeClr val="bg1"/>
                </a:solidFill>
              </a:rPr>
              <a:t>Pseudotumor</a:t>
            </a:r>
            <a:r>
              <a:rPr lang="en-US" altLang="en-US" dirty="0" smtClean="0">
                <a:solidFill>
                  <a:schemeClr val="bg1"/>
                </a:solidFill>
              </a:rPr>
              <a:t>: gradually enlarging cyst in soft tissue or bone (requires surgery)</a:t>
            </a:r>
          </a:p>
          <a:p>
            <a:r>
              <a:rPr lang="en-US" altLang="en-US" dirty="0" smtClean="0">
                <a:solidFill>
                  <a:schemeClr val="bg1"/>
                </a:solidFill>
              </a:rPr>
              <a:t>Retroperitoneal hemorrhage</a:t>
            </a:r>
          </a:p>
          <a:p>
            <a:r>
              <a:rPr lang="en-US" altLang="en-US" dirty="0" smtClean="0">
                <a:solidFill>
                  <a:schemeClr val="bg1"/>
                </a:solidFill>
              </a:rPr>
              <a:t>Bowel wall hematoma</a:t>
            </a:r>
          </a:p>
          <a:p>
            <a:r>
              <a:rPr lang="en-US" altLang="en-US" dirty="0" smtClean="0">
                <a:solidFill>
                  <a:schemeClr val="bg1"/>
                </a:solidFill>
              </a:rPr>
              <a:t>Hematuria </a:t>
            </a:r>
            <a:r>
              <a:rPr lang="en-US" altLang="en-US" dirty="0" smtClean="0">
                <a:solidFill>
                  <a:schemeClr val="bg1"/>
                </a:solidFill>
                <a:cs typeface="Arial" charset="0"/>
              </a:rPr>
              <a:t>→ renal colic (rule out structural lesion)</a:t>
            </a:r>
          </a:p>
          <a:p>
            <a:r>
              <a:rPr lang="en-US" altLang="en-US" dirty="0" smtClean="0">
                <a:solidFill>
                  <a:schemeClr val="bg1"/>
                </a:solidFill>
                <a:cs typeface="Arial" charset="0"/>
              </a:rPr>
              <a:t>Intracranial or </a:t>
            </a:r>
            <a:r>
              <a:rPr lang="en-US" altLang="en-US" dirty="0" err="1" smtClean="0">
                <a:solidFill>
                  <a:schemeClr val="bg1"/>
                </a:solidFill>
                <a:cs typeface="Arial" charset="0"/>
              </a:rPr>
              <a:t>intraspinal</a:t>
            </a:r>
            <a:r>
              <a:rPr lang="en-US" altLang="en-US" dirty="0" smtClean="0">
                <a:solidFill>
                  <a:schemeClr val="bg1"/>
                </a:solidFill>
                <a:cs typeface="Arial" charset="0"/>
              </a:rPr>
              <a:t> bleeding (rare but deadly) – usually after trauma</a:t>
            </a:r>
          </a:p>
        </p:txBody>
      </p:sp>
    </p:spTree>
    <p:extLst>
      <p:ext uri="{BB962C8B-B14F-4D97-AF65-F5344CB8AC3E}">
        <p14:creationId xmlns:p14="http://schemas.microsoft.com/office/powerpoint/2010/main" val="32147427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2162" name="Rectangle 2"/>
          <p:cNvSpPr>
            <a:spLocks noGrp="1" noChangeArrowheads="1"/>
          </p:cNvSpPr>
          <p:nvPr>
            <p:ph type="title"/>
          </p:nvPr>
        </p:nvSpPr>
        <p:spPr/>
        <p:txBody>
          <a:bodyPr>
            <a:normAutofit fontScale="90000"/>
          </a:bodyPr>
          <a:lstStyle/>
          <a:p>
            <a:pPr>
              <a:defRPr/>
            </a:pPr>
            <a:r>
              <a:rPr lang="en-US" altLang="en-US" dirty="0" smtClean="0">
                <a:solidFill>
                  <a:srgbClr val="FFFF00"/>
                </a:solidFill>
                <a:effectLst>
                  <a:outerShdw blurRad="38100" dist="38100" dir="2700000" algn="tl">
                    <a:srgbClr val="000000"/>
                  </a:outerShdw>
                </a:effectLst>
              </a:rPr>
              <a:t>HEMOPHILIA</a:t>
            </a:r>
            <a:r>
              <a:rPr lang="en-US" altLang="en-US" dirty="0" smtClean="0">
                <a:effectLst>
                  <a:outerShdw blurRad="38100" dist="38100" dir="2700000" algn="tl">
                    <a:srgbClr val="000000"/>
                  </a:outerShdw>
                </a:effectLst>
              </a:rPr>
              <a:t/>
            </a:r>
            <a:br>
              <a:rPr lang="en-US" altLang="en-US" dirty="0" smtClean="0">
                <a:effectLst>
                  <a:outerShdw blurRad="38100" dist="38100" dir="2700000" algn="tl">
                    <a:srgbClr val="000000"/>
                  </a:outerShdw>
                </a:effectLst>
              </a:rPr>
            </a:br>
            <a:r>
              <a:rPr lang="en-US" altLang="en-US" sz="2900" i="1" dirty="0">
                <a:solidFill>
                  <a:schemeClr val="bg1"/>
                </a:solidFill>
                <a:effectLst>
                  <a:outerShdw blurRad="38100" dist="38100" dir="2700000" algn="tl">
                    <a:srgbClr val="000000"/>
                  </a:outerShdw>
                </a:effectLst>
              </a:rPr>
              <a:t>Treatment of bleeding episodes</a:t>
            </a:r>
          </a:p>
        </p:txBody>
      </p:sp>
      <p:sp>
        <p:nvSpPr>
          <p:cNvPr id="27651" name="Rectangle 3"/>
          <p:cNvSpPr>
            <a:spLocks noGrp="1" noChangeArrowheads="1"/>
          </p:cNvSpPr>
          <p:nvPr>
            <p:ph type="body" idx="1"/>
          </p:nvPr>
        </p:nvSpPr>
        <p:spPr/>
        <p:txBody>
          <a:bodyPr/>
          <a:lstStyle/>
          <a:p>
            <a:r>
              <a:rPr lang="en-US" altLang="en-US" dirty="0" smtClean="0">
                <a:solidFill>
                  <a:schemeClr val="bg1"/>
                </a:solidFill>
              </a:rPr>
              <a:t>Unexplained pain in a hemophilia should be considered due to bleeding unless proven otherwise</a:t>
            </a:r>
          </a:p>
          <a:p>
            <a:r>
              <a:rPr lang="en-US" altLang="en-US" dirty="0" smtClean="0">
                <a:solidFill>
                  <a:schemeClr val="bg1"/>
                </a:solidFill>
              </a:rPr>
              <a:t>External signs of bleeding may be absent</a:t>
            </a:r>
          </a:p>
          <a:p>
            <a:r>
              <a:rPr lang="en-US" altLang="en-US" dirty="0" smtClean="0">
                <a:solidFill>
                  <a:schemeClr val="bg1"/>
                </a:solidFill>
              </a:rPr>
              <a:t>Treatment: factor replacement, pain control, rest or immobilize joint</a:t>
            </a:r>
          </a:p>
          <a:p>
            <a:r>
              <a:rPr lang="en-US" altLang="en-US" dirty="0" smtClean="0">
                <a:solidFill>
                  <a:schemeClr val="bg1"/>
                </a:solidFill>
              </a:rPr>
              <a:t>Test for inhibitor if unexpectedly low response to factor replacement</a:t>
            </a:r>
          </a:p>
        </p:txBody>
      </p:sp>
    </p:spTree>
    <p:extLst>
      <p:ext uri="{BB962C8B-B14F-4D97-AF65-F5344CB8AC3E}">
        <p14:creationId xmlns:p14="http://schemas.microsoft.com/office/powerpoint/2010/main" val="14886058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6850" name="Rectangle 2"/>
          <p:cNvSpPr>
            <a:spLocks noGrp="1" noChangeArrowheads="1"/>
          </p:cNvSpPr>
          <p:nvPr>
            <p:ph type="title"/>
          </p:nvPr>
        </p:nvSpPr>
        <p:spPr/>
        <p:txBody>
          <a:bodyPr/>
          <a:lstStyle/>
          <a:p>
            <a:pPr>
              <a:defRPr/>
            </a:pPr>
            <a:r>
              <a:rPr lang="en-US" altLang="en-US" b="1" dirty="0" smtClean="0">
                <a:solidFill>
                  <a:srgbClr val="FFFF00"/>
                </a:solidFill>
                <a:effectLst>
                  <a:outerShdw blurRad="38100" dist="38100" dir="2700000" algn="tl">
                    <a:srgbClr val="000000"/>
                  </a:outerShdw>
                </a:effectLst>
              </a:rPr>
              <a:t>Dosing clotting factor concentrate</a:t>
            </a:r>
          </a:p>
        </p:txBody>
      </p:sp>
      <p:sp>
        <p:nvSpPr>
          <p:cNvPr id="28675" name="Rectangle 3"/>
          <p:cNvSpPr>
            <a:spLocks noGrp="1" noChangeArrowheads="1"/>
          </p:cNvSpPr>
          <p:nvPr>
            <p:ph type="body" idx="1"/>
          </p:nvPr>
        </p:nvSpPr>
        <p:spPr>
          <a:xfrm>
            <a:off x="556555" y="1283879"/>
            <a:ext cx="4553122" cy="4850705"/>
          </a:xfrm>
        </p:spPr>
        <p:txBody>
          <a:bodyPr/>
          <a:lstStyle/>
          <a:p>
            <a:pPr>
              <a:lnSpc>
                <a:spcPct val="90000"/>
              </a:lnSpc>
            </a:pPr>
            <a:r>
              <a:rPr lang="en-US" altLang="en-US" sz="2200" dirty="0">
                <a:solidFill>
                  <a:schemeClr val="bg1"/>
                </a:solidFill>
              </a:rPr>
              <a:t>1 U/kg of factor VIII should increase plasma level by about 2% (</a:t>
            </a:r>
            <a:r>
              <a:rPr lang="en-US" altLang="en-US" sz="2200" dirty="0" err="1">
                <a:solidFill>
                  <a:schemeClr val="bg1"/>
                </a:solidFill>
              </a:rPr>
              <a:t>vs</a:t>
            </a:r>
            <a:r>
              <a:rPr lang="en-US" altLang="en-US" sz="2200" dirty="0">
                <a:solidFill>
                  <a:schemeClr val="bg1"/>
                </a:solidFill>
              </a:rPr>
              <a:t> 1% for factor IX)</a:t>
            </a:r>
          </a:p>
          <a:p>
            <a:pPr>
              <a:lnSpc>
                <a:spcPct val="90000"/>
              </a:lnSpc>
            </a:pPr>
            <a:r>
              <a:rPr lang="en-US" altLang="en-US" sz="2200" dirty="0">
                <a:solidFill>
                  <a:schemeClr val="bg1"/>
                </a:solidFill>
              </a:rPr>
              <a:t>Half-life of factor VIII 8-12 hours, factor IX 18-24 hours</a:t>
            </a:r>
          </a:p>
          <a:p>
            <a:pPr>
              <a:lnSpc>
                <a:spcPct val="90000"/>
              </a:lnSpc>
            </a:pPr>
            <a:r>
              <a:rPr lang="en-US" altLang="en-US" sz="2200" dirty="0">
                <a:solidFill>
                  <a:schemeClr val="bg1"/>
                </a:solidFill>
              </a:rPr>
              <a:t>Volume of distribution of factor IX about twice as high as for factor VIII</a:t>
            </a:r>
          </a:p>
          <a:p>
            <a:pPr>
              <a:lnSpc>
                <a:spcPct val="90000"/>
              </a:lnSpc>
            </a:pPr>
            <a:r>
              <a:rPr lang="en-US" altLang="en-US" sz="2200" dirty="0">
                <a:solidFill>
                  <a:schemeClr val="bg1"/>
                </a:solidFill>
              </a:rPr>
              <a:t>Steady state dosing about the same for both factors – initial dose of factor IX should be higher</a:t>
            </a: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290" y="1529079"/>
            <a:ext cx="3118385" cy="383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6582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9698" name="Picture 1026"/>
          <p:cNvPicPr>
            <a:picLocks noChangeAspect="1" noChangeArrowheads="1"/>
          </p:cNvPicPr>
          <p:nvPr/>
        </p:nvPicPr>
        <p:blipFill>
          <a:blip r:embed="rId3" cstate="print">
            <a:extLst>
              <a:ext uri="{28A0092B-C50C-407E-A947-70E740481C1C}">
                <a14:useLocalDpi xmlns:a14="http://schemas.microsoft.com/office/drawing/2010/main" val="0"/>
              </a:ext>
            </a:extLst>
          </a:blip>
          <a:srcRect t="10060"/>
          <a:stretch>
            <a:fillRect/>
          </a:stretch>
        </p:blipFill>
        <p:spPr bwMode="auto">
          <a:xfrm>
            <a:off x="209757" y="67011"/>
            <a:ext cx="8688128" cy="498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 Box 1027"/>
          <p:cNvSpPr txBox="1">
            <a:spLocks noChangeArrowheads="1"/>
          </p:cNvSpPr>
          <p:nvPr/>
        </p:nvSpPr>
        <p:spPr bwMode="auto">
          <a:xfrm>
            <a:off x="209757" y="5184241"/>
            <a:ext cx="8658762" cy="123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446" tIns="41723" rIns="83446" bIns="41723">
            <a:spAutoFit/>
          </a:bodyPr>
          <a:lstStyle>
            <a:lvl1pPr>
              <a:spcBef>
                <a:spcPct val="20000"/>
              </a:spcBef>
              <a:buChar char="•"/>
              <a:defRPr sz="3200" b="1">
                <a:solidFill>
                  <a:schemeClr val="bg1"/>
                </a:solidFill>
                <a:latin typeface="Arial" charset="0"/>
              </a:defRPr>
            </a:lvl1pPr>
            <a:lvl2pPr marL="742950" indent="-285750">
              <a:spcBef>
                <a:spcPct val="20000"/>
              </a:spcBef>
              <a:buChar char="–"/>
              <a:defRPr sz="2800" b="1">
                <a:solidFill>
                  <a:schemeClr val="bg1"/>
                </a:solidFill>
                <a:latin typeface="Arial" charset="0"/>
              </a:defRPr>
            </a:lvl2pPr>
            <a:lvl3pPr marL="1143000" indent="-228600">
              <a:spcBef>
                <a:spcPct val="20000"/>
              </a:spcBef>
              <a:buChar char="•"/>
              <a:defRPr sz="2400" b="1">
                <a:solidFill>
                  <a:schemeClr val="bg1"/>
                </a:solidFill>
                <a:latin typeface="Arial" charset="0"/>
              </a:defRPr>
            </a:lvl3pPr>
            <a:lvl4pPr marL="1600200" indent="-228600">
              <a:spcBef>
                <a:spcPct val="20000"/>
              </a:spcBef>
              <a:buChar char="–"/>
              <a:defRPr sz="2000" b="1">
                <a:solidFill>
                  <a:schemeClr val="bg1"/>
                </a:solidFill>
                <a:latin typeface="Arial" charset="0"/>
              </a:defRPr>
            </a:lvl4pPr>
            <a:lvl5pPr marL="2057400" indent="-228600">
              <a:spcBef>
                <a:spcPct val="20000"/>
              </a:spcBef>
              <a:buChar char="»"/>
              <a:defRPr sz="2000" b="1">
                <a:solidFill>
                  <a:schemeClr val="bg1"/>
                </a:solidFill>
                <a:latin typeface="Arial" charset="0"/>
              </a:defRPr>
            </a:lvl5pPr>
            <a:lvl6pPr marL="2514600" indent="-228600" eaLnBrk="0" fontAlgn="base" hangingPunct="0">
              <a:spcBef>
                <a:spcPct val="20000"/>
              </a:spcBef>
              <a:spcAft>
                <a:spcPct val="0"/>
              </a:spcAft>
              <a:buChar char="»"/>
              <a:defRPr sz="2000" b="1">
                <a:solidFill>
                  <a:schemeClr val="bg1"/>
                </a:solidFill>
                <a:latin typeface="Arial" charset="0"/>
              </a:defRPr>
            </a:lvl6pPr>
            <a:lvl7pPr marL="2971800" indent="-228600" eaLnBrk="0" fontAlgn="base" hangingPunct="0">
              <a:spcBef>
                <a:spcPct val="20000"/>
              </a:spcBef>
              <a:spcAft>
                <a:spcPct val="0"/>
              </a:spcAft>
              <a:buChar char="»"/>
              <a:defRPr sz="2000" b="1">
                <a:solidFill>
                  <a:schemeClr val="bg1"/>
                </a:solidFill>
                <a:latin typeface="Arial" charset="0"/>
              </a:defRPr>
            </a:lvl7pPr>
            <a:lvl8pPr marL="3429000" indent="-228600" eaLnBrk="0" fontAlgn="base" hangingPunct="0">
              <a:spcBef>
                <a:spcPct val="20000"/>
              </a:spcBef>
              <a:spcAft>
                <a:spcPct val="0"/>
              </a:spcAft>
              <a:buChar char="»"/>
              <a:defRPr sz="2000" b="1">
                <a:solidFill>
                  <a:schemeClr val="bg1"/>
                </a:solidFill>
                <a:latin typeface="Arial" charset="0"/>
              </a:defRPr>
            </a:lvl8pPr>
            <a:lvl9pPr marL="3886200" indent="-228600" eaLnBrk="0" fontAlgn="base" hangingPunct="0">
              <a:spcBef>
                <a:spcPct val="20000"/>
              </a:spcBef>
              <a:spcAft>
                <a:spcPct val="0"/>
              </a:spcAft>
              <a:buChar char="»"/>
              <a:defRPr sz="2000" b="1">
                <a:solidFill>
                  <a:schemeClr val="bg1"/>
                </a:solidFill>
                <a:latin typeface="Arial" charset="0"/>
              </a:defRPr>
            </a:lvl9pPr>
          </a:lstStyle>
          <a:p>
            <a:pPr>
              <a:spcBef>
                <a:spcPct val="0"/>
              </a:spcBef>
            </a:pPr>
            <a:r>
              <a:rPr lang="en-US" altLang="en-US" sz="1500" dirty="0"/>
              <a:t>Give factor q 12 hours for 2-3 days after major surgery, continue with daily infusions for 7-10 days</a:t>
            </a:r>
          </a:p>
          <a:p>
            <a:pPr>
              <a:spcBef>
                <a:spcPct val="0"/>
              </a:spcBef>
            </a:pPr>
            <a:r>
              <a:rPr lang="en-US" altLang="en-US" sz="1500" u="sng" dirty="0"/>
              <a:t>Trough</a:t>
            </a:r>
            <a:r>
              <a:rPr lang="en-US" altLang="en-US" sz="1500" dirty="0"/>
              <a:t> factor levels with q 12 h dosing after major surgery should be at least 50%</a:t>
            </a:r>
            <a:endParaRPr lang="en-US" altLang="en-US" sz="1800" dirty="0"/>
          </a:p>
          <a:p>
            <a:pPr>
              <a:spcBef>
                <a:spcPct val="0"/>
              </a:spcBef>
            </a:pPr>
            <a:r>
              <a:rPr lang="en-US" altLang="en-US" sz="1500" dirty="0"/>
              <a:t>Most joint and muscle bleeds can be treated with “minor” (50%) doses for 1-3 days without monitoring</a:t>
            </a:r>
          </a:p>
        </p:txBody>
      </p:sp>
    </p:spTree>
    <p:extLst>
      <p:ext uri="{BB962C8B-B14F-4D97-AF65-F5344CB8AC3E}">
        <p14:creationId xmlns:p14="http://schemas.microsoft.com/office/powerpoint/2010/main" val="34002163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3186" name="Rectangle 2"/>
          <p:cNvSpPr>
            <a:spLocks noGrp="1" noChangeArrowheads="1"/>
          </p:cNvSpPr>
          <p:nvPr>
            <p:ph type="title"/>
          </p:nvPr>
        </p:nvSpPr>
        <p:spPr/>
        <p:txBody>
          <a:bodyPr/>
          <a:lstStyle/>
          <a:p>
            <a:pPr>
              <a:defRPr/>
            </a:pPr>
            <a:r>
              <a:rPr lang="en-US" altLang="en-US" dirty="0" smtClean="0">
                <a:solidFill>
                  <a:srgbClr val="FFFF00"/>
                </a:solidFill>
                <a:effectLst>
                  <a:outerShdw blurRad="38100" dist="38100" dir="2700000" algn="tl">
                    <a:srgbClr val="000000"/>
                  </a:outerShdw>
                </a:effectLst>
              </a:rPr>
              <a:t>FACTOR VIII CONCENTRATE</a:t>
            </a:r>
          </a:p>
        </p:txBody>
      </p:sp>
      <p:sp>
        <p:nvSpPr>
          <p:cNvPr id="30723" name="Rectangle 3"/>
          <p:cNvSpPr>
            <a:spLocks noGrp="1" noChangeArrowheads="1"/>
          </p:cNvSpPr>
          <p:nvPr>
            <p:ph type="body" idx="1"/>
          </p:nvPr>
        </p:nvSpPr>
        <p:spPr/>
        <p:txBody>
          <a:bodyPr>
            <a:normAutofit fontScale="92500"/>
          </a:bodyPr>
          <a:lstStyle/>
          <a:p>
            <a:pPr>
              <a:lnSpc>
                <a:spcPct val="90000"/>
              </a:lnSpc>
            </a:pPr>
            <a:r>
              <a:rPr lang="en-US" altLang="en-US" sz="2600" b="1" dirty="0">
                <a:solidFill>
                  <a:srgbClr val="FFFF00"/>
                </a:solidFill>
              </a:rPr>
              <a:t>Recombinant</a:t>
            </a:r>
          </a:p>
          <a:p>
            <a:pPr lvl="1">
              <a:lnSpc>
                <a:spcPct val="90000"/>
              </a:lnSpc>
            </a:pPr>
            <a:r>
              <a:rPr lang="en-US" altLang="en-US" sz="2200" b="1" dirty="0">
                <a:solidFill>
                  <a:schemeClr val="bg1"/>
                </a:solidFill>
              </a:rPr>
              <a:t>Virus-free, most expensive replacement</a:t>
            </a:r>
          </a:p>
          <a:p>
            <a:pPr lvl="1">
              <a:lnSpc>
                <a:spcPct val="90000"/>
              </a:lnSpc>
            </a:pPr>
            <a:r>
              <a:rPr lang="en-US" altLang="en-US" sz="2200" b="1" dirty="0">
                <a:solidFill>
                  <a:schemeClr val="bg1"/>
                </a:solidFill>
              </a:rPr>
              <a:t>Treatment of choice for younger/newly diagnosed hemophiliacs</a:t>
            </a:r>
          </a:p>
          <a:p>
            <a:pPr lvl="1">
              <a:lnSpc>
                <a:spcPct val="90000"/>
              </a:lnSpc>
            </a:pPr>
            <a:r>
              <a:rPr lang="en-US" altLang="en-US" sz="2200" b="1" dirty="0">
                <a:solidFill>
                  <a:schemeClr val="bg1"/>
                </a:solidFill>
              </a:rPr>
              <a:t>Somewhat lower plasma recovery than with plasma-derived concentrate</a:t>
            </a:r>
          </a:p>
          <a:p>
            <a:pPr>
              <a:lnSpc>
                <a:spcPct val="90000"/>
              </a:lnSpc>
            </a:pPr>
            <a:r>
              <a:rPr lang="en-US" altLang="en-US" sz="2600" b="1" dirty="0">
                <a:solidFill>
                  <a:srgbClr val="FFFF00"/>
                </a:solidFill>
              </a:rPr>
              <a:t>Highly purified</a:t>
            </a:r>
          </a:p>
          <a:p>
            <a:pPr lvl="1">
              <a:lnSpc>
                <a:spcPct val="90000"/>
              </a:lnSpc>
            </a:pPr>
            <a:r>
              <a:rPr lang="en-US" altLang="en-US" sz="2200" b="1" dirty="0">
                <a:solidFill>
                  <a:schemeClr val="bg1"/>
                </a:solidFill>
              </a:rPr>
              <a:t>Solvent/detergent treated, no reports of HIV or hepatitis transmission</a:t>
            </a:r>
          </a:p>
          <a:p>
            <a:pPr>
              <a:lnSpc>
                <a:spcPct val="90000"/>
              </a:lnSpc>
            </a:pPr>
            <a:r>
              <a:rPr lang="en-US" altLang="en-US" sz="2600" b="1" dirty="0">
                <a:solidFill>
                  <a:srgbClr val="FFFF00"/>
                </a:solidFill>
              </a:rPr>
              <a:t>Intermediate purity (</a:t>
            </a:r>
            <a:r>
              <a:rPr lang="en-US" altLang="en-US" sz="2600" b="1" dirty="0" err="1">
                <a:solidFill>
                  <a:srgbClr val="FFFF00"/>
                </a:solidFill>
              </a:rPr>
              <a:t>Humate</a:t>
            </a:r>
            <a:r>
              <a:rPr lang="en-US" altLang="en-US" sz="2600" b="1" dirty="0">
                <a:solidFill>
                  <a:srgbClr val="FFFF00"/>
                </a:solidFill>
              </a:rPr>
              <a:t>-P</a:t>
            </a:r>
            <a:r>
              <a:rPr lang="en-US" altLang="en-US" sz="2600" b="1" dirty="0">
                <a:solidFill>
                  <a:srgbClr val="FFFF00"/>
                </a:solidFill>
                <a:cs typeface="Arial" charset="0"/>
              </a:rPr>
              <a:t>™)</a:t>
            </a:r>
          </a:p>
          <a:p>
            <a:pPr lvl="1">
              <a:lnSpc>
                <a:spcPct val="90000"/>
              </a:lnSpc>
            </a:pPr>
            <a:r>
              <a:rPr lang="en-US" altLang="en-US" sz="2200" b="1" dirty="0">
                <a:solidFill>
                  <a:schemeClr val="bg1"/>
                </a:solidFill>
              </a:rPr>
              <a:t>Contains both factor VIII and von </a:t>
            </a:r>
            <a:r>
              <a:rPr lang="en-US" altLang="en-US" sz="2200" b="1" dirty="0" err="1">
                <a:solidFill>
                  <a:schemeClr val="bg1"/>
                </a:solidFill>
              </a:rPr>
              <a:t>Willebrand</a:t>
            </a:r>
            <a:r>
              <a:rPr lang="en-US" altLang="en-US" sz="2200" b="1" dirty="0">
                <a:solidFill>
                  <a:schemeClr val="bg1"/>
                </a:solidFill>
              </a:rPr>
              <a:t> factor</a:t>
            </a:r>
          </a:p>
          <a:p>
            <a:pPr lvl="1">
              <a:lnSpc>
                <a:spcPct val="90000"/>
              </a:lnSpc>
            </a:pPr>
            <a:r>
              <a:rPr lang="en-US" altLang="en-US" sz="2200" b="1" dirty="0">
                <a:solidFill>
                  <a:schemeClr val="bg1"/>
                </a:solidFill>
              </a:rPr>
              <a:t>Solvent/detergent treated, no reports of HIV or hepatitis transmission</a:t>
            </a:r>
          </a:p>
          <a:p>
            <a:pPr lvl="1">
              <a:lnSpc>
                <a:spcPct val="90000"/>
              </a:lnSpc>
            </a:pPr>
            <a:r>
              <a:rPr lang="en-US" altLang="en-US" sz="2200" b="1" dirty="0">
                <a:solidFill>
                  <a:schemeClr val="bg1"/>
                </a:solidFill>
              </a:rPr>
              <a:t>Mainly used to treat von </a:t>
            </a:r>
            <a:r>
              <a:rPr lang="en-US" altLang="en-US" sz="2200" b="1" dirty="0" err="1">
                <a:solidFill>
                  <a:schemeClr val="bg1"/>
                </a:solidFill>
              </a:rPr>
              <a:t>Willebrand</a:t>
            </a:r>
            <a:r>
              <a:rPr lang="en-US" altLang="en-US" sz="2200" b="1" dirty="0">
                <a:solidFill>
                  <a:schemeClr val="bg1"/>
                </a:solidFill>
              </a:rPr>
              <a:t> disease</a:t>
            </a:r>
          </a:p>
        </p:txBody>
      </p:sp>
    </p:spTree>
    <p:extLst>
      <p:ext uri="{BB962C8B-B14F-4D97-AF65-F5344CB8AC3E}">
        <p14:creationId xmlns:p14="http://schemas.microsoft.com/office/powerpoint/2010/main" val="1320824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2"/>
          <p:cNvSpPr>
            <a:spLocks noGrp="1" noChangeArrowheads="1"/>
          </p:cNvSpPr>
          <p:nvPr>
            <p:ph type="title"/>
          </p:nvPr>
        </p:nvSpPr>
        <p:spPr/>
        <p:txBody>
          <a:bodyPr/>
          <a:lstStyle/>
          <a:p>
            <a:r>
              <a:rPr lang="en-IE" sz="3600" b="1" dirty="0">
                <a:solidFill>
                  <a:srgbClr val="FFFF00"/>
                </a:solidFill>
              </a:rPr>
              <a:t>Laboratory investigations</a:t>
            </a:r>
          </a:p>
        </p:txBody>
      </p:sp>
      <p:sp>
        <p:nvSpPr>
          <p:cNvPr id="4099" name="Rectangle 3"/>
          <p:cNvSpPr>
            <a:spLocks noGrp="1" noChangeArrowheads="1"/>
          </p:cNvSpPr>
          <p:nvPr>
            <p:ph type="body" idx="1"/>
          </p:nvPr>
        </p:nvSpPr>
        <p:spPr/>
        <p:txBody>
          <a:bodyPr/>
          <a:lstStyle/>
          <a:p>
            <a:r>
              <a:rPr lang="en-IE" b="1" dirty="0">
                <a:solidFill>
                  <a:schemeClr val="bg1"/>
                </a:solidFill>
                <a:effectLst>
                  <a:outerShdw blurRad="38100" dist="38100" dir="2700000" algn="tl">
                    <a:srgbClr val="FFFFFF"/>
                  </a:outerShdw>
                </a:effectLst>
              </a:rPr>
              <a:t>PT</a:t>
            </a:r>
            <a:r>
              <a:rPr lang="en-IE" dirty="0">
                <a:solidFill>
                  <a:schemeClr val="bg1"/>
                </a:solidFill>
              </a:rPr>
              <a:t>: VII, X, V</a:t>
            </a:r>
          </a:p>
          <a:p>
            <a:endParaRPr lang="en-IE" dirty="0">
              <a:solidFill>
                <a:schemeClr val="bg1"/>
              </a:solidFill>
            </a:endParaRPr>
          </a:p>
          <a:p>
            <a:r>
              <a:rPr lang="en-IE" b="1" dirty="0">
                <a:solidFill>
                  <a:schemeClr val="bg1"/>
                </a:solidFill>
                <a:effectLst>
                  <a:outerShdw blurRad="38100" dist="38100" dir="2700000" algn="tl">
                    <a:srgbClr val="FFFFFF"/>
                  </a:outerShdw>
                </a:effectLst>
              </a:rPr>
              <a:t>APTT</a:t>
            </a:r>
            <a:r>
              <a:rPr lang="en-IE" dirty="0">
                <a:solidFill>
                  <a:schemeClr val="bg1"/>
                </a:solidFill>
              </a:rPr>
              <a:t>; XII, XI, IX, VIII</a:t>
            </a:r>
          </a:p>
          <a:p>
            <a:endParaRPr lang="en-IE" dirty="0">
              <a:solidFill>
                <a:schemeClr val="bg1"/>
              </a:solidFill>
            </a:endParaRPr>
          </a:p>
          <a:p>
            <a:r>
              <a:rPr lang="en-IE" b="1" dirty="0">
                <a:solidFill>
                  <a:schemeClr val="bg1"/>
                </a:solidFill>
                <a:effectLst>
                  <a:outerShdw blurRad="38100" dist="38100" dir="2700000" algn="tl">
                    <a:srgbClr val="FFFFFF"/>
                  </a:outerShdw>
                </a:effectLst>
              </a:rPr>
              <a:t>TT</a:t>
            </a:r>
            <a:r>
              <a:rPr lang="en-IE" dirty="0">
                <a:solidFill>
                  <a:schemeClr val="bg1"/>
                </a:solidFill>
              </a:rPr>
              <a:t>; Fibrinogen</a:t>
            </a:r>
          </a:p>
          <a:p>
            <a:endParaRPr lang="en-IE" dirty="0">
              <a:solidFill>
                <a:schemeClr val="bg1"/>
              </a:solidFill>
            </a:endParaRPr>
          </a:p>
          <a:p>
            <a:r>
              <a:rPr lang="en-IE" b="1" dirty="0">
                <a:solidFill>
                  <a:schemeClr val="bg1"/>
                </a:solidFill>
                <a:effectLst>
                  <a:outerShdw blurRad="38100" dist="38100" dir="2700000" algn="tl">
                    <a:srgbClr val="FFFFFF"/>
                  </a:outerShdw>
                </a:effectLst>
              </a:rPr>
              <a:t>D dimers</a:t>
            </a:r>
            <a:r>
              <a:rPr lang="en-IE" dirty="0">
                <a:solidFill>
                  <a:schemeClr val="bg1"/>
                </a:solidFill>
              </a:rPr>
              <a:t>; fibrin breakdown</a:t>
            </a:r>
          </a:p>
          <a:p>
            <a:endParaRPr lang="en-IE" dirty="0"/>
          </a:p>
        </p:txBody>
      </p:sp>
    </p:spTree>
    <p:extLst>
      <p:ext uri="{BB962C8B-B14F-4D97-AF65-F5344CB8AC3E}">
        <p14:creationId xmlns:p14="http://schemas.microsoft.com/office/powerpoint/2010/main" val="16371837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4210" name="Rectangle 2"/>
          <p:cNvSpPr>
            <a:spLocks noGrp="1" noChangeArrowheads="1"/>
          </p:cNvSpPr>
          <p:nvPr>
            <p:ph type="title"/>
          </p:nvPr>
        </p:nvSpPr>
        <p:spPr/>
        <p:txBody>
          <a:bodyPr/>
          <a:lstStyle/>
          <a:p>
            <a:pPr>
              <a:defRPr/>
            </a:pPr>
            <a:r>
              <a:rPr lang="en-US" altLang="en-US" dirty="0" smtClean="0">
                <a:solidFill>
                  <a:srgbClr val="FFFF00"/>
                </a:solidFill>
                <a:effectLst>
                  <a:outerShdw blurRad="38100" dist="38100" dir="2700000" algn="tl">
                    <a:srgbClr val="000000"/>
                  </a:outerShdw>
                </a:effectLst>
              </a:rPr>
              <a:t>FACTOR IX CONCENTRATE</a:t>
            </a:r>
          </a:p>
        </p:txBody>
      </p:sp>
      <p:sp>
        <p:nvSpPr>
          <p:cNvPr id="31747" name="Rectangle 3"/>
          <p:cNvSpPr>
            <a:spLocks noGrp="1" noChangeArrowheads="1"/>
          </p:cNvSpPr>
          <p:nvPr>
            <p:ph type="body" idx="1"/>
          </p:nvPr>
        </p:nvSpPr>
        <p:spPr/>
        <p:txBody>
          <a:bodyPr/>
          <a:lstStyle/>
          <a:p>
            <a:r>
              <a:rPr lang="en-US" altLang="en-US" sz="2600" dirty="0">
                <a:solidFill>
                  <a:schemeClr val="bg1"/>
                </a:solidFill>
              </a:rPr>
              <a:t>Recombinant (slightly lower plasma recovery)</a:t>
            </a:r>
          </a:p>
          <a:p>
            <a:r>
              <a:rPr lang="en-US" altLang="en-US" sz="2600" dirty="0">
                <a:solidFill>
                  <a:schemeClr val="bg1"/>
                </a:solidFill>
              </a:rPr>
              <a:t>Highly purified (solvent/detergent treated, no reports of virus transmission)</a:t>
            </a:r>
          </a:p>
          <a:p>
            <a:r>
              <a:rPr lang="en-US" altLang="en-US" sz="2600" dirty="0" err="1">
                <a:solidFill>
                  <a:schemeClr val="bg1"/>
                </a:solidFill>
              </a:rPr>
              <a:t>Prothrombin</a:t>
            </a:r>
            <a:r>
              <a:rPr lang="en-US" altLang="en-US" sz="2600" dirty="0">
                <a:solidFill>
                  <a:schemeClr val="bg1"/>
                </a:solidFill>
              </a:rPr>
              <a:t> complex concentrate</a:t>
            </a:r>
          </a:p>
          <a:p>
            <a:pPr lvl="1"/>
            <a:r>
              <a:rPr lang="en-US" altLang="en-US" dirty="0" smtClean="0">
                <a:solidFill>
                  <a:schemeClr val="bg1"/>
                </a:solidFill>
              </a:rPr>
              <a:t>Mixture of IX, X, II, VII</a:t>
            </a:r>
          </a:p>
          <a:p>
            <a:pPr lvl="1"/>
            <a:r>
              <a:rPr lang="en-US" altLang="en-US" dirty="0" smtClean="0">
                <a:solidFill>
                  <a:schemeClr val="bg1"/>
                </a:solidFill>
              </a:rPr>
              <a:t>Low risk of virus transmission</a:t>
            </a:r>
          </a:p>
          <a:p>
            <a:pPr lvl="1"/>
            <a:r>
              <a:rPr lang="en-US" altLang="en-US" dirty="0" smtClean="0">
                <a:solidFill>
                  <a:schemeClr val="bg1"/>
                </a:solidFill>
              </a:rPr>
              <a:t>Some risk of thrombosis </a:t>
            </a:r>
          </a:p>
          <a:p>
            <a:pPr lvl="1"/>
            <a:r>
              <a:rPr lang="en-US" altLang="en-US" dirty="0" smtClean="0">
                <a:solidFill>
                  <a:schemeClr val="bg1"/>
                </a:solidFill>
              </a:rPr>
              <a:t>Mostly used to reverse warfarin effect </a:t>
            </a:r>
          </a:p>
        </p:txBody>
      </p:sp>
    </p:spTree>
    <p:extLst>
      <p:ext uri="{BB962C8B-B14F-4D97-AF65-F5344CB8AC3E}">
        <p14:creationId xmlns:p14="http://schemas.microsoft.com/office/powerpoint/2010/main" val="3997219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5282" name="Rectangle 2"/>
          <p:cNvSpPr>
            <a:spLocks noGrp="1" noChangeArrowheads="1"/>
          </p:cNvSpPr>
          <p:nvPr>
            <p:ph type="title"/>
          </p:nvPr>
        </p:nvSpPr>
        <p:spPr/>
        <p:txBody>
          <a:bodyPr/>
          <a:lstStyle/>
          <a:p>
            <a:pPr>
              <a:defRPr/>
            </a:pPr>
            <a:r>
              <a:rPr lang="en-US" altLang="en-US" dirty="0" err="1" smtClean="0">
                <a:solidFill>
                  <a:srgbClr val="FFFF00"/>
                </a:solidFill>
                <a:effectLst>
                  <a:outerShdw blurRad="38100" dist="38100" dir="2700000" algn="tl">
                    <a:srgbClr val="000000"/>
                  </a:outerShdw>
                </a:effectLst>
              </a:rPr>
              <a:t>Desmopressin</a:t>
            </a:r>
            <a:r>
              <a:rPr lang="en-US" altLang="en-US" dirty="0" smtClean="0">
                <a:solidFill>
                  <a:srgbClr val="FFFF00"/>
                </a:solidFill>
                <a:effectLst>
                  <a:outerShdw blurRad="38100" dist="38100" dir="2700000" algn="tl">
                    <a:srgbClr val="000000"/>
                  </a:outerShdw>
                </a:effectLst>
              </a:rPr>
              <a:t> (DDAVP)</a:t>
            </a:r>
          </a:p>
        </p:txBody>
      </p:sp>
      <p:sp>
        <p:nvSpPr>
          <p:cNvPr id="32771" name="Rectangle 3"/>
          <p:cNvSpPr>
            <a:spLocks noGrp="1" noChangeArrowheads="1"/>
          </p:cNvSpPr>
          <p:nvPr>
            <p:ph type="body" idx="1"/>
          </p:nvPr>
        </p:nvSpPr>
        <p:spPr/>
        <p:txBody>
          <a:bodyPr/>
          <a:lstStyle/>
          <a:p>
            <a:r>
              <a:rPr lang="en-US" altLang="en-US" sz="2600" dirty="0">
                <a:solidFill>
                  <a:schemeClr val="bg1"/>
                </a:solidFill>
              </a:rPr>
              <a:t>Releases </a:t>
            </a:r>
            <a:r>
              <a:rPr lang="en-US" altLang="en-US" sz="2600" dirty="0" err="1">
                <a:solidFill>
                  <a:schemeClr val="bg1"/>
                </a:solidFill>
              </a:rPr>
              <a:t>vWF</a:t>
            </a:r>
            <a:r>
              <a:rPr lang="en-US" altLang="en-US" sz="2600" dirty="0">
                <a:solidFill>
                  <a:schemeClr val="bg1"/>
                </a:solidFill>
              </a:rPr>
              <a:t>/</a:t>
            </a:r>
            <a:r>
              <a:rPr lang="en-US" altLang="en-US" sz="2600" dirty="0" err="1">
                <a:solidFill>
                  <a:schemeClr val="bg1"/>
                </a:solidFill>
              </a:rPr>
              <a:t>fVIII</a:t>
            </a:r>
            <a:r>
              <a:rPr lang="en-US" altLang="en-US" sz="2600" dirty="0">
                <a:solidFill>
                  <a:schemeClr val="bg1"/>
                </a:solidFill>
              </a:rPr>
              <a:t> from endothelial cells</a:t>
            </a:r>
          </a:p>
          <a:p>
            <a:r>
              <a:rPr lang="en-US" altLang="en-US" sz="2600" dirty="0">
                <a:solidFill>
                  <a:schemeClr val="bg1"/>
                </a:solidFill>
              </a:rPr>
              <a:t>Factor VIII levels typically rise 2-4 fold after 30-60 min (IV form) or 60-90 min (intranasal)</a:t>
            </a:r>
          </a:p>
          <a:p>
            <a:r>
              <a:rPr lang="en-US" altLang="en-US" sz="2600" dirty="0">
                <a:solidFill>
                  <a:schemeClr val="bg1"/>
                </a:solidFill>
              </a:rPr>
              <a:t>Enhanced platelet adhesion due to </a:t>
            </a:r>
            <a:r>
              <a:rPr lang="en-US" altLang="en-US" sz="2600" dirty="0">
                <a:solidFill>
                  <a:schemeClr val="bg1"/>
                </a:solidFill>
                <a:cs typeface="Arial" charset="0"/>
              </a:rPr>
              <a:t>↑ </a:t>
            </a:r>
            <a:r>
              <a:rPr lang="en-US" altLang="en-US" sz="2600" dirty="0" err="1">
                <a:solidFill>
                  <a:schemeClr val="bg1"/>
                </a:solidFill>
                <a:cs typeface="Arial" charset="0"/>
              </a:rPr>
              <a:t>vWF</a:t>
            </a:r>
            <a:endParaRPr lang="en-US" altLang="en-US" sz="2600" dirty="0">
              <a:solidFill>
                <a:schemeClr val="bg1"/>
              </a:solidFill>
              <a:cs typeface="Arial" charset="0"/>
            </a:endParaRPr>
          </a:p>
          <a:p>
            <a:r>
              <a:rPr lang="en-US" altLang="en-US" sz="2600" dirty="0">
                <a:solidFill>
                  <a:schemeClr val="bg1"/>
                </a:solidFill>
              </a:rPr>
              <a:t>Useful for mild hemophilia (VIII activity &gt; 5%) prior to dental work, minor surgery </a:t>
            </a:r>
            <a:r>
              <a:rPr lang="en-US" altLang="en-US" sz="2600" dirty="0" err="1">
                <a:solidFill>
                  <a:schemeClr val="bg1"/>
                </a:solidFill>
              </a:rPr>
              <a:t>etc</a:t>
            </a:r>
            <a:endParaRPr lang="en-US" altLang="en-US" sz="2600" dirty="0">
              <a:solidFill>
                <a:schemeClr val="bg1"/>
              </a:solidFill>
            </a:endParaRPr>
          </a:p>
          <a:p>
            <a:r>
              <a:rPr lang="en-US" altLang="en-US" sz="2600" dirty="0">
                <a:solidFill>
                  <a:schemeClr val="bg1"/>
                </a:solidFill>
              </a:rPr>
              <a:t>Trial dose needed to ensure adequate response</a:t>
            </a:r>
          </a:p>
          <a:p>
            <a:r>
              <a:rPr lang="en-US" altLang="en-US" sz="2600" dirty="0">
                <a:solidFill>
                  <a:schemeClr val="bg1"/>
                </a:solidFill>
              </a:rPr>
              <a:t>Cardiovascular complications possible in older patients</a:t>
            </a:r>
          </a:p>
        </p:txBody>
      </p:sp>
    </p:spTree>
    <p:extLst>
      <p:ext uri="{BB962C8B-B14F-4D97-AF65-F5344CB8AC3E}">
        <p14:creationId xmlns:p14="http://schemas.microsoft.com/office/powerpoint/2010/main" val="34003946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8354" name="Rectangle 2"/>
          <p:cNvSpPr>
            <a:spLocks noGrp="1" noChangeArrowheads="1"/>
          </p:cNvSpPr>
          <p:nvPr>
            <p:ph type="title"/>
          </p:nvPr>
        </p:nvSpPr>
        <p:spPr/>
        <p:txBody>
          <a:bodyPr/>
          <a:lstStyle/>
          <a:p>
            <a:pPr>
              <a:defRPr/>
            </a:pPr>
            <a:r>
              <a:rPr lang="en-US" b="1" dirty="0" smtClean="0">
                <a:solidFill>
                  <a:srgbClr val="FFFF00"/>
                </a:solidFill>
                <a:effectLst>
                  <a:outerShdw blurRad="38100" dist="38100" dir="2700000" algn="tl">
                    <a:srgbClr val="000000"/>
                  </a:outerShdw>
                </a:effectLst>
              </a:rPr>
              <a:t>Inhibitor formation in hemophilia</a:t>
            </a:r>
          </a:p>
        </p:txBody>
      </p:sp>
      <p:sp>
        <p:nvSpPr>
          <p:cNvPr id="33795" name="Rectangle 3"/>
          <p:cNvSpPr>
            <a:spLocks noGrp="1" noChangeArrowheads="1"/>
          </p:cNvSpPr>
          <p:nvPr>
            <p:ph type="body" idx="1"/>
          </p:nvPr>
        </p:nvSpPr>
        <p:spPr/>
        <p:txBody>
          <a:bodyPr/>
          <a:lstStyle/>
          <a:p>
            <a:r>
              <a:rPr lang="en-US" altLang="en-US" dirty="0" smtClean="0">
                <a:solidFill>
                  <a:schemeClr val="bg1"/>
                </a:solidFill>
                <a:cs typeface="Arial" charset="0"/>
              </a:rPr>
              <a:t>More common in hemophilia A</a:t>
            </a:r>
          </a:p>
          <a:p>
            <a:pPr lvl="1"/>
            <a:r>
              <a:rPr lang="en-US" altLang="en-US" dirty="0" smtClean="0">
                <a:solidFill>
                  <a:schemeClr val="bg1"/>
                </a:solidFill>
                <a:cs typeface="Arial" charset="0"/>
              </a:rPr>
              <a:t>&lt; 1% of hemophilia B patients develop inhibitors</a:t>
            </a:r>
          </a:p>
          <a:p>
            <a:r>
              <a:rPr lang="en-US" altLang="en-US" dirty="0" smtClean="0">
                <a:solidFill>
                  <a:schemeClr val="bg1"/>
                </a:solidFill>
                <a:cs typeface="Arial" charset="0"/>
              </a:rPr>
              <a:t>7-10 x more common in severe hemophilia</a:t>
            </a:r>
          </a:p>
          <a:p>
            <a:pPr lvl="1"/>
            <a:r>
              <a:rPr lang="en-US" altLang="en-US" dirty="0" smtClean="0">
                <a:solidFill>
                  <a:schemeClr val="bg1"/>
                </a:solidFill>
                <a:cs typeface="Arial" charset="0"/>
              </a:rPr>
              <a:t>About 30% of patients with intron 22 inversion develop inhibitors</a:t>
            </a:r>
          </a:p>
          <a:p>
            <a:r>
              <a:rPr lang="en-US" altLang="en-US" dirty="0" smtClean="0">
                <a:solidFill>
                  <a:schemeClr val="bg1"/>
                </a:solidFill>
                <a:cs typeface="Arial" charset="0"/>
              </a:rPr>
              <a:t>More common with use of recombinant factor</a:t>
            </a:r>
          </a:p>
          <a:p>
            <a:r>
              <a:rPr lang="en-US" altLang="en-US" dirty="0" smtClean="0">
                <a:solidFill>
                  <a:schemeClr val="bg1"/>
                </a:solidFill>
                <a:cs typeface="Arial" charset="0"/>
              </a:rPr>
              <a:t>Other genetic factors also involved</a:t>
            </a:r>
          </a:p>
        </p:txBody>
      </p:sp>
    </p:spTree>
    <p:extLst>
      <p:ext uri="{BB962C8B-B14F-4D97-AF65-F5344CB8AC3E}">
        <p14:creationId xmlns:p14="http://schemas.microsoft.com/office/powerpoint/2010/main" val="5976689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5234" name="Rectangle 2"/>
          <p:cNvSpPr>
            <a:spLocks noGrp="1" noChangeArrowheads="1"/>
          </p:cNvSpPr>
          <p:nvPr>
            <p:ph type="title"/>
          </p:nvPr>
        </p:nvSpPr>
        <p:spPr>
          <a:xfrm>
            <a:off x="208361" y="0"/>
            <a:ext cx="8935641" cy="1169652"/>
          </a:xfrm>
        </p:spPr>
        <p:txBody>
          <a:bodyPr/>
          <a:lstStyle/>
          <a:p>
            <a:pPr>
              <a:defRPr/>
            </a:pPr>
            <a:r>
              <a:rPr lang="en-US" sz="2900" b="1" dirty="0">
                <a:solidFill>
                  <a:srgbClr val="FFFF00"/>
                </a:solidFill>
                <a:effectLst>
                  <a:outerShdw blurRad="38100" dist="38100" dir="2700000" algn="tl">
                    <a:srgbClr val="000000"/>
                  </a:outerShdw>
                </a:effectLst>
              </a:rPr>
              <a:t>When to test for an inhibitor?</a:t>
            </a:r>
          </a:p>
        </p:txBody>
      </p:sp>
      <p:sp>
        <p:nvSpPr>
          <p:cNvPr id="36867" name="Rectangle 3"/>
          <p:cNvSpPr>
            <a:spLocks noGrp="1" noChangeArrowheads="1"/>
          </p:cNvSpPr>
          <p:nvPr>
            <p:ph type="body" idx="1"/>
          </p:nvPr>
        </p:nvSpPr>
        <p:spPr>
          <a:xfrm>
            <a:off x="556555" y="1283879"/>
            <a:ext cx="8036484" cy="4996912"/>
          </a:xfrm>
        </p:spPr>
        <p:txBody>
          <a:bodyPr/>
          <a:lstStyle/>
          <a:p>
            <a:r>
              <a:rPr lang="en-US" altLang="en-US" sz="2600" dirty="0">
                <a:solidFill>
                  <a:schemeClr val="bg1"/>
                </a:solidFill>
              </a:rPr>
              <a:t>If factor </a:t>
            </a:r>
            <a:r>
              <a:rPr lang="en-US" altLang="en-US" sz="2600" dirty="0" err="1">
                <a:solidFill>
                  <a:schemeClr val="bg1"/>
                </a:solidFill>
              </a:rPr>
              <a:t>replacment</a:t>
            </a:r>
            <a:r>
              <a:rPr lang="en-US" altLang="en-US" sz="2600" dirty="0">
                <a:solidFill>
                  <a:schemeClr val="bg1"/>
                </a:solidFill>
              </a:rPr>
              <a:t> less effective than usual</a:t>
            </a:r>
          </a:p>
          <a:p>
            <a:r>
              <a:rPr lang="en-US" altLang="en-US" sz="2600" dirty="0">
                <a:solidFill>
                  <a:schemeClr val="bg1"/>
                </a:solidFill>
              </a:rPr>
              <a:t>Prior to major surgery</a:t>
            </a:r>
          </a:p>
          <a:p>
            <a:r>
              <a:rPr lang="en-US" altLang="en-US" sz="2600" dirty="0">
                <a:solidFill>
                  <a:schemeClr val="bg1"/>
                </a:solidFill>
              </a:rPr>
              <a:t>Routine screening?</a:t>
            </a:r>
          </a:p>
          <a:p>
            <a:pPr lvl="1"/>
            <a:r>
              <a:rPr lang="en-US" altLang="en-US" dirty="0" smtClean="0">
                <a:solidFill>
                  <a:schemeClr val="bg1"/>
                </a:solidFill>
              </a:rPr>
              <a:t>Current pediatric recommendations recommend frequent screening</a:t>
            </a:r>
          </a:p>
          <a:p>
            <a:pPr lvl="1"/>
            <a:r>
              <a:rPr lang="en-US" altLang="en-US" dirty="0" smtClean="0">
                <a:solidFill>
                  <a:schemeClr val="bg1"/>
                </a:solidFill>
              </a:rPr>
              <a:t>Screening every 3-6 mo reasonable in high risk patients</a:t>
            </a:r>
          </a:p>
        </p:txBody>
      </p:sp>
    </p:spTree>
    <p:extLst>
      <p:ext uri="{BB962C8B-B14F-4D97-AF65-F5344CB8AC3E}">
        <p14:creationId xmlns:p14="http://schemas.microsoft.com/office/powerpoint/2010/main" val="40087569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5234" name="Rectangle 2"/>
          <p:cNvSpPr>
            <a:spLocks noGrp="1" noChangeArrowheads="1"/>
          </p:cNvSpPr>
          <p:nvPr>
            <p:ph type="title"/>
          </p:nvPr>
        </p:nvSpPr>
        <p:spPr>
          <a:xfrm>
            <a:off x="208361" y="0"/>
            <a:ext cx="8935641" cy="1169652"/>
          </a:xfrm>
        </p:spPr>
        <p:txBody>
          <a:bodyPr/>
          <a:lstStyle/>
          <a:p>
            <a:pPr>
              <a:defRPr/>
            </a:pPr>
            <a:r>
              <a:rPr lang="en-US" sz="2900" b="1" dirty="0">
                <a:solidFill>
                  <a:srgbClr val="FFFF00"/>
                </a:solidFill>
                <a:effectLst>
                  <a:outerShdw blurRad="38100" dist="38100" dir="2700000" algn="tl">
                    <a:srgbClr val="000000"/>
                  </a:outerShdw>
                </a:effectLst>
              </a:rPr>
              <a:t>TREATMENT OF HEMOPHILIACS WITH INHIBITORS</a:t>
            </a:r>
          </a:p>
        </p:txBody>
      </p:sp>
      <p:sp>
        <p:nvSpPr>
          <p:cNvPr id="36867" name="Rectangle 3"/>
          <p:cNvSpPr>
            <a:spLocks noGrp="1" noChangeArrowheads="1"/>
          </p:cNvSpPr>
          <p:nvPr>
            <p:ph type="body" idx="1"/>
          </p:nvPr>
        </p:nvSpPr>
        <p:spPr>
          <a:xfrm>
            <a:off x="611791" y="1133557"/>
            <a:ext cx="8036484" cy="5511986"/>
          </a:xfrm>
        </p:spPr>
        <p:txBody>
          <a:bodyPr/>
          <a:lstStyle/>
          <a:p>
            <a:r>
              <a:rPr lang="en-US" altLang="en-US" sz="2600" dirty="0">
                <a:solidFill>
                  <a:srgbClr val="FFFF00"/>
                </a:solidFill>
              </a:rPr>
              <a:t>Recombinant factor </a:t>
            </a:r>
            <a:r>
              <a:rPr lang="en-US" altLang="en-US" sz="2600" dirty="0" err="1">
                <a:solidFill>
                  <a:srgbClr val="FFFF00"/>
                </a:solidFill>
              </a:rPr>
              <a:t>VIIa</a:t>
            </a:r>
            <a:endParaRPr lang="en-US" altLang="en-US" sz="2600" dirty="0">
              <a:solidFill>
                <a:srgbClr val="FFFF00"/>
              </a:solidFill>
            </a:endParaRPr>
          </a:p>
          <a:p>
            <a:pPr lvl="1"/>
            <a:r>
              <a:rPr lang="en-US" altLang="en-US" sz="2200" dirty="0">
                <a:solidFill>
                  <a:schemeClr val="bg1"/>
                </a:solidFill>
              </a:rPr>
              <a:t>Enhances TF-driven thrombin formation</a:t>
            </a:r>
          </a:p>
          <a:p>
            <a:r>
              <a:rPr lang="en-US" altLang="en-US" sz="2600" dirty="0">
                <a:solidFill>
                  <a:srgbClr val="FFFF00"/>
                </a:solidFill>
              </a:rPr>
              <a:t>FEIBA</a:t>
            </a:r>
            <a:r>
              <a:rPr lang="en-US" altLang="en-US" sz="2600" dirty="0">
                <a:solidFill>
                  <a:schemeClr val="bg1"/>
                </a:solidFill>
              </a:rPr>
              <a:t> (</a:t>
            </a:r>
            <a:r>
              <a:rPr lang="en-US" altLang="en-US" sz="2600" u="sng" dirty="0">
                <a:solidFill>
                  <a:srgbClr val="FFFF00"/>
                </a:solidFill>
              </a:rPr>
              <a:t>F</a:t>
            </a:r>
            <a:r>
              <a:rPr lang="en-US" altLang="en-US" sz="2600" dirty="0">
                <a:solidFill>
                  <a:schemeClr val="bg1"/>
                </a:solidFill>
              </a:rPr>
              <a:t>actor </a:t>
            </a:r>
            <a:r>
              <a:rPr lang="en-US" altLang="en-US" sz="2600" u="sng" dirty="0">
                <a:solidFill>
                  <a:srgbClr val="FFFF00"/>
                </a:solidFill>
              </a:rPr>
              <a:t>E</a:t>
            </a:r>
            <a:r>
              <a:rPr lang="en-US" altLang="en-US" sz="2600" dirty="0">
                <a:solidFill>
                  <a:schemeClr val="bg1"/>
                </a:solidFill>
              </a:rPr>
              <a:t>ight </a:t>
            </a:r>
            <a:r>
              <a:rPr lang="en-US" altLang="en-US" sz="2600" u="sng" dirty="0">
                <a:solidFill>
                  <a:srgbClr val="FFFF00"/>
                </a:solidFill>
              </a:rPr>
              <a:t>I</a:t>
            </a:r>
            <a:r>
              <a:rPr lang="en-US" altLang="en-US" sz="2600" dirty="0">
                <a:solidFill>
                  <a:schemeClr val="bg1"/>
                </a:solidFill>
              </a:rPr>
              <a:t>nhibitor </a:t>
            </a:r>
            <a:r>
              <a:rPr lang="en-US" altLang="en-US" sz="2600" u="sng" dirty="0">
                <a:solidFill>
                  <a:srgbClr val="FFFF00"/>
                </a:solidFill>
              </a:rPr>
              <a:t>B</a:t>
            </a:r>
            <a:r>
              <a:rPr lang="en-US" altLang="en-US" sz="2600" dirty="0">
                <a:solidFill>
                  <a:schemeClr val="bg1"/>
                </a:solidFill>
              </a:rPr>
              <a:t>ypassing </a:t>
            </a:r>
            <a:r>
              <a:rPr lang="en-US" altLang="en-US" sz="2600" u="sng" dirty="0">
                <a:solidFill>
                  <a:srgbClr val="FFFF00"/>
                </a:solidFill>
              </a:rPr>
              <a:t>A</a:t>
            </a:r>
            <a:r>
              <a:rPr lang="en-US" altLang="en-US" sz="2600" dirty="0">
                <a:solidFill>
                  <a:schemeClr val="bg1"/>
                </a:solidFill>
              </a:rPr>
              <a:t>ctivity)</a:t>
            </a:r>
          </a:p>
          <a:p>
            <a:pPr lvl="1"/>
            <a:r>
              <a:rPr lang="en-US" altLang="en-US" dirty="0" smtClean="0">
                <a:solidFill>
                  <a:schemeClr val="bg1"/>
                </a:solidFill>
              </a:rPr>
              <a:t>Mixture of partially activated vitamin K-dependent clotting proteases including </a:t>
            </a:r>
            <a:r>
              <a:rPr lang="en-US" altLang="en-US" dirty="0" err="1" smtClean="0">
                <a:solidFill>
                  <a:schemeClr val="bg1"/>
                </a:solidFill>
              </a:rPr>
              <a:t>VIIa</a:t>
            </a:r>
            <a:endParaRPr lang="en-US" altLang="en-US" dirty="0" smtClean="0">
              <a:solidFill>
                <a:schemeClr val="bg1"/>
              </a:solidFill>
            </a:endParaRPr>
          </a:p>
          <a:p>
            <a:r>
              <a:rPr lang="en-US" altLang="en-US" sz="2600" dirty="0">
                <a:solidFill>
                  <a:srgbClr val="FFFF00"/>
                </a:solidFill>
              </a:rPr>
              <a:t>Porcine factor VIII</a:t>
            </a:r>
            <a:r>
              <a:rPr lang="en-US" altLang="en-US" sz="2600" dirty="0">
                <a:solidFill>
                  <a:schemeClr val="bg1"/>
                </a:solidFill>
              </a:rPr>
              <a:t> (if available)</a:t>
            </a:r>
          </a:p>
          <a:p>
            <a:pPr lvl="1"/>
            <a:r>
              <a:rPr lang="en-US" altLang="en-US" sz="2200" dirty="0">
                <a:solidFill>
                  <a:schemeClr val="bg1"/>
                </a:solidFill>
              </a:rPr>
              <a:t>Some inhibitors active against porcine VIII (need to test)</a:t>
            </a:r>
          </a:p>
          <a:p>
            <a:r>
              <a:rPr lang="en-US" altLang="en-US" sz="2600" dirty="0">
                <a:solidFill>
                  <a:srgbClr val="FFFF00"/>
                </a:solidFill>
              </a:rPr>
              <a:t>High dose factor VIII</a:t>
            </a:r>
            <a:r>
              <a:rPr lang="en-US" altLang="en-US" sz="2600" dirty="0">
                <a:solidFill>
                  <a:schemeClr val="bg1"/>
                </a:solidFill>
              </a:rPr>
              <a:t> (if low titer inhibitor)</a:t>
            </a:r>
          </a:p>
          <a:p>
            <a:r>
              <a:rPr lang="en-US" altLang="en-US" sz="2600" dirty="0">
                <a:solidFill>
                  <a:srgbClr val="FFFF00"/>
                </a:solidFill>
              </a:rPr>
              <a:t>Induction of tolerance with daily factor VIII infusions</a:t>
            </a:r>
          </a:p>
          <a:p>
            <a:pPr lvl="1"/>
            <a:r>
              <a:rPr lang="en-US" altLang="en-US" sz="2200" dirty="0">
                <a:solidFill>
                  <a:schemeClr val="bg1"/>
                </a:solidFill>
              </a:rPr>
              <a:t>Optimal dose not established</a:t>
            </a:r>
          </a:p>
          <a:p>
            <a:pPr lvl="1"/>
            <a:r>
              <a:rPr lang="en-US" altLang="en-US" sz="2200" dirty="0">
                <a:solidFill>
                  <a:schemeClr val="bg1"/>
                </a:solidFill>
              </a:rPr>
              <a:t>Role for concomitant immunosuppression?</a:t>
            </a:r>
          </a:p>
        </p:txBody>
      </p:sp>
    </p:spTree>
    <p:extLst>
      <p:ext uri="{BB962C8B-B14F-4D97-AF65-F5344CB8AC3E}">
        <p14:creationId xmlns:p14="http://schemas.microsoft.com/office/powerpoint/2010/main" val="13255141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12994" name="Rectangle 2"/>
          <p:cNvSpPr>
            <a:spLocks noGrp="1" noChangeArrowheads="1"/>
          </p:cNvSpPr>
          <p:nvPr>
            <p:ph type="title"/>
          </p:nvPr>
        </p:nvSpPr>
        <p:spPr/>
        <p:txBody>
          <a:bodyPr/>
          <a:lstStyle/>
          <a:p>
            <a:pPr>
              <a:defRPr/>
            </a:pPr>
            <a:r>
              <a:rPr lang="en-US" altLang="en-US" b="1" dirty="0" smtClean="0">
                <a:solidFill>
                  <a:srgbClr val="FFFF00"/>
                </a:solidFill>
                <a:effectLst>
                  <a:outerShdw blurRad="38100" dist="38100" dir="2700000" algn="tl">
                    <a:srgbClr val="000000"/>
                  </a:outerShdw>
                </a:effectLst>
              </a:rPr>
              <a:t>Liver disease in hemophilia</a:t>
            </a:r>
          </a:p>
        </p:txBody>
      </p:sp>
      <p:sp>
        <p:nvSpPr>
          <p:cNvPr id="37891" name="Rectangle 3"/>
          <p:cNvSpPr>
            <a:spLocks noGrp="1" noChangeArrowheads="1"/>
          </p:cNvSpPr>
          <p:nvPr>
            <p:ph type="body" idx="1"/>
          </p:nvPr>
        </p:nvSpPr>
        <p:spPr/>
        <p:txBody>
          <a:bodyPr/>
          <a:lstStyle/>
          <a:p>
            <a:r>
              <a:rPr lang="en-US" altLang="en-US" dirty="0" smtClean="0">
                <a:solidFill>
                  <a:schemeClr val="bg1"/>
                </a:solidFill>
              </a:rPr>
              <a:t>Hepatitis C still a problem, though incidence falling with safer factor concentrates</a:t>
            </a:r>
          </a:p>
          <a:p>
            <a:r>
              <a:rPr lang="en-US" altLang="en-US" dirty="0" smtClean="0">
                <a:solidFill>
                  <a:schemeClr val="bg1"/>
                </a:solidFill>
              </a:rPr>
              <a:t>Liver transplantation done occasionally (cures hemophilia)</a:t>
            </a:r>
          </a:p>
          <a:p>
            <a:r>
              <a:rPr lang="en-US" altLang="en-US" dirty="0" smtClean="0">
                <a:solidFill>
                  <a:schemeClr val="bg1"/>
                </a:solidFill>
              </a:rPr>
              <a:t>All newly diagnosed hemophiliacs should be vaccinated against hepatitis A and B</a:t>
            </a:r>
          </a:p>
        </p:txBody>
      </p:sp>
    </p:spTree>
    <p:extLst>
      <p:ext uri="{BB962C8B-B14F-4D97-AF65-F5344CB8AC3E}">
        <p14:creationId xmlns:p14="http://schemas.microsoft.com/office/powerpoint/2010/main" val="28064535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7810" name="Rectangle 2"/>
          <p:cNvSpPr>
            <a:spLocks noGrp="1" noChangeArrowheads="1"/>
          </p:cNvSpPr>
          <p:nvPr>
            <p:ph type="title"/>
          </p:nvPr>
        </p:nvSpPr>
        <p:spPr/>
        <p:txBody>
          <a:bodyPr/>
          <a:lstStyle/>
          <a:p>
            <a:pPr>
              <a:defRPr/>
            </a:pPr>
            <a:r>
              <a:rPr lang="en-US" b="1" dirty="0" smtClean="0">
                <a:solidFill>
                  <a:srgbClr val="FFFF00"/>
                </a:solidFill>
                <a:effectLst>
                  <a:outerShdw blurRad="38100" dist="38100" dir="2700000" algn="tl">
                    <a:srgbClr val="000000"/>
                  </a:outerShdw>
                </a:effectLst>
              </a:rPr>
              <a:t>Hemophilia: carrier testing</a:t>
            </a:r>
          </a:p>
        </p:txBody>
      </p:sp>
      <p:sp>
        <p:nvSpPr>
          <p:cNvPr id="39939" name="Rectangle 3"/>
          <p:cNvSpPr>
            <a:spLocks noGrp="1" noChangeArrowheads="1"/>
          </p:cNvSpPr>
          <p:nvPr>
            <p:ph type="body" idx="1"/>
          </p:nvPr>
        </p:nvSpPr>
        <p:spPr/>
        <p:txBody>
          <a:bodyPr/>
          <a:lstStyle/>
          <a:p>
            <a:r>
              <a:rPr lang="en-US" altLang="en-US" dirty="0" smtClean="0">
                <a:solidFill>
                  <a:schemeClr val="bg1"/>
                </a:solidFill>
              </a:rPr>
              <a:t>Factor level alone should not be used</a:t>
            </a:r>
          </a:p>
          <a:p>
            <a:r>
              <a:rPr lang="en-US" altLang="en-US" dirty="0" smtClean="0">
                <a:solidFill>
                  <a:schemeClr val="bg1"/>
                </a:solidFill>
              </a:rPr>
              <a:t>VIII:VWF ratio may be helpful</a:t>
            </a:r>
          </a:p>
          <a:p>
            <a:r>
              <a:rPr lang="en-US" altLang="en-US" dirty="0" smtClean="0">
                <a:solidFill>
                  <a:schemeClr val="bg1"/>
                </a:solidFill>
              </a:rPr>
              <a:t>DNA testing should be done if possible</a:t>
            </a:r>
          </a:p>
          <a:p>
            <a:pPr lvl="1"/>
            <a:r>
              <a:rPr lang="en-US" altLang="en-US" dirty="0" smtClean="0">
                <a:solidFill>
                  <a:schemeClr val="bg1"/>
                </a:solidFill>
              </a:rPr>
              <a:t>Identification of causative mutation in an affected relative helpful, particularly for families with missense mutations</a:t>
            </a:r>
          </a:p>
        </p:txBody>
      </p:sp>
    </p:spTree>
    <p:extLst>
      <p:ext uri="{BB962C8B-B14F-4D97-AF65-F5344CB8AC3E}">
        <p14:creationId xmlns:p14="http://schemas.microsoft.com/office/powerpoint/2010/main" val="36227653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
            <a:ext cx="8229600" cy="1143000"/>
          </a:xfrm>
        </p:spPr>
        <p:txBody>
          <a:bodyPr/>
          <a:lstStyle/>
          <a:p>
            <a:pPr eaLnBrk="1" hangingPunct="1">
              <a:defRPr/>
            </a:pPr>
            <a:r>
              <a:rPr lang="en-US" b="1" dirty="0" smtClean="0">
                <a:solidFill>
                  <a:srgbClr val="FFFF00"/>
                </a:solidFill>
                <a:effectLst>
                  <a:outerShdw blurRad="38100" dist="38100" dir="2700000" algn="tl">
                    <a:srgbClr val="C0C0C0"/>
                  </a:outerShdw>
                </a:effectLst>
              </a:rPr>
              <a:t>Factor XI</a:t>
            </a:r>
          </a:p>
        </p:txBody>
      </p:sp>
      <p:pic>
        <p:nvPicPr>
          <p:cNvPr id="14339" name="Picture 6"/>
          <p:cNvPicPr>
            <a:picLocks noChangeAspect="1" noChangeArrowheads="1"/>
          </p:cNvPicPr>
          <p:nvPr/>
        </p:nvPicPr>
        <p:blipFill>
          <a:blip r:embed="rId2">
            <a:extLst>
              <a:ext uri="{28A0092B-C50C-407E-A947-70E740481C1C}">
                <a14:useLocalDpi xmlns:a14="http://schemas.microsoft.com/office/drawing/2010/main" val="0"/>
              </a:ext>
            </a:extLst>
          </a:blip>
          <a:srcRect t="5745" b="5745"/>
          <a:stretch>
            <a:fillRect/>
          </a:stretch>
        </p:blipFill>
        <p:spPr bwMode="auto">
          <a:xfrm>
            <a:off x="1838325" y="1441452"/>
            <a:ext cx="60483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Oval 7"/>
          <p:cNvSpPr>
            <a:spLocks noChangeArrowheads="1"/>
          </p:cNvSpPr>
          <p:nvPr/>
        </p:nvSpPr>
        <p:spPr bwMode="auto">
          <a:xfrm>
            <a:off x="2667000" y="1524000"/>
            <a:ext cx="381000" cy="228600"/>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8" tIns="45709" rIns="91418" bIns="45709" anchor="ctr"/>
          <a:lstStyle>
            <a:lvl1pPr eaLnBrk="0" hangingPunct="0">
              <a:spcBef>
                <a:spcPct val="20000"/>
              </a:spcBef>
              <a:buChar char="•"/>
              <a:defRPr sz="3200" b="1">
                <a:solidFill>
                  <a:schemeClr val="bg1"/>
                </a:solidFill>
                <a:latin typeface="Arial" charset="0"/>
              </a:defRPr>
            </a:lvl1pPr>
            <a:lvl2pPr marL="742950" indent="-285750" eaLnBrk="0" hangingPunct="0">
              <a:spcBef>
                <a:spcPct val="20000"/>
              </a:spcBef>
              <a:buChar char="–"/>
              <a:defRPr sz="2800" b="1">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en-US" altLang="en-US" sz="1800" b="0">
              <a:solidFill>
                <a:srgbClr val="000000"/>
              </a:solidFill>
            </a:endParaRPr>
          </a:p>
        </p:txBody>
      </p:sp>
    </p:spTree>
    <p:extLst>
      <p:ext uri="{BB962C8B-B14F-4D97-AF65-F5344CB8AC3E}">
        <p14:creationId xmlns:p14="http://schemas.microsoft.com/office/powerpoint/2010/main" val="265834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02" name="Rectangle 2"/>
          <p:cNvSpPr>
            <a:spLocks noGrp="1" noChangeArrowheads="1"/>
          </p:cNvSpPr>
          <p:nvPr>
            <p:ph type="title"/>
          </p:nvPr>
        </p:nvSpPr>
        <p:spPr>
          <a:xfrm>
            <a:off x="457200" y="2"/>
            <a:ext cx="8229600" cy="1143000"/>
          </a:xfrm>
        </p:spPr>
        <p:txBody>
          <a:bodyPr/>
          <a:lstStyle/>
          <a:p>
            <a:pPr eaLnBrk="1" hangingPunct="1">
              <a:defRPr/>
            </a:pPr>
            <a:r>
              <a:rPr lang="en-US" dirty="0" smtClean="0">
                <a:solidFill>
                  <a:srgbClr val="FFFF00"/>
                </a:solidFill>
                <a:effectLst>
                  <a:outerShdw blurRad="38100" dist="38100" dir="2700000" algn="tl">
                    <a:srgbClr val="000000"/>
                  </a:outerShdw>
                </a:effectLst>
              </a:rPr>
              <a:t>Factor XI deficiency</a:t>
            </a:r>
          </a:p>
        </p:txBody>
      </p:sp>
      <p:sp>
        <p:nvSpPr>
          <p:cNvPr id="15363" name="Rectangle 3"/>
          <p:cNvSpPr>
            <a:spLocks noGrp="1" noChangeArrowheads="1"/>
          </p:cNvSpPr>
          <p:nvPr>
            <p:ph type="body" idx="1"/>
          </p:nvPr>
        </p:nvSpPr>
        <p:spPr>
          <a:xfrm>
            <a:off x="457200" y="1143000"/>
            <a:ext cx="8229600" cy="5562600"/>
          </a:xfrm>
        </p:spPr>
        <p:txBody>
          <a:bodyPr/>
          <a:lstStyle/>
          <a:p>
            <a:pPr eaLnBrk="1" hangingPunct="1"/>
            <a:r>
              <a:rPr lang="en-US" altLang="en-US" sz="2800" dirty="0">
                <a:solidFill>
                  <a:schemeClr val="bg1"/>
                </a:solidFill>
              </a:rPr>
              <a:t>Recessively inherited</a:t>
            </a:r>
          </a:p>
          <a:p>
            <a:pPr eaLnBrk="1" hangingPunct="1"/>
            <a:r>
              <a:rPr lang="en-US" altLang="en-US" sz="2800" dirty="0">
                <a:solidFill>
                  <a:schemeClr val="bg1"/>
                </a:solidFill>
              </a:rPr>
              <a:t>Most common in individuals of Ashkenazi Jewish descent</a:t>
            </a:r>
          </a:p>
          <a:p>
            <a:pPr lvl="1" eaLnBrk="1" hangingPunct="1"/>
            <a:r>
              <a:rPr lang="en-US" altLang="en-US" sz="2400" dirty="0">
                <a:solidFill>
                  <a:schemeClr val="bg1"/>
                </a:solidFill>
              </a:rPr>
              <a:t>2 common mutations (one nonsense, one missense)</a:t>
            </a:r>
          </a:p>
          <a:p>
            <a:pPr lvl="1" eaLnBrk="1" hangingPunct="1"/>
            <a:r>
              <a:rPr lang="en-US" altLang="en-US" sz="2400" dirty="0">
                <a:solidFill>
                  <a:schemeClr val="bg1"/>
                </a:solidFill>
              </a:rPr>
              <a:t>Allele frequency as high as 10%, 0.1-0.3% homozygous</a:t>
            </a:r>
          </a:p>
          <a:p>
            <a:pPr lvl="1" eaLnBrk="1" hangingPunct="1"/>
            <a:r>
              <a:rPr lang="en-US" altLang="en-US" sz="2400" dirty="0">
                <a:solidFill>
                  <a:schemeClr val="bg1"/>
                </a:solidFill>
              </a:rPr>
              <a:t>Most affected patients compound heterozygotes with low but measurable levels of XI activity</a:t>
            </a:r>
          </a:p>
          <a:p>
            <a:pPr eaLnBrk="1" hangingPunct="1"/>
            <a:r>
              <a:rPr lang="en-US" altLang="en-US" sz="2800" dirty="0">
                <a:solidFill>
                  <a:schemeClr val="bg1"/>
                </a:solidFill>
              </a:rPr>
              <a:t>Long </a:t>
            </a:r>
            <a:r>
              <a:rPr lang="en-US" altLang="en-US" sz="2800" dirty="0" err="1">
                <a:solidFill>
                  <a:schemeClr val="bg1"/>
                </a:solidFill>
              </a:rPr>
              <a:t>aPTT</a:t>
            </a:r>
            <a:r>
              <a:rPr lang="en-US" altLang="en-US" sz="2800" dirty="0">
                <a:solidFill>
                  <a:schemeClr val="bg1"/>
                </a:solidFill>
              </a:rPr>
              <a:t>, normal PT</a:t>
            </a:r>
          </a:p>
          <a:p>
            <a:pPr lvl="1" eaLnBrk="1" hangingPunct="1"/>
            <a:r>
              <a:rPr lang="en-US" altLang="en-US" sz="2400" dirty="0">
                <a:solidFill>
                  <a:schemeClr val="bg1"/>
                </a:solidFill>
              </a:rPr>
              <a:t>XI activity &lt; 10% in most patients with bleeding tendency</a:t>
            </a:r>
          </a:p>
        </p:txBody>
      </p:sp>
    </p:spTree>
    <p:extLst>
      <p:ext uri="{BB962C8B-B14F-4D97-AF65-F5344CB8AC3E}">
        <p14:creationId xmlns:p14="http://schemas.microsoft.com/office/powerpoint/2010/main" val="9569522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2466" name="Rectangle 2"/>
          <p:cNvSpPr>
            <a:spLocks noGrp="1" noChangeArrowheads="1"/>
          </p:cNvSpPr>
          <p:nvPr>
            <p:ph type="title"/>
          </p:nvPr>
        </p:nvSpPr>
        <p:spPr>
          <a:xfrm>
            <a:off x="457200" y="2"/>
            <a:ext cx="8229600" cy="1143000"/>
          </a:xfrm>
        </p:spPr>
        <p:txBody>
          <a:bodyPr>
            <a:normAutofit fontScale="90000"/>
          </a:bodyPr>
          <a:lstStyle/>
          <a:p>
            <a:pPr eaLnBrk="1" hangingPunct="1">
              <a:defRPr/>
            </a:pPr>
            <a:r>
              <a:rPr lang="en-US" dirty="0" smtClean="0">
                <a:solidFill>
                  <a:srgbClr val="FFFF00"/>
                </a:solidFill>
                <a:effectLst>
                  <a:outerShdw blurRad="38100" dist="38100" dir="2700000" algn="tl">
                    <a:srgbClr val="000000"/>
                  </a:outerShdw>
                </a:effectLst>
              </a:rPr>
              <a:t>Factor XI deficiency</a:t>
            </a:r>
            <a:r>
              <a:rPr lang="en-US" dirty="0" smtClean="0">
                <a:effectLst>
                  <a:outerShdw blurRad="38100" dist="38100" dir="2700000" algn="tl">
                    <a:srgbClr val="000000"/>
                  </a:outerShdw>
                </a:effectLst>
              </a:rPr>
              <a:t/>
            </a:r>
            <a:br>
              <a:rPr lang="en-US" dirty="0" smtClean="0">
                <a:effectLst>
                  <a:outerShdw blurRad="38100" dist="38100" dir="2700000" algn="tl">
                    <a:srgbClr val="000000"/>
                  </a:outerShdw>
                </a:effectLst>
              </a:rPr>
            </a:br>
            <a:r>
              <a:rPr lang="en-US" sz="2800" i="1" dirty="0">
                <a:solidFill>
                  <a:schemeClr val="bg1"/>
                </a:solidFill>
                <a:effectLst>
                  <a:outerShdw blurRad="38100" dist="38100" dir="2700000" algn="tl">
                    <a:srgbClr val="000000"/>
                  </a:outerShdw>
                </a:effectLst>
              </a:rPr>
              <a:t>Clinical features &amp; treatment</a:t>
            </a:r>
          </a:p>
        </p:txBody>
      </p:sp>
      <p:sp>
        <p:nvSpPr>
          <p:cNvPr id="16387" name="Rectangle 3"/>
          <p:cNvSpPr>
            <a:spLocks noGrp="1" noChangeArrowheads="1"/>
          </p:cNvSpPr>
          <p:nvPr>
            <p:ph type="body" idx="1"/>
          </p:nvPr>
        </p:nvSpPr>
        <p:spPr>
          <a:xfrm>
            <a:off x="457200" y="1143000"/>
            <a:ext cx="8229600" cy="5562600"/>
          </a:xfrm>
        </p:spPr>
        <p:txBody>
          <a:bodyPr/>
          <a:lstStyle/>
          <a:p>
            <a:pPr eaLnBrk="1" hangingPunct="1"/>
            <a:r>
              <a:rPr lang="en-US" altLang="en-US" sz="2800" dirty="0">
                <a:solidFill>
                  <a:schemeClr val="bg1"/>
                </a:solidFill>
              </a:rPr>
              <a:t>Variable, generally mild bleeding tendency</a:t>
            </a:r>
          </a:p>
          <a:p>
            <a:pPr lvl="1" eaLnBrk="1" hangingPunct="1"/>
            <a:r>
              <a:rPr lang="en-US" altLang="en-US" sz="2400" dirty="0">
                <a:solidFill>
                  <a:schemeClr val="bg1"/>
                </a:solidFill>
              </a:rPr>
              <a:t>Bleeding after trauma &amp; surgery</a:t>
            </a:r>
          </a:p>
          <a:p>
            <a:pPr lvl="1" eaLnBrk="1" hangingPunct="1"/>
            <a:r>
              <a:rPr lang="en-US" altLang="en-US" sz="2400" dirty="0">
                <a:solidFill>
                  <a:schemeClr val="bg1"/>
                </a:solidFill>
              </a:rPr>
              <a:t>Spontaneous bleeding uncommon</a:t>
            </a:r>
          </a:p>
          <a:p>
            <a:pPr lvl="1" eaLnBrk="1" hangingPunct="1"/>
            <a:r>
              <a:rPr lang="en-US" altLang="en-US" sz="2400" dirty="0">
                <a:solidFill>
                  <a:schemeClr val="bg1"/>
                </a:solidFill>
              </a:rPr>
              <a:t>Bleeding risk does not correlate well with XI level</a:t>
            </a:r>
          </a:p>
          <a:p>
            <a:pPr eaLnBrk="1" hangingPunct="1"/>
            <a:r>
              <a:rPr lang="en-US" altLang="en-US" sz="2800" dirty="0">
                <a:solidFill>
                  <a:schemeClr val="bg1"/>
                </a:solidFill>
              </a:rPr>
              <a:t>Treatment: FFP</a:t>
            </a:r>
          </a:p>
          <a:p>
            <a:pPr lvl="1" eaLnBrk="1" hangingPunct="1"/>
            <a:r>
              <a:rPr lang="en-US" altLang="en-US" sz="2400" dirty="0">
                <a:solidFill>
                  <a:schemeClr val="bg1"/>
                </a:solidFill>
              </a:rPr>
              <a:t>15 ml/kg loading, 3-6 ml/kg q 12-24h</a:t>
            </a:r>
          </a:p>
          <a:p>
            <a:pPr lvl="1" eaLnBrk="1" hangingPunct="1"/>
            <a:r>
              <a:rPr lang="en-US" altLang="en-US" sz="2400" dirty="0">
                <a:solidFill>
                  <a:schemeClr val="bg1"/>
                </a:solidFill>
              </a:rPr>
              <a:t>Half life of factor &gt;48 hours</a:t>
            </a:r>
          </a:p>
          <a:p>
            <a:pPr lvl="1" eaLnBrk="1" hangingPunct="1"/>
            <a:r>
              <a:rPr lang="en-US" altLang="en-US" sz="2400" dirty="0" err="1">
                <a:solidFill>
                  <a:schemeClr val="bg1"/>
                </a:solidFill>
              </a:rPr>
              <a:t>Amicar</a:t>
            </a:r>
            <a:r>
              <a:rPr lang="en-US" altLang="en-US" sz="2400" dirty="0">
                <a:solidFill>
                  <a:schemeClr val="bg1"/>
                </a:solidFill>
              </a:rPr>
              <a:t> useful after dental extraction, surgery</a:t>
            </a:r>
          </a:p>
          <a:p>
            <a:pPr lvl="1" eaLnBrk="1" hangingPunct="1"/>
            <a:r>
              <a:rPr lang="en-US" altLang="en-US" sz="2400" dirty="0" err="1">
                <a:solidFill>
                  <a:schemeClr val="bg1"/>
                </a:solidFill>
              </a:rPr>
              <a:t>rVIIa</a:t>
            </a:r>
            <a:r>
              <a:rPr lang="en-US" altLang="en-US" sz="2400" dirty="0">
                <a:solidFill>
                  <a:schemeClr val="bg1"/>
                </a:solidFill>
              </a:rPr>
              <a:t> is effective but expensive; thrombotic complications reported</a:t>
            </a:r>
          </a:p>
        </p:txBody>
      </p:sp>
    </p:spTree>
    <p:extLst>
      <p:ext uri="{BB962C8B-B14F-4D97-AF65-F5344CB8AC3E}">
        <p14:creationId xmlns:p14="http://schemas.microsoft.com/office/powerpoint/2010/main" val="2560535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75935"/>
          </a:xfrm>
        </p:spPr>
      </p:pic>
      <p:pic>
        <p:nvPicPr>
          <p:cNvPr id="6" name="Picture 5" descr="D0001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77780" y="773415"/>
            <a:ext cx="3848100" cy="280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3" descr="D0002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77780" y="3783657"/>
            <a:ext cx="3962400" cy="2751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Прямоугольник 7"/>
          <p:cNvSpPr/>
          <p:nvPr/>
        </p:nvSpPr>
        <p:spPr>
          <a:xfrm>
            <a:off x="377788" y="908720"/>
            <a:ext cx="4572000" cy="3046988"/>
          </a:xfrm>
          <a:prstGeom prst="rect">
            <a:avLst/>
          </a:prstGeom>
        </p:spPr>
        <p:txBody>
          <a:bodyPr>
            <a:spAutoFit/>
          </a:bodyPr>
          <a:lstStyle/>
          <a:p>
            <a:pPr>
              <a:defRPr/>
            </a:pPr>
            <a:r>
              <a:rPr lang="ru-RU" altLang="ru-RU" sz="2400" b="1" dirty="0" err="1">
                <a:solidFill>
                  <a:srgbClr val="FFFF00"/>
                </a:solidFill>
              </a:rPr>
              <a:t>Thrombocytopenia</a:t>
            </a:r>
            <a:r>
              <a:rPr lang="ru-RU" altLang="ru-RU" sz="2400" b="1" dirty="0">
                <a:solidFill>
                  <a:schemeClr val="bg1"/>
                </a:solidFill>
              </a:rPr>
              <a:t> </a:t>
            </a:r>
            <a:r>
              <a:rPr lang="ru-RU" altLang="ru-RU" sz="2400" b="1" dirty="0" err="1">
                <a:solidFill>
                  <a:schemeClr val="bg1"/>
                </a:solidFill>
              </a:rPr>
              <a:t>is</a:t>
            </a:r>
            <a:r>
              <a:rPr lang="ru-RU" altLang="ru-RU" sz="2400" b="1" dirty="0">
                <a:solidFill>
                  <a:schemeClr val="bg1"/>
                </a:solidFill>
              </a:rPr>
              <a:t> a </a:t>
            </a:r>
            <a:r>
              <a:rPr lang="ru-RU" altLang="ru-RU" sz="2400" b="1" dirty="0" err="1">
                <a:solidFill>
                  <a:schemeClr val="bg1"/>
                </a:solidFill>
              </a:rPr>
              <a:t>low</a:t>
            </a:r>
            <a:r>
              <a:rPr lang="ru-RU" altLang="ru-RU" sz="2400" b="1" dirty="0">
                <a:solidFill>
                  <a:schemeClr val="bg1"/>
                </a:solidFill>
              </a:rPr>
              <a:t> </a:t>
            </a:r>
            <a:r>
              <a:rPr lang="ru-RU" altLang="ru-RU" sz="2400" b="1" dirty="0" err="1">
                <a:solidFill>
                  <a:schemeClr val="bg1"/>
                </a:solidFill>
              </a:rPr>
              <a:t>platelet</a:t>
            </a:r>
            <a:r>
              <a:rPr lang="ru-RU" altLang="ru-RU" sz="2400" b="1" dirty="0">
                <a:solidFill>
                  <a:schemeClr val="bg1"/>
                </a:solidFill>
              </a:rPr>
              <a:t> </a:t>
            </a:r>
            <a:r>
              <a:rPr lang="ru-RU" altLang="ru-RU" sz="2400" b="1" dirty="0" err="1">
                <a:solidFill>
                  <a:schemeClr val="bg1"/>
                </a:solidFill>
              </a:rPr>
              <a:t>count</a:t>
            </a:r>
            <a:r>
              <a:rPr lang="ru-RU" altLang="ru-RU" sz="2400" b="1" dirty="0">
                <a:solidFill>
                  <a:schemeClr val="bg1"/>
                </a:solidFill>
              </a:rPr>
              <a:t> </a:t>
            </a:r>
            <a:r>
              <a:rPr lang="ru-RU" altLang="ru-RU" sz="2400" b="1" dirty="0" err="1">
                <a:solidFill>
                  <a:schemeClr val="bg1"/>
                </a:solidFill>
              </a:rPr>
              <a:t>below</a:t>
            </a:r>
            <a:r>
              <a:rPr lang="ru-RU" altLang="ru-RU" sz="2400" b="1" dirty="0">
                <a:solidFill>
                  <a:schemeClr val="bg1"/>
                </a:solidFill>
              </a:rPr>
              <a:t> 150 × 109/L. </a:t>
            </a:r>
            <a:endParaRPr lang="en-US" altLang="ru-RU" sz="2400" b="1" dirty="0">
              <a:solidFill>
                <a:schemeClr val="bg1"/>
              </a:solidFill>
            </a:endParaRPr>
          </a:p>
          <a:p>
            <a:pPr>
              <a:defRPr/>
            </a:pPr>
            <a:endParaRPr lang="en-US" altLang="ru-RU" sz="2400" b="1" dirty="0" smtClean="0">
              <a:solidFill>
                <a:schemeClr val="bg1"/>
              </a:solidFill>
            </a:endParaRPr>
          </a:p>
          <a:p>
            <a:pPr>
              <a:defRPr/>
            </a:pPr>
            <a:r>
              <a:rPr lang="ru-RU" altLang="ru-RU" sz="2400" b="1" dirty="0" err="1" smtClean="0">
                <a:solidFill>
                  <a:srgbClr val="FFFF00"/>
                </a:solidFill>
              </a:rPr>
              <a:t>The</a:t>
            </a:r>
            <a:r>
              <a:rPr lang="en-US" altLang="ru-RU" sz="2400" b="1" dirty="0" smtClean="0">
                <a:solidFill>
                  <a:srgbClr val="FFFF00"/>
                </a:solidFill>
              </a:rPr>
              <a:t> </a:t>
            </a:r>
            <a:r>
              <a:rPr lang="ru-RU" altLang="ru-RU" sz="2400" b="1" dirty="0" err="1">
                <a:solidFill>
                  <a:srgbClr val="FFFF00"/>
                </a:solidFill>
              </a:rPr>
              <a:t>causes</a:t>
            </a:r>
            <a:r>
              <a:rPr lang="ru-RU" altLang="ru-RU" sz="2400" b="1" dirty="0">
                <a:solidFill>
                  <a:srgbClr val="FFFF00"/>
                </a:solidFill>
              </a:rPr>
              <a:t> </a:t>
            </a:r>
            <a:r>
              <a:rPr lang="ru-RU" altLang="ru-RU" sz="2400" b="1" dirty="0" err="1">
                <a:solidFill>
                  <a:srgbClr val="FFFF00"/>
                </a:solidFill>
              </a:rPr>
              <a:t>of</a:t>
            </a:r>
            <a:r>
              <a:rPr lang="ru-RU" altLang="ru-RU" sz="2400" b="1" dirty="0">
                <a:solidFill>
                  <a:srgbClr val="FFFF00"/>
                </a:solidFill>
              </a:rPr>
              <a:t> a </a:t>
            </a:r>
            <a:r>
              <a:rPr lang="ru-RU" altLang="ru-RU" sz="2400" b="1" dirty="0" err="1">
                <a:solidFill>
                  <a:srgbClr val="FFFF00"/>
                </a:solidFill>
              </a:rPr>
              <a:t>low</a:t>
            </a:r>
            <a:r>
              <a:rPr lang="ru-RU" altLang="ru-RU" sz="2400" b="1" dirty="0">
                <a:solidFill>
                  <a:srgbClr val="FFFF00"/>
                </a:solidFill>
              </a:rPr>
              <a:t> </a:t>
            </a:r>
            <a:r>
              <a:rPr lang="ru-RU" altLang="ru-RU" sz="2400" b="1" dirty="0" err="1">
                <a:solidFill>
                  <a:srgbClr val="FFFF00"/>
                </a:solidFill>
              </a:rPr>
              <a:t>platelet</a:t>
            </a:r>
            <a:r>
              <a:rPr lang="ru-RU" altLang="ru-RU" sz="2400" b="1" dirty="0">
                <a:solidFill>
                  <a:srgbClr val="FFFF00"/>
                </a:solidFill>
              </a:rPr>
              <a:t> </a:t>
            </a:r>
            <a:r>
              <a:rPr lang="ru-RU" altLang="ru-RU" sz="2400" b="1" dirty="0" err="1">
                <a:solidFill>
                  <a:srgbClr val="FFFF00"/>
                </a:solidFill>
              </a:rPr>
              <a:t>count</a:t>
            </a:r>
            <a:r>
              <a:rPr lang="ru-RU" altLang="ru-RU" sz="2400" b="1" dirty="0">
                <a:solidFill>
                  <a:srgbClr val="FFFF00"/>
                </a:solidFill>
              </a:rPr>
              <a:t> </a:t>
            </a:r>
            <a:r>
              <a:rPr lang="ru-RU" altLang="ru-RU" sz="2400" b="1" dirty="0" err="1">
                <a:solidFill>
                  <a:schemeClr val="bg1"/>
                </a:solidFill>
              </a:rPr>
              <a:t>can</a:t>
            </a:r>
            <a:r>
              <a:rPr lang="ru-RU" altLang="ru-RU" sz="2400" b="1" dirty="0">
                <a:solidFill>
                  <a:schemeClr val="bg1"/>
                </a:solidFill>
              </a:rPr>
              <a:t> </a:t>
            </a:r>
            <a:r>
              <a:rPr lang="ru-RU" altLang="ru-RU" sz="2400" b="1" dirty="0" err="1">
                <a:solidFill>
                  <a:schemeClr val="bg1"/>
                </a:solidFill>
              </a:rPr>
              <a:t>be</a:t>
            </a:r>
            <a:r>
              <a:rPr lang="ru-RU" altLang="ru-RU" sz="2400" b="1" dirty="0">
                <a:solidFill>
                  <a:schemeClr val="bg1"/>
                </a:solidFill>
              </a:rPr>
              <a:t> </a:t>
            </a:r>
            <a:r>
              <a:rPr lang="ru-RU" altLang="ru-RU" sz="2400" b="1" dirty="0" err="1">
                <a:solidFill>
                  <a:schemeClr val="bg1"/>
                </a:solidFill>
              </a:rPr>
              <a:t>grouped</a:t>
            </a:r>
            <a:r>
              <a:rPr lang="ru-RU" altLang="ru-RU" sz="2400" b="1" dirty="0">
                <a:solidFill>
                  <a:schemeClr val="bg1"/>
                </a:solidFill>
              </a:rPr>
              <a:t> </a:t>
            </a:r>
            <a:r>
              <a:rPr lang="ru-RU" altLang="ru-RU" sz="2400" b="1" dirty="0" err="1">
                <a:solidFill>
                  <a:schemeClr val="bg1"/>
                </a:solidFill>
              </a:rPr>
              <a:t>according</a:t>
            </a:r>
            <a:r>
              <a:rPr lang="ru-RU" altLang="ru-RU" sz="2400" b="1" dirty="0">
                <a:solidFill>
                  <a:schemeClr val="bg1"/>
                </a:solidFill>
              </a:rPr>
              <a:t> </a:t>
            </a:r>
            <a:r>
              <a:rPr lang="ru-RU" altLang="ru-RU" sz="2400" b="1" dirty="0" err="1">
                <a:solidFill>
                  <a:schemeClr val="bg1"/>
                </a:solidFill>
              </a:rPr>
              <a:t>to</a:t>
            </a:r>
            <a:r>
              <a:rPr lang="en-US" altLang="ru-RU" sz="2400" b="1" dirty="0">
                <a:solidFill>
                  <a:schemeClr val="bg1"/>
                </a:solidFill>
              </a:rPr>
              <a:t>:</a:t>
            </a:r>
          </a:p>
          <a:p>
            <a:pPr>
              <a:buFontTx/>
              <a:buChar char="-"/>
              <a:defRPr/>
            </a:pPr>
            <a:r>
              <a:rPr lang="ru-RU" altLang="ru-RU" sz="2400" b="1" dirty="0" err="1">
                <a:solidFill>
                  <a:schemeClr val="bg1"/>
                </a:solidFill>
              </a:rPr>
              <a:t>reduced</a:t>
            </a:r>
            <a:r>
              <a:rPr lang="en-US" altLang="ru-RU" sz="2400" b="1" dirty="0">
                <a:solidFill>
                  <a:schemeClr val="bg1"/>
                </a:solidFill>
              </a:rPr>
              <a:t> </a:t>
            </a:r>
            <a:r>
              <a:rPr lang="ru-RU" altLang="ru-RU" sz="2400" b="1" dirty="0" err="1">
                <a:solidFill>
                  <a:schemeClr val="bg1"/>
                </a:solidFill>
              </a:rPr>
              <a:t>production</a:t>
            </a:r>
            <a:r>
              <a:rPr lang="ru-RU" altLang="ru-RU" sz="2400" b="1" dirty="0">
                <a:solidFill>
                  <a:schemeClr val="bg1"/>
                </a:solidFill>
              </a:rPr>
              <a:t>, </a:t>
            </a:r>
            <a:endParaRPr lang="en-US" altLang="ru-RU" sz="2400" b="1" dirty="0">
              <a:solidFill>
                <a:schemeClr val="bg1"/>
              </a:solidFill>
            </a:endParaRPr>
          </a:p>
          <a:p>
            <a:pPr>
              <a:buFontTx/>
              <a:buChar char="-"/>
              <a:defRPr/>
            </a:pPr>
            <a:r>
              <a:rPr lang="ru-RU" altLang="ru-RU" sz="2400" b="1" dirty="0" err="1">
                <a:solidFill>
                  <a:schemeClr val="bg1"/>
                </a:solidFill>
              </a:rPr>
              <a:t>decreased</a:t>
            </a:r>
            <a:r>
              <a:rPr lang="ru-RU" altLang="ru-RU" sz="2400" b="1" dirty="0">
                <a:solidFill>
                  <a:schemeClr val="bg1"/>
                </a:solidFill>
              </a:rPr>
              <a:t> </a:t>
            </a:r>
            <a:r>
              <a:rPr lang="ru-RU" altLang="ru-RU" sz="2400" b="1" dirty="0" err="1">
                <a:solidFill>
                  <a:schemeClr val="bg1"/>
                </a:solidFill>
              </a:rPr>
              <a:t>survival</a:t>
            </a:r>
            <a:r>
              <a:rPr lang="ru-RU" altLang="ru-RU" sz="2400" b="1" dirty="0">
                <a:solidFill>
                  <a:schemeClr val="bg1"/>
                </a:solidFill>
              </a:rPr>
              <a:t> </a:t>
            </a:r>
            <a:r>
              <a:rPr lang="ru-RU" altLang="ru-RU" sz="2400" b="1" dirty="0" err="1">
                <a:solidFill>
                  <a:schemeClr val="bg1"/>
                </a:solidFill>
              </a:rPr>
              <a:t>or</a:t>
            </a:r>
            <a:r>
              <a:rPr lang="ru-RU" altLang="ru-RU" sz="2400" b="1" dirty="0">
                <a:solidFill>
                  <a:schemeClr val="bg1"/>
                </a:solidFill>
              </a:rPr>
              <a:t> </a:t>
            </a:r>
            <a:endParaRPr lang="en-US" altLang="ru-RU" sz="2400" b="1" dirty="0">
              <a:solidFill>
                <a:schemeClr val="bg1"/>
              </a:solidFill>
            </a:endParaRPr>
          </a:p>
          <a:p>
            <a:pPr>
              <a:buFontTx/>
              <a:buChar char="-"/>
              <a:defRPr/>
            </a:pPr>
            <a:r>
              <a:rPr lang="ru-RU" altLang="ru-RU" sz="2400" b="1" dirty="0" err="1">
                <a:solidFill>
                  <a:schemeClr val="bg1"/>
                </a:solidFill>
              </a:rPr>
              <a:t>sequestration</a:t>
            </a:r>
            <a:r>
              <a:rPr lang="ru-RU" altLang="ru-RU" sz="2400" b="1" dirty="0">
                <a:solidFill>
                  <a:schemeClr val="bg1"/>
                </a:solidFill>
              </a:rPr>
              <a:t> </a:t>
            </a:r>
            <a:r>
              <a:rPr lang="ru-RU" altLang="ru-RU" sz="2400" b="1" dirty="0" err="1">
                <a:solidFill>
                  <a:schemeClr val="bg1"/>
                </a:solidFill>
              </a:rPr>
              <a:t>in</a:t>
            </a:r>
            <a:r>
              <a:rPr lang="ru-RU" altLang="ru-RU" sz="2400" b="1" dirty="0">
                <a:solidFill>
                  <a:schemeClr val="bg1"/>
                </a:solidFill>
              </a:rPr>
              <a:t> </a:t>
            </a:r>
            <a:r>
              <a:rPr lang="ru-RU" altLang="ru-RU" sz="2400" b="1" dirty="0" err="1">
                <a:solidFill>
                  <a:schemeClr val="bg1"/>
                </a:solidFill>
              </a:rPr>
              <a:t>the</a:t>
            </a:r>
            <a:r>
              <a:rPr lang="ru-RU" altLang="ru-RU" sz="2400" b="1" dirty="0">
                <a:solidFill>
                  <a:schemeClr val="bg1"/>
                </a:solidFill>
              </a:rPr>
              <a:t> </a:t>
            </a:r>
            <a:r>
              <a:rPr lang="ru-RU" altLang="ru-RU" sz="2400" b="1" dirty="0" err="1">
                <a:solidFill>
                  <a:schemeClr val="bg1"/>
                </a:solidFill>
              </a:rPr>
              <a:t>spleen</a:t>
            </a:r>
            <a:r>
              <a:rPr lang="ru-RU" altLang="ru-RU" sz="2400" b="1" dirty="0">
                <a:solidFill>
                  <a:schemeClr val="bg1"/>
                </a:solidFill>
              </a:rPr>
              <a:t>.</a:t>
            </a:r>
          </a:p>
        </p:txBody>
      </p:sp>
      <p:sp>
        <p:nvSpPr>
          <p:cNvPr id="3" name="Прямоугольник 2"/>
          <p:cNvSpPr/>
          <p:nvPr/>
        </p:nvSpPr>
        <p:spPr>
          <a:xfrm>
            <a:off x="264065" y="86254"/>
            <a:ext cx="5732660" cy="830997"/>
          </a:xfrm>
          <a:prstGeom prst="rect">
            <a:avLst/>
          </a:prstGeom>
        </p:spPr>
        <p:txBody>
          <a:bodyPr wrap="none">
            <a:spAutoFit/>
          </a:bodyPr>
          <a:lstStyle/>
          <a:p>
            <a:r>
              <a:rPr lang="ru-RU" altLang="ru-RU" sz="4800" b="1" dirty="0" err="1">
                <a:solidFill>
                  <a:srgbClr val="FFFF00"/>
                </a:solidFill>
                <a:latin typeface="Arial" pitchFamily="34" charset="0"/>
                <a:cs typeface="Arial" pitchFamily="34" charset="0"/>
              </a:rPr>
              <a:t>Thrombocytopenia</a:t>
            </a:r>
            <a:endParaRPr lang="ru-RU" sz="4800" dirty="0">
              <a:solidFill>
                <a:srgbClr val="FFFF00"/>
              </a:solidFill>
              <a:latin typeface="Arial" pitchFamily="34" charset="0"/>
              <a:cs typeface="Arial" pitchFamily="34" charset="0"/>
            </a:endParaRPr>
          </a:p>
        </p:txBody>
      </p:sp>
      <p:sp>
        <p:nvSpPr>
          <p:cNvPr id="9" name="Прямоугольник 8"/>
          <p:cNvSpPr/>
          <p:nvPr/>
        </p:nvSpPr>
        <p:spPr>
          <a:xfrm>
            <a:off x="407101" y="4005064"/>
            <a:ext cx="4572000" cy="2308324"/>
          </a:xfrm>
          <a:prstGeom prst="rect">
            <a:avLst/>
          </a:prstGeom>
        </p:spPr>
        <p:txBody>
          <a:bodyPr>
            <a:spAutoFit/>
          </a:bodyPr>
          <a:lstStyle/>
          <a:p>
            <a:r>
              <a:rPr lang="en-US" b="1" dirty="0">
                <a:solidFill>
                  <a:srgbClr val="FFFF00"/>
                </a:solidFill>
                <a:latin typeface="Arial" pitchFamily="34" charset="0"/>
                <a:cs typeface="Arial" pitchFamily="34" charset="0"/>
              </a:rPr>
              <a:t>150,000 - 50,000:</a:t>
            </a:r>
            <a:r>
              <a:rPr lang="en-US" b="1" dirty="0">
                <a:solidFill>
                  <a:schemeClr val="bg1"/>
                </a:solidFill>
                <a:latin typeface="Arial" pitchFamily="34" charset="0"/>
                <a:cs typeface="Arial" pitchFamily="34" charset="0"/>
              </a:rPr>
              <a:t>  no symptoms</a:t>
            </a:r>
          </a:p>
          <a:p>
            <a:pPr lvl="1"/>
            <a:r>
              <a:rPr lang="en-US" b="1" dirty="0">
                <a:solidFill>
                  <a:schemeClr val="bg1"/>
                </a:solidFill>
                <a:latin typeface="Arial" pitchFamily="34" charset="0"/>
                <a:ea typeface="ＭＳ Ｐゴシック" pitchFamily="84" charset="-128"/>
                <a:cs typeface="Arial" pitchFamily="34" charset="0"/>
              </a:rPr>
              <a:t>No treatment generally required.</a:t>
            </a:r>
          </a:p>
          <a:p>
            <a:r>
              <a:rPr lang="en-US" b="1" dirty="0">
                <a:solidFill>
                  <a:srgbClr val="FFFF00"/>
                </a:solidFill>
                <a:latin typeface="Arial" pitchFamily="34" charset="0"/>
                <a:cs typeface="Arial" pitchFamily="34" charset="0"/>
              </a:rPr>
              <a:t>50,000 - 20,000:  </a:t>
            </a:r>
            <a:r>
              <a:rPr lang="en-US" b="1" dirty="0">
                <a:solidFill>
                  <a:schemeClr val="bg1"/>
                </a:solidFill>
                <a:latin typeface="Arial" pitchFamily="34" charset="0"/>
                <a:cs typeface="Arial" pitchFamily="34" charset="0"/>
              </a:rPr>
              <a:t>first symptoms</a:t>
            </a:r>
          </a:p>
          <a:p>
            <a:pPr lvl="1"/>
            <a:r>
              <a:rPr lang="en-US" b="1" dirty="0">
                <a:solidFill>
                  <a:schemeClr val="bg1"/>
                </a:solidFill>
                <a:latin typeface="Arial" pitchFamily="34" charset="0"/>
                <a:ea typeface="ＭＳ Ｐゴシック" pitchFamily="84" charset="-128"/>
                <a:cs typeface="Arial" pitchFamily="34" charset="0"/>
              </a:rPr>
              <a:t>Generally need to begin therapy</a:t>
            </a:r>
          </a:p>
          <a:p>
            <a:r>
              <a:rPr lang="en-US" b="1" dirty="0">
                <a:solidFill>
                  <a:srgbClr val="FFFF00"/>
                </a:solidFill>
                <a:latin typeface="Arial" pitchFamily="34" charset="0"/>
                <a:cs typeface="Arial" pitchFamily="34" charset="0"/>
              </a:rPr>
              <a:t>20,000-10,000:</a:t>
            </a:r>
            <a:r>
              <a:rPr lang="en-US" b="1" dirty="0">
                <a:solidFill>
                  <a:schemeClr val="bg1"/>
                </a:solidFill>
                <a:latin typeface="Arial" pitchFamily="34" charset="0"/>
                <a:cs typeface="Arial" pitchFamily="34" charset="0"/>
              </a:rPr>
              <a:t>  life-threatening</a:t>
            </a:r>
          </a:p>
          <a:p>
            <a:pPr lvl="1"/>
            <a:r>
              <a:rPr lang="en-US" b="1" dirty="0">
                <a:solidFill>
                  <a:schemeClr val="bg1"/>
                </a:solidFill>
                <a:latin typeface="Arial" pitchFamily="34" charset="0"/>
                <a:ea typeface="ＭＳ Ｐゴシック" pitchFamily="84" charset="-128"/>
                <a:cs typeface="Arial" pitchFamily="34" charset="0"/>
              </a:rPr>
              <a:t>Generally requires hospitalization</a:t>
            </a:r>
          </a:p>
          <a:p>
            <a:r>
              <a:rPr lang="en-US" b="1" dirty="0">
                <a:solidFill>
                  <a:srgbClr val="FFFF00"/>
                </a:solidFill>
                <a:latin typeface="Arial" pitchFamily="34" charset="0"/>
                <a:cs typeface="Arial" pitchFamily="34" charset="0"/>
              </a:rPr>
              <a:t>&lt;10,000:  </a:t>
            </a:r>
            <a:r>
              <a:rPr lang="en-US" b="1" dirty="0">
                <a:solidFill>
                  <a:schemeClr val="bg1"/>
                </a:solidFill>
                <a:latin typeface="Arial" pitchFamily="34" charset="0"/>
                <a:cs typeface="Arial" pitchFamily="34" charset="0"/>
              </a:rPr>
              <a:t>risk for spontaneous intracranial hemorrhage</a:t>
            </a:r>
          </a:p>
        </p:txBody>
      </p:sp>
    </p:spTree>
    <p:extLst>
      <p:ext uri="{BB962C8B-B14F-4D97-AF65-F5344CB8AC3E}">
        <p14:creationId xmlns:p14="http://schemas.microsoft.com/office/powerpoint/2010/main" val="57653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39552" y="358184"/>
            <a:ext cx="8386335" cy="769441"/>
          </a:xfrm>
          <a:prstGeom prst="rect">
            <a:avLst/>
          </a:prstGeom>
        </p:spPr>
        <p:txBody>
          <a:bodyPr wrap="none">
            <a:spAutoFit/>
          </a:bodyPr>
          <a:lstStyle/>
          <a:p>
            <a:r>
              <a:rPr lang="en-US" sz="4400" b="1" dirty="0" smtClean="0">
                <a:solidFill>
                  <a:srgbClr val="FFFF00"/>
                </a:solidFill>
                <a:latin typeface="Arial" pitchFamily="34" charset="0"/>
                <a:cs typeface="Arial" pitchFamily="34" charset="0"/>
              </a:rPr>
              <a:t>THANK YOU FOR ATTENTION!</a:t>
            </a:r>
            <a:endParaRPr lang="ru-RU" sz="4400"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94187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2946" name="Rectangle 2"/>
          <p:cNvSpPr>
            <a:spLocks noGrp="1" noChangeArrowheads="1"/>
          </p:cNvSpPr>
          <p:nvPr>
            <p:ph type="title"/>
          </p:nvPr>
        </p:nvSpPr>
        <p:spPr>
          <a:xfrm>
            <a:off x="1115616" y="116632"/>
            <a:ext cx="7391400" cy="1143000"/>
          </a:xfrm>
        </p:spPr>
        <p:txBody>
          <a:bodyPr/>
          <a:lstStyle/>
          <a:p>
            <a:pPr eaLnBrk="1" hangingPunct="1"/>
            <a:r>
              <a:rPr lang="en-US" sz="3200" b="1" dirty="0" smtClean="0">
                <a:solidFill>
                  <a:srgbClr val="FFFF00"/>
                </a:solidFill>
                <a:latin typeface="Arial" pitchFamily="34" charset="0"/>
                <a:cs typeface="Arial" pitchFamily="34" charset="0"/>
              </a:rPr>
              <a:t>Evaluation of Patient with Low Platelets - 1</a:t>
            </a:r>
          </a:p>
        </p:txBody>
      </p:sp>
      <p:sp>
        <p:nvSpPr>
          <p:cNvPr id="82947" name="Rectangle 3"/>
          <p:cNvSpPr>
            <a:spLocks noGrp="1" noChangeArrowheads="1"/>
          </p:cNvSpPr>
          <p:nvPr>
            <p:ph type="body" idx="1"/>
          </p:nvPr>
        </p:nvSpPr>
        <p:spPr>
          <a:xfrm>
            <a:off x="539552" y="1340768"/>
            <a:ext cx="7467600" cy="4876800"/>
          </a:xfrm>
        </p:spPr>
        <p:txBody>
          <a:bodyPr>
            <a:normAutofit fontScale="85000" lnSpcReduction="20000"/>
          </a:bodyPr>
          <a:lstStyle/>
          <a:p>
            <a:pPr eaLnBrk="1" hangingPunct="1">
              <a:lnSpc>
                <a:spcPct val="90000"/>
              </a:lnSpc>
            </a:pPr>
            <a:r>
              <a:rPr lang="en-US" sz="2000" b="1" dirty="0" smtClean="0">
                <a:solidFill>
                  <a:srgbClr val="FFFF00"/>
                </a:solidFill>
                <a:latin typeface="Arial" pitchFamily="34" charset="0"/>
                <a:cs typeface="Arial" pitchFamily="34" charset="0"/>
              </a:rPr>
              <a:t>Complaints</a:t>
            </a:r>
          </a:p>
          <a:p>
            <a:pPr>
              <a:lnSpc>
                <a:spcPct val="90000"/>
              </a:lnSpc>
              <a:buFontTx/>
              <a:buChar char="-"/>
            </a:pPr>
            <a:r>
              <a:rPr lang="en-US" sz="2100" b="1" dirty="0">
                <a:solidFill>
                  <a:schemeClr val="bg1"/>
                </a:solidFill>
                <a:latin typeface="Arial" pitchFamily="34" charset="0"/>
                <a:cs typeface="Arial" pitchFamily="34" charset="0"/>
              </a:rPr>
              <a:t>gum bleeding </a:t>
            </a:r>
            <a:endParaRPr lang="en-US" sz="2100" b="1" dirty="0" smtClean="0">
              <a:solidFill>
                <a:schemeClr val="bg1"/>
              </a:solidFill>
              <a:latin typeface="Arial" pitchFamily="34" charset="0"/>
              <a:cs typeface="Arial" pitchFamily="34" charset="0"/>
            </a:endParaRPr>
          </a:p>
          <a:p>
            <a:pPr>
              <a:lnSpc>
                <a:spcPct val="90000"/>
              </a:lnSpc>
              <a:buFontTx/>
              <a:buChar char="-"/>
            </a:pPr>
            <a:r>
              <a:rPr lang="en-US" sz="2100" b="1" dirty="0">
                <a:solidFill>
                  <a:schemeClr val="bg1"/>
                </a:solidFill>
                <a:latin typeface="Arial" pitchFamily="34" charset="0"/>
                <a:cs typeface="Arial" pitchFamily="34" charset="0"/>
              </a:rPr>
              <a:t>easy bruising </a:t>
            </a:r>
          </a:p>
          <a:p>
            <a:pPr>
              <a:lnSpc>
                <a:spcPct val="90000"/>
              </a:lnSpc>
              <a:buFontTx/>
              <a:buChar char="-"/>
            </a:pPr>
            <a:r>
              <a:rPr lang="en-US" sz="2000" b="1" dirty="0" smtClean="0">
                <a:solidFill>
                  <a:schemeClr val="bg1"/>
                </a:solidFill>
                <a:latin typeface="Arial" pitchFamily="34" charset="0"/>
                <a:cs typeface="Arial" pitchFamily="34" charset="0"/>
              </a:rPr>
              <a:t>rash </a:t>
            </a:r>
            <a:r>
              <a:rPr lang="en-US" sz="2000" b="1" dirty="0">
                <a:solidFill>
                  <a:schemeClr val="bg1"/>
                </a:solidFill>
                <a:latin typeface="Arial" pitchFamily="34" charset="0"/>
                <a:cs typeface="Arial" pitchFamily="34" charset="0"/>
              </a:rPr>
              <a:t>over </a:t>
            </a:r>
            <a:r>
              <a:rPr lang="en-US" sz="2000" b="1" dirty="0" smtClean="0">
                <a:solidFill>
                  <a:schemeClr val="bg1"/>
                </a:solidFill>
                <a:latin typeface="Arial" pitchFamily="34" charset="0"/>
                <a:cs typeface="Arial" pitchFamily="34" charset="0"/>
              </a:rPr>
              <a:t>the patient’s </a:t>
            </a:r>
            <a:r>
              <a:rPr lang="en-US" sz="2000" b="1" dirty="0">
                <a:solidFill>
                  <a:schemeClr val="bg1"/>
                </a:solidFill>
                <a:latin typeface="Arial" pitchFamily="34" charset="0"/>
                <a:cs typeface="Arial" pitchFamily="34" charset="0"/>
              </a:rPr>
              <a:t>lower extremities</a:t>
            </a:r>
            <a:r>
              <a:rPr lang="en-US" sz="2000" b="1" dirty="0" smtClean="0">
                <a:solidFill>
                  <a:schemeClr val="bg1"/>
                </a:solidFill>
                <a:latin typeface="Arial" pitchFamily="34" charset="0"/>
                <a:cs typeface="Arial" pitchFamily="34" charset="0"/>
              </a:rPr>
              <a:t> (</a:t>
            </a:r>
            <a:r>
              <a:rPr lang="en-US" sz="2000" b="1" dirty="0" err="1" smtClean="0">
                <a:solidFill>
                  <a:schemeClr val="bg1"/>
                </a:solidFill>
                <a:latin typeface="Arial" pitchFamily="34" charset="0"/>
                <a:cs typeface="Arial" pitchFamily="34" charset="0"/>
              </a:rPr>
              <a:t>petechiae</a:t>
            </a:r>
            <a:r>
              <a:rPr lang="en-US" sz="2000" b="1" dirty="0">
                <a:solidFill>
                  <a:schemeClr val="bg1"/>
                </a:solidFill>
                <a:latin typeface="Arial" pitchFamily="34" charset="0"/>
                <a:cs typeface="Arial" pitchFamily="34" charset="0"/>
              </a:rPr>
              <a:t>, </a:t>
            </a:r>
            <a:r>
              <a:rPr lang="en-US" sz="2000" b="1" dirty="0" smtClean="0">
                <a:solidFill>
                  <a:schemeClr val="bg1"/>
                </a:solidFill>
                <a:latin typeface="Arial" pitchFamily="34" charset="0"/>
                <a:cs typeface="Arial" pitchFamily="34" charset="0"/>
              </a:rPr>
              <a:t>ecchymosis, </a:t>
            </a:r>
            <a:r>
              <a:rPr lang="en-US" sz="2000" b="1" dirty="0" err="1" smtClean="0">
                <a:solidFill>
                  <a:schemeClr val="bg1"/>
                </a:solidFill>
                <a:latin typeface="Arial" pitchFamily="34" charset="0"/>
                <a:cs typeface="Arial" pitchFamily="34" charset="0"/>
              </a:rPr>
              <a:t>purpura</a:t>
            </a:r>
            <a:r>
              <a:rPr lang="en-US" sz="2000" b="1" dirty="0" smtClean="0">
                <a:solidFill>
                  <a:schemeClr val="bg1"/>
                </a:solidFill>
                <a:latin typeface="Arial" pitchFamily="34" charset="0"/>
                <a:cs typeface="Arial" pitchFamily="34" charset="0"/>
              </a:rPr>
              <a:t>)</a:t>
            </a:r>
          </a:p>
          <a:p>
            <a:pPr>
              <a:lnSpc>
                <a:spcPct val="90000"/>
              </a:lnSpc>
              <a:buFontTx/>
              <a:buChar char="-"/>
            </a:pPr>
            <a:r>
              <a:rPr lang="en-US" sz="2000" b="1" dirty="0" smtClean="0">
                <a:solidFill>
                  <a:schemeClr val="bg1"/>
                </a:solidFill>
                <a:latin typeface="Arial" pitchFamily="34" charset="0"/>
                <a:cs typeface="Arial" pitchFamily="34" charset="0"/>
              </a:rPr>
              <a:t>Epistaxis</a:t>
            </a:r>
          </a:p>
          <a:p>
            <a:pPr eaLnBrk="1" hangingPunct="1">
              <a:lnSpc>
                <a:spcPct val="90000"/>
              </a:lnSpc>
            </a:pPr>
            <a:endParaRPr lang="en-US" sz="2000" b="1" dirty="0">
              <a:solidFill>
                <a:srgbClr val="FFFF00"/>
              </a:solidFill>
              <a:latin typeface="Arial" pitchFamily="34" charset="0"/>
              <a:cs typeface="Arial" pitchFamily="34" charset="0"/>
            </a:endParaRPr>
          </a:p>
          <a:p>
            <a:pPr eaLnBrk="1" hangingPunct="1">
              <a:lnSpc>
                <a:spcPct val="90000"/>
              </a:lnSpc>
            </a:pPr>
            <a:r>
              <a:rPr lang="en-US" sz="2000" b="1" dirty="0" smtClean="0">
                <a:solidFill>
                  <a:srgbClr val="FFFF00"/>
                </a:solidFill>
                <a:latin typeface="Arial" pitchFamily="34" charset="0"/>
                <a:cs typeface="Arial" pitchFamily="34" charset="0"/>
              </a:rPr>
              <a:t>History</a:t>
            </a:r>
            <a:r>
              <a:rPr lang="en-US" sz="2000" dirty="0" smtClean="0">
                <a:solidFill>
                  <a:schemeClr val="bg1"/>
                </a:solidFill>
                <a:latin typeface="Arial" pitchFamily="34" charset="0"/>
                <a:cs typeface="Arial" pitchFamily="34" charset="0"/>
              </a:rPr>
              <a:t> </a:t>
            </a:r>
            <a:endParaRPr lang="en-US" sz="2000" dirty="0" smtClean="0">
              <a:solidFill>
                <a:schemeClr val="bg1"/>
              </a:solidFill>
              <a:latin typeface="Arial" pitchFamily="34" charset="0"/>
              <a:ea typeface="ＭＳ Ｐゴシック" pitchFamily="84" charset="-128"/>
              <a:cs typeface="Arial" pitchFamily="34" charset="0"/>
            </a:endParaRPr>
          </a:p>
          <a:p>
            <a:pPr lvl="1" eaLnBrk="1" hangingPunct="1">
              <a:lnSpc>
                <a:spcPct val="90000"/>
              </a:lnSpc>
            </a:pPr>
            <a:r>
              <a:rPr lang="en-US" sz="2000" dirty="0" smtClean="0">
                <a:solidFill>
                  <a:schemeClr val="bg1"/>
                </a:solidFill>
                <a:latin typeface="Arial" pitchFamily="34" charset="0"/>
                <a:ea typeface="ＭＳ Ｐゴシック" pitchFamily="84" charset="-128"/>
                <a:cs typeface="Arial" pitchFamily="34" charset="0"/>
              </a:rPr>
              <a:t>Has the patient ever had a normal platelet count?</a:t>
            </a:r>
          </a:p>
          <a:p>
            <a:pPr lvl="1" eaLnBrk="1" hangingPunct="1">
              <a:lnSpc>
                <a:spcPct val="90000"/>
              </a:lnSpc>
            </a:pPr>
            <a:r>
              <a:rPr lang="en-US" sz="2000" dirty="0" smtClean="0">
                <a:solidFill>
                  <a:schemeClr val="bg1"/>
                </a:solidFill>
                <a:latin typeface="Arial" pitchFamily="34" charset="0"/>
                <a:ea typeface="ＭＳ Ｐゴシック" pitchFamily="84" charset="-128"/>
                <a:cs typeface="Arial" pitchFamily="34" charset="0"/>
              </a:rPr>
              <a:t>Carefully review medications</a:t>
            </a:r>
            <a:r>
              <a:rPr lang="en-US" sz="2000" dirty="0">
                <a:solidFill>
                  <a:schemeClr val="bg1"/>
                </a:solidFill>
                <a:latin typeface="Arial" pitchFamily="34" charset="0"/>
                <a:ea typeface="ＭＳ Ｐゴシック" pitchFamily="84" charset="-128"/>
                <a:cs typeface="Arial" pitchFamily="34" charset="0"/>
              </a:rPr>
              <a:t>:</a:t>
            </a:r>
            <a:endParaRPr lang="en-US" sz="2000" dirty="0" smtClean="0">
              <a:solidFill>
                <a:schemeClr val="bg1"/>
              </a:solidFill>
              <a:latin typeface="Arial" pitchFamily="34" charset="0"/>
              <a:ea typeface="ＭＳ Ｐゴシック" pitchFamily="84" charset="-128"/>
              <a:cs typeface="Arial" pitchFamily="34" charset="0"/>
            </a:endParaRPr>
          </a:p>
          <a:p>
            <a:pPr lvl="2" eaLnBrk="1" hangingPunct="1">
              <a:lnSpc>
                <a:spcPct val="90000"/>
              </a:lnSpc>
            </a:pPr>
            <a:r>
              <a:rPr lang="en-US" sz="2000" dirty="0" smtClean="0">
                <a:solidFill>
                  <a:schemeClr val="bg1"/>
                </a:solidFill>
                <a:latin typeface="Arial" pitchFamily="34" charset="0"/>
                <a:ea typeface="ＭＳ Ｐゴシック" pitchFamily="84" charset="-128"/>
                <a:cs typeface="Arial" pitchFamily="34" charset="0"/>
              </a:rPr>
              <a:t>Antibiotics, quinine, anti-seizure medications</a:t>
            </a:r>
          </a:p>
          <a:p>
            <a:pPr lvl="1" eaLnBrk="1" hangingPunct="1">
              <a:lnSpc>
                <a:spcPct val="90000"/>
              </a:lnSpc>
            </a:pPr>
            <a:r>
              <a:rPr lang="en-US" sz="2000" dirty="0" smtClean="0">
                <a:solidFill>
                  <a:schemeClr val="bg1"/>
                </a:solidFill>
                <a:latin typeface="Arial" pitchFamily="34" charset="0"/>
                <a:ea typeface="ＭＳ Ｐゴシック" pitchFamily="84" charset="-128"/>
                <a:cs typeface="Arial" pitchFamily="34" charset="0"/>
              </a:rPr>
              <a:t>Ask about other conditions which may be associated with low platelets</a:t>
            </a:r>
          </a:p>
          <a:p>
            <a:pPr lvl="2" eaLnBrk="1" hangingPunct="1">
              <a:lnSpc>
                <a:spcPct val="90000"/>
              </a:lnSpc>
            </a:pPr>
            <a:r>
              <a:rPr lang="en-US" sz="2000" dirty="0" smtClean="0">
                <a:solidFill>
                  <a:schemeClr val="bg1"/>
                </a:solidFill>
                <a:latin typeface="Arial" pitchFamily="34" charset="0"/>
                <a:ea typeface="ＭＳ Ｐゴシック" pitchFamily="84" charset="-128"/>
                <a:cs typeface="Arial" pitchFamily="34" charset="0"/>
              </a:rPr>
              <a:t>Liver Disease/hepatitis</a:t>
            </a:r>
          </a:p>
          <a:p>
            <a:pPr lvl="2" eaLnBrk="1" hangingPunct="1">
              <a:lnSpc>
                <a:spcPct val="90000"/>
              </a:lnSpc>
            </a:pPr>
            <a:r>
              <a:rPr lang="en-US" sz="2000" dirty="0" smtClean="0">
                <a:solidFill>
                  <a:schemeClr val="bg1"/>
                </a:solidFill>
                <a:latin typeface="Arial" pitchFamily="34" charset="0"/>
                <a:ea typeface="ＭＳ Ｐゴシック" pitchFamily="84" charset="-128"/>
                <a:cs typeface="Arial" pitchFamily="34" charset="0"/>
              </a:rPr>
              <a:t>Thyroid Disease - both hypo- and hyper-</a:t>
            </a:r>
          </a:p>
          <a:p>
            <a:pPr lvl="2" eaLnBrk="1" hangingPunct="1">
              <a:lnSpc>
                <a:spcPct val="90000"/>
              </a:lnSpc>
            </a:pPr>
            <a:r>
              <a:rPr lang="en-US" sz="2000" dirty="0" smtClean="0">
                <a:solidFill>
                  <a:schemeClr val="bg1"/>
                </a:solidFill>
                <a:latin typeface="Arial" pitchFamily="34" charset="0"/>
                <a:ea typeface="ＭＳ Ｐゴシック" pitchFamily="84" charset="-128"/>
                <a:cs typeface="Arial" pitchFamily="34" charset="0"/>
              </a:rPr>
              <a:t>Infections:  viral, </a:t>
            </a:r>
            <a:r>
              <a:rPr lang="en-US" sz="2000" dirty="0" err="1" smtClean="0">
                <a:solidFill>
                  <a:schemeClr val="bg1"/>
                </a:solidFill>
                <a:latin typeface="Arial" pitchFamily="34" charset="0"/>
                <a:ea typeface="ＭＳ Ｐゴシック" pitchFamily="84" charset="-128"/>
                <a:cs typeface="Arial" pitchFamily="34" charset="0"/>
              </a:rPr>
              <a:t>rickettsial</a:t>
            </a:r>
            <a:endParaRPr lang="en-US" sz="2000" dirty="0" smtClean="0">
              <a:solidFill>
                <a:schemeClr val="bg1"/>
              </a:solidFill>
              <a:latin typeface="Arial" pitchFamily="34" charset="0"/>
              <a:ea typeface="ＭＳ Ｐゴシック" pitchFamily="84" charset="-128"/>
              <a:cs typeface="Arial" pitchFamily="34" charset="0"/>
            </a:endParaRPr>
          </a:p>
          <a:p>
            <a:pPr lvl="2" eaLnBrk="1" hangingPunct="1">
              <a:lnSpc>
                <a:spcPct val="90000"/>
              </a:lnSpc>
            </a:pPr>
            <a:r>
              <a:rPr lang="en-US" sz="2000" dirty="0" smtClean="0">
                <a:solidFill>
                  <a:schemeClr val="bg1"/>
                </a:solidFill>
                <a:latin typeface="Arial" pitchFamily="34" charset="0"/>
                <a:ea typeface="ＭＳ Ｐゴシック" pitchFamily="84" charset="-128"/>
                <a:cs typeface="Arial" pitchFamily="34" charset="0"/>
              </a:rPr>
              <a:t>Pregnancy</a:t>
            </a:r>
          </a:p>
          <a:p>
            <a:pPr lvl="1" eaLnBrk="1" hangingPunct="1">
              <a:lnSpc>
                <a:spcPct val="90000"/>
              </a:lnSpc>
            </a:pPr>
            <a:r>
              <a:rPr lang="en-US" sz="2000" dirty="0" smtClean="0">
                <a:solidFill>
                  <a:schemeClr val="bg1"/>
                </a:solidFill>
                <a:latin typeface="Arial" pitchFamily="34" charset="0"/>
                <a:ea typeface="ＭＳ Ｐゴシック" pitchFamily="84" charset="-128"/>
                <a:cs typeface="Arial" pitchFamily="34" charset="0"/>
              </a:rPr>
              <a:t>Ask about other conditions which may be associated with immune thrombocytopenic </a:t>
            </a:r>
            <a:r>
              <a:rPr lang="en-US" sz="2000" dirty="0" err="1" smtClean="0">
                <a:solidFill>
                  <a:schemeClr val="bg1"/>
                </a:solidFill>
                <a:latin typeface="Arial" pitchFamily="34" charset="0"/>
                <a:ea typeface="ＭＳ Ｐゴシック" pitchFamily="84" charset="-128"/>
                <a:cs typeface="Arial" pitchFamily="34" charset="0"/>
              </a:rPr>
              <a:t>purpura</a:t>
            </a:r>
            <a:r>
              <a:rPr lang="en-US" sz="2000" dirty="0" smtClean="0">
                <a:solidFill>
                  <a:schemeClr val="bg1"/>
                </a:solidFill>
                <a:latin typeface="Arial" pitchFamily="34" charset="0"/>
                <a:ea typeface="ＭＳ Ｐゴシック" pitchFamily="84" charset="-128"/>
                <a:cs typeface="Arial" pitchFamily="34" charset="0"/>
              </a:rPr>
              <a:t>:</a:t>
            </a:r>
          </a:p>
          <a:p>
            <a:pPr lvl="2" eaLnBrk="1" hangingPunct="1">
              <a:lnSpc>
                <a:spcPct val="90000"/>
              </a:lnSpc>
            </a:pPr>
            <a:r>
              <a:rPr lang="en-US" sz="2000" dirty="0" smtClean="0">
                <a:solidFill>
                  <a:schemeClr val="bg1"/>
                </a:solidFill>
                <a:latin typeface="Arial" pitchFamily="34" charset="0"/>
                <a:ea typeface="ＭＳ Ｐゴシック" pitchFamily="84" charset="-128"/>
                <a:cs typeface="Arial" pitchFamily="34" charset="0"/>
              </a:rPr>
              <a:t>Lupus, CLL, lymphoma</a:t>
            </a:r>
            <a:endParaRPr lang="en-US" dirty="0" smtClean="0">
              <a:solidFill>
                <a:schemeClr val="bg1"/>
              </a:solidFill>
              <a:latin typeface="Arial" pitchFamily="34" charset="0"/>
              <a:ea typeface="ＭＳ Ｐゴシック" pitchFamily="84" charset="-128"/>
              <a:cs typeface="Arial" pitchFamily="34" charset="0"/>
            </a:endParaRPr>
          </a:p>
        </p:txBody>
      </p:sp>
    </p:spTree>
    <p:extLst>
      <p:ext uri="{BB962C8B-B14F-4D97-AF65-F5344CB8AC3E}">
        <p14:creationId xmlns:p14="http://schemas.microsoft.com/office/powerpoint/2010/main" val="243467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3970" name="Rectangle 2"/>
          <p:cNvSpPr>
            <a:spLocks noGrp="1" noChangeArrowheads="1"/>
          </p:cNvSpPr>
          <p:nvPr>
            <p:ph type="title"/>
          </p:nvPr>
        </p:nvSpPr>
        <p:spPr>
          <a:xfrm>
            <a:off x="1043608" y="8175"/>
            <a:ext cx="7162800" cy="914400"/>
          </a:xfrm>
        </p:spPr>
        <p:txBody>
          <a:bodyPr>
            <a:noAutofit/>
          </a:bodyPr>
          <a:lstStyle/>
          <a:p>
            <a:pPr eaLnBrk="1" hangingPunct="1"/>
            <a:r>
              <a:rPr lang="en-US" sz="3200" b="1" dirty="0" smtClean="0">
                <a:solidFill>
                  <a:srgbClr val="FFFF00"/>
                </a:solidFill>
                <a:latin typeface="Arial" pitchFamily="34" charset="0"/>
                <a:cs typeface="Arial" pitchFamily="34" charset="0"/>
              </a:rPr>
              <a:t>Evaluation of Patient with Low Platelets - 2</a:t>
            </a:r>
          </a:p>
        </p:txBody>
      </p:sp>
      <p:sp>
        <p:nvSpPr>
          <p:cNvPr id="83971" name="Rectangle 3"/>
          <p:cNvSpPr>
            <a:spLocks noGrp="1" noChangeArrowheads="1"/>
          </p:cNvSpPr>
          <p:nvPr>
            <p:ph type="body" idx="1"/>
          </p:nvPr>
        </p:nvSpPr>
        <p:spPr>
          <a:xfrm>
            <a:off x="611560" y="1052736"/>
            <a:ext cx="7620000" cy="5486400"/>
          </a:xfrm>
        </p:spPr>
        <p:txBody>
          <a:bodyPr/>
          <a:lstStyle/>
          <a:p>
            <a:pPr eaLnBrk="1" hangingPunct="1">
              <a:lnSpc>
                <a:spcPct val="90000"/>
              </a:lnSpc>
            </a:pPr>
            <a:r>
              <a:rPr lang="en-US" sz="2000" b="1" dirty="0" smtClean="0">
                <a:solidFill>
                  <a:srgbClr val="FFFF00"/>
                </a:solidFill>
                <a:latin typeface="Arial" pitchFamily="34" charset="0"/>
                <a:cs typeface="Arial" pitchFamily="34" charset="0"/>
              </a:rPr>
              <a:t>Physical exam.:</a:t>
            </a:r>
          </a:p>
          <a:p>
            <a:pPr lvl="1" eaLnBrk="1" hangingPunct="1">
              <a:lnSpc>
                <a:spcPct val="90000"/>
              </a:lnSpc>
            </a:pPr>
            <a:r>
              <a:rPr lang="en-US" sz="2000" b="1" dirty="0" smtClean="0">
                <a:solidFill>
                  <a:schemeClr val="bg1"/>
                </a:solidFill>
                <a:latin typeface="Arial" pitchFamily="34" charset="0"/>
                <a:ea typeface="ＭＳ Ｐゴシック" pitchFamily="84" charset="-128"/>
                <a:cs typeface="Arial" pitchFamily="34" charset="0"/>
              </a:rPr>
              <a:t>Evaluate for lymphadenopathy and splenomegaly</a:t>
            </a:r>
          </a:p>
          <a:p>
            <a:pPr lvl="1" eaLnBrk="1" hangingPunct="1">
              <a:lnSpc>
                <a:spcPct val="90000"/>
              </a:lnSpc>
            </a:pPr>
            <a:r>
              <a:rPr lang="en-US" sz="2000" b="1" dirty="0" smtClean="0">
                <a:solidFill>
                  <a:schemeClr val="bg1"/>
                </a:solidFill>
                <a:latin typeface="Arial" pitchFamily="34" charset="0"/>
                <a:ea typeface="ＭＳ Ｐゴシック" pitchFamily="84" charset="-128"/>
                <a:cs typeface="Arial" pitchFamily="34" charset="0"/>
              </a:rPr>
              <a:t>Look for stigmata of bleeding</a:t>
            </a:r>
          </a:p>
          <a:p>
            <a:pPr lvl="1" eaLnBrk="1" hangingPunct="1">
              <a:lnSpc>
                <a:spcPct val="90000"/>
              </a:lnSpc>
            </a:pPr>
            <a:r>
              <a:rPr lang="en-US" sz="2000" b="1" dirty="0" smtClean="0">
                <a:solidFill>
                  <a:schemeClr val="bg1"/>
                </a:solidFill>
                <a:latin typeface="Arial" pitchFamily="34" charset="0"/>
                <a:ea typeface="ＭＳ Ｐゴシック" pitchFamily="84" charset="-128"/>
                <a:cs typeface="Arial" pitchFamily="34" charset="0"/>
              </a:rPr>
              <a:t>Blood blisters and oral </a:t>
            </a:r>
            <a:r>
              <a:rPr lang="en-US" sz="2000" b="1" dirty="0" err="1" smtClean="0">
                <a:solidFill>
                  <a:schemeClr val="bg1"/>
                </a:solidFill>
                <a:latin typeface="Arial" pitchFamily="34" charset="0"/>
                <a:ea typeface="ＭＳ Ｐゴシック" pitchFamily="84" charset="-128"/>
                <a:cs typeface="Arial" pitchFamily="34" charset="0"/>
              </a:rPr>
              <a:t>petechiae</a:t>
            </a:r>
            <a:r>
              <a:rPr lang="en-US" sz="2000" b="1" dirty="0" smtClean="0">
                <a:solidFill>
                  <a:schemeClr val="bg1"/>
                </a:solidFill>
                <a:latin typeface="Arial" pitchFamily="34" charset="0"/>
                <a:ea typeface="ＭＳ Ｐゴシック" pitchFamily="84" charset="-128"/>
                <a:cs typeface="Arial" pitchFamily="34" charset="0"/>
              </a:rPr>
              <a:t>, </a:t>
            </a:r>
            <a:r>
              <a:rPr lang="en-US" sz="2000" b="1" dirty="0" err="1" smtClean="0">
                <a:solidFill>
                  <a:schemeClr val="bg1"/>
                </a:solidFill>
                <a:latin typeface="Arial" pitchFamily="34" charset="0"/>
                <a:ea typeface="ＭＳ Ｐゴシック" pitchFamily="84" charset="-128"/>
                <a:cs typeface="Arial" pitchFamily="34" charset="0"/>
              </a:rPr>
              <a:t>ie</a:t>
            </a:r>
            <a:r>
              <a:rPr lang="en-US" sz="2000" b="1" dirty="0" smtClean="0">
                <a:solidFill>
                  <a:schemeClr val="bg1"/>
                </a:solidFill>
                <a:latin typeface="Arial" pitchFamily="34" charset="0"/>
                <a:ea typeface="ＭＳ Ｐゴシック" pitchFamily="84" charset="-128"/>
                <a:cs typeface="Arial" pitchFamily="34" charset="0"/>
              </a:rPr>
              <a:t> “Wet </a:t>
            </a:r>
            <a:r>
              <a:rPr lang="en-US" sz="2000" b="1" dirty="0" err="1" smtClean="0">
                <a:solidFill>
                  <a:schemeClr val="bg1"/>
                </a:solidFill>
                <a:latin typeface="Arial" pitchFamily="34" charset="0"/>
                <a:ea typeface="ＭＳ Ｐゴシック" pitchFamily="84" charset="-128"/>
                <a:cs typeface="Arial" pitchFamily="34" charset="0"/>
              </a:rPr>
              <a:t>Purpura</a:t>
            </a:r>
            <a:r>
              <a:rPr lang="en-US" sz="2000" b="1" dirty="0" smtClean="0">
                <a:solidFill>
                  <a:schemeClr val="bg1"/>
                </a:solidFill>
                <a:latin typeface="Arial" pitchFamily="34" charset="0"/>
                <a:ea typeface="ＭＳ Ｐゴシック" pitchFamily="84" charset="-128"/>
                <a:cs typeface="Arial" pitchFamily="34" charset="0"/>
              </a:rPr>
              <a:t>” </a:t>
            </a:r>
          </a:p>
          <a:p>
            <a:pPr lvl="2" eaLnBrk="1" hangingPunct="1">
              <a:lnSpc>
                <a:spcPct val="90000"/>
              </a:lnSpc>
            </a:pPr>
            <a:r>
              <a:rPr lang="en-US" sz="1800" b="1" dirty="0" smtClean="0">
                <a:solidFill>
                  <a:schemeClr val="bg1"/>
                </a:solidFill>
                <a:latin typeface="Arial" pitchFamily="34" charset="0"/>
                <a:ea typeface="ＭＳ Ｐゴシック" pitchFamily="84" charset="-128"/>
                <a:cs typeface="Arial" pitchFamily="34" charset="0"/>
              </a:rPr>
              <a:t>best harbinger of intracranial hemorrhage</a:t>
            </a:r>
          </a:p>
          <a:p>
            <a:pPr eaLnBrk="1" hangingPunct="1">
              <a:lnSpc>
                <a:spcPct val="90000"/>
              </a:lnSpc>
            </a:pPr>
            <a:r>
              <a:rPr lang="en-US" sz="2000" b="1" dirty="0" smtClean="0">
                <a:solidFill>
                  <a:srgbClr val="FFFF00"/>
                </a:solidFill>
                <a:latin typeface="Arial" pitchFamily="34" charset="0"/>
                <a:cs typeface="Arial" pitchFamily="34" charset="0"/>
              </a:rPr>
              <a:t>Laboratory Data:</a:t>
            </a:r>
          </a:p>
          <a:p>
            <a:pPr lvl="1" eaLnBrk="1" hangingPunct="1">
              <a:lnSpc>
                <a:spcPct val="90000"/>
              </a:lnSpc>
            </a:pPr>
            <a:r>
              <a:rPr lang="en-US" sz="2000" b="1" dirty="0" smtClean="0">
                <a:solidFill>
                  <a:schemeClr val="bg1"/>
                </a:solidFill>
                <a:latin typeface="Arial" pitchFamily="34" charset="0"/>
                <a:ea typeface="ＭＳ Ｐゴシック" pitchFamily="84" charset="-128"/>
                <a:cs typeface="Arial" pitchFamily="34" charset="0"/>
              </a:rPr>
              <a:t>Other blood counts should be normal.</a:t>
            </a:r>
          </a:p>
          <a:p>
            <a:pPr lvl="1" eaLnBrk="1" hangingPunct="1">
              <a:lnSpc>
                <a:spcPct val="90000"/>
              </a:lnSpc>
            </a:pPr>
            <a:r>
              <a:rPr lang="en-US" sz="2000" b="1" dirty="0" smtClean="0">
                <a:solidFill>
                  <a:schemeClr val="bg1"/>
                </a:solidFill>
                <a:latin typeface="Arial" pitchFamily="34" charset="0"/>
                <a:ea typeface="ＭＳ Ｐゴシック" pitchFamily="84" charset="-128"/>
                <a:cs typeface="Arial" pitchFamily="34" charset="0"/>
              </a:rPr>
              <a:t>Check B12 and </a:t>
            </a:r>
            <a:r>
              <a:rPr lang="en-US" sz="2000" b="1" dirty="0" err="1" smtClean="0">
                <a:solidFill>
                  <a:schemeClr val="bg1"/>
                </a:solidFill>
                <a:latin typeface="Arial" pitchFamily="34" charset="0"/>
                <a:ea typeface="ＭＳ Ｐゴシック" pitchFamily="84" charset="-128"/>
                <a:cs typeface="Arial" pitchFamily="34" charset="0"/>
              </a:rPr>
              <a:t>folate</a:t>
            </a:r>
            <a:r>
              <a:rPr lang="en-US" sz="2000" b="1" dirty="0" smtClean="0">
                <a:solidFill>
                  <a:schemeClr val="bg1"/>
                </a:solidFill>
                <a:latin typeface="Arial" pitchFamily="34" charset="0"/>
                <a:ea typeface="ＭＳ Ｐゴシック" pitchFamily="84" charset="-128"/>
                <a:cs typeface="Arial" pitchFamily="34" charset="0"/>
              </a:rPr>
              <a:t> levels.  </a:t>
            </a:r>
          </a:p>
          <a:p>
            <a:pPr lvl="1" eaLnBrk="1" hangingPunct="1">
              <a:lnSpc>
                <a:spcPct val="90000"/>
              </a:lnSpc>
            </a:pPr>
            <a:r>
              <a:rPr lang="en-US" sz="2000" b="1" dirty="0" smtClean="0">
                <a:solidFill>
                  <a:schemeClr val="bg1"/>
                </a:solidFill>
                <a:latin typeface="Arial" pitchFamily="34" charset="0"/>
                <a:ea typeface="ＭＳ Ｐゴシック" pitchFamily="84" charset="-128"/>
                <a:cs typeface="Arial" pitchFamily="34" charset="0"/>
              </a:rPr>
              <a:t>Look at peripheral smear to exclude </a:t>
            </a:r>
            <a:r>
              <a:rPr lang="en-US" sz="2000" b="1" dirty="0" err="1" smtClean="0">
                <a:solidFill>
                  <a:schemeClr val="bg1"/>
                </a:solidFill>
                <a:latin typeface="Arial" pitchFamily="34" charset="0"/>
                <a:ea typeface="ＭＳ Ｐゴシック" pitchFamily="84" charset="-128"/>
                <a:cs typeface="Arial" pitchFamily="34" charset="0"/>
              </a:rPr>
              <a:t>pseudothrombocytopenia</a:t>
            </a:r>
            <a:r>
              <a:rPr lang="en-US" sz="2000" b="1" dirty="0" smtClean="0">
                <a:solidFill>
                  <a:schemeClr val="bg1"/>
                </a:solidFill>
                <a:latin typeface="Arial" pitchFamily="34" charset="0"/>
                <a:ea typeface="ＭＳ Ｐゴシック" pitchFamily="84" charset="-128"/>
                <a:cs typeface="Arial" pitchFamily="34" charset="0"/>
              </a:rPr>
              <a:t>, also exclude TTP (especially if anemia also present.)</a:t>
            </a:r>
          </a:p>
          <a:p>
            <a:pPr lvl="1" eaLnBrk="1" hangingPunct="1">
              <a:lnSpc>
                <a:spcPct val="90000"/>
              </a:lnSpc>
            </a:pPr>
            <a:r>
              <a:rPr lang="en-US" sz="2000" b="1" dirty="0" smtClean="0">
                <a:solidFill>
                  <a:schemeClr val="bg1"/>
                </a:solidFill>
                <a:latin typeface="Arial" pitchFamily="34" charset="0"/>
                <a:ea typeface="ＭＳ Ｐゴシック" pitchFamily="84" charset="-128"/>
                <a:cs typeface="Arial" pitchFamily="34" charset="0"/>
              </a:rPr>
              <a:t>Send coagulation screens (PT/PTT) to exclude DIC</a:t>
            </a:r>
          </a:p>
          <a:p>
            <a:pPr lvl="1" eaLnBrk="1" hangingPunct="1">
              <a:lnSpc>
                <a:spcPct val="90000"/>
              </a:lnSpc>
            </a:pPr>
            <a:r>
              <a:rPr lang="en-US" sz="2000" b="1" dirty="0" smtClean="0">
                <a:solidFill>
                  <a:schemeClr val="bg1"/>
                </a:solidFill>
                <a:latin typeface="Arial" pitchFamily="34" charset="0"/>
                <a:ea typeface="ＭＳ Ｐゴシック" pitchFamily="84" charset="-128"/>
                <a:cs typeface="Arial" pitchFamily="34" charset="0"/>
              </a:rPr>
              <a:t>Send HIV, hepatitis </a:t>
            </a:r>
            <a:r>
              <a:rPr lang="en-US" sz="2000" b="1" dirty="0" err="1" smtClean="0">
                <a:solidFill>
                  <a:schemeClr val="bg1"/>
                </a:solidFill>
                <a:latin typeface="Arial" pitchFamily="34" charset="0"/>
                <a:ea typeface="ＭＳ Ｐゴシック" pitchFamily="84" charset="-128"/>
                <a:cs typeface="Arial" pitchFamily="34" charset="0"/>
              </a:rPr>
              <a:t>serologies</a:t>
            </a:r>
            <a:r>
              <a:rPr lang="en-US" sz="2000" b="1" dirty="0" smtClean="0">
                <a:solidFill>
                  <a:schemeClr val="bg1"/>
                </a:solidFill>
                <a:latin typeface="Arial" pitchFamily="34" charset="0"/>
                <a:ea typeface="ＭＳ Ｐゴシック" pitchFamily="84" charset="-128"/>
                <a:cs typeface="Arial" pitchFamily="34" charset="0"/>
              </a:rPr>
              <a:t> and TSH</a:t>
            </a:r>
          </a:p>
          <a:p>
            <a:pPr eaLnBrk="1" hangingPunct="1">
              <a:lnSpc>
                <a:spcPct val="90000"/>
              </a:lnSpc>
            </a:pPr>
            <a:r>
              <a:rPr lang="en-US" sz="2000" b="1" dirty="0" smtClean="0">
                <a:solidFill>
                  <a:srgbClr val="FFFF00"/>
                </a:solidFill>
                <a:latin typeface="Arial" pitchFamily="34" charset="0"/>
                <a:cs typeface="Arial" pitchFamily="34" charset="0"/>
              </a:rPr>
              <a:t>Consider doing a bone marrow biopsy:</a:t>
            </a:r>
          </a:p>
          <a:p>
            <a:pPr lvl="1" eaLnBrk="1" hangingPunct="1">
              <a:lnSpc>
                <a:spcPct val="90000"/>
              </a:lnSpc>
            </a:pPr>
            <a:r>
              <a:rPr lang="en-US" sz="2000" b="1" dirty="0" smtClean="0">
                <a:solidFill>
                  <a:schemeClr val="bg1"/>
                </a:solidFill>
                <a:latin typeface="Arial" pitchFamily="34" charset="0"/>
                <a:ea typeface="ＭＳ Ｐゴシック" pitchFamily="84" charset="-128"/>
                <a:cs typeface="Arial" pitchFamily="34" charset="0"/>
              </a:rPr>
              <a:t>Megakaryocytes should be present.</a:t>
            </a:r>
            <a:endParaRPr lang="en-US" sz="2400" b="1" dirty="0" smtClean="0">
              <a:solidFill>
                <a:schemeClr val="bg1"/>
              </a:solidFill>
              <a:latin typeface="Arial" pitchFamily="34" charset="0"/>
              <a:ea typeface="ＭＳ Ｐゴシック" pitchFamily="84" charset="-128"/>
              <a:cs typeface="Arial" pitchFamily="34" charset="0"/>
            </a:endParaRPr>
          </a:p>
        </p:txBody>
      </p:sp>
    </p:spTree>
    <p:extLst>
      <p:ext uri="{BB962C8B-B14F-4D97-AF65-F5344CB8AC3E}">
        <p14:creationId xmlns:p14="http://schemas.microsoft.com/office/powerpoint/2010/main" val="1363790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3844</Words>
  <Application>Microsoft Office PowerPoint</Application>
  <PresentationFormat>Экран (4:3)</PresentationFormat>
  <Paragraphs>568</Paragraphs>
  <Slides>70</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70</vt:i4>
      </vt:variant>
    </vt:vector>
  </HeadingPairs>
  <TitlesOfParts>
    <vt:vector size="71" baseType="lpstr">
      <vt:lpstr>Тема Office</vt:lpstr>
      <vt:lpstr>Презентация PowerPoint</vt:lpstr>
      <vt:lpstr>Презентация PowerPoint</vt:lpstr>
      <vt:lpstr>Презентация PowerPoint</vt:lpstr>
      <vt:lpstr>Презентация PowerPoint</vt:lpstr>
      <vt:lpstr>Platelet Response</vt:lpstr>
      <vt:lpstr>Laboratory investigations</vt:lpstr>
      <vt:lpstr>Презентация PowerPoint</vt:lpstr>
      <vt:lpstr>Evaluation of Patient with Low Platelets - 1</vt:lpstr>
      <vt:lpstr>Evaluation of Patient with Low Platelets - 2</vt:lpstr>
      <vt:lpstr>Презентация PowerPoint</vt:lpstr>
      <vt:lpstr>thrombocytopenic purpura</vt:lpstr>
      <vt:lpstr>Презентация PowerPoint</vt:lpstr>
      <vt:lpstr>Drugs Commonly Implicated in  Thrombocytopenia</vt:lpstr>
      <vt:lpstr>ITP - Immune/Idiopathic Thrombocytopenic Purpura</vt:lpstr>
      <vt:lpstr>Treatment of ITP: Asymptomatic Adult</vt:lpstr>
      <vt:lpstr>Initial Treatment of ITP Adult with Symptomatic Purpura</vt:lpstr>
      <vt:lpstr>Subsequent Management of ITP Adult with Symptomatic Purpura</vt:lpstr>
      <vt:lpstr>Splenectomy in Relapsed ITP</vt:lpstr>
      <vt:lpstr>Anti-D Immune Globulin in Relapsed ITP</vt:lpstr>
      <vt:lpstr>Refractory ITP</vt:lpstr>
      <vt:lpstr>Презентация PowerPoint</vt:lpstr>
      <vt:lpstr>Thrombotic Trombocytopenic Purpura (TTP) – etiology and incidence</vt:lpstr>
      <vt:lpstr>Secondary TTP</vt:lpstr>
      <vt:lpstr>Pathogenesis</vt:lpstr>
      <vt:lpstr>Презентация PowerPoint</vt:lpstr>
      <vt:lpstr>ULVWF Model</vt:lpstr>
      <vt:lpstr>Diagnosis</vt:lpstr>
      <vt:lpstr>Thrombotic Trombocytopenic Purpura (TTP)</vt:lpstr>
      <vt:lpstr>Schistocytes</vt:lpstr>
      <vt:lpstr>Approach to a patient</vt:lpstr>
      <vt:lpstr>HUS - Hemolytic Uremic Syndrome</vt:lpstr>
      <vt:lpstr>TTP - Course and Prognosis</vt:lpstr>
      <vt:lpstr>Treatment</vt:lpstr>
      <vt:lpstr>Response To Treatment</vt:lpstr>
      <vt:lpstr>Complications of Plasma Exchange</vt:lpstr>
      <vt:lpstr>Duration of treatment. </vt:lpstr>
      <vt:lpstr>Treatment</vt:lpstr>
      <vt:lpstr>Adjuvant Therapy</vt:lpstr>
      <vt:lpstr>HEMOPHILIA</vt:lpstr>
      <vt:lpstr>Symptoms and effects of disorder</vt:lpstr>
      <vt:lpstr>GENETICS OF HEMOPHILIA A</vt:lpstr>
      <vt:lpstr>The factor VIII gene</vt:lpstr>
      <vt:lpstr>The “flip tip” inversion in the factor VIII gene</vt:lpstr>
      <vt:lpstr>GENETICS OF HEMOPHILIA B</vt:lpstr>
      <vt:lpstr>Презентация PowerPoint</vt:lpstr>
      <vt:lpstr>Bleeding problems in Haemophilia</vt:lpstr>
      <vt:lpstr>Intracranial Bleeds</vt:lpstr>
      <vt:lpstr>Forearm Bleed</vt:lpstr>
      <vt:lpstr>  Joint  bleed  Synovial  inflammation and hyperaemia  Synovial overgrowth and Bone resorption  Further Bleed  Joint Destruction </vt:lpstr>
      <vt:lpstr>Joint Bleeding</vt:lpstr>
      <vt:lpstr>Презентация PowerPoint</vt:lpstr>
      <vt:lpstr>Презентация PowerPoint</vt:lpstr>
      <vt:lpstr>Hemophilic arthropathy</vt:lpstr>
      <vt:lpstr>Management of hemophilic arthropathy</vt:lpstr>
      <vt:lpstr>OTHER COMPLICATIONS OF HEMOPHILIA</vt:lpstr>
      <vt:lpstr>HEMOPHILIA Treatment of bleeding episodes</vt:lpstr>
      <vt:lpstr>Dosing clotting factor concentrate</vt:lpstr>
      <vt:lpstr>Презентация PowerPoint</vt:lpstr>
      <vt:lpstr>FACTOR VIII CONCENTRATE</vt:lpstr>
      <vt:lpstr>FACTOR IX CONCENTRATE</vt:lpstr>
      <vt:lpstr>Desmopressin (DDAVP)</vt:lpstr>
      <vt:lpstr>Inhibitor formation in hemophilia</vt:lpstr>
      <vt:lpstr>When to test for an inhibitor?</vt:lpstr>
      <vt:lpstr>TREATMENT OF HEMOPHILIACS WITH INHIBITORS</vt:lpstr>
      <vt:lpstr>Liver disease in hemophilia</vt:lpstr>
      <vt:lpstr>Hemophilia: carrier testing</vt:lpstr>
      <vt:lpstr>Factor XI</vt:lpstr>
      <vt:lpstr>Factor XI deficiency</vt:lpstr>
      <vt:lpstr>Factor XI deficiency Clinical features &amp; treatment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Марьяна</dc:creator>
  <cp:lastModifiedBy>Марьяна</cp:lastModifiedBy>
  <cp:revision>36</cp:revision>
  <dcterms:created xsi:type="dcterms:W3CDTF">2018-03-11T10:33:27Z</dcterms:created>
  <dcterms:modified xsi:type="dcterms:W3CDTF">2018-09-24T18:02:24Z</dcterms:modified>
</cp:coreProperties>
</file>