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1"/>
  </p:notesMasterIdLst>
  <p:sldIdLst>
    <p:sldId id="276" r:id="rId2"/>
    <p:sldId id="285" r:id="rId3"/>
    <p:sldId id="318" r:id="rId4"/>
    <p:sldId id="354" r:id="rId5"/>
    <p:sldId id="286" r:id="rId6"/>
    <p:sldId id="319" r:id="rId7"/>
    <p:sldId id="353" r:id="rId8"/>
    <p:sldId id="325" r:id="rId9"/>
    <p:sldId id="360" r:id="rId10"/>
    <p:sldId id="361" r:id="rId11"/>
    <p:sldId id="362" r:id="rId12"/>
    <p:sldId id="363" r:id="rId13"/>
    <p:sldId id="364" r:id="rId14"/>
    <p:sldId id="365" r:id="rId15"/>
    <p:sldId id="368" r:id="rId16"/>
    <p:sldId id="369" r:id="rId17"/>
    <p:sldId id="315" r:id="rId18"/>
    <p:sldId id="316" r:id="rId19"/>
    <p:sldId id="320" r:id="rId20"/>
    <p:sldId id="321" r:id="rId21"/>
    <p:sldId id="317" r:id="rId22"/>
    <p:sldId id="287" r:id="rId23"/>
    <p:sldId id="288" r:id="rId24"/>
    <p:sldId id="289" r:id="rId25"/>
    <p:sldId id="290" r:id="rId26"/>
    <p:sldId id="291" r:id="rId27"/>
    <p:sldId id="294" r:id="rId28"/>
    <p:sldId id="323" r:id="rId29"/>
    <p:sldId id="324" r:id="rId30"/>
    <p:sldId id="371" r:id="rId31"/>
    <p:sldId id="295" r:id="rId32"/>
    <p:sldId id="370" r:id="rId33"/>
    <p:sldId id="372" r:id="rId34"/>
    <p:sldId id="326" r:id="rId35"/>
    <p:sldId id="374" r:id="rId36"/>
    <p:sldId id="375" r:id="rId37"/>
    <p:sldId id="329" r:id="rId38"/>
    <p:sldId id="373" r:id="rId39"/>
    <p:sldId id="332" r:id="rId40"/>
    <p:sldId id="334" r:id="rId41"/>
    <p:sldId id="335" r:id="rId42"/>
    <p:sldId id="333" r:id="rId43"/>
    <p:sldId id="336" r:id="rId44"/>
    <p:sldId id="337" r:id="rId45"/>
    <p:sldId id="355" r:id="rId46"/>
    <p:sldId id="338" r:id="rId47"/>
    <p:sldId id="339" r:id="rId48"/>
    <p:sldId id="376" r:id="rId49"/>
    <p:sldId id="377" r:id="rId50"/>
    <p:sldId id="340" r:id="rId51"/>
    <p:sldId id="342" r:id="rId52"/>
    <p:sldId id="343" r:id="rId53"/>
    <p:sldId id="344" r:id="rId54"/>
    <p:sldId id="379" r:id="rId55"/>
    <p:sldId id="345" r:id="rId56"/>
    <p:sldId id="346" r:id="rId57"/>
    <p:sldId id="347" r:id="rId58"/>
    <p:sldId id="348" r:id="rId59"/>
    <p:sldId id="349" r:id="rId60"/>
    <p:sldId id="350" r:id="rId61"/>
    <p:sldId id="356" r:id="rId62"/>
    <p:sldId id="357" r:id="rId63"/>
    <p:sldId id="358" r:id="rId64"/>
    <p:sldId id="359" r:id="rId65"/>
    <p:sldId id="351" r:id="rId66"/>
    <p:sldId id="352" r:id="rId67"/>
    <p:sldId id="322" r:id="rId68"/>
    <p:sldId id="300" r:id="rId69"/>
    <p:sldId id="409" r:id="rId70"/>
    <p:sldId id="380" r:id="rId71"/>
    <p:sldId id="381" r:id="rId72"/>
    <p:sldId id="382" r:id="rId73"/>
    <p:sldId id="402" r:id="rId74"/>
    <p:sldId id="403" r:id="rId75"/>
    <p:sldId id="413" r:id="rId76"/>
    <p:sldId id="404" r:id="rId77"/>
    <p:sldId id="405" r:id="rId78"/>
    <p:sldId id="412" r:id="rId79"/>
    <p:sldId id="406" r:id="rId80"/>
    <p:sldId id="393" r:id="rId81"/>
    <p:sldId id="394" r:id="rId82"/>
    <p:sldId id="395" r:id="rId83"/>
    <p:sldId id="396" r:id="rId84"/>
    <p:sldId id="397" r:id="rId85"/>
    <p:sldId id="398" r:id="rId86"/>
    <p:sldId id="383" r:id="rId87"/>
    <p:sldId id="384" r:id="rId88"/>
    <p:sldId id="399" r:id="rId89"/>
    <p:sldId id="386" r:id="rId90"/>
    <p:sldId id="387" r:id="rId91"/>
    <p:sldId id="401" r:id="rId92"/>
    <p:sldId id="410" r:id="rId93"/>
    <p:sldId id="400" r:id="rId94"/>
    <p:sldId id="388" r:id="rId95"/>
    <p:sldId id="407" r:id="rId96"/>
    <p:sldId id="408" r:id="rId97"/>
    <p:sldId id="389" r:id="rId98"/>
    <p:sldId id="390" r:id="rId99"/>
    <p:sldId id="411" r:id="rId10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070928633920803"/>
          <c:y val="3.4583910623348799E-2"/>
          <c:w val="0.63569941257343099"/>
          <c:h val="0.8887590425352937"/>
        </c:manualLayout>
      </c:layout>
      <c:bar3DChart>
        <c:barDir val="bar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339933"/>
              </a:solidFill>
            </c:spPr>
          </c:dPt>
          <c:dPt>
            <c:idx val="8"/>
            <c:invertIfNegative val="0"/>
            <c:bubble3D val="0"/>
            <c:spPr>
              <a:solidFill>
                <a:srgbClr val="339933"/>
              </a:solidFill>
            </c:spPr>
          </c:dPt>
          <c:dPt>
            <c:idx val="9"/>
            <c:invertIfNegative val="0"/>
            <c:bubble3D val="0"/>
            <c:spPr>
              <a:solidFill>
                <a:srgbClr val="339933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Sheet4!$B$2:$B$15</c:f>
              <c:strCache>
                <c:ptCount val="14"/>
                <c:pt idx="0">
                  <c:v>insomnia</c:v>
                </c:pt>
                <c:pt idx="1">
                  <c:v>Inactivity</c:v>
                </c:pt>
                <c:pt idx="2">
                  <c:v>Fatigue</c:v>
                </c:pt>
                <c:pt idx="4">
                  <c:v>Itching</c:v>
                </c:pt>
                <c:pt idx="5">
                  <c:v>Bone Pain</c:v>
                </c:pt>
                <c:pt idx="7">
                  <c:v>Cough</c:v>
                </c:pt>
                <c:pt idx="8">
                  <c:v>Abdominal Discomfort</c:v>
                </c:pt>
                <c:pt idx="9">
                  <c:v>Early Satiety</c:v>
                </c:pt>
                <c:pt idx="11">
                  <c:v>Fever</c:v>
                </c:pt>
                <c:pt idx="12">
                  <c:v>Weight Loss</c:v>
                </c:pt>
                <c:pt idx="13">
                  <c:v>Night Sweats</c:v>
                </c:pt>
              </c:strCache>
            </c:strRef>
          </c:cat>
          <c:val>
            <c:numRef>
              <c:f>Sheet4!$C$2:$C$15</c:f>
              <c:numCache>
                <c:formatCode>0%</c:formatCode>
                <c:ptCount val="14"/>
                <c:pt idx="0">
                  <c:v>0.74000000000000066</c:v>
                </c:pt>
                <c:pt idx="1">
                  <c:v>0.76000000000000079</c:v>
                </c:pt>
                <c:pt idx="2">
                  <c:v>0.99</c:v>
                </c:pt>
                <c:pt idx="4">
                  <c:v>0.54</c:v>
                </c:pt>
                <c:pt idx="5">
                  <c:v>0.55000000000000004</c:v>
                </c:pt>
                <c:pt idx="7">
                  <c:v>0.55000000000000004</c:v>
                </c:pt>
                <c:pt idx="8">
                  <c:v>0.72000000000000064</c:v>
                </c:pt>
                <c:pt idx="9">
                  <c:v>0.75000000000000078</c:v>
                </c:pt>
                <c:pt idx="11">
                  <c:v>0.29000000000000031</c:v>
                </c:pt>
                <c:pt idx="12">
                  <c:v>0.48000000000000032</c:v>
                </c:pt>
                <c:pt idx="13">
                  <c:v>0.62000000000000066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515584"/>
        <c:axId val="266517120"/>
        <c:axId val="0"/>
      </c:bar3DChart>
      <c:catAx>
        <c:axId val="266515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66517120"/>
        <c:crosses val="autoZero"/>
        <c:auto val="1"/>
        <c:lblAlgn val="ctr"/>
        <c:lblOffset val="100"/>
        <c:noMultiLvlLbl val="0"/>
      </c:catAx>
      <c:valAx>
        <c:axId val="26651712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266515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B880B-F9E9-400D-A162-AEDBCDFAB0D5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B97E2-D76C-4A5C-82D1-9C1180FD08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46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52C32-3BE8-4431-B662-AAA68CF62048}" type="slidenum">
              <a:rPr lang="en-US"/>
              <a:pPr/>
              <a:t>38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27138" y="374650"/>
            <a:ext cx="4403725" cy="3303588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748088"/>
            <a:ext cx="5708650" cy="4676775"/>
          </a:xfrm>
        </p:spPr>
        <p:txBody>
          <a:bodyPr/>
          <a:lstStyle/>
          <a:p>
            <a:r>
              <a:rPr lang="en-US">
                <a:cs typeface="Times New Roman" charset="0"/>
              </a:rPr>
              <a:t>Historically, this staging methodology was designed for Hodgkin</a:t>
            </a:r>
            <a:r>
              <a:rPr lang="en-US">
                <a:latin typeface="Arial"/>
                <a:cs typeface="Times New Roman" charset="0"/>
              </a:rPr>
              <a:t>’</a:t>
            </a:r>
            <a:r>
              <a:rPr lang="en-US">
                <a:cs typeface="Times New Roman" charset="0"/>
              </a:rPr>
              <a:t>s disease but has been adapted to NHL.  Staging defines the extent of a cancer along three axes: tumor (T); node (N); and metastasis (M).  The rationale behind a staging system is to accomplish the following: </a:t>
            </a:r>
          </a:p>
          <a:p>
            <a:pPr lvl="1"/>
            <a:r>
              <a:rPr lang="en-US">
                <a:cs typeface="Times New Roman" charset="0"/>
              </a:rPr>
              <a:t>Plan treatment strategies</a:t>
            </a:r>
          </a:p>
          <a:p>
            <a:pPr lvl="1"/>
            <a:r>
              <a:rPr lang="en-US">
                <a:cs typeface="Times New Roman" charset="0"/>
              </a:rPr>
              <a:t>Help evaluate the treatment results</a:t>
            </a:r>
          </a:p>
          <a:p>
            <a:pPr lvl="1"/>
            <a:r>
              <a:rPr lang="en-US">
                <a:cs typeface="Times New Roman" charset="0"/>
              </a:rPr>
              <a:t>Standardize information to facilitate exchanges between health-care professionals and treatment centers</a:t>
            </a:r>
          </a:p>
          <a:p>
            <a:pPr lvl="1"/>
            <a:r>
              <a:rPr lang="en-US">
                <a:cs typeface="Times New Roman" charset="0"/>
              </a:rPr>
              <a:t>Formulate a more accurate prognosis</a:t>
            </a:r>
          </a:p>
          <a:p>
            <a:pPr lvl="1"/>
            <a:r>
              <a:rPr lang="en-US">
                <a:cs typeface="Times New Roman" charset="0"/>
              </a:rPr>
              <a:t>Promote the continuity of cancer investigation</a:t>
            </a:r>
            <a:endParaRPr lang="en-US"/>
          </a:p>
          <a:p>
            <a:pPr lvl="1"/>
            <a:endParaRPr lang="en-US"/>
          </a:p>
          <a:p>
            <a:r>
              <a:rPr lang="en-US">
                <a:cs typeface="Times New Roman" charset="0"/>
              </a:rPr>
              <a:t>The </a:t>
            </a:r>
            <a:r>
              <a:rPr lang="en-US" b="1">
                <a:cs typeface="Times New Roman" charset="0"/>
              </a:rPr>
              <a:t>Ann Arbor Staging System</a:t>
            </a:r>
            <a:r>
              <a:rPr lang="en-US">
                <a:cs typeface="Times New Roman" charset="0"/>
              </a:rPr>
              <a:t> is the most commonly used in NHL.  It is divided into four stages (I to IV), according to nodal and extralymphatic involvement, and subclassified into A and B categories.</a:t>
            </a:r>
          </a:p>
          <a:p>
            <a:pPr lvl="1"/>
            <a:r>
              <a:rPr lang="en-US">
                <a:cs typeface="Times New Roman" charset="0"/>
              </a:rPr>
              <a:t>A designates the absence of the so-called B symptoms.</a:t>
            </a:r>
          </a:p>
          <a:p>
            <a:pPr lvl="1"/>
            <a:r>
              <a:rPr lang="en-US">
                <a:cs typeface="Times New Roman" charset="0"/>
              </a:rPr>
              <a:t>B signals their presence.</a:t>
            </a:r>
          </a:p>
          <a:p>
            <a:pPr lvl="1"/>
            <a:endParaRPr lang="en-US">
              <a:cs typeface="Times New Roman" charset="0"/>
            </a:endParaRPr>
          </a:p>
          <a:p>
            <a:r>
              <a:rPr lang="en-US">
                <a:cs typeface="Times New Roman" charset="0"/>
              </a:rPr>
              <a:t>The </a:t>
            </a:r>
            <a:r>
              <a:rPr lang="en-US" b="1">
                <a:cs typeface="Times New Roman" charset="0"/>
              </a:rPr>
              <a:t>B symptoms</a:t>
            </a:r>
            <a:r>
              <a:rPr lang="en-US">
                <a:cs typeface="Times New Roman" charset="0"/>
              </a:rPr>
              <a:t> are as follows:</a:t>
            </a:r>
          </a:p>
          <a:p>
            <a:pPr lvl="1"/>
            <a:r>
              <a:rPr lang="en-US"/>
              <a:t>Unexplained loss of more than 10% of body weight in the 6 months before diagnosis</a:t>
            </a:r>
          </a:p>
          <a:p>
            <a:pPr lvl="1"/>
            <a:r>
              <a:rPr lang="en-US"/>
              <a:t>Unexplained fever with temperatures above 38</a:t>
            </a:r>
            <a:r>
              <a:rPr lang="en-US" baseline="30000"/>
              <a:t>o </a:t>
            </a:r>
            <a:r>
              <a:rPr lang="en-US"/>
              <a:t>Celsius</a:t>
            </a:r>
          </a:p>
          <a:p>
            <a:pPr lvl="1"/>
            <a:r>
              <a:rPr lang="en-US">
                <a:cs typeface="Times New Roman" charset="0"/>
              </a:rPr>
              <a:t>Drenching night sweats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 sz="1000"/>
              <a:t>Skarin AT, ed. </a:t>
            </a:r>
            <a:r>
              <a:rPr lang="en-US" sz="1000" i="1"/>
              <a:t>Dana-Farber Cancer Institute Atlas of Diagnostic Oncology</a:t>
            </a:r>
            <a:r>
              <a:rPr lang="en-US" sz="1000"/>
              <a:t>. Philadelphia: </a:t>
            </a:r>
          </a:p>
          <a:p>
            <a:r>
              <a:rPr lang="en-US" sz="1000"/>
              <a:t>Lippincott; New York: Gower Medical Pub; 1991.</a:t>
            </a:r>
          </a:p>
          <a:p>
            <a:r>
              <a:rPr lang="en-US" sz="1000"/>
              <a:t>Available at http://www.acs.ohio-state.edu/units/cancer/handbook/staging.pdf. Accessed 6/25/02.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0338" y="668338"/>
            <a:ext cx="4008437" cy="30067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3824288"/>
            <a:ext cx="5788025" cy="4870450"/>
          </a:xfrm>
        </p:spPr>
        <p:txBody>
          <a:bodyPr/>
          <a:lstStyle/>
          <a:p>
            <a:pPr marL="228600" indent="-228600">
              <a:tabLst>
                <a:tab pos="4057650" algn="r"/>
              </a:tabLst>
            </a:pPr>
            <a:r>
              <a:rPr lang="en-US" altLang="en-US" i="1"/>
              <a:t>Key Point</a:t>
            </a:r>
            <a:r>
              <a:rPr lang="en-US" altLang="en-US"/>
              <a:t>: The REAL/WHO classification system makes it possible to define clinically distinct types of NHL.</a:t>
            </a:r>
            <a:r>
              <a:rPr lang="en-US" altLang="en-US" baseline="30000"/>
              <a:t>1,2</a:t>
            </a:r>
          </a:p>
          <a:p>
            <a:pPr marL="228600" indent="-228600">
              <a:tabLst>
                <a:tab pos="4057650" algn="r"/>
              </a:tabLst>
            </a:pPr>
            <a:r>
              <a:rPr lang="en-US" altLang="en-US"/>
              <a:t> </a:t>
            </a:r>
          </a:p>
          <a:p>
            <a:pPr marL="228600" indent="-228600">
              <a:tabLst>
                <a:tab pos="4057650" algn="r"/>
              </a:tabLst>
            </a:pPr>
            <a:r>
              <a:rPr lang="en-US" altLang="en-US"/>
              <a:t>This is a clinical evaluation of the REAL classifications in 1403 cases of NHL at 9 study sites worldwide.</a:t>
            </a:r>
            <a:r>
              <a:rPr lang="en-US" altLang="en-US" baseline="30000"/>
              <a:t>2</a:t>
            </a:r>
          </a:p>
          <a:p>
            <a:pPr marL="228600" indent="-228600">
              <a:tabLst>
                <a:tab pos="4057650" algn="r"/>
              </a:tabLst>
            </a:pPr>
            <a:r>
              <a:rPr lang="en-US" altLang="en-US"/>
              <a:t>For most subtypes, diagnostic accuracy and reproducibility were ≥85%.</a:t>
            </a:r>
            <a:r>
              <a:rPr lang="en-US" altLang="en-US" baseline="30000"/>
              <a:t>2</a:t>
            </a:r>
            <a:r>
              <a:rPr lang="en-US" altLang="en-US"/>
              <a:t> </a:t>
            </a:r>
          </a:p>
          <a:p>
            <a:pPr marL="228600" indent="-228600">
              <a:tabLst>
                <a:tab pos="4057650" algn="r"/>
              </a:tabLst>
            </a:pPr>
            <a:r>
              <a:rPr lang="en-US" altLang="en-US"/>
              <a:t>The most common NHL subtypes</a:t>
            </a:r>
            <a:r>
              <a:rPr lang="en-US" altLang="en-US" baseline="30000"/>
              <a:t>2</a:t>
            </a:r>
          </a:p>
          <a:p>
            <a:pPr marL="571500" lvl="1" indent="-228600">
              <a:tabLst>
                <a:tab pos="4057650" algn="r"/>
              </a:tabLst>
            </a:pPr>
            <a:r>
              <a:rPr lang="en-US" altLang="en-US"/>
              <a:t>Indolent lymphomas	35%</a:t>
            </a:r>
          </a:p>
          <a:p>
            <a:pPr lvl="2" indent="-228600">
              <a:tabLst>
                <a:tab pos="4057650" algn="r"/>
              </a:tabLst>
            </a:pPr>
            <a:r>
              <a:rPr lang="en-US" altLang="en-US"/>
              <a:t>Follicular lymphoma 	22%</a:t>
            </a:r>
          </a:p>
          <a:p>
            <a:pPr lvl="2" indent="-228600">
              <a:tabLst>
                <a:tab pos="4057650" algn="r"/>
              </a:tabLst>
            </a:pPr>
            <a:r>
              <a:rPr lang="en-US" altLang="en-US"/>
              <a:t>Small lymphocytic lymphoma 	6%</a:t>
            </a:r>
          </a:p>
          <a:p>
            <a:pPr lvl="2" indent="-228600">
              <a:tabLst>
                <a:tab pos="4057650" algn="r"/>
              </a:tabLst>
            </a:pPr>
            <a:r>
              <a:rPr lang="en-US" altLang="en-US"/>
              <a:t>Marginal zone B-cell MALT 	5%</a:t>
            </a:r>
          </a:p>
          <a:p>
            <a:pPr lvl="2" indent="-228600">
              <a:tabLst>
                <a:tab pos="4057650" algn="r"/>
              </a:tabLst>
            </a:pPr>
            <a:r>
              <a:rPr lang="en-US" altLang="en-US"/>
              <a:t>Marginal zone B-cell nodal	1%</a:t>
            </a:r>
          </a:p>
          <a:p>
            <a:pPr lvl="2" indent="-228600">
              <a:tabLst>
                <a:tab pos="4057650" algn="r"/>
              </a:tabLst>
            </a:pPr>
            <a:r>
              <a:rPr lang="en-US" altLang="en-US"/>
              <a:t>Lymphoplasmacytic	1%</a:t>
            </a:r>
          </a:p>
          <a:p>
            <a:pPr lvl="2" indent="-228600">
              <a:tabLst>
                <a:tab pos="4057650" algn="r"/>
              </a:tabLst>
            </a:pPr>
            <a:endParaRPr lang="en-US" altLang="en-US"/>
          </a:p>
          <a:p>
            <a:pPr marL="571500" lvl="1" indent="-228600">
              <a:tabLst>
                <a:tab pos="4057650" algn="r"/>
              </a:tabLst>
            </a:pPr>
            <a:r>
              <a:rPr lang="en-US" altLang="en-US"/>
              <a:t>Mantle cell lymphoma 	6%</a:t>
            </a:r>
          </a:p>
          <a:p>
            <a:pPr marL="571500" lvl="1" indent="-228600">
              <a:tabLst>
                <a:tab pos="4057650" algn="r"/>
              </a:tabLst>
            </a:pPr>
            <a:r>
              <a:rPr lang="en-US" altLang="en-US"/>
              <a:t>Peripheral T-cell lymphoma 	6%</a:t>
            </a:r>
          </a:p>
          <a:p>
            <a:pPr marL="571500" lvl="1" indent="-228600">
              <a:tabLst>
                <a:tab pos="4057650" algn="r"/>
              </a:tabLst>
            </a:pPr>
            <a:r>
              <a:rPr lang="en-US" altLang="en-US"/>
              <a:t>Diffuse large B-cell lymphoma 	31%</a:t>
            </a:r>
          </a:p>
          <a:p>
            <a:pPr marL="571500" lvl="1" indent="-228600">
              <a:tabLst>
                <a:tab pos="4057650" algn="r"/>
              </a:tabLst>
            </a:pPr>
            <a:r>
              <a:rPr lang="en-US" altLang="en-US"/>
              <a:t>Composite lymphomas	13%</a:t>
            </a:r>
          </a:p>
          <a:p>
            <a:pPr marL="228600" indent="-228600">
              <a:tabLst>
                <a:tab pos="4057650" algn="r"/>
              </a:tabLst>
            </a:pPr>
            <a:endParaRPr lang="en-US" altLang="en-US"/>
          </a:p>
          <a:p>
            <a:pPr marL="228600" indent="-228600">
              <a:tabLst>
                <a:tab pos="4057650" algn="r"/>
              </a:tabLst>
            </a:pPr>
            <a:r>
              <a:rPr lang="en-US" altLang="en-US"/>
              <a:t>The Non-Hodgkin’s Lymphoma Classification Project. A clinical evaluation of the International Lymphoma Study Group classification of non-Hodgkin’s lymphoma. </a:t>
            </a:r>
            <a:r>
              <a:rPr lang="en-US" altLang="en-US" i="1"/>
              <a:t>Blood</a:t>
            </a:r>
            <a:r>
              <a:rPr lang="en-US" altLang="en-US"/>
              <a:t>. 1997;89:3909–3918.</a:t>
            </a:r>
          </a:p>
          <a:p>
            <a:pPr marL="228600" indent="-228600">
              <a:tabLst>
                <a:tab pos="4057650" algn="r"/>
              </a:tabLst>
            </a:pPr>
            <a:r>
              <a:rPr lang="en-US" altLang="en-US"/>
              <a:t>Armitage JO, Weisenburger DD, for the Non-Hodgkin’s Lymphoma Classification Project. New approach to classifying non-Hodgkin’s lymphomas: clinical features of the major histologic subtypes. </a:t>
            </a:r>
            <a:r>
              <a:rPr lang="en-US" altLang="en-US" i="1"/>
              <a:t>J Clin Oncol</a:t>
            </a:r>
            <a:r>
              <a:rPr lang="en-US" altLang="en-US"/>
              <a:t>. 1998;16:2780–2795.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C57EB17-32F1-4BFE-89C9-DD342398A267}" type="slidenum">
              <a:rPr lang="en-US"/>
              <a:pPr/>
              <a:t>79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38263" y="914400"/>
            <a:ext cx="4181475" cy="31353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4" name="Text Box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5544" y="4353081"/>
            <a:ext cx="4771681" cy="33438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15900" indent="-215900" defTabSz="457200" eaLnBrk="1" hangingPunct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dirty="0" smtClean="0">
                <a:ea typeface="Lucida Sans Unicode" pitchFamily="34" charset="0"/>
                <a:cs typeface="Lucida Sans Unicode" pitchFamily="34" charset="0"/>
              </a:rPr>
              <a:t>Pathological Features of Peripheral Blood and Bone Marrow in Patients with </a:t>
            </a:r>
            <a:r>
              <a:rPr lang="en-GB" sz="1600" dirty="0" err="1" smtClean="0">
                <a:ea typeface="Lucida Sans Unicode" pitchFamily="34" charset="0"/>
                <a:cs typeface="Lucida Sans Unicode" pitchFamily="34" charset="0"/>
              </a:rPr>
              <a:t>Myelofibrosis</a:t>
            </a:r>
            <a:r>
              <a:rPr lang="en-GB" sz="1600" dirty="0" smtClean="0">
                <a:ea typeface="Lucida Sans Unicode" pitchFamily="34" charset="0"/>
                <a:cs typeface="Lucida Sans Unicode" pitchFamily="34" charset="0"/>
              </a:rPr>
              <a:t> with Myeloid Metaplasia.</a:t>
            </a:r>
          </a:p>
          <a:p>
            <a:pPr marL="215900" indent="-215900" defTabSz="457200" eaLnBrk="1" hangingPunct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en-GB" sz="1600" dirty="0" smtClean="0">
              <a:ea typeface="Lucida Sans Unicode" pitchFamily="34" charset="0"/>
              <a:cs typeface="Lucida Sans Unicode" pitchFamily="34" charset="0"/>
            </a:endParaRPr>
          </a:p>
          <a:p>
            <a:pPr marL="215900" indent="-215900" defTabSz="457200" eaLnBrk="1" hangingPunct="1">
              <a:lnSpc>
                <a:spcPct val="97000"/>
              </a:lnSpc>
              <a:spcBef>
                <a:spcPct val="0"/>
              </a:spcBef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dirty="0" smtClean="0">
                <a:ea typeface="Lucida Sans Unicode" pitchFamily="34" charset="0"/>
                <a:cs typeface="Lucida Sans Unicode" pitchFamily="34" charset="0"/>
              </a:rPr>
              <a:t>Panel A shows </a:t>
            </a:r>
            <a:r>
              <a:rPr lang="en-GB" sz="1600" dirty="0" err="1" smtClean="0">
                <a:ea typeface="Lucida Sans Unicode" pitchFamily="34" charset="0"/>
                <a:cs typeface="Lucida Sans Unicode" pitchFamily="34" charset="0"/>
              </a:rPr>
              <a:t>myelophthisis</a:t>
            </a:r>
            <a:r>
              <a:rPr lang="en-GB" sz="1600" dirty="0" smtClean="0">
                <a:ea typeface="Lucida Sans Unicode" pitchFamily="34" charset="0"/>
                <a:cs typeface="Lucida Sans Unicode" pitchFamily="34" charset="0"/>
              </a:rPr>
              <a:t> of the blood. Immature granulocyte precursors, a nucleated red cell, and teardrop-shaped red cells are visible (Wright-</a:t>
            </a:r>
            <a:r>
              <a:rPr lang="en-GB" sz="1600" dirty="0" err="1" smtClean="0">
                <a:ea typeface="Lucida Sans Unicode" pitchFamily="34" charset="0"/>
                <a:cs typeface="Lucida Sans Unicode" pitchFamily="34" charset="0"/>
              </a:rPr>
              <a:t>Giemsa</a:t>
            </a:r>
            <a:r>
              <a:rPr lang="en-GB" sz="1600" dirty="0" smtClean="0">
                <a:ea typeface="Lucida Sans Unicode" pitchFamily="34" charset="0"/>
                <a:cs typeface="Lucida Sans Unicode" pitchFamily="34" charset="0"/>
              </a:rPr>
              <a:t>, x200). Biopsy specimens of the bone marrow core show stromal stranding and atypical megakaryocytes (Panel B; </a:t>
            </a:r>
            <a:r>
              <a:rPr lang="en-GB" sz="1600" dirty="0" err="1" smtClean="0">
                <a:ea typeface="Lucida Sans Unicode" pitchFamily="34" charset="0"/>
                <a:cs typeface="Lucida Sans Unicode" pitchFamily="34" charset="0"/>
              </a:rPr>
              <a:t>hematoxylin</a:t>
            </a:r>
            <a:r>
              <a:rPr lang="en-GB" sz="1600" dirty="0" smtClean="0">
                <a:ea typeface="Lucida Sans Unicode" pitchFamily="34" charset="0"/>
                <a:cs typeface="Lucida Sans Unicode" pitchFamily="34" charset="0"/>
              </a:rPr>
              <a:t> and eosin, x128), collagen fibrosis on silver-impregnation staining of </a:t>
            </a:r>
            <a:r>
              <a:rPr lang="en-GB" sz="1600" dirty="0" err="1" smtClean="0">
                <a:ea typeface="Lucida Sans Unicode" pitchFamily="34" charset="0"/>
                <a:cs typeface="Lucida Sans Unicode" pitchFamily="34" charset="0"/>
              </a:rPr>
              <a:t>reticulin</a:t>
            </a:r>
            <a:r>
              <a:rPr lang="en-GB" sz="1600" dirty="0" smtClean="0">
                <a:ea typeface="Lucida Sans Unicode" pitchFamily="34" charset="0"/>
                <a:cs typeface="Lucida Sans Unicode" pitchFamily="34" charset="0"/>
              </a:rPr>
              <a:t> (Panel C, x128), and thickening of the bone </a:t>
            </a:r>
            <a:r>
              <a:rPr lang="en-GB" sz="1600" dirty="0" err="1" smtClean="0">
                <a:ea typeface="Lucida Sans Unicode" pitchFamily="34" charset="0"/>
                <a:cs typeface="Lucida Sans Unicode" pitchFamily="34" charset="0"/>
              </a:rPr>
              <a:t>trabeculae</a:t>
            </a:r>
            <a:r>
              <a:rPr lang="en-GB" sz="1600" dirty="0" smtClean="0">
                <a:ea typeface="Lucida Sans Unicode" pitchFamily="34" charset="0"/>
                <a:cs typeface="Lucida Sans Unicode" pitchFamily="34" charset="0"/>
              </a:rPr>
              <a:t> (</a:t>
            </a:r>
            <a:r>
              <a:rPr lang="en-GB" sz="1600" dirty="0" err="1" smtClean="0">
                <a:ea typeface="Lucida Sans Unicode" pitchFamily="34" charset="0"/>
                <a:cs typeface="Lucida Sans Unicode" pitchFamily="34" charset="0"/>
              </a:rPr>
              <a:t>osteosclerosis</a:t>
            </a:r>
            <a:r>
              <a:rPr lang="en-GB" sz="1600" dirty="0" smtClean="0">
                <a:ea typeface="Lucida Sans Unicode" pitchFamily="34" charset="0"/>
                <a:cs typeface="Lucida Sans Unicode" pitchFamily="34" charset="0"/>
              </a:rPr>
              <a:t>) and intramedullary sinusoidal </a:t>
            </a:r>
            <a:r>
              <a:rPr lang="en-GB" sz="1600" dirty="0" err="1" smtClean="0">
                <a:ea typeface="Lucida Sans Unicode" pitchFamily="34" charset="0"/>
                <a:cs typeface="Lucida Sans Unicode" pitchFamily="34" charset="0"/>
              </a:rPr>
              <a:t>hematopoiesis</a:t>
            </a:r>
            <a:r>
              <a:rPr lang="en-GB" sz="1600" dirty="0" smtClean="0">
                <a:ea typeface="Lucida Sans Unicode" pitchFamily="34" charset="0"/>
                <a:cs typeface="Lucida Sans Unicode" pitchFamily="34" charset="0"/>
              </a:rPr>
              <a:t> (Panel D; </a:t>
            </a:r>
            <a:r>
              <a:rPr lang="en-GB" sz="1600" dirty="0" err="1" smtClean="0">
                <a:ea typeface="Lucida Sans Unicode" pitchFamily="34" charset="0"/>
                <a:cs typeface="Lucida Sans Unicode" pitchFamily="34" charset="0"/>
              </a:rPr>
              <a:t>hematoxylin</a:t>
            </a:r>
            <a:r>
              <a:rPr lang="en-GB" sz="1600" dirty="0" smtClean="0">
                <a:ea typeface="Lucida Sans Unicode" pitchFamily="34" charset="0"/>
                <a:cs typeface="Lucida Sans Unicode" pitchFamily="34" charset="0"/>
              </a:rPr>
              <a:t> and eosin, x128).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D0E6F-F70A-4EFF-8320-F85D0A5116B2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92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9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4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0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24B1B1-E34B-40FC-8E23-B137DB59D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5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1E8B5B7-1005-4C29-99D5-7EB84AB921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84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27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34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39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1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225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33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7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0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6E23-514B-45DE-AA5C-074B50D6E1C2}" type="datetimeFigureOut">
              <a:rPr lang="ru-RU" smtClean="0"/>
              <a:pPr/>
              <a:t>24.09.2018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2AEE3-21E4-4EC4-ADE9-694A04F7C9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96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ntminnie.com/ScottWilliamsMD2/nucmed/PET/PET%20tumor%20imaging/Lymphoma/Images/Liver_widespread.avi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545861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LYMPHOMA. MYELOFIBROSIS</a:t>
            </a:r>
            <a:endParaRPr lang="ru-RU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Normal B cell Development</a:t>
            </a: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3505200" y="3962400"/>
            <a:ext cx="1854200" cy="896938"/>
          </a:xfrm>
          <a:prstGeom prst="rightArrow">
            <a:avLst>
              <a:gd name="adj1" fmla="val 50000"/>
              <a:gd name="adj2" fmla="val 516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Travel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5334000" y="1447800"/>
            <a:ext cx="3403600" cy="4887913"/>
            <a:chOff x="3360" y="912"/>
            <a:chExt cx="2144" cy="3079"/>
          </a:xfrm>
        </p:grpSpPr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3504" y="912"/>
              <a:ext cx="2000" cy="2864"/>
              <a:chOff x="3504" y="912"/>
              <a:chExt cx="2000" cy="2864"/>
            </a:xfrm>
          </p:grpSpPr>
          <p:grpSp>
            <p:nvGrpSpPr>
              <p:cNvPr id="5126" name="Group 6"/>
              <p:cNvGrpSpPr>
                <a:grpSpLocks/>
              </p:cNvGrpSpPr>
              <p:nvPr/>
            </p:nvGrpSpPr>
            <p:grpSpPr bwMode="auto">
              <a:xfrm>
                <a:off x="3504" y="912"/>
                <a:ext cx="2000" cy="2864"/>
                <a:chOff x="3840" y="1240"/>
                <a:chExt cx="1664" cy="2536"/>
              </a:xfrm>
            </p:grpSpPr>
            <p:sp>
              <p:nvSpPr>
                <p:cNvPr id="5127" name="Freeform 7"/>
                <p:cNvSpPr>
                  <a:spLocks/>
                </p:cNvSpPr>
                <p:nvPr/>
              </p:nvSpPr>
              <p:spPr bwMode="auto">
                <a:xfrm>
                  <a:off x="3840" y="1240"/>
                  <a:ext cx="1664" cy="2536"/>
                </a:xfrm>
                <a:custGeom>
                  <a:avLst/>
                  <a:gdLst>
                    <a:gd name="T0" fmla="*/ 1104 w 1664"/>
                    <a:gd name="T1" fmla="*/ 56 h 2536"/>
                    <a:gd name="T2" fmla="*/ 336 w 1664"/>
                    <a:gd name="T3" fmla="*/ 440 h 2536"/>
                    <a:gd name="T4" fmla="*/ 0 w 1664"/>
                    <a:gd name="T5" fmla="*/ 1400 h 2536"/>
                    <a:gd name="T6" fmla="*/ 336 w 1664"/>
                    <a:gd name="T7" fmla="*/ 2264 h 2536"/>
                    <a:gd name="T8" fmla="*/ 1296 w 1664"/>
                    <a:gd name="T9" fmla="*/ 2504 h 2536"/>
                    <a:gd name="T10" fmla="*/ 1632 w 1664"/>
                    <a:gd name="T11" fmla="*/ 2072 h 2536"/>
                    <a:gd name="T12" fmla="*/ 1488 w 1664"/>
                    <a:gd name="T13" fmla="*/ 1544 h 2536"/>
                    <a:gd name="T14" fmla="*/ 1200 w 1664"/>
                    <a:gd name="T15" fmla="*/ 1208 h 2536"/>
                    <a:gd name="T16" fmla="*/ 1296 w 1664"/>
                    <a:gd name="T17" fmla="*/ 920 h 2536"/>
                    <a:gd name="T18" fmla="*/ 1584 w 1664"/>
                    <a:gd name="T19" fmla="*/ 440 h 2536"/>
                    <a:gd name="T20" fmla="*/ 1392 w 1664"/>
                    <a:gd name="T21" fmla="*/ 104 h 2536"/>
                    <a:gd name="T22" fmla="*/ 1104 w 1664"/>
                    <a:gd name="T23" fmla="*/ 56 h 2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64" h="2536">
                      <a:moveTo>
                        <a:pt x="1104" y="56"/>
                      </a:moveTo>
                      <a:cubicBezTo>
                        <a:pt x="928" y="112"/>
                        <a:pt x="520" y="216"/>
                        <a:pt x="336" y="440"/>
                      </a:cubicBezTo>
                      <a:cubicBezTo>
                        <a:pt x="152" y="664"/>
                        <a:pt x="0" y="1096"/>
                        <a:pt x="0" y="1400"/>
                      </a:cubicBezTo>
                      <a:cubicBezTo>
                        <a:pt x="0" y="1704"/>
                        <a:pt x="120" y="2080"/>
                        <a:pt x="336" y="2264"/>
                      </a:cubicBezTo>
                      <a:cubicBezTo>
                        <a:pt x="552" y="2448"/>
                        <a:pt x="1080" y="2536"/>
                        <a:pt x="1296" y="2504"/>
                      </a:cubicBezTo>
                      <a:cubicBezTo>
                        <a:pt x="1512" y="2472"/>
                        <a:pt x="1600" y="2232"/>
                        <a:pt x="1632" y="2072"/>
                      </a:cubicBezTo>
                      <a:cubicBezTo>
                        <a:pt x="1664" y="1912"/>
                        <a:pt x="1560" y="1688"/>
                        <a:pt x="1488" y="1544"/>
                      </a:cubicBezTo>
                      <a:cubicBezTo>
                        <a:pt x="1416" y="1400"/>
                        <a:pt x="1232" y="1312"/>
                        <a:pt x="1200" y="1208"/>
                      </a:cubicBezTo>
                      <a:cubicBezTo>
                        <a:pt x="1168" y="1104"/>
                        <a:pt x="1232" y="1048"/>
                        <a:pt x="1296" y="920"/>
                      </a:cubicBezTo>
                      <a:cubicBezTo>
                        <a:pt x="1360" y="792"/>
                        <a:pt x="1568" y="576"/>
                        <a:pt x="1584" y="440"/>
                      </a:cubicBezTo>
                      <a:cubicBezTo>
                        <a:pt x="1600" y="304"/>
                        <a:pt x="1472" y="168"/>
                        <a:pt x="1392" y="104"/>
                      </a:cubicBezTo>
                      <a:cubicBezTo>
                        <a:pt x="1312" y="40"/>
                        <a:pt x="1280" y="0"/>
                        <a:pt x="1104" y="56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28" name="AutoShape 8"/>
                <p:cNvSpPr>
                  <a:spLocks noChangeArrowheads="1"/>
                </p:cNvSpPr>
                <p:nvPr/>
              </p:nvSpPr>
              <p:spPr bwMode="auto">
                <a:xfrm rot="-4722468">
                  <a:off x="4150" y="2155"/>
                  <a:ext cx="528" cy="766"/>
                </a:xfrm>
                <a:custGeom>
                  <a:avLst/>
                  <a:gdLst>
                    <a:gd name="G0" fmla="+- 6163 0 0"/>
                    <a:gd name="G1" fmla="+- 21600 0 6163"/>
                    <a:gd name="G2" fmla="*/ 6163 1 2"/>
                    <a:gd name="G3" fmla="+- 21600 0 G2"/>
                    <a:gd name="G4" fmla="+/ 6163 21600 2"/>
                    <a:gd name="G5" fmla="+/ G1 0 2"/>
                    <a:gd name="G6" fmla="*/ 21600 21600 6163"/>
                    <a:gd name="G7" fmla="*/ G6 1 2"/>
                    <a:gd name="G8" fmla="+- 21600 0 G7"/>
                    <a:gd name="G9" fmla="*/ 21600 1 2"/>
                    <a:gd name="G10" fmla="+- 6163 0 G9"/>
                    <a:gd name="G11" fmla="?: G10 G8 0"/>
                    <a:gd name="G12" fmla="?: G10 G7 21600"/>
                    <a:gd name="T0" fmla="*/ 18518 w 21600"/>
                    <a:gd name="T1" fmla="*/ 10800 h 21600"/>
                    <a:gd name="T2" fmla="*/ 10800 w 21600"/>
                    <a:gd name="T3" fmla="*/ 21600 h 21600"/>
                    <a:gd name="T4" fmla="*/ 3082 w 21600"/>
                    <a:gd name="T5" fmla="*/ 10800 h 21600"/>
                    <a:gd name="T6" fmla="*/ 10800 w 21600"/>
                    <a:gd name="T7" fmla="*/ 0 h 21600"/>
                    <a:gd name="T8" fmla="*/ 4882 w 21600"/>
                    <a:gd name="T9" fmla="*/ 4882 h 21600"/>
                    <a:gd name="T10" fmla="*/ 16718 w 21600"/>
                    <a:gd name="T11" fmla="*/ 1671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163" y="21600"/>
                      </a:lnTo>
                      <a:lnTo>
                        <a:pt x="1543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29" name="AutoShape 9"/>
                <p:cNvSpPr>
                  <a:spLocks noChangeArrowheads="1"/>
                </p:cNvSpPr>
                <p:nvPr/>
              </p:nvSpPr>
              <p:spPr bwMode="auto">
                <a:xfrm rot="-3382592">
                  <a:off x="4344" y="1608"/>
                  <a:ext cx="528" cy="672"/>
                </a:xfrm>
                <a:custGeom>
                  <a:avLst/>
                  <a:gdLst>
                    <a:gd name="G0" fmla="+- 5359 0 0"/>
                    <a:gd name="G1" fmla="+- 21600 0 5359"/>
                    <a:gd name="G2" fmla="*/ 5359 1 2"/>
                    <a:gd name="G3" fmla="+- 21600 0 G2"/>
                    <a:gd name="G4" fmla="+/ 5359 21600 2"/>
                    <a:gd name="G5" fmla="+/ G1 0 2"/>
                    <a:gd name="G6" fmla="*/ 21600 21600 5359"/>
                    <a:gd name="G7" fmla="*/ G6 1 2"/>
                    <a:gd name="G8" fmla="+- 21600 0 G7"/>
                    <a:gd name="G9" fmla="*/ 21600 1 2"/>
                    <a:gd name="G10" fmla="+- 5359 0 G9"/>
                    <a:gd name="G11" fmla="?: G10 G8 0"/>
                    <a:gd name="G12" fmla="?: G10 G7 21600"/>
                    <a:gd name="T0" fmla="*/ 18920 w 21600"/>
                    <a:gd name="T1" fmla="*/ 10800 h 21600"/>
                    <a:gd name="T2" fmla="*/ 10800 w 21600"/>
                    <a:gd name="T3" fmla="*/ 21600 h 21600"/>
                    <a:gd name="T4" fmla="*/ 2680 w 21600"/>
                    <a:gd name="T5" fmla="*/ 10800 h 21600"/>
                    <a:gd name="T6" fmla="*/ 10800 w 21600"/>
                    <a:gd name="T7" fmla="*/ 0 h 21600"/>
                    <a:gd name="T8" fmla="*/ 4480 w 21600"/>
                    <a:gd name="T9" fmla="*/ 4480 h 21600"/>
                    <a:gd name="T10" fmla="*/ 17120 w 21600"/>
                    <a:gd name="T11" fmla="*/ 1712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59" y="21600"/>
                      </a:lnTo>
                      <a:lnTo>
                        <a:pt x="1624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30" name="AutoShape 10"/>
                <p:cNvSpPr>
                  <a:spLocks noChangeArrowheads="1"/>
                </p:cNvSpPr>
                <p:nvPr/>
              </p:nvSpPr>
              <p:spPr bwMode="auto">
                <a:xfrm rot="-7591139">
                  <a:off x="4347" y="2752"/>
                  <a:ext cx="528" cy="730"/>
                </a:xfrm>
                <a:custGeom>
                  <a:avLst/>
                  <a:gdLst>
                    <a:gd name="G0" fmla="+- 6608 0 0"/>
                    <a:gd name="G1" fmla="+- 21600 0 6608"/>
                    <a:gd name="G2" fmla="*/ 6608 1 2"/>
                    <a:gd name="G3" fmla="+- 21600 0 G2"/>
                    <a:gd name="G4" fmla="+/ 6608 21600 2"/>
                    <a:gd name="G5" fmla="+/ G1 0 2"/>
                    <a:gd name="G6" fmla="*/ 21600 21600 6608"/>
                    <a:gd name="G7" fmla="*/ G6 1 2"/>
                    <a:gd name="G8" fmla="+- 21600 0 G7"/>
                    <a:gd name="G9" fmla="*/ 21600 1 2"/>
                    <a:gd name="G10" fmla="+- 6608 0 G9"/>
                    <a:gd name="G11" fmla="?: G10 G8 0"/>
                    <a:gd name="G12" fmla="?: G10 G7 21600"/>
                    <a:gd name="T0" fmla="*/ 18296 w 21600"/>
                    <a:gd name="T1" fmla="*/ 10800 h 21600"/>
                    <a:gd name="T2" fmla="*/ 10800 w 21600"/>
                    <a:gd name="T3" fmla="*/ 21600 h 21600"/>
                    <a:gd name="T4" fmla="*/ 3304 w 21600"/>
                    <a:gd name="T5" fmla="*/ 10800 h 21600"/>
                    <a:gd name="T6" fmla="*/ 10800 w 21600"/>
                    <a:gd name="T7" fmla="*/ 0 h 21600"/>
                    <a:gd name="T8" fmla="*/ 5104 w 21600"/>
                    <a:gd name="T9" fmla="*/ 5104 h 21600"/>
                    <a:gd name="T10" fmla="*/ 16496 w 21600"/>
                    <a:gd name="T11" fmla="*/ 1649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608" y="21600"/>
                      </a:lnTo>
                      <a:lnTo>
                        <a:pt x="1499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31" name="AutoShape 11"/>
                <p:cNvSpPr>
                  <a:spLocks noChangeArrowheads="1"/>
                </p:cNvSpPr>
                <p:nvPr/>
              </p:nvSpPr>
              <p:spPr bwMode="auto">
                <a:xfrm rot="-10399936">
                  <a:off x="4901" y="3120"/>
                  <a:ext cx="406" cy="447"/>
                </a:xfrm>
                <a:custGeom>
                  <a:avLst/>
                  <a:gdLst>
                    <a:gd name="G0" fmla="+- 6249 0 0"/>
                    <a:gd name="G1" fmla="+- 21600 0 6249"/>
                    <a:gd name="G2" fmla="*/ 6249 1 2"/>
                    <a:gd name="G3" fmla="+- 21600 0 G2"/>
                    <a:gd name="G4" fmla="+/ 6249 21600 2"/>
                    <a:gd name="G5" fmla="+/ G1 0 2"/>
                    <a:gd name="G6" fmla="*/ 21600 21600 6249"/>
                    <a:gd name="G7" fmla="*/ G6 1 2"/>
                    <a:gd name="G8" fmla="+- 21600 0 G7"/>
                    <a:gd name="G9" fmla="*/ 21600 1 2"/>
                    <a:gd name="G10" fmla="+- 6249 0 G9"/>
                    <a:gd name="G11" fmla="?: G10 G8 0"/>
                    <a:gd name="G12" fmla="?: G10 G7 21600"/>
                    <a:gd name="T0" fmla="*/ 18475 w 21600"/>
                    <a:gd name="T1" fmla="*/ 10800 h 21600"/>
                    <a:gd name="T2" fmla="*/ 10800 w 21600"/>
                    <a:gd name="T3" fmla="*/ 21600 h 21600"/>
                    <a:gd name="T4" fmla="*/ 3125 w 21600"/>
                    <a:gd name="T5" fmla="*/ 10800 h 21600"/>
                    <a:gd name="T6" fmla="*/ 10800 w 21600"/>
                    <a:gd name="T7" fmla="*/ 0 h 21600"/>
                    <a:gd name="T8" fmla="*/ 4925 w 21600"/>
                    <a:gd name="T9" fmla="*/ 4925 h 21600"/>
                    <a:gd name="T10" fmla="*/ 16675 w 21600"/>
                    <a:gd name="T11" fmla="*/ 1667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249" y="21600"/>
                      </a:lnTo>
                      <a:lnTo>
                        <a:pt x="1535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32" name="AutoShape 12"/>
                <p:cNvSpPr>
                  <a:spLocks noChangeArrowheads="1"/>
                </p:cNvSpPr>
                <p:nvPr/>
              </p:nvSpPr>
              <p:spPr bwMode="auto">
                <a:xfrm rot="-1630938">
                  <a:off x="4800" y="1392"/>
                  <a:ext cx="480" cy="480"/>
                </a:xfrm>
                <a:custGeom>
                  <a:avLst/>
                  <a:gdLst>
                    <a:gd name="G0" fmla="+- 5922 0 0"/>
                    <a:gd name="G1" fmla="+- 21600 0 5922"/>
                    <a:gd name="G2" fmla="*/ 5922 1 2"/>
                    <a:gd name="G3" fmla="+- 21600 0 G2"/>
                    <a:gd name="G4" fmla="+/ 5922 21600 2"/>
                    <a:gd name="G5" fmla="+/ G1 0 2"/>
                    <a:gd name="G6" fmla="*/ 21600 21600 5922"/>
                    <a:gd name="G7" fmla="*/ G6 1 2"/>
                    <a:gd name="G8" fmla="+- 21600 0 G7"/>
                    <a:gd name="G9" fmla="*/ 21600 1 2"/>
                    <a:gd name="G10" fmla="+- 5922 0 G9"/>
                    <a:gd name="G11" fmla="?: G10 G8 0"/>
                    <a:gd name="G12" fmla="?: G10 G7 21600"/>
                    <a:gd name="T0" fmla="*/ 18639 w 21600"/>
                    <a:gd name="T1" fmla="*/ 10800 h 21600"/>
                    <a:gd name="T2" fmla="*/ 10800 w 21600"/>
                    <a:gd name="T3" fmla="*/ 21600 h 21600"/>
                    <a:gd name="T4" fmla="*/ 2961 w 21600"/>
                    <a:gd name="T5" fmla="*/ 10800 h 21600"/>
                    <a:gd name="T6" fmla="*/ 10800 w 21600"/>
                    <a:gd name="T7" fmla="*/ 0 h 21600"/>
                    <a:gd name="T8" fmla="*/ 4761 w 21600"/>
                    <a:gd name="T9" fmla="*/ 4761 h 21600"/>
                    <a:gd name="T10" fmla="*/ 16839 w 21600"/>
                    <a:gd name="T11" fmla="*/ 1683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922" y="21600"/>
                      </a:lnTo>
                      <a:lnTo>
                        <a:pt x="1567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5133" name="Group 13"/>
              <p:cNvGrpSpPr>
                <a:grpSpLocks/>
              </p:cNvGrpSpPr>
              <p:nvPr/>
            </p:nvGrpSpPr>
            <p:grpSpPr bwMode="auto">
              <a:xfrm>
                <a:off x="3840" y="2160"/>
                <a:ext cx="288" cy="336"/>
                <a:chOff x="288" y="1584"/>
                <a:chExt cx="1680" cy="1248"/>
              </a:xfrm>
            </p:grpSpPr>
            <p:grpSp>
              <p:nvGrpSpPr>
                <p:cNvPr id="5134" name="Group 14"/>
                <p:cNvGrpSpPr>
                  <a:grpSpLocks/>
                </p:cNvGrpSpPr>
                <p:nvPr/>
              </p:nvGrpSpPr>
              <p:grpSpPr bwMode="auto">
                <a:xfrm>
                  <a:off x="288" y="2160"/>
                  <a:ext cx="336" cy="288"/>
                  <a:chOff x="3264" y="1248"/>
                  <a:chExt cx="2352" cy="2448"/>
                </a:xfrm>
              </p:grpSpPr>
              <p:sp>
                <p:nvSpPr>
                  <p:cNvPr id="5135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36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37" name="Group 17"/>
                <p:cNvGrpSpPr>
                  <a:grpSpLocks/>
                </p:cNvGrpSpPr>
                <p:nvPr/>
              </p:nvGrpSpPr>
              <p:grpSpPr bwMode="auto">
                <a:xfrm>
                  <a:off x="432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5138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3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40" name="Group 20"/>
                <p:cNvGrpSpPr>
                  <a:grpSpLocks/>
                </p:cNvGrpSpPr>
                <p:nvPr/>
              </p:nvGrpSpPr>
              <p:grpSpPr bwMode="auto">
                <a:xfrm>
                  <a:off x="163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5141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4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43" name="Group 23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336" cy="288"/>
                  <a:chOff x="3264" y="1248"/>
                  <a:chExt cx="2352" cy="2448"/>
                </a:xfrm>
              </p:grpSpPr>
              <p:sp>
                <p:nvSpPr>
                  <p:cNvPr id="514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45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46" name="Group 26"/>
                <p:cNvGrpSpPr>
                  <a:grpSpLocks/>
                </p:cNvGrpSpPr>
                <p:nvPr/>
              </p:nvGrpSpPr>
              <p:grpSpPr bwMode="auto">
                <a:xfrm>
                  <a:off x="816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5147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48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49" name="Group 29"/>
                <p:cNvGrpSpPr>
                  <a:grpSpLocks/>
                </p:cNvGrpSpPr>
                <p:nvPr/>
              </p:nvGrpSpPr>
              <p:grpSpPr bwMode="auto">
                <a:xfrm>
                  <a:off x="1248" y="2544"/>
                  <a:ext cx="336" cy="288"/>
                  <a:chOff x="3264" y="1248"/>
                  <a:chExt cx="2352" cy="2448"/>
                </a:xfrm>
              </p:grpSpPr>
              <p:sp>
                <p:nvSpPr>
                  <p:cNvPr id="5150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51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52" name="Group 32"/>
                <p:cNvGrpSpPr>
                  <a:grpSpLocks/>
                </p:cNvGrpSpPr>
                <p:nvPr/>
              </p:nvGrpSpPr>
              <p:grpSpPr bwMode="auto">
                <a:xfrm>
                  <a:off x="576" y="1920"/>
                  <a:ext cx="336" cy="288"/>
                  <a:chOff x="3264" y="1248"/>
                  <a:chExt cx="2352" cy="2448"/>
                </a:xfrm>
              </p:grpSpPr>
              <p:sp>
                <p:nvSpPr>
                  <p:cNvPr id="5153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54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55" name="Group 35"/>
                <p:cNvGrpSpPr>
                  <a:grpSpLocks/>
                </p:cNvGrpSpPr>
                <p:nvPr/>
              </p:nvGrpSpPr>
              <p:grpSpPr bwMode="auto">
                <a:xfrm>
                  <a:off x="672" y="2208"/>
                  <a:ext cx="336" cy="288"/>
                  <a:chOff x="3264" y="1248"/>
                  <a:chExt cx="2352" cy="2448"/>
                </a:xfrm>
              </p:grpSpPr>
              <p:sp>
                <p:nvSpPr>
                  <p:cNvPr id="5156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57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58" name="Group 38"/>
                <p:cNvGrpSpPr>
                  <a:grpSpLocks/>
                </p:cNvGrpSpPr>
                <p:nvPr/>
              </p:nvGrpSpPr>
              <p:grpSpPr bwMode="auto">
                <a:xfrm>
                  <a:off x="1056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5159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60" name="Oval 4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61" name="Group 41"/>
                <p:cNvGrpSpPr>
                  <a:grpSpLocks/>
                </p:cNvGrpSpPr>
                <p:nvPr/>
              </p:nvGrpSpPr>
              <p:grpSpPr bwMode="auto">
                <a:xfrm>
                  <a:off x="91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5162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63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64" name="Group 44"/>
                <p:cNvGrpSpPr>
                  <a:grpSpLocks/>
                </p:cNvGrpSpPr>
                <p:nvPr/>
              </p:nvGrpSpPr>
              <p:grpSpPr bwMode="auto">
                <a:xfrm>
                  <a:off x="912" y="1680"/>
                  <a:ext cx="336" cy="288"/>
                  <a:chOff x="3264" y="1248"/>
                  <a:chExt cx="2352" cy="2448"/>
                </a:xfrm>
              </p:grpSpPr>
              <p:sp>
                <p:nvSpPr>
                  <p:cNvPr id="5165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66" name="Oval 4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67" name="Group 47"/>
                <p:cNvGrpSpPr>
                  <a:grpSpLocks/>
                </p:cNvGrpSpPr>
                <p:nvPr/>
              </p:nvGrpSpPr>
              <p:grpSpPr bwMode="auto">
                <a:xfrm>
                  <a:off x="1440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5168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69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70" name="Group 50"/>
                <p:cNvGrpSpPr>
                  <a:grpSpLocks/>
                </p:cNvGrpSpPr>
                <p:nvPr/>
              </p:nvGrpSpPr>
              <p:grpSpPr bwMode="auto">
                <a:xfrm>
                  <a:off x="1296" y="2016"/>
                  <a:ext cx="336" cy="288"/>
                  <a:chOff x="3264" y="1248"/>
                  <a:chExt cx="2352" cy="2448"/>
                </a:xfrm>
              </p:grpSpPr>
              <p:sp>
                <p:nvSpPr>
                  <p:cNvPr id="5171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72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73" name="Group 53"/>
                <p:cNvGrpSpPr>
                  <a:grpSpLocks/>
                </p:cNvGrpSpPr>
                <p:nvPr/>
              </p:nvGrpSpPr>
              <p:grpSpPr bwMode="auto">
                <a:xfrm>
                  <a:off x="1248" y="1728"/>
                  <a:ext cx="336" cy="288"/>
                  <a:chOff x="3264" y="1248"/>
                  <a:chExt cx="2352" cy="2448"/>
                </a:xfrm>
              </p:grpSpPr>
              <p:sp>
                <p:nvSpPr>
                  <p:cNvPr id="5174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75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</p:grpSp>
          <p:grpSp>
            <p:nvGrpSpPr>
              <p:cNvPr id="5176" name="Group 56"/>
              <p:cNvGrpSpPr>
                <a:grpSpLocks/>
              </p:cNvGrpSpPr>
              <p:nvPr/>
            </p:nvGrpSpPr>
            <p:grpSpPr bwMode="auto">
              <a:xfrm>
                <a:off x="4128" y="1440"/>
                <a:ext cx="288" cy="336"/>
                <a:chOff x="288" y="1584"/>
                <a:chExt cx="1680" cy="1248"/>
              </a:xfrm>
            </p:grpSpPr>
            <p:grpSp>
              <p:nvGrpSpPr>
                <p:cNvPr id="5177" name="Group 57"/>
                <p:cNvGrpSpPr>
                  <a:grpSpLocks/>
                </p:cNvGrpSpPr>
                <p:nvPr/>
              </p:nvGrpSpPr>
              <p:grpSpPr bwMode="auto">
                <a:xfrm>
                  <a:off x="288" y="2160"/>
                  <a:ext cx="336" cy="288"/>
                  <a:chOff x="3264" y="1248"/>
                  <a:chExt cx="2352" cy="2448"/>
                </a:xfrm>
              </p:grpSpPr>
              <p:sp>
                <p:nvSpPr>
                  <p:cNvPr id="5178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79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80" name="Group 60"/>
                <p:cNvGrpSpPr>
                  <a:grpSpLocks/>
                </p:cNvGrpSpPr>
                <p:nvPr/>
              </p:nvGrpSpPr>
              <p:grpSpPr bwMode="auto">
                <a:xfrm>
                  <a:off x="432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5181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82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83" name="Group 63"/>
                <p:cNvGrpSpPr>
                  <a:grpSpLocks/>
                </p:cNvGrpSpPr>
                <p:nvPr/>
              </p:nvGrpSpPr>
              <p:grpSpPr bwMode="auto">
                <a:xfrm>
                  <a:off x="163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5184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85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86" name="Group 66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336" cy="288"/>
                  <a:chOff x="3264" y="1248"/>
                  <a:chExt cx="2352" cy="2448"/>
                </a:xfrm>
              </p:grpSpPr>
              <p:sp>
                <p:nvSpPr>
                  <p:cNvPr id="5187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88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89" name="Group 69"/>
                <p:cNvGrpSpPr>
                  <a:grpSpLocks/>
                </p:cNvGrpSpPr>
                <p:nvPr/>
              </p:nvGrpSpPr>
              <p:grpSpPr bwMode="auto">
                <a:xfrm>
                  <a:off x="816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5190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91" name="Oval 7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92" name="Group 72"/>
                <p:cNvGrpSpPr>
                  <a:grpSpLocks/>
                </p:cNvGrpSpPr>
                <p:nvPr/>
              </p:nvGrpSpPr>
              <p:grpSpPr bwMode="auto">
                <a:xfrm>
                  <a:off x="1248" y="2544"/>
                  <a:ext cx="336" cy="288"/>
                  <a:chOff x="3264" y="1248"/>
                  <a:chExt cx="2352" cy="2448"/>
                </a:xfrm>
              </p:grpSpPr>
              <p:sp>
                <p:nvSpPr>
                  <p:cNvPr id="5193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94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95" name="Group 75"/>
                <p:cNvGrpSpPr>
                  <a:grpSpLocks/>
                </p:cNvGrpSpPr>
                <p:nvPr/>
              </p:nvGrpSpPr>
              <p:grpSpPr bwMode="auto">
                <a:xfrm>
                  <a:off x="576" y="1920"/>
                  <a:ext cx="336" cy="288"/>
                  <a:chOff x="3264" y="1248"/>
                  <a:chExt cx="2352" cy="2448"/>
                </a:xfrm>
              </p:grpSpPr>
              <p:sp>
                <p:nvSpPr>
                  <p:cNvPr id="5196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197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198" name="Group 78"/>
                <p:cNvGrpSpPr>
                  <a:grpSpLocks/>
                </p:cNvGrpSpPr>
                <p:nvPr/>
              </p:nvGrpSpPr>
              <p:grpSpPr bwMode="auto">
                <a:xfrm>
                  <a:off x="672" y="2208"/>
                  <a:ext cx="336" cy="288"/>
                  <a:chOff x="3264" y="1248"/>
                  <a:chExt cx="2352" cy="2448"/>
                </a:xfrm>
              </p:grpSpPr>
              <p:sp>
                <p:nvSpPr>
                  <p:cNvPr id="5199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00" name="Oval 8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01" name="Group 81"/>
                <p:cNvGrpSpPr>
                  <a:grpSpLocks/>
                </p:cNvGrpSpPr>
                <p:nvPr/>
              </p:nvGrpSpPr>
              <p:grpSpPr bwMode="auto">
                <a:xfrm>
                  <a:off x="1056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02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03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04" name="Group 84"/>
                <p:cNvGrpSpPr>
                  <a:grpSpLocks/>
                </p:cNvGrpSpPr>
                <p:nvPr/>
              </p:nvGrpSpPr>
              <p:grpSpPr bwMode="auto">
                <a:xfrm>
                  <a:off x="91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5205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06" name="Oval 8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07" name="Group 87"/>
                <p:cNvGrpSpPr>
                  <a:grpSpLocks/>
                </p:cNvGrpSpPr>
                <p:nvPr/>
              </p:nvGrpSpPr>
              <p:grpSpPr bwMode="auto">
                <a:xfrm>
                  <a:off x="912" y="1680"/>
                  <a:ext cx="336" cy="288"/>
                  <a:chOff x="3264" y="1248"/>
                  <a:chExt cx="2352" cy="2448"/>
                </a:xfrm>
              </p:grpSpPr>
              <p:sp>
                <p:nvSpPr>
                  <p:cNvPr id="5208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09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10" name="Group 90"/>
                <p:cNvGrpSpPr>
                  <a:grpSpLocks/>
                </p:cNvGrpSpPr>
                <p:nvPr/>
              </p:nvGrpSpPr>
              <p:grpSpPr bwMode="auto">
                <a:xfrm>
                  <a:off x="1440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11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12" name="Oval 9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13" name="Group 93"/>
                <p:cNvGrpSpPr>
                  <a:grpSpLocks/>
                </p:cNvGrpSpPr>
                <p:nvPr/>
              </p:nvGrpSpPr>
              <p:grpSpPr bwMode="auto">
                <a:xfrm>
                  <a:off x="1296" y="201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14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15" name="Oval 9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16" name="Group 96"/>
                <p:cNvGrpSpPr>
                  <a:grpSpLocks/>
                </p:cNvGrpSpPr>
                <p:nvPr/>
              </p:nvGrpSpPr>
              <p:grpSpPr bwMode="auto">
                <a:xfrm>
                  <a:off x="1248" y="1728"/>
                  <a:ext cx="336" cy="288"/>
                  <a:chOff x="3264" y="1248"/>
                  <a:chExt cx="2352" cy="2448"/>
                </a:xfrm>
              </p:grpSpPr>
              <p:sp>
                <p:nvSpPr>
                  <p:cNvPr id="5217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18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</p:grpSp>
          <p:grpSp>
            <p:nvGrpSpPr>
              <p:cNvPr id="5219" name="Group 99"/>
              <p:cNvGrpSpPr>
                <a:grpSpLocks/>
              </p:cNvGrpSpPr>
              <p:nvPr/>
            </p:nvGrpSpPr>
            <p:grpSpPr bwMode="auto">
              <a:xfrm>
                <a:off x="4128" y="3024"/>
                <a:ext cx="288" cy="336"/>
                <a:chOff x="288" y="1584"/>
                <a:chExt cx="1680" cy="1248"/>
              </a:xfrm>
            </p:grpSpPr>
            <p:grpSp>
              <p:nvGrpSpPr>
                <p:cNvPr id="5220" name="Group 100"/>
                <p:cNvGrpSpPr>
                  <a:grpSpLocks/>
                </p:cNvGrpSpPr>
                <p:nvPr/>
              </p:nvGrpSpPr>
              <p:grpSpPr bwMode="auto">
                <a:xfrm>
                  <a:off x="288" y="2160"/>
                  <a:ext cx="336" cy="288"/>
                  <a:chOff x="3264" y="1248"/>
                  <a:chExt cx="2352" cy="2448"/>
                </a:xfrm>
              </p:grpSpPr>
              <p:sp>
                <p:nvSpPr>
                  <p:cNvPr id="5221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22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23" name="Group 103"/>
                <p:cNvGrpSpPr>
                  <a:grpSpLocks/>
                </p:cNvGrpSpPr>
                <p:nvPr/>
              </p:nvGrpSpPr>
              <p:grpSpPr bwMode="auto">
                <a:xfrm>
                  <a:off x="432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24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25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26" name="Group 106"/>
                <p:cNvGrpSpPr>
                  <a:grpSpLocks/>
                </p:cNvGrpSpPr>
                <p:nvPr/>
              </p:nvGrpSpPr>
              <p:grpSpPr bwMode="auto">
                <a:xfrm>
                  <a:off x="163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5227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28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29" name="Group 109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336" cy="288"/>
                  <a:chOff x="3264" y="1248"/>
                  <a:chExt cx="2352" cy="2448"/>
                </a:xfrm>
              </p:grpSpPr>
              <p:sp>
                <p:nvSpPr>
                  <p:cNvPr id="5230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31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32" name="Group 112"/>
                <p:cNvGrpSpPr>
                  <a:grpSpLocks/>
                </p:cNvGrpSpPr>
                <p:nvPr/>
              </p:nvGrpSpPr>
              <p:grpSpPr bwMode="auto">
                <a:xfrm>
                  <a:off x="816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33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34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35" name="Group 115"/>
                <p:cNvGrpSpPr>
                  <a:grpSpLocks/>
                </p:cNvGrpSpPr>
                <p:nvPr/>
              </p:nvGrpSpPr>
              <p:grpSpPr bwMode="auto">
                <a:xfrm>
                  <a:off x="1248" y="2544"/>
                  <a:ext cx="336" cy="288"/>
                  <a:chOff x="3264" y="1248"/>
                  <a:chExt cx="2352" cy="2448"/>
                </a:xfrm>
              </p:grpSpPr>
              <p:sp>
                <p:nvSpPr>
                  <p:cNvPr id="5236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37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38" name="Group 118"/>
                <p:cNvGrpSpPr>
                  <a:grpSpLocks/>
                </p:cNvGrpSpPr>
                <p:nvPr/>
              </p:nvGrpSpPr>
              <p:grpSpPr bwMode="auto">
                <a:xfrm>
                  <a:off x="576" y="1920"/>
                  <a:ext cx="336" cy="288"/>
                  <a:chOff x="3264" y="1248"/>
                  <a:chExt cx="2352" cy="2448"/>
                </a:xfrm>
              </p:grpSpPr>
              <p:sp>
                <p:nvSpPr>
                  <p:cNvPr id="5239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40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41" name="Group 121"/>
                <p:cNvGrpSpPr>
                  <a:grpSpLocks/>
                </p:cNvGrpSpPr>
                <p:nvPr/>
              </p:nvGrpSpPr>
              <p:grpSpPr bwMode="auto">
                <a:xfrm>
                  <a:off x="672" y="2208"/>
                  <a:ext cx="336" cy="288"/>
                  <a:chOff x="3264" y="1248"/>
                  <a:chExt cx="2352" cy="2448"/>
                </a:xfrm>
              </p:grpSpPr>
              <p:sp>
                <p:nvSpPr>
                  <p:cNvPr id="5242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43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44" name="Group 124"/>
                <p:cNvGrpSpPr>
                  <a:grpSpLocks/>
                </p:cNvGrpSpPr>
                <p:nvPr/>
              </p:nvGrpSpPr>
              <p:grpSpPr bwMode="auto">
                <a:xfrm>
                  <a:off x="1056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45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46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47" name="Group 127"/>
                <p:cNvGrpSpPr>
                  <a:grpSpLocks/>
                </p:cNvGrpSpPr>
                <p:nvPr/>
              </p:nvGrpSpPr>
              <p:grpSpPr bwMode="auto">
                <a:xfrm>
                  <a:off x="91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5248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49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50" name="Group 130"/>
                <p:cNvGrpSpPr>
                  <a:grpSpLocks/>
                </p:cNvGrpSpPr>
                <p:nvPr/>
              </p:nvGrpSpPr>
              <p:grpSpPr bwMode="auto">
                <a:xfrm>
                  <a:off x="912" y="1680"/>
                  <a:ext cx="336" cy="288"/>
                  <a:chOff x="3264" y="1248"/>
                  <a:chExt cx="2352" cy="2448"/>
                </a:xfrm>
              </p:grpSpPr>
              <p:sp>
                <p:nvSpPr>
                  <p:cNvPr id="5251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52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53" name="Group 133"/>
                <p:cNvGrpSpPr>
                  <a:grpSpLocks/>
                </p:cNvGrpSpPr>
                <p:nvPr/>
              </p:nvGrpSpPr>
              <p:grpSpPr bwMode="auto">
                <a:xfrm>
                  <a:off x="1440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54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55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56" name="Group 136"/>
                <p:cNvGrpSpPr>
                  <a:grpSpLocks/>
                </p:cNvGrpSpPr>
                <p:nvPr/>
              </p:nvGrpSpPr>
              <p:grpSpPr bwMode="auto">
                <a:xfrm>
                  <a:off x="1296" y="201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57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58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59" name="Group 139"/>
                <p:cNvGrpSpPr>
                  <a:grpSpLocks/>
                </p:cNvGrpSpPr>
                <p:nvPr/>
              </p:nvGrpSpPr>
              <p:grpSpPr bwMode="auto">
                <a:xfrm>
                  <a:off x="1248" y="1728"/>
                  <a:ext cx="336" cy="288"/>
                  <a:chOff x="3264" y="1248"/>
                  <a:chExt cx="2352" cy="2448"/>
                </a:xfrm>
              </p:grpSpPr>
              <p:sp>
                <p:nvSpPr>
                  <p:cNvPr id="5260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61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</p:grpSp>
          <p:grpSp>
            <p:nvGrpSpPr>
              <p:cNvPr id="5262" name="Group 142"/>
              <p:cNvGrpSpPr>
                <a:grpSpLocks/>
              </p:cNvGrpSpPr>
              <p:nvPr/>
            </p:nvGrpSpPr>
            <p:grpSpPr bwMode="auto">
              <a:xfrm>
                <a:off x="4800" y="1152"/>
                <a:ext cx="288" cy="336"/>
                <a:chOff x="288" y="1584"/>
                <a:chExt cx="1680" cy="1248"/>
              </a:xfrm>
            </p:grpSpPr>
            <p:grpSp>
              <p:nvGrpSpPr>
                <p:cNvPr id="5263" name="Group 143"/>
                <p:cNvGrpSpPr>
                  <a:grpSpLocks/>
                </p:cNvGrpSpPr>
                <p:nvPr/>
              </p:nvGrpSpPr>
              <p:grpSpPr bwMode="auto">
                <a:xfrm>
                  <a:off x="288" y="2160"/>
                  <a:ext cx="336" cy="288"/>
                  <a:chOff x="3264" y="1248"/>
                  <a:chExt cx="2352" cy="2448"/>
                </a:xfrm>
              </p:grpSpPr>
              <p:sp>
                <p:nvSpPr>
                  <p:cNvPr id="5264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65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66" name="Group 146"/>
                <p:cNvGrpSpPr>
                  <a:grpSpLocks/>
                </p:cNvGrpSpPr>
                <p:nvPr/>
              </p:nvGrpSpPr>
              <p:grpSpPr bwMode="auto">
                <a:xfrm>
                  <a:off x="432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67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68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69" name="Group 149"/>
                <p:cNvGrpSpPr>
                  <a:grpSpLocks/>
                </p:cNvGrpSpPr>
                <p:nvPr/>
              </p:nvGrpSpPr>
              <p:grpSpPr bwMode="auto">
                <a:xfrm>
                  <a:off x="163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5270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71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72" name="Group 152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336" cy="288"/>
                  <a:chOff x="3264" y="1248"/>
                  <a:chExt cx="2352" cy="2448"/>
                </a:xfrm>
              </p:grpSpPr>
              <p:sp>
                <p:nvSpPr>
                  <p:cNvPr id="5273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74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75" name="Group 155"/>
                <p:cNvGrpSpPr>
                  <a:grpSpLocks/>
                </p:cNvGrpSpPr>
                <p:nvPr/>
              </p:nvGrpSpPr>
              <p:grpSpPr bwMode="auto">
                <a:xfrm>
                  <a:off x="816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76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77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78" name="Group 158"/>
                <p:cNvGrpSpPr>
                  <a:grpSpLocks/>
                </p:cNvGrpSpPr>
                <p:nvPr/>
              </p:nvGrpSpPr>
              <p:grpSpPr bwMode="auto">
                <a:xfrm>
                  <a:off x="1248" y="2544"/>
                  <a:ext cx="336" cy="288"/>
                  <a:chOff x="3264" y="1248"/>
                  <a:chExt cx="2352" cy="2448"/>
                </a:xfrm>
              </p:grpSpPr>
              <p:sp>
                <p:nvSpPr>
                  <p:cNvPr id="5279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80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81" name="Group 161"/>
                <p:cNvGrpSpPr>
                  <a:grpSpLocks/>
                </p:cNvGrpSpPr>
                <p:nvPr/>
              </p:nvGrpSpPr>
              <p:grpSpPr bwMode="auto">
                <a:xfrm>
                  <a:off x="576" y="1920"/>
                  <a:ext cx="336" cy="288"/>
                  <a:chOff x="3264" y="1248"/>
                  <a:chExt cx="2352" cy="2448"/>
                </a:xfrm>
              </p:grpSpPr>
              <p:sp>
                <p:nvSpPr>
                  <p:cNvPr id="5282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83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84" name="Group 164"/>
                <p:cNvGrpSpPr>
                  <a:grpSpLocks/>
                </p:cNvGrpSpPr>
                <p:nvPr/>
              </p:nvGrpSpPr>
              <p:grpSpPr bwMode="auto">
                <a:xfrm>
                  <a:off x="672" y="2208"/>
                  <a:ext cx="336" cy="288"/>
                  <a:chOff x="3264" y="1248"/>
                  <a:chExt cx="2352" cy="2448"/>
                </a:xfrm>
              </p:grpSpPr>
              <p:sp>
                <p:nvSpPr>
                  <p:cNvPr id="5285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86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87" name="Group 167"/>
                <p:cNvGrpSpPr>
                  <a:grpSpLocks/>
                </p:cNvGrpSpPr>
                <p:nvPr/>
              </p:nvGrpSpPr>
              <p:grpSpPr bwMode="auto">
                <a:xfrm>
                  <a:off x="1056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88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89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90" name="Group 170"/>
                <p:cNvGrpSpPr>
                  <a:grpSpLocks/>
                </p:cNvGrpSpPr>
                <p:nvPr/>
              </p:nvGrpSpPr>
              <p:grpSpPr bwMode="auto">
                <a:xfrm>
                  <a:off x="91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5291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92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93" name="Group 173"/>
                <p:cNvGrpSpPr>
                  <a:grpSpLocks/>
                </p:cNvGrpSpPr>
                <p:nvPr/>
              </p:nvGrpSpPr>
              <p:grpSpPr bwMode="auto">
                <a:xfrm>
                  <a:off x="912" y="1680"/>
                  <a:ext cx="336" cy="288"/>
                  <a:chOff x="3264" y="1248"/>
                  <a:chExt cx="2352" cy="2448"/>
                </a:xfrm>
              </p:grpSpPr>
              <p:sp>
                <p:nvSpPr>
                  <p:cNvPr id="5294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95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96" name="Group 176"/>
                <p:cNvGrpSpPr>
                  <a:grpSpLocks/>
                </p:cNvGrpSpPr>
                <p:nvPr/>
              </p:nvGrpSpPr>
              <p:grpSpPr bwMode="auto">
                <a:xfrm>
                  <a:off x="1440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5297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298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299" name="Group 179"/>
                <p:cNvGrpSpPr>
                  <a:grpSpLocks/>
                </p:cNvGrpSpPr>
                <p:nvPr/>
              </p:nvGrpSpPr>
              <p:grpSpPr bwMode="auto">
                <a:xfrm>
                  <a:off x="1296" y="2016"/>
                  <a:ext cx="336" cy="288"/>
                  <a:chOff x="3264" y="1248"/>
                  <a:chExt cx="2352" cy="2448"/>
                </a:xfrm>
              </p:grpSpPr>
              <p:sp>
                <p:nvSpPr>
                  <p:cNvPr id="5300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01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02" name="Group 182"/>
                <p:cNvGrpSpPr>
                  <a:grpSpLocks/>
                </p:cNvGrpSpPr>
                <p:nvPr/>
              </p:nvGrpSpPr>
              <p:grpSpPr bwMode="auto">
                <a:xfrm>
                  <a:off x="1248" y="1728"/>
                  <a:ext cx="336" cy="288"/>
                  <a:chOff x="3264" y="1248"/>
                  <a:chExt cx="2352" cy="2448"/>
                </a:xfrm>
              </p:grpSpPr>
              <p:sp>
                <p:nvSpPr>
                  <p:cNvPr id="5303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04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</p:grpSp>
          <p:grpSp>
            <p:nvGrpSpPr>
              <p:cNvPr id="5305" name="Group 185"/>
              <p:cNvGrpSpPr>
                <a:grpSpLocks/>
              </p:cNvGrpSpPr>
              <p:nvPr/>
            </p:nvGrpSpPr>
            <p:grpSpPr bwMode="auto">
              <a:xfrm>
                <a:off x="4896" y="3168"/>
                <a:ext cx="288" cy="336"/>
                <a:chOff x="288" y="1584"/>
                <a:chExt cx="1680" cy="1248"/>
              </a:xfrm>
            </p:grpSpPr>
            <p:grpSp>
              <p:nvGrpSpPr>
                <p:cNvPr id="5306" name="Group 186"/>
                <p:cNvGrpSpPr>
                  <a:grpSpLocks/>
                </p:cNvGrpSpPr>
                <p:nvPr/>
              </p:nvGrpSpPr>
              <p:grpSpPr bwMode="auto">
                <a:xfrm>
                  <a:off x="288" y="2160"/>
                  <a:ext cx="336" cy="288"/>
                  <a:chOff x="3264" y="1248"/>
                  <a:chExt cx="2352" cy="2448"/>
                </a:xfrm>
              </p:grpSpPr>
              <p:sp>
                <p:nvSpPr>
                  <p:cNvPr id="5307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08" name="Oval 18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09" name="Group 189"/>
                <p:cNvGrpSpPr>
                  <a:grpSpLocks/>
                </p:cNvGrpSpPr>
                <p:nvPr/>
              </p:nvGrpSpPr>
              <p:grpSpPr bwMode="auto">
                <a:xfrm>
                  <a:off x="432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5310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11" name="Oval 19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12" name="Group 192"/>
                <p:cNvGrpSpPr>
                  <a:grpSpLocks/>
                </p:cNvGrpSpPr>
                <p:nvPr/>
              </p:nvGrpSpPr>
              <p:grpSpPr bwMode="auto">
                <a:xfrm>
                  <a:off x="163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5313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14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15" name="Group 195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336" cy="288"/>
                  <a:chOff x="3264" y="1248"/>
                  <a:chExt cx="2352" cy="2448"/>
                </a:xfrm>
              </p:grpSpPr>
              <p:sp>
                <p:nvSpPr>
                  <p:cNvPr id="5316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17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18" name="Group 198"/>
                <p:cNvGrpSpPr>
                  <a:grpSpLocks/>
                </p:cNvGrpSpPr>
                <p:nvPr/>
              </p:nvGrpSpPr>
              <p:grpSpPr bwMode="auto">
                <a:xfrm>
                  <a:off x="816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5319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20" name="Oval 20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21" name="Group 201"/>
                <p:cNvGrpSpPr>
                  <a:grpSpLocks/>
                </p:cNvGrpSpPr>
                <p:nvPr/>
              </p:nvGrpSpPr>
              <p:grpSpPr bwMode="auto">
                <a:xfrm>
                  <a:off x="1248" y="2544"/>
                  <a:ext cx="336" cy="288"/>
                  <a:chOff x="3264" y="1248"/>
                  <a:chExt cx="2352" cy="2448"/>
                </a:xfrm>
              </p:grpSpPr>
              <p:sp>
                <p:nvSpPr>
                  <p:cNvPr id="5322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23" name="Oval 20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24" name="Group 204"/>
                <p:cNvGrpSpPr>
                  <a:grpSpLocks/>
                </p:cNvGrpSpPr>
                <p:nvPr/>
              </p:nvGrpSpPr>
              <p:grpSpPr bwMode="auto">
                <a:xfrm>
                  <a:off x="576" y="1920"/>
                  <a:ext cx="336" cy="288"/>
                  <a:chOff x="3264" y="1248"/>
                  <a:chExt cx="2352" cy="2448"/>
                </a:xfrm>
              </p:grpSpPr>
              <p:sp>
                <p:nvSpPr>
                  <p:cNvPr id="5325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26" name="Oval 20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27" name="Group 207"/>
                <p:cNvGrpSpPr>
                  <a:grpSpLocks/>
                </p:cNvGrpSpPr>
                <p:nvPr/>
              </p:nvGrpSpPr>
              <p:grpSpPr bwMode="auto">
                <a:xfrm>
                  <a:off x="672" y="2208"/>
                  <a:ext cx="336" cy="288"/>
                  <a:chOff x="3264" y="1248"/>
                  <a:chExt cx="2352" cy="2448"/>
                </a:xfrm>
              </p:grpSpPr>
              <p:sp>
                <p:nvSpPr>
                  <p:cNvPr id="5328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29" name="Oval 20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30" name="Group 210"/>
                <p:cNvGrpSpPr>
                  <a:grpSpLocks/>
                </p:cNvGrpSpPr>
                <p:nvPr/>
              </p:nvGrpSpPr>
              <p:grpSpPr bwMode="auto">
                <a:xfrm>
                  <a:off x="1056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5331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32" name="Oval 21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33" name="Group 213"/>
                <p:cNvGrpSpPr>
                  <a:grpSpLocks/>
                </p:cNvGrpSpPr>
                <p:nvPr/>
              </p:nvGrpSpPr>
              <p:grpSpPr bwMode="auto">
                <a:xfrm>
                  <a:off x="91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5334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35" name="Oval 21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36" name="Group 216"/>
                <p:cNvGrpSpPr>
                  <a:grpSpLocks/>
                </p:cNvGrpSpPr>
                <p:nvPr/>
              </p:nvGrpSpPr>
              <p:grpSpPr bwMode="auto">
                <a:xfrm>
                  <a:off x="912" y="1680"/>
                  <a:ext cx="336" cy="288"/>
                  <a:chOff x="3264" y="1248"/>
                  <a:chExt cx="2352" cy="2448"/>
                </a:xfrm>
              </p:grpSpPr>
              <p:sp>
                <p:nvSpPr>
                  <p:cNvPr id="5337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38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39" name="Group 219"/>
                <p:cNvGrpSpPr>
                  <a:grpSpLocks/>
                </p:cNvGrpSpPr>
                <p:nvPr/>
              </p:nvGrpSpPr>
              <p:grpSpPr bwMode="auto">
                <a:xfrm>
                  <a:off x="1440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5340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41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42" name="Group 222"/>
                <p:cNvGrpSpPr>
                  <a:grpSpLocks/>
                </p:cNvGrpSpPr>
                <p:nvPr/>
              </p:nvGrpSpPr>
              <p:grpSpPr bwMode="auto">
                <a:xfrm>
                  <a:off x="1296" y="2016"/>
                  <a:ext cx="336" cy="288"/>
                  <a:chOff x="3264" y="1248"/>
                  <a:chExt cx="2352" cy="2448"/>
                </a:xfrm>
              </p:grpSpPr>
              <p:sp>
                <p:nvSpPr>
                  <p:cNvPr id="5343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44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5345" name="Group 225"/>
                <p:cNvGrpSpPr>
                  <a:grpSpLocks/>
                </p:cNvGrpSpPr>
                <p:nvPr/>
              </p:nvGrpSpPr>
              <p:grpSpPr bwMode="auto">
                <a:xfrm>
                  <a:off x="1248" y="1728"/>
                  <a:ext cx="336" cy="288"/>
                  <a:chOff x="3264" y="1248"/>
                  <a:chExt cx="2352" cy="2448"/>
                </a:xfrm>
              </p:grpSpPr>
              <p:sp>
                <p:nvSpPr>
                  <p:cNvPr id="5346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5347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</p:grpSp>
        </p:grpSp>
        <p:sp>
          <p:nvSpPr>
            <p:cNvPr id="5348" name="Text Box 228"/>
            <p:cNvSpPr txBox="1">
              <a:spLocks noChangeArrowheads="1"/>
            </p:cNvSpPr>
            <p:nvPr/>
          </p:nvSpPr>
          <p:spPr bwMode="auto">
            <a:xfrm>
              <a:off x="3360" y="3664"/>
              <a:ext cx="130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Lymph Node</a:t>
              </a:r>
            </a:p>
          </p:txBody>
        </p:sp>
        <p:sp>
          <p:nvSpPr>
            <p:cNvPr id="5349" name="Text Box 229"/>
            <p:cNvSpPr txBox="1">
              <a:spLocks noChangeArrowheads="1"/>
            </p:cNvSpPr>
            <p:nvPr/>
          </p:nvSpPr>
          <p:spPr bwMode="auto">
            <a:xfrm>
              <a:off x="4358" y="1658"/>
              <a:ext cx="7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Follicles</a:t>
              </a:r>
            </a:p>
          </p:txBody>
        </p:sp>
      </p:grpSp>
      <p:grpSp>
        <p:nvGrpSpPr>
          <p:cNvPr id="5350" name="Group 230"/>
          <p:cNvGrpSpPr>
            <a:grpSpLocks/>
          </p:cNvGrpSpPr>
          <p:nvPr/>
        </p:nvGrpSpPr>
        <p:grpSpPr bwMode="auto">
          <a:xfrm>
            <a:off x="457200" y="1143000"/>
            <a:ext cx="2963863" cy="5334000"/>
            <a:chOff x="288" y="720"/>
            <a:chExt cx="1867" cy="3360"/>
          </a:xfrm>
        </p:grpSpPr>
        <p:sp>
          <p:nvSpPr>
            <p:cNvPr id="5351" name="Freeform 231"/>
            <p:cNvSpPr>
              <a:spLocks/>
            </p:cNvSpPr>
            <p:nvPr/>
          </p:nvSpPr>
          <p:spPr bwMode="auto">
            <a:xfrm>
              <a:off x="960" y="1200"/>
              <a:ext cx="1195" cy="2880"/>
            </a:xfrm>
            <a:custGeom>
              <a:avLst/>
              <a:gdLst>
                <a:gd name="T0" fmla="*/ 440 w 1424"/>
                <a:gd name="T1" fmla="*/ 224 h 3776"/>
                <a:gd name="T2" fmla="*/ 8 w 1424"/>
                <a:gd name="T3" fmla="*/ 416 h 3776"/>
                <a:gd name="T4" fmla="*/ 488 w 1424"/>
                <a:gd name="T5" fmla="*/ 992 h 3776"/>
                <a:gd name="T6" fmla="*/ 680 w 1424"/>
                <a:gd name="T7" fmla="*/ 2960 h 3776"/>
                <a:gd name="T8" fmla="*/ 296 w 1424"/>
                <a:gd name="T9" fmla="*/ 3536 h 3776"/>
                <a:gd name="T10" fmla="*/ 1256 w 1424"/>
                <a:gd name="T11" fmla="*/ 3728 h 3776"/>
                <a:gd name="T12" fmla="*/ 1304 w 1424"/>
                <a:gd name="T13" fmla="*/ 3248 h 3776"/>
                <a:gd name="T14" fmla="*/ 1112 w 1424"/>
                <a:gd name="T15" fmla="*/ 3152 h 3776"/>
                <a:gd name="T16" fmla="*/ 1064 w 1424"/>
                <a:gd name="T17" fmla="*/ 704 h 3776"/>
                <a:gd name="T18" fmla="*/ 1400 w 1424"/>
                <a:gd name="T19" fmla="*/ 416 h 3776"/>
                <a:gd name="T20" fmla="*/ 1160 w 1424"/>
                <a:gd name="T21" fmla="*/ 32 h 3776"/>
                <a:gd name="T22" fmla="*/ 440 w 1424"/>
                <a:gd name="T23" fmla="*/ 224 h 3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4" h="3776">
                  <a:moveTo>
                    <a:pt x="440" y="224"/>
                  </a:moveTo>
                  <a:cubicBezTo>
                    <a:pt x="248" y="288"/>
                    <a:pt x="0" y="288"/>
                    <a:pt x="8" y="416"/>
                  </a:cubicBezTo>
                  <a:cubicBezTo>
                    <a:pt x="16" y="544"/>
                    <a:pt x="376" y="568"/>
                    <a:pt x="488" y="992"/>
                  </a:cubicBezTo>
                  <a:cubicBezTo>
                    <a:pt x="600" y="1416"/>
                    <a:pt x="712" y="2536"/>
                    <a:pt x="680" y="2960"/>
                  </a:cubicBezTo>
                  <a:cubicBezTo>
                    <a:pt x="648" y="3384"/>
                    <a:pt x="200" y="3408"/>
                    <a:pt x="296" y="3536"/>
                  </a:cubicBezTo>
                  <a:cubicBezTo>
                    <a:pt x="392" y="3664"/>
                    <a:pt x="1088" y="3776"/>
                    <a:pt x="1256" y="3728"/>
                  </a:cubicBezTo>
                  <a:cubicBezTo>
                    <a:pt x="1424" y="3680"/>
                    <a:pt x="1328" y="3344"/>
                    <a:pt x="1304" y="3248"/>
                  </a:cubicBezTo>
                  <a:cubicBezTo>
                    <a:pt x="1280" y="3152"/>
                    <a:pt x="1152" y="3576"/>
                    <a:pt x="1112" y="3152"/>
                  </a:cubicBezTo>
                  <a:cubicBezTo>
                    <a:pt x="1072" y="2728"/>
                    <a:pt x="1016" y="1160"/>
                    <a:pt x="1064" y="704"/>
                  </a:cubicBezTo>
                  <a:cubicBezTo>
                    <a:pt x="1112" y="248"/>
                    <a:pt x="1384" y="528"/>
                    <a:pt x="1400" y="416"/>
                  </a:cubicBezTo>
                  <a:cubicBezTo>
                    <a:pt x="1416" y="304"/>
                    <a:pt x="1320" y="64"/>
                    <a:pt x="1160" y="32"/>
                  </a:cubicBezTo>
                  <a:cubicBezTo>
                    <a:pt x="1000" y="0"/>
                    <a:pt x="632" y="160"/>
                    <a:pt x="440" y="22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52" name="Text Box 232"/>
            <p:cNvSpPr txBox="1">
              <a:spLocks noChangeArrowheads="1"/>
            </p:cNvSpPr>
            <p:nvPr/>
          </p:nvSpPr>
          <p:spPr bwMode="auto">
            <a:xfrm>
              <a:off x="288" y="2160"/>
              <a:ext cx="957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 dirty="0">
                  <a:solidFill>
                    <a:schemeClr val="bg1"/>
                  </a:solidFill>
                </a:rPr>
                <a:t>Bone</a:t>
              </a:r>
            </a:p>
            <a:p>
              <a:pPr eaLnBrk="0" hangingPunct="0"/>
              <a:r>
                <a:rPr lang="en-US" sz="3200" dirty="0">
                  <a:solidFill>
                    <a:schemeClr val="bg1"/>
                  </a:solidFill>
                </a:rPr>
                <a:t>Marrow</a:t>
              </a:r>
            </a:p>
          </p:txBody>
        </p:sp>
        <p:grpSp>
          <p:nvGrpSpPr>
            <p:cNvPr id="5353" name="Group 233"/>
            <p:cNvGrpSpPr>
              <a:grpSpLocks/>
            </p:cNvGrpSpPr>
            <p:nvPr/>
          </p:nvGrpSpPr>
          <p:grpSpPr bwMode="auto">
            <a:xfrm>
              <a:off x="1344" y="1392"/>
              <a:ext cx="336" cy="288"/>
              <a:chOff x="3264" y="1248"/>
              <a:chExt cx="2352" cy="2448"/>
            </a:xfrm>
          </p:grpSpPr>
          <p:sp>
            <p:nvSpPr>
              <p:cNvPr id="5354" name="Oval 234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5355" name="Oval 235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5356" name="Group 236"/>
            <p:cNvGrpSpPr>
              <a:grpSpLocks/>
            </p:cNvGrpSpPr>
            <p:nvPr/>
          </p:nvGrpSpPr>
          <p:grpSpPr bwMode="auto">
            <a:xfrm>
              <a:off x="1440" y="2016"/>
              <a:ext cx="336" cy="288"/>
              <a:chOff x="3264" y="1248"/>
              <a:chExt cx="2352" cy="2448"/>
            </a:xfrm>
          </p:grpSpPr>
          <p:sp>
            <p:nvSpPr>
              <p:cNvPr id="5357" name="Oval 237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5358" name="Oval 238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5359" name="Group 239"/>
            <p:cNvGrpSpPr>
              <a:grpSpLocks/>
            </p:cNvGrpSpPr>
            <p:nvPr/>
          </p:nvGrpSpPr>
          <p:grpSpPr bwMode="auto">
            <a:xfrm>
              <a:off x="1488" y="3552"/>
              <a:ext cx="336" cy="288"/>
              <a:chOff x="3264" y="1248"/>
              <a:chExt cx="2352" cy="2448"/>
            </a:xfrm>
          </p:grpSpPr>
          <p:sp>
            <p:nvSpPr>
              <p:cNvPr id="5360" name="Oval 240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5361" name="Oval 241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5362" name="Group 242"/>
            <p:cNvGrpSpPr>
              <a:grpSpLocks/>
            </p:cNvGrpSpPr>
            <p:nvPr/>
          </p:nvGrpSpPr>
          <p:grpSpPr bwMode="auto">
            <a:xfrm>
              <a:off x="1536" y="2736"/>
              <a:ext cx="288" cy="240"/>
              <a:chOff x="3264" y="1248"/>
              <a:chExt cx="2352" cy="2448"/>
            </a:xfrm>
          </p:grpSpPr>
          <p:sp>
            <p:nvSpPr>
              <p:cNvPr id="5363" name="Oval 243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5364" name="Oval 244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sp>
          <p:nvSpPr>
            <p:cNvPr id="5365" name="Text Box 245"/>
            <p:cNvSpPr txBox="1">
              <a:spLocks noChangeArrowheads="1"/>
            </p:cNvSpPr>
            <p:nvPr/>
          </p:nvSpPr>
          <p:spPr bwMode="auto">
            <a:xfrm>
              <a:off x="384" y="720"/>
              <a:ext cx="6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Pre B cell</a:t>
              </a:r>
            </a:p>
          </p:txBody>
        </p:sp>
        <p:sp>
          <p:nvSpPr>
            <p:cNvPr id="5366" name="AutoShape 246"/>
            <p:cNvSpPr>
              <a:spLocks noChangeArrowheads="1"/>
            </p:cNvSpPr>
            <p:nvPr/>
          </p:nvSpPr>
          <p:spPr bwMode="auto">
            <a:xfrm rot="3077505">
              <a:off x="807" y="1097"/>
              <a:ext cx="592" cy="252"/>
            </a:xfrm>
            <a:prstGeom prst="rightArrow">
              <a:avLst>
                <a:gd name="adj1" fmla="val 50000"/>
                <a:gd name="adj2" fmla="val 5873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367" name="Group 247"/>
          <p:cNvGrpSpPr>
            <a:grpSpLocks/>
          </p:cNvGrpSpPr>
          <p:nvPr/>
        </p:nvGrpSpPr>
        <p:grpSpPr bwMode="auto">
          <a:xfrm>
            <a:off x="3505200" y="1336675"/>
            <a:ext cx="1981200" cy="2473325"/>
            <a:chOff x="2208" y="842"/>
            <a:chExt cx="1248" cy="1558"/>
          </a:xfrm>
        </p:grpSpPr>
        <p:grpSp>
          <p:nvGrpSpPr>
            <p:cNvPr id="5368" name="Group 248"/>
            <p:cNvGrpSpPr>
              <a:grpSpLocks/>
            </p:cNvGrpSpPr>
            <p:nvPr/>
          </p:nvGrpSpPr>
          <p:grpSpPr bwMode="auto">
            <a:xfrm>
              <a:off x="2208" y="1104"/>
              <a:ext cx="1248" cy="1296"/>
              <a:chOff x="2208" y="1104"/>
              <a:chExt cx="1248" cy="1296"/>
            </a:xfrm>
          </p:grpSpPr>
          <p:grpSp>
            <p:nvGrpSpPr>
              <p:cNvPr id="5369" name="Group 249"/>
              <p:cNvGrpSpPr>
                <a:grpSpLocks/>
              </p:cNvGrpSpPr>
              <p:nvPr/>
            </p:nvGrpSpPr>
            <p:grpSpPr bwMode="auto">
              <a:xfrm>
                <a:off x="2400" y="1344"/>
                <a:ext cx="816" cy="816"/>
                <a:chOff x="3264" y="1248"/>
                <a:chExt cx="2352" cy="2448"/>
              </a:xfrm>
            </p:grpSpPr>
            <p:sp>
              <p:nvSpPr>
                <p:cNvPr id="5370" name="Oval 250"/>
                <p:cNvSpPr>
                  <a:spLocks noChangeArrowheads="1"/>
                </p:cNvSpPr>
                <p:nvPr/>
              </p:nvSpPr>
              <p:spPr bwMode="auto">
                <a:xfrm>
                  <a:off x="3264" y="1248"/>
                  <a:ext cx="2352" cy="2448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ru-RU"/>
                </a:p>
              </p:txBody>
            </p:sp>
            <p:sp>
              <p:nvSpPr>
                <p:cNvPr id="5371" name="Oval 251"/>
                <p:cNvSpPr>
                  <a:spLocks noChangeArrowheads="1"/>
                </p:cNvSpPr>
                <p:nvPr/>
              </p:nvSpPr>
              <p:spPr bwMode="auto">
                <a:xfrm>
                  <a:off x="3408" y="1776"/>
                  <a:ext cx="1920" cy="1776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ru-RU"/>
                </a:p>
              </p:txBody>
            </p:sp>
          </p:grpSp>
          <p:sp>
            <p:nvSpPr>
              <p:cNvPr id="5372" name="Freeform 252"/>
              <p:cNvSpPr>
                <a:spLocks/>
              </p:cNvSpPr>
              <p:nvPr/>
            </p:nvSpPr>
            <p:spPr bwMode="auto">
              <a:xfrm rot="-6630067">
                <a:off x="2184" y="1800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73" name="Freeform 253"/>
              <p:cNvSpPr>
                <a:spLocks/>
              </p:cNvSpPr>
              <p:nvPr/>
            </p:nvSpPr>
            <p:spPr bwMode="auto">
              <a:xfrm rot="-2904723">
                <a:off x="2232" y="1320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74" name="Freeform 254"/>
              <p:cNvSpPr>
                <a:spLocks/>
              </p:cNvSpPr>
              <p:nvPr/>
            </p:nvSpPr>
            <p:spPr bwMode="auto">
              <a:xfrm rot="3121930">
                <a:off x="3048" y="1272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75" name="Freeform 255"/>
              <p:cNvSpPr>
                <a:spLocks/>
              </p:cNvSpPr>
              <p:nvPr/>
            </p:nvSpPr>
            <p:spPr bwMode="auto">
              <a:xfrm>
                <a:off x="2640" y="1104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76" name="Freeform 256"/>
              <p:cNvSpPr>
                <a:spLocks/>
              </p:cNvSpPr>
              <p:nvPr/>
            </p:nvSpPr>
            <p:spPr bwMode="auto">
              <a:xfrm rot="-15121740">
                <a:off x="3192" y="1704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77" name="Freeform 257"/>
              <p:cNvSpPr>
                <a:spLocks/>
              </p:cNvSpPr>
              <p:nvPr/>
            </p:nvSpPr>
            <p:spPr bwMode="auto">
              <a:xfrm rot="-10800000">
                <a:off x="2688" y="2160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378" name="Text Box 258"/>
            <p:cNvSpPr txBox="1">
              <a:spLocks noChangeArrowheads="1"/>
            </p:cNvSpPr>
            <p:nvPr/>
          </p:nvSpPr>
          <p:spPr bwMode="auto">
            <a:xfrm>
              <a:off x="2630" y="842"/>
              <a:ext cx="3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</a:rPr>
                <a:t>IgM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379" name="Text Box 259"/>
            <p:cNvSpPr txBox="1">
              <a:spLocks noChangeArrowheads="1"/>
            </p:cNvSpPr>
            <p:nvPr/>
          </p:nvSpPr>
          <p:spPr bwMode="auto">
            <a:xfrm>
              <a:off x="2486" y="1658"/>
              <a:ext cx="5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 cell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5158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 B cell finds “meaning”</a:t>
            </a: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81000" y="1828800"/>
            <a:ext cx="4800600" cy="3352800"/>
            <a:chOff x="240" y="1152"/>
            <a:chExt cx="3024" cy="2112"/>
          </a:xfrm>
        </p:grpSpPr>
        <p:grpSp>
          <p:nvGrpSpPr>
            <p:cNvPr id="6148" name="Group 4"/>
            <p:cNvGrpSpPr>
              <a:grpSpLocks/>
            </p:cNvGrpSpPr>
            <p:nvPr/>
          </p:nvGrpSpPr>
          <p:grpSpPr bwMode="auto">
            <a:xfrm rot="-10750461">
              <a:off x="240" y="1152"/>
              <a:ext cx="1152" cy="1728"/>
              <a:chOff x="3504" y="912"/>
              <a:chExt cx="2000" cy="2864"/>
            </a:xfrm>
          </p:grpSpPr>
          <p:grpSp>
            <p:nvGrpSpPr>
              <p:cNvPr id="6149" name="Group 5"/>
              <p:cNvGrpSpPr>
                <a:grpSpLocks/>
              </p:cNvGrpSpPr>
              <p:nvPr/>
            </p:nvGrpSpPr>
            <p:grpSpPr bwMode="auto">
              <a:xfrm>
                <a:off x="3504" y="912"/>
                <a:ext cx="2000" cy="2864"/>
                <a:chOff x="3840" y="1240"/>
                <a:chExt cx="1664" cy="2536"/>
              </a:xfrm>
            </p:grpSpPr>
            <p:sp>
              <p:nvSpPr>
                <p:cNvPr id="6150" name="Freeform 6"/>
                <p:cNvSpPr>
                  <a:spLocks/>
                </p:cNvSpPr>
                <p:nvPr/>
              </p:nvSpPr>
              <p:spPr bwMode="auto">
                <a:xfrm>
                  <a:off x="3840" y="1240"/>
                  <a:ext cx="1664" cy="2536"/>
                </a:xfrm>
                <a:custGeom>
                  <a:avLst/>
                  <a:gdLst>
                    <a:gd name="T0" fmla="*/ 1104 w 1664"/>
                    <a:gd name="T1" fmla="*/ 56 h 2536"/>
                    <a:gd name="T2" fmla="*/ 336 w 1664"/>
                    <a:gd name="T3" fmla="*/ 440 h 2536"/>
                    <a:gd name="T4" fmla="*/ 0 w 1664"/>
                    <a:gd name="T5" fmla="*/ 1400 h 2536"/>
                    <a:gd name="T6" fmla="*/ 336 w 1664"/>
                    <a:gd name="T7" fmla="*/ 2264 h 2536"/>
                    <a:gd name="T8" fmla="*/ 1296 w 1664"/>
                    <a:gd name="T9" fmla="*/ 2504 h 2536"/>
                    <a:gd name="T10" fmla="*/ 1632 w 1664"/>
                    <a:gd name="T11" fmla="*/ 2072 h 2536"/>
                    <a:gd name="T12" fmla="*/ 1488 w 1664"/>
                    <a:gd name="T13" fmla="*/ 1544 h 2536"/>
                    <a:gd name="T14" fmla="*/ 1200 w 1664"/>
                    <a:gd name="T15" fmla="*/ 1208 h 2536"/>
                    <a:gd name="T16" fmla="*/ 1296 w 1664"/>
                    <a:gd name="T17" fmla="*/ 920 h 2536"/>
                    <a:gd name="T18" fmla="*/ 1584 w 1664"/>
                    <a:gd name="T19" fmla="*/ 440 h 2536"/>
                    <a:gd name="T20" fmla="*/ 1392 w 1664"/>
                    <a:gd name="T21" fmla="*/ 104 h 2536"/>
                    <a:gd name="T22" fmla="*/ 1104 w 1664"/>
                    <a:gd name="T23" fmla="*/ 56 h 2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64" h="2536">
                      <a:moveTo>
                        <a:pt x="1104" y="56"/>
                      </a:moveTo>
                      <a:cubicBezTo>
                        <a:pt x="928" y="112"/>
                        <a:pt x="520" y="216"/>
                        <a:pt x="336" y="440"/>
                      </a:cubicBezTo>
                      <a:cubicBezTo>
                        <a:pt x="152" y="664"/>
                        <a:pt x="0" y="1096"/>
                        <a:pt x="0" y="1400"/>
                      </a:cubicBezTo>
                      <a:cubicBezTo>
                        <a:pt x="0" y="1704"/>
                        <a:pt x="120" y="2080"/>
                        <a:pt x="336" y="2264"/>
                      </a:cubicBezTo>
                      <a:cubicBezTo>
                        <a:pt x="552" y="2448"/>
                        <a:pt x="1080" y="2536"/>
                        <a:pt x="1296" y="2504"/>
                      </a:cubicBezTo>
                      <a:cubicBezTo>
                        <a:pt x="1512" y="2472"/>
                        <a:pt x="1600" y="2232"/>
                        <a:pt x="1632" y="2072"/>
                      </a:cubicBezTo>
                      <a:cubicBezTo>
                        <a:pt x="1664" y="1912"/>
                        <a:pt x="1560" y="1688"/>
                        <a:pt x="1488" y="1544"/>
                      </a:cubicBezTo>
                      <a:cubicBezTo>
                        <a:pt x="1416" y="1400"/>
                        <a:pt x="1232" y="1312"/>
                        <a:pt x="1200" y="1208"/>
                      </a:cubicBezTo>
                      <a:cubicBezTo>
                        <a:pt x="1168" y="1104"/>
                        <a:pt x="1232" y="1048"/>
                        <a:pt x="1296" y="920"/>
                      </a:cubicBezTo>
                      <a:cubicBezTo>
                        <a:pt x="1360" y="792"/>
                        <a:pt x="1568" y="576"/>
                        <a:pt x="1584" y="440"/>
                      </a:cubicBezTo>
                      <a:cubicBezTo>
                        <a:pt x="1600" y="304"/>
                        <a:pt x="1472" y="168"/>
                        <a:pt x="1392" y="104"/>
                      </a:cubicBezTo>
                      <a:cubicBezTo>
                        <a:pt x="1312" y="40"/>
                        <a:pt x="1280" y="0"/>
                        <a:pt x="1104" y="56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1" name="AutoShape 7"/>
                <p:cNvSpPr>
                  <a:spLocks noChangeArrowheads="1"/>
                </p:cNvSpPr>
                <p:nvPr/>
              </p:nvSpPr>
              <p:spPr bwMode="auto">
                <a:xfrm rot="-4722468">
                  <a:off x="4150" y="2155"/>
                  <a:ext cx="528" cy="766"/>
                </a:xfrm>
                <a:custGeom>
                  <a:avLst/>
                  <a:gdLst>
                    <a:gd name="G0" fmla="+- 6163 0 0"/>
                    <a:gd name="G1" fmla="+- 21600 0 6163"/>
                    <a:gd name="G2" fmla="*/ 6163 1 2"/>
                    <a:gd name="G3" fmla="+- 21600 0 G2"/>
                    <a:gd name="G4" fmla="+/ 6163 21600 2"/>
                    <a:gd name="G5" fmla="+/ G1 0 2"/>
                    <a:gd name="G6" fmla="*/ 21600 21600 6163"/>
                    <a:gd name="G7" fmla="*/ G6 1 2"/>
                    <a:gd name="G8" fmla="+- 21600 0 G7"/>
                    <a:gd name="G9" fmla="*/ 21600 1 2"/>
                    <a:gd name="G10" fmla="+- 6163 0 G9"/>
                    <a:gd name="G11" fmla="?: G10 G8 0"/>
                    <a:gd name="G12" fmla="?: G10 G7 21600"/>
                    <a:gd name="T0" fmla="*/ 18518 w 21600"/>
                    <a:gd name="T1" fmla="*/ 10800 h 21600"/>
                    <a:gd name="T2" fmla="*/ 10800 w 21600"/>
                    <a:gd name="T3" fmla="*/ 21600 h 21600"/>
                    <a:gd name="T4" fmla="*/ 3082 w 21600"/>
                    <a:gd name="T5" fmla="*/ 10800 h 21600"/>
                    <a:gd name="T6" fmla="*/ 10800 w 21600"/>
                    <a:gd name="T7" fmla="*/ 0 h 21600"/>
                    <a:gd name="T8" fmla="*/ 4882 w 21600"/>
                    <a:gd name="T9" fmla="*/ 4882 h 21600"/>
                    <a:gd name="T10" fmla="*/ 16718 w 21600"/>
                    <a:gd name="T11" fmla="*/ 16718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163" y="21600"/>
                      </a:lnTo>
                      <a:lnTo>
                        <a:pt x="15437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2" name="AutoShape 8"/>
                <p:cNvSpPr>
                  <a:spLocks noChangeArrowheads="1"/>
                </p:cNvSpPr>
                <p:nvPr/>
              </p:nvSpPr>
              <p:spPr bwMode="auto">
                <a:xfrm rot="-3382592">
                  <a:off x="4344" y="1608"/>
                  <a:ext cx="528" cy="672"/>
                </a:xfrm>
                <a:custGeom>
                  <a:avLst/>
                  <a:gdLst>
                    <a:gd name="G0" fmla="+- 5359 0 0"/>
                    <a:gd name="G1" fmla="+- 21600 0 5359"/>
                    <a:gd name="G2" fmla="*/ 5359 1 2"/>
                    <a:gd name="G3" fmla="+- 21600 0 G2"/>
                    <a:gd name="G4" fmla="+/ 5359 21600 2"/>
                    <a:gd name="G5" fmla="+/ G1 0 2"/>
                    <a:gd name="G6" fmla="*/ 21600 21600 5359"/>
                    <a:gd name="G7" fmla="*/ G6 1 2"/>
                    <a:gd name="G8" fmla="+- 21600 0 G7"/>
                    <a:gd name="G9" fmla="*/ 21600 1 2"/>
                    <a:gd name="G10" fmla="+- 5359 0 G9"/>
                    <a:gd name="G11" fmla="?: G10 G8 0"/>
                    <a:gd name="G12" fmla="?: G10 G7 21600"/>
                    <a:gd name="T0" fmla="*/ 18920 w 21600"/>
                    <a:gd name="T1" fmla="*/ 10800 h 21600"/>
                    <a:gd name="T2" fmla="*/ 10800 w 21600"/>
                    <a:gd name="T3" fmla="*/ 21600 h 21600"/>
                    <a:gd name="T4" fmla="*/ 2680 w 21600"/>
                    <a:gd name="T5" fmla="*/ 10800 h 21600"/>
                    <a:gd name="T6" fmla="*/ 10800 w 21600"/>
                    <a:gd name="T7" fmla="*/ 0 h 21600"/>
                    <a:gd name="T8" fmla="*/ 4480 w 21600"/>
                    <a:gd name="T9" fmla="*/ 4480 h 21600"/>
                    <a:gd name="T10" fmla="*/ 17120 w 21600"/>
                    <a:gd name="T11" fmla="*/ 1712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59" y="21600"/>
                      </a:lnTo>
                      <a:lnTo>
                        <a:pt x="1624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3" name="AutoShape 9"/>
                <p:cNvSpPr>
                  <a:spLocks noChangeArrowheads="1"/>
                </p:cNvSpPr>
                <p:nvPr/>
              </p:nvSpPr>
              <p:spPr bwMode="auto">
                <a:xfrm rot="-7591139">
                  <a:off x="4347" y="2752"/>
                  <a:ext cx="528" cy="730"/>
                </a:xfrm>
                <a:custGeom>
                  <a:avLst/>
                  <a:gdLst>
                    <a:gd name="G0" fmla="+- 6608 0 0"/>
                    <a:gd name="G1" fmla="+- 21600 0 6608"/>
                    <a:gd name="G2" fmla="*/ 6608 1 2"/>
                    <a:gd name="G3" fmla="+- 21600 0 G2"/>
                    <a:gd name="G4" fmla="+/ 6608 21600 2"/>
                    <a:gd name="G5" fmla="+/ G1 0 2"/>
                    <a:gd name="G6" fmla="*/ 21600 21600 6608"/>
                    <a:gd name="G7" fmla="*/ G6 1 2"/>
                    <a:gd name="G8" fmla="+- 21600 0 G7"/>
                    <a:gd name="G9" fmla="*/ 21600 1 2"/>
                    <a:gd name="G10" fmla="+- 6608 0 G9"/>
                    <a:gd name="G11" fmla="?: G10 G8 0"/>
                    <a:gd name="G12" fmla="?: G10 G7 21600"/>
                    <a:gd name="T0" fmla="*/ 18296 w 21600"/>
                    <a:gd name="T1" fmla="*/ 10800 h 21600"/>
                    <a:gd name="T2" fmla="*/ 10800 w 21600"/>
                    <a:gd name="T3" fmla="*/ 21600 h 21600"/>
                    <a:gd name="T4" fmla="*/ 3304 w 21600"/>
                    <a:gd name="T5" fmla="*/ 10800 h 21600"/>
                    <a:gd name="T6" fmla="*/ 10800 w 21600"/>
                    <a:gd name="T7" fmla="*/ 0 h 21600"/>
                    <a:gd name="T8" fmla="*/ 5104 w 21600"/>
                    <a:gd name="T9" fmla="*/ 5104 h 21600"/>
                    <a:gd name="T10" fmla="*/ 16496 w 21600"/>
                    <a:gd name="T11" fmla="*/ 16496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608" y="21600"/>
                      </a:lnTo>
                      <a:lnTo>
                        <a:pt x="1499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4" name="AutoShape 10"/>
                <p:cNvSpPr>
                  <a:spLocks noChangeArrowheads="1"/>
                </p:cNvSpPr>
                <p:nvPr/>
              </p:nvSpPr>
              <p:spPr bwMode="auto">
                <a:xfrm rot="-10399936">
                  <a:off x="4901" y="3120"/>
                  <a:ext cx="406" cy="447"/>
                </a:xfrm>
                <a:custGeom>
                  <a:avLst/>
                  <a:gdLst>
                    <a:gd name="G0" fmla="+- 6249 0 0"/>
                    <a:gd name="G1" fmla="+- 21600 0 6249"/>
                    <a:gd name="G2" fmla="*/ 6249 1 2"/>
                    <a:gd name="G3" fmla="+- 21600 0 G2"/>
                    <a:gd name="G4" fmla="+/ 6249 21600 2"/>
                    <a:gd name="G5" fmla="+/ G1 0 2"/>
                    <a:gd name="G6" fmla="*/ 21600 21600 6249"/>
                    <a:gd name="G7" fmla="*/ G6 1 2"/>
                    <a:gd name="G8" fmla="+- 21600 0 G7"/>
                    <a:gd name="G9" fmla="*/ 21600 1 2"/>
                    <a:gd name="G10" fmla="+- 6249 0 G9"/>
                    <a:gd name="G11" fmla="?: G10 G8 0"/>
                    <a:gd name="G12" fmla="?: G10 G7 21600"/>
                    <a:gd name="T0" fmla="*/ 18475 w 21600"/>
                    <a:gd name="T1" fmla="*/ 10800 h 21600"/>
                    <a:gd name="T2" fmla="*/ 10800 w 21600"/>
                    <a:gd name="T3" fmla="*/ 21600 h 21600"/>
                    <a:gd name="T4" fmla="*/ 3125 w 21600"/>
                    <a:gd name="T5" fmla="*/ 10800 h 21600"/>
                    <a:gd name="T6" fmla="*/ 10800 w 21600"/>
                    <a:gd name="T7" fmla="*/ 0 h 21600"/>
                    <a:gd name="T8" fmla="*/ 4925 w 21600"/>
                    <a:gd name="T9" fmla="*/ 4925 h 21600"/>
                    <a:gd name="T10" fmla="*/ 16675 w 21600"/>
                    <a:gd name="T11" fmla="*/ 1667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6249" y="21600"/>
                      </a:lnTo>
                      <a:lnTo>
                        <a:pt x="1535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5" name="AutoShape 11"/>
                <p:cNvSpPr>
                  <a:spLocks noChangeArrowheads="1"/>
                </p:cNvSpPr>
                <p:nvPr/>
              </p:nvSpPr>
              <p:spPr bwMode="auto">
                <a:xfrm rot="-1630938">
                  <a:off x="4800" y="1392"/>
                  <a:ext cx="480" cy="480"/>
                </a:xfrm>
                <a:custGeom>
                  <a:avLst/>
                  <a:gdLst>
                    <a:gd name="G0" fmla="+- 5922 0 0"/>
                    <a:gd name="G1" fmla="+- 21600 0 5922"/>
                    <a:gd name="G2" fmla="*/ 5922 1 2"/>
                    <a:gd name="G3" fmla="+- 21600 0 G2"/>
                    <a:gd name="G4" fmla="+/ 5922 21600 2"/>
                    <a:gd name="G5" fmla="+/ G1 0 2"/>
                    <a:gd name="G6" fmla="*/ 21600 21600 5922"/>
                    <a:gd name="G7" fmla="*/ G6 1 2"/>
                    <a:gd name="G8" fmla="+- 21600 0 G7"/>
                    <a:gd name="G9" fmla="*/ 21600 1 2"/>
                    <a:gd name="G10" fmla="+- 5922 0 G9"/>
                    <a:gd name="G11" fmla="?: G10 G8 0"/>
                    <a:gd name="G12" fmla="?: G10 G7 21600"/>
                    <a:gd name="T0" fmla="*/ 18639 w 21600"/>
                    <a:gd name="T1" fmla="*/ 10800 h 21600"/>
                    <a:gd name="T2" fmla="*/ 10800 w 21600"/>
                    <a:gd name="T3" fmla="*/ 21600 h 21600"/>
                    <a:gd name="T4" fmla="*/ 2961 w 21600"/>
                    <a:gd name="T5" fmla="*/ 10800 h 21600"/>
                    <a:gd name="T6" fmla="*/ 10800 w 21600"/>
                    <a:gd name="T7" fmla="*/ 0 h 21600"/>
                    <a:gd name="T8" fmla="*/ 4761 w 21600"/>
                    <a:gd name="T9" fmla="*/ 4761 h 21600"/>
                    <a:gd name="T10" fmla="*/ 16839 w 21600"/>
                    <a:gd name="T11" fmla="*/ 16839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922" y="21600"/>
                      </a:lnTo>
                      <a:lnTo>
                        <a:pt x="15678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CC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6156" name="Group 12"/>
              <p:cNvGrpSpPr>
                <a:grpSpLocks/>
              </p:cNvGrpSpPr>
              <p:nvPr/>
            </p:nvGrpSpPr>
            <p:grpSpPr bwMode="auto">
              <a:xfrm>
                <a:off x="3840" y="2160"/>
                <a:ext cx="288" cy="336"/>
                <a:chOff x="288" y="1584"/>
                <a:chExt cx="1680" cy="1248"/>
              </a:xfrm>
            </p:grpSpPr>
            <p:grpSp>
              <p:nvGrpSpPr>
                <p:cNvPr id="6157" name="Group 13"/>
                <p:cNvGrpSpPr>
                  <a:grpSpLocks/>
                </p:cNvGrpSpPr>
                <p:nvPr/>
              </p:nvGrpSpPr>
              <p:grpSpPr bwMode="auto">
                <a:xfrm>
                  <a:off x="288" y="2160"/>
                  <a:ext cx="336" cy="288"/>
                  <a:chOff x="3264" y="1248"/>
                  <a:chExt cx="2352" cy="2448"/>
                </a:xfrm>
              </p:grpSpPr>
              <p:sp>
                <p:nvSpPr>
                  <p:cNvPr id="615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5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60" name="Group 16"/>
                <p:cNvGrpSpPr>
                  <a:grpSpLocks/>
                </p:cNvGrpSpPr>
                <p:nvPr/>
              </p:nvGrpSpPr>
              <p:grpSpPr bwMode="auto">
                <a:xfrm>
                  <a:off x="432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6161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62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63" name="Group 19"/>
                <p:cNvGrpSpPr>
                  <a:grpSpLocks/>
                </p:cNvGrpSpPr>
                <p:nvPr/>
              </p:nvGrpSpPr>
              <p:grpSpPr bwMode="auto">
                <a:xfrm>
                  <a:off x="163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616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65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66" name="Group 22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336" cy="288"/>
                  <a:chOff x="3264" y="1248"/>
                  <a:chExt cx="2352" cy="2448"/>
                </a:xfrm>
              </p:grpSpPr>
              <p:sp>
                <p:nvSpPr>
                  <p:cNvPr id="616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68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69" name="Group 25"/>
                <p:cNvGrpSpPr>
                  <a:grpSpLocks/>
                </p:cNvGrpSpPr>
                <p:nvPr/>
              </p:nvGrpSpPr>
              <p:grpSpPr bwMode="auto">
                <a:xfrm>
                  <a:off x="816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6170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7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72" name="Group 28"/>
                <p:cNvGrpSpPr>
                  <a:grpSpLocks/>
                </p:cNvGrpSpPr>
                <p:nvPr/>
              </p:nvGrpSpPr>
              <p:grpSpPr bwMode="auto">
                <a:xfrm>
                  <a:off x="1248" y="2544"/>
                  <a:ext cx="336" cy="288"/>
                  <a:chOff x="3264" y="1248"/>
                  <a:chExt cx="2352" cy="2448"/>
                </a:xfrm>
              </p:grpSpPr>
              <p:sp>
                <p:nvSpPr>
                  <p:cNvPr id="617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74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75" name="Group 31"/>
                <p:cNvGrpSpPr>
                  <a:grpSpLocks/>
                </p:cNvGrpSpPr>
                <p:nvPr/>
              </p:nvGrpSpPr>
              <p:grpSpPr bwMode="auto">
                <a:xfrm>
                  <a:off x="576" y="1920"/>
                  <a:ext cx="336" cy="288"/>
                  <a:chOff x="3264" y="1248"/>
                  <a:chExt cx="2352" cy="2448"/>
                </a:xfrm>
              </p:grpSpPr>
              <p:sp>
                <p:nvSpPr>
                  <p:cNvPr id="6176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77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78" name="Group 34"/>
                <p:cNvGrpSpPr>
                  <a:grpSpLocks/>
                </p:cNvGrpSpPr>
                <p:nvPr/>
              </p:nvGrpSpPr>
              <p:grpSpPr bwMode="auto">
                <a:xfrm>
                  <a:off x="672" y="2208"/>
                  <a:ext cx="336" cy="288"/>
                  <a:chOff x="3264" y="1248"/>
                  <a:chExt cx="2352" cy="2448"/>
                </a:xfrm>
              </p:grpSpPr>
              <p:sp>
                <p:nvSpPr>
                  <p:cNvPr id="617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8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81" name="Group 37"/>
                <p:cNvGrpSpPr>
                  <a:grpSpLocks/>
                </p:cNvGrpSpPr>
                <p:nvPr/>
              </p:nvGrpSpPr>
              <p:grpSpPr bwMode="auto">
                <a:xfrm>
                  <a:off x="1056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6182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83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84" name="Group 40"/>
                <p:cNvGrpSpPr>
                  <a:grpSpLocks/>
                </p:cNvGrpSpPr>
                <p:nvPr/>
              </p:nvGrpSpPr>
              <p:grpSpPr bwMode="auto">
                <a:xfrm>
                  <a:off x="91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6185" name="Oval 4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86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87" name="Group 43"/>
                <p:cNvGrpSpPr>
                  <a:grpSpLocks/>
                </p:cNvGrpSpPr>
                <p:nvPr/>
              </p:nvGrpSpPr>
              <p:grpSpPr bwMode="auto">
                <a:xfrm>
                  <a:off x="912" y="1680"/>
                  <a:ext cx="336" cy="288"/>
                  <a:chOff x="3264" y="1248"/>
                  <a:chExt cx="2352" cy="2448"/>
                </a:xfrm>
              </p:grpSpPr>
              <p:sp>
                <p:nvSpPr>
                  <p:cNvPr id="6188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89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90" name="Group 46"/>
                <p:cNvGrpSpPr>
                  <a:grpSpLocks/>
                </p:cNvGrpSpPr>
                <p:nvPr/>
              </p:nvGrpSpPr>
              <p:grpSpPr bwMode="auto">
                <a:xfrm>
                  <a:off x="1440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6191" name="Oval 4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92" name="Oval 4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93" name="Group 49"/>
                <p:cNvGrpSpPr>
                  <a:grpSpLocks/>
                </p:cNvGrpSpPr>
                <p:nvPr/>
              </p:nvGrpSpPr>
              <p:grpSpPr bwMode="auto">
                <a:xfrm>
                  <a:off x="1296" y="2016"/>
                  <a:ext cx="336" cy="288"/>
                  <a:chOff x="3264" y="1248"/>
                  <a:chExt cx="2352" cy="2448"/>
                </a:xfrm>
              </p:grpSpPr>
              <p:sp>
                <p:nvSpPr>
                  <p:cNvPr id="6194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95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196" name="Group 52"/>
                <p:cNvGrpSpPr>
                  <a:grpSpLocks/>
                </p:cNvGrpSpPr>
                <p:nvPr/>
              </p:nvGrpSpPr>
              <p:grpSpPr bwMode="auto">
                <a:xfrm>
                  <a:off x="1248" y="1728"/>
                  <a:ext cx="336" cy="288"/>
                  <a:chOff x="3264" y="1248"/>
                  <a:chExt cx="2352" cy="2448"/>
                </a:xfrm>
              </p:grpSpPr>
              <p:sp>
                <p:nvSpPr>
                  <p:cNvPr id="6197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198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</p:grpSp>
          <p:grpSp>
            <p:nvGrpSpPr>
              <p:cNvPr id="6199" name="Group 55"/>
              <p:cNvGrpSpPr>
                <a:grpSpLocks/>
              </p:cNvGrpSpPr>
              <p:nvPr/>
            </p:nvGrpSpPr>
            <p:grpSpPr bwMode="auto">
              <a:xfrm>
                <a:off x="4128" y="1440"/>
                <a:ext cx="288" cy="336"/>
                <a:chOff x="288" y="1584"/>
                <a:chExt cx="1680" cy="1248"/>
              </a:xfrm>
            </p:grpSpPr>
            <p:grpSp>
              <p:nvGrpSpPr>
                <p:cNvPr id="6200" name="Group 56"/>
                <p:cNvGrpSpPr>
                  <a:grpSpLocks/>
                </p:cNvGrpSpPr>
                <p:nvPr/>
              </p:nvGrpSpPr>
              <p:grpSpPr bwMode="auto">
                <a:xfrm>
                  <a:off x="288" y="2160"/>
                  <a:ext cx="336" cy="288"/>
                  <a:chOff x="3264" y="1248"/>
                  <a:chExt cx="2352" cy="2448"/>
                </a:xfrm>
              </p:grpSpPr>
              <p:sp>
                <p:nvSpPr>
                  <p:cNvPr id="6201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02" name="Oval 5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03" name="Group 59"/>
                <p:cNvGrpSpPr>
                  <a:grpSpLocks/>
                </p:cNvGrpSpPr>
                <p:nvPr/>
              </p:nvGrpSpPr>
              <p:grpSpPr bwMode="auto">
                <a:xfrm>
                  <a:off x="432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04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05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06" name="Group 62"/>
                <p:cNvGrpSpPr>
                  <a:grpSpLocks/>
                </p:cNvGrpSpPr>
                <p:nvPr/>
              </p:nvGrpSpPr>
              <p:grpSpPr bwMode="auto">
                <a:xfrm>
                  <a:off x="163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6207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08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09" name="Group 65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336" cy="288"/>
                  <a:chOff x="3264" y="1248"/>
                  <a:chExt cx="2352" cy="2448"/>
                </a:xfrm>
              </p:grpSpPr>
              <p:sp>
                <p:nvSpPr>
                  <p:cNvPr id="6210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11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12" name="Group 68"/>
                <p:cNvGrpSpPr>
                  <a:grpSpLocks/>
                </p:cNvGrpSpPr>
                <p:nvPr/>
              </p:nvGrpSpPr>
              <p:grpSpPr bwMode="auto">
                <a:xfrm>
                  <a:off x="816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1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14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15" name="Group 71"/>
                <p:cNvGrpSpPr>
                  <a:grpSpLocks/>
                </p:cNvGrpSpPr>
                <p:nvPr/>
              </p:nvGrpSpPr>
              <p:grpSpPr bwMode="auto">
                <a:xfrm>
                  <a:off x="1248" y="2544"/>
                  <a:ext cx="336" cy="288"/>
                  <a:chOff x="3264" y="1248"/>
                  <a:chExt cx="2352" cy="2448"/>
                </a:xfrm>
              </p:grpSpPr>
              <p:sp>
                <p:nvSpPr>
                  <p:cNvPr id="621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17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18" name="Group 74"/>
                <p:cNvGrpSpPr>
                  <a:grpSpLocks/>
                </p:cNvGrpSpPr>
                <p:nvPr/>
              </p:nvGrpSpPr>
              <p:grpSpPr bwMode="auto">
                <a:xfrm>
                  <a:off x="576" y="1920"/>
                  <a:ext cx="336" cy="288"/>
                  <a:chOff x="3264" y="1248"/>
                  <a:chExt cx="2352" cy="2448"/>
                </a:xfrm>
              </p:grpSpPr>
              <p:sp>
                <p:nvSpPr>
                  <p:cNvPr id="6219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20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21" name="Group 77"/>
                <p:cNvGrpSpPr>
                  <a:grpSpLocks/>
                </p:cNvGrpSpPr>
                <p:nvPr/>
              </p:nvGrpSpPr>
              <p:grpSpPr bwMode="auto">
                <a:xfrm>
                  <a:off x="672" y="2208"/>
                  <a:ext cx="336" cy="288"/>
                  <a:chOff x="3264" y="1248"/>
                  <a:chExt cx="2352" cy="2448"/>
                </a:xfrm>
              </p:grpSpPr>
              <p:sp>
                <p:nvSpPr>
                  <p:cNvPr id="6222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23" name="Oval 7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24" name="Group 80"/>
                <p:cNvGrpSpPr>
                  <a:grpSpLocks/>
                </p:cNvGrpSpPr>
                <p:nvPr/>
              </p:nvGrpSpPr>
              <p:grpSpPr bwMode="auto">
                <a:xfrm>
                  <a:off x="1056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25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26" name="Oval 8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27" name="Group 83"/>
                <p:cNvGrpSpPr>
                  <a:grpSpLocks/>
                </p:cNvGrpSpPr>
                <p:nvPr/>
              </p:nvGrpSpPr>
              <p:grpSpPr bwMode="auto">
                <a:xfrm>
                  <a:off x="91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6228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29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30" name="Group 86"/>
                <p:cNvGrpSpPr>
                  <a:grpSpLocks/>
                </p:cNvGrpSpPr>
                <p:nvPr/>
              </p:nvGrpSpPr>
              <p:grpSpPr bwMode="auto">
                <a:xfrm>
                  <a:off x="912" y="1680"/>
                  <a:ext cx="336" cy="288"/>
                  <a:chOff x="3264" y="1248"/>
                  <a:chExt cx="2352" cy="2448"/>
                </a:xfrm>
              </p:grpSpPr>
              <p:sp>
                <p:nvSpPr>
                  <p:cNvPr id="6231" name="Oval 8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32" name="Oval 8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33" name="Group 89"/>
                <p:cNvGrpSpPr>
                  <a:grpSpLocks/>
                </p:cNvGrpSpPr>
                <p:nvPr/>
              </p:nvGrpSpPr>
              <p:grpSpPr bwMode="auto">
                <a:xfrm>
                  <a:off x="1440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34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35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36" name="Group 92"/>
                <p:cNvGrpSpPr>
                  <a:grpSpLocks/>
                </p:cNvGrpSpPr>
                <p:nvPr/>
              </p:nvGrpSpPr>
              <p:grpSpPr bwMode="auto">
                <a:xfrm>
                  <a:off x="1296" y="201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37" name="Oval 9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38" name="Oval 9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39" name="Group 95"/>
                <p:cNvGrpSpPr>
                  <a:grpSpLocks/>
                </p:cNvGrpSpPr>
                <p:nvPr/>
              </p:nvGrpSpPr>
              <p:grpSpPr bwMode="auto">
                <a:xfrm>
                  <a:off x="1248" y="1728"/>
                  <a:ext cx="336" cy="288"/>
                  <a:chOff x="3264" y="1248"/>
                  <a:chExt cx="2352" cy="2448"/>
                </a:xfrm>
              </p:grpSpPr>
              <p:sp>
                <p:nvSpPr>
                  <p:cNvPr id="6240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41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</p:grpSp>
          <p:grpSp>
            <p:nvGrpSpPr>
              <p:cNvPr id="6242" name="Group 98"/>
              <p:cNvGrpSpPr>
                <a:grpSpLocks/>
              </p:cNvGrpSpPr>
              <p:nvPr/>
            </p:nvGrpSpPr>
            <p:grpSpPr bwMode="auto">
              <a:xfrm>
                <a:off x="4128" y="3024"/>
                <a:ext cx="288" cy="336"/>
                <a:chOff x="288" y="1584"/>
                <a:chExt cx="1680" cy="1248"/>
              </a:xfrm>
            </p:grpSpPr>
            <p:grpSp>
              <p:nvGrpSpPr>
                <p:cNvPr id="6243" name="Group 99"/>
                <p:cNvGrpSpPr>
                  <a:grpSpLocks/>
                </p:cNvGrpSpPr>
                <p:nvPr/>
              </p:nvGrpSpPr>
              <p:grpSpPr bwMode="auto">
                <a:xfrm>
                  <a:off x="288" y="2160"/>
                  <a:ext cx="336" cy="288"/>
                  <a:chOff x="3264" y="1248"/>
                  <a:chExt cx="2352" cy="2448"/>
                </a:xfrm>
              </p:grpSpPr>
              <p:sp>
                <p:nvSpPr>
                  <p:cNvPr id="6244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45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46" name="Group 102"/>
                <p:cNvGrpSpPr>
                  <a:grpSpLocks/>
                </p:cNvGrpSpPr>
                <p:nvPr/>
              </p:nvGrpSpPr>
              <p:grpSpPr bwMode="auto">
                <a:xfrm>
                  <a:off x="432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47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48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49" name="Group 105"/>
                <p:cNvGrpSpPr>
                  <a:grpSpLocks/>
                </p:cNvGrpSpPr>
                <p:nvPr/>
              </p:nvGrpSpPr>
              <p:grpSpPr bwMode="auto">
                <a:xfrm>
                  <a:off x="163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6250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51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52" name="Group 108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336" cy="288"/>
                  <a:chOff x="3264" y="1248"/>
                  <a:chExt cx="2352" cy="2448"/>
                </a:xfrm>
              </p:grpSpPr>
              <p:sp>
                <p:nvSpPr>
                  <p:cNvPr id="6253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54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55" name="Group 111"/>
                <p:cNvGrpSpPr>
                  <a:grpSpLocks/>
                </p:cNvGrpSpPr>
                <p:nvPr/>
              </p:nvGrpSpPr>
              <p:grpSpPr bwMode="auto">
                <a:xfrm>
                  <a:off x="816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56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57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58" name="Group 114"/>
                <p:cNvGrpSpPr>
                  <a:grpSpLocks/>
                </p:cNvGrpSpPr>
                <p:nvPr/>
              </p:nvGrpSpPr>
              <p:grpSpPr bwMode="auto">
                <a:xfrm>
                  <a:off x="1248" y="2544"/>
                  <a:ext cx="336" cy="288"/>
                  <a:chOff x="3264" y="1248"/>
                  <a:chExt cx="2352" cy="2448"/>
                </a:xfrm>
              </p:grpSpPr>
              <p:sp>
                <p:nvSpPr>
                  <p:cNvPr id="6259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60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61" name="Group 117"/>
                <p:cNvGrpSpPr>
                  <a:grpSpLocks/>
                </p:cNvGrpSpPr>
                <p:nvPr/>
              </p:nvGrpSpPr>
              <p:grpSpPr bwMode="auto">
                <a:xfrm>
                  <a:off x="576" y="1920"/>
                  <a:ext cx="336" cy="288"/>
                  <a:chOff x="3264" y="1248"/>
                  <a:chExt cx="2352" cy="2448"/>
                </a:xfrm>
              </p:grpSpPr>
              <p:sp>
                <p:nvSpPr>
                  <p:cNvPr id="6262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63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64" name="Group 120"/>
                <p:cNvGrpSpPr>
                  <a:grpSpLocks/>
                </p:cNvGrpSpPr>
                <p:nvPr/>
              </p:nvGrpSpPr>
              <p:grpSpPr bwMode="auto">
                <a:xfrm>
                  <a:off x="672" y="2208"/>
                  <a:ext cx="336" cy="288"/>
                  <a:chOff x="3264" y="1248"/>
                  <a:chExt cx="2352" cy="2448"/>
                </a:xfrm>
              </p:grpSpPr>
              <p:sp>
                <p:nvSpPr>
                  <p:cNvPr id="6265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66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67" name="Group 123"/>
                <p:cNvGrpSpPr>
                  <a:grpSpLocks/>
                </p:cNvGrpSpPr>
                <p:nvPr/>
              </p:nvGrpSpPr>
              <p:grpSpPr bwMode="auto">
                <a:xfrm>
                  <a:off x="1056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68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69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70" name="Group 126"/>
                <p:cNvGrpSpPr>
                  <a:grpSpLocks/>
                </p:cNvGrpSpPr>
                <p:nvPr/>
              </p:nvGrpSpPr>
              <p:grpSpPr bwMode="auto">
                <a:xfrm>
                  <a:off x="91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6271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72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73" name="Group 129"/>
                <p:cNvGrpSpPr>
                  <a:grpSpLocks/>
                </p:cNvGrpSpPr>
                <p:nvPr/>
              </p:nvGrpSpPr>
              <p:grpSpPr bwMode="auto">
                <a:xfrm>
                  <a:off x="912" y="1680"/>
                  <a:ext cx="336" cy="288"/>
                  <a:chOff x="3264" y="1248"/>
                  <a:chExt cx="2352" cy="2448"/>
                </a:xfrm>
              </p:grpSpPr>
              <p:sp>
                <p:nvSpPr>
                  <p:cNvPr id="6274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75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76" name="Group 132"/>
                <p:cNvGrpSpPr>
                  <a:grpSpLocks/>
                </p:cNvGrpSpPr>
                <p:nvPr/>
              </p:nvGrpSpPr>
              <p:grpSpPr bwMode="auto">
                <a:xfrm>
                  <a:off x="1440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77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78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79" name="Group 135"/>
                <p:cNvGrpSpPr>
                  <a:grpSpLocks/>
                </p:cNvGrpSpPr>
                <p:nvPr/>
              </p:nvGrpSpPr>
              <p:grpSpPr bwMode="auto">
                <a:xfrm>
                  <a:off x="1296" y="201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80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81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82" name="Group 138"/>
                <p:cNvGrpSpPr>
                  <a:grpSpLocks/>
                </p:cNvGrpSpPr>
                <p:nvPr/>
              </p:nvGrpSpPr>
              <p:grpSpPr bwMode="auto">
                <a:xfrm>
                  <a:off x="1248" y="1728"/>
                  <a:ext cx="336" cy="288"/>
                  <a:chOff x="3264" y="1248"/>
                  <a:chExt cx="2352" cy="2448"/>
                </a:xfrm>
              </p:grpSpPr>
              <p:sp>
                <p:nvSpPr>
                  <p:cNvPr id="6283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84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</p:grpSp>
          <p:grpSp>
            <p:nvGrpSpPr>
              <p:cNvPr id="6285" name="Group 141"/>
              <p:cNvGrpSpPr>
                <a:grpSpLocks/>
              </p:cNvGrpSpPr>
              <p:nvPr/>
            </p:nvGrpSpPr>
            <p:grpSpPr bwMode="auto">
              <a:xfrm>
                <a:off x="4800" y="1152"/>
                <a:ext cx="288" cy="336"/>
                <a:chOff x="288" y="1584"/>
                <a:chExt cx="1680" cy="1248"/>
              </a:xfrm>
            </p:grpSpPr>
            <p:grpSp>
              <p:nvGrpSpPr>
                <p:cNvPr id="6286" name="Group 142"/>
                <p:cNvGrpSpPr>
                  <a:grpSpLocks/>
                </p:cNvGrpSpPr>
                <p:nvPr/>
              </p:nvGrpSpPr>
              <p:grpSpPr bwMode="auto">
                <a:xfrm>
                  <a:off x="288" y="2160"/>
                  <a:ext cx="336" cy="288"/>
                  <a:chOff x="3264" y="1248"/>
                  <a:chExt cx="2352" cy="2448"/>
                </a:xfrm>
              </p:grpSpPr>
              <p:sp>
                <p:nvSpPr>
                  <p:cNvPr id="6287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88" name="Oval 14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89" name="Group 145"/>
                <p:cNvGrpSpPr>
                  <a:grpSpLocks/>
                </p:cNvGrpSpPr>
                <p:nvPr/>
              </p:nvGrpSpPr>
              <p:grpSpPr bwMode="auto">
                <a:xfrm>
                  <a:off x="432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90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91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92" name="Group 148"/>
                <p:cNvGrpSpPr>
                  <a:grpSpLocks/>
                </p:cNvGrpSpPr>
                <p:nvPr/>
              </p:nvGrpSpPr>
              <p:grpSpPr bwMode="auto">
                <a:xfrm>
                  <a:off x="163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6293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94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95" name="Group 151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336" cy="288"/>
                  <a:chOff x="3264" y="1248"/>
                  <a:chExt cx="2352" cy="2448"/>
                </a:xfrm>
              </p:grpSpPr>
              <p:sp>
                <p:nvSpPr>
                  <p:cNvPr id="6296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297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298" name="Group 154"/>
                <p:cNvGrpSpPr>
                  <a:grpSpLocks/>
                </p:cNvGrpSpPr>
                <p:nvPr/>
              </p:nvGrpSpPr>
              <p:grpSpPr bwMode="auto">
                <a:xfrm>
                  <a:off x="816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6299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00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01" name="Group 157"/>
                <p:cNvGrpSpPr>
                  <a:grpSpLocks/>
                </p:cNvGrpSpPr>
                <p:nvPr/>
              </p:nvGrpSpPr>
              <p:grpSpPr bwMode="auto">
                <a:xfrm>
                  <a:off x="1248" y="2544"/>
                  <a:ext cx="336" cy="288"/>
                  <a:chOff x="3264" y="1248"/>
                  <a:chExt cx="2352" cy="2448"/>
                </a:xfrm>
              </p:grpSpPr>
              <p:sp>
                <p:nvSpPr>
                  <p:cNvPr id="6302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03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04" name="Group 160"/>
                <p:cNvGrpSpPr>
                  <a:grpSpLocks/>
                </p:cNvGrpSpPr>
                <p:nvPr/>
              </p:nvGrpSpPr>
              <p:grpSpPr bwMode="auto">
                <a:xfrm>
                  <a:off x="576" y="1920"/>
                  <a:ext cx="336" cy="288"/>
                  <a:chOff x="3264" y="1248"/>
                  <a:chExt cx="2352" cy="2448"/>
                </a:xfrm>
              </p:grpSpPr>
              <p:sp>
                <p:nvSpPr>
                  <p:cNvPr id="6305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06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07" name="Group 163"/>
                <p:cNvGrpSpPr>
                  <a:grpSpLocks/>
                </p:cNvGrpSpPr>
                <p:nvPr/>
              </p:nvGrpSpPr>
              <p:grpSpPr bwMode="auto">
                <a:xfrm>
                  <a:off x="672" y="2208"/>
                  <a:ext cx="336" cy="288"/>
                  <a:chOff x="3264" y="1248"/>
                  <a:chExt cx="2352" cy="2448"/>
                </a:xfrm>
              </p:grpSpPr>
              <p:sp>
                <p:nvSpPr>
                  <p:cNvPr id="6308" name="Oval 16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09" name="Oval 16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10" name="Group 166"/>
                <p:cNvGrpSpPr>
                  <a:grpSpLocks/>
                </p:cNvGrpSpPr>
                <p:nvPr/>
              </p:nvGrpSpPr>
              <p:grpSpPr bwMode="auto">
                <a:xfrm>
                  <a:off x="1056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6311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12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13" name="Group 169"/>
                <p:cNvGrpSpPr>
                  <a:grpSpLocks/>
                </p:cNvGrpSpPr>
                <p:nvPr/>
              </p:nvGrpSpPr>
              <p:grpSpPr bwMode="auto">
                <a:xfrm>
                  <a:off x="91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6314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15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16" name="Group 172"/>
                <p:cNvGrpSpPr>
                  <a:grpSpLocks/>
                </p:cNvGrpSpPr>
                <p:nvPr/>
              </p:nvGrpSpPr>
              <p:grpSpPr bwMode="auto">
                <a:xfrm>
                  <a:off x="912" y="1680"/>
                  <a:ext cx="336" cy="288"/>
                  <a:chOff x="3264" y="1248"/>
                  <a:chExt cx="2352" cy="2448"/>
                </a:xfrm>
              </p:grpSpPr>
              <p:sp>
                <p:nvSpPr>
                  <p:cNvPr id="6317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18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19" name="Group 175"/>
                <p:cNvGrpSpPr>
                  <a:grpSpLocks/>
                </p:cNvGrpSpPr>
                <p:nvPr/>
              </p:nvGrpSpPr>
              <p:grpSpPr bwMode="auto">
                <a:xfrm>
                  <a:off x="1440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6320" name="Oval 17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21" name="Oval 17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22" name="Group 178"/>
                <p:cNvGrpSpPr>
                  <a:grpSpLocks/>
                </p:cNvGrpSpPr>
                <p:nvPr/>
              </p:nvGrpSpPr>
              <p:grpSpPr bwMode="auto">
                <a:xfrm>
                  <a:off x="1296" y="2016"/>
                  <a:ext cx="336" cy="288"/>
                  <a:chOff x="3264" y="1248"/>
                  <a:chExt cx="2352" cy="2448"/>
                </a:xfrm>
              </p:grpSpPr>
              <p:sp>
                <p:nvSpPr>
                  <p:cNvPr id="6323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24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25" name="Group 181"/>
                <p:cNvGrpSpPr>
                  <a:grpSpLocks/>
                </p:cNvGrpSpPr>
                <p:nvPr/>
              </p:nvGrpSpPr>
              <p:grpSpPr bwMode="auto">
                <a:xfrm>
                  <a:off x="1248" y="1728"/>
                  <a:ext cx="336" cy="288"/>
                  <a:chOff x="3264" y="1248"/>
                  <a:chExt cx="2352" cy="2448"/>
                </a:xfrm>
              </p:grpSpPr>
              <p:sp>
                <p:nvSpPr>
                  <p:cNvPr id="6326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27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</p:grpSp>
          <p:grpSp>
            <p:nvGrpSpPr>
              <p:cNvPr id="6328" name="Group 184"/>
              <p:cNvGrpSpPr>
                <a:grpSpLocks/>
              </p:cNvGrpSpPr>
              <p:nvPr/>
            </p:nvGrpSpPr>
            <p:grpSpPr bwMode="auto">
              <a:xfrm>
                <a:off x="4896" y="3168"/>
                <a:ext cx="288" cy="336"/>
                <a:chOff x="288" y="1584"/>
                <a:chExt cx="1680" cy="1248"/>
              </a:xfrm>
            </p:grpSpPr>
            <p:grpSp>
              <p:nvGrpSpPr>
                <p:cNvPr id="6329" name="Group 185"/>
                <p:cNvGrpSpPr>
                  <a:grpSpLocks/>
                </p:cNvGrpSpPr>
                <p:nvPr/>
              </p:nvGrpSpPr>
              <p:grpSpPr bwMode="auto">
                <a:xfrm>
                  <a:off x="288" y="2160"/>
                  <a:ext cx="336" cy="288"/>
                  <a:chOff x="3264" y="1248"/>
                  <a:chExt cx="2352" cy="2448"/>
                </a:xfrm>
              </p:grpSpPr>
              <p:sp>
                <p:nvSpPr>
                  <p:cNvPr id="6330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31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32" name="Group 188"/>
                <p:cNvGrpSpPr>
                  <a:grpSpLocks/>
                </p:cNvGrpSpPr>
                <p:nvPr/>
              </p:nvGrpSpPr>
              <p:grpSpPr bwMode="auto">
                <a:xfrm>
                  <a:off x="432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6333" name="Oval 18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34" name="Oval 19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35" name="Group 191"/>
                <p:cNvGrpSpPr>
                  <a:grpSpLocks/>
                </p:cNvGrpSpPr>
                <p:nvPr/>
              </p:nvGrpSpPr>
              <p:grpSpPr bwMode="auto">
                <a:xfrm>
                  <a:off x="163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6336" name="Oval 19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37" name="Oval 19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38" name="Group 194"/>
                <p:cNvGrpSpPr>
                  <a:grpSpLocks/>
                </p:cNvGrpSpPr>
                <p:nvPr/>
              </p:nvGrpSpPr>
              <p:grpSpPr bwMode="auto">
                <a:xfrm>
                  <a:off x="528" y="1584"/>
                  <a:ext cx="336" cy="288"/>
                  <a:chOff x="3264" y="1248"/>
                  <a:chExt cx="2352" cy="2448"/>
                </a:xfrm>
              </p:grpSpPr>
              <p:sp>
                <p:nvSpPr>
                  <p:cNvPr id="6339" name="Oval 19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40" name="Oval 19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41" name="Group 197"/>
                <p:cNvGrpSpPr>
                  <a:grpSpLocks/>
                </p:cNvGrpSpPr>
                <p:nvPr/>
              </p:nvGrpSpPr>
              <p:grpSpPr bwMode="auto">
                <a:xfrm>
                  <a:off x="816" y="2496"/>
                  <a:ext cx="336" cy="288"/>
                  <a:chOff x="3264" y="1248"/>
                  <a:chExt cx="2352" cy="2448"/>
                </a:xfrm>
              </p:grpSpPr>
              <p:sp>
                <p:nvSpPr>
                  <p:cNvPr id="6342" name="Oval 19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43" name="Oval 19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44" name="Group 200"/>
                <p:cNvGrpSpPr>
                  <a:grpSpLocks/>
                </p:cNvGrpSpPr>
                <p:nvPr/>
              </p:nvGrpSpPr>
              <p:grpSpPr bwMode="auto">
                <a:xfrm>
                  <a:off x="1248" y="2544"/>
                  <a:ext cx="336" cy="288"/>
                  <a:chOff x="3264" y="1248"/>
                  <a:chExt cx="2352" cy="2448"/>
                </a:xfrm>
              </p:grpSpPr>
              <p:sp>
                <p:nvSpPr>
                  <p:cNvPr id="6345" name="Oval 20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46" name="Oval 20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47" name="Group 203"/>
                <p:cNvGrpSpPr>
                  <a:grpSpLocks/>
                </p:cNvGrpSpPr>
                <p:nvPr/>
              </p:nvGrpSpPr>
              <p:grpSpPr bwMode="auto">
                <a:xfrm>
                  <a:off x="576" y="1920"/>
                  <a:ext cx="336" cy="288"/>
                  <a:chOff x="3264" y="1248"/>
                  <a:chExt cx="2352" cy="2448"/>
                </a:xfrm>
              </p:grpSpPr>
              <p:sp>
                <p:nvSpPr>
                  <p:cNvPr id="6348" name="Oval 20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49" name="Oval 20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50" name="Group 206"/>
                <p:cNvGrpSpPr>
                  <a:grpSpLocks/>
                </p:cNvGrpSpPr>
                <p:nvPr/>
              </p:nvGrpSpPr>
              <p:grpSpPr bwMode="auto">
                <a:xfrm>
                  <a:off x="672" y="2208"/>
                  <a:ext cx="336" cy="288"/>
                  <a:chOff x="3264" y="1248"/>
                  <a:chExt cx="2352" cy="2448"/>
                </a:xfrm>
              </p:grpSpPr>
              <p:sp>
                <p:nvSpPr>
                  <p:cNvPr id="6351" name="Oval 20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52" name="Oval 20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53" name="Group 209"/>
                <p:cNvGrpSpPr>
                  <a:grpSpLocks/>
                </p:cNvGrpSpPr>
                <p:nvPr/>
              </p:nvGrpSpPr>
              <p:grpSpPr bwMode="auto">
                <a:xfrm>
                  <a:off x="1056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6354" name="Oval 21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55" name="Oval 21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56" name="Group 212"/>
                <p:cNvGrpSpPr>
                  <a:grpSpLocks/>
                </p:cNvGrpSpPr>
                <p:nvPr/>
              </p:nvGrpSpPr>
              <p:grpSpPr bwMode="auto">
                <a:xfrm>
                  <a:off x="912" y="1968"/>
                  <a:ext cx="336" cy="288"/>
                  <a:chOff x="3264" y="1248"/>
                  <a:chExt cx="2352" cy="2448"/>
                </a:xfrm>
              </p:grpSpPr>
              <p:sp>
                <p:nvSpPr>
                  <p:cNvPr id="6357" name="Oval 21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58" name="Oval 21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59" name="Group 215"/>
                <p:cNvGrpSpPr>
                  <a:grpSpLocks/>
                </p:cNvGrpSpPr>
                <p:nvPr/>
              </p:nvGrpSpPr>
              <p:grpSpPr bwMode="auto">
                <a:xfrm>
                  <a:off x="912" y="1680"/>
                  <a:ext cx="336" cy="288"/>
                  <a:chOff x="3264" y="1248"/>
                  <a:chExt cx="2352" cy="2448"/>
                </a:xfrm>
              </p:grpSpPr>
              <p:sp>
                <p:nvSpPr>
                  <p:cNvPr id="6360" name="Oval 21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61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62" name="Group 218"/>
                <p:cNvGrpSpPr>
                  <a:grpSpLocks/>
                </p:cNvGrpSpPr>
                <p:nvPr/>
              </p:nvGrpSpPr>
              <p:grpSpPr bwMode="auto">
                <a:xfrm>
                  <a:off x="1440" y="2256"/>
                  <a:ext cx="336" cy="288"/>
                  <a:chOff x="3264" y="1248"/>
                  <a:chExt cx="2352" cy="2448"/>
                </a:xfrm>
              </p:grpSpPr>
              <p:sp>
                <p:nvSpPr>
                  <p:cNvPr id="6363" name="Oval 21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64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65" name="Group 221"/>
                <p:cNvGrpSpPr>
                  <a:grpSpLocks/>
                </p:cNvGrpSpPr>
                <p:nvPr/>
              </p:nvGrpSpPr>
              <p:grpSpPr bwMode="auto">
                <a:xfrm>
                  <a:off x="1296" y="2016"/>
                  <a:ext cx="336" cy="288"/>
                  <a:chOff x="3264" y="1248"/>
                  <a:chExt cx="2352" cy="2448"/>
                </a:xfrm>
              </p:grpSpPr>
              <p:sp>
                <p:nvSpPr>
                  <p:cNvPr id="6366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67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6368" name="Group 224"/>
                <p:cNvGrpSpPr>
                  <a:grpSpLocks/>
                </p:cNvGrpSpPr>
                <p:nvPr/>
              </p:nvGrpSpPr>
              <p:grpSpPr bwMode="auto">
                <a:xfrm>
                  <a:off x="1248" y="1728"/>
                  <a:ext cx="336" cy="288"/>
                  <a:chOff x="3264" y="1248"/>
                  <a:chExt cx="2352" cy="2448"/>
                </a:xfrm>
              </p:grpSpPr>
              <p:sp>
                <p:nvSpPr>
                  <p:cNvPr id="6369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6370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</p:grpSp>
        </p:grpSp>
        <p:sp>
          <p:nvSpPr>
            <p:cNvPr id="6371" name="Line 227"/>
            <p:cNvSpPr>
              <a:spLocks noChangeShapeType="1"/>
            </p:cNvSpPr>
            <p:nvPr/>
          </p:nvSpPr>
          <p:spPr bwMode="auto">
            <a:xfrm flipV="1">
              <a:off x="1152" y="1824"/>
              <a:ext cx="12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372" name="Line 228"/>
            <p:cNvSpPr>
              <a:spLocks noChangeShapeType="1"/>
            </p:cNvSpPr>
            <p:nvPr/>
          </p:nvSpPr>
          <p:spPr bwMode="auto">
            <a:xfrm>
              <a:off x="1200" y="2160"/>
              <a:ext cx="1344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6373" name="Group 229"/>
            <p:cNvGrpSpPr>
              <a:grpSpLocks/>
            </p:cNvGrpSpPr>
            <p:nvPr/>
          </p:nvGrpSpPr>
          <p:grpSpPr bwMode="auto">
            <a:xfrm>
              <a:off x="2016" y="1776"/>
              <a:ext cx="1248" cy="1296"/>
              <a:chOff x="2208" y="1104"/>
              <a:chExt cx="1248" cy="1296"/>
            </a:xfrm>
          </p:grpSpPr>
          <p:grpSp>
            <p:nvGrpSpPr>
              <p:cNvPr id="6374" name="Group 230"/>
              <p:cNvGrpSpPr>
                <a:grpSpLocks/>
              </p:cNvGrpSpPr>
              <p:nvPr/>
            </p:nvGrpSpPr>
            <p:grpSpPr bwMode="auto">
              <a:xfrm>
                <a:off x="2400" y="1344"/>
                <a:ext cx="816" cy="816"/>
                <a:chOff x="3264" y="1248"/>
                <a:chExt cx="2352" cy="2448"/>
              </a:xfrm>
            </p:grpSpPr>
            <p:sp>
              <p:nvSpPr>
                <p:cNvPr id="6375" name="Oval 231"/>
                <p:cNvSpPr>
                  <a:spLocks noChangeArrowheads="1"/>
                </p:cNvSpPr>
                <p:nvPr/>
              </p:nvSpPr>
              <p:spPr bwMode="auto">
                <a:xfrm>
                  <a:off x="3264" y="1248"/>
                  <a:ext cx="2352" cy="2448"/>
                </a:xfrm>
                <a:prstGeom prst="ellipse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ru-RU"/>
                </a:p>
              </p:txBody>
            </p:sp>
            <p:sp>
              <p:nvSpPr>
                <p:cNvPr id="6376" name="Oval 232"/>
                <p:cNvSpPr>
                  <a:spLocks noChangeArrowheads="1"/>
                </p:cNvSpPr>
                <p:nvPr/>
              </p:nvSpPr>
              <p:spPr bwMode="auto">
                <a:xfrm>
                  <a:off x="3408" y="1776"/>
                  <a:ext cx="1920" cy="1776"/>
                </a:xfrm>
                <a:prstGeom prst="ellipse">
                  <a:avLst/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endParaRPr lang="ru-RU"/>
                </a:p>
              </p:txBody>
            </p:sp>
          </p:grpSp>
          <p:sp>
            <p:nvSpPr>
              <p:cNvPr id="6377" name="Freeform 233"/>
              <p:cNvSpPr>
                <a:spLocks/>
              </p:cNvSpPr>
              <p:nvPr/>
            </p:nvSpPr>
            <p:spPr bwMode="auto">
              <a:xfrm rot="-6630067">
                <a:off x="2184" y="1800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78" name="Freeform 234"/>
              <p:cNvSpPr>
                <a:spLocks/>
              </p:cNvSpPr>
              <p:nvPr/>
            </p:nvSpPr>
            <p:spPr bwMode="auto">
              <a:xfrm rot="-2904723">
                <a:off x="2232" y="1320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79" name="Freeform 235"/>
              <p:cNvSpPr>
                <a:spLocks/>
              </p:cNvSpPr>
              <p:nvPr/>
            </p:nvSpPr>
            <p:spPr bwMode="auto">
              <a:xfrm rot="3121930">
                <a:off x="3048" y="1272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0" name="Freeform 236"/>
              <p:cNvSpPr>
                <a:spLocks/>
              </p:cNvSpPr>
              <p:nvPr/>
            </p:nvSpPr>
            <p:spPr bwMode="auto">
              <a:xfrm>
                <a:off x="2640" y="1104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1" name="Freeform 237"/>
              <p:cNvSpPr>
                <a:spLocks/>
              </p:cNvSpPr>
              <p:nvPr/>
            </p:nvSpPr>
            <p:spPr bwMode="auto">
              <a:xfrm rot="-15121740">
                <a:off x="3192" y="1704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82" name="Freeform 238"/>
              <p:cNvSpPr>
                <a:spLocks/>
              </p:cNvSpPr>
              <p:nvPr/>
            </p:nvSpPr>
            <p:spPr bwMode="auto">
              <a:xfrm rot="-10800000">
                <a:off x="2688" y="2160"/>
                <a:ext cx="288" cy="240"/>
              </a:xfrm>
              <a:custGeom>
                <a:avLst/>
                <a:gdLst>
                  <a:gd name="T0" fmla="*/ 0 w 960"/>
                  <a:gd name="T1" fmla="*/ 0 h 1728"/>
                  <a:gd name="T2" fmla="*/ 384 w 960"/>
                  <a:gd name="T3" fmla="*/ 624 h 1728"/>
                  <a:gd name="T4" fmla="*/ 384 w 960"/>
                  <a:gd name="T5" fmla="*/ 1728 h 1728"/>
                  <a:gd name="T6" fmla="*/ 624 w 960"/>
                  <a:gd name="T7" fmla="*/ 1728 h 1728"/>
                  <a:gd name="T8" fmla="*/ 624 w 960"/>
                  <a:gd name="T9" fmla="*/ 624 h 1728"/>
                  <a:gd name="T10" fmla="*/ 960 w 960"/>
                  <a:gd name="T11" fmla="*/ 0 h 1728"/>
                  <a:gd name="T12" fmla="*/ 768 w 960"/>
                  <a:gd name="T13" fmla="*/ 0 h 1728"/>
                  <a:gd name="T14" fmla="*/ 528 w 960"/>
                  <a:gd name="T15" fmla="*/ 432 h 1728"/>
                  <a:gd name="T16" fmla="*/ 240 w 960"/>
                  <a:gd name="T17" fmla="*/ 0 h 1728"/>
                  <a:gd name="T18" fmla="*/ 0 w 960"/>
                  <a:gd name="T19" fmla="*/ 0 h 1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60" h="1728">
                    <a:moveTo>
                      <a:pt x="0" y="0"/>
                    </a:moveTo>
                    <a:lnTo>
                      <a:pt x="384" y="624"/>
                    </a:lnTo>
                    <a:lnTo>
                      <a:pt x="384" y="1728"/>
                    </a:lnTo>
                    <a:lnTo>
                      <a:pt x="624" y="1728"/>
                    </a:lnTo>
                    <a:lnTo>
                      <a:pt x="624" y="624"/>
                    </a:lnTo>
                    <a:lnTo>
                      <a:pt x="960" y="0"/>
                    </a:lnTo>
                    <a:lnTo>
                      <a:pt x="768" y="0"/>
                    </a:lnTo>
                    <a:lnTo>
                      <a:pt x="528" y="432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6383" name="Group 239"/>
          <p:cNvGrpSpPr>
            <a:grpSpLocks/>
          </p:cNvGrpSpPr>
          <p:nvPr/>
        </p:nvGrpSpPr>
        <p:grpSpPr bwMode="auto">
          <a:xfrm>
            <a:off x="2362200" y="2895601"/>
            <a:ext cx="3200400" cy="2655888"/>
            <a:chOff x="1488" y="1824"/>
            <a:chExt cx="2016" cy="1673"/>
          </a:xfrm>
        </p:grpSpPr>
        <p:sp>
          <p:nvSpPr>
            <p:cNvPr id="6384" name="AutoShape 240"/>
            <p:cNvSpPr>
              <a:spLocks noChangeArrowheads="1"/>
            </p:cNvSpPr>
            <p:nvPr/>
          </p:nvSpPr>
          <p:spPr bwMode="auto">
            <a:xfrm>
              <a:off x="2496" y="3072"/>
              <a:ext cx="240" cy="24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85" name="AutoShape 241"/>
            <p:cNvSpPr>
              <a:spLocks noChangeArrowheads="1"/>
            </p:cNvSpPr>
            <p:nvPr/>
          </p:nvSpPr>
          <p:spPr bwMode="auto">
            <a:xfrm>
              <a:off x="3264" y="2448"/>
              <a:ext cx="240" cy="24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86" name="AutoShape 242"/>
            <p:cNvSpPr>
              <a:spLocks noChangeArrowheads="1"/>
            </p:cNvSpPr>
            <p:nvPr/>
          </p:nvSpPr>
          <p:spPr bwMode="auto">
            <a:xfrm>
              <a:off x="3072" y="1824"/>
              <a:ext cx="240" cy="240"/>
            </a:xfrm>
            <a:prstGeom prst="su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87" name="Text Box 243"/>
            <p:cNvSpPr txBox="1">
              <a:spLocks noChangeArrowheads="1"/>
            </p:cNvSpPr>
            <p:nvPr/>
          </p:nvSpPr>
          <p:spPr bwMode="auto">
            <a:xfrm>
              <a:off x="1488" y="3264"/>
              <a:ext cx="107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 B cell activation</a:t>
              </a:r>
            </a:p>
          </p:txBody>
        </p:sp>
      </p:grpSp>
      <p:grpSp>
        <p:nvGrpSpPr>
          <p:cNvPr id="6449" name="Group 305"/>
          <p:cNvGrpSpPr>
            <a:grpSpLocks/>
          </p:cNvGrpSpPr>
          <p:nvPr/>
        </p:nvGrpSpPr>
        <p:grpSpPr bwMode="auto">
          <a:xfrm>
            <a:off x="6477000" y="1905000"/>
            <a:ext cx="2209800" cy="2541588"/>
            <a:chOff x="4080" y="1200"/>
            <a:chExt cx="1392" cy="1601"/>
          </a:xfrm>
        </p:grpSpPr>
        <p:grpSp>
          <p:nvGrpSpPr>
            <p:cNvPr id="6389" name="Group 245"/>
            <p:cNvGrpSpPr>
              <a:grpSpLocks/>
            </p:cNvGrpSpPr>
            <p:nvPr/>
          </p:nvGrpSpPr>
          <p:grpSpPr bwMode="auto">
            <a:xfrm>
              <a:off x="4320" y="1394"/>
              <a:ext cx="240" cy="233"/>
              <a:chOff x="3264" y="1248"/>
              <a:chExt cx="2352" cy="2448"/>
            </a:xfrm>
          </p:grpSpPr>
          <p:sp>
            <p:nvSpPr>
              <p:cNvPr id="6390" name="Oval 246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391" name="Oval 247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392" name="Group 248"/>
            <p:cNvGrpSpPr>
              <a:grpSpLocks/>
            </p:cNvGrpSpPr>
            <p:nvPr/>
          </p:nvGrpSpPr>
          <p:grpSpPr bwMode="auto">
            <a:xfrm>
              <a:off x="5232" y="2225"/>
              <a:ext cx="240" cy="233"/>
              <a:chOff x="3264" y="1248"/>
              <a:chExt cx="2352" cy="2448"/>
            </a:xfrm>
          </p:grpSpPr>
          <p:sp>
            <p:nvSpPr>
              <p:cNvPr id="6393" name="Oval 249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394" name="Oval 250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395" name="Group 251"/>
            <p:cNvGrpSpPr>
              <a:grpSpLocks/>
            </p:cNvGrpSpPr>
            <p:nvPr/>
          </p:nvGrpSpPr>
          <p:grpSpPr bwMode="auto">
            <a:xfrm>
              <a:off x="4080" y="1649"/>
              <a:ext cx="240" cy="233"/>
              <a:chOff x="3264" y="1248"/>
              <a:chExt cx="2352" cy="2448"/>
            </a:xfrm>
          </p:grpSpPr>
          <p:sp>
            <p:nvSpPr>
              <p:cNvPr id="6396" name="Oval 252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397" name="Oval 253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398" name="Group 254"/>
            <p:cNvGrpSpPr>
              <a:grpSpLocks/>
            </p:cNvGrpSpPr>
            <p:nvPr/>
          </p:nvGrpSpPr>
          <p:grpSpPr bwMode="auto">
            <a:xfrm>
              <a:off x="4697" y="1666"/>
              <a:ext cx="240" cy="232"/>
              <a:chOff x="3264" y="1248"/>
              <a:chExt cx="2352" cy="2448"/>
            </a:xfrm>
          </p:grpSpPr>
          <p:sp>
            <p:nvSpPr>
              <p:cNvPr id="6399" name="Oval 255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00" name="Oval 256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401" name="Group 257"/>
            <p:cNvGrpSpPr>
              <a:grpSpLocks/>
            </p:cNvGrpSpPr>
            <p:nvPr/>
          </p:nvGrpSpPr>
          <p:grpSpPr bwMode="auto">
            <a:xfrm>
              <a:off x="5006" y="1704"/>
              <a:ext cx="240" cy="233"/>
              <a:chOff x="3264" y="1248"/>
              <a:chExt cx="2352" cy="2448"/>
            </a:xfrm>
          </p:grpSpPr>
          <p:sp>
            <p:nvSpPr>
              <p:cNvPr id="6402" name="Oval 258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03" name="Oval 259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404" name="Group 260"/>
            <p:cNvGrpSpPr>
              <a:grpSpLocks/>
            </p:cNvGrpSpPr>
            <p:nvPr/>
          </p:nvGrpSpPr>
          <p:grpSpPr bwMode="auto">
            <a:xfrm>
              <a:off x="4526" y="1200"/>
              <a:ext cx="240" cy="233"/>
              <a:chOff x="3264" y="1248"/>
              <a:chExt cx="2352" cy="2448"/>
            </a:xfrm>
          </p:grpSpPr>
          <p:sp>
            <p:nvSpPr>
              <p:cNvPr id="6405" name="Oval 261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06" name="Oval 262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407" name="Group 263"/>
            <p:cNvGrpSpPr>
              <a:grpSpLocks/>
            </p:cNvGrpSpPr>
            <p:nvPr/>
          </p:nvGrpSpPr>
          <p:grpSpPr bwMode="auto">
            <a:xfrm>
              <a:off x="4594" y="1433"/>
              <a:ext cx="240" cy="233"/>
              <a:chOff x="3264" y="1248"/>
              <a:chExt cx="2352" cy="2448"/>
            </a:xfrm>
          </p:grpSpPr>
          <p:sp>
            <p:nvSpPr>
              <p:cNvPr id="6408" name="Oval 264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09" name="Oval 265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410" name="Group 266"/>
            <p:cNvGrpSpPr>
              <a:grpSpLocks/>
            </p:cNvGrpSpPr>
            <p:nvPr/>
          </p:nvGrpSpPr>
          <p:grpSpPr bwMode="auto">
            <a:xfrm>
              <a:off x="4869" y="1472"/>
              <a:ext cx="240" cy="232"/>
              <a:chOff x="3264" y="1248"/>
              <a:chExt cx="2352" cy="2448"/>
            </a:xfrm>
          </p:grpSpPr>
          <p:sp>
            <p:nvSpPr>
              <p:cNvPr id="6411" name="Oval 267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12" name="Oval 268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413" name="Group 269"/>
            <p:cNvGrpSpPr>
              <a:grpSpLocks/>
            </p:cNvGrpSpPr>
            <p:nvPr/>
          </p:nvGrpSpPr>
          <p:grpSpPr bwMode="auto">
            <a:xfrm>
              <a:off x="4766" y="1239"/>
              <a:ext cx="240" cy="233"/>
              <a:chOff x="3264" y="1248"/>
              <a:chExt cx="2352" cy="2448"/>
            </a:xfrm>
          </p:grpSpPr>
          <p:sp>
            <p:nvSpPr>
              <p:cNvPr id="6414" name="Oval 270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15" name="Oval 271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416" name="Group 272"/>
            <p:cNvGrpSpPr>
              <a:grpSpLocks/>
            </p:cNvGrpSpPr>
            <p:nvPr/>
          </p:nvGrpSpPr>
          <p:grpSpPr bwMode="auto">
            <a:xfrm>
              <a:off x="5184" y="1889"/>
              <a:ext cx="240" cy="232"/>
              <a:chOff x="3264" y="1248"/>
              <a:chExt cx="2352" cy="2448"/>
            </a:xfrm>
          </p:grpSpPr>
          <p:sp>
            <p:nvSpPr>
              <p:cNvPr id="6417" name="Oval 273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18" name="Oval 274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419" name="Group 275"/>
            <p:cNvGrpSpPr>
              <a:grpSpLocks/>
            </p:cNvGrpSpPr>
            <p:nvPr/>
          </p:nvGrpSpPr>
          <p:grpSpPr bwMode="auto">
            <a:xfrm>
              <a:off x="5143" y="1472"/>
              <a:ext cx="240" cy="232"/>
              <a:chOff x="3264" y="1248"/>
              <a:chExt cx="2352" cy="2448"/>
            </a:xfrm>
          </p:grpSpPr>
          <p:sp>
            <p:nvSpPr>
              <p:cNvPr id="6420" name="Oval 276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21" name="Oval 277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422" name="Group 278"/>
            <p:cNvGrpSpPr>
              <a:grpSpLocks/>
            </p:cNvGrpSpPr>
            <p:nvPr/>
          </p:nvGrpSpPr>
          <p:grpSpPr bwMode="auto">
            <a:xfrm>
              <a:off x="4368" y="1601"/>
              <a:ext cx="240" cy="233"/>
              <a:chOff x="3264" y="1248"/>
              <a:chExt cx="2352" cy="2448"/>
            </a:xfrm>
          </p:grpSpPr>
          <p:sp>
            <p:nvSpPr>
              <p:cNvPr id="6423" name="Oval 279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24" name="Oval 280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425" name="Group 281"/>
            <p:cNvGrpSpPr>
              <a:grpSpLocks/>
            </p:cNvGrpSpPr>
            <p:nvPr/>
          </p:nvGrpSpPr>
          <p:grpSpPr bwMode="auto">
            <a:xfrm>
              <a:off x="4128" y="2033"/>
              <a:ext cx="240" cy="233"/>
              <a:chOff x="3264" y="1248"/>
              <a:chExt cx="2352" cy="2448"/>
            </a:xfrm>
          </p:grpSpPr>
          <p:sp>
            <p:nvSpPr>
              <p:cNvPr id="6426" name="Oval 282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27" name="Oval 283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grpSp>
          <p:nvGrpSpPr>
            <p:cNvPr id="6428" name="Group 284"/>
            <p:cNvGrpSpPr>
              <a:grpSpLocks/>
            </p:cNvGrpSpPr>
            <p:nvPr/>
          </p:nvGrpSpPr>
          <p:grpSpPr bwMode="auto">
            <a:xfrm>
              <a:off x="4320" y="1793"/>
              <a:ext cx="432" cy="432"/>
              <a:chOff x="3936" y="2304"/>
              <a:chExt cx="1488" cy="1584"/>
            </a:xfrm>
          </p:grpSpPr>
          <p:sp>
            <p:nvSpPr>
              <p:cNvPr id="6429" name="Oval 285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88" cy="1584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30" name="Oval 286"/>
              <p:cNvSpPr>
                <a:spLocks noChangeArrowheads="1"/>
              </p:cNvSpPr>
              <p:nvPr/>
            </p:nvSpPr>
            <p:spPr bwMode="auto">
              <a:xfrm>
                <a:off x="4027" y="2976"/>
                <a:ext cx="1013" cy="819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31" name="Oval 287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96" cy="144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432" name="Group 288"/>
            <p:cNvGrpSpPr>
              <a:grpSpLocks/>
            </p:cNvGrpSpPr>
            <p:nvPr/>
          </p:nvGrpSpPr>
          <p:grpSpPr bwMode="auto">
            <a:xfrm>
              <a:off x="4752" y="1937"/>
              <a:ext cx="432" cy="432"/>
              <a:chOff x="3936" y="2304"/>
              <a:chExt cx="1488" cy="1584"/>
            </a:xfrm>
          </p:grpSpPr>
          <p:sp>
            <p:nvSpPr>
              <p:cNvPr id="6433" name="Oval 289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88" cy="1584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34" name="Oval 290"/>
              <p:cNvSpPr>
                <a:spLocks noChangeArrowheads="1"/>
              </p:cNvSpPr>
              <p:nvPr/>
            </p:nvSpPr>
            <p:spPr bwMode="auto">
              <a:xfrm>
                <a:off x="4027" y="2976"/>
                <a:ext cx="1013" cy="819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35" name="Oval 29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96" cy="144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436" name="Group 292"/>
            <p:cNvGrpSpPr>
              <a:grpSpLocks/>
            </p:cNvGrpSpPr>
            <p:nvPr/>
          </p:nvGrpSpPr>
          <p:grpSpPr bwMode="auto">
            <a:xfrm>
              <a:off x="4368" y="2273"/>
              <a:ext cx="432" cy="432"/>
              <a:chOff x="3936" y="2304"/>
              <a:chExt cx="1488" cy="1584"/>
            </a:xfrm>
          </p:grpSpPr>
          <p:sp>
            <p:nvSpPr>
              <p:cNvPr id="6437" name="Oval 293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88" cy="1584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38" name="Oval 294"/>
              <p:cNvSpPr>
                <a:spLocks noChangeArrowheads="1"/>
              </p:cNvSpPr>
              <p:nvPr/>
            </p:nvSpPr>
            <p:spPr bwMode="auto">
              <a:xfrm>
                <a:off x="4027" y="2976"/>
                <a:ext cx="1013" cy="819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39" name="Oval 295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96" cy="144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440" name="Group 296"/>
            <p:cNvGrpSpPr>
              <a:grpSpLocks/>
            </p:cNvGrpSpPr>
            <p:nvPr/>
          </p:nvGrpSpPr>
          <p:grpSpPr bwMode="auto">
            <a:xfrm>
              <a:off x="4800" y="2369"/>
              <a:ext cx="432" cy="432"/>
              <a:chOff x="3936" y="2304"/>
              <a:chExt cx="1488" cy="1584"/>
            </a:xfrm>
          </p:grpSpPr>
          <p:sp>
            <p:nvSpPr>
              <p:cNvPr id="6441" name="Oval 297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88" cy="1584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42" name="Oval 298"/>
              <p:cNvSpPr>
                <a:spLocks noChangeArrowheads="1"/>
              </p:cNvSpPr>
              <p:nvPr/>
            </p:nvSpPr>
            <p:spPr bwMode="auto">
              <a:xfrm>
                <a:off x="4027" y="2976"/>
                <a:ext cx="1013" cy="819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6443" name="Oval 299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96" cy="144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444" name="AutoShape 300"/>
          <p:cNvSpPr>
            <a:spLocks noChangeArrowheads="1"/>
          </p:cNvSpPr>
          <p:nvPr/>
        </p:nvSpPr>
        <p:spPr bwMode="auto">
          <a:xfrm>
            <a:off x="5181600" y="4876800"/>
            <a:ext cx="2819400" cy="762000"/>
          </a:xfrm>
          <a:prstGeom prst="curvedUpArrow">
            <a:avLst>
              <a:gd name="adj1" fmla="val 74000"/>
              <a:gd name="adj2" fmla="val 148000"/>
              <a:gd name="adj3" fmla="val 33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45" name="Text Box 301"/>
          <p:cNvSpPr txBox="1">
            <a:spLocks noChangeArrowheads="1"/>
          </p:cNvSpPr>
          <p:nvPr/>
        </p:nvSpPr>
        <p:spPr bwMode="auto">
          <a:xfrm>
            <a:off x="6477904" y="5756275"/>
            <a:ext cx="173015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Germinal Center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Formation</a:t>
            </a:r>
          </a:p>
        </p:txBody>
      </p:sp>
      <p:grpSp>
        <p:nvGrpSpPr>
          <p:cNvPr id="6446" name="Group 302"/>
          <p:cNvGrpSpPr>
            <a:grpSpLocks/>
          </p:cNvGrpSpPr>
          <p:nvPr/>
        </p:nvGrpSpPr>
        <p:grpSpPr bwMode="auto">
          <a:xfrm>
            <a:off x="4479927" y="2022475"/>
            <a:ext cx="1201738" cy="796925"/>
            <a:chOff x="2822" y="1274"/>
            <a:chExt cx="757" cy="502"/>
          </a:xfrm>
        </p:grpSpPr>
        <p:sp>
          <p:nvSpPr>
            <p:cNvPr id="6447" name="Text Box 303"/>
            <p:cNvSpPr txBox="1">
              <a:spLocks noChangeArrowheads="1"/>
            </p:cNvSpPr>
            <p:nvPr/>
          </p:nvSpPr>
          <p:spPr bwMode="auto">
            <a:xfrm>
              <a:off x="2822" y="1274"/>
              <a:ext cx="75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“meaning”</a:t>
              </a:r>
            </a:p>
          </p:txBody>
        </p:sp>
        <p:sp>
          <p:nvSpPr>
            <p:cNvPr id="6448" name="Line 304"/>
            <p:cNvSpPr>
              <a:spLocks noChangeShapeType="1"/>
            </p:cNvSpPr>
            <p:nvPr/>
          </p:nvSpPr>
          <p:spPr bwMode="auto">
            <a:xfrm flipH="1">
              <a:off x="3264" y="1536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7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9" name="Group 303"/>
          <p:cNvGrpSpPr>
            <a:grpSpLocks/>
          </p:cNvGrpSpPr>
          <p:nvPr/>
        </p:nvGrpSpPr>
        <p:grpSpPr bwMode="auto">
          <a:xfrm>
            <a:off x="990600" y="1981200"/>
            <a:ext cx="7102498" cy="4360863"/>
            <a:chOff x="288" y="528"/>
            <a:chExt cx="5036" cy="3238"/>
          </a:xfrm>
        </p:grpSpPr>
        <p:grpSp>
          <p:nvGrpSpPr>
            <p:cNvPr id="4384" name="Group 288"/>
            <p:cNvGrpSpPr>
              <a:grpSpLocks/>
            </p:cNvGrpSpPr>
            <p:nvPr/>
          </p:nvGrpSpPr>
          <p:grpSpPr bwMode="auto">
            <a:xfrm>
              <a:off x="1728" y="576"/>
              <a:ext cx="2046" cy="2514"/>
              <a:chOff x="288" y="528"/>
              <a:chExt cx="2046" cy="2514"/>
            </a:xfrm>
          </p:grpSpPr>
          <p:sp>
            <p:nvSpPr>
              <p:cNvPr id="4104" name="AutoShape 8"/>
              <p:cNvSpPr>
                <a:spLocks noChangeArrowheads="1"/>
              </p:cNvSpPr>
              <p:nvPr/>
            </p:nvSpPr>
            <p:spPr bwMode="auto">
              <a:xfrm rot="-27833">
                <a:off x="288" y="528"/>
                <a:ext cx="2046" cy="2514"/>
              </a:xfrm>
              <a:custGeom>
                <a:avLst/>
                <a:gdLst>
                  <a:gd name="G0" fmla="+- 6163 0 0"/>
                  <a:gd name="G1" fmla="+- 21600 0 6163"/>
                  <a:gd name="G2" fmla="*/ 6163 1 2"/>
                  <a:gd name="G3" fmla="+- 21600 0 G2"/>
                  <a:gd name="G4" fmla="+/ 6163 21600 2"/>
                  <a:gd name="G5" fmla="+/ G1 0 2"/>
                  <a:gd name="G6" fmla="*/ 21600 21600 6163"/>
                  <a:gd name="G7" fmla="*/ G6 1 2"/>
                  <a:gd name="G8" fmla="+- 21600 0 G7"/>
                  <a:gd name="G9" fmla="*/ 21600 1 2"/>
                  <a:gd name="G10" fmla="+- 6163 0 G9"/>
                  <a:gd name="G11" fmla="?: G10 G8 0"/>
                  <a:gd name="G12" fmla="?: G10 G7 21600"/>
                  <a:gd name="T0" fmla="*/ 18518 w 21600"/>
                  <a:gd name="T1" fmla="*/ 10800 h 21600"/>
                  <a:gd name="T2" fmla="*/ 10800 w 21600"/>
                  <a:gd name="T3" fmla="*/ 21600 h 21600"/>
                  <a:gd name="T4" fmla="*/ 3082 w 21600"/>
                  <a:gd name="T5" fmla="*/ 10800 h 21600"/>
                  <a:gd name="T6" fmla="*/ 10800 w 21600"/>
                  <a:gd name="T7" fmla="*/ 0 h 21600"/>
                  <a:gd name="T8" fmla="*/ 4882 w 21600"/>
                  <a:gd name="T9" fmla="*/ 4882 h 21600"/>
                  <a:gd name="T10" fmla="*/ 16718 w 21600"/>
                  <a:gd name="T11" fmla="*/ 1671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6163" y="21600"/>
                    </a:lnTo>
                    <a:lnTo>
                      <a:pt x="1543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808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328" name="Group 232"/>
              <p:cNvGrpSpPr>
                <a:grpSpLocks/>
              </p:cNvGrpSpPr>
              <p:nvPr/>
            </p:nvGrpSpPr>
            <p:grpSpPr bwMode="auto">
              <a:xfrm>
                <a:off x="576" y="672"/>
                <a:ext cx="1392" cy="1601"/>
                <a:chOff x="4080" y="1200"/>
                <a:chExt cx="1392" cy="1601"/>
              </a:xfrm>
            </p:grpSpPr>
            <p:grpSp>
              <p:nvGrpSpPr>
                <p:cNvPr id="4329" name="Group 233"/>
                <p:cNvGrpSpPr>
                  <a:grpSpLocks/>
                </p:cNvGrpSpPr>
                <p:nvPr/>
              </p:nvGrpSpPr>
              <p:grpSpPr bwMode="auto">
                <a:xfrm>
                  <a:off x="4320" y="1394"/>
                  <a:ext cx="240" cy="233"/>
                  <a:chOff x="3264" y="1248"/>
                  <a:chExt cx="2352" cy="2448"/>
                </a:xfrm>
              </p:grpSpPr>
              <p:sp>
                <p:nvSpPr>
                  <p:cNvPr id="4330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31" name="Oval 23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32" name="Group 236"/>
                <p:cNvGrpSpPr>
                  <a:grpSpLocks/>
                </p:cNvGrpSpPr>
                <p:nvPr/>
              </p:nvGrpSpPr>
              <p:grpSpPr bwMode="auto">
                <a:xfrm>
                  <a:off x="5232" y="2225"/>
                  <a:ext cx="240" cy="233"/>
                  <a:chOff x="3264" y="1248"/>
                  <a:chExt cx="2352" cy="2448"/>
                </a:xfrm>
              </p:grpSpPr>
              <p:sp>
                <p:nvSpPr>
                  <p:cNvPr id="4333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34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35" name="Group 239"/>
                <p:cNvGrpSpPr>
                  <a:grpSpLocks/>
                </p:cNvGrpSpPr>
                <p:nvPr/>
              </p:nvGrpSpPr>
              <p:grpSpPr bwMode="auto">
                <a:xfrm>
                  <a:off x="4080" y="1649"/>
                  <a:ext cx="240" cy="233"/>
                  <a:chOff x="3264" y="1248"/>
                  <a:chExt cx="2352" cy="2448"/>
                </a:xfrm>
              </p:grpSpPr>
              <p:sp>
                <p:nvSpPr>
                  <p:cNvPr id="4336" name="Oval 24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37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38" name="Group 242"/>
                <p:cNvGrpSpPr>
                  <a:grpSpLocks/>
                </p:cNvGrpSpPr>
                <p:nvPr/>
              </p:nvGrpSpPr>
              <p:grpSpPr bwMode="auto">
                <a:xfrm>
                  <a:off x="4697" y="1666"/>
                  <a:ext cx="240" cy="232"/>
                  <a:chOff x="3264" y="1248"/>
                  <a:chExt cx="2352" cy="2448"/>
                </a:xfrm>
              </p:grpSpPr>
              <p:sp>
                <p:nvSpPr>
                  <p:cNvPr id="4339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40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41" name="Group 245"/>
                <p:cNvGrpSpPr>
                  <a:grpSpLocks/>
                </p:cNvGrpSpPr>
                <p:nvPr/>
              </p:nvGrpSpPr>
              <p:grpSpPr bwMode="auto">
                <a:xfrm>
                  <a:off x="5006" y="1704"/>
                  <a:ext cx="240" cy="233"/>
                  <a:chOff x="3264" y="1248"/>
                  <a:chExt cx="2352" cy="2448"/>
                </a:xfrm>
              </p:grpSpPr>
              <p:sp>
                <p:nvSpPr>
                  <p:cNvPr id="4342" name="Oval 24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43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44" name="Group 248"/>
                <p:cNvGrpSpPr>
                  <a:grpSpLocks/>
                </p:cNvGrpSpPr>
                <p:nvPr/>
              </p:nvGrpSpPr>
              <p:grpSpPr bwMode="auto">
                <a:xfrm>
                  <a:off x="4526" y="1200"/>
                  <a:ext cx="240" cy="233"/>
                  <a:chOff x="3264" y="1248"/>
                  <a:chExt cx="2352" cy="2448"/>
                </a:xfrm>
              </p:grpSpPr>
              <p:sp>
                <p:nvSpPr>
                  <p:cNvPr id="4345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46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47" name="Group 251"/>
                <p:cNvGrpSpPr>
                  <a:grpSpLocks/>
                </p:cNvGrpSpPr>
                <p:nvPr/>
              </p:nvGrpSpPr>
              <p:grpSpPr bwMode="auto">
                <a:xfrm>
                  <a:off x="4594" y="1433"/>
                  <a:ext cx="240" cy="233"/>
                  <a:chOff x="3264" y="1248"/>
                  <a:chExt cx="2352" cy="2448"/>
                </a:xfrm>
              </p:grpSpPr>
              <p:sp>
                <p:nvSpPr>
                  <p:cNvPr id="4348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49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50" name="Group 254"/>
                <p:cNvGrpSpPr>
                  <a:grpSpLocks/>
                </p:cNvGrpSpPr>
                <p:nvPr/>
              </p:nvGrpSpPr>
              <p:grpSpPr bwMode="auto">
                <a:xfrm>
                  <a:off x="4869" y="1472"/>
                  <a:ext cx="240" cy="232"/>
                  <a:chOff x="3264" y="1248"/>
                  <a:chExt cx="2352" cy="2448"/>
                </a:xfrm>
              </p:grpSpPr>
              <p:sp>
                <p:nvSpPr>
                  <p:cNvPr id="4351" name="Oval 25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52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53" name="Group 257"/>
                <p:cNvGrpSpPr>
                  <a:grpSpLocks/>
                </p:cNvGrpSpPr>
                <p:nvPr/>
              </p:nvGrpSpPr>
              <p:grpSpPr bwMode="auto">
                <a:xfrm>
                  <a:off x="4766" y="1239"/>
                  <a:ext cx="240" cy="233"/>
                  <a:chOff x="3264" y="1248"/>
                  <a:chExt cx="2352" cy="2448"/>
                </a:xfrm>
              </p:grpSpPr>
              <p:sp>
                <p:nvSpPr>
                  <p:cNvPr id="4354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55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56" name="Group 260"/>
                <p:cNvGrpSpPr>
                  <a:grpSpLocks/>
                </p:cNvGrpSpPr>
                <p:nvPr/>
              </p:nvGrpSpPr>
              <p:grpSpPr bwMode="auto">
                <a:xfrm>
                  <a:off x="5184" y="1889"/>
                  <a:ext cx="240" cy="232"/>
                  <a:chOff x="3264" y="1248"/>
                  <a:chExt cx="2352" cy="2448"/>
                </a:xfrm>
              </p:grpSpPr>
              <p:sp>
                <p:nvSpPr>
                  <p:cNvPr id="4357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58" name="Oval 262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59" name="Group 263"/>
                <p:cNvGrpSpPr>
                  <a:grpSpLocks/>
                </p:cNvGrpSpPr>
                <p:nvPr/>
              </p:nvGrpSpPr>
              <p:grpSpPr bwMode="auto">
                <a:xfrm>
                  <a:off x="5143" y="1472"/>
                  <a:ext cx="240" cy="232"/>
                  <a:chOff x="3264" y="1248"/>
                  <a:chExt cx="2352" cy="2448"/>
                </a:xfrm>
              </p:grpSpPr>
              <p:sp>
                <p:nvSpPr>
                  <p:cNvPr id="4360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61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62" name="Group 266"/>
                <p:cNvGrpSpPr>
                  <a:grpSpLocks/>
                </p:cNvGrpSpPr>
                <p:nvPr/>
              </p:nvGrpSpPr>
              <p:grpSpPr bwMode="auto">
                <a:xfrm>
                  <a:off x="4368" y="1601"/>
                  <a:ext cx="240" cy="233"/>
                  <a:chOff x="3264" y="1248"/>
                  <a:chExt cx="2352" cy="2448"/>
                </a:xfrm>
              </p:grpSpPr>
              <p:sp>
                <p:nvSpPr>
                  <p:cNvPr id="4363" name="Oval 26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64" name="Oval 268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65" name="Group 269"/>
                <p:cNvGrpSpPr>
                  <a:grpSpLocks/>
                </p:cNvGrpSpPr>
                <p:nvPr/>
              </p:nvGrpSpPr>
              <p:grpSpPr bwMode="auto">
                <a:xfrm>
                  <a:off x="4128" y="2033"/>
                  <a:ext cx="240" cy="233"/>
                  <a:chOff x="3264" y="1248"/>
                  <a:chExt cx="2352" cy="2448"/>
                </a:xfrm>
              </p:grpSpPr>
              <p:sp>
                <p:nvSpPr>
                  <p:cNvPr id="4366" name="Oval 27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248"/>
                    <a:ext cx="2352" cy="2448"/>
                  </a:xfrm>
                  <a:prstGeom prst="ellipse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67" name="Oval 271"/>
                  <p:cNvSpPr>
                    <a:spLocks noChangeArrowheads="1"/>
                  </p:cNvSpPr>
                  <p:nvPr/>
                </p:nvSpPr>
                <p:spPr bwMode="auto">
                  <a:xfrm>
                    <a:off x="3408" y="1776"/>
                    <a:ext cx="1920" cy="1776"/>
                  </a:xfrm>
                  <a:prstGeom prst="ellipse">
                    <a:avLst/>
                  </a:prstGeom>
                  <a:solidFill>
                    <a:srgbClr val="80008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</p:grpSp>
            <p:grpSp>
              <p:nvGrpSpPr>
                <p:cNvPr id="4368" name="Group 272"/>
                <p:cNvGrpSpPr>
                  <a:grpSpLocks/>
                </p:cNvGrpSpPr>
                <p:nvPr/>
              </p:nvGrpSpPr>
              <p:grpSpPr bwMode="auto">
                <a:xfrm>
                  <a:off x="4320" y="1793"/>
                  <a:ext cx="432" cy="432"/>
                  <a:chOff x="3936" y="2304"/>
                  <a:chExt cx="1488" cy="1584"/>
                </a:xfrm>
              </p:grpSpPr>
              <p:sp>
                <p:nvSpPr>
                  <p:cNvPr id="4369" name="Oval 273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304"/>
                    <a:ext cx="1488" cy="1584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70" name="Oval 274"/>
                  <p:cNvSpPr>
                    <a:spLocks noChangeArrowheads="1"/>
                  </p:cNvSpPr>
                  <p:nvPr/>
                </p:nvSpPr>
                <p:spPr bwMode="auto">
                  <a:xfrm>
                    <a:off x="4027" y="2976"/>
                    <a:ext cx="1013" cy="819"/>
                  </a:xfrm>
                  <a:prstGeom prst="ellipse">
                    <a:avLst/>
                  </a:prstGeom>
                  <a:solidFill>
                    <a:srgbClr val="CC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71" name="Oval 275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96" cy="144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72" name="Group 276"/>
                <p:cNvGrpSpPr>
                  <a:grpSpLocks/>
                </p:cNvGrpSpPr>
                <p:nvPr/>
              </p:nvGrpSpPr>
              <p:grpSpPr bwMode="auto">
                <a:xfrm>
                  <a:off x="4752" y="1937"/>
                  <a:ext cx="432" cy="432"/>
                  <a:chOff x="3936" y="2304"/>
                  <a:chExt cx="1488" cy="1584"/>
                </a:xfrm>
              </p:grpSpPr>
              <p:sp>
                <p:nvSpPr>
                  <p:cNvPr id="4373" name="Oval 27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304"/>
                    <a:ext cx="1488" cy="1584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74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4027" y="2976"/>
                    <a:ext cx="1013" cy="819"/>
                  </a:xfrm>
                  <a:prstGeom prst="ellipse">
                    <a:avLst/>
                  </a:prstGeom>
                  <a:solidFill>
                    <a:srgbClr val="CC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75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96" cy="144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76" name="Group 280"/>
                <p:cNvGrpSpPr>
                  <a:grpSpLocks/>
                </p:cNvGrpSpPr>
                <p:nvPr/>
              </p:nvGrpSpPr>
              <p:grpSpPr bwMode="auto">
                <a:xfrm>
                  <a:off x="4368" y="2273"/>
                  <a:ext cx="432" cy="432"/>
                  <a:chOff x="3936" y="2304"/>
                  <a:chExt cx="1488" cy="1584"/>
                </a:xfrm>
              </p:grpSpPr>
              <p:sp>
                <p:nvSpPr>
                  <p:cNvPr id="4377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304"/>
                    <a:ext cx="1488" cy="1584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78" name="Oval 282"/>
                  <p:cNvSpPr>
                    <a:spLocks noChangeArrowheads="1"/>
                  </p:cNvSpPr>
                  <p:nvPr/>
                </p:nvSpPr>
                <p:spPr bwMode="auto">
                  <a:xfrm>
                    <a:off x="4027" y="2976"/>
                    <a:ext cx="1013" cy="819"/>
                  </a:xfrm>
                  <a:prstGeom prst="ellipse">
                    <a:avLst/>
                  </a:prstGeom>
                  <a:solidFill>
                    <a:srgbClr val="CC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79" name="Oval 283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96" cy="144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4380" name="Group 284"/>
                <p:cNvGrpSpPr>
                  <a:grpSpLocks/>
                </p:cNvGrpSpPr>
                <p:nvPr/>
              </p:nvGrpSpPr>
              <p:grpSpPr bwMode="auto">
                <a:xfrm>
                  <a:off x="4800" y="2369"/>
                  <a:ext cx="432" cy="432"/>
                  <a:chOff x="3936" y="2304"/>
                  <a:chExt cx="1488" cy="1584"/>
                </a:xfrm>
              </p:grpSpPr>
              <p:sp>
                <p:nvSpPr>
                  <p:cNvPr id="4381" name="Oval 285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2304"/>
                    <a:ext cx="1488" cy="1584"/>
                  </a:xfrm>
                  <a:prstGeom prst="ellipse">
                    <a:avLst/>
                  </a:prstGeom>
                  <a:solidFill>
                    <a:srgbClr val="CCFF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82" name="Oval 286"/>
                  <p:cNvSpPr>
                    <a:spLocks noChangeArrowheads="1"/>
                  </p:cNvSpPr>
                  <p:nvPr/>
                </p:nvSpPr>
                <p:spPr bwMode="auto">
                  <a:xfrm>
                    <a:off x="4027" y="2976"/>
                    <a:ext cx="1013" cy="819"/>
                  </a:xfrm>
                  <a:prstGeom prst="ellipse">
                    <a:avLst/>
                  </a:prstGeom>
                  <a:solidFill>
                    <a:srgbClr val="CC99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 eaLnBrk="0" hangingPunct="0"/>
                    <a:endParaRPr lang="ru-RU"/>
                  </a:p>
                </p:txBody>
              </p:sp>
              <p:sp>
                <p:nvSpPr>
                  <p:cNvPr id="4383" name="Oval 287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96" cy="144"/>
                  </a:xfrm>
                  <a:prstGeom prst="ellipse">
                    <a:avLst/>
                  </a:prstGeom>
                  <a:solidFill>
                    <a:srgbClr val="666699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4385" name="Text Box 289"/>
            <p:cNvSpPr txBox="1">
              <a:spLocks noChangeArrowheads="1"/>
            </p:cNvSpPr>
            <p:nvPr/>
          </p:nvSpPr>
          <p:spPr bwMode="auto">
            <a:xfrm>
              <a:off x="1814" y="3290"/>
              <a:ext cx="2313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Germinal Center</a:t>
              </a:r>
            </a:p>
          </p:txBody>
        </p:sp>
        <p:sp>
          <p:nvSpPr>
            <p:cNvPr id="4388" name="Text Box 292"/>
            <p:cNvSpPr txBox="1">
              <a:spLocks noChangeArrowheads="1"/>
            </p:cNvSpPr>
            <p:nvPr/>
          </p:nvSpPr>
          <p:spPr bwMode="auto">
            <a:xfrm>
              <a:off x="288" y="528"/>
              <a:ext cx="99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Proliferation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Signals</a:t>
              </a:r>
            </a:p>
          </p:txBody>
        </p:sp>
        <p:sp>
          <p:nvSpPr>
            <p:cNvPr id="4389" name="Text Box 293"/>
            <p:cNvSpPr txBox="1">
              <a:spLocks noChangeArrowheads="1"/>
            </p:cNvSpPr>
            <p:nvPr/>
          </p:nvSpPr>
          <p:spPr bwMode="auto">
            <a:xfrm>
              <a:off x="432" y="2592"/>
              <a:ext cx="649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Survival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Signals</a:t>
              </a:r>
            </a:p>
          </p:txBody>
        </p:sp>
        <p:sp>
          <p:nvSpPr>
            <p:cNvPr id="4390" name="Text Box 294"/>
            <p:cNvSpPr txBox="1">
              <a:spLocks noChangeArrowheads="1"/>
            </p:cNvSpPr>
            <p:nvPr/>
          </p:nvSpPr>
          <p:spPr bwMode="auto">
            <a:xfrm>
              <a:off x="4416" y="623"/>
              <a:ext cx="908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“Never die”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Signals</a:t>
              </a:r>
            </a:p>
          </p:txBody>
        </p:sp>
        <p:sp>
          <p:nvSpPr>
            <p:cNvPr id="4391" name="Text Box 295"/>
            <p:cNvSpPr txBox="1">
              <a:spLocks noChangeArrowheads="1"/>
            </p:cNvSpPr>
            <p:nvPr/>
          </p:nvSpPr>
          <p:spPr bwMode="auto">
            <a:xfrm>
              <a:off x="4464" y="2351"/>
              <a:ext cx="751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Mutation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Signals</a:t>
              </a:r>
            </a:p>
          </p:txBody>
        </p:sp>
        <p:sp>
          <p:nvSpPr>
            <p:cNvPr id="4392" name="AutoShape 296"/>
            <p:cNvSpPr>
              <a:spLocks noChangeArrowheads="1"/>
            </p:cNvSpPr>
            <p:nvPr/>
          </p:nvSpPr>
          <p:spPr bwMode="auto">
            <a:xfrm rot="-1786113">
              <a:off x="1392" y="2496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96" name="AutoShape 300"/>
            <p:cNvSpPr>
              <a:spLocks noChangeArrowheads="1"/>
            </p:cNvSpPr>
            <p:nvPr/>
          </p:nvSpPr>
          <p:spPr bwMode="auto">
            <a:xfrm rot="9221467">
              <a:off x="3600" y="1200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97" name="AutoShape 301"/>
            <p:cNvSpPr>
              <a:spLocks noChangeArrowheads="1"/>
            </p:cNvSpPr>
            <p:nvPr/>
          </p:nvSpPr>
          <p:spPr bwMode="auto">
            <a:xfrm rot="-9154982">
              <a:off x="3552" y="2208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98" name="AutoShape 302"/>
            <p:cNvSpPr>
              <a:spLocks noChangeArrowheads="1"/>
            </p:cNvSpPr>
            <p:nvPr/>
          </p:nvSpPr>
          <p:spPr bwMode="auto">
            <a:xfrm rot="1420556">
              <a:off x="1056" y="1008"/>
              <a:ext cx="720" cy="240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0" name="Rectangle 30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Germinal Center Activity</a:t>
            </a:r>
          </a:p>
        </p:txBody>
      </p:sp>
    </p:spTree>
    <p:extLst>
      <p:ext uri="{BB962C8B-B14F-4D97-AF65-F5344CB8AC3E}">
        <p14:creationId xmlns:p14="http://schemas.microsoft.com/office/powerpoint/2010/main" val="2555026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Plasma Cells travel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back to bone marrow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362200" y="1905000"/>
            <a:ext cx="2436813" cy="1676400"/>
            <a:chOff x="1488" y="1200"/>
            <a:chExt cx="1535" cy="1056"/>
          </a:xfrm>
        </p:grpSpPr>
        <p:grpSp>
          <p:nvGrpSpPr>
            <p:cNvPr id="7172" name="Group 4"/>
            <p:cNvGrpSpPr>
              <a:grpSpLocks/>
            </p:cNvGrpSpPr>
            <p:nvPr/>
          </p:nvGrpSpPr>
          <p:grpSpPr bwMode="auto">
            <a:xfrm>
              <a:off x="2238" y="1342"/>
              <a:ext cx="533" cy="484"/>
              <a:chOff x="3264" y="1248"/>
              <a:chExt cx="2352" cy="2448"/>
            </a:xfrm>
          </p:grpSpPr>
          <p:sp>
            <p:nvSpPr>
              <p:cNvPr id="7173" name="Oval 5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2352" cy="2448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7174" name="Oval 6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1920" cy="1776"/>
              </a:xfrm>
              <a:prstGeom prst="ellipse">
                <a:avLst/>
              </a:prstGeom>
              <a:solidFill>
                <a:srgbClr val="80008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</p:grpSp>
        <p:sp>
          <p:nvSpPr>
            <p:cNvPr id="7175" name="Freeform 7"/>
            <p:cNvSpPr>
              <a:spLocks/>
            </p:cNvSpPr>
            <p:nvPr/>
          </p:nvSpPr>
          <p:spPr bwMode="auto">
            <a:xfrm rot="-6630067">
              <a:off x="2105" y="1605"/>
              <a:ext cx="171" cy="157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 rot="-2904723">
              <a:off x="2137" y="1320"/>
              <a:ext cx="170" cy="157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 rot="3121930">
              <a:off x="2670" y="1292"/>
              <a:ext cx="171" cy="157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2394" y="1200"/>
              <a:ext cx="189" cy="142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 rot="-15121740">
              <a:off x="2764" y="1548"/>
              <a:ext cx="171" cy="157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 rot="-10800000">
              <a:off x="2426" y="1826"/>
              <a:ext cx="188" cy="142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2054" y="1946"/>
              <a:ext cx="9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Memory B cell</a:t>
              </a:r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 flipV="1">
              <a:off x="1488" y="1872"/>
              <a:ext cx="48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6477000" y="1828800"/>
            <a:ext cx="1897063" cy="4572000"/>
            <a:chOff x="4080" y="1152"/>
            <a:chExt cx="1195" cy="2880"/>
          </a:xfrm>
        </p:grpSpPr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4080" y="1152"/>
              <a:ext cx="1195" cy="2880"/>
            </a:xfrm>
            <a:custGeom>
              <a:avLst/>
              <a:gdLst>
                <a:gd name="T0" fmla="*/ 440 w 1424"/>
                <a:gd name="T1" fmla="*/ 224 h 3776"/>
                <a:gd name="T2" fmla="*/ 8 w 1424"/>
                <a:gd name="T3" fmla="*/ 416 h 3776"/>
                <a:gd name="T4" fmla="*/ 488 w 1424"/>
                <a:gd name="T5" fmla="*/ 992 h 3776"/>
                <a:gd name="T6" fmla="*/ 680 w 1424"/>
                <a:gd name="T7" fmla="*/ 2960 h 3776"/>
                <a:gd name="T8" fmla="*/ 296 w 1424"/>
                <a:gd name="T9" fmla="*/ 3536 h 3776"/>
                <a:gd name="T10" fmla="*/ 1256 w 1424"/>
                <a:gd name="T11" fmla="*/ 3728 h 3776"/>
                <a:gd name="T12" fmla="*/ 1304 w 1424"/>
                <a:gd name="T13" fmla="*/ 3248 h 3776"/>
                <a:gd name="T14" fmla="*/ 1112 w 1424"/>
                <a:gd name="T15" fmla="*/ 3152 h 3776"/>
                <a:gd name="T16" fmla="*/ 1064 w 1424"/>
                <a:gd name="T17" fmla="*/ 704 h 3776"/>
                <a:gd name="T18" fmla="*/ 1400 w 1424"/>
                <a:gd name="T19" fmla="*/ 416 h 3776"/>
                <a:gd name="T20" fmla="*/ 1160 w 1424"/>
                <a:gd name="T21" fmla="*/ 32 h 3776"/>
                <a:gd name="T22" fmla="*/ 440 w 1424"/>
                <a:gd name="T23" fmla="*/ 224 h 3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24" h="3776">
                  <a:moveTo>
                    <a:pt x="440" y="224"/>
                  </a:moveTo>
                  <a:cubicBezTo>
                    <a:pt x="248" y="288"/>
                    <a:pt x="0" y="288"/>
                    <a:pt x="8" y="416"/>
                  </a:cubicBezTo>
                  <a:cubicBezTo>
                    <a:pt x="16" y="544"/>
                    <a:pt x="376" y="568"/>
                    <a:pt x="488" y="992"/>
                  </a:cubicBezTo>
                  <a:cubicBezTo>
                    <a:pt x="600" y="1416"/>
                    <a:pt x="712" y="2536"/>
                    <a:pt x="680" y="2960"/>
                  </a:cubicBezTo>
                  <a:cubicBezTo>
                    <a:pt x="648" y="3384"/>
                    <a:pt x="200" y="3408"/>
                    <a:pt x="296" y="3536"/>
                  </a:cubicBezTo>
                  <a:cubicBezTo>
                    <a:pt x="392" y="3664"/>
                    <a:pt x="1088" y="3776"/>
                    <a:pt x="1256" y="3728"/>
                  </a:cubicBezTo>
                  <a:cubicBezTo>
                    <a:pt x="1424" y="3680"/>
                    <a:pt x="1328" y="3344"/>
                    <a:pt x="1304" y="3248"/>
                  </a:cubicBezTo>
                  <a:cubicBezTo>
                    <a:pt x="1280" y="3152"/>
                    <a:pt x="1152" y="3576"/>
                    <a:pt x="1112" y="3152"/>
                  </a:cubicBezTo>
                  <a:cubicBezTo>
                    <a:pt x="1072" y="2728"/>
                    <a:pt x="1016" y="1160"/>
                    <a:pt x="1064" y="704"/>
                  </a:cubicBezTo>
                  <a:cubicBezTo>
                    <a:pt x="1112" y="248"/>
                    <a:pt x="1384" y="528"/>
                    <a:pt x="1400" y="416"/>
                  </a:cubicBezTo>
                  <a:cubicBezTo>
                    <a:pt x="1416" y="304"/>
                    <a:pt x="1320" y="64"/>
                    <a:pt x="1160" y="32"/>
                  </a:cubicBezTo>
                  <a:cubicBezTo>
                    <a:pt x="1000" y="0"/>
                    <a:pt x="632" y="160"/>
                    <a:pt x="440" y="224"/>
                  </a:cubicBez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185" name="Group 17"/>
            <p:cNvGrpSpPr>
              <a:grpSpLocks/>
            </p:cNvGrpSpPr>
            <p:nvPr/>
          </p:nvGrpSpPr>
          <p:grpSpPr bwMode="auto">
            <a:xfrm rot="-5780233">
              <a:off x="4632" y="3096"/>
              <a:ext cx="384" cy="240"/>
              <a:chOff x="2640" y="2688"/>
              <a:chExt cx="1632" cy="1104"/>
            </a:xfrm>
          </p:grpSpPr>
          <p:sp>
            <p:nvSpPr>
              <p:cNvPr id="7186" name="Oval 18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1632" cy="110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7" name="Oval 19" descr="Sphere"/>
              <p:cNvSpPr>
                <a:spLocks noChangeArrowheads="1"/>
              </p:cNvSpPr>
              <p:nvPr/>
            </p:nvSpPr>
            <p:spPr bwMode="auto">
              <a:xfrm>
                <a:off x="2736" y="2880"/>
                <a:ext cx="720" cy="720"/>
              </a:xfrm>
              <a:prstGeom prst="ellipse">
                <a:avLst/>
              </a:prstGeom>
              <a:pattFill prst="sphere">
                <a:fgClr>
                  <a:srgbClr val="000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88" name="Group 20"/>
            <p:cNvGrpSpPr>
              <a:grpSpLocks/>
            </p:cNvGrpSpPr>
            <p:nvPr/>
          </p:nvGrpSpPr>
          <p:grpSpPr bwMode="auto">
            <a:xfrm rot="-5243626">
              <a:off x="4608" y="2544"/>
              <a:ext cx="384" cy="240"/>
              <a:chOff x="2640" y="2688"/>
              <a:chExt cx="1632" cy="1104"/>
            </a:xfrm>
          </p:grpSpPr>
          <p:sp>
            <p:nvSpPr>
              <p:cNvPr id="7189" name="Oval 21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1632" cy="110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0" name="Oval 22" descr="Sphere"/>
              <p:cNvSpPr>
                <a:spLocks noChangeArrowheads="1"/>
              </p:cNvSpPr>
              <p:nvPr/>
            </p:nvSpPr>
            <p:spPr bwMode="auto">
              <a:xfrm>
                <a:off x="2736" y="2880"/>
                <a:ext cx="720" cy="720"/>
              </a:xfrm>
              <a:prstGeom prst="ellipse">
                <a:avLst/>
              </a:prstGeom>
              <a:pattFill prst="sphere">
                <a:fgClr>
                  <a:srgbClr val="000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91" name="Group 23"/>
            <p:cNvGrpSpPr>
              <a:grpSpLocks/>
            </p:cNvGrpSpPr>
            <p:nvPr/>
          </p:nvGrpSpPr>
          <p:grpSpPr bwMode="auto">
            <a:xfrm rot="-2021851">
              <a:off x="4560" y="1776"/>
              <a:ext cx="384" cy="240"/>
              <a:chOff x="2640" y="2688"/>
              <a:chExt cx="1632" cy="1104"/>
            </a:xfrm>
          </p:grpSpPr>
          <p:sp>
            <p:nvSpPr>
              <p:cNvPr id="7192" name="Oval 24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1632" cy="110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3" name="Oval 25" descr="Sphere"/>
              <p:cNvSpPr>
                <a:spLocks noChangeArrowheads="1"/>
              </p:cNvSpPr>
              <p:nvPr/>
            </p:nvSpPr>
            <p:spPr bwMode="auto">
              <a:xfrm>
                <a:off x="2736" y="2880"/>
                <a:ext cx="720" cy="720"/>
              </a:xfrm>
              <a:prstGeom prst="ellipse">
                <a:avLst/>
              </a:prstGeom>
              <a:pattFill prst="sphere">
                <a:fgClr>
                  <a:srgbClr val="000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94" name="Group 26"/>
            <p:cNvGrpSpPr>
              <a:grpSpLocks/>
            </p:cNvGrpSpPr>
            <p:nvPr/>
          </p:nvGrpSpPr>
          <p:grpSpPr bwMode="auto">
            <a:xfrm>
              <a:off x="4512" y="3648"/>
              <a:ext cx="384" cy="240"/>
              <a:chOff x="2640" y="2688"/>
              <a:chExt cx="1632" cy="1104"/>
            </a:xfrm>
          </p:grpSpPr>
          <p:sp>
            <p:nvSpPr>
              <p:cNvPr id="7195" name="Oval 27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1632" cy="110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6" name="Oval 28" descr="Sphere"/>
              <p:cNvSpPr>
                <a:spLocks noChangeArrowheads="1"/>
              </p:cNvSpPr>
              <p:nvPr/>
            </p:nvSpPr>
            <p:spPr bwMode="auto">
              <a:xfrm>
                <a:off x="2736" y="2880"/>
                <a:ext cx="720" cy="720"/>
              </a:xfrm>
              <a:prstGeom prst="ellipse">
                <a:avLst/>
              </a:prstGeom>
              <a:pattFill prst="sphere">
                <a:fgClr>
                  <a:srgbClr val="000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197" name="Group 29"/>
            <p:cNvGrpSpPr>
              <a:grpSpLocks/>
            </p:cNvGrpSpPr>
            <p:nvPr/>
          </p:nvGrpSpPr>
          <p:grpSpPr bwMode="auto">
            <a:xfrm>
              <a:off x="4560" y="1344"/>
              <a:ext cx="384" cy="240"/>
              <a:chOff x="2640" y="2688"/>
              <a:chExt cx="1632" cy="1104"/>
            </a:xfrm>
          </p:grpSpPr>
          <p:sp>
            <p:nvSpPr>
              <p:cNvPr id="7198" name="Oval 30"/>
              <p:cNvSpPr>
                <a:spLocks noChangeArrowheads="1"/>
              </p:cNvSpPr>
              <p:nvPr/>
            </p:nvSpPr>
            <p:spPr bwMode="auto">
              <a:xfrm>
                <a:off x="2640" y="2688"/>
                <a:ext cx="1632" cy="1104"/>
              </a:xfrm>
              <a:prstGeom prst="ellipse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99" name="Oval 31" descr="Sphere"/>
              <p:cNvSpPr>
                <a:spLocks noChangeArrowheads="1"/>
              </p:cNvSpPr>
              <p:nvPr/>
            </p:nvSpPr>
            <p:spPr bwMode="auto">
              <a:xfrm>
                <a:off x="2736" y="2880"/>
                <a:ext cx="720" cy="720"/>
              </a:xfrm>
              <a:prstGeom prst="ellipse">
                <a:avLst/>
              </a:prstGeom>
              <a:pattFill prst="sphere">
                <a:fgClr>
                  <a:srgbClr val="00008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7200" name="AutoShape 32"/>
          <p:cNvSpPr>
            <a:spLocks noChangeArrowheads="1"/>
          </p:cNvSpPr>
          <p:nvPr/>
        </p:nvSpPr>
        <p:spPr bwMode="auto">
          <a:xfrm rot="-2316292">
            <a:off x="4953000" y="3962400"/>
            <a:ext cx="2286000" cy="4572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201" name="Group 33"/>
          <p:cNvGrpSpPr>
            <a:grpSpLocks/>
          </p:cNvGrpSpPr>
          <p:nvPr/>
        </p:nvGrpSpPr>
        <p:grpSpPr bwMode="auto">
          <a:xfrm>
            <a:off x="457200" y="2971801"/>
            <a:ext cx="1925638" cy="2274888"/>
            <a:chOff x="288" y="1872"/>
            <a:chExt cx="1213" cy="1433"/>
          </a:xfrm>
        </p:grpSpPr>
        <p:grpSp>
          <p:nvGrpSpPr>
            <p:cNvPr id="7202" name="Group 34"/>
            <p:cNvGrpSpPr>
              <a:grpSpLocks/>
            </p:cNvGrpSpPr>
            <p:nvPr/>
          </p:nvGrpSpPr>
          <p:grpSpPr bwMode="auto">
            <a:xfrm>
              <a:off x="528" y="2016"/>
              <a:ext cx="864" cy="912"/>
              <a:chOff x="3936" y="2304"/>
              <a:chExt cx="1488" cy="1584"/>
            </a:xfrm>
          </p:grpSpPr>
          <p:sp>
            <p:nvSpPr>
              <p:cNvPr id="7203" name="Oval 35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88" cy="1584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7204" name="Oval 36"/>
              <p:cNvSpPr>
                <a:spLocks noChangeArrowheads="1"/>
              </p:cNvSpPr>
              <p:nvPr/>
            </p:nvSpPr>
            <p:spPr bwMode="auto">
              <a:xfrm>
                <a:off x="4027" y="2976"/>
                <a:ext cx="1013" cy="819"/>
              </a:xfrm>
              <a:prstGeom prst="ellipse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ru-RU"/>
              </a:p>
            </p:txBody>
          </p:sp>
          <p:sp>
            <p:nvSpPr>
              <p:cNvPr id="7205" name="Oval 37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96" cy="144"/>
              </a:xfrm>
              <a:prstGeom prst="ellipse">
                <a:avLst/>
              </a:prstGeom>
              <a:solidFill>
                <a:srgbClr val="66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206" name="Text Box 38"/>
            <p:cNvSpPr txBox="1">
              <a:spLocks noChangeArrowheads="1"/>
            </p:cNvSpPr>
            <p:nvPr/>
          </p:nvSpPr>
          <p:spPr bwMode="auto">
            <a:xfrm>
              <a:off x="288" y="3072"/>
              <a:ext cx="112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“Activated B cell”</a:t>
              </a:r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816" y="1872"/>
              <a:ext cx="189" cy="142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 rot="3121930">
              <a:off x="1241" y="2023"/>
              <a:ext cx="171" cy="157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 rot="-15121740">
              <a:off x="1337" y="2647"/>
              <a:ext cx="171" cy="157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 rot="-10800000">
              <a:off x="912" y="2928"/>
              <a:ext cx="188" cy="142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 rot="-6630067">
              <a:off x="473" y="2695"/>
              <a:ext cx="171" cy="157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 rot="-2904723">
              <a:off x="474" y="2070"/>
              <a:ext cx="170" cy="157"/>
            </a:xfrm>
            <a:custGeom>
              <a:avLst/>
              <a:gdLst>
                <a:gd name="T0" fmla="*/ 0 w 960"/>
                <a:gd name="T1" fmla="*/ 0 h 1728"/>
                <a:gd name="T2" fmla="*/ 384 w 960"/>
                <a:gd name="T3" fmla="*/ 624 h 1728"/>
                <a:gd name="T4" fmla="*/ 384 w 960"/>
                <a:gd name="T5" fmla="*/ 1728 h 1728"/>
                <a:gd name="T6" fmla="*/ 624 w 960"/>
                <a:gd name="T7" fmla="*/ 1728 h 1728"/>
                <a:gd name="T8" fmla="*/ 624 w 960"/>
                <a:gd name="T9" fmla="*/ 624 h 1728"/>
                <a:gd name="T10" fmla="*/ 960 w 960"/>
                <a:gd name="T11" fmla="*/ 0 h 1728"/>
                <a:gd name="T12" fmla="*/ 768 w 960"/>
                <a:gd name="T13" fmla="*/ 0 h 1728"/>
                <a:gd name="T14" fmla="*/ 528 w 960"/>
                <a:gd name="T15" fmla="*/ 432 h 1728"/>
                <a:gd name="T16" fmla="*/ 240 w 960"/>
                <a:gd name="T17" fmla="*/ 0 h 1728"/>
                <a:gd name="T18" fmla="*/ 0 w 960"/>
                <a:gd name="T19" fmla="*/ 0 h 1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0" h="1728">
                  <a:moveTo>
                    <a:pt x="0" y="0"/>
                  </a:moveTo>
                  <a:lnTo>
                    <a:pt x="384" y="624"/>
                  </a:lnTo>
                  <a:lnTo>
                    <a:pt x="384" y="1728"/>
                  </a:lnTo>
                  <a:lnTo>
                    <a:pt x="624" y="1728"/>
                  </a:lnTo>
                  <a:lnTo>
                    <a:pt x="624" y="624"/>
                  </a:lnTo>
                  <a:lnTo>
                    <a:pt x="960" y="0"/>
                  </a:lnTo>
                  <a:lnTo>
                    <a:pt x="768" y="0"/>
                  </a:lnTo>
                  <a:lnTo>
                    <a:pt x="528" y="432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2286000" y="6019800"/>
            <a:ext cx="18234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Plasmacytoid</a:t>
            </a:r>
            <a:r>
              <a:rPr lang="en-US" dirty="0">
                <a:solidFill>
                  <a:schemeClr val="bg1"/>
                </a:solidFill>
              </a:rPr>
              <a:t> Cell</a:t>
            </a: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2514600" y="44196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19" name="Oval 51"/>
          <p:cNvSpPr>
            <a:spLocks noChangeArrowheads="1"/>
          </p:cNvSpPr>
          <p:nvPr/>
        </p:nvSpPr>
        <p:spPr bwMode="auto">
          <a:xfrm>
            <a:off x="3352800" y="4724400"/>
            <a:ext cx="1447800" cy="12954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20" name="Oval 52" descr="Sphere"/>
          <p:cNvSpPr>
            <a:spLocks noChangeArrowheads="1"/>
          </p:cNvSpPr>
          <p:nvPr/>
        </p:nvSpPr>
        <p:spPr bwMode="auto">
          <a:xfrm>
            <a:off x="3460750" y="4949825"/>
            <a:ext cx="806450" cy="844550"/>
          </a:xfrm>
          <a:prstGeom prst="ellipse">
            <a:avLst/>
          </a:prstGeom>
          <a:pattFill prst="sphere">
            <a:fgClr>
              <a:srgbClr val="000080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221" name="Freeform 53"/>
          <p:cNvSpPr>
            <a:spLocks/>
          </p:cNvSpPr>
          <p:nvPr/>
        </p:nvSpPr>
        <p:spPr bwMode="auto">
          <a:xfrm>
            <a:off x="5410200" y="5257800"/>
            <a:ext cx="300038" cy="225425"/>
          </a:xfrm>
          <a:custGeom>
            <a:avLst/>
            <a:gdLst>
              <a:gd name="T0" fmla="*/ 0 w 960"/>
              <a:gd name="T1" fmla="*/ 0 h 1728"/>
              <a:gd name="T2" fmla="*/ 384 w 960"/>
              <a:gd name="T3" fmla="*/ 624 h 1728"/>
              <a:gd name="T4" fmla="*/ 384 w 960"/>
              <a:gd name="T5" fmla="*/ 1728 h 1728"/>
              <a:gd name="T6" fmla="*/ 624 w 960"/>
              <a:gd name="T7" fmla="*/ 1728 h 1728"/>
              <a:gd name="T8" fmla="*/ 624 w 960"/>
              <a:gd name="T9" fmla="*/ 624 h 1728"/>
              <a:gd name="T10" fmla="*/ 960 w 960"/>
              <a:gd name="T11" fmla="*/ 0 h 1728"/>
              <a:gd name="T12" fmla="*/ 768 w 960"/>
              <a:gd name="T13" fmla="*/ 0 h 1728"/>
              <a:gd name="T14" fmla="*/ 528 w 960"/>
              <a:gd name="T15" fmla="*/ 432 h 1728"/>
              <a:gd name="T16" fmla="*/ 240 w 960"/>
              <a:gd name="T17" fmla="*/ 0 h 1728"/>
              <a:gd name="T18" fmla="*/ 0 w 960"/>
              <a:gd name="T19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0" h="1728">
                <a:moveTo>
                  <a:pt x="0" y="0"/>
                </a:moveTo>
                <a:lnTo>
                  <a:pt x="384" y="624"/>
                </a:lnTo>
                <a:lnTo>
                  <a:pt x="384" y="1728"/>
                </a:lnTo>
                <a:lnTo>
                  <a:pt x="624" y="1728"/>
                </a:lnTo>
                <a:lnTo>
                  <a:pt x="624" y="624"/>
                </a:lnTo>
                <a:lnTo>
                  <a:pt x="960" y="0"/>
                </a:lnTo>
                <a:lnTo>
                  <a:pt x="768" y="0"/>
                </a:lnTo>
                <a:lnTo>
                  <a:pt x="528" y="432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2" name="Freeform 54"/>
          <p:cNvSpPr>
            <a:spLocks/>
          </p:cNvSpPr>
          <p:nvPr/>
        </p:nvSpPr>
        <p:spPr bwMode="auto">
          <a:xfrm>
            <a:off x="5410200" y="5638800"/>
            <a:ext cx="300038" cy="225425"/>
          </a:xfrm>
          <a:custGeom>
            <a:avLst/>
            <a:gdLst>
              <a:gd name="T0" fmla="*/ 0 w 960"/>
              <a:gd name="T1" fmla="*/ 0 h 1728"/>
              <a:gd name="T2" fmla="*/ 384 w 960"/>
              <a:gd name="T3" fmla="*/ 624 h 1728"/>
              <a:gd name="T4" fmla="*/ 384 w 960"/>
              <a:gd name="T5" fmla="*/ 1728 h 1728"/>
              <a:gd name="T6" fmla="*/ 624 w 960"/>
              <a:gd name="T7" fmla="*/ 1728 h 1728"/>
              <a:gd name="T8" fmla="*/ 624 w 960"/>
              <a:gd name="T9" fmla="*/ 624 h 1728"/>
              <a:gd name="T10" fmla="*/ 960 w 960"/>
              <a:gd name="T11" fmla="*/ 0 h 1728"/>
              <a:gd name="T12" fmla="*/ 768 w 960"/>
              <a:gd name="T13" fmla="*/ 0 h 1728"/>
              <a:gd name="T14" fmla="*/ 528 w 960"/>
              <a:gd name="T15" fmla="*/ 432 h 1728"/>
              <a:gd name="T16" fmla="*/ 240 w 960"/>
              <a:gd name="T17" fmla="*/ 0 h 1728"/>
              <a:gd name="T18" fmla="*/ 0 w 960"/>
              <a:gd name="T19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0" h="1728">
                <a:moveTo>
                  <a:pt x="0" y="0"/>
                </a:moveTo>
                <a:lnTo>
                  <a:pt x="384" y="624"/>
                </a:lnTo>
                <a:lnTo>
                  <a:pt x="384" y="1728"/>
                </a:lnTo>
                <a:lnTo>
                  <a:pt x="624" y="1728"/>
                </a:lnTo>
                <a:lnTo>
                  <a:pt x="624" y="624"/>
                </a:lnTo>
                <a:lnTo>
                  <a:pt x="960" y="0"/>
                </a:lnTo>
                <a:lnTo>
                  <a:pt x="768" y="0"/>
                </a:lnTo>
                <a:lnTo>
                  <a:pt x="528" y="432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3" name="Freeform 55"/>
          <p:cNvSpPr>
            <a:spLocks/>
          </p:cNvSpPr>
          <p:nvPr/>
        </p:nvSpPr>
        <p:spPr bwMode="auto">
          <a:xfrm>
            <a:off x="5715000" y="5562600"/>
            <a:ext cx="300038" cy="225425"/>
          </a:xfrm>
          <a:custGeom>
            <a:avLst/>
            <a:gdLst>
              <a:gd name="T0" fmla="*/ 0 w 960"/>
              <a:gd name="T1" fmla="*/ 0 h 1728"/>
              <a:gd name="T2" fmla="*/ 384 w 960"/>
              <a:gd name="T3" fmla="*/ 624 h 1728"/>
              <a:gd name="T4" fmla="*/ 384 w 960"/>
              <a:gd name="T5" fmla="*/ 1728 h 1728"/>
              <a:gd name="T6" fmla="*/ 624 w 960"/>
              <a:gd name="T7" fmla="*/ 1728 h 1728"/>
              <a:gd name="T8" fmla="*/ 624 w 960"/>
              <a:gd name="T9" fmla="*/ 624 h 1728"/>
              <a:gd name="T10" fmla="*/ 960 w 960"/>
              <a:gd name="T11" fmla="*/ 0 h 1728"/>
              <a:gd name="T12" fmla="*/ 768 w 960"/>
              <a:gd name="T13" fmla="*/ 0 h 1728"/>
              <a:gd name="T14" fmla="*/ 528 w 960"/>
              <a:gd name="T15" fmla="*/ 432 h 1728"/>
              <a:gd name="T16" fmla="*/ 240 w 960"/>
              <a:gd name="T17" fmla="*/ 0 h 1728"/>
              <a:gd name="T18" fmla="*/ 0 w 960"/>
              <a:gd name="T19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0" h="1728">
                <a:moveTo>
                  <a:pt x="0" y="0"/>
                </a:moveTo>
                <a:lnTo>
                  <a:pt x="384" y="624"/>
                </a:lnTo>
                <a:lnTo>
                  <a:pt x="384" y="1728"/>
                </a:lnTo>
                <a:lnTo>
                  <a:pt x="624" y="1728"/>
                </a:lnTo>
                <a:lnTo>
                  <a:pt x="624" y="624"/>
                </a:lnTo>
                <a:lnTo>
                  <a:pt x="960" y="0"/>
                </a:lnTo>
                <a:lnTo>
                  <a:pt x="768" y="0"/>
                </a:lnTo>
                <a:lnTo>
                  <a:pt x="528" y="432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4" name="Freeform 56"/>
          <p:cNvSpPr>
            <a:spLocks/>
          </p:cNvSpPr>
          <p:nvPr/>
        </p:nvSpPr>
        <p:spPr bwMode="auto">
          <a:xfrm>
            <a:off x="5867400" y="5867400"/>
            <a:ext cx="300038" cy="225425"/>
          </a:xfrm>
          <a:custGeom>
            <a:avLst/>
            <a:gdLst>
              <a:gd name="T0" fmla="*/ 0 w 960"/>
              <a:gd name="T1" fmla="*/ 0 h 1728"/>
              <a:gd name="T2" fmla="*/ 384 w 960"/>
              <a:gd name="T3" fmla="*/ 624 h 1728"/>
              <a:gd name="T4" fmla="*/ 384 w 960"/>
              <a:gd name="T5" fmla="*/ 1728 h 1728"/>
              <a:gd name="T6" fmla="*/ 624 w 960"/>
              <a:gd name="T7" fmla="*/ 1728 h 1728"/>
              <a:gd name="T8" fmla="*/ 624 w 960"/>
              <a:gd name="T9" fmla="*/ 624 h 1728"/>
              <a:gd name="T10" fmla="*/ 960 w 960"/>
              <a:gd name="T11" fmla="*/ 0 h 1728"/>
              <a:gd name="T12" fmla="*/ 768 w 960"/>
              <a:gd name="T13" fmla="*/ 0 h 1728"/>
              <a:gd name="T14" fmla="*/ 528 w 960"/>
              <a:gd name="T15" fmla="*/ 432 h 1728"/>
              <a:gd name="T16" fmla="*/ 240 w 960"/>
              <a:gd name="T17" fmla="*/ 0 h 1728"/>
              <a:gd name="T18" fmla="*/ 0 w 960"/>
              <a:gd name="T19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0" h="1728">
                <a:moveTo>
                  <a:pt x="0" y="0"/>
                </a:moveTo>
                <a:lnTo>
                  <a:pt x="384" y="624"/>
                </a:lnTo>
                <a:lnTo>
                  <a:pt x="384" y="1728"/>
                </a:lnTo>
                <a:lnTo>
                  <a:pt x="624" y="1728"/>
                </a:lnTo>
                <a:lnTo>
                  <a:pt x="624" y="624"/>
                </a:lnTo>
                <a:lnTo>
                  <a:pt x="960" y="0"/>
                </a:lnTo>
                <a:lnTo>
                  <a:pt x="768" y="0"/>
                </a:lnTo>
                <a:lnTo>
                  <a:pt x="528" y="432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5" name="Freeform 57"/>
          <p:cNvSpPr>
            <a:spLocks/>
          </p:cNvSpPr>
          <p:nvPr/>
        </p:nvSpPr>
        <p:spPr bwMode="auto">
          <a:xfrm>
            <a:off x="5486400" y="6019800"/>
            <a:ext cx="300038" cy="225425"/>
          </a:xfrm>
          <a:custGeom>
            <a:avLst/>
            <a:gdLst>
              <a:gd name="T0" fmla="*/ 0 w 960"/>
              <a:gd name="T1" fmla="*/ 0 h 1728"/>
              <a:gd name="T2" fmla="*/ 384 w 960"/>
              <a:gd name="T3" fmla="*/ 624 h 1728"/>
              <a:gd name="T4" fmla="*/ 384 w 960"/>
              <a:gd name="T5" fmla="*/ 1728 h 1728"/>
              <a:gd name="T6" fmla="*/ 624 w 960"/>
              <a:gd name="T7" fmla="*/ 1728 h 1728"/>
              <a:gd name="T8" fmla="*/ 624 w 960"/>
              <a:gd name="T9" fmla="*/ 624 h 1728"/>
              <a:gd name="T10" fmla="*/ 960 w 960"/>
              <a:gd name="T11" fmla="*/ 0 h 1728"/>
              <a:gd name="T12" fmla="*/ 768 w 960"/>
              <a:gd name="T13" fmla="*/ 0 h 1728"/>
              <a:gd name="T14" fmla="*/ 528 w 960"/>
              <a:gd name="T15" fmla="*/ 432 h 1728"/>
              <a:gd name="T16" fmla="*/ 240 w 960"/>
              <a:gd name="T17" fmla="*/ 0 h 1728"/>
              <a:gd name="T18" fmla="*/ 0 w 960"/>
              <a:gd name="T19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0" h="1728">
                <a:moveTo>
                  <a:pt x="0" y="0"/>
                </a:moveTo>
                <a:lnTo>
                  <a:pt x="384" y="624"/>
                </a:lnTo>
                <a:lnTo>
                  <a:pt x="384" y="1728"/>
                </a:lnTo>
                <a:lnTo>
                  <a:pt x="624" y="1728"/>
                </a:lnTo>
                <a:lnTo>
                  <a:pt x="624" y="624"/>
                </a:lnTo>
                <a:lnTo>
                  <a:pt x="960" y="0"/>
                </a:lnTo>
                <a:lnTo>
                  <a:pt x="768" y="0"/>
                </a:lnTo>
                <a:lnTo>
                  <a:pt x="528" y="432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6" name="Freeform 58"/>
          <p:cNvSpPr>
            <a:spLocks/>
          </p:cNvSpPr>
          <p:nvPr/>
        </p:nvSpPr>
        <p:spPr bwMode="auto">
          <a:xfrm>
            <a:off x="5791200" y="5257800"/>
            <a:ext cx="300038" cy="225425"/>
          </a:xfrm>
          <a:custGeom>
            <a:avLst/>
            <a:gdLst>
              <a:gd name="T0" fmla="*/ 0 w 960"/>
              <a:gd name="T1" fmla="*/ 0 h 1728"/>
              <a:gd name="T2" fmla="*/ 384 w 960"/>
              <a:gd name="T3" fmla="*/ 624 h 1728"/>
              <a:gd name="T4" fmla="*/ 384 w 960"/>
              <a:gd name="T5" fmla="*/ 1728 h 1728"/>
              <a:gd name="T6" fmla="*/ 624 w 960"/>
              <a:gd name="T7" fmla="*/ 1728 h 1728"/>
              <a:gd name="T8" fmla="*/ 624 w 960"/>
              <a:gd name="T9" fmla="*/ 624 h 1728"/>
              <a:gd name="T10" fmla="*/ 960 w 960"/>
              <a:gd name="T11" fmla="*/ 0 h 1728"/>
              <a:gd name="T12" fmla="*/ 768 w 960"/>
              <a:gd name="T13" fmla="*/ 0 h 1728"/>
              <a:gd name="T14" fmla="*/ 528 w 960"/>
              <a:gd name="T15" fmla="*/ 432 h 1728"/>
              <a:gd name="T16" fmla="*/ 240 w 960"/>
              <a:gd name="T17" fmla="*/ 0 h 1728"/>
              <a:gd name="T18" fmla="*/ 0 w 960"/>
              <a:gd name="T19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0" h="1728">
                <a:moveTo>
                  <a:pt x="0" y="0"/>
                </a:moveTo>
                <a:lnTo>
                  <a:pt x="384" y="624"/>
                </a:lnTo>
                <a:lnTo>
                  <a:pt x="384" y="1728"/>
                </a:lnTo>
                <a:lnTo>
                  <a:pt x="624" y="1728"/>
                </a:lnTo>
                <a:lnTo>
                  <a:pt x="624" y="624"/>
                </a:lnTo>
                <a:lnTo>
                  <a:pt x="960" y="0"/>
                </a:lnTo>
                <a:lnTo>
                  <a:pt x="768" y="0"/>
                </a:lnTo>
                <a:lnTo>
                  <a:pt x="528" y="432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7" name="Freeform 59"/>
          <p:cNvSpPr>
            <a:spLocks/>
          </p:cNvSpPr>
          <p:nvPr/>
        </p:nvSpPr>
        <p:spPr bwMode="auto">
          <a:xfrm>
            <a:off x="5029200" y="5943600"/>
            <a:ext cx="300038" cy="225425"/>
          </a:xfrm>
          <a:custGeom>
            <a:avLst/>
            <a:gdLst>
              <a:gd name="T0" fmla="*/ 0 w 960"/>
              <a:gd name="T1" fmla="*/ 0 h 1728"/>
              <a:gd name="T2" fmla="*/ 384 w 960"/>
              <a:gd name="T3" fmla="*/ 624 h 1728"/>
              <a:gd name="T4" fmla="*/ 384 w 960"/>
              <a:gd name="T5" fmla="*/ 1728 h 1728"/>
              <a:gd name="T6" fmla="*/ 624 w 960"/>
              <a:gd name="T7" fmla="*/ 1728 h 1728"/>
              <a:gd name="T8" fmla="*/ 624 w 960"/>
              <a:gd name="T9" fmla="*/ 624 h 1728"/>
              <a:gd name="T10" fmla="*/ 960 w 960"/>
              <a:gd name="T11" fmla="*/ 0 h 1728"/>
              <a:gd name="T12" fmla="*/ 768 w 960"/>
              <a:gd name="T13" fmla="*/ 0 h 1728"/>
              <a:gd name="T14" fmla="*/ 528 w 960"/>
              <a:gd name="T15" fmla="*/ 432 h 1728"/>
              <a:gd name="T16" fmla="*/ 240 w 960"/>
              <a:gd name="T17" fmla="*/ 0 h 1728"/>
              <a:gd name="T18" fmla="*/ 0 w 960"/>
              <a:gd name="T19" fmla="*/ 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60" h="1728">
                <a:moveTo>
                  <a:pt x="0" y="0"/>
                </a:moveTo>
                <a:lnTo>
                  <a:pt x="384" y="624"/>
                </a:lnTo>
                <a:lnTo>
                  <a:pt x="384" y="1728"/>
                </a:lnTo>
                <a:lnTo>
                  <a:pt x="624" y="1728"/>
                </a:lnTo>
                <a:lnTo>
                  <a:pt x="624" y="624"/>
                </a:lnTo>
                <a:lnTo>
                  <a:pt x="960" y="0"/>
                </a:lnTo>
                <a:lnTo>
                  <a:pt x="768" y="0"/>
                </a:lnTo>
                <a:lnTo>
                  <a:pt x="528" y="432"/>
                </a:lnTo>
                <a:lnTo>
                  <a:pt x="24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715000" y="6096000"/>
            <a:ext cx="5485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IgM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9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Causes of </a:t>
            </a:r>
            <a:r>
              <a:rPr lang="en-US" b="1" dirty="0" smtClean="0">
                <a:solidFill>
                  <a:srgbClr val="FFFF00"/>
                </a:solidFill>
              </a:rPr>
              <a:t>lymphadenopathy (LAD)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4860032" cy="46805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Infections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Bacterial – pyogenic, cat-scratch, syphilis, tularemia, plague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Mycobacterial – tuberculosis, leprosy, MAI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Fungal – </a:t>
            </a:r>
            <a:r>
              <a:rPr lang="en-US" dirty="0" err="1">
                <a:solidFill>
                  <a:schemeClr val="bg1"/>
                </a:solidFill>
              </a:rPr>
              <a:t>histoplasmosis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coccidioidiomycosis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Chlamydial – </a:t>
            </a:r>
            <a:r>
              <a:rPr lang="en-US" dirty="0" err="1">
                <a:solidFill>
                  <a:schemeClr val="bg1"/>
                </a:solidFill>
              </a:rPr>
              <a:t>lymphogranuloma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venereum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Parasitic – </a:t>
            </a:r>
            <a:r>
              <a:rPr lang="en-US" dirty="0" err="1">
                <a:solidFill>
                  <a:schemeClr val="bg1"/>
                </a:solidFill>
              </a:rPr>
              <a:t>toxo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trypanosomiasis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filariasis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Viral – EBV, CMV, rubella, HIV, hepatitis </a:t>
            </a:r>
            <a:r>
              <a:rPr lang="en-US" dirty="0" smtClean="0">
                <a:solidFill>
                  <a:schemeClr val="bg1"/>
                </a:solidFill>
              </a:rPr>
              <a:t>C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solidFill>
                  <a:srgbClr val="FFFF00"/>
                </a:solidFill>
              </a:rPr>
              <a:t>Inflammatory </a:t>
            </a:r>
            <a:r>
              <a:rPr lang="en-US" dirty="0">
                <a:solidFill>
                  <a:srgbClr val="FFFF00"/>
                </a:solidFill>
              </a:rPr>
              <a:t>disorders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Autoimmune - Rheumatoid arthritis, SLE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Drugs – serum sickness, phenytoin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Castleman’s</a:t>
            </a:r>
            <a:r>
              <a:rPr lang="en-US" dirty="0">
                <a:solidFill>
                  <a:schemeClr val="bg1"/>
                </a:solidFill>
              </a:rPr>
              <a:t> disease</a:t>
            </a:r>
          </a:p>
          <a:p>
            <a:pPr lvl="1">
              <a:lnSpc>
                <a:spcPct val="90000"/>
              </a:lnSpc>
            </a:pPr>
            <a:r>
              <a:rPr lang="en-US" dirty="0" err="1">
                <a:solidFill>
                  <a:schemeClr val="bg1"/>
                </a:solidFill>
              </a:rPr>
              <a:t>Histiocytic</a:t>
            </a:r>
            <a:r>
              <a:rPr lang="en-US" dirty="0">
                <a:solidFill>
                  <a:schemeClr val="bg1"/>
                </a:solidFill>
              </a:rPr>
              <a:t> diseases (SHML, LH)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Kawasaki syndrome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Kimura’s disease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solidFill>
                  <a:schemeClr val="bg1"/>
                </a:solidFill>
              </a:rPr>
              <a:t>Sarcoidosis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81065" y="1844824"/>
            <a:ext cx="39629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Storage diseases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Gaucher’s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Neimann</a:t>
            </a:r>
            <a:r>
              <a:rPr lang="en-US" dirty="0">
                <a:solidFill>
                  <a:schemeClr val="bg1"/>
                </a:solidFill>
              </a:rPr>
              <a:t>-Pick disease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Amyloidosis</a:t>
            </a:r>
            <a:r>
              <a:rPr lang="en-US" dirty="0"/>
              <a:t>	</a:t>
            </a:r>
          </a:p>
          <a:p>
            <a:r>
              <a:rPr lang="en-US" dirty="0" err="1">
                <a:solidFill>
                  <a:srgbClr val="FFFF00"/>
                </a:solidFill>
              </a:rPr>
              <a:t>Endocrinopathies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Hyperthyroidism, adrenal insufficiency</a:t>
            </a:r>
          </a:p>
          <a:p>
            <a:r>
              <a:rPr lang="en-US" dirty="0">
                <a:solidFill>
                  <a:srgbClr val="FFFF00"/>
                </a:solidFill>
              </a:rPr>
              <a:t>Cancer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“Immune system” cancers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Metastatic carcinoma</a:t>
            </a:r>
          </a:p>
        </p:txBody>
      </p:sp>
    </p:spTree>
    <p:extLst>
      <p:ext uri="{BB962C8B-B14F-4D97-AF65-F5344CB8AC3E}">
        <p14:creationId xmlns:p14="http://schemas.microsoft.com/office/powerpoint/2010/main" val="260699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 Most </a:t>
            </a:r>
            <a:r>
              <a:rPr lang="en-US" b="1" dirty="0">
                <a:solidFill>
                  <a:srgbClr val="FFFF00"/>
                </a:solidFill>
              </a:rPr>
              <a:t>Frequent Causes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Unexplained (?)</a:t>
            </a:r>
          </a:p>
          <a:p>
            <a:r>
              <a:rPr lang="en-US" b="1" dirty="0">
                <a:solidFill>
                  <a:schemeClr val="bg1"/>
                </a:solidFill>
              </a:rPr>
              <a:t>Infection</a:t>
            </a:r>
          </a:p>
          <a:p>
            <a:r>
              <a:rPr lang="en-US" b="1" dirty="0">
                <a:solidFill>
                  <a:schemeClr val="bg1"/>
                </a:solidFill>
              </a:rPr>
              <a:t>Immune system disorders </a:t>
            </a:r>
          </a:p>
          <a:p>
            <a:r>
              <a:rPr lang="en-US" b="1" dirty="0">
                <a:solidFill>
                  <a:schemeClr val="bg1"/>
                </a:solidFill>
              </a:rPr>
              <a:t>Immune system malignancies (Lymphoma)</a:t>
            </a:r>
          </a:p>
          <a:p>
            <a:r>
              <a:rPr lang="en-US" b="1" dirty="0">
                <a:solidFill>
                  <a:schemeClr val="bg1"/>
                </a:solidFill>
              </a:rPr>
              <a:t>Metastatic carcinoma</a:t>
            </a:r>
          </a:p>
          <a:p>
            <a:r>
              <a:rPr lang="en-US" b="1" dirty="0">
                <a:solidFill>
                  <a:schemeClr val="bg1"/>
                </a:solidFill>
              </a:rPr>
              <a:t>Other </a:t>
            </a:r>
          </a:p>
        </p:txBody>
      </p:sp>
    </p:spTree>
    <p:extLst>
      <p:ext uri="{BB962C8B-B14F-4D97-AF65-F5344CB8AC3E}">
        <p14:creationId xmlns:p14="http://schemas.microsoft.com/office/powerpoint/2010/main" val="1227644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Approach to patient with LAD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Does the patient have a known illness that causes LAD?  Treat and monitor</a:t>
            </a:r>
          </a:p>
          <a:p>
            <a:r>
              <a:rPr lang="en-US" b="1" dirty="0">
                <a:solidFill>
                  <a:schemeClr val="bg1"/>
                </a:solidFill>
              </a:rPr>
              <a:t>Is there infection? Treat and monitor.</a:t>
            </a:r>
          </a:p>
          <a:p>
            <a:r>
              <a:rPr lang="en-US" b="1" dirty="0">
                <a:solidFill>
                  <a:schemeClr val="bg1"/>
                </a:solidFill>
              </a:rPr>
              <a:t>Is the LAD large (&gt; 3cm) or have unusual characteristic (i.e. hard)? Biopsy.</a:t>
            </a:r>
          </a:p>
          <a:p>
            <a:r>
              <a:rPr lang="en-US" b="1" dirty="0">
                <a:solidFill>
                  <a:schemeClr val="bg1"/>
                </a:solidFill>
              </a:rPr>
              <a:t>If none are true, monitor 2 to 6 weeks, if persistent or large, biopsy.</a:t>
            </a:r>
          </a:p>
        </p:txBody>
      </p:sp>
    </p:spTree>
    <p:extLst>
      <p:ext uri="{BB962C8B-B14F-4D97-AF65-F5344CB8AC3E}">
        <p14:creationId xmlns:p14="http://schemas.microsoft.com/office/powerpoint/2010/main" val="2976931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boutcancer.com/hodgkins_sah_oct_20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4591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2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boutcancer.com/hodgkins_ct_sah_jan_2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1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2484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CHEST CT</a:t>
            </a:r>
          </a:p>
        </p:txBody>
      </p:sp>
    </p:spTree>
    <p:extLst>
      <p:ext uri="{BB962C8B-B14F-4D97-AF65-F5344CB8AC3E}">
        <p14:creationId xmlns:p14="http://schemas.microsoft.com/office/powerpoint/2010/main" val="197512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83488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LYMPHOMA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978896" cy="5001419"/>
          </a:xfrm>
        </p:spPr>
        <p:txBody>
          <a:bodyPr>
            <a:normAutofit fontScale="85000" lnSpcReduction="10000"/>
          </a:bodyPr>
          <a:lstStyle/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Lymphoma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is a cancer of white blood cells that arises in the lymphatic system.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Types of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Lymphoma:</a:t>
            </a:r>
            <a:endParaRPr lang="en-US" b="1" dirty="0">
              <a:solidFill>
                <a:srgbClr val="FFFF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Hodgkin's lymphoma frequently develops from B-cells, but may also develop from T-cells.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The majority of lymphoma cases are non-Hodgkin lymphoma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388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Nuc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Med &amp; PET scans</a:t>
            </a:r>
          </a:p>
        </p:txBody>
      </p:sp>
      <p:pic>
        <p:nvPicPr>
          <p:cNvPr id="20483" name="Picture 3" descr="hodg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493712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lymph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746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9414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457950" cy="9906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Lymphnode 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Excisional or Incisional </a:t>
            </a: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Biopsy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s://wiki.uiowa.edu/download/attachments/51387837/016sln060811.jpg?api=v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545765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40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83488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LYMPHOMA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978896" cy="500141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Treatment:</a:t>
            </a:r>
            <a:endParaRPr lang="en-US" dirty="0">
              <a:solidFill>
                <a:srgbClr val="FFFF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Specific treatment plans for lymphoma depend on the type and stage of disease. </a:t>
            </a:r>
            <a:endParaRPr lang="en-US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Non-Hodgkin's lymphoma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can be treated with surgery, radiation therapy, chemotherapy, stem cell transplantation, or targeted treatments.</a:t>
            </a:r>
            <a:endParaRPr lang="en-US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en-US" dirty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Hodgkin's disease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is treated with chemotherapy, radiation and bone marrow transplantation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36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6336704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HODGKIN’S LYMPHOMA. Epidemiology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842992" cy="54726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tr-TR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5 % of all </a:t>
            </a:r>
            <a:r>
              <a:rPr lang="tr-T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ped.</a:t>
            </a:r>
            <a:r>
              <a:rPr lang="en-US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7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ancer</a:t>
            </a:r>
            <a:r>
              <a:rPr lang="tr-TR" sz="2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tr-TR" sz="27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Incidence by age is bimodal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industrialized countries, peak</a:t>
            </a:r>
            <a:r>
              <a:rPr lang="tr-TR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late 20’s and after 50’s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developing countries, early peak is before adolescence</a:t>
            </a:r>
          </a:p>
          <a:p>
            <a:pPr>
              <a:lnSpc>
                <a:spcPct val="90000"/>
              </a:lnSpc>
            </a:pPr>
            <a:r>
              <a:rPr lang="en-US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Epidemiologic studies demonstrate </a:t>
            </a: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7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Childhood form (&lt;14 years)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Young adult form (15-34)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Older form (55-74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sz="2600" b="1" dirty="0">
                <a:solidFill>
                  <a:srgbClr val="FFFF00"/>
                </a:solidFill>
              </a:rPr>
              <a:t>More common in patients with congenital and acquired immune system abnormalities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Ataxia telangiectasia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AIDS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36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HODGKIN’S LYMPHOMA.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Risk factors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978896" cy="5001419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Studies have suggested several </a:t>
            </a:r>
            <a:r>
              <a:rPr lang="en-US" sz="2800" b="1" dirty="0" err="1">
                <a:solidFill>
                  <a:schemeClr val="bg1"/>
                </a:solidFill>
              </a:rPr>
              <a:t>infectio</a:t>
            </a:r>
            <a:r>
              <a:rPr lang="tr-TR" sz="2800" b="1" dirty="0">
                <a:solidFill>
                  <a:schemeClr val="bg1"/>
                </a:solidFill>
              </a:rPr>
              <a:t>u</a:t>
            </a:r>
            <a:r>
              <a:rPr lang="en-US" sz="2800" b="1" dirty="0">
                <a:solidFill>
                  <a:schemeClr val="bg1"/>
                </a:solidFill>
              </a:rPr>
              <a:t>s agents: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EBV </a:t>
            </a:r>
            <a:endParaRPr lang="tr-TR" b="1" dirty="0">
              <a:solidFill>
                <a:schemeClr val="bg1"/>
              </a:solidFill>
            </a:endParaRP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Human Herpes Virus 6</a:t>
            </a:r>
          </a:p>
          <a:p>
            <a:pPr lvl="1"/>
            <a:r>
              <a:rPr lang="en-US" b="1" dirty="0">
                <a:solidFill>
                  <a:schemeClr val="bg1"/>
                </a:solidFill>
              </a:rPr>
              <a:t>CMV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High </a:t>
            </a:r>
            <a:r>
              <a:rPr lang="en-US" sz="2800" b="1" u="sng" dirty="0">
                <a:solidFill>
                  <a:schemeClr val="bg1"/>
                </a:solidFill>
              </a:rPr>
              <a:t>EBV</a:t>
            </a:r>
            <a:r>
              <a:rPr lang="en-US" sz="2800" b="1" dirty="0">
                <a:solidFill>
                  <a:schemeClr val="bg1"/>
                </a:solidFill>
              </a:rPr>
              <a:t> titers and the presence of EBV genomes in Reed-Sternberg cells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Surface markers suggest </a:t>
            </a:r>
            <a:r>
              <a:rPr lang="en-US" sz="2800" b="1" dirty="0" smtClean="0">
                <a:solidFill>
                  <a:schemeClr val="bg1"/>
                </a:solidFill>
              </a:rPr>
              <a:t>T-cell </a:t>
            </a:r>
            <a:r>
              <a:rPr lang="en-US" sz="2800" b="1" dirty="0">
                <a:solidFill>
                  <a:schemeClr val="bg1"/>
                </a:solidFill>
              </a:rPr>
              <a:t>or </a:t>
            </a:r>
            <a:r>
              <a:rPr lang="en-US" sz="2800" b="1" dirty="0" smtClean="0">
                <a:solidFill>
                  <a:schemeClr val="bg1"/>
                </a:solidFill>
              </a:rPr>
              <a:t>B-cell lineage;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Higher concordance in monozygotic </a:t>
            </a:r>
            <a:r>
              <a:rPr lang="en-US" sz="2800" b="1" dirty="0" smtClean="0">
                <a:solidFill>
                  <a:schemeClr val="bg1"/>
                </a:solidFill>
              </a:rPr>
              <a:t>twins.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3" descr="hodgk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68760"/>
            <a:ext cx="3292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36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272808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HODGKIN’S LYMPHOMA.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Clinical Presentation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4690864" cy="50014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800" b="1" dirty="0" smtClean="0">
                <a:solidFill>
                  <a:schemeClr val="bg1"/>
                </a:solidFill>
              </a:rPr>
              <a:t>The most </a:t>
            </a:r>
            <a:r>
              <a:rPr lang="en-US" sz="1800" b="1" dirty="0">
                <a:solidFill>
                  <a:schemeClr val="bg1"/>
                </a:solidFill>
              </a:rPr>
              <a:t>common presentation in children is </a:t>
            </a:r>
            <a:r>
              <a:rPr lang="en-US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asymptomatic cervical lymphadenopathy</a:t>
            </a:r>
          </a:p>
          <a:p>
            <a:pPr lvl="1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</a:rPr>
              <a:t>Painless</a:t>
            </a:r>
            <a:r>
              <a:rPr lang="tr-TR" sz="1800" b="1" dirty="0">
                <a:solidFill>
                  <a:schemeClr val="bg1"/>
                </a:solidFill>
              </a:rPr>
              <a:t>, firm,not </a:t>
            </a:r>
            <a:r>
              <a:rPr lang="tr-TR" sz="1800" b="1" dirty="0" smtClean="0">
                <a:solidFill>
                  <a:schemeClr val="bg1"/>
                </a:solidFill>
              </a:rPr>
              <a:t>inflammatory</a:t>
            </a:r>
            <a:endParaRPr lang="en-US" sz="18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tr-TR" sz="1800" b="1" dirty="0">
                <a:solidFill>
                  <a:schemeClr val="bg1"/>
                </a:solidFill>
              </a:rPr>
              <a:t>Extension from one lymph node group to </a:t>
            </a:r>
            <a:r>
              <a:rPr lang="tr-TR" sz="1800" b="1" dirty="0" smtClean="0">
                <a:solidFill>
                  <a:schemeClr val="bg1"/>
                </a:solidFill>
              </a:rPr>
              <a:t>another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Fever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ºC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on 3 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consecutive days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Drenching night sweats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Unexplained 10% </a:t>
            </a:r>
            <a:r>
              <a:rPr lang="en-US" sz="1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loss</a:t>
            </a:r>
            <a:endParaRPr lang="tr-TR" sz="18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</a:rPr>
              <a:t>2/3 of patients have </a:t>
            </a:r>
            <a:r>
              <a:rPr lang="en-US" sz="1800" b="1" dirty="0" err="1">
                <a:solidFill>
                  <a:schemeClr val="bg1"/>
                </a:solidFill>
              </a:rPr>
              <a:t>mediastinal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adenopathy</a:t>
            </a:r>
            <a:r>
              <a:rPr lang="en-US" sz="1800" b="1" dirty="0">
                <a:solidFill>
                  <a:schemeClr val="bg1"/>
                </a:solidFill>
              </a:rPr>
              <a:t> at presentation</a:t>
            </a:r>
          </a:p>
          <a:p>
            <a:pPr lvl="1"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</a:rPr>
              <a:t>Cough or SOB if significant compression</a:t>
            </a: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</a:rPr>
              <a:t>Infrequently presents as axillary or inguinal </a:t>
            </a:r>
            <a:r>
              <a:rPr lang="en-US" sz="1800" b="1" dirty="0" err="1">
                <a:solidFill>
                  <a:schemeClr val="bg1"/>
                </a:solidFill>
              </a:rPr>
              <a:t>adenopathy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6" name="Picture 4" descr="p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02" y="1196752"/>
            <a:ext cx="4143698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36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HODGKIN’S LYMPHOMA.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 err="1">
                <a:solidFill>
                  <a:srgbClr val="FFFF00"/>
                </a:solidFill>
              </a:rPr>
              <a:t>Extranodal</a:t>
            </a:r>
            <a:r>
              <a:rPr lang="en-US" b="1" dirty="0">
                <a:solidFill>
                  <a:srgbClr val="FFFF00"/>
                </a:solidFill>
              </a:rPr>
              <a:t> Metastasis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4536504" cy="50014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Hodgkin’s spreads through the lymphatic system</a:t>
            </a:r>
          </a:p>
          <a:p>
            <a:pPr>
              <a:lnSpc>
                <a:spcPct val="90000"/>
              </a:lnSpc>
            </a:pPr>
            <a:r>
              <a:rPr lang="en-US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frequent sites of </a:t>
            </a:r>
            <a:r>
              <a:rPr lang="en-US" sz="27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extranodal</a:t>
            </a:r>
            <a:r>
              <a:rPr lang="en-US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involvement in decreasing order of frequency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bone marrow, </a:t>
            </a:r>
            <a:r>
              <a:rPr lang="tr-TR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bone,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liver, lung, pericardium or pleura</a:t>
            </a:r>
          </a:p>
          <a:p>
            <a:pPr>
              <a:lnSpc>
                <a:spcPct val="90000"/>
              </a:lnSpc>
            </a:pPr>
            <a:r>
              <a:rPr lang="en-US" sz="27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Paraneoplastic</a:t>
            </a: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syndromes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likely seen in relapsing patients with widespread disease and NHL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Hematologic, skin, nervous system, kidneys</a:t>
            </a:r>
          </a:p>
          <a:p>
            <a:pPr>
              <a:lnSpc>
                <a:spcPct val="90000"/>
              </a:lnSpc>
              <a:defRPr/>
            </a:pP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 descr="Pie chart image with the following values: regional is 47.6 percent, distant is 24.9 percent, localized is 24.2 percent, and unknown is 3.3 percen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32244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536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704856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HODGKIN’S LYMPHOMA.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Diagnostic workup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5626968" cy="573325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Labs:</a:t>
            </a:r>
            <a:endParaRPr lang="en-US" sz="2400" b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CBC with diff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ESR</a:t>
            </a:r>
          </a:p>
          <a:p>
            <a:pPr lvl="1">
              <a:lnSpc>
                <a:spcPct val="8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LFTs</a:t>
            </a:r>
            <a:r>
              <a:rPr lang="tr-TR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 Renal </a:t>
            </a:r>
            <a:r>
              <a:rPr lang="en-US" sz="2000" b="1" dirty="0">
                <a:solidFill>
                  <a:schemeClr val="bg1"/>
                </a:solidFill>
              </a:rPr>
              <a:t>function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Alkaline phosphatase</a:t>
            </a:r>
            <a:r>
              <a:rPr lang="tr-TR" sz="2000" b="1" dirty="0">
                <a:solidFill>
                  <a:schemeClr val="bg1"/>
                </a:solidFill>
              </a:rPr>
              <a:t>; ferritin</a:t>
            </a:r>
            <a:r>
              <a:rPr lang="tr-TR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copper </a:t>
            </a:r>
            <a:r>
              <a:rPr lang="tr-TR" sz="2000" b="1" dirty="0">
                <a:solidFill>
                  <a:schemeClr val="bg1"/>
                </a:solidFill>
              </a:rPr>
              <a:t>elevated</a:t>
            </a:r>
          </a:p>
          <a:p>
            <a:pPr lvl="1">
              <a:lnSpc>
                <a:spcPct val="80000"/>
              </a:lnSpc>
            </a:pPr>
            <a:r>
              <a:rPr lang="tr-TR" sz="2000" b="1" dirty="0" smtClean="0">
                <a:solidFill>
                  <a:schemeClr val="bg1"/>
                </a:solidFill>
              </a:rPr>
              <a:t>Immune </a:t>
            </a:r>
            <a:r>
              <a:rPr lang="tr-TR" sz="2000" b="1" dirty="0">
                <a:solidFill>
                  <a:schemeClr val="bg1"/>
                </a:solidFill>
              </a:rPr>
              <a:t>response decreased, </a:t>
            </a:r>
          </a:p>
          <a:p>
            <a:pPr lvl="1">
              <a:lnSpc>
                <a:spcPct val="80000"/>
              </a:lnSpc>
            </a:pPr>
            <a:r>
              <a:rPr lang="tr-TR" sz="2000" b="1" dirty="0">
                <a:solidFill>
                  <a:schemeClr val="bg1"/>
                </a:solidFill>
              </a:rPr>
              <a:t>Cytokines Il 1</a:t>
            </a:r>
            <a:r>
              <a:rPr lang="tr-TR" sz="2000" b="1" dirty="0" smtClean="0">
                <a:solidFill>
                  <a:schemeClr val="bg1"/>
                </a:solidFill>
              </a:rPr>
              <a:t>,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6,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tr-TR" sz="2000" b="1" dirty="0" smtClean="0">
                <a:solidFill>
                  <a:schemeClr val="bg1"/>
                </a:solidFill>
              </a:rPr>
              <a:t>TNF- B, Il </a:t>
            </a:r>
            <a:r>
              <a:rPr lang="tr-TR" sz="2000" b="1" dirty="0">
                <a:solidFill>
                  <a:schemeClr val="bg1"/>
                </a:solidFill>
              </a:rPr>
              <a:t>2 </a:t>
            </a:r>
            <a:r>
              <a:rPr lang="tr-TR" sz="2000" b="1" dirty="0" smtClean="0">
                <a:solidFill>
                  <a:schemeClr val="bg1"/>
                </a:solidFill>
              </a:rPr>
              <a:t>elevated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tr-TR" sz="2800" b="1" dirty="0">
                <a:solidFill>
                  <a:srgbClr val="FFFF00"/>
                </a:solidFill>
              </a:rPr>
              <a:t>Cervical area </a:t>
            </a:r>
            <a:r>
              <a:rPr lang="tr-TR" sz="2800" b="1" dirty="0" smtClean="0">
                <a:solidFill>
                  <a:srgbClr val="FFFF00"/>
                </a:solidFill>
              </a:rPr>
              <a:t>US/CT/MR</a:t>
            </a:r>
            <a:r>
              <a:rPr lang="en-US" sz="2800" b="1" dirty="0">
                <a:solidFill>
                  <a:srgbClr val="FFFF00"/>
                </a:solidFill>
              </a:rPr>
              <a:t>I</a:t>
            </a:r>
            <a:endParaRPr lang="tr-TR" sz="2800" b="1" dirty="0">
              <a:solidFill>
                <a:srgbClr val="FFFF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00"/>
                </a:solidFill>
              </a:rPr>
              <a:t>Thoracic imaging</a:t>
            </a:r>
          </a:p>
          <a:p>
            <a:pPr lvl="1">
              <a:lnSpc>
                <a:spcPct val="90000"/>
              </a:lnSpc>
            </a:pPr>
            <a:r>
              <a:rPr lang="tr-TR" sz="2200" b="1" dirty="0">
                <a:solidFill>
                  <a:schemeClr val="bg1"/>
                </a:solidFill>
              </a:rPr>
              <a:t>Chest </a:t>
            </a:r>
            <a:r>
              <a:rPr lang="en-US" sz="2200" b="1" dirty="0">
                <a:solidFill>
                  <a:schemeClr val="bg1"/>
                </a:solidFill>
              </a:rPr>
              <a:t>X</a:t>
            </a:r>
            <a:r>
              <a:rPr lang="tr-TR" sz="2200" b="1" dirty="0">
                <a:solidFill>
                  <a:schemeClr val="bg1"/>
                </a:solidFill>
              </a:rPr>
              <a:t>ray, </a:t>
            </a:r>
            <a:r>
              <a:rPr lang="en-US" sz="2200" b="1" dirty="0">
                <a:solidFill>
                  <a:schemeClr val="bg1"/>
                </a:solidFill>
              </a:rPr>
              <a:t>CT scan of chest </a:t>
            </a:r>
            <a:r>
              <a:rPr lang="tr-TR" sz="2200" b="1" dirty="0">
                <a:solidFill>
                  <a:schemeClr val="bg1"/>
                </a:solidFill>
              </a:rPr>
              <a:t>(ant/middle mediastinum)</a:t>
            </a:r>
            <a:endParaRPr lang="en-US" sz="2200" b="1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best visualization of lung parenchyma, pleura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00"/>
                </a:solidFill>
              </a:rPr>
              <a:t>Abdominal imaging </a:t>
            </a:r>
          </a:p>
          <a:p>
            <a:pPr lvl="1">
              <a:lnSpc>
                <a:spcPct val="90000"/>
              </a:lnSpc>
            </a:pPr>
            <a:r>
              <a:rPr lang="tr-TR" sz="2200" b="1" dirty="0">
                <a:solidFill>
                  <a:schemeClr val="bg1"/>
                </a:solidFill>
              </a:rPr>
              <a:t>US/</a:t>
            </a:r>
            <a:r>
              <a:rPr lang="en-US" sz="2200" b="1" dirty="0">
                <a:solidFill>
                  <a:schemeClr val="bg1"/>
                </a:solidFill>
              </a:rPr>
              <a:t>CT/MRI</a:t>
            </a:r>
          </a:p>
          <a:p>
            <a:pPr lvl="1">
              <a:lnSpc>
                <a:spcPct val="90000"/>
              </a:lnSpc>
            </a:pPr>
            <a:r>
              <a:rPr lang="en-US" sz="2200" b="1" dirty="0" err="1">
                <a:solidFill>
                  <a:schemeClr val="bg1"/>
                </a:solidFill>
              </a:rPr>
              <a:t>Lymphangiogram</a:t>
            </a:r>
            <a:endParaRPr lang="en-US" sz="2200" b="1" dirty="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Most reliable method of detecting retroperitoneal lymph nodes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Rarely done</a:t>
            </a:r>
            <a:r>
              <a:rPr lang="tr-T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children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Gallium Scan</a:t>
            </a:r>
            <a:r>
              <a:rPr lang="tr-TR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/ PET scan </a:t>
            </a:r>
            <a:endParaRPr lang="en-US" sz="27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Search the body for other involvement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7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Bone </a:t>
            </a: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marrow biopsy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Recommended for stage IIB or higher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Bone marrow involvement at presentation is rare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Bone scan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Recommended for 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patients 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bone pain, elevated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alk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phos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or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extranodal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disease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Tissue </a:t>
            </a:r>
            <a:r>
              <a:rPr lang="en-US" sz="2400" b="1" dirty="0">
                <a:solidFill>
                  <a:srgbClr val="FFFF00"/>
                </a:solidFill>
              </a:rPr>
              <a:t>is </a:t>
            </a:r>
            <a:r>
              <a:rPr lang="en-US" sz="2200" b="1" dirty="0">
                <a:solidFill>
                  <a:srgbClr val="FFFF00"/>
                </a:solidFill>
              </a:rPr>
              <a:t>needed for definitive histologic diagnosis</a:t>
            </a:r>
          </a:p>
          <a:p>
            <a:pPr lvl="1">
              <a:lnSpc>
                <a:spcPct val="80000"/>
              </a:lnSpc>
            </a:pPr>
            <a:r>
              <a:rPr lang="en-US" sz="2000" b="1" dirty="0">
                <a:solidFill>
                  <a:schemeClr val="bg1"/>
                </a:solidFill>
              </a:rPr>
              <a:t>Sample the node that is most accessible</a:t>
            </a:r>
          </a:p>
          <a:p>
            <a:pPr>
              <a:lnSpc>
                <a:spcPct val="80000"/>
              </a:lnSpc>
            </a:pPr>
            <a:r>
              <a:rPr lang="en-US" sz="2400" b="1" dirty="0">
                <a:solidFill>
                  <a:schemeClr val="bg1"/>
                </a:solidFill>
              </a:rPr>
              <a:t>PE with careful attention and measurement of lymph nodes</a:t>
            </a:r>
          </a:p>
          <a:p>
            <a:pPr>
              <a:lnSpc>
                <a:spcPct val="90000"/>
              </a:lnSpc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36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248400" cy="477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CHEST CT</a:t>
            </a:r>
          </a:p>
        </p:txBody>
      </p:sp>
    </p:spTree>
    <p:extLst>
      <p:ext uri="{BB962C8B-B14F-4D97-AF65-F5344CB8AC3E}">
        <p14:creationId xmlns:p14="http://schemas.microsoft.com/office/powerpoint/2010/main" val="3554347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FF00"/>
                </a:solidFill>
              </a:rPr>
              <a:t>Nuc</a:t>
            </a:r>
            <a:r>
              <a:rPr lang="en-US" b="1" dirty="0" smtClean="0">
                <a:solidFill>
                  <a:srgbClr val="FFFF00"/>
                </a:solidFill>
              </a:rPr>
              <a:t> Med &amp; PET scans</a:t>
            </a:r>
          </a:p>
        </p:txBody>
      </p:sp>
      <p:pic>
        <p:nvPicPr>
          <p:cNvPr id="20483" name="Picture 3" descr="hodgk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4937125" cy="404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lympho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981200"/>
            <a:ext cx="27463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013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LYMPHOMA</a:t>
            </a:r>
            <a:r>
              <a:rPr lang="ru-RU" b="1" dirty="0" smtClean="0">
                <a:solidFill>
                  <a:srgbClr val="FFFF00"/>
                </a:solidFill>
              </a:rPr>
              <a:t>. 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Epidemiology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4978896" cy="3528392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>
                <a:solidFill>
                  <a:schemeClr val="bg1"/>
                </a:solidFill>
              </a:rPr>
              <a:t>2</a:t>
            </a:r>
            <a:r>
              <a:rPr lang="tr-TR" sz="2800" baseline="30000" dirty="0" smtClean="0">
                <a:solidFill>
                  <a:schemeClr val="bg1"/>
                </a:solidFill>
              </a:rPr>
              <a:t>d</a:t>
            </a:r>
            <a:r>
              <a:rPr lang="en-US" sz="2800" baseline="30000" dirty="0" smtClean="0">
                <a:solidFill>
                  <a:schemeClr val="bg1"/>
                </a:solidFill>
              </a:rPr>
              <a:t> - </a:t>
            </a:r>
            <a:r>
              <a:rPr lang="en-US" sz="2800" dirty="0" smtClean="0">
                <a:solidFill>
                  <a:schemeClr val="bg1"/>
                </a:solidFill>
              </a:rPr>
              <a:t>3</a:t>
            </a:r>
            <a:r>
              <a:rPr lang="en-US" sz="2800" baseline="30000" dirty="0" smtClean="0">
                <a:solidFill>
                  <a:schemeClr val="bg1"/>
                </a:solidFill>
              </a:rPr>
              <a:t>rd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most common cancer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Annual </a:t>
            </a:r>
            <a:r>
              <a:rPr lang="en-US" sz="2800" dirty="0">
                <a:solidFill>
                  <a:schemeClr val="bg1"/>
                </a:solidFill>
              </a:rPr>
              <a:t>incidence of 13.2 per million children</a:t>
            </a:r>
          </a:p>
          <a:p>
            <a:r>
              <a:rPr lang="en-US" sz="2800" dirty="0">
                <a:solidFill>
                  <a:schemeClr val="bg1"/>
                </a:solidFill>
              </a:rPr>
              <a:t>Major types include Hodgkin's and Non-Hodgkin's </a:t>
            </a:r>
            <a:r>
              <a:rPr lang="en-US" sz="2800" dirty="0" smtClean="0">
                <a:solidFill>
                  <a:schemeClr val="bg1"/>
                </a:solidFill>
              </a:rPr>
              <a:t>lymphoma (NHL):</a:t>
            </a:r>
            <a:endParaRPr lang="en-US" sz="2800" dirty="0">
              <a:solidFill>
                <a:schemeClr val="bg1"/>
              </a:solidFill>
            </a:endParaRP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60% are NHL</a:t>
            </a:r>
          </a:p>
          <a:p>
            <a:pPr lvl="1"/>
            <a:r>
              <a:rPr lang="en-US" sz="2200" dirty="0">
                <a:solidFill>
                  <a:schemeClr val="bg1"/>
                </a:solidFill>
              </a:rPr>
              <a:t>40% Hodgkin’s </a:t>
            </a:r>
            <a:r>
              <a:rPr lang="en-US" sz="2200" dirty="0" smtClean="0">
                <a:solidFill>
                  <a:schemeClr val="bg1"/>
                </a:solidFill>
              </a:rPr>
              <a:t>Lymphoma:</a:t>
            </a:r>
          </a:p>
          <a:p>
            <a:pPr marL="457200" lvl="1" indent="0">
              <a:buNone/>
            </a:pPr>
            <a:endParaRPr lang="en-US" sz="2200" dirty="0" smtClean="0">
              <a:solidFill>
                <a:schemeClr val="bg1"/>
              </a:solidFill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US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731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266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Hodgkin Biology	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6275040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FFFF00"/>
                </a:solidFill>
              </a:rPr>
              <a:t>Reed-Sternberg </a:t>
            </a:r>
            <a:r>
              <a:rPr lang="en-US" sz="2800" b="1" dirty="0" err="1">
                <a:solidFill>
                  <a:srgbClr val="FFFF00"/>
                </a:solidFill>
              </a:rPr>
              <a:t>CellS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is </a:t>
            </a:r>
            <a:r>
              <a:rPr lang="en-US" sz="2800" b="1" dirty="0">
                <a:solidFill>
                  <a:srgbClr val="FFFF00"/>
                </a:solidFill>
              </a:rPr>
              <a:t>a “crippled” germinal center B cell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does not have normal B cell surface antigens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micromanipulation of single RS followed by PCR demonstrates clonally rearranged, but non functional immunoglobulin genes</a:t>
            </a:r>
          </a:p>
          <a:p>
            <a:pPr lvl="2"/>
            <a:r>
              <a:rPr lang="en-US" sz="2000" b="1" dirty="0">
                <a:solidFill>
                  <a:schemeClr val="bg1"/>
                </a:solidFill>
              </a:rPr>
              <a:t>somatic mutations result in stop codon (no </a:t>
            </a:r>
            <a:r>
              <a:rPr lang="en-US" sz="2000" b="1" dirty="0" err="1">
                <a:solidFill>
                  <a:schemeClr val="bg1"/>
                </a:solidFill>
              </a:rPr>
              <a:t>sIg</a:t>
            </a:r>
            <a:r>
              <a:rPr lang="en-US" sz="2000" b="1" dirty="0">
                <a:solidFill>
                  <a:schemeClr val="bg1"/>
                </a:solidFill>
              </a:rPr>
              <a:t>)</a:t>
            </a:r>
          </a:p>
          <a:p>
            <a:pPr lvl="2"/>
            <a:r>
              <a:rPr lang="en-US" sz="2000" b="1" dirty="0">
                <a:solidFill>
                  <a:schemeClr val="bg1"/>
                </a:solidFill>
              </a:rPr>
              <a:t>no apoptotic death		malignant transformation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unclear how this </a:t>
            </a:r>
            <a:r>
              <a:rPr lang="en-US" sz="2400" b="1" dirty="0" smtClean="0">
                <a:solidFill>
                  <a:schemeClr val="bg1"/>
                </a:solidFill>
              </a:rPr>
              <a:t>occurs </a:t>
            </a:r>
            <a:r>
              <a:rPr lang="en-US" sz="2400" b="1" dirty="0">
                <a:solidFill>
                  <a:schemeClr val="bg1"/>
                </a:solidFill>
              </a:rPr>
              <a:t>? EBV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unclear how cells end up with RS phenotype</a:t>
            </a:r>
          </a:p>
        </p:txBody>
      </p:sp>
      <p:sp>
        <p:nvSpPr>
          <p:cNvPr id="107524" name="Line 4"/>
          <p:cNvSpPr>
            <a:spLocks noChangeShapeType="1"/>
          </p:cNvSpPr>
          <p:nvPr/>
        </p:nvSpPr>
        <p:spPr bwMode="auto">
          <a:xfrm>
            <a:off x="4038600" y="4648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50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5976664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HODGKIN’S LYMPHOMA</a:t>
            </a:r>
            <a:r>
              <a:rPr lang="en-US" b="1" dirty="0" smtClean="0">
                <a:solidFill>
                  <a:srgbClr val="FFFF00"/>
                </a:solidFill>
              </a:rPr>
              <a:t>. </a:t>
            </a:r>
            <a:r>
              <a:rPr lang="en-US" b="1" dirty="0">
                <a:solidFill>
                  <a:srgbClr val="FFFF00"/>
                </a:solidFill>
              </a:rPr>
              <a:t>Reed-Sternberg </a:t>
            </a:r>
            <a:r>
              <a:rPr lang="en-US" b="1" dirty="0" err="1" smtClean="0">
                <a:solidFill>
                  <a:srgbClr val="FFFF00"/>
                </a:solidFill>
              </a:rPr>
              <a:t>CellS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168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536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Reed-Sternberg </a:t>
            </a:r>
            <a:r>
              <a:rPr lang="en-US" b="1" dirty="0" smtClean="0">
                <a:solidFill>
                  <a:srgbClr val="FFFF00"/>
                </a:solidFill>
              </a:rPr>
              <a:t>Cells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5475" name="Picture 3" descr="G:\HOME\bsk\Presentations\reedst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616075"/>
            <a:ext cx="5334000" cy="49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28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Nodular </a:t>
            </a:r>
            <a:r>
              <a:rPr lang="en-US" b="1" dirty="0" err="1">
                <a:solidFill>
                  <a:srgbClr val="FFFF00"/>
                </a:solidFill>
              </a:rPr>
              <a:t>Sclerosing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Hodgkin Lymphoma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14513"/>
            <a:ext cx="5753249" cy="3702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518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768"/>
            <a:ext cx="9144000" cy="6858000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28464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HODGKIN’S LYMPHOMA. 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Histologic </a:t>
            </a:r>
            <a:r>
              <a:rPr lang="en-US" sz="3600" b="1" dirty="0" smtClean="0">
                <a:solidFill>
                  <a:srgbClr val="FFFF00"/>
                </a:solidFill>
              </a:rPr>
              <a:t>Subtypes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001" y="836712"/>
            <a:ext cx="3930976" cy="583264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Rye Classification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tr-T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lassical Hodgkin Disease)</a:t>
            </a:r>
            <a:endParaRPr lang="en-US" sz="2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Nodular </a:t>
            </a:r>
            <a:r>
              <a:rPr lang="en-US" sz="1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Sclerosing</a:t>
            </a:r>
            <a:endParaRPr lang="en-US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common (50-75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of all cases of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HD, about 40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 of younger patients and 70% of adolescents with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HD)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Thickened lymph node capsule, organized collagenous bands forming circumscribed nodules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Often involves lower cervical, supraclavicular, and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mediastinal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nodes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Immunophenotyping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Rees-Sternberg cells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CD30 and CD15 positive</a:t>
            </a:r>
          </a:p>
          <a:p>
            <a:pPr lvl="1" eaLnBrk="1" hangingPunct="1"/>
            <a:r>
              <a:rPr lang="en-US" sz="1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Mixed Cellularity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15-30% of all cases of HD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Common in younger children (&lt;10 years)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frequent subtype in HIV patients</a:t>
            </a:r>
          </a:p>
          <a:p>
            <a:pPr>
              <a:lnSpc>
                <a:spcPct val="90000"/>
              </a:lnSpc>
            </a:pPr>
            <a:r>
              <a:rPr lang="en-US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Many Reed-Sternberg cells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LN has inflammatory background with lymphocytes, plasma cells,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eosinophils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histiocytes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malignant reticular cells</a:t>
            </a:r>
          </a:p>
          <a:p>
            <a:pPr>
              <a:lnSpc>
                <a:spcPct val="90000"/>
              </a:lnSpc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Frequently presents with advanced disease and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extranodal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extension at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412776"/>
            <a:ext cx="4572000" cy="4810548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Lymphocyte depletion</a:t>
            </a:r>
          </a:p>
          <a:p>
            <a:pPr lvl="2"/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Least common</a:t>
            </a:r>
            <a:r>
              <a:rPr lang="tr-T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Least favorable;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Rare in children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actually be diffuse large cell lymphoma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Many bizarre, malignant reticular cells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Many RS cells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Few lymphocytes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Diffuse fibrosis and necrosis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Often presents with widespread disease with bone and bone marrow involvement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Lymphocyte Predominance :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Most favorable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B-cell lineage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Accounts for 10-15% of children with HD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common in younger patients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Often presents as localized disease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More common in males (2:1)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LN structure partially or completely destroyed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Often misdiagnosed as reactive hyperplasia (benign appearing lymphocytes)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Reed-Sternberg cells are rare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Immunophenotyping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Rees-Sternberg cells have B cell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markers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CD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 and surface Immunoglobulin</a:t>
            </a:r>
          </a:p>
        </p:txBody>
      </p:sp>
    </p:spTree>
    <p:extLst>
      <p:ext uri="{BB962C8B-B14F-4D97-AF65-F5344CB8AC3E}">
        <p14:creationId xmlns:p14="http://schemas.microsoft.com/office/powerpoint/2010/main" val="39395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3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2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</a:rPr>
              <a:t>Staging: Ann Arbor Classification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B symptoms: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Fever of 38 for 3 consecutive days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Drenching night sweats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Unexplained loss of 10% or more of body weight in the 6 months preceding diagnosis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Absence of above symptoms</a:t>
            </a:r>
          </a:p>
        </p:txBody>
      </p:sp>
    </p:spTree>
    <p:extLst>
      <p:ext uri="{BB962C8B-B14F-4D97-AF65-F5344CB8AC3E}">
        <p14:creationId xmlns:p14="http://schemas.microsoft.com/office/powerpoint/2010/main" val="2074448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FF00"/>
                </a:solidFill>
              </a:rPr>
              <a:t>Modified Ann Arbor Staging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“E” designation for </a:t>
            </a:r>
            <a:r>
              <a:rPr lang="en-US" sz="2800" dirty="0" err="1">
                <a:solidFill>
                  <a:schemeClr val="bg1"/>
                </a:solidFill>
              </a:rPr>
              <a:t>extranodal</a:t>
            </a:r>
            <a:r>
              <a:rPr lang="en-US" sz="2800" dirty="0">
                <a:solidFill>
                  <a:schemeClr val="bg1"/>
                </a:solidFill>
              </a:rPr>
              <a:t> disease</a:t>
            </a:r>
          </a:p>
          <a:p>
            <a:r>
              <a:rPr lang="en-US" sz="2800" dirty="0">
                <a:solidFill>
                  <a:schemeClr val="bg1"/>
                </a:solidFill>
              </a:rPr>
              <a:t>B symptoms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recurrent drenching night sweats during previous month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unexplained, persistent, or recurrent fever with temps above 38 C during the previous month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unexplained weight loss of more than 10% of the body weight during the previous 6 months</a:t>
            </a:r>
          </a:p>
          <a:p>
            <a:r>
              <a:rPr lang="en-US" sz="2800" dirty="0">
                <a:solidFill>
                  <a:schemeClr val="bg1"/>
                </a:solidFill>
              </a:rPr>
              <a:t>Criteria for bulk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10 cm nodal mass</a:t>
            </a:r>
          </a:p>
          <a:p>
            <a:pPr lvl="1"/>
            <a:r>
              <a:rPr lang="en-US" sz="2400" dirty="0" err="1">
                <a:solidFill>
                  <a:schemeClr val="bg1"/>
                </a:solidFill>
              </a:rPr>
              <a:t>mediastinal</a:t>
            </a:r>
            <a:r>
              <a:rPr lang="en-US" sz="2400" dirty="0">
                <a:solidFill>
                  <a:schemeClr val="bg1"/>
                </a:solidFill>
              </a:rPr>
              <a:t> mass &gt; 1/3 thorax diameter</a:t>
            </a:r>
          </a:p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24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</a:rPr>
              <a:t>Staging: Ann Arbor Classification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700" b="1" dirty="0" smtClean="0">
                <a:solidFill>
                  <a:srgbClr val="FFFF00"/>
                </a:solidFill>
              </a:rPr>
              <a:t>Stage I</a:t>
            </a:r>
            <a:r>
              <a:rPr lang="en-US" sz="2700" b="1" dirty="0" smtClean="0">
                <a:solidFill>
                  <a:schemeClr val="bg1"/>
                </a:solidFill>
              </a:rPr>
              <a:t>	</a:t>
            </a:r>
          </a:p>
          <a:p>
            <a:pPr lvl="1" eaLnBrk="1" hangingPunct="1"/>
            <a:r>
              <a:rPr lang="en-US" sz="2200" b="1" dirty="0" smtClean="0">
                <a:solidFill>
                  <a:schemeClr val="bg1"/>
                </a:solidFill>
              </a:rPr>
              <a:t>Involvement of a single lymph node region (I) or of a single </a:t>
            </a:r>
            <a:r>
              <a:rPr lang="en-US" sz="2200" b="1" dirty="0" err="1" smtClean="0">
                <a:solidFill>
                  <a:schemeClr val="bg1"/>
                </a:solidFill>
              </a:rPr>
              <a:t>extralymphatic</a:t>
            </a:r>
            <a:r>
              <a:rPr lang="en-US" sz="2200" b="1" dirty="0" smtClean="0">
                <a:solidFill>
                  <a:schemeClr val="bg1"/>
                </a:solidFill>
              </a:rPr>
              <a:t> organ or site (IE)</a:t>
            </a:r>
          </a:p>
          <a:p>
            <a:pPr eaLnBrk="1" hangingPunct="1"/>
            <a:r>
              <a:rPr lang="en-US" sz="2700" b="1" dirty="0" smtClean="0">
                <a:solidFill>
                  <a:srgbClr val="FFFF00"/>
                </a:solidFill>
              </a:rPr>
              <a:t>Stage II</a:t>
            </a:r>
          </a:p>
          <a:p>
            <a:pPr lvl="1" eaLnBrk="1" hangingPunct="1"/>
            <a:r>
              <a:rPr lang="en-US" sz="2200" b="1" dirty="0" smtClean="0">
                <a:solidFill>
                  <a:schemeClr val="bg1"/>
                </a:solidFill>
              </a:rPr>
              <a:t>Involvement of two or more regions on the same side of the diaphragm (II) or localized involvement of an </a:t>
            </a:r>
            <a:r>
              <a:rPr lang="en-US" sz="2200" b="1" dirty="0" err="1" smtClean="0">
                <a:solidFill>
                  <a:schemeClr val="bg1"/>
                </a:solidFill>
              </a:rPr>
              <a:t>extralymphatic</a:t>
            </a:r>
            <a:r>
              <a:rPr lang="en-US" sz="2200" b="1" dirty="0" smtClean="0">
                <a:solidFill>
                  <a:schemeClr val="bg1"/>
                </a:solidFill>
              </a:rPr>
              <a:t> organ or site and one or more node regions on the same side of the diaphragm (IIE)</a:t>
            </a:r>
          </a:p>
          <a:p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Stage III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Involvement of lymph node regions on both sides of the diaphragm (III), which may be accompanied by involvement of the spleen (IIIS) or by localized involvement of an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extralymphatic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organ (IIIE) or both (IIISE)</a:t>
            </a:r>
          </a:p>
          <a:p>
            <a:r>
              <a:rPr lang="en-US" sz="27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Stage IV</a:t>
            </a:r>
          </a:p>
          <a:p>
            <a:pPr lvl="1"/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Diffuse or disseminated involvement of one or more </a:t>
            </a:r>
            <a:r>
              <a:rPr lang="en-US" sz="2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extralymphatic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organs or tissues with or without lymph node involvement</a:t>
            </a:r>
          </a:p>
          <a:p>
            <a:pPr lvl="1" eaLnBrk="1" hangingPunct="1"/>
            <a:endParaRPr lang="en-US" sz="2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5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Ann Arbor Staging System for Hodgkin's Disease and Non-Hodgkin's Lymphoma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123907" name="Object 3"/>
          <p:cNvGraphicFramePr>
            <a:graphicFrameLocks noChangeAspect="1"/>
          </p:cNvGraphicFramePr>
          <p:nvPr/>
        </p:nvGraphicFramePr>
        <p:xfrm>
          <a:off x="271463" y="1833563"/>
          <a:ext cx="8575675" cy="281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Bitmap Image" r:id="rId4" imgW="6419048" imgH="1590897" progId="Paint.Picture">
                  <p:embed/>
                </p:oleObj>
              </mc:Choice>
              <mc:Fallback>
                <p:oleObj name="Bitmap Image" r:id="rId4" imgW="6419048" imgH="159089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833563"/>
                        <a:ext cx="8575675" cy="2814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71463" y="5029200"/>
            <a:ext cx="857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</a:t>
            </a:r>
            <a:r>
              <a:rPr lang="en-US" sz="2000" b="1">
                <a:solidFill>
                  <a:srgbClr val="FFC23D"/>
                </a:solidFill>
              </a:rPr>
              <a:t>Stage I                    	Stage II                    Stage III                  Stage IV</a:t>
            </a:r>
            <a:endParaRPr lang="en-US" b="1">
              <a:solidFill>
                <a:srgbClr val="FFC2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878034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Treatment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>
                <a:solidFill>
                  <a:schemeClr val="bg1"/>
                </a:solidFill>
              </a:rPr>
              <a:t>Balance ensuring the best opportunity for long-term, disease free survival and the lowest risk of severe treatment toxicity</a:t>
            </a:r>
            <a:endParaRPr lang="tr-TR" sz="28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b="1" dirty="0" smtClean="0">
                <a:solidFill>
                  <a:schemeClr val="bg1"/>
                </a:solidFill>
              </a:rPr>
              <a:t>Chemotherapy </a:t>
            </a:r>
            <a:r>
              <a:rPr lang="tr-TR" sz="2800" b="1" u="sng" dirty="0" smtClean="0">
                <a:solidFill>
                  <a:schemeClr val="bg1"/>
                </a:solidFill>
              </a:rPr>
              <a:t>+</a:t>
            </a:r>
            <a:r>
              <a:rPr lang="tr-TR" sz="2800" b="1" dirty="0" smtClean="0">
                <a:solidFill>
                  <a:schemeClr val="bg1"/>
                </a:solidFill>
              </a:rPr>
              <a:t> involved field radiation therapy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err="1" smtClean="0">
                <a:solidFill>
                  <a:schemeClr val="bg1"/>
                </a:solidFill>
              </a:rPr>
              <a:t>Multiagent</a:t>
            </a:r>
            <a:r>
              <a:rPr lang="en-US" sz="2200" b="1" dirty="0" smtClean="0">
                <a:solidFill>
                  <a:schemeClr val="bg1"/>
                </a:solidFill>
              </a:rPr>
              <a:t> chemo: ABVE-PC</a:t>
            </a:r>
            <a:r>
              <a:rPr lang="tr-TR" sz="2200" b="1" dirty="0" smtClean="0">
                <a:solidFill>
                  <a:schemeClr val="bg1"/>
                </a:solidFill>
              </a:rPr>
              <a:t>, ABVD,OPPA/COPP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Adria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Bleo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Vinc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Etoposide</a:t>
            </a:r>
            <a:r>
              <a:rPr lang="en-US" sz="2000" b="1" dirty="0" smtClean="0">
                <a:solidFill>
                  <a:schemeClr val="bg1"/>
                </a:solidFill>
              </a:rPr>
              <a:t>, PDN, </a:t>
            </a:r>
            <a:r>
              <a:rPr lang="en-US" sz="2000" b="1" dirty="0" err="1" smtClean="0">
                <a:solidFill>
                  <a:schemeClr val="bg1"/>
                </a:solidFill>
              </a:rPr>
              <a:t>Ctx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tr-TR" sz="2800" b="1" dirty="0" smtClean="0">
                <a:solidFill>
                  <a:schemeClr val="bg1"/>
                </a:solidFill>
              </a:rPr>
              <a:t>No. of courses of chemo according to stage</a:t>
            </a:r>
            <a:r>
              <a:rPr lang="tr-TR" sz="28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2300" b="1" dirty="0" smtClean="0">
                <a:solidFill>
                  <a:schemeClr val="bg1"/>
                </a:solidFill>
                <a:sym typeface="Wingdings" pitchFamily="2" charset="2"/>
              </a:rPr>
              <a:t>2-4 e</a:t>
            </a:r>
            <a:r>
              <a:rPr lang="en-US" sz="2300" b="1" dirty="0" err="1" smtClean="0">
                <a:solidFill>
                  <a:schemeClr val="bg1"/>
                </a:solidFill>
              </a:rPr>
              <a:t>arly</a:t>
            </a:r>
            <a:r>
              <a:rPr lang="en-US" sz="2300" b="1" dirty="0" smtClean="0">
                <a:solidFill>
                  <a:schemeClr val="bg1"/>
                </a:solidFill>
              </a:rPr>
              <a:t> stage</a:t>
            </a:r>
            <a:r>
              <a:rPr lang="tr-TR" sz="2300" b="1" dirty="0" smtClean="0">
                <a:solidFill>
                  <a:schemeClr val="bg1"/>
                </a:solidFill>
              </a:rPr>
              <a:t>, 4-6 </a:t>
            </a:r>
            <a:r>
              <a:rPr lang="tr-TR" sz="2300" b="1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tr-TR" sz="2300" b="1" dirty="0" smtClean="0">
                <a:solidFill>
                  <a:schemeClr val="bg1"/>
                </a:solidFill>
              </a:rPr>
              <a:t>a</a:t>
            </a:r>
            <a:r>
              <a:rPr lang="en-US" sz="2300" b="1" dirty="0" err="1" smtClean="0">
                <a:solidFill>
                  <a:schemeClr val="bg1"/>
                </a:solidFill>
              </a:rPr>
              <a:t>dvanced</a:t>
            </a:r>
            <a:r>
              <a:rPr lang="en-US" sz="2300" b="1" dirty="0" smtClean="0">
                <a:solidFill>
                  <a:schemeClr val="bg1"/>
                </a:solidFill>
              </a:rPr>
              <a:t> stage disease</a:t>
            </a:r>
          </a:p>
          <a:p>
            <a:pPr eaLnBrk="1" hangingPunct="1">
              <a:lnSpc>
                <a:spcPct val="90000"/>
              </a:lnSpc>
            </a:pPr>
            <a:r>
              <a:rPr lang="tr-TR" sz="2800" b="1" dirty="0" smtClean="0">
                <a:solidFill>
                  <a:schemeClr val="bg1"/>
                </a:solidFill>
              </a:rPr>
              <a:t>Early </a:t>
            </a:r>
            <a:r>
              <a:rPr lang="en-US" sz="2800" b="1" dirty="0" smtClean="0">
                <a:solidFill>
                  <a:schemeClr val="bg1"/>
                </a:solidFill>
              </a:rPr>
              <a:t>relapse: Bone marrow</a:t>
            </a:r>
            <a:r>
              <a:rPr lang="tr-TR" sz="2800" b="1" dirty="0" smtClean="0">
                <a:solidFill>
                  <a:schemeClr val="bg1"/>
                </a:solidFill>
              </a:rPr>
              <a:t>/SC</a:t>
            </a:r>
            <a:r>
              <a:rPr lang="en-US" sz="2800" b="1" dirty="0" smtClean="0">
                <a:solidFill>
                  <a:schemeClr val="bg1"/>
                </a:solidFill>
              </a:rPr>
              <a:t> transplant</a:t>
            </a:r>
          </a:p>
        </p:txBody>
      </p:sp>
    </p:spTree>
    <p:extLst>
      <p:ext uri="{BB962C8B-B14F-4D97-AF65-F5344CB8AC3E}">
        <p14:creationId xmlns:p14="http://schemas.microsoft.com/office/powerpoint/2010/main" val="28798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5334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WHO/REAL Classification of Lymphoid Neoplasms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14400"/>
            <a:ext cx="4191000" cy="55626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rgbClr val="FFFF00"/>
                </a:solidFill>
              </a:rPr>
              <a:t>B-Cell Neoplasms</a:t>
            </a:r>
            <a:r>
              <a:rPr lang="en-US" sz="1000" b="1" dirty="0">
                <a:solidFill>
                  <a:schemeClr val="bg1"/>
                </a:solidFill>
              </a:rPr>
              <a:t>		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Precursor B-cell neoplasm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Precursor B-lymphoblastic leukemia/lymphoma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	(precursor B-acute lymphoblastic leukemia)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Mature (peripheral) B-neoplasms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B-cell chronic lymphocytic leukemia / small lymphocytic	 			lymphoma		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B-cell </a:t>
            </a:r>
            <a:r>
              <a:rPr lang="en-US" sz="1000" b="1" dirty="0" err="1">
                <a:solidFill>
                  <a:schemeClr val="bg1"/>
                </a:solidFill>
              </a:rPr>
              <a:t>prolymphocytic</a:t>
            </a:r>
            <a:r>
              <a:rPr lang="en-US" sz="1000" b="1" dirty="0">
                <a:solidFill>
                  <a:schemeClr val="bg1"/>
                </a:solidFill>
              </a:rPr>
              <a:t> leukemia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</a:t>
            </a:r>
            <a:r>
              <a:rPr lang="en-US" sz="1000" b="1" dirty="0" err="1">
                <a:solidFill>
                  <a:schemeClr val="bg1"/>
                </a:solidFill>
              </a:rPr>
              <a:t>Lymphoplasmacytic</a:t>
            </a:r>
            <a:r>
              <a:rPr lang="en-US" sz="1000" b="1" dirty="0">
                <a:solidFill>
                  <a:schemeClr val="bg1"/>
                </a:solidFill>
              </a:rPr>
              <a:t> lymphoma</a:t>
            </a:r>
            <a:r>
              <a:rPr lang="en-US" sz="1000" b="1" baseline="30000" dirty="0">
                <a:solidFill>
                  <a:schemeClr val="bg1"/>
                </a:solidFill>
                <a:cs typeface="Arial" charset="0"/>
              </a:rPr>
              <a:t>‡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Splenic marginal zone B-cell lymphoma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	(</a:t>
            </a:r>
            <a:r>
              <a:rPr lang="en-US" sz="1000" b="1" u="sng" dirty="0">
                <a:solidFill>
                  <a:schemeClr val="bg1"/>
                </a:solidFill>
              </a:rPr>
              <a:t>+</a:t>
            </a:r>
            <a:r>
              <a:rPr lang="en-US" sz="1000" b="1" dirty="0">
                <a:solidFill>
                  <a:schemeClr val="bg1"/>
                </a:solidFill>
              </a:rPr>
              <a:t> villous lymphocytes)*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Hairy cell leukemia			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Plasma cell myeloma/</a:t>
            </a:r>
            <a:r>
              <a:rPr lang="en-US" sz="1000" b="1" dirty="0" err="1">
                <a:solidFill>
                  <a:schemeClr val="bg1"/>
                </a:solidFill>
              </a:rPr>
              <a:t>plasmacytoma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</a:t>
            </a:r>
            <a:r>
              <a:rPr lang="en-US" sz="1000" b="1" dirty="0" err="1">
                <a:solidFill>
                  <a:schemeClr val="bg1"/>
                </a:solidFill>
              </a:rPr>
              <a:t>Extranodal</a:t>
            </a:r>
            <a:r>
              <a:rPr lang="en-US" sz="1000" b="1" dirty="0">
                <a:solidFill>
                  <a:schemeClr val="bg1"/>
                </a:solidFill>
              </a:rPr>
              <a:t> marginal zone B-cell lymphoma of MALT type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Nodal marginal zone B-cell lymphoma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	(</a:t>
            </a:r>
            <a:r>
              <a:rPr lang="en-US" sz="1000" b="1" u="sng" dirty="0">
                <a:solidFill>
                  <a:schemeClr val="bg1"/>
                </a:solidFill>
              </a:rPr>
              <a:t>+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</a:rPr>
              <a:t>monocytoid</a:t>
            </a:r>
            <a:r>
              <a:rPr lang="en-US" sz="1000" b="1" dirty="0">
                <a:solidFill>
                  <a:schemeClr val="bg1"/>
                </a:solidFill>
              </a:rPr>
              <a:t> B cells)*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Follicular lymphoma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Mantle cell lymphoma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Diffuse large B-cell lymphoma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</a:t>
            </a:r>
            <a:r>
              <a:rPr lang="en-US" sz="1000" b="1" dirty="0" err="1">
                <a:solidFill>
                  <a:schemeClr val="bg1"/>
                </a:solidFill>
              </a:rPr>
              <a:t>Mediastinal</a:t>
            </a:r>
            <a:r>
              <a:rPr lang="en-US" sz="1000" b="1" dirty="0">
                <a:solidFill>
                  <a:schemeClr val="bg1"/>
                </a:solidFill>
              </a:rPr>
              <a:t> large B-cell lymphoma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Primary effusion lymphoma</a:t>
            </a:r>
            <a:r>
              <a:rPr lang="en-US" sz="1000" b="1" baseline="30000" dirty="0">
                <a:solidFill>
                  <a:schemeClr val="bg1"/>
                </a:solidFill>
                <a:cs typeface="Arial" charset="0"/>
              </a:rPr>
              <a:t>†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</a:t>
            </a:r>
            <a:r>
              <a:rPr lang="en-US" sz="1000" b="1" dirty="0" err="1">
                <a:solidFill>
                  <a:schemeClr val="bg1"/>
                </a:solidFill>
              </a:rPr>
              <a:t>Burkitt’s</a:t>
            </a:r>
            <a:r>
              <a:rPr lang="en-US" sz="1000" b="1" dirty="0">
                <a:solidFill>
                  <a:schemeClr val="bg1"/>
                </a:solidFill>
              </a:rPr>
              <a:t> lymphoma/</a:t>
            </a:r>
            <a:r>
              <a:rPr lang="en-US" sz="1000" b="1" dirty="0" err="1">
                <a:solidFill>
                  <a:schemeClr val="bg1"/>
                </a:solidFill>
              </a:rPr>
              <a:t>Burkitt</a:t>
            </a:r>
            <a:r>
              <a:rPr lang="en-US" sz="1000" b="1" dirty="0">
                <a:solidFill>
                  <a:schemeClr val="bg1"/>
                </a:solidFill>
              </a:rPr>
              <a:t> cell leukemia</a:t>
            </a:r>
            <a:r>
              <a:rPr lang="en-US" sz="1000" b="1" baseline="30000" dirty="0">
                <a:solidFill>
                  <a:schemeClr val="bg1"/>
                </a:solidFill>
                <a:cs typeface="Times New Roman" charset="0"/>
              </a:rPr>
              <a:t>§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rgbClr val="FFFF00"/>
                </a:solidFill>
              </a:rPr>
              <a:t>T and NK-Cell Neoplasms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Precursor T-cell neoplasm</a:t>
            </a:r>
          </a:p>
          <a:p>
            <a:pPr marL="0" indent="0">
              <a:lnSpc>
                <a:spcPct val="75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Precursor T-lymphoblastic leukemia/lymphoma</a:t>
            </a:r>
          </a:p>
          <a:p>
            <a:pPr marL="0" indent="0">
              <a:lnSpc>
                <a:spcPct val="75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	(precursor T-acute lymphoblastic leukemia </a:t>
            </a:r>
          </a:p>
          <a:p>
            <a:pPr marL="0" indent="0">
              <a:lnSpc>
                <a:spcPct val="75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400" b="1" baseline="300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1000" b="1" baseline="30000" dirty="0">
                <a:solidFill>
                  <a:schemeClr val="bg1"/>
                </a:solidFill>
                <a:cs typeface="Arial" charset="0"/>
              </a:rPr>
              <a:t>‡  </a:t>
            </a: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Formerly known as </a:t>
            </a:r>
            <a:r>
              <a:rPr lang="en-US" sz="1000" b="1" dirty="0" err="1">
                <a:solidFill>
                  <a:schemeClr val="bg1"/>
                </a:solidFill>
                <a:cs typeface="Arial" charset="0"/>
              </a:rPr>
              <a:t>lymphoplasmacytoid</a:t>
            </a: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 lymphoma or </a:t>
            </a:r>
            <a:r>
              <a:rPr lang="en-US" sz="1000" b="1" dirty="0" err="1">
                <a:solidFill>
                  <a:schemeClr val="bg1"/>
                </a:solidFill>
                <a:cs typeface="Arial" charset="0"/>
              </a:rPr>
              <a:t>immunocytoma</a:t>
            </a:r>
            <a:endParaRPr lang="en-US" sz="1000" b="1" dirty="0">
              <a:solidFill>
                <a:schemeClr val="bg1"/>
              </a:solidFill>
              <a:cs typeface="Arial" charset="0"/>
            </a:endParaRP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baseline="30000" dirty="0">
                <a:solidFill>
                  <a:schemeClr val="bg1"/>
                </a:solidFill>
                <a:cs typeface="Times New Roman" charset="0"/>
              </a:rPr>
              <a:t> II  </a:t>
            </a:r>
            <a:r>
              <a:rPr lang="en-US" sz="1000" b="1" dirty="0">
                <a:solidFill>
                  <a:schemeClr val="bg1"/>
                </a:solidFill>
                <a:cs typeface="Times New Roman" charset="0"/>
              </a:rPr>
              <a:t>Entities formally grouped under the heading large granular lymphocyte 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  <a:cs typeface="Times New Roman" charset="0"/>
              </a:rPr>
              <a:t>    leukemia of T- and NK-cell types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lnSpc>
                <a:spcPct val="75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*  Provisional entities in the REAL classification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  <a:cs typeface="Arial" charset="0"/>
              </a:rPr>
              <a:t>	</a:t>
            </a:r>
          </a:p>
          <a:p>
            <a:pPr marL="0" indent="0">
              <a:lnSpc>
                <a:spcPct val="75000"/>
              </a:lnSpc>
              <a:buFontTx/>
              <a:buNone/>
              <a:tabLst>
                <a:tab pos="114300" algn="l"/>
                <a:tab pos="342900" algn="l"/>
                <a:tab pos="520700" algn="l"/>
                <a:tab pos="685800" algn="l"/>
              </a:tabLst>
            </a:pP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990600"/>
            <a:ext cx="4648200" cy="5486400"/>
          </a:xfrm>
        </p:spPr>
        <p:txBody>
          <a:bodyPr/>
          <a:lstStyle/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rgbClr val="FFFF00"/>
                </a:solidFill>
              </a:rPr>
              <a:t>Mature (peripheral) T neoplasms</a:t>
            </a:r>
          </a:p>
          <a:p>
            <a:pPr marL="0" indent="0">
              <a:lnSpc>
                <a:spcPct val="75000"/>
              </a:lnSpc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T-cell chronic lymphocytic leukemia / small </a:t>
            </a:r>
          </a:p>
          <a:p>
            <a:pPr marL="0" indent="0">
              <a:lnSpc>
                <a:spcPct val="75000"/>
              </a:lnSpc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	lymphocytic lymphoma</a:t>
            </a:r>
          </a:p>
          <a:p>
            <a:pPr marL="0" indent="0">
              <a:lnSpc>
                <a:spcPct val="75000"/>
              </a:lnSpc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T-cell </a:t>
            </a:r>
            <a:r>
              <a:rPr lang="en-US" sz="1000" b="1" dirty="0" err="1">
                <a:solidFill>
                  <a:schemeClr val="bg1"/>
                </a:solidFill>
              </a:rPr>
              <a:t>prolymphocytic</a:t>
            </a:r>
            <a:r>
              <a:rPr lang="en-US" sz="1000" b="1" dirty="0">
                <a:solidFill>
                  <a:schemeClr val="bg1"/>
                </a:solidFill>
              </a:rPr>
              <a:t> leukemia</a:t>
            </a:r>
          </a:p>
          <a:p>
            <a:pPr marL="0" indent="0">
              <a:lnSpc>
                <a:spcPct val="75000"/>
              </a:lnSpc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T-cell granular lymphocytic </a:t>
            </a:r>
            <a:r>
              <a:rPr lang="en-US" sz="1000" b="1" dirty="0" err="1">
                <a:solidFill>
                  <a:schemeClr val="bg1"/>
                </a:solidFill>
              </a:rPr>
              <a:t>leukemia</a:t>
            </a:r>
            <a:r>
              <a:rPr lang="en-US" sz="1000" b="1" baseline="30000" dirty="0" err="1">
                <a:solidFill>
                  <a:schemeClr val="bg1"/>
                </a:solidFill>
                <a:cs typeface="Times New Roman" charset="0"/>
              </a:rPr>
              <a:t>II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Aggressive NK leukemia</a:t>
            </a:r>
          </a:p>
          <a:p>
            <a:pPr marL="0" indent="0">
              <a:lnSpc>
                <a:spcPct val="75000"/>
              </a:lnSpc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Adult T-cell lymphoma/leukemia (HTLV-1+)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</a:t>
            </a:r>
            <a:r>
              <a:rPr lang="en-US" sz="1000" b="1" dirty="0" err="1">
                <a:solidFill>
                  <a:schemeClr val="bg1"/>
                </a:solidFill>
              </a:rPr>
              <a:t>Extranodal</a:t>
            </a:r>
            <a:r>
              <a:rPr lang="en-US" sz="1000" b="1" dirty="0">
                <a:solidFill>
                  <a:schemeClr val="bg1"/>
                </a:solidFill>
              </a:rPr>
              <a:t> NK/T-cell lymphoma, nasal type</a:t>
            </a:r>
            <a:r>
              <a:rPr lang="en-US" sz="1000" b="1" baseline="30000" dirty="0">
                <a:solidFill>
                  <a:schemeClr val="bg1"/>
                </a:solidFill>
              </a:rPr>
              <a:t>#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</a:t>
            </a:r>
            <a:r>
              <a:rPr lang="en-US" sz="1000" b="1" dirty="0" err="1">
                <a:solidFill>
                  <a:schemeClr val="bg1"/>
                </a:solidFill>
              </a:rPr>
              <a:t>Enteropathy</a:t>
            </a:r>
            <a:r>
              <a:rPr lang="en-US" sz="1000" b="1" dirty="0">
                <a:solidFill>
                  <a:schemeClr val="bg1"/>
                </a:solidFill>
              </a:rPr>
              <a:t>-like T-cell lymphoma**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</a:t>
            </a:r>
            <a:r>
              <a:rPr lang="en-US" sz="1000" b="1" dirty="0" err="1">
                <a:solidFill>
                  <a:schemeClr val="bg1"/>
                </a:solidFill>
              </a:rPr>
              <a:t>Hepatosplenic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cs typeface="Times New Roman" charset="0"/>
              </a:rPr>
              <a:t>γδ</a:t>
            </a:r>
            <a:r>
              <a:rPr lang="en-US" sz="1000" b="1" dirty="0">
                <a:solidFill>
                  <a:schemeClr val="bg1"/>
                </a:solidFill>
              </a:rPr>
              <a:t> T-cell lymphoma*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Subcutaneous </a:t>
            </a:r>
            <a:r>
              <a:rPr lang="en-US" sz="1000" b="1" dirty="0" err="1">
                <a:solidFill>
                  <a:schemeClr val="bg1"/>
                </a:solidFill>
              </a:rPr>
              <a:t>panniculitis</a:t>
            </a:r>
            <a:r>
              <a:rPr lang="en-US" sz="1000" b="1" dirty="0">
                <a:solidFill>
                  <a:schemeClr val="bg1"/>
                </a:solidFill>
              </a:rPr>
              <a:t>-like T-cell lymphoma*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Mycosis </a:t>
            </a:r>
            <a:r>
              <a:rPr lang="en-US" sz="1000" b="1" dirty="0" err="1">
                <a:solidFill>
                  <a:schemeClr val="bg1"/>
                </a:solidFill>
              </a:rPr>
              <a:t>fungoides</a:t>
            </a:r>
            <a:r>
              <a:rPr lang="en-US" sz="1000" b="1" dirty="0">
                <a:solidFill>
                  <a:schemeClr val="bg1"/>
                </a:solidFill>
              </a:rPr>
              <a:t>/</a:t>
            </a:r>
            <a:r>
              <a:rPr lang="en-US" sz="1000" b="1" dirty="0" err="1">
                <a:solidFill>
                  <a:schemeClr val="bg1"/>
                </a:solidFill>
              </a:rPr>
              <a:t>S</a:t>
            </a:r>
            <a:r>
              <a:rPr lang="en-US" sz="1000" b="1" dirty="0" err="1">
                <a:solidFill>
                  <a:schemeClr val="bg1"/>
                </a:solidFill>
                <a:cs typeface="Times New Roman" charset="0"/>
              </a:rPr>
              <a:t>ézary</a:t>
            </a:r>
            <a:r>
              <a:rPr lang="en-US" sz="1000" b="1" dirty="0">
                <a:solidFill>
                  <a:schemeClr val="bg1"/>
                </a:solidFill>
                <a:cs typeface="Times New Roman" charset="0"/>
              </a:rPr>
              <a:t> syndrome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  <a:cs typeface="Times New Roman" charset="0"/>
              </a:rPr>
              <a:t>		Anaplastic large cell lymphoma, T/null cell, 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  <a:cs typeface="Times New Roman" charset="0"/>
              </a:rPr>
              <a:t>			primary  cutaneous type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  <a:cs typeface="Times New Roman" charset="0"/>
              </a:rPr>
              <a:t>		Peripheral T-cell lymphoma, not otherwise 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  <a:cs typeface="Times New Roman" charset="0"/>
              </a:rPr>
              <a:t>characterized 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  <a:cs typeface="Times New Roman" charset="0"/>
              </a:rPr>
              <a:t>		</a:t>
            </a:r>
            <a:r>
              <a:rPr lang="en-US" sz="1000" b="1" dirty="0" err="1">
                <a:solidFill>
                  <a:schemeClr val="bg1"/>
                </a:solidFill>
                <a:cs typeface="Times New Roman" charset="0"/>
              </a:rPr>
              <a:t>Angioimmunoblastic</a:t>
            </a:r>
            <a:r>
              <a:rPr lang="en-US" sz="1000" b="1" dirty="0">
                <a:solidFill>
                  <a:schemeClr val="bg1"/>
                </a:solidFill>
                <a:cs typeface="Times New Roman" charset="0"/>
              </a:rPr>
              <a:t> T-cell lymphoma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  <a:cs typeface="Times New Roman" charset="0"/>
              </a:rPr>
              <a:t>		Anaplastic large cell lymphoma, T/null cell, 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  <a:cs typeface="Times New Roman" charset="0"/>
              </a:rPr>
              <a:t>			primary systemic type</a:t>
            </a: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rgbClr val="FFFF00"/>
                </a:solidFill>
              </a:rPr>
              <a:t>Hodgkin’s Lymphoma (Hodgkin’s Disease)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Nodular lymphocyte predominance Hodgkin’s lymphoma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Classic Hodgkin’s lymphoma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Nodular sclerosis Hodgkin’s lymphoma (grades 1 and 2)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Lymphocyte-rich classic Hodgkin’s lymphoma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Mixed cellularity Hodgkin’s lymphoma</a:t>
            </a:r>
            <a:endParaRPr lang="en-US" sz="1000" b="1" baseline="30000" dirty="0">
              <a:solidFill>
                <a:schemeClr val="bg1"/>
              </a:solidFill>
              <a:cs typeface="Arial" charset="0"/>
            </a:endParaRP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dirty="0">
                <a:solidFill>
                  <a:schemeClr val="bg1"/>
                </a:solidFill>
              </a:rPr>
              <a:t>		Lymphocyte depletion Hodgkin’s lymphoma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endParaRPr lang="en-US" sz="10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000" b="1" baseline="30000" dirty="0">
                <a:solidFill>
                  <a:schemeClr val="bg1"/>
                </a:solidFill>
                <a:cs typeface="Arial" charset="0"/>
              </a:rPr>
              <a:t>		</a:t>
            </a:r>
            <a:r>
              <a:rPr lang="en-US" sz="1100" b="1" baseline="30000" dirty="0">
                <a:solidFill>
                  <a:schemeClr val="bg1"/>
                </a:solidFill>
                <a:cs typeface="Arial" charset="0"/>
              </a:rPr>
              <a:t>†  </a:t>
            </a:r>
            <a:r>
              <a:rPr lang="en-US" sz="1100" b="1" dirty="0">
                <a:solidFill>
                  <a:schemeClr val="bg1"/>
                </a:solidFill>
                <a:cs typeface="Arial" charset="0"/>
              </a:rPr>
              <a:t>Not described in REAL classification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100" b="1" baseline="30000" dirty="0">
                <a:solidFill>
                  <a:schemeClr val="bg1"/>
                </a:solidFill>
                <a:cs typeface="Times New Roman" charset="0"/>
              </a:rPr>
              <a:t>		 §   </a:t>
            </a:r>
            <a:r>
              <a:rPr lang="en-US" sz="1100" b="1" dirty="0">
                <a:solidFill>
                  <a:schemeClr val="bg1"/>
                </a:solidFill>
                <a:cs typeface="Times New Roman" charset="0"/>
              </a:rPr>
              <a:t>Includes the so-called </a:t>
            </a:r>
            <a:r>
              <a:rPr lang="en-US" sz="1100" b="1" dirty="0" err="1">
                <a:solidFill>
                  <a:schemeClr val="bg1"/>
                </a:solidFill>
                <a:cs typeface="Times New Roman" charset="0"/>
              </a:rPr>
              <a:t>Burkitt</a:t>
            </a:r>
            <a:r>
              <a:rPr lang="en-US" sz="1100" b="1" dirty="0">
                <a:solidFill>
                  <a:schemeClr val="bg1"/>
                </a:solidFill>
                <a:cs typeface="Times New Roman" charset="0"/>
              </a:rPr>
              <a:t>-like lymphomas	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100" b="1" dirty="0">
                <a:solidFill>
                  <a:schemeClr val="bg1"/>
                </a:solidFill>
              </a:rPr>
              <a:t>		** Formerly known as intestinal T-cell lymphoma</a:t>
            </a:r>
          </a:p>
          <a:p>
            <a:pPr marL="0" indent="0">
              <a:buFontTx/>
              <a:buNone/>
              <a:tabLst>
                <a:tab pos="228600" algn="l"/>
                <a:tab pos="457200" algn="l"/>
                <a:tab pos="685800" algn="l"/>
              </a:tabLst>
            </a:pPr>
            <a:r>
              <a:rPr lang="en-US" sz="1100" b="1" baseline="30000" dirty="0">
                <a:solidFill>
                  <a:schemeClr val="bg1"/>
                </a:solidFill>
              </a:rPr>
              <a:t>		 #  </a:t>
            </a:r>
            <a:r>
              <a:rPr lang="en-US" sz="1100" b="1" dirty="0">
                <a:solidFill>
                  <a:schemeClr val="bg1"/>
                </a:solidFill>
              </a:rPr>
              <a:t>Formerly know as </a:t>
            </a:r>
            <a:r>
              <a:rPr lang="en-US" sz="1100" b="1" dirty="0" err="1">
                <a:solidFill>
                  <a:schemeClr val="bg1"/>
                </a:solidFill>
              </a:rPr>
              <a:t>angiocentric</a:t>
            </a:r>
            <a:r>
              <a:rPr lang="en-US" sz="1100" b="1" dirty="0">
                <a:solidFill>
                  <a:schemeClr val="bg1"/>
                </a:solidFill>
              </a:rPr>
              <a:t> lymphoma</a:t>
            </a:r>
          </a:p>
        </p:txBody>
      </p:sp>
      <p:sp>
        <p:nvSpPr>
          <p:cNvPr id="16389" name="Line 1029"/>
          <p:cNvSpPr>
            <a:spLocks noChangeShapeType="1"/>
          </p:cNvSpPr>
          <p:nvPr/>
        </p:nvSpPr>
        <p:spPr bwMode="auto">
          <a:xfrm>
            <a:off x="381000" y="914400"/>
            <a:ext cx="84582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Text Box 1030"/>
          <p:cNvSpPr txBox="1">
            <a:spLocks noChangeArrowheads="1"/>
          </p:cNvSpPr>
          <p:nvPr/>
        </p:nvSpPr>
        <p:spPr bwMode="auto">
          <a:xfrm>
            <a:off x="8518525" y="6213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68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Poor  Prognosis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Poor prognostic factors: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Patients who fail to achieve complete remission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Patients who have a brief remission </a:t>
            </a:r>
          </a:p>
          <a:p>
            <a:pPr lvl="2" eaLnBrk="1" hangingPunct="1"/>
            <a:r>
              <a:rPr lang="en-US" b="1" dirty="0" smtClean="0">
                <a:solidFill>
                  <a:schemeClr val="bg1"/>
                </a:solidFill>
              </a:rPr>
              <a:t>12 months or less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Patients who develop multiple relapses</a:t>
            </a:r>
          </a:p>
        </p:txBody>
      </p:sp>
    </p:spTree>
    <p:extLst>
      <p:ext uri="{BB962C8B-B14F-4D97-AF65-F5344CB8AC3E}">
        <p14:creationId xmlns:p14="http://schemas.microsoft.com/office/powerpoint/2010/main" val="15980994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smtClean="0">
                <a:solidFill>
                  <a:srgbClr val="FFFF00"/>
                </a:solidFill>
              </a:rPr>
              <a:t>Late Complications of Therapy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712"/>
            <a:ext cx="6707088" cy="5289451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Secondary malignancies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Leukemia/non-Hodgkin’s lymphoma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Solid tumors (usually occur within field of previous radiation)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Gonadal toxicity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Hypothyroidism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b="1" dirty="0" err="1" smtClean="0">
                <a:solidFill>
                  <a:srgbClr val="FFFF00"/>
                </a:solidFill>
              </a:rPr>
              <a:t>Cardiotoxicity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cardiomyopathy or constrictive pericardial </a:t>
            </a:r>
            <a:r>
              <a:rPr lang="en-US" b="1" dirty="0" err="1" smtClean="0">
                <a:solidFill>
                  <a:schemeClr val="bg1"/>
                </a:solidFill>
              </a:rPr>
              <a:t>dz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dirty="0" smtClean="0">
                <a:solidFill>
                  <a:srgbClr val="FFFF00"/>
                </a:solidFill>
              </a:rPr>
              <a:t>Lung toxicity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radiation pneumonitis and fibrosis</a:t>
            </a:r>
          </a:p>
        </p:txBody>
      </p:sp>
    </p:spTree>
    <p:extLst>
      <p:ext uri="{BB962C8B-B14F-4D97-AF65-F5344CB8AC3E}">
        <p14:creationId xmlns:p14="http://schemas.microsoft.com/office/powerpoint/2010/main" val="337377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all" dirty="0">
                <a:solidFill>
                  <a:srgbClr val="FFFF00"/>
                </a:solidFill>
              </a:rPr>
              <a:t>Non Hodgkin’s Lymphoma</a:t>
            </a:r>
            <a:endParaRPr lang="en-US" dirty="0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836988" cy="4038600"/>
          </a:xfrm>
        </p:spPr>
        <p:txBody>
          <a:bodyPr/>
          <a:lstStyle/>
          <a:p>
            <a:pPr eaLnBrk="1" hangingPunct="1"/>
            <a:r>
              <a:rPr lang="en-US" sz="3200" b="1" dirty="0" err="1" smtClean="0">
                <a:solidFill>
                  <a:srgbClr val="FFFF00"/>
                </a:solidFill>
              </a:rPr>
              <a:t>Hodgkins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800" dirty="0" smtClean="0">
                <a:solidFill>
                  <a:schemeClr val="bg1"/>
                </a:solidFill>
              </a:rPr>
              <a:t>Indolent</a:t>
            </a:r>
          </a:p>
          <a:p>
            <a:pPr lvl="1" eaLnBrk="1" hangingPunct="1"/>
            <a:r>
              <a:rPr lang="en-US" sz="2800" u="sng" dirty="0" smtClean="0">
                <a:solidFill>
                  <a:schemeClr val="bg1"/>
                </a:solidFill>
              </a:rPr>
              <a:t>Cervical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</a:rPr>
              <a:t>mediastinal</a:t>
            </a:r>
            <a:r>
              <a:rPr lang="en-US" sz="2800" dirty="0" smtClean="0">
                <a:solidFill>
                  <a:schemeClr val="bg1"/>
                </a:solidFill>
              </a:rPr>
              <a:t>, supraclavicular LAD</a:t>
            </a:r>
          </a:p>
          <a:p>
            <a:pPr lvl="1" eaLnBrk="1" hangingPunct="1"/>
            <a:r>
              <a:rPr lang="en-US" sz="2800" dirty="0" smtClean="0">
                <a:solidFill>
                  <a:schemeClr val="bg1"/>
                </a:solidFill>
              </a:rPr>
              <a:t>B </a:t>
            </a:r>
            <a:r>
              <a:rPr lang="en-US" sz="2800" dirty="0" err="1" smtClean="0">
                <a:solidFill>
                  <a:schemeClr val="bg1"/>
                </a:solidFill>
              </a:rPr>
              <a:t>sx</a:t>
            </a:r>
            <a:r>
              <a:rPr lang="en-US" sz="2800" dirty="0" smtClean="0">
                <a:solidFill>
                  <a:schemeClr val="bg1"/>
                </a:solidFill>
              </a:rPr>
              <a:t> common</a:t>
            </a:r>
          </a:p>
          <a:p>
            <a:pPr marL="457200" lvl="1" indent="0" eaLnBrk="1" hangingPunct="1">
              <a:buNone/>
            </a:pPr>
            <a:endParaRPr lang="en-US" sz="2200" dirty="0" smtClean="0">
              <a:solidFill>
                <a:schemeClr val="bg1"/>
              </a:solidFill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981200"/>
            <a:ext cx="42672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600" b="1" dirty="0" smtClean="0">
                <a:solidFill>
                  <a:srgbClr val="FFFF00"/>
                </a:solidFill>
              </a:rPr>
              <a:t>Non-</a:t>
            </a:r>
            <a:r>
              <a:rPr lang="en-US" sz="3600" b="1" dirty="0" err="1" smtClean="0">
                <a:solidFill>
                  <a:srgbClr val="FFFF00"/>
                </a:solidFill>
              </a:rPr>
              <a:t>Hodgkins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3200" b="1" dirty="0" smtClean="0">
                <a:solidFill>
                  <a:schemeClr val="bg1"/>
                </a:solidFill>
              </a:rPr>
              <a:t>Rapid (tumor </a:t>
            </a:r>
            <a:r>
              <a:rPr lang="en-US" sz="3200" b="1" dirty="0" err="1" smtClean="0">
                <a:solidFill>
                  <a:schemeClr val="bg1"/>
                </a:solidFill>
              </a:rPr>
              <a:t>lysis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</a:p>
          <a:p>
            <a:pPr lvl="1" eaLnBrk="1" hangingPunct="1"/>
            <a:r>
              <a:rPr lang="en-US" sz="3200" b="1" u="sng" dirty="0" smtClean="0">
                <a:solidFill>
                  <a:schemeClr val="bg1"/>
                </a:solidFill>
              </a:rPr>
              <a:t>Abdominal, </a:t>
            </a:r>
            <a:r>
              <a:rPr lang="en-US" sz="3200" b="1" u="sng" dirty="0" err="1" smtClean="0">
                <a:solidFill>
                  <a:schemeClr val="bg1"/>
                </a:solidFill>
              </a:rPr>
              <a:t>mediastinal</a:t>
            </a:r>
            <a:r>
              <a:rPr lang="en-US" sz="3200" b="1" u="sng" dirty="0" smtClean="0">
                <a:solidFill>
                  <a:schemeClr val="bg1"/>
                </a:solidFill>
              </a:rPr>
              <a:t> masses</a:t>
            </a:r>
            <a:r>
              <a:rPr lang="en-US" sz="3200" b="1" dirty="0" smtClean="0">
                <a:solidFill>
                  <a:schemeClr val="bg1"/>
                </a:solidFill>
              </a:rPr>
              <a:t> and LAD</a:t>
            </a:r>
          </a:p>
          <a:p>
            <a:pPr lvl="1" eaLnBrk="1" hangingPunct="1"/>
            <a:r>
              <a:rPr lang="en-US" sz="3200" b="1" dirty="0" smtClean="0">
                <a:solidFill>
                  <a:schemeClr val="bg1"/>
                </a:solidFill>
              </a:rPr>
              <a:t>Abdominal pain common</a:t>
            </a:r>
          </a:p>
          <a:p>
            <a:pPr lvl="1" eaLnBrk="1" hangingPunct="1"/>
            <a:r>
              <a:rPr lang="en-US" sz="3200" b="1" dirty="0" smtClean="0">
                <a:solidFill>
                  <a:schemeClr val="bg1"/>
                </a:solidFill>
              </a:rPr>
              <a:t>Intussusception</a:t>
            </a:r>
          </a:p>
        </p:txBody>
      </p:sp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4267200" y="1828800"/>
            <a:ext cx="4724400" cy="4696544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 autoUpdateAnimBg="0"/>
      <p:bldP spid="60420" grpId="0" build="p" bldLvl="2" autoUpdateAnimBg="0"/>
      <p:bldP spid="6042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High Risk for NHL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343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>Familial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Rare reports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>Inherited </a:t>
            </a:r>
            <a:r>
              <a:rPr lang="en-US" sz="2700" b="1" dirty="0" err="1" smtClean="0">
                <a:solidFill>
                  <a:schemeClr val="bg1"/>
                </a:solidFill>
              </a:rPr>
              <a:t>immunodeficiencies</a:t>
            </a:r>
            <a:endParaRPr lang="en-US" sz="27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err="1" smtClean="0">
                <a:solidFill>
                  <a:schemeClr val="bg1"/>
                </a:solidFill>
              </a:rPr>
              <a:t>Wisckott</a:t>
            </a:r>
            <a:r>
              <a:rPr lang="en-US" sz="2200" b="1" dirty="0" smtClean="0">
                <a:solidFill>
                  <a:schemeClr val="bg1"/>
                </a:solidFill>
              </a:rPr>
              <a:t>-Aldrich, X-linked </a:t>
            </a:r>
            <a:r>
              <a:rPr lang="en-US" sz="2200" b="1" dirty="0" err="1" smtClean="0">
                <a:solidFill>
                  <a:schemeClr val="bg1"/>
                </a:solidFill>
              </a:rPr>
              <a:t>immunoproliferative</a:t>
            </a:r>
            <a:r>
              <a:rPr lang="en-US" sz="2200" b="1" dirty="0" smtClean="0">
                <a:solidFill>
                  <a:schemeClr val="bg1"/>
                </a:solidFill>
              </a:rPr>
              <a:t>, ataxia telangiectasia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>Acquired </a:t>
            </a:r>
            <a:r>
              <a:rPr lang="en-US" sz="2700" b="1" dirty="0" err="1" smtClean="0">
                <a:solidFill>
                  <a:schemeClr val="bg1"/>
                </a:solidFill>
              </a:rPr>
              <a:t>immunodeficiencies</a:t>
            </a:r>
            <a:endParaRPr lang="en-US" sz="27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HIV, organ transplant, post-BMT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>EBV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 malaria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 dirty="0" smtClean="0">
                <a:solidFill>
                  <a:schemeClr val="bg1"/>
                </a:solidFill>
              </a:rPr>
              <a:t>Chemicals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Pesticides and solvents</a:t>
            </a:r>
          </a:p>
        </p:txBody>
      </p:sp>
    </p:spTree>
    <p:extLst>
      <p:ext uri="{BB962C8B-B14F-4D97-AF65-F5344CB8AC3E}">
        <p14:creationId xmlns:p14="http://schemas.microsoft.com/office/powerpoint/2010/main" val="393443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NHL in general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Rapidly growing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Potential doubling time of 1</a:t>
            </a:r>
            <a:r>
              <a:rPr lang="tr-TR" b="1" dirty="0" smtClean="0">
                <a:solidFill>
                  <a:schemeClr val="bg1"/>
                </a:solidFill>
              </a:rPr>
              <a:t>6</a:t>
            </a:r>
            <a:r>
              <a:rPr lang="en-US" b="1" dirty="0" smtClean="0">
                <a:solidFill>
                  <a:schemeClr val="bg1"/>
                </a:solidFill>
              </a:rPr>
              <a:t> hours</a:t>
            </a:r>
          </a:p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Hi</a:t>
            </a:r>
            <a:r>
              <a:rPr lang="tr-TR" b="1" dirty="0" smtClean="0">
                <a:solidFill>
                  <a:srgbClr val="FFFF00"/>
                </a:solidFill>
              </a:rPr>
              <a:t>gh</a:t>
            </a:r>
            <a:r>
              <a:rPr lang="en-US" b="1" dirty="0" smtClean="0">
                <a:solidFill>
                  <a:srgbClr val="FFFF00"/>
                </a:solidFill>
              </a:rPr>
              <a:t> metastatic potential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2/3 have widespread disease at the time of diagnosis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Bone marrow and CNS most common</a:t>
            </a:r>
          </a:p>
        </p:txBody>
      </p:sp>
    </p:spTree>
    <p:extLst>
      <p:ext uri="{BB962C8B-B14F-4D97-AF65-F5344CB8AC3E}">
        <p14:creationId xmlns:p14="http://schemas.microsoft.com/office/powerpoint/2010/main" val="206397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ChangeArrowheads="1"/>
          </p:cNvSpPr>
          <p:nvPr/>
        </p:nvSpPr>
        <p:spPr bwMode="auto">
          <a:xfrm>
            <a:off x="0" y="119063"/>
            <a:ext cx="9144000" cy="1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 eaLnBrk="0" hangingPunct="0">
              <a:lnSpc>
                <a:spcPct val="90000"/>
              </a:lnSpc>
            </a:pPr>
            <a:endParaRPr lang="en-US" altLang="en-US" sz="3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6769100" y="2306638"/>
            <a:ext cx="1552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Indolent (35%)</a:t>
            </a:r>
          </a:p>
        </p:txBody>
      </p:sp>
      <p:sp>
        <p:nvSpPr>
          <p:cNvPr id="17412" name="Text Box 1028"/>
          <p:cNvSpPr txBox="1">
            <a:spLocks noChangeArrowheads="1"/>
          </p:cNvSpPr>
          <p:nvPr/>
        </p:nvSpPr>
        <p:spPr bwMode="auto">
          <a:xfrm>
            <a:off x="6159500" y="6049963"/>
            <a:ext cx="139382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Diffuse large</a:t>
            </a:r>
            <a:br>
              <a:rPr lang="en-US" alt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B-cell (31%)</a:t>
            </a:r>
          </a:p>
        </p:txBody>
      </p:sp>
      <p:sp>
        <p:nvSpPr>
          <p:cNvPr id="17413" name="Text Box 1029"/>
          <p:cNvSpPr txBox="1">
            <a:spLocks noChangeArrowheads="1"/>
          </p:cNvSpPr>
          <p:nvPr/>
        </p:nvSpPr>
        <p:spPr bwMode="auto">
          <a:xfrm>
            <a:off x="387350" y="6362700"/>
            <a:ext cx="5673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Armitage et al. J Clin Oncol. 1998;16:2780</a:t>
            </a:r>
            <a:r>
              <a:rPr lang="en-US" altLang="en-US" sz="1800" b="1">
                <a:solidFill>
                  <a:schemeClr val="bg1"/>
                </a:solidFill>
                <a:latin typeface="Arial" charset="0"/>
                <a:cs typeface="Arial" charset="0"/>
              </a:rPr>
              <a:t>–</a:t>
            </a: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2795.</a:t>
            </a:r>
          </a:p>
        </p:txBody>
      </p:sp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2214563" y="1347788"/>
            <a:ext cx="16875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Mantle cell (6%)</a:t>
            </a:r>
          </a:p>
        </p:txBody>
      </p:sp>
      <p:sp>
        <p:nvSpPr>
          <p:cNvPr id="17415" name="Text Box 1031"/>
          <p:cNvSpPr txBox="1">
            <a:spLocks noChangeArrowheads="1"/>
          </p:cNvSpPr>
          <p:nvPr/>
        </p:nvSpPr>
        <p:spPr bwMode="auto">
          <a:xfrm>
            <a:off x="696913" y="1852613"/>
            <a:ext cx="2230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Peripheral T-cell (6%)</a:t>
            </a:r>
          </a:p>
        </p:txBody>
      </p:sp>
      <p:sp>
        <p:nvSpPr>
          <p:cNvPr id="17416" name="Text Box 1032"/>
          <p:cNvSpPr txBox="1">
            <a:spLocks noChangeArrowheads="1"/>
          </p:cNvSpPr>
          <p:nvPr/>
        </p:nvSpPr>
        <p:spPr bwMode="auto">
          <a:xfrm>
            <a:off x="76200" y="2576513"/>
            <a:ext cx="234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Other subtypes with a </a:t>
            </a:r>
            <a:br>
              <a:rPr lang="en-US" alt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frequency </a:t>
            </a:r>
            <a:r>
              <a:rPr lang="en-US" altLang="en-US" sz="1800" b="1">
                <a:solidFill>
                  <a:schemeClr val="bg1"/>
                </a:solidFill>
                <a:latin typeface="Arial" charset="0"/>
                <a:sym typeface="Symbol" pitchFamily="18" charset="2"/>
              </a:rPr>
              <a:t></a:t>
            </a: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2% (9%)</a:t>
            </a:r>
          </a:p>
        </p:txBody>
      </p:sp>
      <p:sp>
        <p:nvSpPr>
          <p:cNvPr id="17417" name="Rectangle 103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 sz="3600" b="1" dirty="0">
                <a:solidFill>
                  <a:srgbClr val="FFFF00"/>
                </a:solidFill>
              </a:rPr>
              <a:t>Frequency of NHL Subtypes in Adults</a:t>
            </a:r>
          </a:p>
        </p:txBody>
      </p:sp>
      <p:graphicFrame>
        <p:nvGraphicFramePr>
          <p:cNvPr id="17418" name="Object 1034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715963" y="1679575"/>
          <a:ext cx="7361237" cy="501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Chart" r:id="rId4" imgW="6286520" imgH="4286504" progId="MSGraph.Chart.8">
                  <p:embed followColorScheme="full"/>
                </p:oleObj>
              </mc:Choice>
              <mc:Fallback>
                <p:oleObj name="Chart" r:id="rId4" imgW="6286520" imgH="42865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3" y="1679575"/>
                        <a:ext cx="7361237" cy="501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Text Box 1035"/>
          <p:cNvSpPr txBox="1">
            <a:spLocks noChangeArrowheads="1"/>
          </p:cNvSpPr>
          <p:nvPr/>
        </p:nvSpPr>
        <p:spPr bwMode="auto">
          <a:xfrm>
            <a:off x="381000" y="4381500"/>
            <a:ext cx="212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Composite </a:t>
            </a:r>
            <a:br>
              <a:rPr lang="en-US" altLang="en-US" sz="1800" b="1">
                <a:solidFill>
                  <a:schemeClr val="bg1"/>
                </a:solidFill>
                <a:latin typeface="Arial" charset="0"/>
              </a:rPr>
            </a:br>
            <a:r>
              <a:rPr lang="en-US" altLang="en-US" sz="1800" b="1">
                <a:solidFill>
                  <a:schemeClr val="bg1"/>
                </a:solidFill>
                <a:latin typeface="Arial" charset="0"/>
              </a:rPr>
              <a:t>lymphomas (13%)</a:t>
            </a:r>
          </a:p>
        </p:txBody>
      </p:sp>
      <p:sp>
        <p:nvSpPr>
          <p:cNvPr id="17420" name="Text Box 1036"/>
          <p:cNvSpPr txBox="1">
            <a:spLocks noChangeArrowheads="1"/>
          </p:cNvSpPr>
          <p:nvPr/>
        </p:nvSpPr>
        <p:spPr bwMode="auto">
          <a:xfrm>
            <a:off x="8289925" y="5984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7422" name="Text Box 1038"/>
          <p:cNvSpPr txBox="1">
            <a:spLocks noChangeArrowheads="1"/>
          </p:cNvSpPr>
          <p:nvPr/>
        </p:nvSpPr>
        <p:spPr bwMode="auto">
          <a:xfrm>
            <a:off x="8366125" y="62134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63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NHL breakdown</a:t>
            </a:r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564385"/>
              </p:ext>
            </p:extLst>
          </p:nvPr>
        </p:nvGraphicFramePr>
        <p:xfrm>
          <a:off x="327025" y="1606550"/>
          <a:ext cx="8515350" cy="486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Диаграмма" r:id="rId3" imgW="7134278" imgH="4076700" progId="MSGraph.Chart.8">
                  <p:embed followColorScheme="full"/>
                </p:oleObj>
              </mc:Choice>
              <mc:Fallback>
                <p:oleObj name="Диаграмма" r:id="rId3" imgW="7134278" imgH="40767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606550"/>
                        <a:ext cx="8515350" cy="486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99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Cell origins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4956175" cy="4038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Small non-cleaved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B cell exclusively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Lymphoblastic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T cell predominantly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Large cell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B or T cell (most B)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4648200" y="2133600"/>
            <a:ext cx="2743200" cy="914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99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FFCC99"/>
                </a:solidFill>
              </a:rPr>
              <a:t>Burkitt’s</a:t>
            </a:r>
          </a:p>
        </p:txBody>
      </p:sp>
      <p:sp>
        <p:nvSpPr>
          <p:cNvPr id="65541" name="AutoShape 5"/>
          <p:cNvSpPr>
            <a:spLocks noChangeArrowheads="1"/>
          </p:cNvSpPr>
          <p:nvPr/>
        </p:nvSpPr>
        <p:spPr bwMode="auto">
          <a:xfrm>
            <a:off x="4800600" y="3124200"/>
            <a:ext cx="1905000" cy="914400"/>
          </a:xfrm>
          <a:prstGeom prst="leftArrow">
            <a:avLst>
              <a:gd name="adj1" fmla="val 50000"/>
              <a:gd name="adj2" fmla="val 52083"/>
            </a:avLst>
          </a:prstGeom>
          <a:solidFill>
            <a:srgbClr val="99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i="1">
                <a:solidFill>
                  <a:srgbClr val="FFCC99"/>
                </a:solidFill>
              </a:rPr>
              <a:t>ALL</a:t>
            </a:r>
          </a:p>
        </p:txBody>
      </p:sp>
      <p:sp>
        <p:nvSpPr>
          <p:cNvPr id="65542" name="Oval 6"/>
          <p:cNvSpPr>
            <a:spLocks noChangeArrowheads="1"/>
          </p:cNvSpPr>
          <p:nvPr/>
        </p:nvSpPr>
        <p:spPr bwMode="auto">
          <a:xfrm>
            <a:off x="4876800" y="4495800"/>
            <a:ext cx="4267200" cy="2362200"/>
          </a:xfrm>
          <a:prstGeom prst="ellipse">
            <a:avLst/>
          </a:prstGeom>
          <a:solidFill>
            <a:srgbClr val="99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i="1" u="sng" dirty="0">
                <a:solidFill>
                  <a:schemeClr val="bg1"/>
                </a:solidFill>
              </a:rPr>
              <a:t>Lymphoma </a:t>
            </a:r>
            <a:r>
              <a:rPr lang="en-US" sz="2400" b="1" i="1" u="sng" dirty="0" err="1">
                <a:solidFill>
                  <a:schemeClr val="bg1"/>
                </a:solidFill>
              </a:rPr>
              <a:t>vs</a:t>
            </a:r>
            <a:r>
              <a:rPr lang="en-US" sz="2400" b="1" i="1" u="sng" dirty="0">
                <a:solidFill>
                  <a:schemeClr val="bg1"/>
                </a:solidFill>
              </a:rPr>
              <a:t> Leukemia</a:t>
            </a:r>
          </a:p>
          <a:p>
            <a:pPr algn="ctr" eaLnBrk="0" hangingPunct="0">
              <a:buFont typeface="Wingdings" pitchFamily="2" charset="2"/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25% BM involvement</a:t>
            </a:r>
          </a:p>
          <a:p>
            <a:pPr algn="ctr" eaLnBrk="0" hangingPunct="0">
              <a:buFont typeface="Wingdings" pitchFamily="2" charset="2"/>
              <a:buChar char="à"/>
            </a:pPr>
            <a:r>
              <a:rPr lang="en-US" sz="2400" b="1" i="1" dirty="0">
                <a:solidFill>
                  <a:schemeClr val="bg1"/>
                </a:solidFill>
                <a:sym typeface="Wingdings" pitchFamily="2" charset="2"/>
              </a:rPr>
              <a:t>Leukemia</a:t>
            </a:r>
          </a:p>
          <a:p>
            <a:pPr algn="ctr" eaLnBrk="0" hangingPunct="0">
              <a:buFont typeface="Wingdings" pitchFamily="2" charset="2"/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Arbitrary cut-off</a:t>
            </a:r>
          </a:p>
        </p:txBody>
      </p:sp>
    </p:spTree>
    <p:extLst>
      <p:ext uri="{BB962C8B-B14F-4D97-AF65-F5344CB8AC3E}">
        <p14:creationId xmlns:p14="http://schemas.microsoft.com/office/powerpoint/2010/main" val="15077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40" grpId="0" animBg="1" autoUpdateAnimBg="0"/>
      <p:bldP spid="65541" grpId="0" animBg="1" autoUpdateAnimBg="0"/>
      <p:bldP spid="65542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b="1" dirty="0">
                <a:solidFill>
                  <a:srgbClr val="FFFF00"/>
                </a:solidFill>
              </a:rPr>
              <a:t>NHL: </a:t>
            </a:r>
            <a:r>
              <a:rPr lang="en-US" b="1" dirty="0" smtClean="0">
                <a:solidFill>
                  <a:srgbClr val="FFFF00"/>
                </a:solidFill>
              </a:rPr>
              <a:t>Classification - 1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>
                <a:solidFill>
                  <a:schemeClr val="bg1"/>
                </a:solidFill>
              </a:rPr>
              <a:t>Key Points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cell size: small cell vs. large cell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nodal architecture: follicular vs. diffuse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Principle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More aggressive:</a:t>
            </a:r>
            <a:r>
              <a:rPr lang="en-US" dirty="0">
                <a:solidFill>
                  <a:schemeClr val="bg1"/>
                </a:solidFill>
              </a:rPr>
              <a:t>	diffuse, large cell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More indolent:</a:t>
            </a:r>
            <a:r>
              <a:rPr lang="en-US" dirty="0">
                <a:solidFill>
                  <a:schemeClr val="bg1"/>
                </a:solidFill>
              </a:rPr>
              <a:t>	follicular, small cell</a:t>
            </a:r>
          </a:p>
        </p:txBody>
      </p:sp>
    </p:spTree>
    <p:extLst>
      <p:ext uri="{BB962C8B-B14F-4D97-AF65-F5344CB8AC3E}">
        <p14:creationId xmlns:p14="http://schemas.microsoft.com/office/powerpoint/2010/main" val="4200877196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b="1" dirty="0">
                <a:solidFill>
                  <a:srgbClr val="FFFF00"/>
                </a:solidFill>
              </a:rPr>
              <a:t>NHL: </a:t>
            </a:r>
            <a:r>
              <a:rPr lang="en-US" b="1" dirty="0" smtClean="0">
                <a:solidFill>
                  <a:srgbClr val="FFFF00"/>
                </a:solidFill>
              </a:rPr>
              <a:t>Classification - 2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dirty="0">
                <a:solidFill>
                  <a:schemeClr val="bg1"/>
                </a:solidFill>
              </a:rPr>
              <a:t>Terminology (refers to natural history)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low grade = indolent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intermediate grade = aggressive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high grade = aggressive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Principle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indolent: </a:t>
            </a:r>
            <a:r>
              <a:rPr lang="en-US" dirty="0">
                <a:solidFill>
                  <a:schemeClr val="bg1"/>
                </a:solidFill>
              </a:rPr>
              <a:t>	slow growing, incurable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aggressive: </a:t>
            </a:r>
            <a:r>
              <a:rPr lang="en-US" dirty="0">
                <a:solidFill>
                  <a:schemeClr val="bg1"/>
                </a:solidFill>
              </a:rPr>
              <a:t>	rapidly growing, curable </a:t>
            </a:r>
          </a:p>
        </p:txBody>
      </p:sp>
    </p:spTree>
    <p:extLst>
      <p:ext uri="{BB962C8B-B14F-4D97-AF65-F5344CB8AC3E}">
        <p14:creationId xmlns:p14="http://schemas.microsoft.com/office/powerpoint/2010/main" val="326225699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83488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LYMPHOMA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978896" cy="5001419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Risk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Factors:</a:t>
            </a:r>
            <a:endParaRPr lang="en-US" b="1" dirty="0">
              <a:solidFill>
                <a:srgbClr val="FFFF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Non-Hodgkin lymphoma is more common in developed regions of the world and in men.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Infection with the Epstein Barr virus and other such viruses increases the risk of developing lymphoma.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Symptoms:</a:t>
            </a:r>
            <a:endParaRPr lang="en-US" b="1" dirty="0">
              <a:solidFill>
                <a:srgbClr val="FFFF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Swollen lymph nodes, unexplained weight loss, fever, extreme night sweats, and severe "itchiness".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Symptoms vary with the location in which the cancer arises.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Detection and Diagnosis</a:t>
            </a:r>
            <a:endParaRPr lang="en-US" b="1" dirty="0">
              <a:solidFill>
                <a:srgbClr val="FFFF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Lymphatic tumors may be detected by a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USD, CT scan, an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MRI,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or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 PET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scan;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Biopsy and pathology;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BCL-6, p53, and HDM2 are all genes involved in the development of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lymphoma;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immunophenotyping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molecular, </a:t>
            </a:r>
            <a:r>
              <a:rPr lang="en-US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cytogenetics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and other techniques are used for diagnosis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b="1" dirty="0">
              <a:solidFill>
                <a:schemeClr val="bg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361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Presentations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700" b="1" dirty="0" smtClean="0">
                <a:solidFill>
                  <a:srgbClr val="FFFF00"/>
                </a:solidFill>
              </a:rPr>
              <a:t>Small </a:t>
            </a:r>
            <a:r>
              <a:rPr lang="en-US" sz="2700" b="1" dirty="0" err="1" smtClean="0">
                <a:solidFill>
                  <a:srgbClr val="FFFF00"/>
                </a:solidFill>
              </a:rPr>
              <a:t>noncleaved</a:t>
            </a:r>
            <a:r>
              <a:rPr lang="en-US" sz="2700" b="1" dirty="0" smtClean="0">
                <a:solidFill>
                  <a:srgbClr val="FFFF00"/>
                </a:solidFill>
              </a:rPr>
              <a:t> (B cell)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Abdominal tumor (80%)—</a:t>
            </a:r>
            <a:r>
              <a:rPr lang="en-US" sz="2200" b="1" dirty="0" err="1" smtClean="0">
                <a:solidFill>
                  <a:schemeClr val="bg1"/>
                </a:solidFill>
              </a:rPr>
              <a:t>ileocecal</a:t>
            </a:r>
            <a:r>
              <a:rPr lang="en-US" sz="2200" b="1" dirty="0" smtClean="0">
                <a:solidFill>
                  <a:schemeClr val="bg1"/>
                </a:solidFill>
              </a:rPr>
              <a:t> region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R iliac fossa mass, mistaken for </a:t>
            </a:r>
            <a:r>
              <a:rPr lang="en-US" sz="2000" b="1" dirty="0" err="1" smtClean="0">
                <a:solidFill>
                  <a:schemeClr val="bg1"/>
                </a:solidFill>
              </a:rPr>
              <a:t>appy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Intussusception occasionally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Metastases common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Bone, testis, breast, salivary glands, thyroid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 dirty="0" smtClean="0">
                <a:solidFill>
                  <a:srgbClr val="FFFF00"/>
                </a:solidFill>
              </a:rPr>
              <a:t>Lymphoblastic (T cell)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err="1" smtClean="0">
                <a:solidFill>
                  <a:schemeClr val="bg1"/>
                </a:solidFill>
              </a:rPr>
              <a:t>Mediastinal</a:t>
            </a:r>
            <a:r>
              <a:rPr lang="en-US" sz="2200" b="1" dirty="0" smtClean="0">
                <a:solidFill>
                  <a:schemeClr val="bg1"/>
                </a:solidFill>
              </a:rPr>
              <a:t> mass (50-70%)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Pleural effusions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LAD, </a:t>
            </a:r>
            <a:r>
              <a:rPr lang="en-US" sz="2000" b="1" dirty="0" err="1" smtClean="0">
                <a:solidFill>
                  <a:schemeClr val="bg1"/>
                </a:solidFill>
              </a:rPr>
              <a:t>supradiaphragmatic</a:t>
            </a:r>
            <a:r>
              <a:rPr lang="en-US" sz="2000" b="1" dirty="0" smtClean="0">
                <a:solidFill>
                  <a:schemeClr val="bg1"/>
                </a:solidFill>
              </a:rPr>
              <a:t> (50-80%)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 dirty="0" smtClean="0">
                <a:solidFill>
                  <a:srgbClr val="FFFF00"/>
                </a:solidFill>
              </a:rPr>
              <a:t>Large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T cell: anterior </a:t>
            </a:r>
            <a:r>
              <a:rPr lang="en-US" sz="2200" b="1" dirty="0" err="1" smtClean="0">
                <a:solidFill>
                  <a:schemeClr val="bg1"/>
                </a:solidFill>
              </a:rPr>
              <a:t>mediastinal</a:t>
            </a:r>
            <a:r>
              <a:rPr lang="en-US" sz="2200" b="1" dirty="0" smtClean="0">
                <a:solidFill>
                  <a:schemeClr val="bg1"/>
                </a:solidFill>
              </a:rPr>
              <a:t> mass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B cell: abdominal mass</a:t>
            </a: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solidFill>
                <a:schemeClr val="bg1"/>
              </a:solidFill>
            </a:endParaRPr>
          </a:p>
        </p:txBody>
      </p:sp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5652120" y="1136073"/>
            <a:ext cx="2743200" cy="9144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99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i="1" u="sng" dirty="0">
                <a:solidFill>
                  <a:srgbClr val="FFCC99"/>
                </a:solidFill>
              </a:rPr>
              <a:t>B</a:t>
            </a:r>
            <a:r>
              <a:rPr lang="en-US" sz="2400" i="1" dirty="0">
                <a:solidFill>
                  <a:srgbClr val="FFCC99"/>
                </a:solidFill>
              </a:rPr>
              <a:t>elly</a:t>
            </a:r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5524500" y="3581400"/>
            <a:ext cx="2362200" cy="838200"/>
          </a:xfrm>
          <a:prstGeom prst="leftArrow">
            <a:avLst>
              <a:gd name="adj1" fmla="val 50000"/>
              <a:gd name="adj2" fmla="val 70455"/>
            </a:avLst>
          </a:prstGeom>
          <a:solidFill>
            <a:srgbClr val="9933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2400" b="1" i="1" u="sng">
                <a:solidFill>
                  <a:srgbClr val="FFCC99"/>
                </a:solidFill>
              </a:rPr>
              <a:t>T</a:t>
            </a:r>
            <a:r>
              <a:rPr lang="en-US" sz="2400" i="1">
                <a:solidFill>
                  <a:srgbClr val="FFCC99"/>
                </a:solidFill>
              </a:rPr>
              <a:t>horax</a:t>
            </a:r>
          </a:p>
        </p:txBody>
      </p:sp>
    </p:spTree>
    <p:extLst>
      <p:ext uri="{BB962C8B-B14F-4D97-AF65-F5344CB8AC3E}">
        <p14:creationId xmlns:p14="http://schemas.microsoft.com/office/powerpoint/2010/main" val="15485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6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 bldLvl="2" autoUpdateAnimBg="0"/>
      <p:bldP spid="66564" grpId="0" animBg="1" autoUpdateAnimBg="0"/>
      <p:bldP spid="66565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Burkitt’s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lymphoma. C-</a:t>
            </a:r>
            <a:r>
              <a:rPr lang="en-US" b="1" dirty="0" err="1" smtClean="0">
                <a:solidFill>
                  <a:srgbClr val="FFFF00"/>
                </a:solidFill>
              </a:rPr>
              <a:t>myc</a:t>
            </a:r>
            <a:r>
              <a:rPr lang="en-US" b="1" dirty="0" smtClean="0">
                <a:solidFill>
                  <a:srgbClr val="FFFF00"/>
                </a:solidFill>
              </a:rPr>
              <a:t> oncogene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3505200" cy="3810000"/>
          </a:xfrm>
        </p:spPr>
        <p:txBody>
          <a:bodyPr/>
          <a:lstStyle/>
          <a:p>
            <a:pPr eaLnBrk="1" hangingPunct="1"/>
            <a:r>
              <a:rPr lang="en-US" sz="2700" dirty="0" smtClean="0">
                <a:solidFill>
                  <a:schemeClr val="bg1"/>
                </a:solidFill>
              </a:rPr>
              <a:t>All B cell lymphomas have a translocation of the c-</a:t>
            </a:r>
            <a:r>
              <a:rPr lang="en-US" sz="2700" dirty="0" err="1" smtClean="0">
                <a:solidFill>
                  <a:schemeClr val="bg1"/>
                </a:solidFill>
              </a:rPr>
              <a:t>myc</a:t>
            </a:r>
            <a:r>
              <a:rPr lang="en-US" sz="2700" dirty="0" smtClean="0">
                <a:solidFill>
                  <a:schemeClr val="bg1"/>
                </a:solidFill>
              </a:rPr>
              <a:t> oncogene</a:t>
            </a:r>
          </a:p>
          <a:p>
            <a:pPr lvl="1" eaLnBrk="1" hangingPunct="1"/>
            <a:r>
              <a:rPr lang="en-US" sz="2200" dirty="0" smtClean="0">
                <a:solidFill>
                  <a:schemeClr val="bg1"/>
                </a:solidFill>
              </a:rPr>
              <a:t>Although the exact site differs between different types</a:t>
            </a:r>
          </a:p>
        </p:txBody>
      </p:sp>
      <p:pic>
        <p:nvPicPr>
          <p:cNvPr id="46084" name="Picture 4" descr="press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057400"/>
            <a:ext cx="5211762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476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FF00"/>
                </a:solidFill>
              </a:rPr>
              <a:t>Burkitt’s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histopath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4038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solidFill>
                  <a:schemeClr val="bg1"/>
                </a:solidFill>
              </a:rPr>
              <a:t>Small and uniform in shape and size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solidFill>
                  <a:schemeClr val="bg1"/>
                </a:solidFill>
              </a:rPr>
              <a:t>Nucleus with chromatin 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solidFill>
                  <a:schemeClr val="bg1"/>
                </a:solidFill>
              </a:rPr>
              <a:t>Hi ratio of </a:t>
            </a:r>
            <a:r>
              <a:rPr lang="en-US" sz="2700" dirty="0" err="1" smtClean="0">
                <a:solidFill>
                  <a:schemeClr val="bg1"/>
                </a:solidFill>
              </a:rPr>
              <a:t>nuclear:cytoplasm</a:t>
            </a:r>
            <a:endParaRPr lang="en-US" sz="2700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solidFill>
                  <a:schemeClr val="bg1"/>
                </a:solidFill>
              </a:rPr>
              <a:t>Basophilic cytoplasm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dirty="0" smtClean="0">
                <a:solidFill>
                  <a:schemeClr val="bg1"/>
                </a:solidFill>
              </a:rPr>
              <a:t>Lipid vacuoles</a:t>
            </a:r>
          </a:p>
          <a:p>
            <a:pPr eaLnBrk="1" hangingPunct="1">
              <a:lnSpc>
                <a:spcPct val="90000"/>
              </a:lnSpc>
            </a:pPr>
            <a:r>
              <a:rPr lang="tr-TR" sz="2700" dirty="0" smtClean="0">
                <a:solidFill>
                  <a:schemeClr val="bg1"/>
                </a:solidFill>
              </a:rPr>
              <a:t>2-5</a:t>
            </a:r>
            <a:r>
              <a:rPr lang="en-US" sz="2700" dirty="0" smtClean="0">
                <a:solidFill>
                  <a:schemeClr val="bg1"/>
                </a:solidFill>
              </a:rPr>
              <a:t> nucleoli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1945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790950" y="2636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7110" name="Picture 7" descr="wcd%20l3%20burkitt's%20x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9530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731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mnoncl10x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-152400" y="11266"/>
            <a:ext cx="9296400" cy="53741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Burkitt’s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lymphoma ‘starry sky’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>
            <a:off x="3200400" y="2057400"/>
            <a:ext cx="2743200" cy="20574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/>
            <a:r>
              <a:rPr lang="en-US" sz="2400" i="1">
                <a:solidFill>
                  <a:schemeClr val="accent2"/>
                </a:solidFill>
              </a:rPr>
              <a:t>On low power, macrophages appear as stars against the dark background</a:t>
            </a:r>
          </a:p>
        </p:txBody>
      </p:sp>
    </p:spTree>
    <p:extLst>
      <p:ext uri="{BB962C8B-B14F-4D97-AF65-F5344CB8AC3E}">
        <p14:creationId xmlns:p14="http://schemas.microsoft.com/office/powerpoint/2010/main" val="250399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G:\HOME\bsk\image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9" y="692697"/>
            <a:ext cx="9145588" cy="615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67744" y="-1"/>
            <a:ext cx="5478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Burkitt’s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lymphoma ‘starry sky’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051369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Endemic vs. Sporadic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Endemic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African variety</a:t>
            </a:r>
          </a:p>
          <a:p>
            <a:pPr lvl="2" eaLnBrk="1" hangingPunct="1"/>
            <a:r>
              <a:rPr lang="en-US" b="1" dirty="0" smtClean="0">
                <a:solidFill>
                  <a:schemeClr val="bg1"/>
                </a:solidFill>
              </a:rPr>
              <a:t>Maxilla and mandible</a:t>
            </a:r>
          </a:p>
          <a:p>
            <a:pPr lvl="2" eaLnBrk="1" hangingPunct="1"/>
            <a:r>
              <a:rPr lang="en-US" b="1" dirty="0" smtClean="0">
                <a:solidFill>
                  <a:schemeClr val="bg1"/>
                </a:solidFill>
              </a:rPr>
              <a:t>Associated with EBV</a:t>
            </a:r>
          </a:p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Sporadic</a:t>
            </a:r>
          </a:p>
          <a:p>
            <a:pPr lvl="1" eaLnBrk="1" hangingPunct="1"/>
            <a:r>
              <a:rPr lang="en-US" b="1" dirty="0" smtClean="0">
                <a:solidFill>
                  <a:schemeClr val="bg1"/>
                </a:solidFill>
              </a:rPr>
              <a:t>Seen all over</a:t>
            </a:r>
          </a:p>
          <a:p>
            <a:pPr lvl="2" eaLnBrk="1" hangingPunct="1"/>
            <a:r>
              <a:rPr lang="en-US" b="1" dirty="0" smtClean="0">
                <a:solidFill>
                  <a:schemeClr val="bg1"/>
                </a:solidFill>
              </a:rPr>
              <a:t>Abdominal organs</a:t>
            </a:r>
          </a:p>
          <a:p>
            <a:pPr lvl="2" eaLnBrk="1" hangingPunct="1"/>
            <a:r>
              <a:rPr lang="en-US" b="1" dirty="0" smtClean="0">
                <a:solidFill>
                  <a:schemeClr val="bg1"/>
                </a:solidFill>
              </a:rPr>
              <a:t>20% EBV association</a:t>
            </a: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49156" name="Picture 4" descr="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282257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4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The EBV connection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b="1" dirty="0" smtClean="0">
                <a:solidFill>
                  <a:srgbClr val="FFFF00"/>
                </a:solidFill>
              </a:rPr>
              <a:t>Review of immunology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B cells are infected with EBV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T cells (cytotoxic) are involved in the response to EBV infection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b="1" dirty="0" smtClean="0">
                <a:solidFill>
                  <a:srgbClr val="FFFF00"/>
                </a:solidFill>
              </a:rPr>
              <a:t>Theory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Malaria, and other major infections, causes immunosuppression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Host is unable to generate an adequate T cell response, to keep infection in check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b="1" dirty="0" smtClean="0">
                <a:solidFill>
                  <a:schemeClr val="bg1"/>
                </a:solidFill>
              </a:rPr>
              <a:t>The B cells then proliferate</a:t>
            </a:r>
            <a:r>
              <a:rPr lang="en-US" sz="2200" b="1" dirty="0" smtClean="0">
                <a:solidFill>
                  <a:schemeClr val="bg1"/>
                </a:solidFill>
                <a:sym typeface="Wingdings" pitchFamily="2" charset="2"/>
              </a:rPr>
              <a:t> lymphoma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sz="27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8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W/U of NHL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997325" cy="4038600"/>
          </a:xfrm>
        </p:spPr>
        <p:txBody>
          <a:bodyPr/>
          <a:lstStyle/>
          <a:p>
            <a:pPr eaLnBrk="1" hangingPunct="1"/>
            <a:r>
              <a:rPr lang="en-US" sz="2700" b="1" dirty="0" smtClean="0">
                <a:solidFill>
                  <a:schemeClr val="bg1"/>
                </a:solidFill>
              </a:rPr>
              <a:t>PE</a:t>
            </a:r>
          </a:p>
          <a:p>
            <a:pPr eaLnBrk="1" hangingPunct="1"/>
            <a:r>
              <a:rPr lang="en-US" sz="2700" b="1" dirty="0" smtClean="0">
                <a:solidFill>
                  <a:schemeClr val="bg1"/>
                </a:solidFill>
              </a:rPr>
              <a:t>CBC</a:t>
            </a:r>
          </a:p>
          <a:p>
            <a:pPr eaLnBrk="1" hangingPunct="1"/>
            <a:r>
              <a:rPr lang="en-US" sz="2700" b="1" dirty="0" err="1" smtClean="0">
                <a:solidFill>
                  <a:schemeClr val="bg1"/>
                </a:solidFill>
              </a:rPr>
              <a:t>Chem</a:t>
            </a:r>
            <a:endParaRPr lang="en-US" sz="2700" b="1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200" b="1" dirty="0" smtClean="0">
                <a:solidFill>
                  <a:schemeClr val="bg1"/>
                </a:solidFill>
              </a:rPr>
              <a:t>Electrolytes</a:t>
            </a:r>
          </a:p>
          <a:p>
            <a:pPr lvl="1" eaLnBrk="1" hangingPunct="1"/>
            <a:r>
              <a:rPr lang="en-US" sz="2200" b="1" dirty="0" smtClean="0">
                <a:solidFill>
                  <a:schemeClr val="bg1"/>
                </a:solidFill>
              </a:rPr>
              <a:t>Liver, renal panels</a:t>
            </a:r>
          </a:p>
          <a:p>
            <a:pPr lvl="1" eaLnBrk="1" hangingPunct="1"/>
            <a:r>
              <a:rPr lang="en-US" sz="2200" b="1" dirty="0" smtClean="0">
                <a:solidFill>
                  <a:schemeClr val="bg1"/>
                </a:solidFill>
              </a:rPr>
              <a:t>LDH, uric acid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9475" y="1828800"/>
            <a:ext cx="3997325" cy="4038600"/>
          </a:xfrm>
        </p:spPr>
        <p:txBody>
          <a:bodyPr/>
          <a:lstStyle/>
          <a:p>
            <a:pPr eaLnBrk="1" hangingPunct="1"/>
            <a:r>
              <a:rPr lang="en-US" sz="2700" b="1" dirty="0" smtClean="0">
                <a:solidFill>
                  <a:schemeClr val="bg1"/>
                </a:solidFill>
              </a:rPr>
              <a:t>Imaging</a:t>
            </a:r>
          </a:p>
          <a:p>
            <a:pPr lvl="1" eaLnBrk="1" hangingPunct="1"/>
            <a:r>
              <a:rPr lang="en-US" sz="2200" b="1" dirty="0" smtClean="0">
                <a:solidFill>
                  <a:schemeClr val="bg1"/>
                </a:solidFill>
              </a:rPr>
              <a:t>CT chest and </a:t>
            </a:r>
            <a:r>
              <a:rPr lang="en-US" sz="2200" b="1" dirty="0" err="1" smtClean="0">
                <a:solidFill>
                  <a:schemeClr val="bg1"/>
                </a:solidFill>
              </a:rPr>
              <a:t>abd</a:t>
            </a:r>
            <a:endParaRPr lang="en-US" sz="2200" b="1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200" b="1" dirty="0" smtClean="0">
                <a:solidFill>
                  <a:schemeClr val="bg1"/>
                </a:solidFill>
              </a:rPr>
              <a:t>Gallium scan</a:t>
            </a:r>
          </a:p>
          <a:p>
            <a:pPr lvl="2" eaLnBrk="1" hangingPunct="1"/>
            <a:r>
              <a:rPr lang="en-US" b="1" dirty="0" smtClean="0">
                <a:solidFill>
                  <a:schemeClr val="bg1"/>
                </a:solidFill>
              </a:rPr>
              <a:t>FDG PET scan</a:t>
            </a:r>
          </a:p>
          <a:p>
            <a:pPr eaLnBrk="1" hangingPunct="1"/>
            <a:r>
              <a:rPr lang="en-US" sz="2700" b="1" dirty="0" smtClean="0">
                <a:solidFill>
                  <a:schemeClr val="bg1"/>
                </a:solidFill>
              </a:rPr>
              <a:t>Bone marrow</a:t>
            </a:r>
          </a:p>
          <a:p>
            <a:pPr eaLnBrk="1" hangingPunct="1"/>
            <a:r>
              <a:rPr lang="en-US" sz="2700" b="1" dirty="0" smtClean="0">
                <a:solidFill>
                  <a:schemeClr val="bg1"/>
                </a:solidFill>
              </a:rPr>
              <a:t>CSF exam</a:t>
            </a:r>
          </a:p>
        </p:txBody>
      </p:sp>
      <p:sp>
        <p:nvSpPr>
          <p:cNvPr id="75781" name="AutoShape 5"/>
          <p:cNvSpPr>
            <a:spLocks/>
          </p:cNvSpPr>
          <p:nvPr/>
        </p:nvSpPr>
        <p:spPr bwMode="auto">
          <a:xfrm>
            <a:off x="2051050" y="4797425"/>
            <a:ext cx="2890838" cy="1600200"/>
          </a:xfrm>
          <a:prstGeom prst="borderCallout2">
            <a:avLst>
              <a:gd name="adj1" fmla="val 7144"/>
              <a:gd name="adj2" fmla="val -2634"/>
              <a:gd name="adj3" fmla="val 7144"/>
              <a:gd name="adj4" fmla="val -13014"/>
              <a:gd name="adj5" fmla="val -18750"/>
              <a:gd name="adj6" fmla="val -23394"/>
            </a:avLst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400" i="1"/>
              <a:t>Marker of tumor burden, important determinant of outcome</a:t>
            </a:r>
          </a:p>
        </p:txBody>
      </p:sp>
      <p:sp>
        <p:nvSpPr>
          <p:cNvPr id="75782" name="AutoShape 6"/>
          <p:cNvSpPr>
            <a:spLocks/>
          </p:cNvSpPr>
          <p:nvPr/>
        </p:nvSpPr>
        <p:spPr bwMode="auto">
          <a:xfrm>
            <a:off x="5292725" y="5229225"/>
            <a:ext cx="2838450" cy="838200"/>
          </a:xfrm>
          <a:prstGeom prst="borderCallout2">
            <a:avLst>
              <a:gd name="adj1" fmla="val 13634"/>
              <a:gd name="adj2" fmla="val -2685"/>
              <a:gd name="adj3" fmla="val 13634"/>
              <a:gd name="adj4" fmla="val -51398"/>
              <a:gd name="adj5" fmla="val -91097"/>
              <a:gd name="adj6" fmla="val -100111"/>
            </a:avLst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400" i="1"/>
              <a:t>Measure for tumor lysis</a:t>
            </a:r>
          </a:p>
        </p:txBody>
      </p:sp>
      <p:sp>
        <p:nvSpPr>
          <p:cNvPr id="75783" name="AutoShape 7"/>
          <p:cNvSpPr>
            <a:spLocks/>
          </p:cNvSpPr>
          <p:nvPr/>
        </p:nvSpPr>
        <p:spPr bwMode="auto">
          <a:xfrm>
            <a:off x="5651500" y="4437063"/>
            <a:ext cx="2509838" cy="533400"/>
          </a:xfrm>
          <a:prstGeom prst="borderCallout2">
            <a:avLst>
              <a:gd name="adj1" fmla="val 21431"/>
              <a:gd name="adj2" fmla="val -3037"/>
              <a:gd name="adj3" fmla="val 21431"/>
              <a:gd name="adj4" fmla="val -5185"/>
              <a:gd name="adj5" fmla="val 12500"/>
              <a:gd name="adj6" fmla="val -9486"/>
            </a:avLst>
          </a:prstGeom>
          <a:solidFill>
            <a:srgbClr val="99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sz="2400" i="1"/>
              <a:t>Metastatic w/u</a:t>
            </a:r>
          </a:p>
        </p:txBody>
      </p:sp>
    </p:spTree>
    <p:extLst>
      <p:ext uri="{BB962C8B-B14F-4D97-AF65-F5344CB8AC3E}">
        <p14:creationId xmlns:p14="http://schemas.microsoft.com/office/powerpoint/2010/main" val="247848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 autoUpdateAnimBg="0"/>
      <p:bldP spid="75782" grpId="0" animBg="1" autoUpdateAnimBg="0"/>
      <p:bldP spid="75783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CT scan vs. PET scan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230188" y="195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2228" name="Picture 4" descr="L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6324600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215900" y="195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6806" name="Picture 6" descr="PET_Liv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5365750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35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Gallium vs. FDG-PET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FDG is tagged glucose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36538" y="195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7828" name="Picture 4" descr="Ga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28114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27013" y="195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7830" name="Picture 6" descr="Rt_ax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30130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08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272808" cy="91202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Enlarged Cervical </a:t>
            </a:r>
            <a:r>
              <a:rPr lang="en-US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lymphnodes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gosouthonline.co.za/wp-content/uploads/2012/12/Hodgkins-lymphoma-cancer-of-the-Lymph-Glan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20277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925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Therapy - 1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Chemo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Surgery only for abdominal emergency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Radiation for SVC obstruction, or </a:t>
            </a:r>
            <a:r>
              <a:rPr lang="en-US" b="1" dirty="0" err="1" smtClean="0">
                <a:solidFill>
                  <a:schemeClr val="bg1"/>
                </a:solidFill>
              </a:rPr>
              <a:t>paraspinal</a:t>
            </a:r>
            <a:r>
              <a:rPr lang="en-US" b="1" dirty="0" smtClean="0">
                <a:solidFill>
                  <a:schemeClr val="bg1"/>
                </a:solidFill>
              </a:rPr>
              <a:t> compression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B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High dose intensive therapy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T cell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Similar to ALL therapy</a:t>
            </a:r>
          </a:p>
        </p:txBody>
      </p:sp>
    </p:spTree>
    <p:extLst>
      <p:ext uri="{BB962C8B-B14F-4D97-AF65-F5344CB8AC3E}">
        <p14:creationId xmlns:p14="http://schemas.microsoft.com/office/powerpoint/2010/main" val="15047213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Therapy - 2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Most aggressive lymphomas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CHOP</a:t>
            </a:r>
            <a:r>
              <a:rPr lang="en-US" dirty="0">
                <a:solidFill>
                  <a:schemeClr val="bg1"/>
                </a:solidFill>
              </a:rPr>
              <a:t> – cyclophosphamide, vincristine, doxorubicin, and prednisone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Most indolent lymphomas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Many need </a:t>
            </a:r>
            <a:r>
              <a:rPr lang="en-US" i="1" dirty="0">
                <a:solidFill>
                  <a:schemeClr val="bg1"/>
                </a:solidFill>
              </a:rPr>
              <a:t>no</a:t>
            </a:r>
            <a:r>
              <a:rPr lang="en-US" dirty="0">
                <a:solidFill>
                  <a:schemeClr val="bg1"/>
                </a:solidFill>
              </a:rPr>
              <a:t> treatment – only for symptoms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Oral </a:t>
            </a:r>
            <a:r>
              <a:rPr lang="en-US" dirty="0" err="1">
                <a:solidFill>
                  <a:schemeClr val="bg1"/>
                </a:solidFill>
              </a:rPr>
              <a:t>alkylators</a:t>
            </a:r>
            <a:r>
              <a:rPr lang="en-US" dirty="0">
                <a:solidFill>
                  <a:schemeClr val="bg1"/>
                </a:solidFill>
              </a:rPr>
              <a:t>, CVP, CHOP, </a:t>
            </a:r>
            <a:r>
              <a:rPr lang="en-US" dirty="0" err="1">
                <a:solidFill>
                  <a:schemeClr val="bg1"/>
                </a:solidFill>
              </a:rPr>
              <a:t>fludarabine</a:t>
            </a:r>
            <a:r>
              <a:rPr lang="en-US" dirty="0">
                <a:solidFill>
                  <a:schemeClr val="bg1"/>
                </a:solidFill>
              </a:rPr>
              <a:t>, rituximab 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bg1"/>
                </a:solidFill>
              </a:rPr>
              <a:t>Relapse </a:t>
            </a:r>
            <a:r>
              <a:rPr lang="en-US" dirty="0">
                <a:solidFill>
                  <a:schemeClr val="bg1"/>
                </a:solidFill>
              </a:rPr>
              <a:t>– many patients will benefit from high dose chemotherapy (transplant)</a:t>
            </a:r>
          </a:p>
        </p:txBody>
      </p:sp>
    </p:spTree>
    <p:extLst>
      <p:ext uri="{BB962C8B-B14F-4D97-AF65-F5344CB8AC3E}">
        <p14:creationId xmlns:p14="http://schemas.microsoft.com/office/powerpoint/2010/main" val="10326490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Rituximab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Approved Indication for </a:t>
            </a:r>
            <a:r>
              <a:rPr lang="en-US" b="1" dirty="0">
                <a:solidFill>
                  <a:schemeClr val="bg1"/>
                </a:solidFill>
              </a:rPr>
              <a:t>the treatment of patients with relapsed or refractory low-grade or follicular, CD20 positive B-cell non-Hodgkin’s lymphoma”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IgG1 kappa chimeric murine/human monoclonal antibody against CD20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Application in B-cell malignancy and autoimmunity</a:t>
            </a:r>
          </a:p>
        </p:txBody>
      </p:sp>
    </p:spTree>
    <p:extLst>
      <p:ext uri="{BB962C8B-B14F-4D97-AF65-F5344CB8AC3E}">
        <p14:creationId xmlns:p14="http://schemas.microsoft.com/office/powerpoint/2010/main" val="40968023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Making Chimeric Antibody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46075" y="1879600"/>
            <a:ext cx="114776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493838" y="1879600"/>
            <a:ext cx="2732087" cy="3762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4849813" y="2406650"/>
            <a:ext cx="1085850" cy="37465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935663" y="2406650"/>
            <a:ext cx="2584450" cy="3746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23888" y="1879600"/>
            <a:ext cx="3541387" cy="4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7" tIns="43013" rIns="86027" bIns="43013">
            <a:spAutoFit/>
          </a:bodyPr>
          <a:lstStyle>
            <a:lvl1pPr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0213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60425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90638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20850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80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352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924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96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2300" b="1" dirty="0">
                <a:solidFill>
                  <a:srgbClr val="FFFF00"/>
                </a:solidFill>
              </a:rPr>
              <a:t>Murine Anti-CD20 </a:t>
            </a:r>
            <a:r>
              <a:rPr lang="en-US" sz="2300" b="1" dirty="0" err="1">
                <a:solidFill>
                  <a:srgbClr val="FFFF00"/>
                </a:solidFill>
              </a:rPr>
              <a:t>Ig</a:t>
            </a:r>
            <a:r>
              <a:rPr lang="en-US" sz="2300" b="1" dirty="0">
                <a:solidFill>
                  <a:srgbClr val="FFFF00"/>
                </a:solidFill>
              </a:rPr>
              <a:t> gene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403850" y="2406650"/>
            <a:ext cx="2483662" cy="4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7" tIns="43013" rIns="86027" bIns="43013">
            <a:spAutoFit/>
          </a:bodyPr>
          <a:lstStyle>
            <a:lvl1pPr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0213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60425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90638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20850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80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352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924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96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2300" b="1" dirty="0"/>
              <a:t>Human IgG1 gene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1246188" y="3684588"/>
            <a:ext cx="1147762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7" tIns="43013" rIns="86027" bIns="43013" anchor="ctr"/>
          <a:lstStyle/>
          <a:p>
            <a:pPr algn="ctr" defTabSz="860425" eaLnBrk="0" hangingPunct="0"/>
            <a:r>
              <a:rPr lang="en-US" sz="2300" b="1" dirty="0"/>
              <a:t>Mouse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2424113" y="3684588"/>
            <a:ext cx="2584450" cy="376237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7" tIns="43013" rIns="86027" bIns="43013" anchor="ctr"/>
          <a:lstStyle/>
          <a:p>
            <a:pPr algn="ctr" defTabSz="860425" eaLnBrk="0" hangingPunct="0"/>
            <a:r>
              <a:rPr lang="en-US" sz="2300" b="1" dirty="0"/>
              <a:t>Human</a:t>
            </a:r>
          </a:p>
        </p:txBody>
      </p:sp>
      <p:grpSp>
        <p:nvGrpSpPr>
          <p:cNvPr id="35851" name="Group 11"/>
          <p:cNvGrpSpPr>
            <a:grpSpLocks/>
          </p:cNvGrpSpPr>
          <p:nvPr/>
        </p:nvGrpSpPr>
        <p:grpSpPr bwMode="auto">
          <a:xfrm>
            <a:off x="5611813" y="4662488"/>
            <a:ext cx="900112" cy="1201737"/>
            <a:chOff x="3888" y="2208"/>
            <a:chExt cx="1320" cy="1584"/>
          </a:xfrm>
        </p:grpSpPr>
        <p:sp>
          <p:nvSpPr>
            <p:cNvPr id="35852" name="Freeform 12"/>
            <p:cNvSpPr>
              <a:spLocks/>
            </p:cNvSpPr>
            <p:nvPr/>
          </p:nvSpPr>
          <p:spPr bwMode="auto">
            <a:xfrm>
              <a:off x="4176" y="2496"/>
              <a:ext cx="720" cy="1296"/>
            </a:xfrm>
            <a:custGeom>
              <a:avLst/>
              <a:gdLst>
                <a:gd name="T0" fmla="*/ 0 w 720"/>
                <a:gd name="T1" fmla="*/ 0 h 1296"/>
                <a:gd name="T2" fmla="*/ 288 w 720"/>
                <a:gd name="T3" fmla="*/ 288 h 1296"/>
                <a:gd name="T4" fmla="*/ 288 w 720"/>
                <a:gd name="T5" fmla="*/ 1296 h 1296"/>
                <a:gd name="T6" fmla="*/ 480 w 720"/>
                <a:gd name="T7" fmla="*/ 1296 h 1296"/>
                <a:gd name="T8" fmla="*/ 480 w 720"/>
                <a:gd name="T9" fmla="*/ 288 h 1296"/>
                <a:gd name="T10" fmla="*/ 720 w 720"/>
                <a:gd name="T11" fmla="*/ 48 h 1296"/>
                <a:gd name="T12" fmla="*/ 480 w 720"/>
                <a:gd name="T13" fmla="*/ 48 h 1296"/>
                <a:gd name="T14" fmla="*/ 384 w 720"/>
                <a:gd name="T15" fmla="*/ 144 h 1296"/>
                <a:gd name="T16" fmla="*/ 240 w 720"/>
                <a:gd name="T17" fmla="*/ 0 h 1296"/>
                <a:gd name="T18" fmla="*/ 0 w 720"/>
                <a:gd name="T19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1296">
                  <a:moveTo>
                    <a:pt x="0" y="0"/>
                  </a:moveTo>
                  <a:lnTo>
                    <a:pt x="288" y="288"/>
                  </a:lnTo>
                  <a:lnTo>
                    <a:pt x="288" y="1296"/>
                  </a:lnTo>
                  <a:lnTo>
                    <a:pt x="480" y="1296"/>
                  </a:lnTo>
                  <a:lnTo>
                    <a:pt x="480" y="288"/>
                  </a:lnTo>
                  <a:lnTo>
                    <a:pt x="720" y="48"/>
                  </a:lnTo>
                  <a:lnTo>
                    <a:pt x="480" y="48"/>
                  </a:lnTo>
                  <a:lnTo>
                    <a:pt x="384" y="144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3" name="Freeform 13"/>
            <p:cNvSpPr>
              <a:spLocks/>
            </p:cNvSpPr>
            <p:nvPr/>
          </p:nvSpPr>
          <p:spPr bwMode="auto">
            <a:xfrm>
              <a:off x="3888" y="2208"/>
              <a:ext cx="516" cy="288"/>
            </a:xfrm>
            <a:custGeom>
              <a:avLst/>
              <a:gdLst>
                <a:gd name="T0" fmla="*/ 288 w 516"/>
                <a:gd name="T1" fmla="*/ 288 h 288"/>
                <a:gd name="T2" fmla="*/ 0 w 516"/>
                <a:gd name="T3" fmla="*/ 0 h 288"/>
                <a:gd name="T4" fmla="*/ 240 w 516"/>
                <a:gd name="T5" fmla="*/ 0 h 288"/>
                <a:gd name="T6" fmla="*/ 516 w 516"/>
                <a:gd name="T7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288">
                  <a:moveTo>
                    <a:pt x="288" y="288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516" y="27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4" name="Freeform 14"/>
            <p:cNvSpPr>
              <a:spLocks/>
            </p:cNvSpPr>
            <p:nvPr/>
          </p:nvSpPr>
          <p:spPr bwMode="auto">
            <a:xfrm>
              <a:off x="4656" y="2256"/>
              <a:ext cx="552" cy="288"/>
            </a:xfrm>
            <a:custGeom>
              <a:avLst/>
              <a:gdLst>
                <a:gd name="T0" fmla="*/ 0 w 552"/>
                <a:gd name="T1" fmla="*/ 288 h 288"/>
                <a:gd name="T2" fmla="*/ 288 w 552"/>
                <a:gd name="T3" fmla="*/ 0 h 288"/>
                <a:gd name="T4" fmla="*/ 552 w 552"/>
                <a:gd name="T5" fmla="*/ 0 h 288"/>
                <a:gd name="T6" fmla="*/ 264 w 552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288">
                  <a:moveTo>
                    <a:pt x="0" y="288"/>
                  </a:moveTo>
                  <a:lnTo>
                    <a:pt x="288" y="0"/>
                  </a:lnTo>
                  <a:lnTo>
                    <a:pt x="552" y="0"/>
                  </a:lnTo>
                  <a:lnTo>
                    <a:pt x="264" y="28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55" name="Group 15"/>
          <p:cNvGrpSpPr>
            <a:grpSpLocks/>
          </p:cNvGrpSpPr>
          <p:nvPr/>
        </p:nvGrpSpPr>
        <p:grpSpPr bwMode="auto">
          <a:xfrm>
            <a:off x="7481888" y="4737100"/>
            <a:ext cx="900112" cy="1203325"/>
            <a:chOff x="3888" y="2208"/>
            <a:chExt cx="1320" cy="1584"/>
          </a:xfrm>
        </p:grpSpPr>
        <p:sp>
          <p:nvSpPr>
            <p:cNvPr id="35856" name="Freeform 16"/>
            <p:cNvSpPr>
              <a:spLocks/>
            </p:cNvSpPr>
            <p:nvPr/>
          </p:nvSpPr>
          <p:spPr bwMode="auto">
            <a:xfrm>
              <a:off x="4176" y="2496"/>
              <a:ext cx="720" cy="1296"/>
            </a:xfrm>
            <a:custGeom>
              <a:avLst/>
              <a:gdLst>
                <a:gd name="T0" fmla="*/ 0 w 720"/>
                <a:gd name="T1" fmla="*/ 0 h 1296"/>
                <a:gd name="T2" fmla="*/ 288 w 720"/>
                <a:gd name="T3" fmla="*/ 288 h 1296"/>
                <a:gd name="T4" fmla="*/ 288 w 720"/>
                <a:gd name="T5" fmla="*/ 1296 h 1296"/>
                <a:gd name="T6" fmla="*/ 480 w 720"/>
                <a:gd name="T7" fmla="*/ 1296 h 1296"/>
                <a:gd name="T8" fmla="*/ 480 w 720"/>
                <a:gd name="T9" fmla="*/ 288 h 1296"/>
                <a:gd name="T10" fmla="*/ 720 w 720"/>
                <a:gd name="T11" fmla="*/ 48 h 1296"/>
                <a:gd name="T12" fmla="*/ 480 w 720"/>
                <a:gd name="T13" fmla="*/ 48 h 1296"/>
                <a:gd name="T14" fmla="*/ 384 w 720"/>
                <a:gd name="T15" fmla="*/ 144 h 1296"/>
                <a:gd name="T16" fmla="*/ 240 w 720"/>
                <a:gd name="T17" fmla="*/ 0 h 1296"/>
                <a:gd name="T18" fmla="*/ 0 w 720"/>
                <a:gd name="T19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1296">
                  <a:moveTo>
                    <a:pt x="0" y="0"/>
                  </a:moveTo>
                  <a:lnTo>
                    <a:pt x="288" y="288"/>
                  </a:lnTo>
                  <a:lnTo>
                    <a:pt x="288" y="1296"/>
                  </a:lnTo>
                  <a:lnTo>
                    <a:pt x="480" y="1296"/>
                  </a:lnTo>
                  <a:lnTo>
                    <a:pt x="480" y="288"/>
                  </a:lnTo>
                  <a:lnTo>
                    <a:pt x="720" y="48"/>
                  </a:lnTo>
                  <a:lnTo>
                    <a:pt x="480" y="48"/>
                  </a:lnTo>
                  <a:lnTo>
                    <a:pt x="384" y="144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7" name="Freeform 17"/>
            <p:cNvSpPr>
              <a:spLocks/>
            </p:cNvSpPr>
            <p:nvPr/>
          </p:nvSpPr>
          <p:spPr bwMode="auto">
            <a:xfrm>
              <a:off x="3888" y="2208"/>
              <a:ext cx="516" cy="288"/>
            </a:xfrm>
            <a:custGeom>
              <a:avLst/>
              <a:gdLst>
                <a:gd name="T0" fmla="*/ 288 w 516"/>
                <a:gd name="T1" fmla="*/ 288 h 288"/>
                <a:gd name="T2" fmla="*/ 0 w 516"/>
                <a:gd name="T3" fmla="*/ 0 h 288"/>
                <a:gd name="T4" fmla="*/ 240 w 516"/>
                <a:gd name="T5" fmla="*/ 0 h 288"/>
                <a:gd name="T6" fmla="*/ 516 w 516"/>
                <a:gd name="T7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288">
                  <a:moveTo>
                    <a:pt x="288" y="288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516" y="27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8" name="Freeform 18"/>
            <p:cNvSpPr>
              <a:spLocks/>
            </p:cNvSpPr>
            <p:nvPr/>
          </p:nvSpPr>
          <p:spPr bwMode="auto">
            <a:xfrm>
              <a:off x="4656" y="2256"/>
              <a:ext cx="552" cy="288"/>
            </a:xfrm>
            <a:custGeom>
              <a:avLst/>
              <a:gdLst>
                <a:gd name="T0" fmla="*/ 0 w 552"/>
                <a:gd name="T1" fmla="*/ 288 h 288"/>
                <a:gd name="T2" fmla="*/ 288 w 552"/>
                <a:gd name="T3" fmla="*/ 0 h 288"/>
                <a:gd name="T4" fmla="*/ 552 w 552"/>
                <a:gd name="T5" fmla="*/ 0 h 288"/>
                <a:gd name="T6" fmla="*/ 264 w 552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288">
                  <a:moveTo>
                    <a:pt x="0" y="288"/>
                  </a:moveTo>
                  <a:lnTo>
                    <a:pt x="288" y="0"/>
                  </a:lnTo>
                  <a:lnTo>
                    <a:pt x="552" y="0"/>
                  </a:lnTo>
                  <a:lnTo>
                    <a:pt x="264" y="28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59" name="Group 19"/>
          <p:cNvGrpSpPr>
            <a:grpSpLocks/>
          </p:cNvGrpSpPr>
          <p:nvPr/>
        </p:nvGrpSpPr>
        <p:grpSpPr bwMode="auto">
          <a:xfrm>
            <a:off x="6026150" y="5037138"/>
            <a:ext cx="901700" cy="1203325"/>
            <a:chOff x="3888" y="2208"/>
            <a:chExt cx="1320" cy="1584"/>
          </a:xfrm>
        </p:grpSpPr>
        <p:sp>
          <p:nvSpPr>
            <p:cNvPr id="35860" name="Freeform 20"/>
            <p:cNvSpPr>
              <a:spLocks/>
            </p:cNvSpPr>
            <p:nvPr/>
          </p:nvSpPr>
          <p:spPr bwMode="auto">
            <a:xfrm>
              <a:off x="4176" y="2496"/>
              <a:ext cx="720" cy="1296"/>
            </a:xfrm>
            <a:custGeom>
              <a:avLst/>
              <a:gdLst>
                <a:gd name="T0" fmla="*/ 0 w 720"/>
                <a:gd name="T1" fmla="*/ 0 h 1296"/>
                <a:gd name="T2" fmla="*/ 288 w 720"/>
                <a:gd name="T3" fmla="*/ 288 h 1296"/>
                <a:gd name="T4" fmla="*/ 288 w 720"/>
                <a:gd name="T5" fmla="*/ 1296 h 1296"/>
                <a:gd name="T6" fmla="*/ 480 w 720"/>
                <a:gd name="T7" fmla="*/ 1296 h 1296"/>
                <a:gd name="T8" fmla="*/ 480 w 720"/>
                <a:gd name="T9" fmla="*/ 288 h 1296"/>
                <a:gd name="T10" fmla="*/ 720 w 720"/>
                <a:gd name="T11" fmla="*/ 48 h 1296"/>
                <a:gd name="T12" fmla="*/ 480 w 720"/>
                <a:gd name="T13" fmla="*/ 48 h 1296"/>
                <a:gd name="T14" fmla="*/ 384 w 720"/>
                <a:gd name="T15" fmla="*/ 144 h 1296"/>
                <a:gd name="T16" fmla="*/ 240 w 720"/>
                <a:gd name="T17" fmla="*/ 0 h 1296"/>
                <a:gd name="T18" fmla="*/ 0 w 720"/>
                <a:gd name="T19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1296">
                  <a:moveTo>
                    <a:pt x="0" y="0"/>
                  </a:moveTo>
                  <a:lnTo>
                    <a:pt x="288" y="288"/>
                  </a:lnTo>
                  <a:lnTo>
                    <a:pt x="288" y="1296"/>
                  </a:lnTo>
                  <a:lnTo>
                    <a:pt x="480" y="1296"/>
                  </a:lnTo>
                  <a:lnTo>
                    <a:pt x="480" y="288"/>
                  </a:lnTo>
                  <a:lnTo>
                    <a:pt x="720" y="48"/>
                  </a:lnTo>
                  <a:lnTo>
                    <a:pt x="480" y="48"/>
                  </a:lnTo>
                  <a:lnTo>
                    <a:pt x="384" y="144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1" name="Freeform 21"/>
            <p:cNvSpPr>
              <a:spLocks/>
            </p:cNvSpPr>
            <p:nvPr/>
          </p:nvSpPr>
          <p:spPr bwMode="auto">
            <a:xfrm>
              <a:off x="3888" y="2208"/>
              <a:ext cx="516" cy="288"/>
            </a:xfrm>
            <a:custGeom>
              <a:avLst/>
              <a:gdLst>
                <a:gd name="T0" fmla="*/ 288 w 516"/>
                <a:gd name="T1" fmla="*/ 288 h 288"/>
                <a:gd name="T2" fmla="*/ 0 w 516"/>
                <a:gd name="T3" fmla="*/ 0 h 288"/>
                <a:gd name="T4" fmla="*/ 240 w 516"/>
                <a:gd name="T5" fmla="*/ 0 h 288"/>
                <a:gd name="T6" fmla="*/ 516 w 516"/>
                <a:gd name="T7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288">
                  <a:moveTo>
                    <a:pt x="288" y="288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516" y="27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2" name="Freeform 22"/>
            <p:cNvSpPr>
              <a:spLocks/>
            </p:cNvSpPr>
            <p:nvPr/>
          </p:nvSpPr>
          <p:spPr bwMode="auto">
            <a:xfrm>
              <a:off x="4656" y="2256"/>
              <a:ext cx="552" cy="288"/>
            </a:xfrm>
            <a:custGeom>
              <a:avLst/>
              <a:gdLst>
                <a:gd name="T0" fmla="*/ 0 w 552"/>
                <a:gd name="T1" fmla="*/ 288 h 288"/>
                <a:gd name="T2" fmla="*/ 288 w 552"/>
                <a:gd name="T3" fmla="*/ 0 h 288"/>
                <a:gd name="T4" fmla="*/ 552 w 552"/>
                <a:gd name="T5" fmla="*/ 0 h 288"/>
                <a:gd name="T6" fmla="*/ 264 w 552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288">
                  <a:moveTo>
                    <a:pt x="0" y="288"/>
                  </a:moveTo>
                  <a:lnTo>
                    <a:pt x="288" y="0"/>
                  </a:lnTo>
                  <a:lnTo>
                    <a:pt x="552" y="0"/>
                  </a:lnTo>
                  <a:lnTo>
                    <a:pt x="264" y="28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63" name="Group 23"/>
          <p:cNvGrpSpPr>
            <a:grpSpLocks/>
          </p:cNvGrpSpPr>
          <p:nvPr/>
        </p:nvGrpSpPr>
        <p:grpSpPr bwMode="auto">
          <a:xfrm>
            <a:off x="6580188" y="4662488"/>
            <a:ext cx="901700" cy="1201737"/>
            <a:chOff x="3888" y="2208"/>
            <a:chExt cx="1320" cy="1584"/>
          </a:xfrm>
        </p:grpSpPr>
        <p:sp>
          <p:nvSpPr>
            <p:cNvPr id="35864" name="Freeform 24"/>
            <p:cNvSpPr>
              <a:spLocks/>
            </p:cNvSpPr>
            <p:nvPr/>
          </p:nvSpPr>
          <p:spPr bwMode="auto">
            <a:xfrm>
              <a:off x="4176" y="2496"/>
              <a:ext cx="720" cy="1296"/>
            </a:xfrm>
            <a:custGeom>
              <a:avLst/>
              <a:gdLst>
                <a:gd name="T0" fmla="*/ 0 w 720"/>
                <a:gd name="T1" fmla="*/ 0 h 1296"/>
                <a:gd name="T2" fmla="*/ 288 w 720"/>
                <a:gd name="T3" fmla="*/ 288 h 1296"/>
                <a:gd name="T4" fmla="*/ 288 w 720"/>
                <a:gd name="T5" fmla="*/ 1296 h 1296"/>
                <a:gd name="T6" fmla="*/ 480 w 720"/>
                <a:gd name="T7" fmla="*/ 1296 h 1296"/>
                <a:gd name="T8" fmla="*/ 480 w 720"/>
                <a:gd name="T9" fmla="*/ 288 h 1296"/>
                <a:gd name="T10" fmla="*/ 720 w 720"/>
                <a:gd name="T11" fmla="*/ 48 h 1296"/>
                <a:gd name="T12" fmla="*/ 480 w 720"/>
                <a:gd name="T13" fmla="*/ 48 h 1296"/>
                <a:gd name="T14" fmla="*/ 384 w 720"/>
                <a:gd name="T15" fmla="*/ 144 h 1296"/>
                <a:gd name="T16" fmla="*/ 240 w 720"/>
                <a:gd name="T17" fmla="*/ 0 h 1296"/>
                <a:gd name="T18" fmla="*/ 0 w 720"/>
                <a:gd name="T19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1296">
                  <a:moveTo>
                    <a:pt x="0" y="0"/>
                  </a:moveTo>
                  <a:lnTo>
                    <a:pt x="288" y="288"/>
                  </a:lnTo>
                  <a:lnTo>
                    <a:pt x="288" y="1296"/>
                  </a:lnTo>
                  <a:lnTo>
                    <a:pt x="480" y="1296"/>
                  </a:lnTo>
                  <a:lnTo>
                    <a:pt x="480" y="288"/>
                  </a:lnTo>
                  <a:lnTo>
                    <a:pt x="720" y="48"/>
                  </a:lnTo>
                  <a:lnTo>
                    <a:pt x="480" y="48"/>
                  </a:lnTo>
                  <a:lnTo>
                    <a:pt x="384" y="144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5" name="Freeform 25"/>
            <p:cNvSpPr>
              <a:spLocks/>
            </p:cNvSpPr>
            <p:nvPr/>
          </p:nvSpPr>
          <p:spPr bwMode="auto">
            <a:xfrm>
              <a:off x="3888" y="2208"/>
              <a:ext cx="516" cy="288"/>
            </a:xfrm>
            <a:custGeom>
              <a:avLst/>
              <a:gdLst>
                <a:gd name="T0" fmla="*/ 288 w 516"/>
                <a:gd name="T1" fmla="*/ 288 h 288"/>
                <a:gd name="T2" fmla="*/ 0 w 516"/>
                <a:gd name="T3" fmla="*/ 0 h 288"/>
                <a:gd name="T4" fmla="*/ 240 w 516"/>
                <a:gd name="T5" fmla="*/ 0 h 288"/>
                <a:gd name="T6" fmla="*/ 516 w 516"/>
                <a:gd name="T7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288">
                  <a:moveTo>
                    <a:pt x="288" y="288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516" y="27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6" name="Freeform 26"/>
            <p:cNvSpPr>
              <a:spLocks/>
            </p:cNvSpPr>
            <p:nvPr/>
          </p:nvSpPr>
          <p:spPr bwMode="auto">
            <a:xfrm>
              <a:off x="4656" y="2256"/>
              <a:ext cx="552" cy="288"/>
            </a:xfrm>
            <a:custGeom>
              <a:avLst/>
              <a:gdLst>
                <a:gd name="T0" fmla="*/ 0 w 552"/>
                <a:gd name="T1" fmla="*/ 288 h 288"/>
                <a:gd name="T2" fmla="*/ 288 w 552"/>
                <a:gd name="T3" fmla="*/ 0 h 288"/>
                <a:gd name="T4" fmla="*/ 552 w 552"/>
                <a:gd name="T5" fmla="*/ 0 h 288"/>
                <a:gd name="T6" fmla="*/ 264 w 552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288">
                  <a:moveTo>
                    <a:pt x="0" y="288"/>
                  </a:moveTo>
                  <a:lnTo>
                    <a:pt x="288" y="0"/>
                  </a:lnTo>
                  <a:lnTo>
                    <a:pt x="552" y="0"/>
                  </a:lnTo>
                  <a:lnTo>
                    <a:pt x="264" y="28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67" name="Group 27"/>
          <p:cNvGrpSpPr>
            <a:grpSpLocks/>
          </p:cNvGrpSpPr>
          <p:nvPr/>
        </p:nvGrpSpPr>
        <p:grpSpPr bwMode="auto">
          <a:xfrm>
            <a:off x="7065963" y="4210050"/>
            <a:ext cx="900112" cy="1203325"/>
            <a:chOff x="3888" y="2208"/>
            <a:chExt cx="1320" cy="1584"/>
          </a:xfrm>
        </p:grpSpPr>
        <p:sp>
          <p:nvSpPr>
            <p:cNvPr id="35868" name="Freeform 28"/>
            <p:cNvSpPr>
              <a:spLocks/>
            </p:cNvSpPr>
            <p:nvPr/>
          </p:nvSpPr>
          <p:spPr bwMode="auto">
            <a:xfrm>
              <a:off x="4176" y="2496"/>
              <a:ext cx="720" cy="1296"/>
            </a:xfrm>
            <a:custGeom>
              <a:avLst/>
              <a:gdLst>
                <a:gd name="T0" fmla="*/ 0 w 720"/>
                <a:gd name="T1" fmla="*/ 0 h 1296"/>
                <a:gd name="T2" fmla="*/ 288 w 720"/>
                <a:gd name="T3" fmla="*/ 288 h 1296"/>
                <a:gd name="T4" fmla="*/ 288 w 720"/>
                <a:gd name="T5" fmla="*/ 1296 h 1296"/>
                <a:gd name="T6" fmla="*/ 480 w 720"/>
                <a:gd name="T7" fmla="*/ 1296 h 1296"/>
                <a:gd name="T8" fmla="*/ 480 w 720"/>
                <a:gd name="T9" fmla="*/ 288 h 1296"/>
                <a:gd name="T10" fmla="*/ 720 w 720"/>
                <a:gd name="T11" fmla="*/ 48 h 1296"/>
                <a:gd name="T12" fmla="*/ 480 w 720"/>
                <a:gd name="T13" fmla="*/ 48 h 1296"/>
                <a:gd name="T14" fmla="*/ 384 w 720"/>
                <a:gd name="T15" fmla="*/ 144 h 1296"/>
                <a:gd name="T16" fmla="*/ 240 w 720"/>
                <a:gd name="T17" fmla="*/ 0 h 1296"/>
                <a:gd name="T18" fmla="*/ 0 w 720"/>
                <a:gd name="T19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1296">
                  <a:moveTo>
                    <a:pt x="0" y="0"/>
                  </a:moveTo>
                  <a:lnTo>
                    <a:pt x="288" y="288"/>
                  </a:lnTo>
                  <a:lnTo>
                    <a:pt x="288" y="1296"/>
                  </a:lnTo>
                  <a:lnTo>
                    <a:pt x="480" y="1296"/>
                  </a:lnTo>
                  <a:lnTo>
                    <a:pt x="480" y="288"/>
                  </a:lnTo>
                  <a:lnTo>
                    <a:pt x="720" y="48"/>
                  </a:lnTo>
                  <a:lnTo>
                    <a:pt x="480" y="48"/>
                  </a:lnTo>
                  <a:lnTo>
                    <a:pt x="384" y="144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9" name="Freeform 29"/>
            <p:cNvSpPr>
              <a:spLocks/>
            </p:cNvSpPr>
            <p:nvPr/>
          </p:nvSpPr>
          <p:spPr bwMode="auto">
            <a:xfrm>
              <a:off x="3888" y="2208"/>
              <a:ext cx="516" cy="288"/>
            </a:xfrm>
            <a:custGeom>
              <a:avLst/>
              <a:gdLst>
                <a:gd name="T0" fmla="*/ 288 w 516"/>
                <a:gd name="T1" fmla="*/ 288 h 288"/>
                <a:gd name="T2" fmla="*/ 0 w 516"/>
                <a:gd name="T3" fmla="*/ 0 h 288"/>
                <a:gd name="T4" fmla="*/ 240 w 516"/>
                <a:gd name="T5" fmla="*/ 0 h 288"/>
                <a:gd name="T6" fmla="*/ 516 w 516"/>
                <a:gd name="T7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288">
                  <a:moveTo>
                    <a:pt x="288" y="288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516" y="27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0" name="Freeform 30"/>
            <p:cNvSpPr>
              <a:spLocks/>
            </p:cNvSpPr>
            <p:nvPr/>
          </p:nvSpPr>
          <p:spPr bwMode="auto">
            <a:xfrm>
              <a:off x="4656" y="2256"/>
              <a:ext cx="552" cy="288"/>
            </a:xfrm>
            <a:custGeom>
              <a:avLst/>
              <a:gdLst>
                <a:gd name="T0" fmla="*/ 0 w 552"/>
                <a:gd name="T1" fmla="*/ 288 h 288"/>
                <a:gd name="T2" fmla="*/ 288 w 552"/>
                <a:gd name="T3" fmla="*/ 0 h 288"/>
                <a:gd name="T4" fmla="*/ 552 w 552"/>
                <a:gd name="T5" fmla="*/ 0 h 288"/>
                <a:gd name="T6" fmla="*/ 264 w 552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288">
                  <a:moveTo>
                    <a:pt x="0" y="288"/>
                  </a:moveTo>
                  <a:lnTo>
                    <a:pt x="288" y="0"/>
                  </a:lnTo>
                  <a:lnTo>
                    <a:pt x="552" y="0"/>
                  </a:lnTo>
                  <a:lnTo>
                    <a:pt x="264" y="28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71" name="Group 31"/>
          <p:cNvGrpSpPr>
            <a:grpSpLocks/>
          </p:cNvGrpSpPr>
          <p:nvPr/>
        </p:nvGrpSpPr>
        <p:grpSpPr bwMode="auto">
          <a:xfrm>
            <a:off x="6234113" y="4435475"/>
            <a:ext cx="901700" cy="1203325"/>
            <a:chOff x="3888" y="2208"/>
            <a:chExt cx="1320" cy="1584"/>
          </a:xfrm>
        </p:grpSpPr>
        <p:sp>
          <p:nvSpPr>
            <p:cNvPr id="35872" name="Freeform 32"/>
            <p:cNvSpPr>
              <a:spLocks/>
            </p:cNvSpPr>
            <p:nvPr/>
          </p:nvSpPr>
          <p:spPr bwMode="auto">
            <a:xfrm>
              <a:off x="4176" y="2496"/>
              <a:ext cx="720" cy="1296"/>
            </a:xfrm>
            <a:custGeom>
              <a:avLst/>
              <a:gdLst>
                <a:gd name="T0" fmla="*/ 0 w 720"/>
                <a:gd name="T1" fmla="*/ 0 h 1296"/>
                <a:gd name="T2" fmla="*/ 288 w 720"/>
                <a:gd name="T3" fmla="*/ 288 h 1296"/>
                <a:gd name="T4" fmla="*/ 288 w 720"/>
                <a:gd name="T5" fmla="*/ 1296 h 1296"/>
                <a:gd name="T6" fmla="*/ 480 w 720"/>
                <a:gd name="T7" fmla="*/ 1296 h 1296"/>
                <a:gd name="T8" fmla="*/ 480 w 720"/>
                <a:gd name="T9" fmla="*/ 288 h 1296"/>
                <a:gd name="T10" fmla="*/ 720 w 720"/>
                <a:gd name="T11" fmla="*/ 48 h 1296"/>
                <a:gd name="T12" fmla="*/ 480 w 720"/>
                <a:gd name="T13" fmla="*/ 48 h 1296"/>
                <a:gd name="T14" fmla="*/ 384 w 720"/>
                <a:gd name="T15" fmla="*/ 144 h 1296"/>
                <a:gd name="T16" fmla="*/ 240 w 720"/>
                <a:gd name="T17" fmla="*/ 0 h 1296"/>
                <a:gd name="T18" fmla="*/ 0 w 720"/>
                <a:gd name="T19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1296">
                  <a:moveTo>
                    <a:pt x="0" y="0"/>
                  </a:moveTo>
                  <a:lnTo>
                    <a:pt x="288" y="288"/>
                  </a:lnTo>
                  <a:lnTo>
                    <a:pt x="288" y="1296"/>
                  </a:lnTo>
                  <a:lnTo>
                    <a:pt x="480" y="1296"/>
                  </a:lnTo>
                  <a:lnTo>
                    <a:pt x="480" y="288"/>
                  </a:lnTo>
                  <a:lnTo>
                    <a:pt x="720" y="48"/>
                  </a:lnTo>
                  <a:lnTo>
                    <a:pt x="480" y="48"/>
                  </a:lnTo>
                  <a:lnTo>
                    <a:pt x="384" y="144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3" name="Freeform 33"/>
            <p:cNvSpPr>
              <a:spLocks/>
            </p:cNvSpPr>
            <p:nvPr/>
          </p:nvSpPr>
          <p:spPr bwMode="auto">
            <a:xfrm>
              <a:off x="3888" y="2208"/>
              <a:ext cx="516" cy="288"/>
            </a:xfrm>
            <a:custGeom>
              <a:avLst/>
              <a:gdLst>
                <a:gd name="T0" fmla="*/ 288 w 516"/>
                <a:gd name="T1" fmla="*/ 288 h 288"/>
                <a:gd name="T2" fmla="*/ 0 w 516"/>
                <a:gd name="T3" fmla="*/ 0 h 288"/>
                <a:gd name="T4" fmla="*/ 240 w 516"/>
                <a:gd name="T5" fmla="*/ 0 h 288"/>
                <a:gd name="T6" fmla="*/ 516 w 516"/>
                <a:gd name="T7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288">
                  <a:moveTo>
                    <a:pt x="288" y="288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516" y="27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4" name="Freeform 34"/>
            <p:cNvSpPr>
              <a:spLocks/>
            </p:cNvSpPr>
            <p:nvPr/>
          </p:nvSpPr>
          <p:spPr bwMode="auto">
            <a:xfrm>
              <a:off x="4656" y="2256"/>
              <a:ext cx="552" cy="288"/>
            </a:xfrm>
            <a:custGeom>
              <a:avLst/>
              <a:gdLst>
                <a:gd name="T0" fmla="*/ 0 w 552"/>
                <a:gd name="T1" fmla="*/ 288 h 288"/>
                <a:gd name="T2" fmla="*/ 288 w 552"/>
                <a:gd name="T3" fmla="*/ 0 h 288"/>
                <a:gd name="T4" fmla="*/ 552 w 552"/>
                <a:gd name="T5" fmla="*/ 0 h 288"/>
                <a:gd name="T6" fmla="*/ 264 w 552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288">
                  <a:moveTo>
                    <a:pt x="0" y="288"/>
                  </a:moveTo>
                  <a:lnTo>
                    <a:pt x="288" y="0"/>
                  </a:lnTo>
                  <a:lnTo>
                    <a:pt x="552" y="0"/>
                  </a:lnTo>
                  <a:lnTo>
                    <a:pt x="264" y="28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5875" name="Group 35"/>
          <p:cNvGrpSpPr>
            <a:grpSpLocks/>
          </p:cNvGrpSpPr>
          <p:nvPr/>
        </p:nvGrpSpPr>
        <p:grpSpPr bwMode="auto">
          <a:xfrm>
            <a:off x="6927850" y="5113338"/>
            <a:ext cx="900113" cy="1203325"/>
            <a:chOff x="3888" y="2208"/>
            <a:chExt cx="1320" cy="1584"/>
          </a:xfrm>
        </p:grpSpPr>
        <p:sp>
          <p:nvSpPr>
            <p:cNvPr id="35876" name="Freeform 36"/>
            <p:cNvSpPr>
              <a:spLocks/>
            </p:cNvSpPr>
            <p:nvPr/>
          </p:nvSpPr>
          <p:spPr bwMode="auto">
            <a:xfrm>
              <a:off x="4176" y="2496"/>
              <a:ext cx="720" cy="1296"/>
            </a:xfrm>
            <a:custGeom>
              <a:avLst/>
              <a:gdLst>
                <a:gd name="T0" fmla="*/ 0 w 720"/>
                <a:gd name="T1" fmla="*/ 0 h 1296"/>
                <a:gd name="T2" fmla="*/ 288 w 720"/>
                <a:gd name="T3" fmla="*/ 288 h 1296"/>
                <a:gd name="T4" fmla="*/ 288 w 720"/>
                <a:gd name="T5" fmla="*/ 1296 h 1296"/>
                <a:gd name="T6" fmla="*/ 480 w 720"/>
                <a:gd name="T7" fmla="*/ 1296 h 1296"/>
                <a:gd name="T8" fmla="*/ 480 w 720"/>
                <a:gd name="T9" fmla="*/ 288 h 1296"/>
                <a:gd name="T10" fmla="*/ 720 w 720"/>
                <a:gd name="T11" fmla="*/ 48 h 1296"/>
                <a:gd name="T12" fmla="*/ 480 w 720"/>
                <a:gd name="T13" fmla="*/ 48 h 1296"/>
                <a:gd name="T14" fmla="*/ 384 w 720"/>
                <a:gd name="T15" fmla="*/ 144 h 1296"/>
                <a:gd name="T16" fmla="*/ 240 w 720"/>
                <a:gd name="T17" fmla="*/ 0 h 1296"/>
                <a:gd name="T18" fmla="*/ 0 w 720"/>
                <a:gd name="T19" fmla="*/ 0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0" h="1296">
                  <a:moveTo>
                    <a:pt x="0" y="0"/>
                  </a:moveTo>
                  <a:lnTo>
                    <a:pt x="288" y="288"/>
                  </a:lnTo>
                  <a:lnTo>
                    <a:pt x="288" y="1296"/>
                  </a:lnTo>
                  <a:lnTo>
                    <a:pt x="480" y="1296"/>
                  </a:lnTo>
                  <a:lnTo>
                    <a:pt x="480" y="288"/>
                  </a:lnTo>
                  <a:lnTo>
                    <a:pt x="720" y="48"/>
                  </a:lnTo>
                  <a:lnTo>
                    <a:pt x="480" y="48"/>
                  </a:lnTo>
                  <a:lnTo>
                    <a:pt x="384" y="144"/>
                  </a:lnTo>
                  <a:lnTo>
                    <a:pt x="2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7" name="Freeform 37"/>
            <p:cNvSpPr>
              <a:spLocks/>
            </p:cNvSpPr>
            <p:nvPr/>
          </p:nvSpPr>
          <p:spPr bwMode="auto">
            <a:xfrm>
              <a:off x="3888" y="2208"/>
              <a:ext cx="516" cy="288"/>
            </a:xfrm>
            <a:custGeom>
              <a:avLst/>
              <a:gdLst>
                <a:gd name="T0" fmla="*/ 288 w 516"/>
                <a:gd name="T1" fmla="*/ 288 h 288"/>
                <a:gd name="T2" fmla="*/ 0 w 516"/>
                <a:gd name="T3" fmla="*/ 0 h 288"/>
                <a:gd name="T4" fmla="*/ 240 w 516"/>
                <a:gd name="T5" fmla="*/ 0 h 288"/>
                <a:gd name="T6" fmla="*/ 516 w 516"/>
                <a:gd name="T7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288">
                  <a:moveTo>
                    <a:pt x="288" y="288"/>
                  </a:moveTo>
                  <a:lnTo>
                    <a:pt x="0" y="0"/>
                  </a:lnTo>
                  <a:lnTo>
                    <a:pt x="240" y="0"/>
                  </a:lnTo>
                  <a:lnTo>
                    <a:pt x="516" y="276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78" name="Freeform 38"/>
            <p:cNvSpPr>
              <a:spLocks/>
            </p:cNvSpPr>
            <p:nvPr/>
          </p:nvSpPr>
          <p:spPr bwMode="auto">
            <a:xfrm>
              <a:off x="4656" y="2256"/>
              <a:ext cx="552" cy="288"/>
            </a:xfrm>
            <a:custGeom>
              <a:avLst/>
              <a:gdLst>
                <a:gd name="T0" fmla="*/ 0 w 552"/>
                <a:gd name="T1" fmla="*/ 288 h 288"/>
                <a:gd name="T2" fmla="*/ 288 w 552"/>
                <a:gd name="T3" fmla="*/ 0 h 288"/>
                <a:gd name="T4" fmla="*/ 552 w 552"/>
                <a:gd name="T5" fmla="*/ 0 h 288"/>
                <a:gd name="T6" fmla="*/ 264 w 552"/>
                <a:gd name="T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2" h="288">
                  <a:moveTo>
                    <a:pt x="0" y="288"/>
                  </a:moveTo>
                  <a:lnTo>
                    <a:pt x="288" y="0"/>
                  </a:lnTo>
                  <a:lnTo>
                    <a:pt x="552" y="0"/>
                  </a:lnTo>
                  <a:lnTo>
                    <a:pt x="264" y="288"/>
                  </a:lnTo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5879" name="Line 39"/>
          <p:cNvSpPr>
            <a:spLocks noChangeShapeType="1"/>
          </p:cNvSpPr>
          <p:nvPr/>
        </p:nvSpPr>
        <p:spPr bwMode="auto">
          <a:xfrm>
            <a:off x="969963" y="3082925"/>
            <a:ext cx="692150" cy="376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 flipH="1">
            <a:off x="5264150" y="3608388"/>
            <a:ext cx="1939925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81" name="AutoShape 41"/>
          <p:cNvSpPr>
            <a:spLocks/>
          </p:cNvSpPr>
          <p:nvPr/>
        </p:nvSpPr>
        <p:spPr bwMode="auto">
          <a:xfrm rot="-5400000">
            <a:off x="637381" y="2115344"/>
            <a:ext cx="525463" cy="1108075"/>
          </a:xfrm>
          <a:prstGeom prst="leftBrace">
            <a:avLst>
              <a:gd name="adj1" fmla="val 175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82" name="AutoShape 42"/>
          <p:cNvSpPr>
            <a:spLocks/>
          </p:cNvSpPr>
          <p:nvPr/>
        </p:nvSpPr>
        <p:spPr bwMode="auto">
          <a:xfrm rot="-5400000">
            <a:off x="7009607" y="1948656"/>
            <a:ext cx="527050" cy="2493963"/>
          </a:xfrm>
          <a:prstGeom prst="leftBrace">
            <a:avLst>
              <a:gd name="adj1" fmla="val 394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83" name="Text Box 43"/>
          <p:cNvSpPr txBox="1">
            <a:spLocks noChangeArrowheads="1"/>
          </p:cNvSpPr>
          <p:nvPr/>
        </p:nvSpPr>
        <p:spPr bwMode="auto">
          <a:xfrm>
            <a:off x="1717675" y="4025900"/>
            <a:ext cx="1969097" cy="4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7" tIns="43013" rIns="86027" bIns="43013">
            <a:spAutoFit/>
          </a:bodyPr>
          <a:lstStyle>
            <a:lvl1pPr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0213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60425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90638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20850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80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352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924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96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2300" dirty="0">
                <a:solidFill>
                  <a:schemeClr val="bg1"/>
                </a:solidFill>
              </a:rPr>
              <a:t>Chimeric Gene</a:t>
            </a:r>
          </a:p>
        </p:txBody>
      </p:sp>
      <p:sp>
        <p:nvSpPr>
          <p:cNvPr id="35884" name="AutoShape 44"/>
          <p:cNvSpPr>
            <a:spLocks noChangeArrowheads="1"/>
          </p:cNvSpPr>
          <p:nvPr/>
        </p:nvSpPr>
        <p:spPr bwMode="auto">
          <a:xfrm flipV="1">
            <a:off x="2563813" y="4737100"/>
            <a:ext cx="2286000" cy="15033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85" name="Text Box 45"/>
          <p:cNvSpPr txBox="1">
            <a:spLocks noChangeArrowheads="1"/>
          </p:cNvSpPr>
          <p:nvPr/>
        </p:nvSpPr>
        <p:spPr bwMode="auto">
          <a:xfrm>
            <a:off x="1246188" y="2706688"/>
            <a:ext cx="3489194" cy="4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7" tIns="43013" rIns="86027" bIns="43013">
            <a:spAutoFit/>
          </a:bodyPr>
          <a:lstStyle>
            <a:lvl1pPr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0213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60425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90638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20850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80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352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924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96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2300" dirty="0">
                <a:solidFill>
                  <a:schemeClr val="bg1"/>
                </a:solidFill>
              </a:rPr>
              <a:t>Clone Variable Region gene</a:t>
            </a:r>
          </a:p>
        </p:txBody>
      </p:sp>
      <p:sp>
        <p:nvSpPr>
          <p:cNvPr id="35886" name="Text Box 46"/>
          <p:cNvSpPr txBox="1">
            <a:spLocks noChangeArrowheads="1"/>
          </p:cNvSpPr>
          <p:nvPr/>
        </p:nvSpPr>
        <p:spPr bwMode="auto">
          <a:xfrm>
            <a:off x="5386388" y="3308350"/>
            <a:ext cx="3560880" cy="4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7" tIns="43013" rIns="86027" bIns="43013">
            <a:spAutoFit/>
          </a:bodyPr>
          <a:lstStyle>
            <a:lvl1pPr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0213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60425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90638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20850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80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352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924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96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2300" dirty="0">
                <a:solidFill>
                  <a:schemeClr val="bg1"/>
                </a:solidFill>
              </a:rPr>
              <a:t>Clone Constant Region gene</a:t>
            </a:r>
          </a:p>
        </p:txBody>
      </p:sp>
      <p:sp>
        <p:nvSpPr>
          <p:cNvPr id="35887" name="Text Box 47"/>
          <p:cNvSpPr txBox="1">
            <a:spLocks noChangeArrowheads="1"/>
          </p:cNvSpPr>
          <p:nvPr/>
        </p:nvSpPr>
        <p:spPr bwMode="auto">
          <a:xfrm>
            <a:off x="430213" y="5448155"/>
            <a:ext cx="2262448" cy="4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7" tIns="43013" rIns="86027" bIns="43013">
            <a:spAutoFit/>
          </a:bodyPr>
          <a:lstStyle>
            <a:lvl1pPr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0213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60425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90638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20850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80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352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924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96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2300" dirty="0">
                <a:solidFill>
                  <a:schemeClr val="bg1"/>
                </a:solidFill>
              </a:rPr>
              <a:t>Cellular Producer</a:t>
            </a:r>
          </a:p>
        </p:txBody>
      </p:sp>
    </p:spTree>
    <p:extLst>
      <p:ext uri="{BB962C8B-B14F-4D97-AF65-F5344CB8AC3E}">
        <p14:creationId xmlns:p14="http://schemas.microsoft.com/office/powerpoint/2010/main" val="20845718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Mechanisms of Activity for IgG1 Antibodies</a:t>
            </a:r>
          </a:p>
        </p:txBody>
      </p:sp>
      <p:sp>
        <p:nvSpPr>
          <p:cNvPr id="36867" name="Oval 3" descr="Large confetti"/>
          <p:cNvSpPr>
            <a:spLocks noChangeArrowheads="1"/>
          </p:cNvSpPr>
          <p:nvPr/>
        </p:nvSpPr>
        <p:spPr bwMode="auto">
          <a:xfrm>
            <a:off x="3429000" y="2743200"/>
            <a:ext cx="2590800" cy="2286000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3810000" y="3429000"/>
            <a:ext cx="1219200" cy="7620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 rot="374411">
            <a:off x="3048000" y="3124200"/>
            <a:ext cx="533400" cy="533400"/>
          </a:xfrm>
          <a:prstGeom prst="pentagon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Freeform 6"/>
          <p:cNvSpPr>
            <a:spLocks/>
          </p:cNvSpPr>
          <p:nvPr/>
        </p:nvSpPr>
        <p:spPr bwMode="auto">
          <a:xfrm rot="-14913244">
            <a:off x="2324100" y="2552700"/>
            <a:ext cx="609600" cy="1143000"/>
          </a:xfrm>
          <a:custGeom>
            <a:avLst/>
            <a:gdLst>
              <a:gd name="T0" fmla="*/ 0 w 2256"/>
              <a:gd name="T1" fmla="*/ 0 h 3168"/>
              <a:gd name="T2" fmla="*/ 1056 w 2256"/>
              <a:gd name="T3" fmla="*/ 1056 h 3168"/>
              <a:gd name="T4" fmla="*/ 1056 w 2256"/>
              <a:gd name="T5" fmla="*/ 3168 h 3168"/>
              <a:gd name="T6" fmla="*/ 1200 w 2256"/>
              <a:gd name="T7" fmla="*/ 3168 h 3168"/>
              <a:gd name="T8" fmla="*/ 1200 w 2256"/>
              <a:gd name="T9" fmla="*/ 1056 h 3168"/>
              <a:gd name="T10" fmla="*/ 2256 w 2256"/>
              <a:gd name="T11" fmla="*/ 0 h 3168"/>
              <a:gd name="T12" fmla="*/ 1920 w 2256"/>
              <a:gd name="T13" fmla="*/ 0 h 3168"/>
              <a:gd name="T14" fmla="*/ 1152 w 2256"/>
              <a:gd name="T15" fmla="*/ 768 h 3168"/>
              <a:gd name="T16" fmla="*/ 384 w 2256"/>
              <a:gd name="T17" fmla="*/ 0 h 3168"/>
              <a:gd name="T18" fmla="*/ 0 w 2256"/>
              <a:gd name="T19" fmla="*/ 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6" h="3168">
                <a:moveTo>
                  <a:pt x="0" y="0"/>
                </a:moveTo>
                <a:lnTo>
                  <a:pt x="1056" y="1056"/>
                </a:lnTo>
                <a:lnTo>
                  <a:pt x="1056" y="3168"/>
                </a:lnTo>
                <a:lnTo>
                  <a:pt x="1200" y="3168"/>
                </a:lnTo>
                <a:lnTo>
                  <a:pt x="1200" y="1056"/>
                </a:lnTo>
                <a:lnTo>
                  <a:pt x="2256" y="0"/>
                </a:lnTo>
                <a:lnTo>
                  <a:pt x="1920" y="0"/>
                </a:lnTo>
                <a:lnTo>
                  <a:pt x="1152" y="768"/>
                </a:lnTo>
                <a:lnTo>
                  <a:pt x="3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6871" name="Group 7"/>
          <p:cNvGrpSpPr>
            <a:grpSpLocks/>
          </p:cNvGrpSpPr>
          <p:nvPr/>
        </p:nvGrpSpPr>
        <p:grpSpPr bwMode="auto">
          <a:xfrm>
            <a:off x="5943600" y="2895600"/>
            <a:ext cx="1524000" cy="838200"/>
            <a:chOff x="3744" y="1824"/>
            <a:chExt cx="960" cy="528"/>
          </a:xfrm>
        </p:grpSpPr>
        <p:sp>
          <p:nvSpPr>
            <p:cNvPr id="36872" name="AutoShape 8"/>
            <p:cNvSpPr>
              <a:spLocks noChangeArrowheads="1"/>
            </p:cNvSpPr>
            <p:nvPr/>
          </p:nvSpPr>
          <p:spPr bwMode="auto">
            <a:xfrm rot="4487235">
              <a:off x="3744" y="2016"/>
              <a:ext cx="336" cy="336"/>
            </a:xfrm>
            <a:prstGeom prst="pentag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3" name="Freeform 9"/>
            <p:cNvSpPr>
              <a:spLocks/>
            </p:cNvSpPr>
            <p:nvPr/>
          </p:nvSpPr>
          <p:spPr bwMode="auto">
            <a:xfrm rot="-6552611">
              <a:off x="4152" y="1656"/>
              <a:ext cx="384" cy="720"/>
            </a:xfrm>
            <a:custGeom>
              <a:avLst/>
              <a:gdLst>
                <a:gd name="T0" fmla="*/ 0 w 2256"/>
                <a:gd name="T1" fmla="*/ 0 h 3168"/>
                <a:gd name="T2" fmla="*/ 1056 w 2256"/>
                <a:gd name="T3" fmla="*/ 1056 h 3168"/>
                <a:gd name="T4" fmla="*/ 1056 w 2256"/>
                <a:gd name="T5" fmla="*/ 3168 h 3168"/>
                <a:gd name="T6" fmla="*/ 1200 w 2256"/>
                <a:gd name="T7" fmla="*/ 3168 h 3168"/>
                <a:gd name="T8" fmla="*/ 1200 w 2256"/>
                <a:gd name="T9" fmla="*/ 1056 h 3168"/>
                <a:gd name="T10" fmla="*/ 2256 w 2256"/>
                <a:gd name="T11" fmla="*/ 0 h 3168"/>
                <a:gd name="T12" fmla="*/ 1920 w 2256"/>
                <a:gd name="T13" fmla="*/ 0 h 3168"/>
                <a:gd name="T14" fmla="*/ 1152 w 2256"/>
                <a:gd name="T15" fmla="*/ 768 h 3168"/>
                <a:gd name="T16" fmla="*/ 384 w 2256"/>
                <a:gd name="T17" fmla="*/ 0 h 3168"/>
                <a:gd name="T18" fmla="*/ 0 w 2256"/>
                <a:gd name="T19" fmla="*/ 0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6" h="3168">
                  <a:moveTo>
                    <a:pt x="0" y="0"/>
                  </a:moveTo>
                  <a:lnTo>
                    <a:pt x="1056" y="1056"/>
                  </a:lnTo>
                  <a:lnTo>
                    <a:pt x="1056" y="3168"/>
                  </a:lnTo>
                  <a:lnTo>
                    <a:pt x="1200" y="3168"/>
                  </a:lnTo>
                  <a:lnTo>
                    <a:pt x="1200" y="1056"/>
                  </a:lnTo>
                  <a:lnTo>
                    <a:pt x="2256" y="0"/>
                  </a:lnTo>
                  <a:lnTo>
                    <a:pt x="1920" y="0"/>
                  </a:lnTo>
                  <a:lnTo>
                    <a:pt x="1152" y="768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74" name="Group 10"/>
          <p:cNvGrpSpPr>
            <a:grpSpLocks/>
          </p:cNvGrpSpPr>
          <p:nvPr/>
        </p:nvGrpSpPr>
        <p:grpSpPr bwMode="auto">
          <a:xfrm rot="2565255">
            <a:off x="5791200" y="4419600"/>
            <a:ext cx="1524000" cy="838200"/>
            <a:chOff x="3744" y="1824"/>
            <a:chExt cx="960" cy="528"/>
          </a:xfrm>
        </p:grpSpPr>
        <p:sp>
          <p:nvSpPr>
            <p:cNvPr id="36875" name="AutoShape 11"/>
            <p:cNvSpPr>
              <a:spLocks noChangeArrowheads="1"/>
            </p:cNvSpPr>
            <p:nvPr/>
          </p:nvSpPr>
          <p:spPr bwMode="auto">
            <a:xfrm rot="4487235">
              <a:off x="3744" y="2016"/>
              <a:ext cx="336" cy="336"/>
            </a:xfrm>
            <a:prstGeom prst="pentag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6" name="Freeform 12"/>
            <p:cNvSpPr>
              <a:spLocks/>
            </p:cNvSpPr>
            <p:nvPr/>
          </p:nvSpPr>
          <p:spPr bwMode="auto">
            <a:xfrm rot="-6552611">
              <a:off x="4152" y="1656"/>
              <a:ext cx="384" cy="720"/>
            </a:xfrm>
            <a:custGeom>
              <a:avLst/>
              <a:gdLst>
                <a:gd name="T0" fmla="*/ 0 w 2256"/>
                <a:gd name="T1" fmla="*/ 0 h 3168"/>
                <a:gd name="T2" fmla="*/ 1056 w 2256"/>
                <a:gd name="T3" fmla="*/ 1056 h 3168"/>
                <a:gd name="T4" fmla="*/ 1056 w 2256"/>
                <a:gd name="T5" fmla="*/ 3168 h 3168"/>
                <a:gd name="T6" fmla="*/ 1200 w 2256"/>
                <a:gd name="T7" fmla="*/ 3168 h 3168"/>
                <a:gd name="T8" fmla="*/ 1200 w 2256"/>
                <a:gd name="T9" fmla="*/ 1056 h 3168"/>
                <a:gd name="T10" fmla="*/ 2256 w 2256"/>
                <a:gd name="T11" fmla="*/ 0 h 3168"/>
                <a:gd name="T12" fmla="*/ 1920 w 2256"/>
                <a:gd name="T13" fmla="*/ 0 h 3168"/>
                <a:gd name="T14" fmla="*/ 1152 w 2256"/>
                <a:gd name="T15" fmla="*/ 768 h 3168"/>
                <a:gd name="T16" fmla="*/ 384 w 2256"/>
                <a:gd name="T17" fmla="*/ 0 h 3168"/>
                <a:gd name="T18" fmla="*/ 0 w 2256"/>
                <a:gd name="T19" fmla="*/ 0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6" h="3168">
                  <a:moveTo>
                    <a:pt x="0" y="0"/>
                  </a:moveTo>
                  <a:lnTo>
                    <a:pt x="1056" y="1056"/>
                  </a:lnTo>
                  <a:lnTo>
                    <a:pt x="1056" y="3168"/>
                  </a:lnTo>
                  <a:lnTo>
                    <a:pt x="1200" y="3168"/>
                  </a:lnTo>
                  <a:lnTo>
                    <a:pt x="1200" y="1056"/>
                  </a:lnTo>
                  <a:lnTo>
                    <a:pt x="2256" y="0"/>
                  </a:lnTo>
                  <a:lnTo>
                    <a:pt x="1920" y="0"/>
                  </a:lnTo>
                  <a:lnTo>
                    <a:pt x="1152" y="768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77" name="AutoShape 13"/>
          <p:cNvSpPr>
            <a:spLocks noChangeArrowheads="1"/>
          </p:cNvSpPr>
          <p:nvPr/>
        </p:nvSpPr>
        <p:spPr bwMode="auto">
          <a:xfrm rot="6110685">
            <a:off x="7010400" y="2743200"/>
            <a:ext cx="1066800" cy="2133600"/>
          </a:xfrm>
          <a:prstGeom prst="lightningBol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lIns="86027" tIns="43013" rIns="86027" bIns="43013" anchor="ctr"/>
          <a:lstStyle/>
          <a:p>
            <a:pPr algn="ctr" defTabSz="860425" eaLnBrk="0" hangingPunct="0"/>
            <a:endParaRPr lang="ru-RU" sz="2300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6842125" y="4232275"/>
            <a:ext cx="175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7" tIns="43013" rIns="86027" bIns="43013">
            <a:spAutoFit/>
          </a:bodyPr>
          <a:lstStyle>
            <a:lvl1pPr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0213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60425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90638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20850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80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352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924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96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2300" dirty="0">
                <a:solidFill>
                  <a:srgbClr val="FFFF00"/>
                </a:solidFill>
              </a:rPr>
              <a:t>Complement</a:t>
            </a:r>
          </a:p>
        </p:txBody>
      </p:sp>
      <p:sp>
        <p:nvSpPr>
          <p:cNvPr id="36879" name="AutoShape 15" descr="Solid diamond"/>
          <p:cNvSpPr>
            <a:spLocks noChangeArrowheads="1"/>
          </p:cNvSpPr>
          <p:nvPr/>
        </p:nvSpPr>
        <p:spPr bwMode="auto">
          <a:xfrm>
            <a:off x="457200" y="1676400"/>
            <a:ext cx="1905000" cy="1447800"/>
          </a:xfrm>
          <a:prstGeom prst="irregularSeal2">
            <a:avLst/>
          </a:prstGeom>
          <a:pattFill prst="solidDmnd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212725" y="3165475"/>
            <a:ext cx="1916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7" tIns="43013" rIns="86027" bIns="43013">
            <a:spAutoFit/>
          </a:bodyPr>
          <a:lstStyle>
            <a:lvl1pPr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0213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60425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90638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20850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80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352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924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96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2300" dirty="0">
                <a:solidFill>
                  <a:srgbClr val="FFFF00"/>
                </a:solidFill>
              </a:rPr>
              <a:t>Dendritic Cell</a:t>
            </a:r>
          </a:p>
        </p:txBody>
      </p:sp>
      <p:grpSp>
        <p:nvGrpSpPr>
          <p:cNvPr id="36881" name="Group 17"/>
          <p:cNvGrpSpPr>
            <a:grpSpLocks/>
          </p:cNvGrpSpPr>
          <p:nvPr/>
        </p:nvGrpSpPr>
        <p:grpSpPr bwMode="auto">
          <a:xfrm>
            <a:off x="762000" y="4419600"/>
            <a:ext cx="1295400" cy="1219200"/>
            <a:chOff x="336" y="2496"/>
            <a:chExt cx="816" cy="768"/>
          </a:xfrm>
        </p:grpSpPr>
        <p:sp>
          <p:nvSpPr>
            <p:cNvPr id="36882" name="Oval 18"/>
            <p:cNvSpPr>
              <a:spLocks noChangeArrowheads="1"/>
            </p:cNvSpPr>
            <p:nvPr/>
          </p:nvSpPr>
          <p:spPr bwMode="auto">
            <a:xfrm>
              <a:off x="336" y="2496"/>
              <a:ext cx="816" cy="7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3" name="Oval 19"/>
            <p:cNvSpPr>
              <a:spLocks noChangeArrowheads="1"/>
            </p:cNvSpPr>
            <p:nvPr/>
          </p:nvSpPr>
          <p:spPr bwMode="auto">
            <a:xfrm>
              <a:off x="432" y="2592"/>
              <a:ext cx="576" cy="62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84" name="Group 20"/>
          <p:cNvGrpSpPr>
            <a:grpSpLocks/>
          </p:cNvGrpSpPr>
          <p:nvPr/>
        </p:nvGrpSpPr>
        <p:grpSpPr bwMode="auto">
          <a:xfrm rot="10102725">
            <a:off x="2057400" y="4267200"/>
            <a:ext cx="1524000" cy="838200"/>
            <a:chOff x="3744" y="1824"/>
            <a:chExt cx="960" cy="528"/>
          </a:xfrm>
        </p:grpSpPr>
        <p:sp>
          <p:nvSpPr>
            <p:cNvPr id="36885" name="AutoShape 21"/>
            <p:cNvSpPr>
              <a:spLocks noChangeArrowheads="1"/>
            </p:cNvSpPr>
            <p:nvPr/>
          </p:nvSpPr>
          <p:spPr bwMode="auto">
            <a:xfrm rot="4487235">
              <a:off x="3744" y="2016"/>
              <a:ext cx="336" cy="336"/>
            </a:xfrm>
            <a:prstGeom prst="pentagon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6" name="Freeform 22"/>
            <p:cNvSpPr>
              <a:spLocks/>
            </p:cNvSpPr>
            <p:nvPr/>
          </p:nvSpPr>
          <p:spPr bwMode="auto">
            <a:xfrm rot="-6552611">
              <a:off x="4152" y="1656"/>
              <a:ext cx="384" cy="720"/>
            </a:xfrm>
            <a:custGeom>
              <a:avLst/>
              <a:gdLst>
                <a:gd name="T0" fmla="*/ 0 w 2256"/>
                <a:gd name="T1" fmla="*/ 0 h 3168"/>
                <a:gd name="T2" fmla="*/ 1056 w 2256"/>
                <a:gd name="T3" fmla="*/ 1056 h 3168"/>
                <a:gd name="T4" fmla="*/ 1056 w 2256"/>
                <a:gd name="T5" fmla="*/ 3168 h 3168"/>
                <a:gd name="T6" fmla="*/ 1200 w 2256"/>
                <a:gd name="T7" fmla="*/ 3168 h 3168"/>
                <a:gd name="T8" fmla="*/ 1200 w 2256"/>
                <a:gd name="T9" fmla="*/ 1056 h 3168"/>
                <a:gd name="T10" fmla="*/ 2256 w 2256"/>
                <a:gd name="T11" fmla="*/ 0 h 3168"/>
                <a:gd name="T12" fmla="*/ 1920 w 2256"/>
                <a:gd name="T13" fmla="*/ 0 h 3168"/>
                <a:gd name="T14" fmla="*/ 1152 w 2256"/>
                <a:gd name="T15" fmla="*/ 768 h 3168"/>
                <a:gd name="T16" fmla="*/ 384 w 2256"/>
                <a:gd name="T17" fmla="*/ 0 h 3168"/>
                <a:gd name="T18" fmla="*/ 0 w 2256"/>
                <a:gd name="T19" fmla="*/ 0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56" h="3168">
                  <a:moveTo>
                    <a:pt x="0" y="0"/>
                  </a:moveTo>
                  <a:lnTo>
                    <a:pt x="1056" y="1056"/>
                  </a:lnTo>
                  <a:lnTo>
                    <a:pt x="1056" y="3168"/>
                  </a:lnTo>
                  <a:lnTo>
                    <a:pt x="1200" y="3168"/>
                  </a:lnTo>
                  <a:lnTo>
                    <a:pt x="1200" y="1056"/>
                  </a:lnTo>
                  <a:lnTo>
                    <a:pt x="2256" y="0"/>
                  </a:lnTo>
                  <a:lnTo>
                    <a:pt x="1920" y="0"/>
                  </a:lnTo>
                  <a:lnTo>
                    <a:pt x="1152" y="768"/>
                  </a:lnTo>
                  <a:lnTo>
                    <a:pt x="38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746125" y="5756275"/>
            <a:ext cx="1208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027" tIns="43013" rIns="86027" bIns="43013">
            <a:spAutoFit/>
          </a:bodyPr>
          <a:lstStyle>
            <a:lvl1pPr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30213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60425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90638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20850" defTabSz="8604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80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352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924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9650" defTabSz="860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2300" dirty="0">
                <a:solidFill>
                  <a:srgbClr val="FFFF00"/>
                </a:solidFill>
              </a:rPr>
              <a:t>NK Cell</a:t>
            </a:r>
          </a:p>
        </p:txBody>
      </p:sp>
    </p:spTree>
    <p:extLst>
      <p:ext uri="{BB962C8B-B14F-4D97-AF65-F5344CB8AC3E}">
        <p14:creationId xmlns:p14="http://schemas.microsoft.com/office/powerpoint/2010/main" val="24095324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Complications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4675" y="1268760"/>
            <a:ext cx="3997325" cy="4038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Tumor related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SVC syndrome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Spinal cord compression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Pleural and pericardial effusions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Pulmonary embolism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Obstructive </a:t>
            </a:r>
            <a:r>
              <a:rPr lang="en-US" sz="2000" b="1" dirty="0" err="1" smtClean="0">
                <a:solidFill>
                  <a:schemeClr val="bg1"/>
                </a:solidFill>
              </a:rPr>
              <a:t>uropathy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Pharyngeal/ airway </a:t>
            </a:r>
            <a:r>
              <a:rPr lang="en-US" sz="2000" b="1" dirty="0" err="1" smtClean="0">
                <a:solidFill>
                  <a:schemeClr val="bg1"/>
                </a:solidFill>
              </a:rPr>
              <a:t>obs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Metabolic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Tumor </a:t>
            </a:r>
            <a:r>
              <a:rPr lang="en-US" sz="2000" b="1" dirty="0" err="1" smtClean="0">
                <a:solidFill>
                  <a:schemeClr val="bg1"/>
                </a:solidFill>
              </a:rPr>
              <a:t>lysis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SIADH (</a:t>
            </a:r>
            <a:r>
              <a:rPr lang="en-US" sz="2000" b="1" dirty="0">
                <a:solidFill>
                  <a:schemeClr val="bg1"/>
                </a:solidFill>
              </a:rPr>
              <a:t>syndrome of inappropriate secretion of antidiuretic hormone 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Hypo/Hyperglycemia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09700"/>
            <a:ext cx="3997325" cy="4038600"/>
          </a:xfrm>
        </p:spPr>
        <p:txBody>
          <a:bodyPr/>
          <a:lstStyle/>
          <a:p>
            <a:pPr eaLnBrk="1" hangingPunct="1"/>
            <a:r>
              <a:rPr lang="en-US" sz="2700" b="1" dirty="0" smtClean="0">
                <a:solidFill>
                  <a:srgbClr val="FFFF00"/>
                </a:solidFill>
              </a:rPr>
              <a:t>GI</a:t>
            </a:r>
          </a:p>
          <a:p>
            <a:pPr lvl="1" eaLnBrk="1" hangingPunct="1"/>
            <a:r>
              <a:rPr lang="en-US" sz="2200" b="1" dirty="0" smtClean="0">
                <a:solidFill>
                  <a:schemeClr val="bg1"/>
                </a:solidFill>
              </a:rPr>
              <a:t>Bleeding, fistulae, obstruction</a:t>
            </a:r>
          </a:p>
          <a:p>
            <a:pPr eaLnBrk="1" hangingPunct="1"/>
            <a:r>
              <a:rPr lang="en-US" sz="2700" b="1" dirty="0" smtClean="0">
                <a:solidFill>
                  <a:srgbClr val="FFFF00"/>
                </a:solidFill>
              </a:rPr>
              <a:t>Cytokine mediated</a:t>
            </a:r>
          </a:p>
          <a:p>
            <a:pPr lvl="1" eaLnBrk="1" hangingPunct="1"/>
            <a:r>
              <a:rPr lang="en-US" sz="2200" b="1" dirty="0" smtClean="0">
                <a:solidFill>
                  <a:schemeClr val="bg1"/>
                </a:solidFill>
              </a:rPr>
              <a:t>Cachexia, fever malaise</a:t>
            </a:r>
          </a:p>
          <a:p>
            <a:pPr eaLnBrk="1" hangingPunct="1"/>
            <a:r>
              <a:rPr lang="en-US" sz="2700" b="1" dirty="0" smtClean="0">
                <a:solidFill>
                  <a:srgbClr val="FFFF00"/>
                </a:solidFill>
              </a:rPr>
              <a:t>Hematologic</a:t>
            </a:r>
          </a:p>
          <a:p>
            <a:pPr lvl="1" eaLnBrk="1" hangingPunct="1"/>
            <a:r>
              <a:rPr lang="en-US" sz="2200" b="1" dirty="0" smtClean="0">
                <a:solidFill>
                  <a:schemeClr val="bg1"/>
                </a:solidFill>
              </a:rPr>
              <a:t>BM infiltration</a:t>
            </a:r>
          </a:p>
          <a:p>
            <a:pPr lvl="1" eaLnBrk="1" hangingPunct="1"/>
            <a:r>
              <a:rPr lang="en-US" sz="2200" b="1" dirty="0" smtClean="0">
                <a:solidFill>
                  <a:schemeClr val="bg1"/>
                </a:solidFill>
              </a:rPr>
              <a:t>Pancytopenia </a:t>
            </a:r>
          </a:p>
          <a:p>
            <a:pPr lvl="1" eaLnBrk="1" hangingPunct="1"/>
            <a:endParaRPr lang="en-US" sz="2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70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1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1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1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1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  <p:bldP spid="81924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Tumor </a:t>
            </a:r>
            <a:r>
              <a:rPr lang="en-US" b="1" dirty="0" err="1" smtClean="0">
                <a:solidFill>
                  <a:srgbClr val="FFFF00"/>
                </a:solidFill>
              </a:rPr>
              <a:t>Lysis</a:t>
            </a:r>
            <a:r>
              <a:rPr lang="en-US" b="1" dirty="0" smtClean="0">
                <a:solidFill>
                  <a:srgbClr val="FFFF00"/>
                </a:solidFill>
              </a:rPr>
              <a:t>!!!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tr-TR" b="1" dirty="0" smtClean="0">
                <a:solidFill>
                  <a:srgbClr val="FFFF00"/>
                </a:solidFill>
              </a:rPr>
              <a:t>Evaluate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Phosphorus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Uric acid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Calcium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Potassium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FF00"/>
                </a:solidFill>
              </a:rPr>
              <a:t>Life threatening emergency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Hydrate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Alkalinize</a:t>
            </a:r>
          </a:p>
        </p:txBody>
      </p:sp>
    </p:spTree>
    <p:extLst>
      <p:ext uri="{BB962C8B-B14F-4D97-AF65-F5344CB8AC3E}">
        <p14:creationId xmlns:p14="http://schemas.microsoft.com/office/powerpoint/2010/main" val="394307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39"/>
            <a:ext cx="9144000" cy="6858000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785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CONCLUSION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err="1" smtClean="0">
                <a:solidFill>
                  <a:srgbClr val="FFFF00"/>
                </a:solidFill>
              </a:rPr>
              <a:t>Hodgkins</a:t>
            </a:r>
            <a:r>
              <a:rPr lang="en-US" b="1" dirty="0" smtClean="0">
                <a:solidFill>
                  <a:srgbClr val="FFFF00"/>
                </a:solidFill>
              </a:rPr>
              <a:t> vs. Non-</a:t>
            </a:r>
            <a:r>
              <a:rPr lang="en-US" b="1" dirty="0" err="1" smtClean="0">
                <a:solidFill>
                  <a:srgbClr val="FFFF00"/>
                </a:solidFill>
              </a:rPr>
              <a:t>Hodgkins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5834" y="1268760"/>
            <a:ext cx="3997325" cy="4038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Indolent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Hodgkins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B 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Hodgkins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Abdominal mass presentation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NHL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60% of lymphomas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FF00"/>
                </a:solidFill>
              </a:rPr>
              <a:t>NHL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EBV association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BOTH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24744"/>
            <a:ext cx="4267200" cy="4114800"/>
          </a:xfrm>
        </p:spPr>
        <p:txBody>
          <a:bodyPr/>
          <a:lstStyle/>
          <a:p>
            <a:pPr eaLnBrk="1" hangingPunct="1"/>
            <a:r>
              <a:rPr lang="en-US" sz="2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Reed Sternberg cells</a:t>
            </a:r>
          </a:p>
          <a:p>
            <a:pPr lvl="1" eaLnBrk="1" hangingPunct="1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Hodgkin</a:t>
            </a:r>
          </a:p>
          <a:p>
            <a:pPr eaLnBrk="1" hangingPunct="1"/>
            <a:r>
              <a:rPr lang="en-US" sz="2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Starry Sky</a:t>
            </a:r>
          </a:p>
          <a:p>
            <a:pPr lvl="1" eaLnBrk="1" hangingPunct="1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NHL</a:t>
            </a:r>
          </a:p>
          <a:p>
            <a:pPr eaLnBrk="1" hangingPunct="1"/>
            <a:r>
              <a:rPr lang="en-US" sz="2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Painless cervical </a:t>
            </a:r>
            <a:r>
              <a:rPr lang="en-US" sz="23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adenopathy</a:t>
            </a:r>
            <a:r>
              <a:rPr lang="en-US" sz="2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presentation</a:t>
            </a:r>
          </a:p>
          <a:p>
            <a:pPr lvl="1" eaLnBrk="1" hangingPunct="1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Hodgkin’s</a:t>
            </a:r>
          </a:p>
          <a:p>
            <a:pPr eaLnBrk="1" hangingPunct="1"/>
            <a:r>
              <a:rPr lang="en-US" sz="23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Associated with immune dysfunction</a:t>
            </a:r>
          </a:p>
          <a:p>
            <a:pPr lvl="1" eaLnBrk="1" hangingPunct="1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BOTH</a:t>
            </a:r>
          </a:p>
        </p:txBody>
      </p:sp>
    </p:spTree>
    <p:extLst>
      <p:ext uri="{BB962C8B-B14F-4D97-AF65-F5344CB8AC3E}">
        <p14:creationId xmlns:p14="http://schemas.microsoft.com/office/powerpoint/2010/main" val="423215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7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70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bldLvl="2" autoUpdateAnimBg="0"/>
      <p:bldP spid="87044" grpId="0" build="p" bldLvl="2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483488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Myeloproliferative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Neoplasms (MPN). MYELOFIBROSIS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5361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Hypocellular</a:t>
            </a:r>
            <a:r>
              <a:rPr lang="en-US" alt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AML &amp; </a:t>
            </a:r>
            <a:r>
              <a:rPr lang="en-US" altLang="en-US" sz="3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hypocellular</a:t>
            </a:r>
            <a:r>
              <a:rPr lang="en-US" alt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MDS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196752"/>
            <a:ext cx="6336704" cy="4745261"/>
          </a:xfrm>
          <a:noFill/>
        </p:spPr>
      </p:pic>
    </p:spTree>
    <p:extLst>
      <p:ext uri="{BB962C8B-B14F-4D97-AF65-F5344CB8AC3E}">
        <p14:creationId xmlns:p14="http://schemas.microsoft.com/office/powerpoint/2010/main" val="39476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Growgh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Indolent</a:t>
            </a:r>
            <a:r>
              <a:rPr lang="en-US" sz="2400" b="1" dirty="0">
                <a:solidFill>
                  <a:schemeClr val="bg1"/>
                </a:solidFill>
              </a:rPr>
              <a:t> – these lymphomas grow slowly.  The majority of NHLs are considered indolent.  Indolent lymphomas are generally considered incurable with chemotherapy and/or radiation therapy.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Aggressive</a:t>
            </a:r>
            <a:r>
              <a:rPr lang="en-US" sz="2400" b="1" dirty="0">
                <a:solidFill>
                  <a:schemeClr val="bg1"/>
                </a:solidFill>
              </a:rPr>
              <a:t> – these lymphomas have a rapid growth pattern.  This is the second most common form of NHL and are curable with chemotherapy.</a:t>
            </a: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Very Aggressive </a:t>
            </a:r>
            <a:r>
              <a:rPr lang="en-US" sz="2400" b="1" dirty="0">
                <a:solidFill>
                  <a:schemeClr val="bg1"/>
                </a:solidFill>
              </a:rPr>
              <a:t>– these lymphomas grow very rapidly.  They account for a small proportion of NHLs and can be treated with chemotherapy.  Unless treated rapidly, these lymphomas can be life threatening.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442325" y="6137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628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0" y="513487"/>
            <a:ext cx="6683422" cy="6036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7563" y="2475807"/>
            <a:ext cx="2065722" cy="1917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2322760"/>
            <a:ext cx="2073322" cy="21616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MPN are clonal disorders of the hematopoietic stem cell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36838" y="3403600"/>
            <a:ext cx="764162" cy="482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990600" y="3472697"/>
            <a:ext cx="1295400" cy="533400"/>
            <a:chOff x="1440" y="3456"/>
            <a:chExt cx="816" cy="432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584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680" y="369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776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1872" y="350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872" y="369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680" y="350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1776" y="379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1584" y="379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968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2016" y="369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968" y="379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84" y="369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968" y="350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064" y="355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872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776" y="369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776" y="350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2064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2064" y="374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1680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872" y="379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1680" y="379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2112" y="345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1536" y="350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1440" y="374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1440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629400" y="2487434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Myelofibrosis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(MF)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51"/>
          <p:cNvSpPr>
            <a:spLocks noChangeArrowheads="1"/>
          </p:cNvSpPr>
          <p:nvPr/>
        </p:nvSpPr>
        <p:spPr bwMode="auto">
          <a:xfrm>
            <a:off x="4438896" y="5740400"/>
            <a:ext cx="863600" cy="660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52"/>
          <p:cNvSpPr>
            <a:spLocks noChangeArrowheads="1"/>
          </p:cNvSpPr>
          <p:nvPr/>
        </p:nvSpPr>
        <p:spPr bwMode="auto">
          <a:xfrm>
            <a:off x="4537126" y="5811059"/>
            <a:ext cx="671689" cy="505012"/>
          </a:xfrm>
          <a:prstGeom prst="ellipse">
            <a:avLst/>
          </a:prstGeom>
          <a:gradFill rotWithShape="1">
            <a:gsLst>
              <a:gs pos="0">
                <a:srgbClr val="00FF00">
                  <a:alpha val="78999"/>
                </a:srgbClr>
              </a:gs>
              <a:gs pos="100000">
                <a:srgbClr val="000099">
                  <a:alpha val="78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57"/>
          <p:cNvSpPr>
            <a:spLocks noChangeShapeType="1"/>
          </p:cNvSpPr>
          <p:nvPr/>
        </p:nvSpPr>
        <p:spPr bwMode="auto">
          <a:xfrm flipH="1" flipV="1">
            <a:off x="2422478" y="4600081"/>
            <a:ext cx="1868037" cy="109581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78"/>
          <p:cNvSpPr txBox="1">
            <a:spLocks noChangeArrowheads="1"/>
          </p:cNvSpPr>
          <p:nvPr/>
        </p:nvSpPr>
        <p:spPr bwMode="auto">
          <a:xfrm>
            <a:off x="2492421" y="5765537"/>
            <a:ext cx="2041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Hematopoietic stem cell (HSC)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56"/>
          <p:cNvSpPr>
            <a:spLocks/>
          </p:cNvSpPr>
          <p:nvPr/>
        </p:nvSpPr>
        <p:spPr bwMode="auto">
          <a:xfrm>
            <a:off x="7236838" y="3489883"/>
            <a:ext cx="593725" cy="310071"/>
          </a:xfrm>
          <a:custGeom>
            <a:avLst/>
            <a:gdLst/>
            <a:ahLst/>
            <a:cxnLst>
              <a:cxn ang="0">
                <a:pos x="86" y="72"/>
              </a:cxn>
              <a:cxn ang="0">
                <a:pos x="142" y="176"/>
              </a:cxn>
              <a:cxn ang="0">
                <a:pos x="174" y="160"/>
              </a:cxn>
              <a:cxn ang="0">
                <a:pos x="190" y="136"/>
              </a:cxn>
              <a:cxn ang="0">
                <a:pos x="158" y="72"/>
              </a:cxn>
              <a:cxn ang="0">
                <a:pos x="94" y="0"/>
              </a:cxn>
              <a:cxn ang="0">
                <a:pos x="38" y="56"/>
              </a:cxn>
              <a:cxn ang="0">
                <a:pos x="46" y="96"/>
              </a:cxn>
              <a:cxn ang="0">
                <a:pos x="86" y="72"/>
              </a:cxn>
            </a:cxnLst>
            <a:rect l="0" t="0" r="r" b="b"/>
            <a:pathLst>
              <a:path w="190" h="193">
                <a:moveTo>
                  <a:pt x="86" y="72"/>
                </a:moveTo>
                <a:cubicBezTo>
                  <a:pt x="92" y="136"/>
                  <a:pt x="72" y="193"/>
                  <a:pt x="142" y="176"/>
                </a:cubicBezTo>
                <a:cubicBezTo>
                  <a:pt x="162" y="117"/>
                  <a:pt x="133" y="176"/>
                  <a:pt x="174" y="160"/>
                </a:cubicBezTo>
                <a:cubicBezTo>
                  <a:pt x="183" y="156"/>
                  <a:pt x="185" y="144"/>
                  <a:pt x="190" y="136"/>
                </a:cubicBezTo>
                <a:cubicBezTo>
                  <a:pt x="157" y="114"/>
                  <a:pt x="145" y="112"/>
                  <a:pt x="158" y="72"/>
                </a:cubicBezTo>
                <a:cubicBezTo>
                  <a:pt x="121" y="60"/>
                  <a:pt x="111" y="34"/>
                  <a:pt x="94" y="0"/>
                </a:cubicBezTo>
                <a:cubicBezTo>
                  <a:pt x="68" y="39"/>
                  <a:pt x="87" y="44"/>
                  <a:pt x="38" y="56"/>
                </a:cubicBezTo>
                <a:cubicBezTo>
                  <a:pt x="31" y="67"/>
                  <a:pt x="0" y="96"/>
                  <a:pt x="46" y="96"/>
                </a:cubicBezTo>
                <a:cubicBezTo>
                  <a:pt x="62" y="96"/>
                  <a:pt x="72" y="79"/>
                  <a:pt x="86" y="72"/>
                </a:cubicBezTo>
                <a:close/>
              </a:path>
            </a:pathLst>
          </a:custGeom>
          <a:solidFill>
            <a:srgbClr val="E3F47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441896" y="2175431"/>
            <a:ext cx="2930304" cy="1143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Essential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Thrombocythemia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(ET)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H="1" flipV="1">
            <a:off x="4836500" y="4755005"/>
            <a:ext cx="0" cy="79346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Line 57"/>
          <p:cNvSpPr>
            <a:spLocks noChangeShapeType="1"/>
          </p:cNvSpPr>
          <p:nvPr/>
        </p:nvSpPr>
        <p:spPr bwMode="auto">
          <a:xfrm flipV="1">
            <a:off x="5292780" y="4600080"/>
            <a:ext cx="1908689" cy="10487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6772085" y="3947424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Marrow Fibrosis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1028700" y="4078349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 Cells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2558" y="5811059"/>
            <a:ext cx="21272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JAK2</a:t>
            </a:r>
            <a:r>
              <a:rPr lang="en-US" sz="2000" baseline="30000" dirty="0" smtClean="0">
                <a:solidFill>
                  <a:schemeClr val="bg1"/>
                </a:solidFill>
              </a:rPr>
              <a:t>V617F</a:t>
            </a:r>
            <a:r>
              <a:rPr lang="en-US" sz="2000" dirty="0" smtClean="0">
                <a:solidFill>
                  <a:schemeClr val="bg1"/>
                </a:solidFill>
              </a:rPr>
              <a:t> mutation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CALR mutation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4" name="Lightning Bolt 53"/>
          <p:cNvSpPr/>
          <p:nvPr/>
        </p:nvSpPr>
        <p:spPr>
          <a:xfrm flipH="1">
            <a:off x="5360478" y="5717484"/>
            <a:ext cx="615563" cy="247690"/>
          </a:xfrm>
          <a:prstGeom prst="lightningBol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40200" y="3290560"/>
            <a:ext cx="1168400" cy="114320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4836500" y="3582235"/>
            <a:ext cx="241300" cy="42862"/>
          </a:xfrm>
          <a:prstGeom prst="rect">
            <a:avLst/>
          </a:prstGeom>
          <a:solidFill>
            <a:srgbClr val="6443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64"/>
          <p:cNvSpPr>
            <a:spLocks noChangeArrowheads="1"/>
          </p:cNvSpPr>
          <p:nvPr/>
        </p:nvSpPr>
        <p:spPr bwMode="auto">
          <a:xfrm>
            <a:off x="4561080" y="3567987"/>
            <a:ext cx="190500" cy="42862"/>
          </a:xfrm>
          <a:prstGeom prst="rect">
            <a:avLst/>
          </a:prstGeom>
          <a:solidFill>
            <a:srgbClr val="6443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65"/>
          <p:cNvSpPr>
            <a:spLocks noChangeArrowheads="1"/>
          </p:cNvSpPr>
          <p:nvPr/>
        </p:nvSpPr>
        <p:spPr bwMode="auto">
          <a:xfrm>
            <a:off x="4690340" y="3683703"/>
            <a:ext cx="190500" cy="50800"/>
          </a:xfrm>
          <a:prstGeom prst="rect">
            <a:avLst/>
          </a:prstGeom>
          <a:solidFill>
            <a:srgbClr val="6443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66"/>
          <p:cNvSpPr>
            <a:spLocks noChangeArrowheads="1"/>
          </p:cNvSpPr>
          <p:nvPr/>
        </p:nvSpPr>
        <p:spPr bwMode="auto">
          <a:xfrm>
            <a:off x="4343400" y="3672683"/>
            <a:ext cx="190500" cy="50800"/>
          </a:xfrm>
          <a:prstGeom prst="rect">
            <a:avLst/>
          </a:prstGeom>
          <a:solidFill>
            <a:srgbClr val="6443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67"/>
          <p:cNvSpPr>
            <a:spLocks noChangeArrowheads="1"/>
          </p:cNvSpPr>
          <p:nvPr/>
        </p:nvSpPr>
        <p:spPr bwMode="auto">
          <a:xfrm>
            <a:off x="4457700" y="3741321"/>
            <a:ext cx="152400" cy="50800"/>
          </a:xfrm>
          <a:prstGeom prst="rect">
            <a:avLst/>
          </a:prstGeom>
          <a:solidFill>
            <a:srgbClr val="644300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auto">
          <a:xfrm>
            <a:off x="4192078" y="3962323"/>
            <a:ext cx="116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Platelets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533400" y="2475807"/>
            <a:ext cx="2209800" cy="80079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Polycythemia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Vera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(PV)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0" y="513487"/>
            <a:ext cx="6683422" cy="60369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2286000"/>
            <a:ext cx="2073322" cy="21616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67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MPN are clonal disorders of the hematopoietic stem cell</a:t>
            </a:r>
            <a:endParaRPr lang="en-US" b="1" dirty="0">
              <a:solidFill>
                <a:srgbClr val="FFFF00"/>
              </a:solidFill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990600" y="3472697"/>
            <a:ext cx="1295400" cy="533400"/>
            <a:chOff x="1440" y="3456"/>
            <a:chExt cx="816" cy="432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584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1680" y="369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1776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1872" y="350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1872" y="369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1680" y="350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1776" y="379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1584" y="379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968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2016" y="369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968" y="379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84" y="369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968" y="350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2064" y="355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872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776" y="369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776" y="350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2064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2064" y="374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1680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872" y="379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1680" y="3792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2112" y="3456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1536" y="350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1440" y="3744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1440" y="3600"/>
              <a:ext cx="144" cy="96"/>
            </a:xfrm>
            <a:prstGeom prst="ellipse">
              <a:avLst/>
            </a:prstGeom>
            <a:gradFill rotWithShape="1">
              <a:gsLst>
                <a:gs pos="0">
                  <a:srgbClr val="E60000">
                    <a:gamma/>
                    <a:shade val="46275"/>
                    <a:invGamma/>
                  </a:srgbClr>
                </a:gs>
                <a:gs pos="100000">
                  <a:srgbClr val="E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Oval 51"/>
          <p:cNvSpPr>
            <a:spLocks noChangeArrowheads="1"/>
          </p:cNvSpPr>
          <p:nvPr/>
        </p:nvSpPr>
        <p:spPr bwMode="auto">
          <a:xfrm>
            <a:off x="4438896" y="5740400"/>
            <a:ext cx="863600" cy="660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52"/>
          <p:cNvSpPr>
            <a:spLocks noChangeArrowheads="1"/>
          </p:cNvSpPr>
          <p:nvPr/>
        </p:nvSpPr>
        <p:spPr bwMode="auto">
          <a:xfrm>
            <a:off x="4537126" y="5811059"/>
            <a:ext cx="671689" cy="505012"/>
          </a:xfrm>
          <a:prstGeom prst="ellipse">
            <a:avLst/>
          </a:prstGeom>
          <a:gradFill rotWithShape="1">
            <a:gsLst>
              <a:gs pos="0">
                <a:srgbClr val="00FF00">
                  <a:alpha val="78999"/>
                </a:srgbClr>
              </a:gs>
              <a:gs pos="100000">
                <a:srgbClr val="000099">
                  <a:alpha val="78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Line 57"/>
          <p:cNvSpPr>
            <a:spLocks noChangeShapeType="1"/>
          </p:cNvSpPr>
          <p:nvPr/>
        </p:nvSpPr>
        <p:spPr bwMode="auto">
          <a:xfrm flipH="1" flipV="1">
            <a:off x="2422478" y="4600081"/>
            <a:ext cx="1868037" cy="109581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78"/>
          <p:cNvSpPr txBox="1">
            <a:spLocks noChangeArrowheads="1"/>
          </p:cNvSpPr>
          <p:nvPr/>
        </p:nvSpPr>
        <p:spPr bwMode="auto">
          <a:xfrm>
            <a:off x="2492421" y="5765537"/>
            <a:ext cx="2041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Hematopoietic stem cell (HSC)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43"/>
          <p:cNvSpPr txBox="1">
            <a:spLocks noChangeArrowheads="1"/>
          </p:cNvSpPr>
          <p:nvPr/>
        </p:nvSpPr>
        <p:spPr bwMode="auto">
          <a:xfrm>
            <a:off x="1028700" y="4078349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 Cells</a:t>
            </a: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2559" y="5841329"/>
            <a:ext cx="2127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JAK2</a:t>
            </a:r>
            <a:r>
              <a:rPr lang="en-US" sz="2000" baseline="30000" dirty="0" smtClean="0">
                <a:solidFill>
                  <a:schemeClr val="bg1"/>
                </a:solidFill>
              </a:rPr>
              <a:t>V617F</a:t>
            </a:r>
            <a:r>
              <a:rPr lang="en-US" sz="2000" dirty="0" smtClean="0">
                <a:solidFill>
                  <a:schemeClr val="bg1"/>
                </a:solidFill>
              </a:rPr>
              <a:t> mutation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4" name="Lightning Bolt 53"/>
          <p:cNvSpPr/>
          <p:nvPr/>
        </p:nvSpPr>
        <p:spPr>
          <a:xfrm flipH="1">
            <a:off x="5360478" y="5717484"/>
            <a:ext cx="615563" cy="247690"/>
          </a:xfrm>
          <a:prstGeom prst="lightningBol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 bwMode="auto">
          <a:xfrm>
            <a:off x="533400" y="2475807"/>
            <a:ext cx="2209800" cy="800793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Polycythemia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Vera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(PV)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6" name="Picture 55"/>
          <p:cNvPicPr>
            <a:picLocks noChangeAspect="1" noChangeArrowheads="1"/>
          </p:cNvPicPr>
          <p:nvPr/>
        </p:nvPicPr>
        <p:blipFill rotWithShape="1">
          <a:blip r:embed="rId3" cstate="print"/>
          <a:srcRect l="19484" t="2618" r="4458" b="62727"/>
          <a:stretch/>
        </p:blipFill>
        <p:spPr bwMode="auto">
          <a:xfrm>
            <a:off x="3858376" y="2464658"/>
            <a:ext cx="4486529" cy="2046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65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20" y="513487"/>
            <a:ext cx="6683422" cy="6036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87563" y="2475807"/>
            <a:ext cx="2065722" cy="19170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11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MPN are clonal disorders of the hematopoietic stem cell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236838" y="3403600"/>
            <a:ext cx="764162" cy="4826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6629400" y="2487434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Myelofibrosis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(MF)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51"/>
          <p:cNvSpPr>
            <a:spLocks noChangeArrowheads="1"/>
          </p:cNvSpPr>
          <p:nvPr/>
        </p:nvSpPr>
        <p:spPr bwMode="auto">
          <a:xfrm>
            <a:off x="4438896" y="5740400"/>
            <a:ext cx="863600" cy="660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52"/>
          <p:cNvSpPr>
            <a:spLocks noChangeArrowheads="1"/>
          </p:cNvSpPr>
          <p:nvPr/>
        </p:nvSpPr>
        <p:spPr bwMode="auto">
          <a:xfrm>
            <a:off x="4537126" y="5811059"/>
            <a:ext cx="671689" cy="505012"/>
          </a:xfrm>
          <a:prstGeom prst="ellipse">
            <a:avLst/>
          </a:prstGeom>
          <a:gradFill rotWithShape="1">
            <a:gsLst>
              <a:gs pos="0">
                <a:srgbClr val="00FF00">
                  <a:alpha val="78999"/>
                </a:srgbClr>
              </a:gs>
              <a:gs pos="100000">
                <a:srgbClr val="000099">
                  <a:alpha val="78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78"/>
          <p:cNvSpPr txBox="1">
            <a:spLocks noChangeArrowheads="1"/>
          </p:cNvSpPr>
          <p:nvPr/>
        </p:nvSpPr>
        <p:spPr bwMode="auto">
          <a:xfrm>
            <a:off x="2492421" y="5765537"/>
            <a:ext cx="20414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Hematopoietic stem cell (HSC)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reeform 56"/>
          <p:cNvSpPr>
            <a:spLocks/>
          </p:cNvSpPr>
          <p:nvPr/>
        </p:nvSpPr>
        <p:spPr bwMode="auto">
          <a:xfrm>
            <a:off x="7236838" y="3489883"/>
            <a:ext cx="593725" cy="310071"/>
          </a:xfrm>
          <a:custGeom>
            <a:avLst/>
            <a:gdLst/>
            <a:ahLst/>
            <a:cxnLst>
              <a:cxn ang="0">
                <a:pos x="86" y="72"/>
              </a:cxn>
              <a:cxn ang="0">
                <a:pos x="142" y="176"/>
              </a:cxn>
              <a:cxn ang="0">
                <a:pos x="174" y="160"/>
              </a:cxn>
              <a:cxn ang="0">
                <a:pos x="190" y="136"/>
              </a:cxn>
              <a:cxn ang="0">
                <a:pos x="158" y="72"/>
              </a:cxn>
              <a:cxn ang="0">
                <a:pos x="94" y="0"/>
              </a:cxn>
              <a:cxn ang="0">
                <a:pos x="38" y="56"/>
              </a:cxn>
              <a:cxn ang="0">
                <a:pos x="46" y="96"/>
              </a:cxn>
              <a:cxn ang="0">
                <a:pos x="86" y="72"/>
              </a:cxn>
            </a:cxnLst>
            <a:rect l="0" t="0" r="r" b="b"/>
            <a:pathLst>
              <a:path w="190" h="193">
                <a:moveTo>
                  <a:pt x="86" y="72"/>
                </a:moveTo>
                <a:cubicBezTo>
                  <a:pt x="92" y="136"/>
                  <a:pt x="72" y="193"/>
                  <a:pt x="142" y="176"/>
                </a:cubicBezTo>
                <a:cubicBezTo>
                  <a:pt x="162" y="117"/>
                  <a:pt x="133" y="176"/>
                  <a:pt x="174" y="160"/>
                </a:cubicBezTo>
                <a:cubicBezTo>
                  <a:pt x="183" y="156"/>
                  <a:pt x="185" y="144"/>
                  <a:pt x="190" y="136"/>
                </a:cubicBezTo>
                <a:cubicBezTo>
                  <a:pt x="157" y="114"/>
                  <a:pt x="145" y="112"/>
                  <a:pt x="158" y="72"/>
                </a:cubicBezTo>
                <a:cubicBezTo>
                  <a:pt x="121" y="60"/>
                  <a:pt x="111" y="34"/>
                  <a:pt x="94" y="0"/>
                </a:cubicBezTo>
                <a:cubicBezTo>
                  <a:pt x="68" y="39"/>
                  <a:pt x="87" y="44"/>
                  <a:pt x="38" y="56"/>
                </a:cubicBezTo>
                <a:cubicBezTo>
                  <a:pt x="31" y="67"/>
                  <a:pt x="0" y="96"/>
                  <a:pt x="46" y="96"/>
                </a:cubicBezTo>
                <a:cubicBezTo>
                  <a:pt x="62" y="96"/>
                  <a:pt x="72" y="79"/>
                  <a:pt x="86" y="72"/>
                </a:cubicBezTo>
                <a:close/>
              </a:path>
            </a:pathLst>
          </a:custGeom>
          <a:solidFill>
            <a:srgbClr val="E3F47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Line 57"/>
          <p:cNvSpPr>
            <a:spLocks noChangeShapeType="1"/>
          </p:cNvSpPr>
          <p:nvPr/>
        </p:nvSpPr>
        <p:spPr bwMode="auto">
          <a:xfrm flipV="1">
            <a:off x="5292780" y="4600080"/>
            <a:ext cx="1908689" cy="10487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43"/>
          <p:cNvSpPr txBox="1">
            <a:spLocks noChangeArrowheads="1"/>
          </p:cNvSpPr>
          <p:nvPr/>
        </p:nvSpPr>
        <p:spPr bwMode="auto">
          <a:xfrm>
            <a:off x="6772085" y="3947424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Marrow Fibrosis</a:t>
            </a:r>
            <a:endPara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62559" y="5841329"/>
            <a:ext cx="2127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JAK2</a:t>
            </a:r>
            <a:r>
              <a:rPr lang="en-US" sz="2000" baseline="30000" dirty="0" smtClean="0">
                <a:solidFill>
                  <a:schemeClr val="bg1"/>
                </a:solidFill>
              </a:rPr>
              <a:t>V617F</a:t>
            </a:r>
            <a:r>
              <a:rPr lang="en-US" sz="2000" dirty="0" smtClean="0">
                <a:solidFill>
                  <a:schemeClr val="bg1"/>
                </a:solidFill>
              </a:rPr>
              <a:t> mutation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4" name="Lightning Bolt 53"/>
          <p:cNvSpPr/>
          <p:nvPr/>
        </p:nvSpPr>
        <p:spPr>
          <a:xfrm flipH="1">
            <a:off x="5360478" y="5717484"/>
            <a:ext cx="615563" cy="247690"/>
          </a:xfrm>
          <a:prstGeom prst="lightningBol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 noChangeArrowheads="1"/>
          </p:cNvPicPr>
          <p:nvPr/>
        </p:nvPicPr>
        <p:blipFill rotWithShape="1">
          <a:blip r:embed="rId3" cstate="print"/>
          <a:srcRect l="19755" t="66901" r="5042" b="4077"/>
          <a:stretch/>
        </p:blipFill>
        <p:spPr bwMode="auto">
          <a:xfrm>
            <a:off x="1208160" y="2466230"/>
            <a:ext cx="4278240" cy="1564634"/>
          </a:xfrm>
          <a:prstGeom prst="rect">
            <a:avLst/>
          </a:prstGeom>
          <a:noFill/>
        </p:spPr>
      </p:pic>
      <p:pic>
        <p:nvPicPr>
          <p:cNvPr id="57" name="Picture 56"/>
          <p:cNvPicPr>
            <a:picLocks noChangeAspect="1" noChangeArrowheads="1"/>
          </p:cNvPicPr>
          <p:nvPr/>
        </p:nvPicPr>
        <p:blipFill rotWithShape="1">
          <a:blip r:embed="rId3" cstate="print"/>
          <a:srcRect l="19484" t="2618" r="4458" b="91750"/>
          <a:stretch/>
        </p:blipFill>
        <p:spPr bwMode="auto">
          <a:xfrm>
            <a:off x="1208160" y="2133600"/>
            <a:ext cx="4278240" cy="332630"/>
          </a:xfrm>
          <a:prstGeom prst="rect">
            <a:avLst/>
          </a:prstGeom>
          <a:noFill/>
        </p:spPr>
      </p:pic>
      <p:pic>
        <p:nvPicPr>
          <p:cNvPr id="58" name="Picture 2" descr="CP1044663-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632" y="4094400"/>
            <a:ext cx="2290559" cy="1452808"/>
          </a:xfrm>
          <a:prstGeom prst="rect">
            <a:avLst/>
          </a:prstGeom>
          <a:noFill/>
          <a:ln w="0">
            <a:solidFill>
              <a:schemeClr val="folHlink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89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MYELOFIBROSIS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AKA: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agnogenic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myeloid metaplasia with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myelofibrosis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Clonal stem cell disorder affecting megakaryocytes predominantly</a:t>
            </a: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myeloproliferative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disorders can result in a phase which can be difficult to distinguish from primary MF</a:t>
            </a: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Myeloid metaplasia refers to earlier proliferative phase where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extramedullary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hematopoiesis predominates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75576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MYELOFIBROSIS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pl-PL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Myelofibrosis</a:t>
            </a:r>
            <a:r>
              <a:rPr lang="pl-PL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is a chronic myeloproliferative disease with clonal hematopoesis and secondary(non-clonal) hyperproliferation of fibroblasts (stimulated by PDGF, EGF, TGF-</a:t>
            </a:r>
            <a:r>
              <a:rPr lang="pl-PL" sz="24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 released from myeloid cells, mainly from neoplastic megakaryocytes) with increased collagen synthesis. It produces bone marrow fibrosis and to extramedullary hematopoesis in the spleen or in multiple organs</a:t>
            </a:r>
            <a:endParaRPr lang="en-US" sz="2400" dirty="0" smtClean="0">
              <a:solidFill>
                <a:srgbClr val="FFFFCC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algn="just" eaLnBrk="1" hangingPunct="1"/>
            <a:r>
              <a:rPr lang="en-US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Other terms </a:t>
            </a:r>
          </a:p>
          <a:p>
            <a:pPr lvl="1" algn="just" eaLnBrk="1" hangingPunct="1"/>
            <a:r>
              <a:rPr lang="pl-PL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agnogenic myeloid metaplasia </a:t>
            </a: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1" hangingPunct="1"/>
            <a:r>
              <a:rPr lang="pl-PL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primary myelofibrosis, </a:t>
            </a: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1" hangingPunct="1"/>
            <a:r>
              <a:rPr lang="pl-PL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osteomyelofibrosis, </a:t>
            </a: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1" hangingPunct="1"/>
            <a:r>
              <a:rPr lang="pl-PL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idiopathic myelofibrosis, </a:t>
            </a: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algn="just" eaLnBrk="1" hangingPunct="1"/>
            <a:r>
              <a:rPr lang="pl-PL" sz="20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myelofibrosis with myeloid metaplasia </a:t>
            </a:r>
            <a:endParaRPr lang="en-US" sz="20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8323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FFFF00"/>
                </a:solidFill>
              </a:rPr>
              <a:t>Myelofibrosis</a:t>
            </a:r>
            <a:r>
              <a:rPr lang="en-US" b="1" dirty="0" smtClean="0">
                <a:solidFill>
                  <a:srgbClr val="FFFF00"/>
                </a:solidFill>
              </a:rPr>
              <a:t> with Myeloid Metaplasia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752600"/>
            <a:ext cx="5410201" cy="1905000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 smtClean="0">
                <a:solidFill>
                  <a:schemeClr val="bg1"/>
                </a:solidFill>
              </a:rPr>
              <a:t>JAK2 mutation in 60% of patients</a:t>
            </a:r>
          </a:p>
          <a:p>
            <a:r>
              <a:rPr lang="en-US" sz="4500" dirty="0" err="1" smtClean="0">
                <a:solidFill>
                  <a:schemeClr val="bg1"/>
                </a:solidFill>
              </a:rPr>
              <a:t>Myelofibrosis</a:t>
            </a:r>
            <a:r>
              <a:rPr lang="en-US" sz="4500" dirty="0" smtClean="0">
                <a:solidFill>
                  <a:schemeClr val="bg1"/>
                </a:solidFill>
              </a:rPr>
              <a:t> </a:t>
            </a:r>
            <a:r>
              <a:rPr lang="en-US" sz="4500" dirty="0">
                <a:solidFill>
                  <a:schemeClr val="bg1"/>
                </a:solidFill>
              </a:rPr>
              <a:t>is a clonal </a:t>
            </a:r>
            <a:r>
              <a:rPr lang="en-US" sz="4200" dirty="0">
                <a:solidFill>
                  <a:schemeClr val="bg1"/>
                </a:solidFill>
              </a:rPr>
              <a:t>hematologic</a:t>
            </a:r>
            <a:r>
              <a:rPr lang="en-US" sz="4500" dirty="0">
                <a:solidFill>
                  <a:schemeClr val="bg1"/>
                </a:solidFill>
              </a:rPr>
              <a:t> malignancy with reactive marrow fibrosis </a:t>
            </a:r>
            <a:endParaRPr lang="en-US" sz="45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599" y="76200"/>
            <a:ext cx="34956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243858"/>
            <a:ext cx="815982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Primary </a:t>
            </a:r>
            <a:r>
              <a:rPr lang="en-US" sz="2800" dirty="0" err="1">
                <a:solidFill>
                  <a:schemeClr val="bg1"/>
                </a:solidFill>
              </a:rPr>
              <a:t>myelofibrosis</a:t>
            </a:r>
            <a:r>
              <a:rPr lang="en-US" sz="2800" dirty="0">
                <a:solidFill>
                  <a:schemeClr val="bg1"/>
                </a:solidFill>
              </a:rPr>
              <a:t>, or PMF, entered </a:t>
            </a:r>
            <a:r>
              <a:rPr lang="en-US" sz="2800" dirty="0" smtClean="0">
                <a:solidFill>
                  <a:schemeClr val="bg1"/>
                </a:solidFill>
              </a:rPr>
              <a:t>the scientific </a:t>
            </a:r>
            <a:r>
              <a:rPr lang="en-US" sz="2800" dirty="0">
                <a:solidFill>
                  <a:schemeClr val="bg1"/>
                </a:solidFill>
              </a:rPr>
              <a:t>discourse in 1879 with varied nomenclature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	–</a:t>
            </a:r>
            <a:r>
              <a:rPr lang="en-US" sz="2800" dirty="0" err="1">
                <a:solidFill>
                  <a:schemeClr val="bg1"/>
                </a:solidFill>
              </a:rPr>
              <a:t>Agnogenic</a:t>
            </a:r>
            <a:r>
              <a:rPr lang="en-US" sz="2800" dirty="0">
                <a:solidFill>
                  <a:schemeClr val="bg1"/>
                </a:solidFill>
              </a:rPr>
              <a:t> myeloid metaplasia</a:t>
            </a:r>
          </a:p>
          <a:p>
            <a:r>
              <a:rPr lang="en-US" sz="2800" dirty="0">
                <a:solidFill>
                  <a:schemeClr val="bg1"/>
                </a:solidFill>
              </a:rPr>
              <a:t>	–Myeloid metaplasia with </a:t>
            </a:r>
            <a:r>
              <a:rPr lang="en-US" sz="2800" dirty="0" err="1">
                <a:solidFill>
                  <a:schemeClr val="bg1"/>
                </a:solidFill>
              </a:rPr>
              <a:t>myelofibrosis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–Chronic idiopathic </a:t>
            </a:r>
            <a:r>
              <a:rPr lang="en-US" sz="2800" dirty="0" err="1">
                <a:solidFill>
                  <a:schemeClr val="bg1"/>
                </a:solidFill>
              </a:rPr>
              <a:t>myelofibrosis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Patients with an antecedent diagnosis of PV or ET are diagnosed with PPV-MF or PET-MF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MYELOFIBROSIS</a:t>
            </a:r>
            <a:endParaRPr lang="en-US" sz="2800" i="1" dirty="0" smtClean="0">
              <a:solidFill>
                <a:srgbClr val="FFFF0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475163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Insidious onset in older people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asymptomatic (15% - 30%)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severe fatigue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Splenomegaly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massive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Hepatomegaly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Hypermetabolic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symptoms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Loss of weight, fever and night sweats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Bleeding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Bone pain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Gout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 transform to acute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leukaemia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10-20% of cases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8548" name="Picture 5" descr="Massive splenomega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6163" y="2133600"/>
            <a:ext cx="3983037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7175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158037" cy="811882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FF00"/>
                </a:solidFill>
              </a:rPr>
              <a:t>MYELOFIBROSIS</a:t>
            </a:r>
            <a:endParaRPr lang="en-US" sz="2800" i="1" dirty="0" smtClean="0">
              <a:solidFill>
                <a:srgbClr val="FFFF00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475163" cy="5181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Anaemia</a:t>
            </a:r>
            <a:endParaRPr lang="en-US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High WBC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 presentation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Later leucopenia and thrombocytopenia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Leucoerythroblastic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blood film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Tear drops red cells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Bone marrow aspiration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Failed due to fibrosis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Trephine biopsy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fibrotic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hypercellular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marrow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Increase in NAP score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JAK2</a:t>
            </a:r>
            <a:r>
              <a:rPr lang="en-US" sz="2400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(V617F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in approximately 50% of cases</a:t>
            </a:r>
          </a:p>
        </p:txBody>
      </p:sp>
      <p:pic>
        <p:nvPicPr>
          <p:cNvPr id="109572" name="Picture 7" descr="Marrow fibrosis FB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39952" y="692696"/>
            <a:ext cx="4059237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2130" y="6211669"/>
            <a:ext cx="3833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“Naked</a:t>
            </a:r>
            <a:r>
              <a:rPr lang="en-US" b="1" dirty="0">
                <a:solidFill>
                  <a:srgbClr val="FFFF00"/>
                </a:solidFill>
              </a:rPr>
              <a:t>" megakaryocytic nucleus circulating in the blood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Myelofibrosis: peripheral blood - 1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130" y="3040675"/>
            <a:ext cx="3851920" cy="318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2753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08912" cy="811882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Myelofibrosis</a:t>
            </a: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peripheral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blood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23528" y="5556301"/>
            <a:ext cx="3754438" cy="7947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Large, irregular platelet forms </a:t>
            </a: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can be seen</a:t>
            </a:r>
            <a:endParaRPr lang="ru-RU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38043" y="1700808"/>
            <a:ext cx="3754437" cy="8668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 megakaryocytic nucleus associated with large platelet forms is pictured with an </a:t>
            </a:r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eosinophil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Myelofibrosis: peripheral blood - 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554225" cy="37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yelofibrosis: peripheral blood - 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7525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59185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1437"/>
            <a:ext cx="6611938" cy="414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29369" y="4959"/>
            <a:ext cx="9143999" cy="71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 anchorCtr="1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</a:pPr>
            <a:r>
              <a:rPr lang="en-GB" sz="2400" b="1" dirty="0">
                <a:solidFill>
                  <a:srgbClr val="FFFF00"/>
                </a:solidFill>
              </a:rPr>
              <a:t>Pathological Features of Peripheral Blood and Bone Marrow in Patients with </a:t>
            </a:r>
            <a:r>
              <a:rPr lang="en-GB" sz="2400" b="1" dirty="0" err="1">
                <a:solidFill>
                  <a:srgbClr val="FFFF00"/>
                </a:solidFill>
              </a:rPr>
              <a:t>Myelofibrosis</a:t>
            </a:r>
            <a:r>
              <a:rPr lang="en-GB" sz="2400" b="1" dirty="0">
                <a:solidFill>
                  <a:srgbClr val="FFFF00"/>
                </a:solidFill>
              </a:rPr>
              <a:t> with Myeloid Metaplasia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905" y="4944197"/>
            <a:ext cx="9143999" cy="176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 defTabSz="457200">
              <a:lnSpc>
                <a:spcPct val="97000"/>
              </a:lnSpc>
              <a:spcBef>
                <a:spcPct val="0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00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Panel </a:t>
            </a:r>
            <a:r>
              <a:rPr lang="en-GB" sz="1600" b="1" dirty="0" smtClean="0">
                <a:solidFill>
                  <a:srgbClr val="FFFF00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A: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shows </a:t>
            </a:r>
            <a:r>
              <a:rPr lang="en-GB" sz="1600" b="1" dirty="0" err="1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myelophthisis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of the blood. Immature granulocyte precursors, a nucleated red cell, and teardrop-shaped red cells are visible (Wright-</a:t>
            </a:r>
            <a:r>
              <a:rPr lang="en-GB" sz="1600" b="1" dirty="0" err="1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Giemsa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, x200). </a:t>
            </a:r>
            <a:endParaRPr lang="en-GB" sz="1600" b="1" dirty="0" smtClean="0">
              <a:solidFill>
                <a:schemeClr val="bg1"/>
              </a:solidFill>
              <a:latin typeface="Arial" pitchFamily="34" charset="0"/>
              <a:ea typeface="Lucida Sans Unicode" pitchFamily="34" charset="0"/>
              <a:cs typeface="Arial" pitchFamily="34" charset="0"/>
            </a:endParaRPr>
          </a:p>
          <a:p>
            <a:pPr marL="215900" indent="-215900" defTabSz="457200">
              <a:lnSpc>
                <a:spcPct val="97000"/>
              </a:lnSpc>
              <a:spcBef>
                <a:spcPct val="0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 smtClean="0">
                <a:solidFill>
                  <a:srgbClr val="FFFF00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Panel B: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biopsy 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specimens of the bone marrow core show stromal stranding and atypical megakaryocytes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(</a:t>
            </a:r>
            <a:r>
              <a:rPr lang="en-GB" sz="1600" b="1" dirty="0" err="1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hematoxylin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and eosin, x128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).</a:t>
            </a:r>
          </a:p>
          <a:p>
            <a:pPr marL="215900" indent="-215900" defTabSz="457200">
              <a:lnSpc>
                <a:spcPct val="97000"/>
              </a:lnSpc>
              <a:spcBef>
                <a:spcPct val="0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>
                <a:solidFill>
                  <a:srgbClr val="FFFF00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Panel </a:t>
            </a:r>
            <a:r>
              <a:rPr lang="en-GB" sz="1600" b="1" dirty="0" smtClean="0">
                <a:solidFill>
                  <a:srgbClr val="FFFF00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C: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collagen fibrosis on silver-impregnation staining of </a:t>
            </a:r>
            <a:r>
              <a:rPr lang="en-GB" sz="1600" b="1" dirty="0" err="1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reticulin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- 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thickening of the bone </a:t>
            </a:r>
            <a:r>
              <a:rPr lang="en-GB" sz="1600" b="1" dirty="0" err="1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trabeculae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(</a:t>
            </a:r>
            <a:r>
              <a:rPr lang="en-GB" sz="1600" b="1" dirty="0" err="1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osteosclerosis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)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(x128).</a:t>
            </a:r>
          </a:p>
          <a:p>
            <a:pPr marL="215900" indent="-215900" defTabSz="457200">
              <a:lnSpc>
                <a:spcPct val="97000"/>
              </a:lnSpc>
              <a:spcBef>
                <a:spcPct val="0"/>
              </a:spcBef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sz="1600" b="1" dirty="0" smtClean="0">
                <a:solidFill>
                  <a:srgbClr val="FFFF00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Panel D: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and 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intramedullary sinusoidal </a:t>
            </a:r>
            <a:r>
              <a:rPr lang="en-GB" sz="1600" b="1" dirty="0" err="1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hematopoiesis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(</a:t>
            </a:r>
            <a:r>
              <a:rPr lang="en-GB" sz="1600" b="1" dirty="0" err="1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hematoxylin</a:t>
            </a:r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 </a:t>
            </a:r>
            <a:r>
              <a:rPr lang="en-GB" sz="1600" b="1" dirty="0">
                <a:solidFill>
                  <a:schemeClr val="bg1"/>
                </a:solidFill>
                <a:latin typeface="Arial" pitchFamily="34" charset="0"/>
                <a:ea typeface="Lucida Sans Unicode" pitchFamily="34" charset="0"/>
                <a:cs typeface="Arial" pitchFamily="34" charset="0"/>
              </a:rPr>
              <a:t>and eosin, x128).</a:t>
            </a:r>
          </a:p>
        </p:txBody>
      </p:sp>
    </p:spTree>
    <p:extLst>
      <p:ext uri="{BB962C8B-B14F-4D97-AF65-F5344CB8AC3E}">
        <p14:creationId xmlns:p14="http://schemas.microsoft.com/office/powerpoint/2010/main" val="39040320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4343400" y="457200"/>
          <a:ext cx="4056063" cy="592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age" r:id="rId4" imgW="2803454" imgH="4096173" progId="Photoshop.Image.6">
                  <p:embed/>
                </p:oleObj>
              </mc:Choice>
              <mc:Fallback>
                <p:oleObj name="Image" r:id="rId4" imgW="2803454" imgH="409617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"/>
                        <a:ext cx="4056063" cy="592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" y="2438400"/>
            <a:ext cx="396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Anatomic definition of lymph node regions used for staging purposes</a:t>
            </a:r>
          </a:p>
        </p:txBody>
      </p:sp>
    </p:spTree>
    <p:extLst>
      <p:ext uri="{BB962C8B-B14F-4D97-AF65-F5344CB8AC3E}">
        <p14:creationId xmlns:p14="http://schemas.microsoft.com/office/powerpoint/2010/main" val="169367495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33015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9653" y="3429000"/>
            <a:ext cx="3261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Red blood cells, tear-drop shape</a:t>
            </a:r>
            <a:endParaRPr lang="en-US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1"/>
            <a:ext cx="2971800" cy="240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00418" y="3507859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 </a:t>
            </a:r>
            <a:r>
              <a:rPr lang="en-US" b="1" dirty="0" err="1" smtClean="0">
                <a:solidFill>
                  <a:schemeClr val="bg1"/>
                </a:solidFill>
              </a:rPr>
              <a:t>leukoerythroblastic</a:t>
            </a:r>
            <a:r>
              <a:rPr lang="en-US" b="1" dirty="0" smtClean="0">
                <a:solidFill>
                  <a:schemeClr val="bg1"/>
                </a:solidFill>
              </a:rPr>
              <a:t> blood smear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23273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FFFF00"/>
                </a:solidFill>
              </a:rPr>
              <a:t>Peripheral Blood and Bone Marrow in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Myelofibrosis</a:t>
            </a:r>
            <a:endParaRPr lang="en-US" sz="2800" b="1" u="sng" dirty="0">
              <a:solidFill>
                <a:srgbClr val="FFFF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53" y="4038600"/>
            <a:ext cx="33337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4271" y="6324600"/>
            <a:ext cx="2233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Bone marrow fibrosis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27055"/>
            <a:ext cx="3276600" cy="217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00600" y="6183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Reticulin</a:t>
            </a:r>
            <a:r>
              <a:rPr lang="en-US" b="1" dirty="0" smtClean="0">
                <a:solidFill>
                  <a:schemeClr val="bg1"/>
                </a:solidFill>
              </a:rPr>
              <a:t> stain of marrow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Understanding</a:t>
            </a:r>
            <a:r>
              <a:rPr lang="en-US" sz="3600" b="1" u="sng" dirty="0" smtClean="0">
                <a:solidFill>
                  <a:srgbClr val="FFFF00"/>
                </a:solidFill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</a:rPr>
              <a:t>M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yelofibrosis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700" dirty="0" err="1" smtClean="0">
                <a:solidFill>
                  <a:schemeClr val="bg1"/>
                </a:solidFill>
              </a:rPr>
              <a:t>Myelofibrosis</a:t>
            </a:r>
            <a:r>
              <a:rPr lang="en-US" sz="2700" dirty="0" smtClean="0">
                <a:solidFill>
                  <a:schemeClr val="bg1"/>
                </a:solidFill>
              </a:rPr>
              <a:t> can be risk stratified by: </a:t>
            </a:r>
            <a:br>
              <a:rPr lang="en-US" sz="27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low risk</a:t>
            </a:r>
            <a:r>
              <a:rPr lang="en-US" sz="27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700" dirty="0" smtClean="0">
                <a:solidFill>
                  <a:schemeClr val="bg1"/>
                </a:solidFill>
              </a:rPr>
              <a:t>intermediate risk 1 &amp; 2 </a:t>
            </a:r>
            <a:r>
              <a:rPr lang="en-US" sz="2700" dirty="0" smtClean="0">
                <a:solidFill>
                  <a:schemeClr val="bg1"/>
                </a:solidFill>
                <a:sym typeface="Wingdings" pitchFamily="2" charset="2"/>
              </a:rPr>
              <a:t> high risk</a:t>
            </a:r>
            <a:endParaRPr lang="en-US" sz="2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</a:rPr>
              <a:t>	–</a:t>
            </a:r>
            <a:r>
              <a:rPr lang="en-US" sz="2700" dirty="0">
                <a:solidFill>
                  <a:schemeClr val="bg1"/>
                </a:solidFill>
              </a:rPr>
              <a:t>Bone marrow fibrosis 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</a:rPr>
              <a:t>	–</a:t>
            </a:r>
            <a:r>
              <a:rPr lang="en-US" sz="2700" dirty="0">
                <a:solidFill>
                  <a:schemeClr val="bg1"/>
                </a:solidFill>
              </a:rPr>
              <a:t>Symptom burden 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</a:rPr>
              <a:t>	–</a:t>
            </a:r>
            <a:r>
              <a:rPr lang="en-US" sz="2700" dirty="0">
                <a:solidFill>
                  <a:schemeClr val="bg1"/>
                </a:solidFill>
              </a:rPr>
              <a:t>Splenomegaly 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</a:rPr>
              <a:t>	–</a:t>
            </a:r>
            <a:r>
              <a:rPr lang="en-US" sz="2700" dirty="0" err="1">
                <a:solidFill>
                  <a:schemeClr val="bg1"/>
                </a:solidFill>
              </a:rPr>
              <a:t>Cytopenias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</a:p>
          <a:p>
            <a:r>
              <a:rPr lang="en-US" sz="2700" dirty="0" smtClean="0">
                <a:solidFill>
                  <a:schemeClr val="bg1"/>
                </a:solidFill>
              </a:rPr>
              <a:t>Although </a:t>
            </a:r>
            <a:r>
              <a:rPr lang="en-US" sz="2700" dirty="0">
                <a:solidFill>
                  <a:schemeClr val="bg1"/>
                </a:solidFill>
              </a:rPr>
              <a:t>the exact cause of </a:t>
            </a:r>
            <a:r>
              <a:rPr lang="en-US" sz="2700" dirty="0" err="1">
                <a:solidFill>
                  <a:schemeClr val="bg1"/>
                </a:solidFill>
              </a:rPr>
              <a:t>myelofibrosis</a:t>
            </a:r>
            <a:r>
              <a:rPr lang="en-US" sz="2700" dirty="0">
                <a:solidFill>
                  <a:schemeClr val="bg1"/>
                </a:solidFill>
              </a:rPr>
              <a:t> is unknown, multiple mechanisms are key features of the </a:t>
            </a:r>
            <a:r>
              <a:rPr lang="en-US" sz="2700" dirty="0" smtClean="0">
                <a:solidFill>
                  <a:schemeClr val="bg1"/>
                </a:solidFill>
              </a:rPr>
              <a:t>disease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</a:rPr>
              <a:t>	–Genetic mutations: </a:t>
            </a:r>
            <a:r>
              <a:rPr lang="en-US" sz="2700" i="1" dirty="0" smtClean="0">
                <a:solidFill>
                  <a:schemeClr val="bg1"/>
                </a:solidFill>
              </a:rPr>
              <a:t>JAK2, CALR </a:t>
            </a:r>
            <a:r>
              <a:rPr lang="en-US" sz="2700" dirty="0" smtClean="0">
                <a:solidFill>
                  <a:schemeClr val="bg1"/>
                </a:solidFill>
              </a:rPr>
              <a:t>and </a:t>
            </a:r>
            <a:r>
              <a:rPr lang="en-US" sz="2700" i="1" dirty="0" smtClean="0">
                <a:solidFill>
                  <a:schemeClr val="bg1"/>
                </a:solidFill>
              </a:rPr>
              <a:t>MPL </a:t>
            </a:r>
            <a:endParaRPr lang="en-US" sz="27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</a:rPr>
              <a:t>	–</a:t>
            </a:r>
            <a:r>
              <a:rPr lang="en-US" sz="2700" dirty="0">
                <a:solidFill>
                  <a:schemeClr val="bg1"/>
                </a:solidFill>
              </a:rPr>
              <a:t>Excessive production of cytokines 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chemeClr val="bg1"/>
                </a:solidFill>
              </a:rPr>
              <a:t>	–</a:t>
            </a:r>
            <a:r>
              <a:rPr lang="en-US" sz="2700" dirty="0">
                <a:solidFill>
                  <a:schemeClr val="bg1"/>
                </a:solidFill>
              </a:rPr>
              <a:t>Increased JAK1 signaling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	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/>
            </a:r>
            <a:br>
              <a:rPr lang="en-US" b="1" u="sng" dirty="0">
                <a:solidFill>
                  <a:srgbClr val="FFFF00"/>
                </a:solidFill>
              </a:rPr>
            </a:br>
            <a:r>
              <a:rPr lang="en-US" b="1" u="sng" dirty="0">
                <a:solidFill>
                  <a:srgbClr val="FFFF00"/>
                </a:solidFill>
              </a:rPr>
              <a:t>Cytokines </a:t>
            </a:r>
            <a:r>
              <a:rPr lang="en-US" b="1" u="sng" dirty="0" smtClean="0">
                <a:solidFill>
                  <a:srgbClr val="FFFF00"/>
                </a:solidFill>
              </a:rPr>
              <a:t>Play </a:t>
            </a:r>
            <a:r>
              <a:rPr lang="en-US" b="1" u="sng" dirty="0">
                <a:solidFill>
                  <a:srgbClr val="FFFF00"/>
                </a:solidFill>
              </a:rPr>
              <a:t>a </a:t>
            </a:r>
            <a:r>
              <a:rPr lang="en-US" b="1" u="sng" dirty="0" smtClean="0">
                <a:solidFill>
                  <a:srgbClr val="FFFF00"/>
                </a:solidFill>
              </a:rPr>
              <a:t>Key </a:t>
            </a:r>
            <a:r>
              <a:rPr lang="en-US" b="1" u="sng" dirty="0">
                <a:solidFill>
                  <a:srgbClr val="FFFF00"/>
                </a:solidFill>
              </a:rPr>
              <a:t>R</a:t>
            </a:r>
            <a:r>
              <a:rPr lang="en-US" b="1" u="sng" dirty="0" smtClean="0">
                <a:solidFill>
                  <a:srgbClr val="FFFF00"/>
                </a:solidFill>
              </a:rPr>
              <a:t>ole </a:t>
            </a:r>
            <a:br>
              <a:rPr lang="en-US" b="1" u="sng" dirty="0" smtClean="0">
                <a:solidFill>
                  <a:srgbClr val="FFFF00"/>
                </a:solidFill>
              </a:rPr>
            </a:br>
            <a:r>
              <a:rPr lang="en-US" b="1" u="sng" dirty="0" smtClean="0">
                <a:solidFill>
                  <a:srgbClr val="FFFF00"/>
                </a:solidFill>
              </a:rPr>
              <a:t>in </a:t>
            </a:r>
            <a:r>
              <a:rPr lang="en-US" b="1" u="sng" dirty="0" err="1" smtClean="0">
                <a:solidFill>
                  <a:srgbClr val="FFFF00"/>
                </a:solidFill>
              </a:rPr>
              <a:t>Myelofibrosis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91264" cy="477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6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1702" cy="1143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Overactive JAK-STAT Signaling is </a:t>
            </a:r>
            <a:br>
              <a:rPr lang="en-US" sz="3600" b="1" u="sng" dirty="0" smtClean="0">
                <a:solidFill>
                  <a:srgbClr val="FFFF00"/>
                </a:solidFill>
              </a:rPr>
            </a:br>
            <a:r>
              <a:rPr lang="en-US" sz="3600" b="1" u="sng" dirty="0" smtClean="0">
                <a:solidFill>
                  <a:srgbClr val="FFFF00"/>
                </a:solidFill>
              </a:rPr>
              <a:t>Present in all Patients with </a:t>
            </a:r>
            <a:r>
              <a:rPr lang="en-US" sz="3600" b="1" u="sng" dirty="0" err="1">
                <a:solidFill>
                  <a:srgbClr val="FFFF00"/>
                </a:solidFill>
              </a:rPr>
              <a:t>M</a:t>
            </a:r>
            <a:r>
              <a:rPr lang="en-US" sz="3600" b="1" u="sng" dirty="0" err="1" smtClean="0">
                <a:solidFill>
                  <a:srgbClr val="FFFF00"/>
                </a:solidFill>
              </a:rPr>
              <a:t>yelofibrosis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600200"/>
            <a:ext cx="860030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04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Clinical Relevance of the Progressive </a:t>
            </a:r>
            <a:r>
              <a:rPr lang="en-US" b="1" u="sng" dirty="0">
                <a:solidFill>
                  <a:srgbClr val="FFFF00"/>
                </a:solidFill>
              </a:rPr>
              <a:t>P</a:t>
            </a:r>
            <a:r>
              <a:rPr lang="en-US" b="1" u="sng" dirty="0" smtClean="0">
                <a:solidFill>
                  <a:srgbClr val="FFFF00"/>
                </a:solidFill>
              </a:rPr>
              <a:t>athology of </a:t>
            </a:r>
            <a:r>
              <a:rPr lang="en-US" b="1" u="sng" dirty="0" err="1">
                <a:solidFill>
                  <a:srgbClr val="FFFF00"/>
                </a:solidFill>
              </a:rPr>
              <a:t>M</a:t>
            </a:r>
            <a:r>
              <a:rPr lang="en-US" b="1" u="sng" dirty="0" err="1" smtClean="0">
                <a:solidFill>
                  <a:srgbClr val="FFFF00"/>
                </a:solidFill>
              </a:rPr>
              <a:t>yelofibrosis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1540163"/>
            <a:ext cx="8527049" cy="47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4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b="1" u="sng" dirty="0">
                <a:solidFill>
                  <a:srgbClr val="FFFF00"/>
                </a:solidFill>
              </a:rPr>
              <a:t>Diagnosing </a:t>
            </a:r>
            <a:r>
              <a:rPr lang="en-US" sz="2800" b="1" u="sng" dirty="0" smtClean="0">
                <a:solidFill>
                  <a:srgbClr val="FFFF00"/>
                </a:solidFill>
              </a:rPr>
              <a:t>of primary </a:t>
            </a:r>
            <a:r>
              <a:rPr lang="en-US" sz="2800" b="1" u="sng" dirty="0" err="1" smtClean="0">
                <a:solidFill>
                  <a:srgbClr val="FFFF00"/>
                </a:solidFill>
              </a:rPr>
              <a:t>Myelofibrosis</a:t>
            </a:r>
            <a:r>
              <a:rPr lang="en-US" sz="2800" b="1" dirty="0" smtClean="0">
                <a:solidFill>
                  <a:srgbClr val="FFFF00"/>
                </a:solidFill>
              </a:rPr>
              <a:t>: </a:t>
            </a: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All major criteria plus ≥2 minor WHO criteria are required for diagnosis</a:t>
            </a:r>
            <a:r>
              <a:rPr lang="en-US" sz="2800" b="1" dirty="0" smtClean="0">
                <a:solidFill>
                  <a:srgbClr val="FFFF00"/>
                </a:solidFill>
              </a:rPr>
              <a:t/>
            </a:r>
            <a:br>
              <a:rPr lang="en-US" sz="2800" b="1" dirty="0" smtClean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35261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1" y="1719070"/>
            <a:ext cx="8839200" cy="498653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MUST MEET ALL 3 MAJOR AND 2 MINOR CRITERIA</a:t>
            </a:r>
          </a:p>
          <a:p>
            <a:pPr marL="45720" indent="0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n-US" b="1" dirty="0" smtClean="0">
                <a:solidFill>
                  <a:srgbClr val="FFFF00"/>
                </a:solidFill>
              </a:rPr>
              <a:t>Major criteria: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Presence of megakaryocyte proliferation and </a:t>
            </a:r>
            <a:r>
              <a:rPr lang="en-US" sz="1400" dirty="0" err="1">
                <a:solidFill>
                  <a:schemeClr val="bg1"/>
                </a:solidFill>
              </a:rPr>
              <a:t>atypia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>
                <a:solidFill>
                  <a:schemeClr val="bg1"/>
                </a:solidFill>
              </a:rPr>
              <a:t>usually accompanied by either </a:t>
            </a:r>
            <a:r>
              <a:rPr lang="en-US" sz="1400" dirty="0" err="1">
                <a:solidFill>
                  <a:schemeClr val="bg1"/>
                </a:solidFill>
              </a:rPr>
              <a:t>reticulin</a:t>
            </a:r>
            <a:r>
              <a:rPr lang="en-US" sz="1400" dirty="0">
                <a:solidFill>
                  <a:schemeClr val="bg1"/>
                </a:solidFill>
              </a:rPr>
              <a:t> or collagen </a:t>
            </a:r>
            <a:r>
              <a:rPr lang="en-US" sz="1400" dirty="0" smtClean="0">
                <a:solidFill>
                  <a:schemeClr val="bg1"/>
                </a:solidFill>
              </a:rPr>
              <a:t>fibrosis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Not meeting WHO criteria for polycythemia </a:t>
            </a:r>
            <a:r>
              <a:rPr lang="en-US" sz="1400" dirty="0" err="1">
                <a:solidFill>
                  <a:schemeClr val="bg1"/>
                </a:solidFill>
              </a:rPr>
              <a:t>vera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>
                <a:solidFill>
                  <a:schemeClr val="bg1"/>
                </a:solidFill>
              </a:rPr>
              <a:t>BCR-ABL1–positive chronic </a:t>
            </a:r>
            <a:r>
              <a:rPr lang="en-US" sz="1400" dirty="0" err="1">
                <a:solidFill>
                  <a:schemeClr val="bg1"/>
                </a:solidFill>
              </a:rPr>
              <a:t>myelogenous</a:t>
            </a:r>
            <a:r>
              <a:rPr lang="en-US" sz="1400" dirty="0">
                <a:solidFill>
                  <a:schemeClr val="bg1"/>
                </a:solidFill>
              </a:rPr>
              <a:t> leukemia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myelodysplastic</a:t>
            </a:r>
            <a:r>
              <a:rPr lang="en-US" sz="1400" dirty="0">
                <a:solidFill>
                  <a:schemeClr val="bg1"/>
                </a:solidFill>
              </a:rPr>
              <a:t> syndrome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>
                <a:solidFill>
                  <a:schemeClr val="bg1"/>
                </a:solidFill>
              </a:rPr>
              <a:t>or other myeloid </a:t>
            </a:r>
            <a:r>
              <a:rPr lang="en-US" sz="1400" dirty="0" smtClean="0">
                <a:solidFill>
                  <a:schemeClr val="bg1"/>
                </a:solidFill>
              </a:rPr>
              <a:t>disorders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Demonstration of JAK2 V617F or other clonal </a:t>
            </a:r>
            <a:r>
              <a:rPr lang="en-US" sz="1400" dirty="0" smtClean="0">
                <a:solidFill>
                  <a:schemeClr val="bg1"/>
                </a:solidFill>
              </a:rPr>
              <a:t>marker, or, in </a:t>
            </a:r>
            <a:r>
              <a:rPr lang="en-US" sz="1400" dirty="0">
                <a:solidFill>
                  <a:schemeClr val="bg1"/>
                </a:solidFill>
              </a:rPr>
              <a:t>the absence of the above clonal markers, no evidence that bone marrow fibrosis is secondary to </a:t>
            </a:r>
            <a:r>
              <a:rPr lang="en-US" sz="1400" dirty="0" smtClean="0">
                <a:solidFill>
                  <a:schemeClr val="bg1"/>
                </a:solidFill>
              </a:rPr>
              <a:t>other causes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n-US" b="1" dirty="0">
                <a:solidFill>
                  <a:srgbClr val="FFFF00"/>
                </a:solidFill>
              </a:rPr>
              <a:t>Minor </a:t>
            </a:r>
            <a:r>
              <a:rPr lang="en-US" b="1" dirty="0" smtClean="0">
                <a:solidFill>
                  <a:srgbClr val="FFFF00"/>
                </a:solidFill>
              </a:rPr>
              <a:t>criteria: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sz="1400" dirty="0" err="1" smtClean="0">
                <a:solidFill>
                  <a:schemeClr val="bg1"/>
                </a:solidFill>
              </a:rPr>
              <a:t>Leukoerythroblastosis</a:t>
            </a:r>
            <a:r>
              <a:rPr lang="en-US" sz="1400" dirty="0" smtClean="0">
                <a:solidFill>
                  <a:schemeClr val="bg1"/>
                </a:solidFill>
              </a:rPr>
              <a:t> (immature cells in blood)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Increase </a:t>
            </a:r>
            <a:r>
              <a:rPr lang="en-US" sz="1400" dirty="0">
                <a:solidFill>
                  <a:schemeClr val="bg1"/>
                </a:solidFill>
              </a:rPr>
              <a:t>in serum lactate dehydrogenase </a:t>
            </a:r>
            <a:r>
              <a:rPr lang="en-US" sz="1400" dirty="0" smtClean="0">
                <a:solidFill>
                  <a:schemeClr val="bg1"/>
                </a:solidFill>
              </a:rPr>
              <a:t>level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>
                <a:solidFill>
                  <a:schemeClr val="bg1"/>
                </a:solidFill>
              </a:rPr>
              <a:t>Anemia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Palpable </a:t>
            </a:r>
            <a:r>
              <a:rPr lang="en-US" sz="1400" dirty="0" smtClean="0">
                <a:solidFill>
                  <a:schemeClr val="bg1"/>
                </a:solidFill>
              </a:rPr>
              <a:t>splenomegaly (enlarged spleen)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Diagnostic criteria for PMF - conclusion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1920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10975" b="12357"/>
          <a:stretch/>
        </p:blipFill>
        <p:spPr bwMode="auto">
          <a:xfrm>
            <a:off x="76200" y="2489703"/>
            <a:ext cx="4953000" cy="322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20475"/>
          <a:stretch/>
        </p:blipFill>
        <p:spPr bwMode="auto">
          <a:xfrm>
            <a:off x="5117517" y="2503284"/>
            <a:ext cx="4003849" cy="32117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6711306" y="3646282"/>
            <a:ext cx="233269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1-2 = Intermediate-1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0" y="4408282"/>
            <a:ext cx="226857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3-4 = Intermediate-2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73064" y="4985616"/>
            <a:ext cx="125547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5-6 = High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25304" y="2665490"/>
            <a:ext cx="99899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0 = Low</a:t>
            </a:r>
          </a:p>
        </p:txBody>
      </p:sp>
      <p:sp>
        <p:nvSpPr>
          <p:cNvPr id="4" name="Rectangle 3"/>
          <p:cNvSpPr/>
          <p:nvPr/>
        </p:nvSpPr>
        <p:spPr>
          <a:xfrm>
            <a:off x="7534751" y="5128787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8279" y="2028037"/>
            <a:ext cx="494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Obtained at any time during follow-up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all" spc="20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Dynamic international prognostic</a:t>
            </a:r>
            <a:r>
              <a:rPr kumimoji="0" lang="en-US" sz="3200" b="1" i="0" u="none" strike="noStrike" kern="1200" cap="all" spc="20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scoring system for mf (DIPSS)</a:t>
            </a:r>
            <a:endParaRPr kumimoji="0" lang="en-US" sz="3200" b="1" i="0" u="none" strike="noStrike" kern="1200" cap="all" spc="20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485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FFFF00"/>
                </a:solidFill>
              </a:rPr>
              <a:t/>
            </a:r>
            <a:br>
              <a:rPr lang="en-US" u="sng" dirty="0">
                <a:solidFill>
                  <a:srgbClr val="FFFF00"/>
                </a:solidFill>
              </a:rPr>
            </a:br>
            <a:r>
              <a:rPr lang="en-US" b="1" u="sng" dirty="0" smtClean="0">
                <a:solidFill>
                  <a:srgbClr val="FFFF00"/>
                </a:solidFill>
              </a:rPr>
              <a:t>Risk Stratification in </a:t>
            </a:r>
            <a:r>
              <a:rPr lang="en-US" b="1" u="sng" dirty="0" err="1" smtClean="0">
                <a:solidFill>
                  <a:srgbClr val="FFFF00"/>
                </a:solidFill>
              </a:rPr>
              <a:t>Myelofibrosis</a:t>
            </a:r>
            <a:r>
              <a:rPr lang="en-US" u="sng" dirty="0">
                <a:solidFill>
                  <a:srgbClr val="FFFF00"/>
                </a:solidFill>
              </a:rPr>
              <a:t/>
            </a:r>
            <a:br>
              <a:rPr lang="en-US" u="sng" dirty="0">
                <a:solidFill>
                  <a:srgbClr val="FFFF00"/>
                </a:solidFill>
              </a:rPr>
            </a:br>
            <a:r>
              <a:rPr lang="en-US" u="sng" dirty="0" smtClean="0">
                <a:solidFill>
                  <a:srgbClr val="FFFF00"/>
                </a:solidFill>
              </a:rPr>
              <a:t> </a:t>
            </a:r>
            <a:r>
              <a:rPr lang="en-US" u="sng" dirty="0">
                <a:solidFill>
                  <a:srgbClr val="FFFF00"/>
                </a:solidFill>
              </a:rPr>
              <a:t/>
            </a:r>
            <a:br>
              <a:rPr lang="en-US" u="sng" dirty="0">
                <a:solidFill>
                  <a:srgbClr val="FFFF00"/>
                </a:solidFill>
              </a:rPr>
            </a:br>
            <a:endParaRPr lang="en-US" u="sng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7696"/>
            <a:ext cx="8318578" cy="475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46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342374"/>
              </p:ext>
            </p:extLst>
          </p:nvPr>
        </p:nvGraphicFramePr>
        <p:xfrm>
          <a:off x="76200" y="838200"/>
          <a:ext cx="8001000" cy="5141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304800"/>
            <a:ext cx="5390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Symptomatic Burden in MF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5943600"/>
            <a:ext cx="3785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Percentage of patients reporting symptoms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2800" y="2703999"/>
            <a:ext cx="14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Splenomegaly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205242" y="1249770"/>
            <a:ext cx="195558" cy="697468"/>
          </a:xfrm>
          <a:prstGeom prst="rightBrace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83049" y="1300907"/>
            <a:ext cx="1504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Constitutional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Symptoms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6955779" y="2539931"/>
            <a:ext cx="195558" cy="697468"/>
          </a:xfrm>
          <a:prstGeom prst="rightBrace">
            <a:avLst/>
          </a:prstGeom>
          <a:noFill/>
          <a:ln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339933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5995692" y="3699838"/>
            <a:ext cx="195558" cy="545068"/>
          </a:xfrm>
          <a:prstGeom prst="rightBrace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3787706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Myeloproliferation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4399" y="495925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Functioning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Approach to Lymphadenopathy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6192688" cy="56166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Palpable LAD in children</a:t>
            </a:r>
            <a:r>
              <a:rPr lang="en-US" b="1" dirty="0">
                <a:solidFill>
                  <a:schemeClr val="bg1"/>
                </a:solidFill>
              </a:rPr>
              <a:t> – “the rule”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LAD in adults 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&lt; 1cm considered “normal” (&lt; 2cm in groin)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LAD </a:t>
            </a:r>
            <a:r>
              <a:rPr lang="en-US" b="1" dirty="0">
                <a:solidFill>
                  <a:schemeClr val="bg1"/>
                </a:solidFill>
              </a:rPr>
              <a:t>is normal response to foreign antigens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May include infections, allergens, autoimmune targets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FF00"/>
                </a:solidFill>
              </a:rPr>
              <a:t>Pathologic LAD </a:t>
            </a:r>
            <a:r>
              <a:rPr lang="en-US" b="1" dirty="0">
                <a:solidFill>
                  <a:schemeClr val="bg1"/>
                </a:solidFill>
              </a:rPr>
              <a:t>due to proliferation or infiltration </a:t>
            </a:r>
          </a:p>
        </p:txBody>
      </p:sp>
    </p:spTree>
    <p:extLst>
      <p:ext uri="{BB962C8B-B14F-4D97-AF65-F5344CB8AC3E}">
        <p14:creationId xmlns:p14="http://schemas.microsoft.com/office/powerpoint/2010/main" val="286071406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2668" y="3240148"/>
            <a:ext cx="196753" cy="1910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8392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Consequences of Increased Inflammation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10246" name="Picture 6" descr="http://www.daviddarling.info/images/bone_marro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4789"/>
            <a:ext cx="388288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972551" y="3150599"/>
            <a:ext cx="222609" cy="1790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657831" y="4618512"/>
            <a:ext cx="1367044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660800" y="4430981"/>
            <a:ext cx="13716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13822" y="4724400"/>
            <a:ext cx="152400" cy="5333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37699" y="4648200"/>
            <a:ext cx="1983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A71F80"/>
                </a:solidFill>
                <a:latin typeface="Arial" pitchFamily="34" charset="0"/>
                <a:cs typeface="Arial" pitchFamily="34" charset="0"/>
              </a:rPr>
              <a:t>Stress </a:t>
            </a:r>
          </a:p>
          <a:p>
            <a:r>
              <a:rPr lang="en-US" sz="2000" b="1" dirty="0" smtClean="0">
                <a:solidFill>
                  <a:srgbClr val="A71F80"/>
                </a:solidFill>
                <a:latin typeface="Arial" pitchFamily="34" charset="0"/>
                <a:cs typeface="Arial" pitchFamily="34" charset="0"/>
              </a:rPr>
              <a:t>hematopoiesis</a:t>
            </a:r>
            <a:endParaRPr lang="en-US" sz="2000" b="1" dirty="0">
              <a:solidFill>
                <a:srgbClr val="A71F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4200000">
            <a:off x="1508599" y="2777699"/>
            <a:ext cx="114416" cy="65102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33486" y="2691518"/>
            <a:ext cx="196753" cy="5486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2668" y="3214790"/>
            <a:ext cx="196753" cy="2314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670421" y="4229100"/>
            <a:ext cx="1371600" cy="762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30787" y="2987201"/>
            <a:ext cx="196753" cy="34168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49345" y="2627787"/>
            <a:ext cx="1561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HSC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exhaustion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953000"/>
            <a:ext cx="3407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Constitutional Symptoms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-weight loss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-fatigue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-fever</a:t>
            </a:r>
          </a:p>
          <a:p>
            <a:endParaRPr lang="en-US" sz="2400" dirty="0"/>
          </a:p>
        </p:txBody>
      </p:sp>
      <p:pic>
        <p:nvPicPr>
          <p:cNvPr id="54274" name="Picture 2" descr="http://www.pyroenergen.com/articles09/images/fatigu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362200"/>
            <a:ext cx="1783624" cy="22098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007655" y="3186996"/>
            <a:ext cx="76200" cy="10630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762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FFFF00"/>
                </a:solidFill>
              </a:rPr>
              <a:t/>
            </a:r>
            <a:br>
              <a:rPr lang="en-US" b="1" u="sng" dirty="0">
                <a:solidFill>
                  <a:srgbClr val="FFFF00"/>
                </a:solidFill>
              </a:rPr>
            </a:br>
            <a:r>
              <a:rPr lang="en-US" b="1" u="sng" dirty="0">
                <a:solidFill>
                  <a:srgbClr val="FFFF00"/>
                </a:solidFill>
              </a:rPr>
              <a:t>Examining the causes of mortality in PMF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1056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65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Prevent hemorrhage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Alleviate constitutional symptoms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Minimize primary and iatrogenic disease progression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Improve QOL and survival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Treatment goals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90525"/>
            <a:ext cx="84772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3058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Treatment </a:t>
            </a:r>
            <a:r>
              <a:rPr lang="en-US" sz="2400" b="1" dirty="0">
                <a:solidFill>
                  <a:srgbClr val="FFFF00"/>
                </a:solidFill>
              </a:rPr>
              <a:t>for anemia</a:t>
            </a:r>
          </a:p>
          <a:p>
            <a:r>
              <a:rPr lang="en-US" b="1" dirty="0">
                <a:solidFill>
                  <a:schemeClr val="bg1"/>
                </a:solidFill>
              </a:rPr>
              <a:t>  Erythropoietin </a:t>
            </a:r>
            <a:r>
              <a:rPr lang="en-US" b="1" dirty="0" smtClean="0">
                <a:solidFill>
                  <a:schemeClr val="bg1"/>
                </a:solidFill>
              </a:rPr>
              <a:t>(growth factor)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Corticosteroids</a:t>
            </a:r>
          </a:p>
          <a:p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</a:rPr>
              <a:t>Androgens (</a:t>
            </a:r>
            <a:r>
              <a:rPr lang="en-US" b="1" dirty="0" err="1" smtClean="0">
                <a:solidFill>
                  <a:schemeClr val="bg1"/>
                </a:solidFill>
              </a:rPr>
              <a:t>danazol</a:t>
            </a:r>
            <a:r>
              <a:rPr lang="en-US" b="1" dirty="0" smtClean="0">
                <a:solidFill>
                  <a:schemeClr val="bg1"/>
                </a:solidFill>
              </a:rPr>
              <a:t>) +/- </a:t>
            </a:r>
            <a:r>
              <a:rPr lang="en-US" b="1" dirty="0">
                <a:solidFill>
                  <a:schemeClr val="bg1"/>
                </a:solidFill>
              </a:rPr>
              <a:t>Prednisone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 Thalidomide </a:t>
            </a:r>
            <a:r>
              <a:rPr lang="en-US" b="1" dirty="0">
                <a:solidFill>
                  <a:schemeClr val="bg1"/>
                </a:solidFill>
              </a:rPr>
              <a:t>/</a:t>
            </a:r>
            <a:r>
              <a:rPr lang="en-US" b="1" dirty="0" err="1">
                <a:solidFill>
                  <a:schemeClr val="bg1"/>
                </a:solidFill>
              </a:rPr>
              <a:t>lenalidomide</a:t>
            </a:r>
            <a:r>
              <a:rPr lang="en-US" b="1" dirty="0">
                <a:solidFill>
                  <a:schemeClr val="bg1"/>
                </a:solidFill>
              </a:rPr>
              <a:t>+ </a:t>
            </a:r>
            <a:r>
              <a:rPr lang="en-US" b="1" dirty="0" smtClean="0">
                <a:solidFill>
                  <a:schemeClr val="bg1"/>
                </a:solidFill>
              </a:rPr>
              <a:t>Prednisone</a:t>
            </a: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Transfusions</a:t>
            </a:r>
            <a:endParaRPr lang="en-US" b="1" dirty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Treatment </a:t>
            </a:r>
            <a:r>
              <a:rPr lang="en-US" sz="2400" b="1" dirty="0">
                <a:solidFill>
                  <a:srgbClr val="FFFF00"/>
                </a:solidFill>
              </a:rPr>
              <a:t>for splenomegaly</a:t>
            </a:r>
          </a:p>
          <a:p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err="1">
                <a:solidFill>
                  <a:schemeClr val="bg1"/>
                </a:solidFill>
              </a:rPr>
              <a:t>Hydroxyurea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err="1">
                <a:solidFill>
                  <a:schemeClr val="bg1"/>
                </a:solidFill>
              </a:rPr>
              <a:t>Splenectomy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Ruxolitinib</a:t>
            </a:r>
            <a:endParaRPr lang="en-US" b="1" dirty="0" smtClean="0">
              <a:solidFill>
                <a:schemeClr val="bg1"/>
              </a:solidFill>
            </a:endParaRPr>
          </a:p>
          <a:p>
            <a:pPr marL="4572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Treatment of MF - 1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0103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990600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Treatment of </a:t>
            </a:r>
            <a:r>
              <a:rPr lang="en-US" sz="3600" b="1" dirty="0" smtClean="0">
                <a:solidFill>
                  <a:srgbClr val="FFFF00"/>
                </a:solidFill>
              </a:rPr>
              <a:t>MF </a:t>
            </a:r>
            <a:r>
              <a:rPr lang="en-US" sz="3600" b="1" dirty="0">
                <a:solidFill>
                  <a:srgbClr val="FFFF00"/>
                </a:solidFill>
              </a:rPr>
              <a:t>- </a:t>
            </a:r>
            <a:r>
              <a:rPr lang="en-US" sz="3600" b="1" dirty="0" smtClean="0">
                <a:solidFill>
                  <a:srgbClr val="FFFF00"/>
                </a:solidFill>
              </a:rPr>
              <a:t>2 </a:t>
            </a:r>
            <a:endParaRPr lang="pl-PL" b="1" dirty="0" smtClean="0">
              <a:solidFill>
                <a:srgbClr val="09FF78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257800"/>
          </a:xfrm>
        </p:spPr>
        <p:txBody>
          <a:bodyPr>
            <a:normAutofit lnSpcReduction="10000"/>
          </a:bodyPr>
          <a:lstStyle/>
          <a:p>
            <a:pPr lvl="2" algn="just" eaLnBrk="1" hangingPunct="1">
              <a:buFontTx/>
              <a:buNone/>
            </a:pPr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Androgens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(oxymetholone 2-4mg/kg) in anemia from decreased red cell production -overall response is about 40%</a:t>
            </a:r>
          </a:p>
          <a:p>
            <a:pPr lvl="2" algn="just" eaLnBrk="1" hangingPunct="1">
              <a:buFontTx/>
              <a:buNone/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 algn="just" eaLnBrk="1" hangingPunct="1">
              <a:buFontTx/>
              <a:buNone/>
            </a:pPr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Cortykosteroids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(prednisone 1mg/kg) in anemia with shortened red cell life-span-response in 25-50% of patients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 algn="just" eaLnBrk="1" hangingPunct="1">
              <a:buFontTx/>
              <a:buNone/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 algn="just" eaLnBrk="1" hangingPunct="1">
              <a:buFontTx/>
              <a:buNone/>
            </a:pPr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Hydroksyurea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(15- 20mg/kg) for the control of leukocytosis, thrombocytosis, or organomegaly</a:t>
            </a:r>
          </a:p>
          <a:p>
            <a:pPr lvl="2" algn="just" eaLnBrk="1" hangingPunct="1">
              <a:buFontTx/>
              <a:buNone/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 algn="just" eaLnBrk="1" hangingPunct="1">
              <a:buFontTx/>
              <a:buNone/>
            </a:pPr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Allopurinol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 prevent hyperuricaemia</a:t>
            </a:r>
          </a:p>
          <a:p>
            <a:pPr lvl="2" algn="just" eaLnBrk="1" hangingPunct="1">
              <a:buFontTx/>
              <a:buNone/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 algn="just" eaLnBrk="1" hangingPunct="1">
              <a:buFontTx/>
              <a:buNone/>
            </a:pPr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Vit. D</a:t>
            </a:r>
            <a:r>
              <a:rPr lang="pl-PL" sz="2000" b="1" baseline="-25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-analogues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(1,25-dihydroxycholecalciferol-1ug/d  (?)</a:t>
            </a:r>
          </a:p>
          <a:p>
            <a:pPr lvl="2" algn="just" eaLnBrk="1" hangingPunct="1">
              <a:buFontTx/>
              <a:buNone/>
            </a:pP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2" algn="just" eaLnBrk="1" hangingPunct="1">
              <a:buFontTx/>
              <a:buNone/>
            </a:pPr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Transfusions</a:t>
            </a:r>
            <a:r>
              <a:rPr lang="pl-PL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packed red cells for anemia or platelets for thrombocytopenia with bleeding </a:t>
            </a:r>
          </a:p>
        </p:txBody>
      </p:sp>
    </p:spTree>
    <p:extLst>
      <p:ext uri="{BB962C8B-B14F-4D97-AF65-F5344CB8AC3E}">
        <p14:creationId xmlns:p14="http://schemas.microsoft.com/office/powerpoint/2010/main" val="29037402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600" b="1" dirty="0" smtClean="0">
                <a:solidFill>
                  <a:srgbClr val="FFFF00"/>
                </a:solidFill>
              </a:rPr>
              <a:t>MYELOFIBROSIS - </a:t>
            </a:r>
            <a:r>
              <a:rPr lang="en-US" sz="3600" b="1" dirty="0" smtClean="0">
                <a:solidFill>
                  <a:srgbClr val="FFFF00"/>
                </a:solidFill>
              </a:rPr>
              <a:t>TREATMENT</a:t>
            </a:r>
            <a:endParaRPr lang="pl-PL" sz="3600" b="1" dirty="0" smtClean="0">
              <a:solidFill>
                <a:srgbClr val="FFFF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371600" lvl="2" indent="-457200" algn="just" eaLnBrk="1" hangingPunct="1">
              <a:buFont typeface="Wingdings" pitchFamily="2" charset="2"/>
              <a:buNone/>
            </a:pPr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Splenectomy</a:t>
            </a:r>
            <a:r>
              <a:rPr lang="pl-PL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 should be considered for: portal hypertension, painful splenomegaly, refractory anemia and thrombocytopenia, or exccessive transfusion requirement. However,the procedere is hazardous (an operative mortality is up to 38%). </a:t>
            </a:r>
            <a:endParaRPr lang="en-US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just" eaLnBrk="1" hangingPunct="1">
              <a:buFont typeface="Wingdings" pitchFamily="2" charset="2"/>
              <a:buNone/>
            </a:pPr>
            <a:endParaRPr lang="pl-PL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just" eaLnBrk="1" hangingPunct="1">
              <a:buFont typeface="Wingdings" pitchFamily="2" charset="2"/>
              <a:buNone/>
            </a:pPr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Splenic irradiation: </a:t>
            </a:r>
            <a:r>
              <a:rPr lang="pl-PL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when there is a contrindication to splenectomy</a:t>
            </a:r>
            <a:endParaRPr lang="en-US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just" eaLnBrk="1" hangingPunct="1">
              <a:buFont typeface="Wingdings" pitchFamily="2" charset="2"/>
              <a:buNone/>
            </a:pPr>
            <a:endParaRPr lang="pl-PL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just" eaLnBrk="1" hangingPunct="1">
              <a:buFont typeface="Wingdings" pitchFamily="2" charset="2"/>
              <a:buNone/>
            </a:pPr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Allogeneic stem-cell transplantation: </a:t>
            </a:r>
            <a:r>
              <a:rPr lang="pl-PL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for young patients who have a poor prognosis and have a suitable donor identified. </a:t>
            </a:r>
            <a:endParaRPr lang="en-US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just" eaLnBrk="1" hangingPunct="1">
              <a:buFont typeface="Wingdings" pitchFamily="2" charset="2"/>
              <a:buNone/>
            </a:pPr>
            <a:endParaRPr lang="pl-PL" sz="2000" b="1" dirty="0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 algn="just" eaLnBrk="1" hangingPunct="1">
              <a:buFont typeface="Wingdings" pitchFamily="2" charset="2"/>
              <a:buNone/>
            </a:pPr>
            <a:r>
              <a:rPr lang="pl-PL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therapies: </a:t>
            </a:r>
            <a:r>
              <a:rPr lang="pl-PL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Interferon-</a:t>
            </a:r>
            <a:r>
              <a:rPr lang="pl-PL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</a:t>
            </a:r>
            <a:r>
              <a:rPr lang="pl-PL" sz="2000" b="1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, antifibrotic and antiangiogenic drugs (anagrelide, suramin, pirfenidone, thalidomide,)</a:t>
            </a:r>
          </a:p>
          <a:p>
            <a:pPr eaLnBrk="1" hangingPunct="1">
              <a:buFontTx/>
              <a:buNone/>
            </a:pP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•"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6391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Dual </a:t>
            </a:r>
            <a:r>
              <a:rPr lang="en-US" sz="2800" b="1" dirty="0">
                <a:solidFill>
                  <a:schemeClr val="bg1"/>
                </a:solidFill>
              </a:rPr>
              <a:t>JAK1/JAK2 </a:t>
            </a:r>
            <a:r>
              <a:rPr lang="en-US" sz="2800" b="1" dirty="0" smtClean="0">
                <a:solidFill>
                  <a:schemeClr val="bg1"/>
                </a:solidFill>
              </a:rPr>
              <a:t>inhibitor</a:t>
            </a:r>
          </a:p>
          <a:p>
            <a:pPr marL="4572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" indent="0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FDA approved in Nov 2011 for: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Intermediate or high-risk </a:t>
            </a:r>
            <a:r>
              <a:rPr lang="en-US" sz="2800" b="1" dirty="0" err="1" smtClean="0">
                <a:solidFill>
                  <a:schemeClr val="bg1"/>
                </a:solidFill>
              </a:rPr>
              <a:t>Myelofibrosis</a:t>
            </a:r>
            <a:r>
              <a:rPr lang="en-US" sz="2800" b="1" dirty="0" smtClean="0">
                <a:solidFill>
                  <a:schemeClr val="bg1"/>
                </a:solidFill>
              </a:rPr>
              <a:t> (=80-90% of MF patients)</a:t>
            </a:r>
          </a:p>
          <a:p>
            <a:pPr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JAK2V617F NOT required</a:t>
            </a:r>
          </a:p>
          <a:p>
            <a:pPr marL="45720" indent="0">
              <a:buNone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Ruxolitinib</a:t>
            </a:r>
            <a:r>
              <a:rPr lang="en-US" b="1" dirty="0" smtClean="0">
                <a:solidFill>
                  <a:srgbClr val="FFFF00"/>
                </a:solidFill>
              </a:rPr>
              <a:t> (JAKAFI)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2624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8053" y="1196752"/>
            <a:ext cx="8407893" cy="483412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WHAT IT DOES: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Reduces spleen size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</a:rPr>
              <a:t>Relieves symptoms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WHAT IT DOESN’T DO: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Improve anemia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Significantly reduce the JAK2</a:t>
            </a:r>
            <a:r>
              <a:rPr lang="en-US" sz="2800" baseline="30000" dirty="0" smtClean="0">
                <a:solidFill>
                  <a:schemeClr val="bg1"/>
                </a:solidFill>
              </a:rPr>
              <a:t>V617F</a:t>
            </a:r>
            <a:r>
              <a:rPr lang="en-US" sz="2800" dirty="0" smtClean="0">
                <a:solidFill>
                  <a:schemeClr val="bg1"/>
                </a:solidFill>
              </a:rPr>
              <a:t> allele burden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WHAT IT MAY DO: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Retard progression of fibrosis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Extend lifespan</a:t>
            </a:r>
          </a:p>
          <a:p>
            <a:pPr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</a:rPr>
              <a:t>Ruxolitinib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955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58184"/>
            <a:ext cx="8386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 YOU FOR ATTENTION!</a:t>
            </a:r>
            <a:endParaRPr lang="ru-RU" sz="4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44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3679</Words>
  <Application>Microsoft Office PowerPoint</Application>
  <PresentationFormat>Экран (4:3)</PresentationFormat>
  <Paragraphs>785</Paragraphs>
  <Slides>99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99</vt:i4>
      </vt:variant>
    </vt:vector>
  </HeadingPairs>
  <TitlesOfParts>
    <vt:vector size="104" baseType="lpstr">
      <vt:lpstr>Тема Office</vt:lpstr>
      <vt:lpstr>Image</vt:lpstr>
      <vt:lpstr>Bitmap Image</vt:lpstr>
      <vt:lpstr>Chart</vt:lpstr>
      <vt:lpstr>Диаграмма</vt:lpstr>
      <vt:lpstr>LYMPHOMA. MYELOFIBROSIS</vt:lpstr>
      <vt:lpstr>LYMPHOMA</vt:lpstr>
      <vt:lpstr>LYMPHOMA. Epidemiology </vt:lpstr>
      <vt:lpstr>WHO/REAL Classification of Lymphoid Neoplasms</vt:lpstr>
      <vt:lpstr>LYMPHOMA</vt:lpstr>
      <vt:lpstr>Enlarged Cervical lymphnodes</vt:lpstr>
      <vt:lpstr>Growgh</vt:lpstr>
      <vt:lpstr>Презентация PowerPoint</vt:lpstr>
      <vt:lpstr>Approach to Lymphadenopathy</vt:lpstr>
      <vt:lpstr>Normal B cell Development</vt:lpstr>
      <vt:lpstr> B cell finds “meaning”</vt:lpstr>
      <vt:lpstr>Germinal Center Activity</vt:lpstr>
      <vt:lpstr>Plasma Cells travel  back to bone marrow</vt:lpstr>
      <vt:lpstr>Causes of lymphadenopathy (LAD)</vt:lpstr>
      <vt:lpstr>The Most Frequent Causes</vt:lpstr>
      <vt:lpstr>Approach to patient with LAD</vt:lpstr>
      <vt:lpstr>Презентация PowerPoint</vt:lpstr>
      <vt:lpstr>Презентация PowerPoint</vt:lpstr>
      <vt:lpstr>CHEST CT</vt:lpstr>
      <vt:lpstr>Nuc Med &amp; PET scans</vt:lpstr>
      <vt:lpstr>Lymphnode Excisional or Incisional Biopsy</vt:lpstr>
      <vt:lpstr>LYMPHOMA</vt:lpstr>
      <vt:lpstr>HODGKIN’S LYMPHOMA. Epidemiology</vt:lpstr>
      <vt:lpstr>HODGKIN’S LYMPHOMA.  Risk factors</vt:lpstr>
      <vt:lpstr>HODGKIN’S LYMPHOMA.  Clinical Presentation</vt:lpstr>
      <vt:lpstr>HODGKIN’S LYMPHOMA.  Extranodal Metastasis</vt:lpstr>
      <vt:lpstr>HODGKIN’S LYMPHOMA.  Diagnostic workup</vt:lpstr>
      <vt:lpstr>CHEST CT</vt:lpstr>
      <vt:lpstr>Nuc Med &amp; PET scans</vt:lpstr>
      <vt:lpstr>Hodgkin Biology </vt:lpstr>
      <vt:lpstr>HODGKIN’S LYMPHOMA. Reed-Sternberg CellS </vt:lpstr>
      <vt:lpstr>Reed-Sternberg Cells</vt:lpstr>
      <vt:lpstr>Nodular Sclerosing  Hodgkin Lymphoma</vt:lpstr>
      <vt:lpstr>HODGKIN’S LYMPHOMA.  Histologic Subtypes</vt:lpstr>
      <vt:lpstr>Staging: Ann Arbor Classification</vt:lpstr>
      <vt:lpstr>Modified Ann Arbor Staging</vt:lpstr>
      <vt:lpstr>Staging: Ann Arbor Classification</vt:lpstr>
      <vt:lpstr>Ann Arbor Staging System for Hodgkin's Disease and Non-Hodgkin's Lymphoma</vt:lpstr>
      <vt:lpstr>Treatment</vt:lpstr>
      <vt:lpstr>Poor  Prognosis</vt:lpstr>
      <vt:lpstr>Late Complications of Therapy</vt:lpstr>
      <vt:lpstr>Non Hodgkin’s Lymphoma</vt:lpstr>
      <vt:lpstr>High Risk for NHL</vt:lpstr>
      <vt:lpstr>NHL in general</vt:lpstr>
      <vt:lpstr>Frequency of NHL Subtypes in Adults</vt:lpstr>
      <vt:lpstr>NHL breakdown</vt:lpstr>
      <vt:lpstr>Cell origins</vt:lpstr>
      <vt:lpstr>NHL: Classification - 1</vt:lpstr>
      <vt:lpstr>NHL: Classification - 2</vt:lpstr>
      <vt:lpstr>Presentations</vt:lpstr>
      <vt:lpstr>Burkitt’s lymphoma. C-myc oncogene</vt:lpstr>
      <vt:lpstr>Burkitt’s histopath</vt:lpstr>
      <vt:lpstr>Burkitt’s lymphoma ‘starry sky’</vt:lpstr>
      <vt:lpstr>Презентация PowerPoint</vt:lpstr>
      <vt:lpstr>Endemic vs. Sporadic</vt:lpstr>
      <vt:lpstr>The EBV connection</vt:lpstr>
      <vt:lpstr>W/U of NHL</vt:lpstr>
      <vt:lpstr>CT scan vs. PET scan</vt:lpstr>
      <vt:lpstr>Gallium vs. FDG-PET FDG is tagged glucose</vt:lpstr>
      <vt:lpstr>Therapy - 1</vt:lpstr>
      <vt:lpstr>Therapy - 2</vt:lpstr>
      <vt:lpstr>Rituximab</vt:lpstr>
      <vt:lpstr>Making Chimeric Antibody</vt:lpstr>
      <vt:lpstr>Mechanisms of Activity for IgG1 Antibodies</vt:lpstr>
      <vt:lpstr>Complications</vt:lpstr>
      <vt:lpstr>Tumor Lysis!!!</vt:lpstr>
      <vt:lpstr>CONCLUSION Hodgkins vs. Non-Hodgkins</vt:lpstr>
      <vt:lpstr>Myeloproliferative Neoplasms (MPN). MYELOFIBROSIS</vt:lpstr>
      <vt:lpstr>Hypocellular AML &amp; hypocellular MDS</vt:lpstr>
      <vt:lpstr>MPN are clonal disorders of the hematopoietic stem cell</vt:lpstr>
      <vt:lpstr>MPN are clonal disorders of the hematopoietic stem cell</vt:lpstr>
      <vt:lpstr>MPN are clonal disorders of the hematopoietic stem cell</vt:lpstr>
      <vt:lpstr>MYELOFIBROSIS</vt:lpstr>
      <vt:lpstr>MYELOFIBROSIS</vt:lpstr>
      <vt:lpstr>Myelofibrosis with Myeloid Metaplasia</vt:lpstr>
      <vt:lpstr>MYELOFIBROSIS</vt:lpstr>
      <vt:lpstr>MYELOFIBROSIS</vt:lpstr>
      <vt:lpstr>Myelofibrosis: peripheral blood</vt:lpstr>
      <vt:lpstr>Презентация PowerPoint</vt:lpstr>
      <vt:lpstr>Презентация PowerPoint</vt:lpstr>
      <vt:lpstr>Understanding Myelofibrosis</vt:lpstr>
      <vt:lpstr> Cytokines Play a Key Role  in Myelofibrosis</vt:lpstr>
      <vt:lpstr>Overactive JAK-STAT Signaling is  Present in all Patients with Myelofibrosis</vt:lpstr>
      <vt:lpstr>Clinical Relevance of the Progressive Pathology of Myelofibrosis</vt:lpstr>
      <vt:lpstr> Diagnosing of primary Myelofibrosis:  All major criteria plus ≥2 minor WHO criteria are required for diagnosis </vt:lpstr>
      <vt:lpstr>Diagnostic criteria for PMF - conclusion</vt:lpstr>
      <vt:lpstr>Презентация PowerPoint</vt:lpstr>
      <vt:lpstr> Risk Stratification in Myelofibrosis   </vt:lpstr>
      <vt:lpstr>Презентация PowerPoint</vt:lpstr>
      <vt:lpstr>Consequences of Increased Inflammation</vt:lpstr>
      <vt:lpstr> Examining the causes of mortality in PMF </vt:lpstr>
      <vt:lpstr>Treatment goals</vt:lpstr>
      <vt:lpstr>Презентация PowerPoint</vt:lpstr>
      <vt:lpstr>Treatment of MF - 1 </vt:lpstr>
      <vt:lpstr>Treatment of MF - 2 </vt:lpstr>
      <vt:lpstr>MYELOFIBROSIS - TREATMENT</vt:lpstr>
      <vt:lpstr>Ruxolitinib (JAKAFI)</vt:lpstr>
      <vt:lpstr>Ruxolitinib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Марьяна</dc:creator>
  <cp:lastModifiedBy>Марьяна</cp:lastModifiedBy>
  <cp:revision>67</cp:revision>
  <dcterms:created xsi:type="dcterms:W3CDTF">2018-02-25T19:31:59Z</dcterms:created>
  <dcterms:modified xsi:type="dcterms:W3CDTF">2018-09-24T18:01:13Z</dcterms:modified>
</cp:coreProperties>
</file>