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87" r:id="rId3"/>
    <p:sldId id="362" r:id="rId4"/>
    <p:sldId id="363" r:id="rId5"/>
    <p:sldId id="364" r:id="rId6"/>
    <p:sldId id="305" r:id="rId7"/>
    <p:sldId id="302" r:id="rId8"/>
    <p:sldId id="303" r:id="rId9"/>
    <p:sldId id="304" r:id="rId10"/>
    <p:sldId id="361" r:id="rId11"/>
    <p:sldId id="378" r:id="rId12"/>
    <p:sldId id="306" r:id="rId13"/>
    <p:sldId id="360" r:id="rId14"/>
    <p:sldId id="320" r:id="rId15"/>
    <p:sldId id="395" r:id="rId16"/>
    <p:sldId id="313" r:id="rId17"/>
    <p:sldId id="314" r:id="rId18"/>
    <p:sldId id="359" r:id="rId19"/>
    <p:sldId id="317" r:id="rId20"/>
    <p:sldId id="318" r:id="rId21"/>
    <p:sldId id="319" r:id="rId22"/>
    <p:sldId id="358" r:id="rId23"/>
    <p:sldId id="324" r:id="rId24"/>
    <p:sldId id="323" r:id="rId25"/>
    <p:sldId id="325" r:id="rId26"/>
    <p:sldId id="326" r:id="rId27"/>
    <p:sldId id="327" r:id="rId28"/>
    <p:sldId id="328" r:id="rId29"/>
    <p:sldId id="331" r:id="rId30"/>
    <p:sldId id="366" r:id="rId31"/>
    <p:sldId id="367" r:id="rId32"/>
    <p:sldId id="368" r:id="rId33"/>
    <p:sldId id="369" r:id="rId34"/>
    <p:sldId id="371" r:id="rId35"/>
    <p:sldId id="370" r:id="rId36"/>
    <p:sldId id="373" r:id="rId37"/>
    <p:sldId id="374" r:id="rId38"/>
    <p:sldId id="375" r:id="rId39"/>
    <p:sldId id="376" r:id="rId40"/>
    <p:sldId id="322" r:id="rId41"/>
    <p:sldId id="330" r:id="rId42"/>
    <p:sldId id="385" r:id="rId43"/>
    <p:sldId id="357" r:id="rId44"/>
    <p:sldId id="310" r:id="rId45"/>
    <p:sldId id="365" r:id="rId46"/>
    <p:sldId id="290" r:id="rId47"/>
    <p:sldId id="377" r:id="rId48"/>
    <p:sldId id="294" r:id="rId49"/>
    <p:sldId id="381" r:id="rId50"/>
    <p:sldId id="300" r:id="rId51"/>
    <p:sldId id="301" r:id="rId52"/>
    <p:sldId id="334" r:id="rId53"/>
    <p:sldId id="382" r:id="rId54"/>
    <p:sldId id="383" r:id="rId55"/>
    <p:sldId id="384" r:id="rId56"/>
    <p:sldId id="333" r:id="rId57"/>
    <p:sldId id="268" r:id="rId58"/>
    <p:sldId id="394" r:id="rId59"/>
    <p:sldId id="350" r:id="rId60"/>
    <p:sldId id="349" r:id="rId61"/>
    <p:sldId id="272" r:id="rId62"/>
    <p:sldId id="393" r:id="rId63"/>
    <p:sldId id="351" r:id="rId64"/>
    <p:sldId id="273" r:id="rId65"/>
    <p:sldId id="274" r:id="rId66"/>
    <p:sldId id="286" r:id="rId67"/>
    <p:sldId id="352" r:id="rId68"/>
    <p:sldId id="353" r:id="rId69"/>
    <p:sldId id="354" r:id="rId70"/>
    <p:sldId id="355" r:id="rId71"/>
    <p:sldId id="275" r:id="rId72"/>
    <p:sldId id="276" r:id="rId73"/>
    <p:sldId id="342" r:id="rId74"/>
    <p:sldId id="343" r:id="rId75"/>
    <p:sldId id="344" r:id="rId76"/>
    <p:sldId id="345" r:id="rId77"/>
    <p:sldId id="278" r:id="rId78"/>
    <p:sldId id="279" r:id="rId79"/>
    <p:sldId id="346" r:id="rId80"/>
    <p:sldId id="281" r:id="rId81"/>
    <p:sldId id="332" r:id="rId82"/>
    <p:sldId id="391" r:id="rId83"/>
    <p:sldId id="392" r:id="rId84"/>
    <p:sldId id="335" r:id="rId85"/>
    <p:sldId id="337" r:id="rId86"/>
    <p:sldId id="380" r:id="rId87"/>
    <p:sldId id="338" r:id="rId88"/>
    <p:sldId id="340" r:id="rId89"/>
    <p:sldId id="341" r:id="rId90"/>
    <p:sldId id="390" r:id="rId91"/>
    <p:sldId id="388" r:id="rId92"/>
    <p:sldId id="389" r:id="rId93"/>
    <p:sldId id="356" r:id="rId9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ndalus" pitchFamily="18" charset="0"/>
        <a:ea typeface="+mn-ea"/>
        <a:cs typeface="Andalus" pitchFamily="18" charset="0"/>
      </a:defRPr>
    </a:lvl1pPr>
    <a:lvl2pPr marL="457200" algn="l" rtl="0" fontAlgn="base">
      <a:spcBef>
        <a:spcPct val="0"/>
      </a:spcBef>
      <a:spcAft>
        <a:spcPct val="0"/>
      </a:spcAft>
      <a:defRPr b="1" kern="1200">
        <a:solidFill>
          <a:schemeClr val="tx1"/>
        </a:solidFill>
        <a:latin typeface="Andalus" pitchFamily="18" charset="0"/>
        <a:ea typeface="+mn-ea"/>
        <a:cs typeface="Andalus" pitchFamily="18" charset="0"/>
      </a:defRPr>
    </a:lvl2pPr>
    <a:lvl3pPr marL="914400" algn="l" rtl="0" fontAlgn="base">
      <a:spcBef>
        <a:spcPct val="0"/>
      </a:spcBef>
      <a:spcAft>
        <a:spcPct val="0"/>
      </a:spcAft>
      <a:defRPr b="1" kern="1200">
        <a:solidFill>
          <a:schemeClr val="tx1"/>
        </a:solidFill>
        <a:latin typeface="Andalus" pitchFamily="18" charset="0"/>
        <a:ea typeface="+mn-ea"/>
        <a:cs typeface="Andalus" pitchFamily="18" charset="0"/>
      </a:defRPr>
    </a:lvl3pPr>
    <a:lvl4pPr marL="1371600" algn="l" rtl="0" fontAlgn="base">
      <a:spcBef>
        <a:spcPct val="0"/>
      </a:spcBef>
      <a:spcAft>
        <a:spcPct val="0"/>
      </a:spcAft>
      <a:defRPr b="1" kern="1200">
        <a:solidFill>
          <a:schemeClr val="tx1"/>
        </a:solidFill>
        <a:latin typeface="Andalus" pitchFamily="18" charset="0"/>
        <a:ea typeface="+mn-ea"/>
        <a:cs typeface="Andalus" pitchFamily="18" charset="0"/>
      </a:defRPr>
    </a:lvl4pPr>
    <a:lvl5pPr marL="1828800" algn="l" rtl="0" fontAlgn="base">
      <a:spcBef>
        <a:spcPct val="0"/>
      </a:spcBef>
      <a:spcAft>
        <a:spcPct val="0"/>
      </a:spcAft>
      <a:defRPr b="1" kern="1200">
        <a:solidFill>
          <a:schemeClr val="tx1"/>
        </a:solidFill>
        <a:latin typeface="Andalus" pitchFamily="18" charset="0"/>
        <a:ea typeface="+mn-ea"/>
        <a:cs typeface="Andalus" pitchFamily="18" charset="0"/>
      </a:defRPr>
    </a:lvl5pPr>
    <a:lvl6pPr marL="2286000" algn="l" defTabSz="914400" rtl="0" eaLnBrk="1" latinLnBrk="0" hangingPunct="1">
      <a:defRPr b="1" kern="1200">
        <a:solidFill>
          <a:schemeClr val="tx1"/>
        </a:solidFill>
        <a:latin typeface="Andalus" pitchFamily="18" charset="0"/>
        <a:ea typeface="+mn-ea"/>
        <a:cs typeface="Andalus" pitchFamily="18" charset="0"/>
      </a:defRPr>
    </a:lvl6pPr>
    <a:lvl7pPr marL="2743200" algn="l" defTabSz="914400" rtl="0" eaLnBrk="1" latinLnBrk="0" hangingPunct="1">
      <a:defRPr b="1" kern="1200">
        <a:solidFill>
          <a:schemeClr val="tx1"/>
        </a:solidFill>
        <a:latin typeface="Andalus" pitchFamily="18" charset="0"/>
        <a:ea typeface="+mn-ea"/>
        <a:cs typeface="Andalus" pitchFamily="18" charset="0"/>
      </a:defRPr>
    </a:lvl7pPr>
    <a:lvl8pPr marL="3200400" algn="l" defTabSz="914400" rtl="0" eaLnBrk="1" latinLnBrk="0" hangingPunct="1">
      <a:defRPr b="1" kern="1200">
        <a:solidFill>
          <a:schemeClr val="tx1"/>
        </a:solidFill>
        <a:latin typeface="Andalus" pitchFamily="18" charset="0"/>
        <a:ea typeface="+mn-ea"/>
        <a:cs typeface="Andalus" pitchFamily="18" charset="0"/>
      </a:defRPr>
    </a:lvl8pPr>
    <a:lvl9pPr marL="3657600" algn="l" defTabSz="914400" rtl="0" eaLnBrk="1" latinLnBrk="0" hangingPunct="1">
      <a:defRPr b="1" kern="1200">
        <a:solidFill>
          <a:schemeClr val="tx1"/>
        </a:solidFill>
        <a:latin typeface="Andalus" pitchFamily="18" charset="0"/>
        <a:ea typeface="+mn-ea"/>
        <a:cs typeface="Andalus"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652" autoAdjust="0"/>
    <p:restoredTop sz="94622" autoAdjust="0"/>
  </p:normalViewPr>
  <p:slideViewPr>
    <p:cSldViewPr>
      <p:cViewPr varScale="1">
        <p:scale>
          <a:sx n="79" d="100"/>
          <a:sy n="79" d="100"/>
        </p:scale>
        <p:origin x="101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Arial" charset="0"/>
              </a:defRPr>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Arial"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fld id="{2B485552-5736-4620-9C60-569A6405AC78}"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6300F432-A7CD-4DD3-B7CA-7BDFA13B9479}" type="slidenum">
              <a:rPr lang="en-US" altLang="ru-RU" sz="1200" b="0">
                <a:latin typeface="Arial" panose="020B0604020202020204" pitchFamily="34" charset="0"/>
                <a:cs typeface="Arial" panose="020B0604020202020204" pitchFamily="34" charset="0"/>
              </a:rPr>
              <a:pPr algn="r" eaLnBrk="1" hangingPunct="1"/>
              <a:t>42</a:t>
            </a:fld>
            <a:endParaRPr lang="en-US" altLang="ru-RU" sz="1200" b="0">
              <a:latin typeface="Arial" panose="020B0604020202020204" pitchFamily="34" charset="0"/>
              <a:cs typeface="Arial" panose="020B0604020202020204" pitchFamily="34" charset="0"/>
            </a:endParaRPr>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panose="020B0604020202020204" pitchFamily="34" charset="0"/>
              <a:cs typeface="Arial" panose="020B0604020202020204" pitchFamily="34" charset="0"/>
            </a:endParaRPr>
          </a:p>
        </p:txBody>
      </p:sp>
      <p:sp>
        <p:nvSpPr>
          <p:cNvPr id="983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3BB3CBF6-FBA0-4AF4-9C60-2E6C0E13FA66}" type="slidenum">
              <a:rPr lang="en-US" altLang="ru-RU" sz="1200" b="0">
                <a:latin typeface="Calibri" panose="020F0502020204030204" pitchFamily="34" charset="0"/>
                <a:cs typeface="Arial" panose="020B0604020202020204" pitchFamily="34" charset="0"/>
              </a:rPr>
              <a:pPr algn="r" eaLnBrk="1" hangingPunct="1"/>
              <a:t>42</a:t>
            </a:fld>
            <a:endParaRPr lang="en-US" altLang="ru-RU" sz="1200" b="0">
              <a:latin typeface="Calibri" panose="020F050202020403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03916546-8F8E-4528-824C-3EACAADA2DF2}" type="slidenum">
              <a:rPr lang="en-US" altLang="ru-RU" sz="1200" b="0">
                <a:latin typeface="Arial" panose="020B0604020202020204" pitchFamily="34" charset="0"/>
                <a:cs typeface="Arial" panose="020B0604020202020204" pitchFamily="34" charset="0"/>
              </a:rPr>
              <a:pPr algn="r" eaLnBrk="1" hangingPunct="1"/>
              <a:t>62</a:t>
            </a:fld>
            <a:endParaRPr lang="en-US" altLang="ru-RU" sz="1200" b="0">
              <a:latin typeface="Arial" panose="020B0604020202020204" pitchFamily="34" charset="0"/>
              <a:cs typeface="Arial" panose="020B0604020202020204" pitchFamily="34" charset="0"/>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panose="020B0604020202020204" pitchFamily="34" charset="0"/>
              <a:cs typeface="Arial" panose="020B0604020202020204" pitchFamily="34" charset="0"/>
            </a:endParaRPr>
          </a:p>
        </p:txBody>
      </p:sp>
      <p:sp>
        <p:nvSpPr>
          <p:cNvPr id="993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algn="r" eaLnBrk="1" hangingPunct="1"/>
            <a:fld id="{0DF6CF9A-4673-4873-BB35-E251684B78E8}" type="slidenum">
              <a:rPr lang="en-US" altLang="ru-RU" sz="1200" b="0">
                <a:latin typeface="Calibri" panose="020F0502020204030204" pitchFamily="34" charset="0"/>
                <a:cs typeface="Arial" panose="020B0604020202020204" pitchFamily="34" charset="0"/>
              </a:rPr>
              <a:pPr algn="r" eaLnBrk="1" hangingPunct="1"/>
              <a:t>62</a:t>
            </a:fld>
            <a:endParaRPr lang="en-US" altLang="ru-RU" sz="1200" b="0">
              <a:latin typeface="Calibri" panose="020F05020202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fld id="{16D4A439-7856-4BB3-8649-6F4DC467EAC5}" type="slidenum">
              <a:rPr lang="en-US" altLang="ru-RU" b="0">
                <a:latin typeface="Arial" panose="020B0604020202020204" pitchFamily="34" charset="0"/>
                <a:cs typeface="Arial" panose="020B0604020202020204" pitchFamily="34" charset="0"/>
              </a:rPr>
              <a:pPr eaLnBrk="1" hangingPunct="1"/>
              <a:t>77</a:t>
            </a:fld>
            <a:endParaRPr lang="en-US" altLang="ru-RU" b="0">
              <a:latin typeface="Arial" panose="020B0604020202020204" pitchFamily="34" charset="0"/>
              <a:cs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ru-RU" smtClean="0">
                <a:latin typeface="Arial" panose="020B0604020202020204" pitchFamily="34" charset="0"/>
                <a:cs typeface="Arial" panose="020B0604020202020204" pitchFamily="34" charset="0"/>
              </a:rPr>
              <a:t>What is arthralgias?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88F9A9-4BD6-492C-B1E8-70F55B0320F1}" type="slidenum">
              <a:rPr lang="en-US" altLang="ru-RU"/>
              <a:pPr/>
              <a:t>‹#›</a:t>
            </a:fld>
            <a:endParaRPr lang="en-US" altLang="ru-RU"/>
          </a:p>
        </p:txBody>
      </p:sp>
    </p:spTree>
    <p:extLst>
      <p:ext uri="{BB962C8B-B14F-4D97-AF65-F5344CB8AC3E}">
        <p14:creationId xmlns:p14="http://schemas.microsoft.com/office/powerpoint/2010/main" val="219087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AE681A-8899-4CE1-BB1B-9394409F6C41}" type="slidenum">
              <a:rPr lang="en-US" altLang="ru-RU"/>
              <a:pPr/>
              <a:t>‹#›</a:t>
            </a:fld>
            <a:endParaRPr lang="en-US" altLang="ru-RU"/>
          </a:p>
        </p:txBody>
      </p:sp>
    </p:spTree>
    <p:extLst>
      <p:ext uri="{BB962C8B-B14F-4D97-AF65-F5344CB8AC3E}">
        <p14:creationId xmlns:p14="http://schemas.microsoft.com/office/powerpoint/2010/main" val="60360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A5B92A-AB20-4830-9F41-C69A9920A100}" type="slidenum">
              <a:rPr lang="en-US" altLang="ru-RU"/>
              <a:pPr/>
              <a:t>‹#›</a:t>
            </a:fld>
            <a:endParaRPr lang="en-US" altLang="ru-RU"/>
          </a:p>
        </p:txBody>
      </p:sp>
    </p:spTree>
    <p:extLst>
      <p:ext uri="{BB962C8B-B14F-4D97-AF65-F5344CB8AC3E}">
        <p14:creationId xmlns:p14="http://schemas.microsoft.com/office/powerpoint/2010/main" val="4696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C22C510-0AFB-4467-822B-8D10769E0458}" type="slidenum">
              <a:rPr lang="en-US" altLang="ru-RU"/>
              <a:pPr/>
              <a:t>‹#›</a:t>
            </a:fld>
            <a:endParaRPr lang="en-US" altLang="ru-RU"/>
          </a:p>
        </p:txBody>
      </p:sp>
    </p:spTree>
    <p:extLst>
      <p:ext uri="{BB962C8B-B14F-4D97-AF65-F5344CB8AC3E}">
        <p14:creationId xmlns:p14="http://schemas.microsoft.com/office/powerpoint/2010/main" val="393811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5FDA5B-D8DC-4E59-A008-7D907FF01F19}" type="slidenum">
              <a:rPr lang="en-US" altLang="ru-RU"/>
              <a:pPr/>
              <a:t>‹#›</a:t>
            </a:fld>
            <a:endParaRPr lang="en-US" altLang="ru-RU"/>
          </a:p>
        </p:txBody>
      </p:sp>
    </p:spTree>
    <p:extLst>
      <p:ext uri="{BB962C8B-B14F-4D97-AF65-F5344CB8AC3E}">
        <p14:creationId xmlns:p14="http://schemas.microsoft.com/office/powerpoint/2010/main" val="356397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D4DD1A-1CD3-4E25-9058-7447D56EF6CE}" type="slidenum">
              <a:rPr lang="en-US" altLang="ru-RU"/>
              <a:pPr/>
              <a:t>‹#›</a:t>
            </a:fld>
            <a:endParaRPr lang="en-US" altLang="ru-RU"/>
          </a:p>
        </p:txBody>
      </p:sp>
    </p:spTree>
    <p:extLst>
      <p:ext uri="{BB962C8B-B14F-4D97-AF65-F5344CB8AC3E}">
        <p14:creationId xmlns:p14="http://schemas.microsoft.com/office/powerpoint/2010/main" val="129444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7143EF-6819-43BB-AC25-B14DD25DDC0D}" type="slidenum">
              <a:rPr lang="en-US" altLang="ru-RU"/>
              <a:pPr/>
              <a:t>‹#›</a:t>
            </a:fld>
            <a:endParaRPr lang="en-US" altLang="ru-RU"/>
          </a:p>
        </p:txBody>
      </p:sp>
    </p:spTree>
    <p:extLst>
      <p:ext uri="{BB962C8B-B14F-4D97-AF65-F5344CB8AC3E}">
        <p14:creationId xmlns:p14="http://schemas.microsoft.com/office/powerpoint/2010/main" val="360400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598C00-7C87-4B7E-90F8-199F54EACDBB}" type="slidenum">
              <a:rPr lang="en-US" altLang="ru-RU"/>
              <a:pPr/>
              <a:t>‹#›</a:t>
            </a:fld>
            <a:endParaRPr lang="en-US" altLang="ru-RU"/>
          </a:p>
        </p:txBody>
      </p:sp>
    </p:spTree>
    <p:extLst>
      <p:ext uri="{BB962C8B-B14F-4D97-AF65-F5344CB8AC3E}">
        <p14:creationId xmlns:p14="http://schemas.microsoft.com/office/powerpoint/2010/main" val="415421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6B3D84-3F7C-4B06-87AA-E41F200A7B34}" type="slidenum">
              <a:rPr lang="en-US" altLang="ru-RU"/>
              <a:pPr/>
              <a:t>‹#›</a:t>
            </a:fld>
            <a:endParaRPr lang="en-US" altLang="ru-RU"/>
          </a:p>
        </p:txBody>
      </p:sp>
    </p:spTree>
    <p:extLst>
      <p:ext uri="{BB962C8B-B14F-4D97-AF65-F5344CB8AC3E}">
        <p14:creationId xmlns:p14="http://schemas.microsoft.com/office/powerpoint/2010/main" val="72187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682EEAA-C1F9-4650-AB4A-2C98A421E6DC}" type="slidenum">
              <a:rPr lang="en-US" altLang="ru-RU"/>
              <a:pPr/>
              <a:t>‹#›</a:t>
            </a:fld>
            <a:endParaRPr lang="en-US" altLang="ru-RU"/>
          </a:p>
        </p:txBody>
      </p:sp>
    </p:spTree>
    <p:extLst>
      <p:ext uri="{BB962C8B-B14F-4D97-AF65-F5344CB8AC3E}">
        <p14:creationId xmlns:p14="http://schemas.microsoft.com/office/powerpoint/2010/main" val="302134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8E7DBFB-8019-4F16-8339-1C15F6F35E44}" type="slidenum">
              <a:rPr lang="en-US" altLang="ru-RU"/>
              <a:pPr/>
              <a:t>‹#›</a:t>
            </a:fld>
            <a:endParaRPr lang="en-US" altLang="ru-RU"/>
          </a:p>
        </p:txBody>
      </p:sp>
    </p:spTree>
    <p:extLst>
      <p:ext uri="{BB962C8B-B14F-4D97-AF65-F5344CB8AC3E}">
        <p14:creationId xmlns:p14="http://schemas.microsoft.com/office/powerpoint/2010/main" val="336761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92A8243-06AA-4875-BE61-B4F44A35093A}" type="slidenum">
              <a:rPr lang="en-US" altLang="ru-RU"/>
              <a:pPr/>
              <a:t>‹#›</a:t>
            </a:fld>
            <a:endParaRPr lang="en-US" altLang="ru-RU"/>
          </a:p>
        </p:txBody>
      </p:sp>
    </p:spTree>
    <p:extLst>
      <p:ext uri="{BB962C8B-B14F-4D97-AF65-F5344CB8AC3E}">
        <p14:creationId xmlns:p14="http://schemas.microsoft.com/office/powerpoint/2010/main" val="401377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4FFFDE4-5485-4320-8483-22B96CE5E44F}" type="slidenum">
              <a:rPr lang="en-US" altLang="ru-RU"/>
              <a:pPr/>
              <a:t>‹#›</a:t>
            </a:fld>
            <a:endParaRPr lang="en-US" altLang="ru-RU"/>
          </a:p>
        </p:txBody>
      </p:sp>
    </p:spTree>
    <p:extLst>
      <p:ext uri="{BB962C8B-B14F-4D97-AF65-F5344CB8AC3E}">
        <p14:creationId xmlns:p14="http://schemas.microsoft.com/office/powerpoint/2010/main" val="319638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anose="020B0604020202020204" pitchFamily="34" charset="0"/>
                <a:cs typeface="Arial" panose="020B0604020202020204" pitchFamily="34" charset="0"/>
              </a:defRPr>
            </a:lvl1pPr>
          </a:lstStyle>
          <a:p>
            <a:fld id="{495CE272-EE1C-4989-B5A0-A10A14574F44}" type="slidenum">
              <a:rPr lang="en-US" altLang="ru-RU"/>
              <a:pPr/>
              <a:t>‹#›</a:t>
            </a:fld>
            <a:endParaRPr lang="en-US" altLang="ru-RU"/>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ICD-10_Chapter_III:_Diseases_of_the_blood_and_blood-forming_organs,_and_certain_disorders_involving_the_immune_mechanism#.28D80.E2.80.93D89.29_Certain_disorders_involving_the_immune_mechanism" TargetMode="External"/><Relationship Id="rId3" Type="http://schemas.openxmlformats.org/officeDocument/2006/relationships/hyperlink" Target="https://en.wikipedia.org/wiki/ICD-10_Chapter_III:_Diseases_of_the_blood_and_blood-forming_organs,_and_certain_disorders_involving_the_immune_mechanism#.28D50.E2.80.93D53.29_Nutritional_anemias" TargetMode="External"/><Relationship Id="rId7" Type="http://schemas.openxmlformats.org/officeDocument/2006/relationships/hyperlink" Target="https://en.wikipedia.org/wiki/ICD-10_Chapter_III:_Diseases_of_the_blood_and_blood-forming_organs,_and_certain_disorders_involving_the_immune_mechanism#.28D70.E2.80.93D77.29_Other_diseases_of_blood_and_blood-forming_organs" TargetMode="External"/><Relationship Id="rId2" Type="http://schemas.openxmlformats.org/officeDocument/2006/relationships/hyperlink" Target="https://en.wikipedia.org/wiki/ICD-10_Chapter_III:_Diseases_of_the_blood_and_blood-forming_organs,_and_certain_disorders_involving_the_immune_mechanism#D50.E2.80.93D89_.E2.80.93_Diseases_of_the_blood_and_blood-forming_organs_and_certain_disorders_involving_the_immune_mechanism" TargetMode="External"/><Relationship Id="rId1" Type="http://schemas.openxmlformats.org/officeDocument/2006/relationships/slideLayout" Target="../slideLayouts/slideLayout2.xml"/><Relationship Id="rId6" Type="http://schemas.openxmlformats.org/officeDocument/2006/relationships/hyperlink" Target="https://en.wikipedia.org/wiki/ICD-10_Chapter_III:_Diseases_of_the_blood_and_blood-forming_organs,_and_certain_disorders_involving_the_immune_mechanism#.28D65.E2.80.93D69.29_Coagulation_defects.2C_purpura_and_other_haemorrhagic_conditions" TargetMode="External"/><Relationship Id="rId5" Type="http://schemas.openxmlformats.org/officeDocument/2006/relationships/hyperlink" Target="https://en.wikipedia.org/wiki/ICD-10_Chapter_III:_Diseases_of_the_blood_and_blood-forming_organs,_and_certain_disorders_involving_the_immune_mechanism#.28D60.E2.80.93D64.29_Aplastic_and_other_anaemias" TargetMode="External"/><Relationship Id="rId4" Type="http://schemas.openxmlformats.org/officeDocument/2006/relationships/hyperlink" Target="https://en.wikipedia.org/wiki/ICD-10_Chapter_III:_Diseases_of_the_blood_and_blood-forming_organs,_and_certain_disorders_involving_the_immune_mechanism#.28D55.E2.80.93D59.29_Haemolytic_anaemia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N:\Mariana\&#1082;&#1072;&#1092;&#1077;&#1076;&#1088;&#1072;\Foreign%20students\Hemat\Human%20Blood%20at%20400X.mp4"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pps.who.int/classifications/icd10/browse/2016/en#/P61.3" TargetMode="External"/><Relationship Id="rId2" Type="http://schemas.openxmlformats.org/officeDocument/2006/relationships/hyperlink" Target="http://apps.who.int/classifications/icd10/browse/2016/en#/D62"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google.com/imgres?q=pale+skin+in+anemia&amp;um=1&amp;hl=en&amp;sa=G&amp;rlz=1T4GGHP_en-GBGY449GY449&amp;biw=1146&amp;bih=502&amp;tbm=isch&amp;tbnid=Y_VGi9BafpWKsM:&amp;imgrefurl=http://www.ehow.com/how_10048130_test-iron-level-home.html&amp;docid=0VSltVIZuDifwM&amp;w=225&amp;h=220&amp;ei=-D6JToGUB8fqgQeKpsH6Cg&amp;zoom=1&amp;iact=rc&amp;dur=8&amp;page=11&amp;tbnh=131&amp;tbnw=134&amp;start=124&amp;ndsp=13&amp;ved=1t:429,r:11,s:124&amp;tx=56&amp;ty=62" TargetMode="External"/><Relationship Id="rId7" Type="http://schemas.openxmlformats.org/officeDocument/2006/relationships/hyperlink" Target="http://www.google.gy/imgres?q=headaches&amp;um=1&amp;hl=en&amp;sa=N&amp;rlz=1R2GGHP_en-GBGY449&amp;biw=1336&amp;bih=585&amp;tbm=isch&amp;tbnid=SwRUqUMXNOJpWM:&amp;imgrefurl=http://www.ayushveda.com/womens-magazine/migraine-in-women-common-triggers-symptoms-and-treatment/&amp;docid=jKwHgXMKtZxMuM&amp;imgurl=http://www.ayushveda.com/womens-magazine/wp-content/uploads/2011/03/migraine-headaches-in-women1.jpg&amp;w=300&amp;h=300&amp;ei=U827TuSCOYi4tgfz9vyaBw&amp;zoom=1"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imgres?q=brittle+nails&amp;um=1&amp;hl=en&amp;sa=N&amp;rlz=1T4GGHP_en-GBGY449GY449&amp;biw=1146&amp;bih=502&amp;tbm=isch&amp;tbnid=t0UIspX8OLYTvM:&amp;imgrefurl=http://www.drgranny.com/general-tips/brittle-nail-remedies/&amp;docid=fL9Ewt2VsjJW2M&amp;w=493&amp;h=335&amp;ei=LzuJTqjBNca3tgfh_-xO&amp;zoom=1" TargetMode="External"/><Relationship Id="rId7"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google.com/imgres?q=cracks+in+the+sides+of+the+mouth&amp;um=1&amp;hl=en&amp;sa=G&amp;rlz=1T4GGHP_en-GBGY449GY449&amp;biw=1146&amp;bih=502&amp;tbm=isch&amp;tbnid=8ldzmTsFETKq-M:&amp;imgrefurl=http://heritage.edu.np/cheilitis-images&amp;docid=Umeh4LsmGY5QLM&amp;w=232&amp;h=219&amp;ei=CjyJTpfAPIHTgQfI07z5Cg&amp;zoom=1"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N:\Mariana\&#1082;&#1072;&#1092;&#1077;&#1076;&#1088;&#1072;\Foreign%20students\Hemat\Human%20Blood%20under%20microscope.mp4"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3.xml.rels><?xml version="1.0" encoding="UTF-8" standalone="yes"?>
<Relationships xmlns="http://schemas.openxmlformats.org/package/2006/relationships"><Relationship Id="rId2" Type="http://schemas.openxmlformats.org/officeDocument/2006/relationships/hyperlink" Target="http://apps.who.int/classifications/icd10/browse/2016/en#/E53.8"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red-blood-cell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
          <p:cNvSpPr>
            <a:spLocks noGrp="1" noChangeArrowheads="1"/>
          </p:cNvSpPr>
          <p:nvPr>
            <p:ph type="title"/>
          </p:nvPr>
        </p:nvSpPr>
        <p:spPr>
          <a:xfrm>
            <a:off x="228600" y="1219200"/>
            <a:ext cx="8229600" cy="1143000"/>
          </a:xfrm>
        </p:spPr>
        <p:txBody>
          <a:bodyPr/>
          <a:lstStyle/>
          <a:p>
            <a:pPr eaLnBrk="1" hangingPunct="1"/>
            <a:r>
              <a:rPr lang="en-US" altLang="ru-RU" sz="4000" b="1" smtClean="0">
                <a:solidFill>
                  <a:schemeClr val="tx1"/>
                </a:solidFill>
              </a:rPr>
              <a:t>MANAGEMENT OF PATIENTS WITH ANEMIA</a:t>
            </a:r>
          </a:p>
        </p:txBody>
      </p:sp>
      <p:sp>
        <p:nvSpPr>
          <p:cNvPr id="11" name="Rectangle 10"/>
          <p:cNvSpPr/>
          <p:nvPr/>
        </p:nvSpPr>
        <p:spPr>
          <a:xfrm>
            <a:off x="0" y="228600"/>
            <a:ext cx="9144000" cy="46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8" name="Rectangle 7"/>
          <p:cNvSpPr/>
          <p:nvPr/>
        </p:nvSpPr>
        <p:spPr>
          <a:xfrm>
            <a:off x="0" y="381000"/>
            <a:ext cx="9144000" cy="15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9" name="Rectangle 8"/>
          <p:cNvSpPr/>
          <p:nvPr/>
        </p:nvSpPr>
        <p:spPr>
          <a:xfrm>
            <a:off x="8610600" y="0"/>
            <a:ext cx="152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
        <p:nvSpPr>
          <p:cNvPr id="10" name="Rectangle 9"/>
          <p:cNvSpPr/>
          <p:nvPr/>
        </p:nvSpPr>
        <p:spPr>
          <a:xfrm>
            <a:off x="8915400" y="0"/>
            <a:ext cx="4603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0"/>
            <a:ext cx="8229600" cy="1143000"/>
          </a:xfrm>
        </p:spPr>
        <p:txBody>
          <a:bodyPr/>
          <a:lstStyle/>
          <a:p>
            <a:r>
              <a:rPr lang="en-US" altLang="ru-RU" smtClean="0"/>
              <a:t>RBC Ind-s</a:t>
            </a:r>
            <a:endParaRPr lang="ru-RU" altLang="ru-RU" smtClean="0"/>
          </a:p>
        </p:txBody>
      </p:sp>
      <p:sp>
        <p:nvSpPr>
          <p:cNvPr id="11267" name="Rectangle 3"/>
          <p:cNvSpPr>
            <a:spLocks noGrp="1" noChangeArrowheads="1"/>
          </p:cNvSpPr>
          <p:nvPr>
            <p:ph type="body" idx="1"/>
          </p:nvPr>
        </p:nvSpPr>
        <p:spPr>
          <a:xfrm>
            <a:off x="457200" y="990600"/>
            <a:ext cx="8229600" cy="5135563"/>
          </a:xfrm>
        </p:spPr>
        <p:txBody>
          <a:bodyPr/>
          <a:lstStyle/>
          <a:p>
            <a:pPr>
              <a:buFontTx/>
              <a:buNone/>
            </a:pPr>
            <a:r>
              <a:rPr lang="en-US" altLang="ru-RU" b="1" smtClean="0">
                <a:solidFill>
                  <a:srgbClr val="FF9900"/>
                </a:solidFill>
              </a:rPr>
              <a:t>MCV =</a:t>
            </a:r>
            <a:r>
              <a:rPr lang="en-US" altLang="ru-RU" smtClean="0"/>
              <a:t> </a:t>
            </a:r>
            <a:endParaRPr lang="ru-RU" altLang="ru-RU" smtClean="0"/>
          </a:p>
        </p:txBody>
      </p:sp>
      <p:pic>
        <p:nvPicPr>
          <p:cNvPr id="11268" name="Picture 5" descr="no-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2385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8200"/>
            <a:ext cx="266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
          <p:cNvSpPr>
            <a:spLocks noChangeArrowheads="1"/>
          </p:cNvSpPr>
          <p:nvPr/>
        </p:nvSpPr>
        <p:spPr bwMode="auto">
          <a:xfrm>
            <a:off x="2743200" y="2895600"/>
            <a:ext cx="1460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200">
                <a:solidFill>
                  <a:srgbClr val="FF9900"/>
                </a:solidFill>
                <a:latin typeface="Arial" panose="020B0604020202020204" pitchFamily="34" charset="0"/>
                <a:cs typeface="Arial" panose="020B0604020202020204" pitchFamily="34" charset="0"/>
              </a:rPr>
              <a:t>MCH =</a:t>
            </a:r>
            <a:endParaRPr lang="ru-RU" altLang="ru-RU" sz="3200">
              <a:solidFill>
                <a:srgbClr val="FF9900"/>
              </a:solidFill>
              <a:latin typeface="Arial" panose="020B0604020202020204" pitchFamily="34" charset="0"/>
              <a:cs typeface="Arial" panose="020B0604020202020204" pitchFamily="34" charset="0"/>
            </a:endParaRPr>
          </a:p>
        </p:txBody>
      </p:sp>
      <p:pic>
        <p:nvPicPr>
          <p:cNvPr id="1127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0"/>
            <a:ext cx="228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13"/>
          <p:cNvSpPr>
            <a:spLocks noChangeArrowheads="1"/>
          </p:cNvSpPr>
          <p:nvPr/>
        </p:nvSpPr>
        <p:spPr bwMode="auto">
          <a:xfrm>
            <a:off x="152400" y="4800600"/>
            <a:ext cx="1820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200">
                <a:solidFill>
                  <a:srgbClr val="FF9900"/>
                </a:solidFill>
              </a:rPr>
              <a:t>MCHC =</a:t>
            </a:r>
            <a:endParaRPr lang="ru-RU" altLang="ru-RU" sz="3200">
              <a:solidFill>
                <a:srgbClr val="FF9900"/>
              </a:solidFill>
            </a:endParaRPr>
          </a:p>
        </p:txBody>
      </p:sp>
      <p:pic>
        <p:nvPicPr>
          <p:cNvPr id="1127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6670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43000"/>
          </a:xfrm>
        </p:spPr>
        <p:txBody>
          <a:bodyPr/>
          <a:lstStyle/>
          <a:p>
            <a:r>
              <a:rPr lang="ru-RU" altLang="ru-RU" sz="2400" b="1" smtClean="0">
                <a:solidFill>
                  <a:schemeClr val="tx1"/>
                </a:solidFill>
              </a:rPr>
              <a:t>ICD-10 Chapter III: Diseases of the blood and blood-forming organs, and certain disorders involving the immune mechanism</a:t>
            </a:r>
            <a:endParaRPr lang="ru-RU" altLang="ru-RU" sz="2400" smtClean="0">
              <a:solidFill>
                <a:schemeClr val="tx1"/>
              </a:solidFill>
            </a:endParaRPr>
          </a:p>
        </p:txBody>
      </p:sp>
      <p:sp>
        <p:nvSpPr>
          <p:cNvPr id="12291" name="Rectangle 3"/>
          <p:cNvSpPr>
            <a:spLocks noGrp="1" noChangeArrowheads="1"/>
          </p:cNvSpPr>
          <p:nvPr>
            <p:ph type="body" idx="1"/>
          </p:nvPr>
        </p:nvSpPr>
        <p:spPr/>
        <p:txBody>
          <a:bodyPr/>
          <a:lstStyle/>
          <a:p>
            <a:pPr>
              <a:lnSpc>
                <a:spcPct val="90000"/>
              </a:lnSpc>
              <a:buFontTx/>
              <a:buNone/>
            </a:pPr>
            <a:r>
              <a:rPr lang="ru-RU" altLang="ru-RU" sz="2400" b="1" u="sng" smtClean="0">
                <a:hlinkClick r:id="rId2"/>
              </a:rPr>
              <a:t>1</a:t>
            </a:r>
            <a:r>
              <a:rPr lang="en-US" altLang="ru-RU" sz="2400" b="1" u="sng" smtClean="0">
                <a:hlinkClick r:id="rId2"/>
              </a:rPr>
              <a:t>. </a:t>
            </a:r>
            <a:r>
              <a:rPr lang="ru-RU" altLang="ru-RU" sz="2400" b="1" u="sng" smtClean="0">
                <a:hlinkClick r:id="rId2"/>
              </a:rPr>
              <a:t>D50–D89</a:t>
            </a:r>
            <a:r>
              <a:rPr lang="ru-RU" altLang="ru-RU" sz="2400" u="sng" smtClean="0">
                <a:hlinkClick r:id="rId2"/>
              </a:rPr>
              <a:t> – Diseases of the blood and blood-forming organs and certain disorders involving the immune mechanism</a:t>
            </a:r>
            <a:endParaRPr lang="ru-RU" altLang="ru-RU" sz="2400" u="sng" smtClean="0"/>
          </a:p>
          <a:p>
            <a:pPr>
              <a:lnSpc>
                <a:spcPct val="90000"/>
              </a:lnSpc>
              <a:buFontTx/>
              <a:buNone/>
            </a:pPr>
            <a:r>
              <a:rPr lang="ru-RU" altLang="ru-RU" sz="2400" smtClean="0">
                <a:hlinkClick r:id="rId3"/>
              </a:rPr>
              <a:t>1.1(D50–D53)</a:t>
            </a:r>
            <a:r>
              <a:rPr lang="ru-RU" altLang="ru-RU" sz="2400" u="sng" smtClean="0">
                <a:hlinkClick r:id="rId3"/>
              </a:rPr>
              <a:t> Nutritional anemias</a:t>
            </a:r>
            <a:endParaRPr lang="ru-RU" altLang="ru-RU" sz="2400" u="sng" smtClean="0"/>
          </a:p>
          <a:p>
            <a:pPr>
              <a:lnSpc>
                <a:spcPct val="90000"/>
              </a:lnSpc>
              <a:buFontTx/>
              <a:buNone/>
            </a:pPr>
            <a:r>
              <a:rPr lang="ru-RU" altLang="ru-RU" sz="2400" u="sng" smtClean="0">
                <a:hlinkClick r:id="rId4"/>
              </a:rPr>
              <a:t>1.2(D55–D59) Haemolytic anaemias</a:t>
            </a:r>
            <a:endParaRPr lang="ru-RU" altLang="ru-RU" sz="2400" u="sng" smtClean="0"/>
          </a:p>
          <a:p>
            <a:pPr>
              <a:lnSpc>
                <a:spcPct val="90000"/>
              </a:lnSpc>
              <a:buFontTx/>
              <a:buNone/>
            </a:pPr>
            <a:r>
              <a:rPr lang="ru-RU" altLang="ru-RU" sz="2400" u="sng" smtClean="0">
                <a:hlinkClick r:id="rId5"/>
              </a:rPr>
              <a:t>1.3(D60–D64) Aplastic and other anaemias</a:t>
            </a:r>
            <a:endParaRPr lang="ru-RU" altLang="ru-RU" sz="2400" u="sng" smtClean="0"/>
          </a:p>
          <a:p>
            <a:pPr>
              <a:lnSpc>
                <a:spcPct val="90000"/>
              </a:lnSpc>
              <a:buFontTx/>
              <a:buNone/>
            </a:pPr>
            <a:r>
              <a:rPr lang="ru-RU" altLang="ru-RU" sz="2400" u="sng" smtClean="0">
                <a:hlinkClick r:id="rId6"/>
              </a:rPr>
              <a:t>1.4(D65–D69) Coagulation defects, purpura and other haemorrhagic conditions</a:t>
            </a:r>
            <a:endParaRPr lang="ru-RU" altLang="ru-RU" sz="2400" u="sng" smtClean="0"/>
          </a:p>
          <a:p>
            <a:pPr>
              <a:lnSpc>
                <a:spcPct val="90000"/>
              </a:lnSpc>
              <a:buFontTx/>
              <a:buNone/>
            </a:pPr>
            <a:r>
              <a:rPr lang="ru-RU" altLang="ru-RU" sz="2400" u="sng" smtClean="0">
                <a:hlinkClick r:id="rId7"/>
              </a:rPr>
              <a:t>1.5(D70–D77) Other diseases of blood and blood-forming organs</a:t>
            </a:r>
            <a:endParaRPr lang="ru-RU" altLang="ru-RU" sz="2400" u="sng" smtClean="0"/>
          </a:p>
          <a:p>
            <a:pPr>
              <a:lnSpc>
                <a:spcPct val="90000"/>
              </a:lnSpc>
              <a:buFontTx/>
              <a:buNone/>
            </a:pPr>
            <a:r>
              <a:rPr lang="ru-RU" altLang="ru-RU" sz="2400" u="sng" smtClean="0">
                <a:hlinkClick r:id="rId8"/>
              </a:rPr>
              <a:t>1.6(D80–D89) Certain disorders involving the immune mechanism</a:t>
            </a:r>
            <a:endParaRPr lang="ru-RU" altLang="ru-RU" sz="2400" u="sng" smtClean="0"/>
          </a:p>
          <a:p>
            <a:pPr>
              <a:lnSpc>
                <a:spcPct val="90000"/>
              </a:lnSpc>
            </a:pPr>
            <a:endParaRPr lang="ru-RU" altLang="ru-RU"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229600" cy="1143000"/>
          </a:xfrm>
        </p:spPr>
        <p:txBody>
          <a:bodyPr/>
          <a:lstStyle/>
          <a:p>
            <a:r>
              <a:rPr lang="en-US" altLang="ru-RU" b="1" smtClean="0">
                <a:solidFill>
                  <a:schemeClr val="hlink"/>
                </a:solidFill>
              </a:rPr>
              <a:t>CLASSIFICATION</a:t>
            </a:r>
            <a:endParaRPr lang="ru-RU" altLang="ru-RU" b="1" smtClean="0">
              <a:solidFill>
                <a:schemeClr val="hlink"/>
              </a:solidFill>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13316" name="Picture 2" descr="C:\Users\USER\Downloads\slid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7315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81000" y="762000"/>
            <a:ext cx="7315200" cy="5518150"/>
          </a:xfrm>
        </p:spPr>
      </p:pic>
      <p:sp>
        <p:nvSpPr>
          <p:cNvPr id="14339" name="Title 1"/>
          <p:cNvSpPr>
            <a:spLocks noGrp="1"/>
          </p:cNvSpPr>
          <p:nvPr>
            <p:ph type="title" idx="4294967295"/>
          </p:nvPr>
        </p:nvSpPr>
        <p:spPr>
          <a:xfrm>
            <a:off x="0" y="0"/>
            <a:ext cx="8229600" cy="792163"/>
          </a:xfrm>
        </p:spPr>
        <p:txBody>
          <a:bodyPr anchor="b"/>
          <a:lstStyle/>
          <a:p>
            <a:r>
              <a:rPr lang="en-US" altLang="ru-RU" b="1" smtClean="0">
                <a:solidFill>
                  <a:schemeClr val="hlink"/>
                </a:solidFill>
              </a:rPr>
              <a:t>TYPES OF ANEMIA</a:t>
            </a:r>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0"/>
            <a:ext cx="7772400" cy="914400"/>
          </a:xfrm>
        </p:spPr>
        <p:txBody>
          <a:bodyPr lIns="92075" tIns="46038" rIns="92075" bIns="46038"/>
          <a:lstStyle/>
          <a:p>
            <a:r>
              <a:rPr lang="en-US" altLang="ru-RU" sz="5400" b="1" smtClean="0">
                <a:solidFill>
                  <a:srgbClr val="FFFF66"/>
                </a:solidFill>
              </a:rPr>
              <a:t>Blood Loss</a:t>
            </a:r>
          </a:p>
        </p:txBody>
      </p:sp>
      <p:sp>
        <p:nvSpPr>
          <p:cNvPr id="15363" name="Rectangle 3"/>
          <p:cNvSpPr>
            <a:spLocks noGrp="1" noChangeArrowheads="1"/>
          </p:cNvSpPr>
          <p:nvPr>
            <p:ph type="subTitle" idx="1"/>
          </p:nvPr>
        </p:nvSpPr>
        <p:spPr>
          <a:xfrm>
            <a:off x="685800" y="1066800"/>
            <a:ext cx="7620000" cy="5562600"/>
          </a:xfrm>
        </p:spPr>
        <p:txBody>
          <a:bodyPr lIns="92075" tIns="46038" rIns="92075" bIns="46038"/>
          <a:lstStyle/>
          <a:p>
            <a:pPr marL="609600" indent="-609600" algn="l">
              <a:lnSpc>
                <a:spcPct val="80000"/>
              </a:lnSpc>
              <a:buFontTx/>
              <a:buAutoNum type="arabicPeriod"/>
            </a:pPr>
            <a:r>
              <a:rPr lang="en-US" altLang="ru-RU" sz="2800" b="1" smtClean="0">
                <a:solidFill>
                  <a:srgbClr val="FF9900"/>
                </a:solidFill>
              </a:rPr>
              <a:t>Acute blood loss :</a:t>
            </a:r>
            <a:r>
              <a:rPr lang="en-US" altLang="ru-RU" sz="2400" smtClean="0"/>
              <a:t>    </a:t>
            </a:r>
          </a:p>
          <a:p>
            <a:pPr marL="609600" indent="-609600" algn="l">
              <a:lnSpc>
                <a:spcPct val="80000"/>
              </a:lnSpc>
              <a:buFontTx/>
              <a:buChar char="•"/>
            </a:pPr>
            <a:r>
              <a:rPr lang="en-US" altLang="ru-RU" sz="2400" smtClean="0"/>
              <a:t>Accident (i</a:t>
            </a:r>
            <a:r>
              <a:rPr lang="ru-RU" altLang="ru-RU" sz="2800" smtClean="0"/>
              <a:t>njuries</a:t>
            </a:r>
            <a:r>
              <a:rPr lang="en-US" altLang="ru-RU" sz="2800" smtClean="0"/>
              <a:t>)</a:t>
            </a:r>
            <a:r>
              <a:rPr lang="en-US" altLang="ru-RU" sz="2400" smtClean="0"/>
              <a:t>, </a:t>
            </a:r>
          </a:p>
          <a:p>
            <a:pPr marL="609600" indent="-609600" algn="l">
              <a:lnSpc>
                <a:spcPct val="80000"/>
              </a:lnSpc>
              <a:buFontTx/>
              <a:buChar char="•"/>
            </a:pPr>
            <a:r>
              <a:rPr lang="en-US" altLang="ru-RU" sz="2400" smtClean="0"/>
              <a:t>GI bleeding</a:t>
            </a:r>
          </a:p>
          <a:p>
            <a:pPr marL="609600" indent="-609600" algn="l">
              <a:lnSpc>
                <a:spcPct val="80000"/>
              </a:lnSpc>
              <a:buFontTx/>
              <a:buChar char="•"/>
            </a:pPr>
            <a:r>
              <a:rPr lang="ru-RU" altLang="ru-RU" sz="2800" smtClean="0"/>
              <a:t>Childbirt</a:t>
            </a:r>
            <a:r>
              <a:rPr lang="en-US" altLang="ru-RU" sz="2800" smtClean="0"/>
              <a:t>h</a:t>
            </a:r>
          </a:p>
          <a:p>
            <a:pPr marL="609600" indent="-609600" algn="l">
              <a:lnSpc>
                <a:spcPct val="80000"/>
              </a:lnSpc>
              <a:buFontTx/>
              <a:buChar char="•"/>
            </a:pPr>
            <a:r>
              <a:rPr lang="ru-RU" altLang="ru-RU" sz="2800" smtClean="0"/>
              <a:t>Surgery</a:t>
            </a:r>
            <a:endParaRPr lang="en-US" altLang="ru-RU" sz="2400" smtClean="0"/>
          </a:p>
          <a:p>
            <a:pPr marL="609600" indent="-609600" algn="l">
              <a:lnSpc>
                <a:spcPct val="80000"/>
              </a:lnSpc>
              <a:buFontTx/>
              <a:buAutoNum type="arabicPeriod" startAt="2"/>
            </a:pPr>
            <a:r>
              <a:rPr lang="en-US" altLang="ru-RU" sz="2800" b="1" smtClean="0">
                <a:solidFill>
                  <a:srgbClr val="FF9900"/>
                </a:solidFill>
              </a:rPr>
              <a:t>Chronic blood loss:</a:t>
            </a:r>
            <a:r>
              <a:rPr lang="en-US" altLang="ru-RU" sz="2400" smtClean="0"/>
              <a:t>   </a:t>
            </a:r>
          </a:p>
          <a:p>
            <a:pPr marL="609600" indent="-609600" algn="l">
              <a:lnSpc>
                <a:spcPct val="80000"/>
              </a:lnSpc>
              <a:buFontTx/>
              <a:buChar char="•"/>
            </a:pPr>
            <a:r>
              <a:rPr lang="en-US" altLang="ru-RU" sz="2400" smtClean="0"/>
              <a:t>Hypermenorrhea</a:t>
            </a:r>
          </a:p>
          <a:p>
            <a:pPr marL="609600" indent="-609600" algn="l">
              <a:lnSpc>
                <a:spcPct val="80000"/>
              </a:lnSpc>
              <a:buFontTx/>
              <a:buChar char="•"/>
            </a:pPr>
            <a:r>
              <a:rPr lang="en-US" altLang="ru-RU" sz="2400" smtClean="0"/>
              <a:t>Parasitic infestation</a:t>
            </a:r>
          </a:p>
          <a:p>
            <a:pPr marL="609600" indent="-609600" algn="l">
              <a:lnSpc>
                <a:spcPct val="80000"/>
              </a:lnSpc>
              <a:buFontTx/>
              <a:buChar char="•"/>
            </a:pPr>
            <a:r>
              <a:rPr lang="ru-RU" altLang="ru-RU" sz="2400" smtClean="0"/>
              <a:t>Bladder tumors</a:t>
            </a:r>
            <a:endParaRPr lang="en-US" altLang="ru-RU" sz="2400" smtClean="0"/>
          </a:p>
          <a:p>
            <a:pPr marL="609600" indent="-609600" algn="l">
              <a:lnSpc>
                <a:spcPct val="80000"/>
              </a:lnSpc>
              <a:buFontTx/>
              <a:buChar char="•"/>
            </a:pPr>
            <a:r>
              <a:rPr lang="en-US" altLang="ru-RU" sz="2400" smtClean="0"/>
              <a:t>C</a:t>
            </a:r>
            <a:r>
              <a:rPr lang="ru-RU" altLang="ru-RU" sz="2400" smtClean="0"/>
              <a:t>ancer or polyps in GI tract</a:t>
            </a:r>
            <a:endParaRPr lang="en-US" altLang="ru-RU" sz="2400" smtClean="0"/>
          </a:p>
          <a:p>
            <a:pPr marL="609600" indent="-609600" algn="l">
              <a:lnSpc>
                <a:spcPct val="80000"/>
              </a:lnSpc>
              <a:buFontTx/>
              <a:buChar char="•"/>
            </a:pPr>
            <a:r>
              <a:rPr lang="ru-RU" altLang="ru-RU" sz="2400" smtClean="0"/>
              <a:t>Kidney tumors</a:t>
            </a:r>
            <a:endParaRPr lang="en-US" altLang="ru-RU" sz="2400" smtClean="0"/>
          </a:p>
          <a:p>
            <a:pPr marL="609600" indent="-609600" algn="l">
              <a:lnSpc>
                <a:spcPct val="80000"/>
              </a:lnSpc>
              <a:buFontTx/>
              <a:buChar char="•"/>
            </a:pPr>
            <a:r>
              <a:rPr lang="ru-RU" altLang="ru-RU" sz="2400" smtClean="0"/>
              <a:t>Ulcers in the stomach or</a:t>
            </a:r>
            <a:r>
              <a:rPr lang="en-US" altLang="ru-RU" sz="2400" smtClean="0"/>
              <a:t> </a:t>
            </a:r>
            <a:r>
              <a:rPr lang="ru-RU" altLang="ru-RU" sz="2400" smtClean="0"/>
              <a:t>small intestine</a:t>
            </a:r>
            <a:endParaRPr lang="en-US" altLang="ru-RU" sz="2400" smtClean="0">
              <a:solidFill>
                <a:schemeClr val="bg1"/>
              </a:solidFill>
            </a:endParaRPr>
          </a:p>
          <a:p>
            <a:pPr marL="609600" indent="-609600" algn="l">
              <a:lnSpc>
                <a:spcPct val="80000"/>
              </a:lnSpc>
            </a:pPr>
            <a:r>
              <a:rPr lang="en-US" altLang="ru-RU" sz="2400" smtClean="0">
                <a:solidFill>
                  <a:schemeClr val="bg1"/>
                </a:solidFill>
              </a:rPr>
              <a:t>   </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457200"/>
            <a:ext cx="8229600" cy="563563"/>
          </a:xfrm>
        </p:spPr>
        <p:txBody>
          <a:bodyPr/>
          <a:lstStyle/>
          <a:p>
            <a:r>
              <a:rPr lang="en-US" altLang="ru-RU" b="1" smtClean="0">
                <a:solidFill>
                  <a:srgbClr val="FFFF00"/>
                </a:solidFill>
                <a:latin typeface="Calibri" panose="020F0502020204030204" pitchFamily="34" charset="0"/>
                <a:ea typeface="Calibri" panose="020F0502020204030204" pitchFamily="34" charset="0"/>
                <a:cs typeface="Andalus" pitchFamily="18" charset="0"/>
              </a:rPr>
              <a:t>BLEEDING SEVERETY CRITERIA</a:t>
            </a:r>
            <a:r>
              <a:rPr lang="uk-UA" altLang="ru-RU" sz="800" b="1" smtClean="0">
                <a:solidFill>
                  <a:srgbClr val="FFFF00"/>
                </a:solidFill>
                <a:latin typeface="Andalus" pitchFamily="18" charset="0"/>
                <a:ea typeface="Calibri" panose="020F0502020204030204" pitchFamily="34" charset="0"/>
                <a:cs typeface="Andalus" pitchFamily="18" charset="0"/>
              </a:rPr>
              <a:t/>
            </a:r>
            <a:br>
              <a:rPr lang="uk-UA" altLang="ru-RU" sz="800" b="1" smtClean="0">
                <a:solidFill>
                  <a:srgbClr val="FFFF00"/>
                </a:solidFill>
                <a:latin typeface="Andalus" pitchFamily="18" charset="0"/>
                <a:ea typeface="Calibri" panose="020F0502020204030204" pitchFamily="34" charset="0"/>
                <a:cs typeface="Andalus" pitchFamily="18" charset="0"/>
              </a:rPr>
            </a:br>
            <a:endParaRPr lang="uk-UA" altLang="ru-RU" smtClean="0">
              <a:solidFill>
                <a:srgbClr val="FFFF00"/>
              </a:solidFill>
              <a:ea typeface="Calibri" panose="020F0502020204030204" pitchFamily="34" charset="0"/>
              <a:cs typeface="Andalus" pitchFamily="18" charset="0"/>
            </a:endParaRPr>
          </a:p>
        </p:txBody>
      </p:sp>
      <p:graphicFrame>
        <p:nvGraphicFramePr>
          <p:cNvPr id="4" name="Объект 3"/>
          <p:cNvGraphicFramePr>
            <a:graphicFrameLocks noGrp="1"/>
          </p:cNvGraphicFramePr>
          <p:nvPr>
            <p:ph idx="1"/>
          </p:nvPr>
        </p:nvGraphicFramePr>
        <p:xfrm>
          <a:off x="685800" y="762000"/>
          <a:ext cx="7924800" cy="4800600"/>
        </p:xfrm>
        <a:graphic>
          <a:graphicData uri="http://schemas.openxmlformats.org/drawingml/2006/table">
            <a:tbl>
              <a:tblPr firstRow="1" firstCol="1" bandRow="1">
                <a:tableStyleId>{5C22544A-7EE6-4342-B048-85BDC9FD1C3A}</a:tableStyleId>
              </a:tblPr>
              <a:tblGrid>
                <a:gridCol w="1568877">
                  <a:extLst>
                    <a:ext uri="{9D8B030D-6E8A-4147-A177-3AD203B41FA5}">
                      <a16:colId xmlns:a16="http://schemas.microsoft.com/office/drawing/2014/main" val="20000"/>
                    </a:ext>
                  </a:extLst>
                </a:gridCol>
                <a:gridCol w="1071918">
                  <a:extLst>
                    <a:ext uri="{9D8B030D-6E8A-4147-A177-3AD203B41FA5}">
                      <a16:colId xmlns:a16="http://schemas.microsoft.com/office/drawing/2014/main" val="20001"/>
                    </a:ext>
                  </a:extLst>
                </a:gridCol>
                <a:gridCol w="1320398">
                  <a:extLst>
                    <a:ext uri="{9D8B030D-6E8A-4147-A177-3AD203B41FA5}">
                      <a16:colId xmlns:a16="http://schemas.microsoft.com/office/drawing/2014/main" val="20002"/>
                    </a:ext>
                  </a:extLst>
                </a:gridCol>
                <a:gridCol w="1321202">
                  <a:extLst>
                    <a:ext uri="{9D8B030D-6E8A-4147-A177-3AD203B41FA5}">
                      <a16:colId xmlns:a16="http://schemas.microsoft.com/office/drawing/2014/main" val="20003"/>
                    </a:ext>
                  </a:extLst>
                </a:gridCol>
                <a:gridCol w="1321202">
                  <a:extLst>
                    <a:ext uri="{9D8B030D-6E8A-4147-A177-3AD203B41FA5}">
                      <a16:colId xmlns:a16="http://schemas.microsoft.com/office/drawing/2014/main" val="20004"/>
                    </a:ext>
                  </a:extLst>
                </a:gridCol>
                <a:gridCol w="1321202">
                  <a:extLst>
                    <a:ext uri="{9D8B030D-6E8A-4147-A177-3AD203B41FA5}">
                      <a16:colId xmlns:a16="http://schemas.microsoft.com/office/drawing/2014/main" val="20005"/>
                    </a:ext>
                  </a:extLst>
                </a:gridCol>
              </a:tblGrid>
              <a:tr h="433712">
                <a:tc>
                  <a:txBody>
                    <a:bodyPr/>
                    <a:lstStyle/>
                    <a:p>
                      <a:pPr algn="ctr">
                        <a:lnSpc>
                          <a:spcPct val="115000"/>
                        </a:lnSpc>
                        <a:spcAft>
                          <a:spcPts val="0"/>
                        </a:spcAft>
                      </a:pPr>
                      <a:r>
                        <a:rPr lang="en-US" sz="1100" dirty="0">
                          <a:effectLst/>
                        </a:rPr>
                        <a:t>Index</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II</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III</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Shock IV</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33712">
                <a:tc>
                  <a:txBody>
                    <a:bodyPr/>
                    <a:lstStyle/>
                    <a:p>
                      <a:pPr algn="ctr">
                        <a:lnSpc>
                          <a:spcPct val="115000"/>
                        </a:lnSpc>
                        <a:spcAft>
                          <a:spcPts val="0"/>
                        </a:spcAft>
                      </a:pPr>
                      <a:r>
                        <a:rPr lang="en-US" sz="1100">
                          <a:effectLst/>
                        </a:rPr>
                        <a:t>Blood loss (ml)</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‹750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750-1000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1000-1500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1500-2500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›2500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33712">
                <a:tc>
                  <a:txBody>
                    <a:bodyPr/>
                    <a:lstStyle/>
                    <a:p>
                      <a:pPr algn="ctr">
                        <a:lnSpc>
                          <a:spcPct val="115000"/>
                        </a:lnSpc>
                        <a:spcAft>
                          <a:spcPts val="0"/>
                        </a:spcAft>
                      </a:pPr>
                      <a:r>
                        <a:rPr lang="en-US" sz="1100">
                          <a:effectLst/>
                        </a:rPr>
                        <a:t>Blood loss (%)</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15-20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21-30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31-40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›40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33712">
                <a:tc>
                  <a:txBody>
                    <a:bodyPr/>
                    <a:lstStyle/>
                    <a:p>
                      <a:pPr algn="ctr">
                        <a:lnSpc>
                          <a:spcPct val="115000"/>
                        </a:lnSpc>
                        <a:spcAft>
                          <a:spcPts val="0"/>
                        </a:spcAft>
                      </a:pPr>
                      <a:r>
                        <a:rPr lang="en-US" sz="1100">
                          <a:effectLst/>
                        </a:rPr>
                        <a:t>HR /min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100-110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110-120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120-140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›140 or ‹40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33712">
                <a:tc>
                  <a:txBody>
                    <a:bodyPr/>
                    <a:lstStyle/>
                    <a:p>
                      <a:pPr algn="ctr">
                        <a:lnSpc>
                          <a:spcPct val="115000"/>
                        </a:lnSpc>
                        <a:spcAft>
                          <a:spcPts val="0"/>
                        </a:spcAft>
                      </a:pPr>
                      <a:r>
                        <a:rPr lang="en-US" sz="1100">
                          <a:effectLst/>
                        </a:rPr>
                        <a:t>BP syst., mm Hg</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90-100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70-90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50-70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33712">
                <a:tc>
                  <a:txBody>
                    <a:bodyPr/>
                    <a:lstStyle/>
                    <a:p>
                      <a:pPr algn="ctr">
                        <a:lnSpc>
                          <a:spcPct val="115000"/>
                        </a:lnSpc>
                        <a:spcAft>
                          <a:spcPts val="0"/>
                        </a:spcAft>
                      </a:pPr>
                      <a:r>
                        <a:rPr lang="en-US" sz="1100">
                          <a:effectLst/>
                        </a:rPr>
                        <a:t>Shock index</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0.54-0.8</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0.8-1</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1-1.5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1.5-2</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33712">
                <a:tc>
                  <a:txBody>
                    <a:bodyPr/>
                    <a:lstStyle/>
                    <a:p>
                      <a:pPr algn="ctr">
                        <a:lnSpc>
                          <a:spcPct val="115000"/>
                        </a:lnSpc>
                        <a:spcAft>
                          <a:spcPts val="0"/>
                        </a:spcAft>
                      </a:pPr>
                      <a:r>
                        <a:rPr lang="en-US" sz="1100">
                          <a:effectLst/>
                        </a:rPr>
                        <a:t>CVP, mm</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60-80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40-60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30-40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0-30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33712">
                <a:tc>
                  <a:txBody>
                    <a:bodyPr/>
                    <a:lstStyle/>
                    <a:p>
                      <a:pPr algn="ctr">
                        <a:lnSpc>
                          <a:spcPct val="115000"/>
                        </a:lnSpc>
                        <a:spcAft>
                          <a:spcPts val="0"/>
                        </a:spcAft>
                      </a:pPr>
                      <a:r>
                        <a:rPr lang="en-US" sz="1100" dirty="0" err="1" smtClean="0">
                          <a:effectLst/>
                        </a:rPr>
                        <a:t>Ht</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0.38-0.42</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0.3-0.36</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0.25-0.3</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0.2-0.25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‹0.2</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33712">
                <a:tc>
                  <a:txBody>
                    <a:bodyPr/>
                    <a:lstStyle/>
                    <a:p>
                      <a:pPr algn="ctr">
                        <a:lnSpc>
                          <a:spcPct val="115000"/>
                        </a:lnSpc>
                        <a:spcAft>
                          <a:spcPts val="0"/>
                        </a:spcAft>
                      </a:pPr>
                      <a:r>
                        <a:rPr lang="en-US" sz="1100">
                          <a:effectLst/>
                        </a:rPr>
                        <a:t>RR / min</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14-20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20-25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25-30</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30-40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›40</a:t>
                      </a:r>
                      <a:endParaRPr lang="uk-UA" sz="11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897192">
                <a:tc>
                  <a:txBody>
                    <a:bodyPr/>
                    <a:lstStyle/>
                    <a:p>
                      <a:pPr algn="ctr">
                        <a:lnSpc>
                          <a:spcPct val="115000"/>
                        </a:lnSpc>
                        <a:spcAft>
                          <a:spcPts val="0"/>
                        </a:spcAft>
                      </a:pPr>
                      <a:r>
                        <a:rPr lang="en-US" sz="1100" dirty="0">
                          <a:effectLst/>
                        </a:rPr>
                        <a:t>Urine output, ml/h</a:t>
                      </a:r>
                      <a:endParaRPr lang="uk-U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39-50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25-30</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5-15</a:t>
                      </a:r>
                      <a:endParaRPr lang="uk-U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0-5</a:t>
                      </a:r>
                      <a:endParaRPr lang="uk-U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16466" name="Rectangle 1"/>
          <p:cNvSpPr>
            <a:spLocks noChangeArrowheads="1"/>
          </p:cNvSpPr>
          <p:nvPr/>
        </p:nvSpPr>
        <p:spPr bwMode="auto">
          <a:xfrm>
            <a:off x="609600" y="5661025"/>
            <a:ext cx="1752600"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r>
              <a:rPr lang="en-US" altLang="ru-RU">
                <a:solidFill>
                  <a:srgbClr val="FFFF00"/>
                </a:solidFill>
                <a:latin typeface="Calibri" panose="020F0502020204030204" pitchFamily="34" charset="0"/>
              </a:rPr>
              <a:t>Ht = blood loss:</a:t>
            </a:r>
            <a:endParaRPr lang="uk-UA" altLang="ru-RU">
              <a:solidFill>
                <a:srgbClr val="FFFF00"/>
              </a:solidFill>
            </a:endParaRPr>
          </a:p>
          <a:p>
            <a:r>
              <a:rPr lang="en-US" altLang="ru-RU" sz="1100">
                <a:latin typeface="Calibri" panose="020F0502020204030204" pitchFamily="34" charset="0"/>
              </a:rPr>
              <a:t>0.44-0.4 - ‹500ml;</a:t>
            </a:r>
            <a:endParaRPr lang="uk-UA" altLang="ru-RU" sz="600"/>
          </a:p>
          <a:p>
            <a:r>
              <a:rPr lang="en-US" altLang="ru-RU" sz="1100">
                <a:latin typeface="Calibri" panose="020F0502020204030204" pitchFamily="34" charset="0"/>
              </a:rPr>
              <a:t>0.38-0.32 ~ 1000ml;</a:t>
            </a:r>
            <a:endParaRPr lang="uk-UA" altLang="ru-RU" sz="600"/>
          </a:p>
          <a:p>
            <a:r>
              <a:rPr lang="en-US" altLang="ru-RU" sz="1100">
                <a:latin typeface="Calibri" panose="020F0502020204030204" pitchFamily="34" charset="0"/>
              </a:rPr>
              <a:t>0.3-0.22 ~1500;</a:t>
            </a:r>
            <a:endParaRPr lang="uk-UA" altLang="ru-RU" sz="600"/>
          </a:p>
          <a:p>
            <a:r>
              <a:rPr lang="en-US" altLang="ru-RU" sz="1100">
                <a:latin typeface="Calibri" panose="020F0502020204030204" pitchFamily="34" charset="0"/>
              </a:rPr>
              <a:t>‹0.22 - ›1500 </a:t>
            </a:r>
            <a:endParaRPr lang="en-US" alt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7411" name="Rectangle 2"/>
          <p:cNvSpPr>
            <a:spLocks noGrp="1" noChangeArrowheads="1"/>
          </p:cNvSpPr>
          <p:nvPr>
            <p:ph type="ctrTitle"/>
          </p:nvPr>
        </p:nvSpPr>
        <p:spPr>
          <a:xfrm>
            <a:off x="762000" y="0"/>
            <a:ext cx="7772400" cy="1143000"/>
          </a:xfrm>
        </p:spPr>
        <p:txBody>
          <a:bodyPr lIns="92075" tIns="46038" rIns="92075" bIns="46038"/>
          <a:lstStyle/>
          <a:p>
            <a:r>
              <a:rPr lang="en-US" altLang="ru-RU" b="1" smtClean="0">
                <a:solidFill>
                  <a:srgbClr val="FFFF66"/>
                </a:solidFill>
              </a:rPr>
              <a:t>Impaired RBC Production</a:t>
            </a:r>
          </a:p>
        </p:txBody>
      </p:sp>
      <p:sp>
        <p:nvSpPr>
          <p:cNvPr id="17412" name="Rectangle 3"/>
          <p:cNvSpPr>
            <a:spLocks noGrp="1" noChangeArrowheads="1"/>
          </p:cNvSpPr>
          <p:nvPr>
            <p:ph type="subTitle" idx="1"/>
          </p:nvPr>
        </p:nvSpPr>
        <p:spPr>
          <a:xfrm>
            <a:off x="304800" y="990600"/>
            <a:ext cx="8534400" cy="5867400"/>
          </a:xfrm>
        </p:spPr>
        <p:txBody>
          <a:bodyPr lIns="92075" tIns="46038" rIns="92075" bIns="46038"/>
          <a:lstStyle/>
          <a:p>
            <a:pPr marL="342900" indent="-342900" algn="l">
              <a:lnSpc>
                <a:spcPct val="90000"/>
              </a:lnSpc>
            </a:pPr>
            <a:r>
              <a:rPr lang="en-US" altLang="ru-RU" sz="1800" b="1" smtClean="0">
                <a:solidFill>
                  <a:srgbClr val="FF9900"/>
                </a:solidFill>
              </a:rPr>
              <a:t>1. </a:t>
            </a:r>
            <a:r>
              <a:rPr lang="ru-RU" altLang="ru-RU" sz="2000" b="1" smtClean="0">
                <a:solidFill>
                  <a:srgbClr val="FF9900"/>
                </a:solidFill>
              </a:rPr>
              <a:t>Microcytic</a:t>
            </a:r>
            <a:r>
              <a:rPr lang="en-US" altLang="ru-RU" sz="2000" b="1" smtClean="0">
                <a:solidFill>
                  <a:srgbClr val="FF9900"/>
                </a:solidFill>
              </a:rPr>
              <a:t> (</a:t>
            </a:r>
            <a:r>
              <a:rPr lang="en-US" altLang="ru-RU" sz="1800" smtClean="0">
                <a:solidFill>
                  <a:srgbClr val="FF9900"/>
                </a:solidFill>
              </a:rPr>
              <a:t>MCV &lt; 80)</a:t>
            </a:r>
            <a:r>
              <a:rPr lang="en-US" altLang="ru-RU" sz="2000" b="1" smtClean="0">
                <a:solidFill>
                  <a:srgbClr val="FF9900"/>
                </a:solidFill>
              </a:rPr>
              <a:t>:</a:t>
            </a:r>
            <a:r>
              <a:rPr lang="ru-RU" altLang="ru-RU" sz="2000" smtClean="0"/>
              <a:t> </a:t>
            </a:r>
            <a:endParaRPr lang="en-US" altLang="ru-RU" sz="1800" smtClean="0"/>
          </a:p>
          <a:p>
            <a:pPr marL="342900" indent="-342900" algn="l">
              <a:lnSpc>
                <a:spcPct val="80000"/>
              </a:lnSpc>
              <a:buFontTx/>
              <a:buChar char="•"/>
            </a:pPr>
            <a:r>
              <a:rPr lang="ru-RU" altLang="ru-RU" sz="1600" smtClean="0"/>
              <a:t>Iron deficiency</a:t>
            </a:r>
          </a:p>
          <a:p>
            <a:pPr marL="342900" indent="-342900" algn="l">
              <a:lnSpc>
                <a:spcPct val="80000"/>
              </a:lnSpc>
              <a:buFontTx/>
              <a:buChar char="•"/>
            </a:pPr>
            <a:r>
              <a:rPr lang="ru-RU" altLang="ru-RU" sz="1600" smtClean="0"/>
              <a:t>Iron-transport deficiency</a:t>
            </a:r>
          </a:p>
          <a:p>
            <a:pPr marL="342900" indent="-342900" algn="l">
              <a:lnSpc>
                <a:spcPct val="80000"/>
              </a:lnSpc>
              <a:buFontTx/>
              <a:buChar char="•"/>
            </a:pPr>
            <a:r>
              <a:rPr lang="ru-RU" altLang="ru-RU" sz="1600" smtClean="0"/>
              <a:t>Iron utilization defect</a:t>
            </a:r>
          </a:p>
          <a:p>
            <a:pPr marL="342900" indent="-342900" algn="l">
              <a:lnSpc>
                <a:spcPct val="80000"/>
              </a:lnSpc>
              <a:buFontTx/>
              <a:buChar char="•"/>
            </a:pPr>
            <a:r>
              <a:rPr lang="ru-RU" altLang="ru-RU" sz="1600" smtClean="0"/>
              <a:t>Iron reutilization defect</a:t>
            </a:r>
          </a:p>
          <a:p>
            <a:pPr marL="342900" indent="-342900" algn="l">
              <a:lnSpc>
                <a:spcPct val="80000"/>
              </a:lnSpc>
              <a:buFontTx/>
              <a:buChar char="•"/>
            </a:pPr>
            <a:r>
              <a:rPr lang="ru-RU" altLang="ru-RU" sz="1600" smtClean="0"/>
              <a:t>Thalassemias (also classified under excessive hemolysis due to intrinsic RBC defects)</a:t>
            </a:r>
            <a:endParaRPr lang="en-US" altLang="ru-RU" sz="1600" smtClean="0"/>
          </a:p>
          <a:p>
            <a:pPr marL="342900" indent="-342900" algn="l">
              <a:lnSpc>
                <a:spcPct val="90000"/>
              </a:lnSpc>
            </a:pPr>
            <a:r>
              <a:rPr lang="en-US" altLang="ru-RU" sz="2000" b="1" smtClean="0">
                <a:solidFill>
                  <a:srgbClr val="FF9900"/>
                </a:solidFill>
              </a:rPr>
              <a:t>2. </a:t>
            </a:r>
            <a:r>
              <a:rPr lang="ru-RU" altLang="ru-RU" sz="2000" b="1" smtClean="0">
                <a:solidFill>
                  <a:srgbClr val="FF9900"/>
                </a:solidFill>
              </a:rPr>
              <a:t>Macrocytic</a:t>
            </a:r>
            <a:r>
              <a:rPr lang="ru-RU" altLang="ru-RU" sz="2000" smtClean="0"/>
              <a:t> </a:t>
            </a:r>
            <a:r>
              <a:rPr lang="en-US" altLang="ru-RU" sz="2000" b="1" smtClean="0">
                <a:solidFill>
                  <a:srgbClr val="FF9900"/>
                </a:solidFill>
              </a:rPr>
              <a:t>(</a:t>
            </a:r>
            <a:r>
              <a:rPr lang="en-US" altLang="ru-RU" sz="1800" b="1" smtClean="0">
                <a:solidFill>
                  <a:srgbClr val="FF9900"/>
                </a:solidFill>
              </a:rPr>
              <a:t>MCV &gt; 94):</a:t>
            </a:r>
            <a:endParaRPr lang="en-US" altLang="ru-RU" sz="2000" b="1" smtClean="0">
              <a:solidFill>
                <a:srgbClr val="FF9900"/>
              </a:solidFill>
            </a:endParaRPr>
          </a:p>
          <a:p>
            <a:pPr marL="342900" indent="-342900" algn="l">
              <a:lnSpc>
                <a:spcPct val="80000"/>
              </a:lnSpc>
              <a:buFontTx/>
              <a:buChar char="•"/>
            </a:pPr>
            <a:r>
              <a:rPr lang="ru-RU" altLang="ru-RU" sz="1600" smtClean="0"/>
              <a:t>Copper deficiency</a:t>
            </a:r>
          </a:p>
          <a:p>
            <a:pPr marL="342900" indent="-342900" algn="l">
              <a:lnSpc>
                <a:spcPct val="80000"/>
              </a:lnSpc>
              <a:buFontTx/>
              <a:buChar char="•"/>
            </a:pPr>
            <a:r>
              <a:rPr lang="ru-RU" altLang="ru-RU" sz="1600" smtClean="0"/>
              <a:t>Folate deficiency</a:t>
            </a:r>
          </a:p>
          <a:p>
            <a:pPr marL="342900" indent="-342900" algn="l">
              <a:lnSpc>
                <a:spcPct val="80000"/>
              </a:lnSpc>
              <a:buFontTx/>
              <a:buChar char="•"/>
            </a:pPr>
            <a:r>
              <a:rPr lang="ru-RU" altLang="ru-RU" sz="1600" smtClean="0"/>
              <a:t>Vitamin B12 deficiency</a:t>
            </a:r>
          </a:p>
          <a:p>
            <a:pPr marL="342900" indent="-342900" algn="l">
              <a:lnSpc>
                <a:spcPct val="80000"/>
              </a:lnSpc>
              <a:buFontTx/>
              <a:buChar char="•"/>
            </a:pPr>
            <a:r>
              <a:rPr lang="ru-RU" altLang="ru-RU" sz="1600" smtClean="0"/>
              <a:t>Vitamin C deficiency</a:t>
            </a:r>
            <a:endParaRPr lang="en-US" altLang="ru-RU" sz="1600" smtClean="0"/>
          </a:p>
          <a:p>
            <a:pPr marL="342900" indent="-342900" algn="l">
              <a:lnSpc>
                <a:spcPct val="80000"/>
              </a:lnSpc>
              <a:buFontTx/>
              <a:buAutoNum type="arabicPeriod" startAt="3"/>
            </a:pPr>
            <a:r>
              <a:rPr lang="ru-RU" altLang="ru-RU" sz="2000" b="1" smtClean="0">
                <a:solidFill>
                  <a:srgbClr val="FF9900"/>
                </a:solidFill>
              </a:rPr>
              <a:t>Normochromic-normocytic</a:t>
            </a:r>
            <a:r>
              <a:rPr lang="ru-RU" altLang="ru-RU" sz="2000" b="1" smtClean="0"/>
              <a:t> </a:t>
            </a:r>
            <a:r>
              <a:rPr lang="en-US" altLang="ru-RU" sz="2000" b="1" smtClean="0">
                <a:solidFill>
                  <a:srgbClr val="FF9900"/>
                </a:solidFill>
              </a:rPr>
              <a:t>(MCV 82 – 92, MCHC &gt; 30):</a:t>
            </a:r>
          </a:p>
          <a:p>
            <a:pPr marL="342900" indent="-342900" algn="l">
              <a:lnSpc>
                <a:spcPct val="80000"/>
              </a:lnSpc>
              <a:buFontTx/>
              <a:buChar char="•"/>
            </a:pPr>
            <a:r>
              <a:rPr lang="ru-RU" altLang="ru-RU" sz="1600" smtClean="0"/>
              <a:t>Aplastic anemia</a:t>
            </a:r>
            <a:r>
              <a:rPr lang="en-US" altLang="ru-RU" sz="1600" smtClean="0"/>
              <a:t>, incl. drug-induced (</a:t>
            </a:r>
            <a:r>
              <a:rPr lang="ru-RU" altLang="ru-RU" sz="1600" smtClean="0"/>
              <a:t>zidovudine,</a:t>
            </a:r>
            <a:r>
              <a:rPr lang="en-US" altLang="ru-RU" sz="1600" smtClean="0"/>
              <a:t> </a:t>
            </a:r>
            <a:r>
              <a:rPr lang="ru-RU" altLang="ru-RU" sz="1600" smtClean="0"/>
              <a:t>carbamazepine,</a:t>
            </a:r>
            <a:r>
              <a:rPr lang="en-US" altLang="ru-RU" sz="1600" smtClean="0"/>
              <a:t> </a:t>
            </a:r>
            <a:r>
              <a:rPr lang="ru-RU" altLang="ru-RU" sz="1600" smtClean="0"/>
              <a:t>karbimazol,</a:t>
            </a:r>
            <a:r>
              <a:rPr lang="en-US" altLang="ru-RU" sz="1600" smtClean="0"/>
              <a:t> </a:t>
            </a:r>
            <a:r>
              <a:rPr lang="ru-RU" altLang="ru-RU" sz="1600" smtClean="0"/>
              <a:t>mefenitoin,</a:t>
            </a:r>
            <a:r>
              <a:rPr lang="en-US" altLang="ru-RU" sz="1600" smtClean="0"/>
              <a:t> </a:t>
            </a:r>
            <a:r>
              <a:rPr lang="ru-RU" altLang="ru-RU" sz="1600" smtClean="0"/>
              <a:t>oksyfenbutazon,</a:t>
            </a:r>
            <a:r>
              <a:rPr lang="en-US" altLang="ru-RU" sz="1600" smtClean="0"/>
              <a:t> </a:t>
            </a:r>
            <a:r>
              <a:rPr lang="ru-RU" altLang="ru-RU" sz="1600" smtClean="0"/>
              <a:t>propylthiouracil,</a:t>
            </a:r>
            <a:r>
              <a:rPr lang="en-US" altLang="ru-RU" sz="1600" smtClean="0"/>
              <a:t> </a:t>
            </a:r>
            <a:r>
              <a:rPr lang="ru-RU" altLang="ru-RU" sz="1600" smtClean="0"/>
              <a:t>sulfonamides,</a:t>
            </a:r>
            <a:r>
              <a:rPr lang="en-US" altLang="ru-RU" sz="1600" smtClean="0"/>
              <a:t> </a:t>
            </a:r>
            <a:r>
              <a:rPr lang="ru-RU" altLang="ru-RU" sz="1600" smtClean="0"/>
              <a:t>thiazide diuretics</a:t>
            </a:r>
            <a:r>
              <a:rPr lang="en-US" altLang="ru-RU" sz="1600" smtClean="0"/>
              <a:t> </a:t>
            </a:r>
            <a:r>
              <a:rPr lang="ru-RU" altLang="ru-RU" sz="1600" smtClean="0"/>
              <a:t>trimetadion,</a:t>
            </a:r>
            <a:r>
              <a:rPr lang="en-US" altLang="ru-RU" sz="1600" smtClean="0"/>
              <a:t> </a:t>
            </a:r>
            <a:r>
              <a:rPr lang="ru-RU" altLang="ru-RU" sz="1600" smtClean="0"/>
              <a:t>phenylbutazone,</a:t>
            </a:r>
            <a:r>
              <a:rPr lang="en-US" altLang="ru-RU" sz="1600" smtClean="0"/>
              <a:t> </a:t>
            </a:r>
            <a:r>
              <a:rPr lang="ru-RU" altLang="ru-RU" sz="1600" smtClean="0"/>
              <a:t>chloramphenicol,</a:t>
            </a:r>
            <a:r>
              <a:rPr lang="en-US" altLang="ru-RU" sz="1600" smtClean="0"/>
              <a:t> </a:t>
            </a:r>
            <a:r>
              <a:rPr lang="ru-RU" altLang="ru-RU" sz="1600" smtClean="0"/>
              <a:t>cytostatics </a:t>
            </a:r>
            <a:r>
              <a:rPr lang="en-US" altLang="ru-RU" sz="1600" smtClean="0"/>
              <a:t>- </a:t>
            </a:r>
            <a:r>
              <a:rPr lang="ru-RU" altLang="ru-RU" sz="1600" smtClean="0"/>
              <a:t>melphalan, alkeran</a:t>
            </a:r>
            <a:r>
              <a:rPr lang="en-US" altLang="ru-RU" sz="1600" smtClean="0"/>
              <a:t>)</a:t>
            </a:r>
            <a:r>
              <a:rPr lang="ru-RU" altLang="ru-RU" sz="1600" smtClean="0"/>
              <a:t>.</a:t>
            </a:r>
          </a:p>
          <a:p>
            <a:pPr marL="342900" indent="-342900" algn="l">
              <a:lnSpc>
                <a:spcPct val="80000"/>
              </a:lnSpc>
              <a:buFontTx/>
              <a:buChar char="•"/>
            </a:pPr>
            <a:r>
              <a:rPr lang="ru-RU" altLang="ru-RU" sz="1600" smtClean="0"/>
              <a:t>Hypoproliferation</a:t>
            </a:r>
          </a:p>
          <a:p>
            <a:pPr marL="342900" indent="-342900" algn="l">
              <a:lnSpc>
                <a:spcPct val="80000"/>
              </a:lnSpc>
              <a:buFontTx/>
              <a:buChar char="•"/>
            </a:pPr>
            <a:r>
              <a:rPr lang="ru-RU" altLang="ru-RU" sz="1600" smtClean="0"/>
              <a:t>In kidney disease</a:t>
            </a:r>
          </a:p>
          <a:p>
            <a:pPr marL="342900" indent="-342900" algn="l">
              <a:lnSpc>
                <a:spcPct val="80000"/>
              </a:lnSpc>
              <a:buFontTx/>
              <a:buChar char="•"/>
            </a:pPr>
            <a:r>
              <a:rPr lang="ru-RU" altLang="ru-RU" sz="1600" smtClean="0"/>
              <a:t>In endocrine failure (thyroid, pituitary)</a:t>
            </a:r>
          </a:p>
          <a:p>
            <a:pPr marL="342900" indent="-342900" algn="l">
              <a:lnSpc>
                <a:spcPct val="80000"/>
              </a:lnSpc>
              <a:buFontTx/>
              <a:buChar char="•"/>
            </a:pPr>
            <a:r>
              <a:rPr lang="ru-RU" altLang="ru-RU" sz="1600" smtClean="0"/>
              <a:t>In protein depletion</a:t>
            </a:r>
          </a:p>
          <a:p>
            <a:pPr marL="342900" indent="-342900" algn="l">
              <a:lnSpc>
                <a:spcPct val="80000"/>
              </a:lnSpc>
              <a:buFontTx/>
              <a:buChar char="•"/>
            </a:pPr>
            <a:r>
              <a:rPr lang="ru-RU" altLang="ru-RU" sz="1600" smtClean="0"/>
              <a:t>Myelodysplasia</a:t>
            </a:r>
          </a:p>
          <a:p>
            <a:pPr marL="342900" indent="-342900" algn="l">
              <a:lnSpc>
                <a:spcPct val="80000"/>
              </a:lnSpc>
              <a:buFontTx/>
              <a:buChar char="•"/>
            </a:pPr>
            <a:r>
              <a:rPr lang="ru-RU" altLang="ru-RU" sz="1600" smtClean="0"/>
              <a:t>Myelophthisis</a:t>
            </a:r>
            <a:endParaRPr lang="en-US" altLang="ru-RU" sz="1600" smtClean="0"/>
          </a:p>
        </p:txBody>
      </p:sp>
      <p:sp>
        <p:nvSpPr>
          <p:cNvPr id="17413" name="Line 4"/>
          <p:cNvSpPr>
            <a:spLocks noChangeShapeType="1"/>
          </p:cNvSpPr>
          <p:nvPr/>
        </p:nvSpPr>
        <p:spPr bwMode="auto">
          <a:xfrm>
            <a:off x="7696200" y="4344988"/>
            <a:ext cx="0" cy="379412"/>
          </a:xfrm>
          <a:prstGeom prst="line">
            <a:avLst/>
          </a:prstGeom>
          <a:noFill/>
          <a:ln w="12700">
            <a:solidFill>
              <a:schemeClr val="bg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8435" name="Rectangle 2"/>
          <p:cNvSpPr>
            <a:spLocks noGrp="1" noChangeArrowheads="1"/>
          </p:cNvSpPr>
          <p:nvPr>
            <p:ph type="ctrTitle"/>
          </p:nvPr>
        </p:nvSpPr>
        <p:spPr>
          <a:xfrm>
            <a:off x="0" y="152400"/>
            <a:ext cx="9144000" cy="1524000"/>
          </a:xfrm>
        </p:spPr>
        <p:txBody>
          <a:bodyPr lIns="92075" tIns="46038" rIns="92075" bIns="46038"/>
          <a:lstStyle/>
          <a:p>
            <a:r>
              <a:rPr lang="en-US" altLang="ru-RU" sz="4000" b="1" smtClean="0">
                <a:solidFill>
                  <a:schemeClr val="hlink"/>
                </a:solidFill>
              </a:rPr>
              <a:t>Excessive Destruction of RBC (1)</a:t>
            </a:r>
            <a:r>
              <a:rPr lang="en-US" altLang="ru-RU" sz="4000" b="1" smtClean="0">
                <a:solidFill>
                  <a:srgbClr val="FF9900"/>
                </a:solidFill>
              </a:rPr>
              <a:t/>
            </a:r>
            <a:br>
              <a:rPr lang="en-US" altLang="ru-RU" sz="4000" b="1" smtClean="0">
                <a:solidFill>
                  <a:srgbClr val="FF9900"/>
                </a:solidFill>
              </a:rPr>
            </a:br>
            <a:r>
              <a:rPr lang="ru-RU" altLang="ru-RU" sz="2800" b="1" smtClean="0">
                <a:solidFill>
                  <a:schemeClr val="hlink"/>
                </a:solidFill>
              </a:rPr>
              <a:t>Excessive hemolysis due to extrinsic RBC defects</a:t>
            </a:r>
            <a:r>
              <a:rPr lang="ru-RU" altLang="ru-RU" sz="4000" smtClean="0"/>
              <a:t> </a:t>
            </a:r>
            <a:endParaRPr lang="en-US" altLang="ru-RU" sz="4000" smtClean="0"/>
          </a:p>
        </p:txBody>
      </p:sp>
      <p:sp>
        <p:nvSpPr>
          <p:cNvPr id="18436" name="Rectangle 3"/>
          <p:cNvSpPr>
            <a:spLocks noGrp="1" noChangeArrowheads="1"/>
          </p:cNvSpPr>
          <p:nvPr>
            <p:ph type="subTitle" idx="1"/>
          </p:nvPr>
        </p:nvSpPr>
        <p:spPr>
          <a:xfrm>
            <a:off x="152400" y="1828800"/>
            <a:ext cx="8763000" cy="4648200"/>
          </a:xfrm>
        </p:spPr>
        <p:txBody>
          <a:bodyPr lIns="92075" tIns="46038" rIns="92075" bIns="46038"/>
          <a:lstStyle/>
          <a:p>
            <a:pPr marL="342900" indent="-342900" algn="l">
              <a:lnSpc>
                <a:spcPct val="80000"/>
              </a:lnSpc>
            </a:pPr>
            <a:r>
              <a:rPr lang="en-US" altLang="ru-RU" sz="2400" b="1" smtClean="0">
                <a:solidFill>
                  <a:srgbClr val="FF9900"/>
                </a:solidFill>
              </a:rPr>
              <a:t>1. </a:t>
            </a:r>
            <a:r>
              <a:rPr lang="ru-RU" altLang="ru-RU" sz="2400" b="1" smtClean="0">
                <a:solidFill>
                  <a:srgbClr val="FF9900"/>
                </a:solidFill>
              </a:rPr>
              <a:t>Reticuloendothelial hyperactivity with splenomegaly</a:t>
            </a:r>
            <a:r>
              <a:rPr lang="en-US" altLang="ru-RU" sz="2400" b="1" smtClean="0">
                <a:solidFill>
                  <a:srgbClr val="FF9900"/>
                </a:solidFill>
              </a:rPr>
              <a:t> - </a:t>
            </a:r>
            <a:r>
              <a:rPr lang="en-US" altLang="ru-RU" sz="2400" b="1" smtClean="0"/>
              <a:t>h</a:t>
            </a:r>
            <a:r>
              <a:rPr lang="ru-RU" altLang="ru-RU" sz="2400" b="1" smtClean="0"/>
              <a:t>ypersplenism</a:t>
            </a:r>
            <a:endParaRPr lang="en-US" altLang="ru-RU" sz="2400" b="1" smtClean="0"/>
          </a:p>
          <a:p>
            <a:pPr marL="342900" indent="-342900" algn="l">
              <a:lnSpc>
                <a:spcPct val="80000"/>
              </a:lnSpc>
            </a:pPr>
            <a:r>
              <a:rPr lang="en-US" altLang="ru-RU" sz="2400" b="1" smtClean="0">
                <a:solidFill>
                  <a:srgbClr val="FF9900"/>
                </a:solidFill>
              </a:rPr>
              <a:t>2. </a:t>
            </a:r>
            <a:r>
              <a:rPr lang="ru-RU" altLang="ru-RU" sz="2400" b="1" smtClean="0">
                <a:solidFill>
                  <a:srgbClr val="FF9900"/>
                </a:solidFill>
              </a:rPr>
              <a:t>Immunologic abnormalities</a:t>
            </a:r>
            <a:r>
              <a:rPr lang="en-US" altLang="ru-RU" sz="2400" b="1" smtClean="0">
                <a:solidFill>
                  <a:srgbClr val="FF9900"/>
                </a:solidFill>
              </a:rPr>
              <a:t>:</a:t>
            </a:r>
          </a:p>
          <a:p>
            <a:pPr marL="342900" indent="-342900" algn="l">
              <a:lnSpc>
                <a:spcPct val="80000"/>
              </a:lnSpc>
              <a:buFontTx/>
              <a:buChar char="•"/>
            </a:pPr>
            <a:r>
              <a:rPr lang="ru-RU" altLang="ru-RU" sz="2400" smtClean="0"/>
              <a:t>Autoimmune hemolysis</a:t>
            </a:r>
          </a:p>
          <a:p>
            <a:pPr marL="342900" indent="-342900" algn="l">
              <a:lnSpc>
                <a:spcPct val="80000"/>
              </a:lnSpc>
              <a:buFontTx/>
              <a:buChar char="•"/>
            </a:pPr>
            <a:r>
              <a:rPr lang="ru-RU" altLang="ru-RU" sz="2400" smtClean="0"/>
              <a:t>Cold antibody hemolysis (paroxysmal cold hemoglobinuria)</a:t>
            </a:r>
          </a:p>
          <a:p>
            <a:pPr marL="342900" indent="-342900" algn="l">
              <a:lnSpc>
                <a:spcPct val="80000"/>
              </a:lnSpc>
              <a:buFontTx/>
              <a:buChar char="•"/>
            </a:pPr>
            <a:r>
              <a:rPr lang="ru-RU" altLang="ru-RU" sz="2400" smtClean="0"/>
              <a:t>Warm antibody hemolysis</a:t>
            </a:r>
          </a:p>
          <a:p>
            <a:pPr marL="342900" indent="-342900" algn="l">
              <a:lnSpc>
                <a:spcPct val="80000"/>
              </a:lnSpc>
              <a:buFontTx/>
              <a:buChar char="•"/>
            </a:pPr>
            <a:r>
              <a:rPr lang="ru-RU" altLang="ru-RU" sz="2400" smtClean="0"/>
              <a:t>Isoimmune (isoagglutinin) hemolysis</a:t>
            </a:r>
            <a:endParaRPr lang="en-US" altLang="ru-RU" sz="2400" smtClean="0"/>
          </a:p>
          <a:p>
            <a:pPr marL="342900" indent="-342900" algn="l">
              <a:lnSpc>
                <a:spcPct val="80000"/>
              </a:lnSpc>
            </a:pPr>
            <a:r>
              <a:rPr lang="en-US" altLang="ru-RU" sz="2400" b="1" smtClean="0">
                <a:solidFill>
                  <a:srgbClr val="FF9900"/>
                </a:solidFill>
              </a:rPr>
              <a:t>3. </a:t>
            </a:r>
            <a:r>
              <a:rPr lang="ru-RU" altLang="ru-RU" sz="2400" b="1" smtClean="0">
                <a:solidFill>
                  <a:srgbClr val="FF9900"/>
                </a:solidFill>
              </a:rPr>
              <a:t>Mechanical injury</a:t>
            </a:r>
            <a:r>
              <a:rPr lang="ru-RU" altLang="ru-RU" sz="2400" smtClean="0"/>
              <a:t> </a:t>
            </a:r>
            <a:endParaRPr lang="en-US" altLang="ru-RU" sz="2400" b="1" smtClean="0">
              <a:solidFill>
                <a:srgbClr val="FF9900"/>
              </a:solidFill>
            </a:endParaRPr>
          </a:p>
          <a:p>
            <a:pPr marL="342900" indent="-342900" algn="l">
              <a:lnSpc>
                <a:spcPct val="80000"/>
              </a:lnSpc>
              <a:buFontTx/>
              <a:buChar char="•"/>
            </a:pPr>
            <a:r>
              <a:rPr lang="ru-RU" altLang="ru-RU" sz="2400" smtClean="0"/>
              <a:t>Infection</a:t>
            </a:r>
          </a:p>
          <a:p>
            <a:pPr marL="342900" indent="-342900" algn="l">
              <a:lnSpc>
                <a:spcPct val="80000"/>
              </a:lnSpc>
              <a:buFontTx/>
              <a:buChar char="•"/>
            </a:pPr>
            <a:r>
              <a:rPr lang="ru-RU" altLang="ru-RU" sz="2400" smtClean="0"/>
              <a:t>Trauma</a:t>
            </a:r>
            <a:endParaRPr lang="en-US" altLang="ru-RU" sz="2400" smtClean="0"/>
          </a:p>
          <a:p>
            <a:pPr marL="342900" indent="-342900" algn="l">
              <a:lnSpc>
                <a:spcPct val="80000"/>
              </a:lnSpc>
            </a:pPr>
            <a:r>
              <a:rPr lang="en-US" altLang="ru-RU" sz="800" smtClean="0">
                <a:solidFill>
                  <a:schemeClr val="bg1"/>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9459" name="Rectangle 2"/>
          <p:cNvSpPr>
            <a:spLocks noGrp="1" noChangeArrowheads="1"/>
          </p:cNvSpPr>
          <p:nvPr>
            <p:ph type="title"/>
          </p:nvPr>
        </p:nvSpPr>
        <p:spPr>
          <a:xfrm>
            <a:off x="304800" y="0"/>
            <a:ext cx="8686800" cy="1143000"/>
          </a:xfrm>
        </p:spPr>
        <p:txBody>
          <a:bodyPr/>
          <a:lstStyle/>
          <a:p>
            <a:r>
              <a:rPr lang="en-US" altLang="ru-RU" sz="4000" b="1" smtClean="0">
                <a:solidFill>
                  <a:schemeClr val="hlink"/>
                </a:solidFill>
              </a:rPr>
              <a:t>Excessive Destruction of RBC (2)</a:t>
            </a:r>
            <a:br>
              <a:rPr lang="en-US" altLang="ru-RU" sz="4000" b="1" smtClean="0">
                <a:solidFill>
                  <a:schemeClr val="hlink"/>
                </a:solidFill>
              </a:rPr>
            </a:br>
            <a:r>
              <a:rPr lang="ru-RU" altLang="ru-RU" sz="2800" b="1" smtClean="0">
                <a:solidFill>
                  <a:schemeClr val="hlink"/>
                </a:solidFill>
              </a:rPr>
              <a:t>Excessive hemolysis due to intrinsic RBC defects</a:t>
            </a:r>
            <a:r>
              <a:rPr lang="ru-RU" altLang="ru-RU" sz="4000" smtClean="0"/>
              <a:t> </a:t>
            </a:r>
          </a:p>
        </p:txBody>
      </p:sp>
      <p:sp>
        <p:nvSpPr>
          <p:cNvPr id="19460" name="Rectangle 3"/>
          <p:cNvSpPr>
            <a:spLocks noGrp="1" noChangeArrowheads="1"/>
          </p:cNvSpPr>
          <p:nvPr>
            <p:ph type="body" idx="1"/>
          </p:nvPr>
        </p:nvSpPr>
        <p:spPr>
          <a:xfrm>
            <a:off x="381000" y="1371600"/>
            <a:ext cx="8763000" cy="5486400"/>
          </a:xfrm>
        </p:spPr>
        <p:txBody>
          <a:bodyPr/>
          <a:lstStyle/>
          <a:p>
            <a:pPr>
              <a:lnSpc>
                <a:spcPct val="80000"/>
              </a:lnSpc>
              <a:buFontTx/>
              <a:buNone/>
            </a:pPr>
            <a:r>
              <a:rPr lang="en-US" altLang="ru-RU" sz="2400" b="1" smtClean="0">
                <a:solidFill>
                  <a:srgbClr val="FF9900"/>
                </a:solidFill>
              </a:rPr>
              <a:t>1. </a:t>
            </a:r>
            <a:r>
              <a:rPr lang="ru-RU" altLang="ru-RU" sz="2400" b="1" smtClean="0">
                <a:solidFill>
                  <a:srgbClr val="FF9900"/>
                </a:solidFill>
              </a:rPr>
              <a:t>Membrane alterations, congenital</a:t>
            </a:r>
            <a:r>
              <a:rPr lang="en-US" altLang="ru-RU" sz="2400" b="1" smtClean="0">
                <a:solidFill>
                  <a:srgbClr val="FF9900"/>
                </a:solidFill>
              </a:rPr>
              <a:t>:</a:t>
            </a:r>
          </a:p>
          <a:p>
            <a:pPr>
              <a:lnSpc>
                <a:spcPct val="80000"/>
              </a:lnSpc>
            </a:pPr>
            <a:r>
              <a:rPr lang="ru-RU" altLang="ru-RU" sz="1800" b="1" smtClean="0"/>
              <a:t>Hereditary elliptocytosis</a:t>
            </a:r>
          </a:p>
          <a:p>
            <a:pPr>
              <a:lnSpc>
                <a:spcPct val="80000"/>
              </a:lnSpc>
            </a:pPr>
            <a:r>
              <a:rPr lang="ru-RU" altLang="ru-RU" sz="1800" b="1" smtClean="0"/>
              <a:t>Hereditary spherocytosis</a:t>
            </a:r>
            <a:endParaRPr lang="en-US" altLang="ru-RU" sz="1800" b="1" smtClean="0"/>
          </a:p>
          <a:p>
            <a:pPr>
              <a:lnSpc>
                <a:spcPct val="80000"/>
              </a:lnSpc>
              <a:buFontTx/>
              <a:buNone/>
            </a:pPr>
            <a:r>
              <a:rPr lang="en-US" altLang="ru-RU" sz="2400" b="1" smtClean="0">
                <a:solidFill>
                  <a:srgbClr val="FF9900"/>
                </a:solidFill>
              </a:rPr>
              <a:t>2. </a:t>
            </a:r>
            <a:r>
              <a:rPr lang="ru-RU" altLang="ru-RU" sz="2400" b="1" smtClean="0">
                <a:solidFill>
                  <a:srgbClr val="FF9900"/>
                </a:solidFill>
              </a:rPr>
              <a:t>Membrane alterations, acquired</a:t>
            </a:r>
            <a:r>
              <a:rPr lang="en-US" altLang="ru-RU" sz="2400" b="1" smtClean="0">
                <a:solidFill>
                  <a:srgbClr val="FF9900"/>
                </a:solidFill>
              </a:rPr>
              <a:t>:</a:t>
            </a:r>
          </a:p>
          <a:p>
            <a:pPr>
              <a:lnSpc>
                <a:spcPct val="80000"/>
              </a:lnSpc>
            </a:pPr>
            <a:r>
              <a:rPr lang="ru-RU" altLang="ru-RU" sz="1800" b="1" smtClean="0"/>
              <a:t>Hypophosphatemia</a:t>
            </a:r>
          </a:p>
          <a:p>
            <a:pPr>
              <a:lnSpc>
                <a:spcPct val="80000"/>
              </a:lnSpc>
            </a:pPr>
            <a:r>
              <a:rPr lang="ru-RU" altLang="ru-RU" sz="1800" b="1" smtClean="0"/>
              <a:t>Paroxysmal nocturnal hemoglobinuria</a:t>
            </a:r>
            <a:endParaRPr lang="en-US" altLang="ru-RU" sz="1800" b="1" smtClean="0"/>
          </a:p>
          <a:p>
            <a:pPr>
              <a:lnSpc>
                <a:spcPct val="80000"/>
              </a:lnSpc>
            </a:pPr>
            <a:r>
              <a:rPr lang="ru-RU" altLang="ru-RU" sz="1800" b="1" smtClean="0"/>
              <a:t>Stomatocytosis</a:t>
            </a:r>
            <a:endParaRPr lang="en-US" altLang="ru-RU" sz="1800" b="1" smtClean="0"/>
          </a:p>
          <a:p>
            <a:pPr>
              <a:lnSpc>
                <a:spcPct val="80000"/>
              </a:lnSpc>
              <a:buFontTx/>
              <a:buNone/>
            </a:pPr>
            <a:r>
              <a:rPr lang="en-US" altLang="ru-RU" sz="2400" b="1" smtClean="0">
                <a:solidFill>
                  <a:srgbClr val="FF9900"/>
                </a:solidFill>
              </a:rPr>
              <a:t>3. </a:t>
            </a:r>
            <a:r>
              <a:rPr lang="ru-RU" altLang="ru-RU" sz="2400" b="1" smtClean="0">
                <a:solidFill>
                  <a:srgbClr val="FF9900"/>
                </a:solidFill>
              </a:rPr>
              <a:t>Metabolic disorders (inherited enzyme deficiencies)</a:t>
            </a:r>
            <a:r>
              <a:rPr lang="en-US" altLang="ru-RU" sz="2400" b="1" smtClean="0">
                <a:solidFill>
                  <a:srgbClr val="FF9900"/>
                </a:solidFill>
              </a:rPr>
              <a:t>:</a:t>
            </a:r>
          </a:p>
          <a:p>
            <a:pPr>
              <a:lnSpc>
                <a:spcPct val="80000"/>
              </a:lnSpc>
            </a:pPr>
            <a:r>
              <a:rPr lang="ru-RU" altLang="ru-RU" sz="1800" b="1" smtClean="0"/>
              <a:t>Embden-Meyerhof pathway defects</a:t>
            </a:r>
          </a:p>
          <a:p>
            <a:pPr>
              <a:lnSpc>
                <a:spcPct val="80000"/>
              </a:lnSpc>
            </a:pPr>
            <a:r>
              <a:rPr lang="ru-RU" altLang="ru-RU" sz="1800" b="1" smtClean="0"/>
              <a:t>G6PD deficiency</a:t>
            </a:r>
            <a:endParaRPr lang="en-US" altLang="ru-RU" sz="1800" b="1" smtClean="0"/>
          </a:p>
          <a:p>
            <a:pPr>
              <a:lnSpc>
                <a:spcPct val="80000"/>
              </a:lnSpc>
              <a:buFontTx/>
              <a:buNone/>
            </a:pPr>
            <a:r>
              <a:rPr lang="en-US" altLang="ru-RU" sz="2400" b="1" smtClean="0">
                <a:solidFill>
                  <a:srgbClr val="FF9900"/>
                </a:solidFill>
              </a:rPr>
              <a:t>4. </a:t>
            </a:r>
            <a:r>
              <a:rPr lang="ru-RU" altLang="ru-RU" sz="2400" b="1" smtClean="0">
                <a:solidFill>
                  <a:srgbClr val="FF9900"/>
                </a:solidFill>
              </a:rPr>
              <a:t>Hemoglobinopathies</a:t>
            </a:r>
            <a:r>
              <a:rPr lang="en-US" altLang="ru-RU" sz="2400" b="1" smtClean="0">
                <a:solidFill>
                  <a:srgbClr val="FF9900"/>
                </a:solidFill>
              </a:rPr>
              <a:t>:</a:t>
            </a:r>
          </a:p>
          <a:p>
            <a:pPr>
              <a:lnSpc>
                <a:spcPct val="80000"/>
              </a:lnSpc>
            </a:pPr>
            <a:r>
              <a:rPr lang="ru-RU" altLang="ru-RU" sz="2000" smtClean="0"/>
              <a:t>Hb C disease</a:t>
            </a:r>
          </a:p>
          <a:p>
            <a:pPr>
              <a:lnSpc>
                <a:spcPct val="80000"/>
              </a:lnSpc>
            </a:pPr>
            <a:r>
              <a:rPr lang="ru-RU" altLang="ru-RU" sz="2000" smtClean="0"/>
              <a:t>Hb E disease</a:t>
            </a:r>
          </a:p>
          <a:p>
            <a:pPr>
              <a:lnSpc>
                <a:spcPct val="80000"/>
              </a:lnSpc>
            </a:pPr>
            <a:r>
              <a:rPr lang="ru-RU" altLang="ru-RU" sz="2000" smtClean="0"/>
              <a:t>Hb S-C disease</a:t>
            </a:r>
          </a:p>
          <a:p>
            <a:pPr>
              <a:lnSpc>
                <a:spcPct val="80000"/>
              </a:lnSpc>
            </a:pPr>
            <a:r>
              <a:rPr lang="ru-RU" altLang="ru-RU" sz="2000" smtClean="0"/>
              <a:t>Hb S–β-thalassemia disease</a:t>
            </a:r>
          </a:p>
          <a:p>
            <a:pPr>
              <a:lnSpc>
                <a:spcPct val="80000"/>
              </a:lnSpc>
            </a:pPr>
            <a:r>
              <a:rPr lang="ru-RU" altLang="ru-RU" sz="2000" smtClean="0"/>
              <a:t>Sickle cell disease (Hb S)</a:t>
            </a:r>
          </a:p>
          <a:p>
            <a:pPr>
              <a:lnSpc>
                <a:spcPct val="80000"/>
              </a:lnSpc>
            </a:pPr>
            <a:r>
              <a:rPr lang="ru-RU" altLang="ru-RU" sz="2000" smtClean="0"/>
              <a:t>Thalassemias (β,β-δ, and α)</a:t>
            </a:r>
            <a:r>
              <a:rPr lang="ru-RU" altLang="ru-RU" sz="2800" smtClean="0">
                <a:solidFill>
                  <a:srgbClr val="FF99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20483" name="Rectangle 2"/>
          <p:cNvSpPr>
            <a:spLocks noGrp="1" noChangeArrowheads="1"/>
          </p:cNvSpPr>
          <p:nvPr>
            <p:ph type="ctrTitle"/>
          </p:nvPr>
        </p:nvSpPr>
        <p:spPr>
          <a:xfrm>
            <a:off x="762000" y="0"/>
            <a:ext cx="7772400" cy="762000"/>
          </a:xfrm>
        </p:spPr>
        <p:txBody>
          <a:bodyPr lIns="92075" tIns="46038" rIns="92075" bIns="46038"/>
          <a:lstStyle/>
          <a:p>
            <a:r>
              <a:rPr lang="en-US" altLang="ru-RU" smtClean="0">
                <a:solidFill>
                  <a:srgbClr val="FFFF66"/>
                </a:solidFill>
              </a:rPr>
              <a:t>Macrocytic Anemia</a:t>
            </a:r>
          </a:p>
        </p:txBody>
      </p:sp>
      <p:sp>
        <p:nvSpPr>
          <p:cNvPr id="20484" name="Rectangle 3"/>
          <p:cNvSpPr>
            <a:spLocks noGrp="1" noChangeArrowheads="1"/>
          </p:cNvSpPr>
          <p:nvPr>
            <p:ph type="subTitle" idx="1"/>
          </p:nvPr>
        </p:nvSpPr>
        <p:spPr>
          <a:xfrm>
            <a:off x="762000" y="685800"/>
            <a:ext cx="7847013" cy="5791200"/>
          </a:xfrm>
        </p:spPr>
        <p:txBody>
          <a:bodyPr lIns="92075" tIns="46038" rIns="92075" bIns="46038"/>
          <a:lstStyle/>
          <a:p>
            <a:pPr marL="342900" indent="-342900" algn="l">
              <a:lnSpc>
                <a:spcPct val="80000"/>
              </a:lnSpc>
            </a:pPr>
            <a:r>
              <a:rPr lang="en-US" altLang="ru-RU" smtClean="0">
                <a:solidFill>
                  <a:schemeClr val="bg1"/>
                </a:solidFill>
              </a:rPr>
              <a:t>                      </a:t>
            </a:r>
            <a:r>
              <a:rPr lang="en-US" altLang="ru-RU" smtClean="0">
                <a:solidFill>
                  <a:schemeClr val="hlink"/>
                </a:solidFill>
              </a:rPr>
              <a:t>MCV     &gt; 94</a:t>
            </a:r>
          </a:p>
          <a:p>
            <a:pPr marL="342900" indent="-342900" algn="l">
              <a:lnSpc>
                <a:spcPct val="80000"/>
              </a:lnSpc>
            </a:pPr>
            <a:r>
              <a:rPr lang="en-US" altLang="ru-RU" smtClean="0">
                <a:solidFill>
                  <a:schemeClr val="hlink"/>
                </a:solidFill>
              </a:rPr>
              <a:t>                      MCHC  &gt; 31</a:t>
            </a:r>
          </a:p>
          <a:p>
            <a:pPr marL="342900" indent="-342900" algn="l">
              <a:lnSpc>
                <a:spcPct val="80000"/>
              </a:lnSpc>
            </a:pPr>
            <a:r>
              <a:rPr lang="en-US" altLang="ru-RU" sz="2000" b="1" smtClean="0">
                <a:solidFill>
                  <a:srgbClr val="FF9900"/>
                </a:solidFill>
              </a:rPr>
              <a:t>●</a:t>
            </a:r>
            <a:r>
              <a:rPr lang="en-US" altLang="ru-RU" sz="3600" b="1" smtClean="0">
                <a:solidFill>
                  <a:srgbClr val="FF9900"/>
                </a:solidFill>
              </a:rPr>
              <a:t> </a:t>
            </a:r>
            <a:r>
              <a:rPr lang="en-US" altLang="ru-RU" sz="2000" b="1" smtClean="0">
                <a:solidFill>
                  <a:srgbClr val="FF9900"/>
                </a:solidFill>
              </a:rPr>
              <a:t>Megaloblastic dyspoiesis:</a:t>
            </a:r>
            <a:r>
              <a:rPr lang="en-US" altLang="ru-RU" sz="2000" smtClean="0">
                <a:solidFill>
                  <a:srgbClr val="FF9900"/>
                </a:solidFill>
              </a:rPr>
              <a:t> </a:t>
            </a:r>
          </a:p>
          <a:p>
            <a:pPr marL="342900" indent="-342900" algn="l">
              <a:lnSpc>
                <a:spcPct val="80000"/>
              </a:lnSpc>
            </a:pPr>
            <a:r>
              <a:rPr lang="en-US" altLang="ru-RU" sz="2000" smtClean="0"/>
              <a:t>- Pernicious anaemia</a:t>
            </a:r>
          </a:p>
          <a:p>
            <a:pPr marL="342900" indent="-342900" algn="l">
              <a:lnSpc>
                <a:spcPct val="80000"/>
              </a:lnSpc>
            </a:pPr>
            <a:r>
              <a:rPr lang="en-US" altLang="ru-RU" sz="2000" smtClean="0"/>
              <a:t>- Vitamin B12 deficiency</a:t>
            </a:r>
          </a:p>
          <a:p>
            <a:pPr marL="342900" indent="-342900" algn="l">
              <a:lnSpc>
                <a:spcPct val="80000"/>
              </a:lnSpc>
              <a:buFontTx/>
              <a:buChar char="-"/>
            </a:pPr>
            <a:r>
              <a:rPr lang="en-US" altLang="ru-RU" sz="2000" smtClean="0"/>
              <a:t>Folate deficiency</a:t>
            </a:r>
          </a:p>
          <a:p>
            <a:pPr marL="342900" indent="-342900" algn="l">
              <a:lnSpc>
                <a:spcPct val="80000"/>
              </a:lnSpc>
              <a:buFontTx/>
              <a:buChar char="-"/>
            </a:pPr>
            <a:r>
              <a:rPr lang="en-US" altLang="ru-RU" sz="2000" smtClean="0"/>
              <a:t>Sprue, other malabsorption</a:t>
            </a:r>
          </a:p>
          <a:p>
            <a:pPr marL="342900" indent="-342900" algn="l">
              <a:lnSpc>
                <a:spcPct val="80000"/>
              </a:lnSpc>
            </a:pPr>
            <a:r>
              <a:rPr lang="en-US" altLang="ru-RU" sz="2000" b="1" smtClean="0">
                <a:solidFill>
                  <a:srgbClr val="FF9900"/>
                </a:solidFill>
              </a:rPr>
              <a:t>● Alcoholism</a:t>
            </a:r>
          </a:p>
          <a:p>
            <a:pPr marL="342900" indent="-342900" algn="l">
              <a:lnSpc>
                <a:spcPct val="80000"/>
              </a:lnSpc>
            </a:pPr>
            <a:r>
              <a:rPr lang="en-US" altLang="ru-RU" sz="2000" b="1" smtClean="0">
                <a:solidFill>
                  <a:srgbClr val="FF9900"/>
                </a:solidFill>
              </a:rPr>
              <a:t>● Liver disease</a:t>
            </a:r>
          </a:p>
          <a:p>
            <a:pPr marL="342900" indent="-342900" algn="l">
              <a:lnSpc>
                <a:spcPct val="80000"/>
              </a:lnSpc>
            </a:pPr>
            <a:r>
              <a:rPr lang="en-US" altLang="ru-RU" sz="2000" b="1" smtClean="0">
                <a:solidFill>
                  <a:srgbClr val="FF9900"/>
                </a:solidFill>
              </a:rPr>
              <a:t>● Hypothyroidism</a:t>
            </a:r>
          </a:p>
          <a:p>
            <a:pPr marL="342900" indent="-342900" algn="l">
              <a:lnSpc>
                <a:spcPct val="80000"/>
              </a:lnSpc>
            </a:pPr>
            <a:r>
              <a:rPr lang="en-US" altLang="ru-RU" sz="2000" b="1" smtClean="0">
                <a:solidFill>
                  <a:srgbClr val="FF9900"/>
                </a:solidFill>
              </a:rPr>
              <a:t>● Hyperthyroidism (Graves’ disease)</a:t>
            </a:r>
          </a:p>
          <a:p>
            <a:pPr marL="342900" indent="-342900" algn="l">
              <a:lnSpc>
                <a:spcPct val="80000"/>
              </a:lnSpc>
            </a:pPr>
            <a:r>
              <a:rPr lang="en-US" altLang="ru-RU" sz="2000" b="1" smtClean="0">
                <a:solidFill>
                  <a:srgbClr val="FF9900"/>
                </a:solidFill>
              </a:rPr>
              <a:t>● Addison’s disease</a:t>
            </a:r>
          </a:p>
          <a:p>
            <a:pPr marL="342900" indent="-342900" algn="l">
              <a:lnSpc>
                <a:spcPct val="80000"/>
              </a:lnSpc>
            </a:pPr>
            <a:r>
              <a:rPr lang="en-US" altLang="ru-RU" sz="2000" b="1" smtClean="0">
                <a:solidFill>
                  <a:srgbClr val="FF9900"/>
                </a:solidFill>
              </a:rPr>
              <a:t>● Marrow infiltration</a:t>
            </a:r>
          </a:p>
          <a:p>
            <a:pPr marL="342900" indent="-342900" algn="l">
              <a:lnSpc>
                <a:spcPct val="80000"/>
              </a:lnSpc>
            </a:pPr>
            <a:r>
              <a:rPr lang="en-US" altLang="ru-RU" sz="2000" b="1" smtClean="0">
                <a:solidFill>
                  <a:srgbClr val="FF9900"/>
                </a:solidFill>
              </a:rPr>
              <a:t>● Drugs, e.g. Chemotherapy</a:t>
            </a:r>
            <a:r>
              <a:rPr lang="en-US" altLang="ru-RU" sz="2000" smtClean="0"/>
              <a:t> (azathioprine, methotrexate), Anticonvulsant, Oral contraceptives, pentamidine, triamterene, trimethoprim, fenitoin, phenobarbital.</a:t>
            </a:r>
          </a:p>
          <a:p>
            <a:pPr marL="342900" indent="-342900" algn="l">
              <a:lnSpc>
                <a:spcPct val="80000"/>
              </a:lnSpc>
            </a:pPr>
            <a:r>
              <a:rPr lang="en-US" altLang="ru-RU" sz="2000" b="1" smtClean="0">
                <a:solidFill>
                  <a:srgbClr val="FF9900"/>
                </a:solidFill>
              </a:rPr>
              <a:t>● Metabolism disoders:</a:t>
            </a:r>
            <a:r>
              <a:rPr lang="en-US" altLang="ru-RU" sz="2000" smtClean="0"/>
              <a:t> Orotic aciduria,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0"/>
            <a:ext cx="8229600" cy="1143000"/>
          </a:xfrm>
        </p:spPr>
        <p:txBody>
          <a:bodyPr/>
          <a:lstStyle/>
          <a:p>
            <a:pPr eaLnBrk="1" hangingPunct="1"/>
            <a:r>
              <a:rPr lang="en-US" altLang="ru-RU" b="1" smtClean="0">
                <a:solidFill>
                  <a:schemeClr val="hlink"/>
                </a:solidFill>
              </a:rPr>
              <a:t>DEFINITION</a:t>
            </a:r>
          </a:p>
        </p:txBody>
      </p:sp>
      <p:sp>
        <p:nvSpPr>
          <p:cNvPr id="3075" name="Rectangle 3"/>
          <p:cNvSpPr>
            <a:spLocks noGrp="1" noChangeArrowheads="1"/>
          </p:cNvSpPr>
          <p:nvPr>
            <p:ph type="body" idx="1"/>
          </p:nvPr>
        </p:nvSpPr>
        <p:spPr>
          <a:xfrm>
            <a:off x="228600" y="914400"/>
            <a:ext cx="7620000" cy="4038600"/>
          </a:xfrm>
        </p:spPr>
        <p:txBody>
          <a:bodyPr/>
          <a:lstStyle/>
          <a:p>
            <a:pPr eaLnBrk="1" hangingPunct="1">
              <a:buFontTx/>
              <a:buNone/>
            </a:pPr>
            <a:r>
              <a:rPr lang="en-US" altLang="ru-RU" sz="4000" smtClean="0">
                <a:solidFill>
                  <a:schemeClr val="hlink"/>
                </a:solidFill>
              </a:rPr>
              <a:t>Anemia</a:t>
            </a:r>
            <a:r>
              <a:rPr lang="en-US" altLang="ru-RU" sz="4000" smtClean="0"/>
              <a:t> (An-without,emia-blood) is a decrease in the RBC count, hemoglobin and/or Hematocrit values resulting in a lower ability for the blood to carry oxygen to body tissues.</a:t>
            </a:r>
          </a:p>
          <a:p>
            <a:pPr eaLnBrk="1" hangingPunct="1">
              <a:buFontTx/>
              <a:buNone/>
            </a:pPr>
            <a:endParaRPr lang="en-US" altLang="ru-RU" sz="2800" smtClean="0"/>
          </a:p>
          <a:p>
            <a:pPr eaLnBrk="1" hangingPunct="1"/>
            <a:endParaRPr lang="en-US" altLang="ru-RU" sz="28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006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0060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21507" name="Rectangle 2"/>
          <p:cNvSpPr>
            <a:spLocks noGrp="1" noChangeArrowheads="1"/>
          </p:cNvSpPr>
          <p:nvPr>
            <p:ph type="ctrTitle"/>
          </p:nvPr>
        </p:nvSpPr>
        <p:spPr>
          <a:xfrm>
            <a:off x="0" y="0"/>
            <a:ext cx="9144000" cy="1143000"/>
          </a:xfrm>
        </p:spPr>
        <p:txBody>
          <a:bodyPr lIns="92075" tIns="46038" rIns="92075" bIns="46038"/>
          <a:lstStyle/>
          <a:p>
            <a:r>
              <a:rPr lang="en-US" altLang="ru-RU" smtClean="0">
                <a:solidFill>
                  <a:srgbClr val="FFFF66"/>
                </a:solidFill>
              </a:rPr>
              <a:t>Microcytic (Hypochromic) Anemia</a:t>
            </a:r>
          </a:p>
        </p:txBody>
      </p:sp>
      <p:sp>
        <p:nvSpPr>
          <p:cNvPr id="21508" name="Rectangle 3"/>
          <p:cNvSpPr>
            <a:spLocks noGrp="1" noChangeArrowheads="1"/>
          </p:cNvSpPr>
          <p:nvPr>
            <p:ph type="subTitle" idx="1"/>
          </p:nvPr>
        </p:nvSpPr>
        <p:spPr>
          <a:xfrm>
            <a:off x="0" y="914400"/>
            <a:ext cx="7847013" cy="5943600"/>
          </a:xfrm>
        </p:spPr>
        <p:txBody>
          <a:bodyPr lIns="92075" tIns="46038" rIns="92075" bIns="46038"/>
          <a:lstStyle/>
          <a:p>
            <a:pPr marL="342900" indent="-342900" algn="l">
              <a:lnSpc>
                <a:spcPct val="90000"/>
              </a:lnSpc>
            </a:pPr>
            <a:r>
              <a:rPr lang="en-US" altLang="ru-RU" sz="2400" smtClean="0">
                <a:solidFill>
                  <a:schemeClr val="bg1"/>
                </a:solidFill>
              </a:rPr>
              <a:t>                      </a:t>
            </a:r>
            <a:r>
              <a:rPr lang="en-US" altLang="ru-RU" sz="2400" smtClean="0">
                <a:solidFill>
                  <a:srgbClr val="FF9900"/>
                </a:solidFill>
              </a:rPr>
              <a:t>MCV     &lt; 80</a:t>
            </a:r>
          </a:p>
          <a:p>
            <a:pPr marL="342900" indent="-342900" algn="l">
              <a:lnSpc>
                <a:spcPct val="90000"/>
              </a:lnSpc>
            </a:pPr>
            <a:r>
              <a:rPr lang="en-US" altLang="ru-RU" sz="2400" smtClean="0">
                <a:solidFill>
                  <a:srgbClr val="FF9900"/>
                </a:solidFill>
              </a:rPr>
              <a:t>                      MCHC   &lt; 31</a:t>
            </a:r>
          </a:p>
          <a:p>
            <a:pPr marL="342900" indent="-342900" algn="l">
              <a:lnSpc>
                <a:spcPct val="90000"/>
              </a:lnSpc>
            </a:pPr>
            <a:r>
              <a:rPr lang="en-US" altLang="ru-RU" sz="2400" b="1" smtClean="0">
                <a:solidFill>
                  <a:srgbClr val="FF9900"/>
                </a:solidFill>
              </a:rPr>
              <a:t>1.  </a:t>
            </a:r>
            <a:r>
              <a:rPr lang="en-US" altLang="ru-RU" sz="2800" b="1" smtClean="0">
                <a:solidFill>
                  <a:srgbClr val="FF9900"/>
                </a:solidFill>
              </a:rPr>
              <a:t>Iron deficiency anemia :</a:t>
            </a:r>
            <a:r>
              <a:rPr lang="en-US" altLang="ru-RU" sz="2800" smtClean="0"/>
              <a:t> Chronic blood loss,   </a:t>
            </a:r>
          </a:p>
          <a:p>
            <a:pPr marL="342900" indent="-342900" algn="l">
              <a:lnSpc>
                <a:spcPct val="80000"/>
              </a:lnSpc>
            </a:pPr>
            <a:r>
              <a:rPr lang="en-US" altLang="ru-RU" sz="2800" smtClean="0"/>
              <a:t>     Inadequate diet, Malabsorption, Increased  </a:t>
            </a:r>
          </a:p>
          <a:p>
            <a:pPr marL="342900" indent="-342900" algn="l">
              <a:lnSpc>
                <a:spcPct val="80000"/>
              </a:lnSpc>
            </a:pPr>
            <a:r>
              <a:rPr lang="en-US" altLang="ru-RU" sz="2800" smtClean="0"/>
              <a:t>     demand, etc.</a:t>
            </a:r>
          </a:p>
          <a:p>
            <a:pPr marL="342900" indent="-342900" algn="l">
              <a:lnSpc>
                <a:spcPct val="80000"/>
              </a:lnSpc>
            </a:pPr>
            <a:r>
              <a:rPr lang="en-US" altLang="ru-RU" sz="2800" b="1" smtClean="0">
                <a:solidFill>
                  <a:srgbClr val="FF9900"/>
                </a:solidFill>
              </a:rPr>
              <a:t>2. Anaemia of chronic disease.</a:t>
            </a:r>
          </a:p>
          <a:p>
            <a:pPr marL="342900" indent="-342900" algn="l">
              <a:lnSpc>
                <a:spcPct val="90000"/>
              </a:lnSpc>
            </a:pPr>
            <a:r>
              <a:rPr lang="en-US" altLang="ru-RU" sz="2800" b="1" smtClean="0">
                <a:solidFill>
                  <a:srgbClr val="FF9900"/>
                </a:solidFill>
              </a:rPr>
              <a:t>3. Abnormal globin synthesis :</a:t>
            </a:r>
            <a:r>
              <a:rPr lang="en-US" altLang="ru-RU" sz="2800" smtClean="0"/>
              <a:t> Thalassemia with or without Hemoglobinopathies</a:t>
            </a:r>
          </a:p>
          <a:p>
            <a:pPr marL="342900" indent="-342900" algn="l">
              <a:lnSpc>
                <a:spcPct val="90000"/>
              </a:lnSpc>
            </a:pPr>
            <a:r>
              <a:rPr lang="en-US" altLang="ru-RU" sz="2800" b="1" smtClean="0">
                <a:solidFill>
                  <a:srgbClr val="FF9900"/>
                </a:solidFill>
              </a:rPr>
              <a:t>4.  Abnormal porphyrin and heme synthesis:</a:t>
            </a:r>
            <a:r>
              <a:rPr lang="en-US" altLang="ru-RU" sz="2800" smtClean="0"/>
              <a:t> </a:t>
            </a:r>
          </a:p>
          <a:p>
            <a:pPr marL="342900" indent="-342900" algn="l">
              <a:lnSpc>
                <a:spcPct val="80000"/>
              </a:lnSpc>
            </a:pPr>
            <a:r>
              <a:rPr lang="en-US" altLang="ru-RU" sz="2800" smtClean="0"/>
              <a:t>     Pyridoxine responsive anemia, etc.</a:t>
            </a:r>
          </a:p>
          <a:p>
            <a:pPr marL="342900" indent="-342900" algn="l">
              <a:lnSpc>
                <a:spcPct val="90000"/>
              </a:lnSpc>
            </a:pPr>
            <a:r>
              <a:rPr lang="en-US" altLang="ru-RU" sz="2800" b="1" smtClean="0">
                <a:solidFill>
                  <a:srgbClr val="FF9900"/>
                </a:solidFill>
              </a:rPr>
              <a:t>5.  Other abnormal Fe metabolism.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22531" name="Rectangle 2"/>
          <p:cNvSpPr>
            <a:spLocks noGrp="1" noChangeArrowheads="1"/>
          </p:cNvSpPr>
          <p:nvPr>
            <p:ph type="ctrTitle"/>
          </p:nvPr>
        </p:nvSpPr>
        <p:spPr>
          <a:xfrm>
            <a:off x="0" y="0"/>
            <a:ext cx="9144000" cy="1143000"/>
          </a:xfrm>
        </p:spPr>
        <p:txBody>
          <a:bodyPr lIns="92075" tIns="46038" rIns="92075" bIns="46038"/>
          <a:lstStyle/>
          <a:p>
            <a:r>
              <a:rPr lang="en-US" altLang="ru-RU" smtClean="0">
                <a:solidFill>
                  <a:srgbClr val="FFFF66"/>
                </a:solidFill>
              </a:rPr>
              <a:t>Normocytic Normochromic Anemia</a:t>
            </a:r>
          </a:p>
        </p:txBody>
      </p:sp>
      <p:sp>
        <p:nvSpPr>
          <p:cNvPr id="22532" name="Rectangle 3"/>
          <p:cNvSpPr>
            <a:spLocks noGrp="1" noChangeArrowheads="1"/>
          </p:cNvSpPr>
          <p:nvPr>
            <p:ph type="subTitle" idx="1"/>
          </p:nvPr>
        </p:nvSpPr>
        <p:spPr>
          <a:xfrm>
            <a:off x="228600" y="914400"/>
            <a:ext cx="8456613" cy="5638800"/>
          </a:xfrm>
        </p:spPr>
        <p:txBody>
          <a:bodyPr lIns="92075" tIns="46038" rIns="92075" bIns="46038"/>
          <a:lstStyle/>
          <a:p>
            <a:pPr marL="381000" indent="-381000" algn="l">
              <a:lnSpc>
                <a:spcPct val="80000"/>
              </a:lnSpc>
            </a:pPr>
            <a:r>
              <a:rPr lang="en-US" altLang="ru-RU" sz="1600" smtClean="0">
                <a:solidFill>
                  <a:schemeClr val="bg1"/>
                </a:solidFill>
              </a:rPr>
              <a:t>                      </a:t>
            </a:r>
            <a:r>
              <a:rPr lang="en-US" altLang="ru-RU" sz="1600" smtClean="0">
                <a:solidFill>
                  <a:srgbClr val="FF9900"/>
                </a:solidFill>
              </a:rPr>
              <a:t>MCV 82 – 92, MCHC &gt; 30</a:t>
            </a:r>
          </a:p>
          <a:p>
            <a:pPr marL="381000" indent="-381000" algn="l">
              <a:lnSpc>
                <a:spcPct val="80000"/>
              </a:lnSpc>
            </a:pPr>
            <a:r>
              <a:rPr lang="en-US" altLang="ru-RU" sz="1600" b="1" smtClean="0">
                <a:solidFill>
                  <a:srgbClr val="FF9900"/>
                </a:solidFill>
              </a:rPr>
              <a:t>1.  Acute blood loss</a:t>
            </a:r>
          </a:p>
          <a:p>
            <a:pPr marL="381000" indent="-381000" algn="l">
              <a:lnSpc>
                <a:spcPct val="80000"/>
              </a:lnSpc>
            </a:pPr>
            <a:r>
              <a:rPr lang="en-US" altLang="ru-RU" sz="1600" b="1" smtClean="0">
                <a:solidFill>
                  <a:srgbClr val="FF9900"/>
                </a:solidFill>
              </a:rPr>
              <a:t>2.  Increased plasma volume : Pregnancy, Overhydration</a:t>
            </a:r>
          </a:p>
          <a:p>
            <a:pPr marL="381000" indent="-381000" algn="l">
              <a:lnSpc>
                <a:spcPct val="80000"/>
              </a:lnSpc>
            </a:pPr>
            <a:r>
              <a:rPr lang="en-US" altLang="ru-RU" sz="1600" b="1" smtClean="0">
                <a:solidFill>
                  <a:srgbClr val="FF9900"/>
                </a:solidFill>
              </a:rPr>
              <a:t>3.  Hemolytic anemia :</a:t>
            </a:r>
            <a:r>
              <a:rPr lang="en-US" altLang="ru-RU" sz="1600" smtClean="0"/>
              <a:t> </a:t>
            </a:r>
          </a:p>
          <a:p>
            <a:pPr marL="381000" indent="-381000" algn="l">
              <a:lnSpc>
                <a:spcPct val="80000"/>
              </a:lnSpc>
            </a:pPr>
            <a:r>
              <a:rPr lang="en-US" altLang="ru-RU" sz="1600" smtClean="0"/>
              <a:t>● Hereditary spherocytosis</a:t>
            </a:r>
          </a:p>
          <a:p>
            <a:pPr marL="381000" indent="-381000" algn="l">
              <a:lnSpc>
                <a:spcPct val="80000"/>
              </a:lnSpc>
            </a:pPr>
            <a:r>
              <a:rPr lang="en-US" altLang="ru-RU" sz="1600" smtClean="0"/>
              <a:t>● Sickle cell disease (most common in sub-Saharan Africa)</a:t>
            </a:r>
          </a:p>
          <a:p>
            <a:pPr marL="381000" indent="-381000" algn="l">
              <a:lnSpc>
                <a:spcPct val="80000"/>
              </a:lnSpc>
            </a:pPr>
            <a:r>
              <a:rPr lang="en-US" altLang="ru-RU" sz="1600" smtClean="0"/>
              <a:t>● G6PD deficiency (varies with ethnicity)</a:t>
            </a:r>
          </a:p>
          <a:p>
            <a:pPr marL="381000" indent="-381000" algn="l">
              <a:lnSpc>
                <a:spcPct val="80000"/>
              </a:lnSpc>
            </a:pPr>
            <a:r>
              <a:rPr lang="en-US" altLang="ru-RU" sz="1600" smtClean="0"/>
              <a:t>● Autoimmune haemolytic anaemia (due to respiratory tract infections with mycoplasma,</a:t>
            </a:r>
          </a:p>
          <a:p>
            <a:pPr marL="381000" indent="-381000">
              <a:lnSpc>
                <a:spcPct val="80000"/>
              </a:lnSpc>
            </a:pPr>
            <a:r>
              <a:rPr lang="en-US" altLang="ru-RU" sz="1600" smtClean="0"/>
              <a:t>infectious mononucleosis; lymphomas and connective tissue diseases)</a:t>
            </a:r>
          </a:p>
          <a:p>
            <a:pPr marL="381000" indent="-381000" algn="l">
              <a:lnSpc>
                <a:spcPct val="80000"/>
              </a:lnSpc>
            </a:pPr>
            <a:r>
              <a:rPr lang="en-US" altLang="ru-RU" sz="1600" smtClean="0"/>
              <a:t>● Malaria (geographic variability)</a:t>
            </a:r>
          </a:p>
          <a:p>
            <a:pPr marL="381000" indent="-381000" algn="l">
              <a:lnSpc>
                <a:spcPct val="80000"/>
              </a:lnSpc>
            </a:pPr>
            <a:r>
              <a:rPr lang="en-US" altLang="ru-RU" sz="1600" smtClean="0"/>
              <a:t>● Drugs (e.g. dapsone, quinine, sulphonamides)</a:t>
            </a:r>
          </a:p>
          <a:p>
            <a:pPr marL="381000" indent="-381000" algn="l">
              <a:lnSpc>
                <a:spcPct val="80000"/>
              </a:lnSpc>
            </a:pPr>
            <a:r>
              <a:rPr lang="en-US" altLang="ru-RU" sz="1600" smtClean="0"/>
              <a:t>● Red cell trauma (burns, mechanical heart valves)</a:t>
            </a:r>
          </a:p>
          <a:p>
            <a:pPr marL="381000" indent="-381000" algn="l">
              <a:lnSpc>
                <a:spcPct val="80000"/>
              </a:lnSpc>
              <a:buFontTx/>
              <a:buAutoNum type="arabicPeriod" startAt="4"/>
            </a:pPr>
            <a:r>
              <a:rPr lang="en-US" altLang="ru-RU" sz="1600" b="1" smtClean="0">
                <a:solidFill>
                  <a:srgbClr val="FF9900"/>
                </a:solidFill>
              </a:rPr>
              <a:t>Hypoplastic marrow :</a:t>
            </a:r>
            <a:r>
              <a:rPr lang="en-US" altLang="ru-RU" sz="1600" smtClean="0"/>
              <a:t> Aplastic anemia, RBC aplasia due to:</a:t>
            </a:r>
          </a:p>
          <a:p>
            <a:pPr marL="381000" indent="-381000" algn="l">
              <a:lnSpc>
                <a:spcPct val="80000"/>
              </a:lnSpc>
            </a:pPr>
            <a:r>
              <a:rPr lang="en-US" altLang="ru-RU" sz="1600" smtClean="0"/>
              <a:t>viral hepatitis</a:t>
            </a:r>
          </a:p>
          <a:p>
            <a:pPr marL="381000" indent="-381000" algn="l">
              <a:lnSpc>
                <a:spcPct val="80000"/>
              </a:lnSpc>
            </a:pPr>
            <a:r>
              <a:rPr lang="en-US" altLang="ru-RU" sz="1600" smtClean="0"/>
              <a:t>exposure to radiation</a:t>
            </a:r>
          </a:p>
          <a:p>
            <a:pPr marL="381000" indent="-381000" algn="l">
              <a:lnSpc>
                <a:spcPct val="80000"/>
              </a:lnSpc>
            </a:pPr>
            <a:r>
              <a:rPr lang="en-US" altLang="ru-RU" sz="1600" smtClean="0"/>
              <a:t>drugs (chemotherapeutic agents, chloramphenicol and sulphonamides)</a:t>
            </a:r>
          </a:p>
          <a:p>
            <a:pPr marL="381000" indent="-381000" algn="l">
              <a:lnSpc>
                <a:spcPct val="80000"/>
              </a:lnSpc>
            </a:pPr>
            <a:r>
              <a:rPr lang="en-US" altLang="ru-RU" sz="1600" b="1" smtClean="0">
                <a:solidFill>
                  <a:srgbClr val="FF9900"/>
                </a:solidFill>
              </a:rPr>
              <a:t>5. Bone marrow failure,</a:t>
            </a:r>
            <a:r>
              <a:rPr lang="en-US" altLang="ru-RU" sz="1800" b="1" smtClean="0">
                <a:solidFill>
                  <a:srgbClr val="FF9900"/>
                </a:solidFill>
              </a:rPr>
              <a:t> </a:t>
            </a:r>
            <a:r>
              <a:rPr lang="en-US" altLang="ru-RU" sz="1600" b="1" smtClean="0">
                <a:solidFill>
                  <a:srgbClr val="FF9900"/>
                </a:solidFill>
              </a:rPr>
              <a:t>Infiltrate bone marrow:</a:t>
            </a:r>
            <a:r>
              <a:rPr lang="en-US" altLang="ru-RU" sz="1600" smtClean="0"/>
              <a:t> Leukemia, Multiple myeloma, </a:t>
            </a:r>
          </a:p>
          <a:p>
            <a:pPr marL="381000" indent="-381000" algn="l">
              <a:lnSpc>
                <a:spcPct val="80000"/>
              </a:lnSpc>
            </a:pPr>
            <a:r>
              <a:rPr lang="en-US" altLang="ru-RU" sz="1600" smtClean="0"/>
              <a:t>       Myelofibrosis, etc.</a:t>
            </a:r>
          </a:p>
          <a:p>
            <a:pPr marL="381000" indent="-381000" algn="l">
              <a:lnSpc>
                <a:spcPct val="80000"/>
              </a:lnSpc>
            </a:pPr>
            <a:r>
              <a:rPr lang="en-US" altLang="ru-RU" sz="1600" b="1" smtClean="0">
                <a:solidFill>
                  <a:srgbClr val="FF9900"/>
                </a:solidFill>
              </a:rPr>
              <a:t>6.  Abnormal endocrine :</a:t>
            </a:r>
            <a:r>
              <a:rPr lang="en-US" altLang="ru-RU" sz="1600" smtClean="0"/>
              <a:t> Hypothyroidism, Adrenal insufficiency, etc.</a:t>
            </a:r>
          </a:p>
          <a:p>
            <a:pPr marL="381000" indent="-381000" algn="l">
              <a:lnSpc>
                <a:spcPct val="80000"/>
              </a:lnSpc>
              <a:buFontTx/>
              <a:buAutoNum type="arabicPeriod" startAt="7"/>
            </a:pPr>
            <a:r>
              <a:rPr lang="en-US" altLang="ru-RU" sz="1600" b="1" smtClean="0">
                <a:solidFill>
                  <a:srgbClr val="FF9900"/>
                </a:solidFill>
              </a:rPr>
              <a:t>Secondary anaemia:</a:t>
            </a:r>
            <a:r>
              <a:rPr lang="en-US" altLang="ru-RU" sz="1600" smtClean="0"/>
              <a:t> Kidney disease / Liver disease / Cirrhosis</a:t>
            </a:r>
          </a:p>
          <a:p>
            <a:pPr marL="381000" indent="-381000" algn="l">
              <a:lnSpc>
                <a:spcPct val="80000"/>
              </a:lnSpc>
              <a:buFontTx/>
              <a:buAutoNum type="arabicPeriod" startAt="7"/>
            </a:pPr>
            <a:r>
              <a:rPr lang="en-US" altLang="ru-RU" sz="1600" b="1" smtClean="0">
                <a:solidFill>
                  <a:srgbClr val="FF9900"/>
                </a:solidFill>
              </a:rPr>
              <a:t>Mixed deficiencies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ru-RU" smtClean="0">
                <a:solidFill>
                  <a:schemeClr val="hlink"/>
                </a:solidFill>
              </a:rPr>
              <a:t>SEVERITY</a:t>
            </a:r>
            <a:endParaRPr lang="ru-RU" altLang="ru-RU" smtClean="0">
              <a:solidFill>
                <a:schemeClr val="hlink"/>
              </a:solidFill>
            </a:endParaRPr>
          </a:p>
        </p:txBody>
      </p:sp>
      <p:sp>
        <p:nvSpPr>
          <p:cNvPr id="23555" name="Rectangle 3"/>
          <p:cNvSpPr>
            <a:spLocks noGrp="1" noChangeArrowheads="1"/>
          </p:cNvSpPr>
          <p:nvPr>
            <p:ph type="body" idx="1"/>
          </p:nvPr>
        </p:nvSpPr>
        <p:spPr>
          <a:xfrm>
            <a:off x="381000" y="1295400"/>
            <a:ext cx="8229600" cy="4525963"/>
          </a:xfrm>
        </p:spPr>
        <p:txBody>
          <a:bodyPr/>
          <a:lstStyle/>
          <a:p>
            <a:pPr>
              <a:buFontTx/>
              <a:buNone/>
            </a:pPr>
            <a:endParaRPr lang="ru-RU" altLang="ru-RU" smtClean="0"/>
          </a:p>
          <a:p>
            <a:pPr>
              <a:buFontTx/>
              <a:buNone/>
            </a:pPr>
            <a:r>
              <a:rPr lang="en-US" altLang="ru-RU" smtClean="0"/>
              <a:t>Mild </a:t>
            </a:r>
            <a:r>
              <a:rPr lang="ru-RU" altLang="ru-RU" smtClean="0"/>
              <a:t>(І) – Н</a:t>
            </a:r>
            <a:r>
              <a:rPr lang="en-US" altLang="ru-RU" smtClean="0"/>
              <a:t>b</a:t>
            </a:r>
            <a:r>
              <a:rPr lang="ru-RU" altLang="ru-RU" smtClean="0"/>
              <a:t> – 110-91 </a:t>
            </a:r>
            <a:r>
              <a:rPr lang="en-US" altLang="ru-RU" smtClean="0"/>
              <a:t>g/l</a:t>
            </a:r>
            <a:r>
              <a:rPr lang="ru-RU" altLang="ru-RU" smtClean="0"/>
              <a:t>,</a:t>
            </a:r>
          </a:p>
          <a:p>
            <a:pPr>
              <a:buFontTx/>
              <a:buNone/>
            </a:pPr>
            <a:r>
              <a:rPr lang="en-US" altLang="ru-RU" smtClean="0"/>
              <a:t>Moderate</a:t>
            </a:r>
            <a:r>
              <a:rPr lang="ru-RU" altLang="ru-RU" smtClean="0"/>
              <a:t> (ІІ) – Н</a:t>
            </a:r>
            <a:r>
              <a:rPr lang="en-US" altLang="ru-RU" smtClean="0"/>
              <a:t>b</a:t>
            </a:r>
            <a:r>
              <a:rPr lang="ru-RU" altLang="ru-RU" smtClean="0"/>
              <a:t> – 90-71 </a:t>
            </a:r>
            <a:r>
              <a:rPr lang="en-US" altLang="ru-RU" smtClean="0"/>
              <a:t>g/l</a:t>
            </a:r>
            <a:r>
              <a:rPr lang="ru-RU" altLang="ru-RU" smtClean="0"/>
              <a:t>,</a:t>
            </a:r>
            <a:endParaRPr lang="en-US" altLang="ru-RU" smtClean="0"/>
          </a:p>
          <a:p>
            <a:pPr>
              <a:buFontTx/>
              <a:buNone/>
            </a:pPr>
            <a:r>
              <a:rPr lang="en-US" altLang="ru-RU" smtClean="0"/>
              <a:t>Severe (III) – Hb – 70-51 g/l,</a:t>
            </a:r>
          </a:p>
          <a:p>
            <a:pPr>
              <a:buFontTx/>
              <a:buNone/>
            </a:pPr>
            <a:r>
              <a:rPr lang="en-US" altLang="ru-RU" smtClean="0"/>
              <a:t>Very Severe – Hb ˂51 g/l.</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8229600" cy="1143000"/>
          </a:xfrm>
        </p:spPr>
        <p:txBody>
          <a:bodyPr/>
          <a:lstStyle/>
          <a:p>
            <a:r>
              <a:rPr lang="en-US" altLang="ru-RU" sz="3600" b="1" smtClean="0">
                <a:solidFill>
                  <a:schemeClr val="hlink"/>
                </a:solidFill>
              </a:rPr>
              <a:t>SIGNS &amp; SYMPTOMS</a:t>
            </a:r>
            <a:endParaRPr lang="ru-RU" altLang="ru-RU" sz="3600" b="1" smtClean="0">
              <a:solidFill>
                <a:schemeClr val="hlink"/>
              </a:solidFill>
            </a:endParaRPr>
          </a:p>
        </p:txBody>
      </p:sp>
      <p:pic>
        <p:nvPicPr>
          <p:cNvPr id="24579" name="Picture 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600200"/>
            <a:ext cx="8077200" cy="4876800"/>
          </a:xfrm>
        </p:spPr>
      </p:pic>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pic>
        <p:nvPicPr>
          <p:cNvPr id="3"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pic>
        <p:nvPicPr>
          <p:cNvPr id="25604" name="Picture 3" descr="C:\Users\USER\Downloads\Symptoms_of_anem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152400"/>
            <a:ext cx="8229600" cy="1143000"/>
          </a:xfrm>
        </p:spPr>
        <p:txBody>
          <a:bodyPr/>
          <a:lstStyle/>
          <a:p>
            <a:r>
              <a:rPr lang="en-US" altLang="ru-RU" b="1" smtClean="0">
                <a:solidFill>
                  <a:schemeClr val="hlink"/>
                </a:solidFill>
              </a:rPr>
              <a:t>HISTORY</a:t>
            </a:r>
            <a:endParaRPr lang="ru-RU" altLang="ru-RU" b="1" smtClean="0">
              <a:solidFill>
                <a:schemeClr val="hlink"/>
              </a:solidFill>
            </a:endParaRPr>
          </a:p>
        </p:txBody>
      </p:sp>
      <p:sp>
        <p:nvSpPr>
          <p:cNvPr id="26627" name="Rectangle 3"/>
          <p:cNvSpPr>
            <a:spLocks noGrp="1" noChangeArrowheads="1"/>
          </p:cNvSpPr>
          <p:nvPr>
            <p:ph type="body" idx="1"/>
          </p:nvPr>
        </p:nvSpPr>
        <p:spPr>
          <a:xfrm>
            <a:off x="0" y="1143000"/>
            <a:ext cx="8229600" cy="4525963"/>
          </a:xfrm>
        </p:spPr>
        <p:txBody>
          <a:bodyPr/>
          <a:lstStyle/>
          <a:p>
            <a:r>
              <a:rPr lang="ru-RU" altLang="ru-RU" b="1" smtClean="0"/>
              <a:t>History of the underlying disorder</a:t>
            </a:r>
            <a:r>
              <a:rPr lang="en-US" altLang="ru-RU" b="1" smtClean="0"/>
              <a:t>;</a:t>
            </a:r>
          </a:p>
          <a:p>
            <a:r>
              <a:rPr lang="ru-RU" altLang="ru-RU" b="1" smtClean="0"/>
              <a:t>Dietary history</a:t>
            </a:r>
            <a:r>
              <a:rPr lang="en-US" altLang="ru-RU" b="1" smtClean="0"/>
              <a:t>;</a:t>
            </a:r>
          </a:p>
          <a:p>
            <a:r>
              <a:rPr lang="ru-RU" altLang="ru-RU" b="1" smtClean="0"/>
              <a:t>Past medical and drug history</a:t>
            </a:r>
            <a:r>
              <a:rPr lang="en-US" altLang="ru-RU" b="1" smtClean="0"/>
              <a:t>;</a:t>
            </a:r>
          </a:p>
          <a:p>
            <a:r>
              <a:rPr lang="ru-RU" altLang="ru-RU" b="1" smtClean="0"/>
              <a:t>Family history</a:t>
            </a:r>
            <a:r>
              <a:rPr lang="en-US" altLang="ru-RU" b="1" smtClean="0"/>
              <a:t>.</a:t>
            </a:r>
            <a:endParaRPr lang="ru-RU" altLang="ru-RU" b="1"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0"/>
            <a:ext cx="8229600" cy="1143000"/>
          </a:xfrm>
        </p:spPr>
        <p:txBody>
          <a:bodyPr/>
          <a:lstStyle/>
          <a:p>
            <a:r>
              <a:rPr lang="en-US" altLang="ru-RU" sz="4000" b="1" smtClean="0">
                <a:solidFill>
                  <a:srgbClr val="FF9900"/>
                </a:solidFill>
              </a:rPr>
              <a:t>INVESTIGATIONS</a:t>
            </a:r>
            <a:r>
              <a:rPr lang="en-US" altLang="ru-RU" sz="4000" smtClean="0"/>
              <a:t> </a:t>
            </a:r>
            <a:br>
              <a:rPr lang="en-US" altLang="ru-RU" sz="4000" smtClean="0"/>
            </a:br>
            <a:r>
              <a:rPr lang="en-US" altLang="ru-RU" sz="4000" smtClean="0"/>
              <a:t>(</a:t>
            </a:r>
            <a:r>
              <a:rPr lang="ru-RU" altLang="ru-RU" sz="4000" b="1" smtClean="0"/>
              <a:t>Microcytic anaemia</a:t>
            </a:r>
            <a:r>
              <a:rPr lang="en-US" altLang="ru-RU" sz="4000" b="1" smtClean="0"/>
              <a:t>)</a:t>
            </a:r>
            <a:endParaRPr lang="ru-RU" altLang="ru-RU" sz="4000" b="1" smtClean="0"/>
          </a:p>
        </p:txBody>
      </p:sp>
      <p:sp>
        <p:nvSpPr>
          <p:cNvPr id="27651" name="Rectangle 3"/>
          <p:cNvSpPr>
            <a:spLocks noGrp="1" noChangeArrowheads="1"/>
          </p:cNvSpPr>
          <p:nvPr>
            <p:ph type="body" idx="1"/>
          </p:nvPr>
        </p:nvSpPr>
        <p:spPr>
          <a:xfrm>
            <a:off x="381000" y="1143000"/>
            <a:ext cx="8229600" cy="4525963"/>
          </a:xfrm>
        </p:spPr>
        <p:txBody>
          <a:bodyPr/>
          <a:lstStyle/>
          <a:p>
            <a:pPr>
              <a:lnSpc>
                <a:spcPct val="90000"/>
              </a:lnSpc>
            </a:pPr>
            <a:r>
              <a:rPr lang="ru-RU" altLang="ru-RU" b="1" smtClean="0"/>
              <a:t>FBC and blood film</a:t>
            </a:r>
          </a:p>
          <a:p>
            <a:pPr>
              <a:lnSpc>
                <a:spcPct val="90000"/>
              </a:lnSpc>
            </a:pPr>
            <a:r>
              <a:rPr lang="ru-RU" altLang="ru-RU" b="1" smtClean="0"/>
              <a:t>Serum iron</a:t>
            </a:r>
            <a:r>
              <a:rPr lang="en-US" altLang="ru-RU" b="1" smtClean="0"/>
              <a:t> and TIBC</a:t>
            </a:r>
          </a:p>
          <a:p>
            <a:pPr>
              <a:lnSpc>
                <a:spcPct val="90000"/>
              </a:lnSpc>
            </a:pPr>
            <a:r>
              <a:rPr lang="ru-RU" altLang="ru-RU" b="1" smtClean="0"/>
              <a:t>Serum ferritin</a:t>
            </a:r>
          </a:p>
          <a:p>
            <a:pPr>
              <a:lnSpc>
                <a:spcPct val="90000"/>
              </a:lnSpc>
            </a:pPr>
            <a:r>
              <a:rPr lang="ru-RU" altLang="ru-RU" b="1" smtClean="0"/>
              <a:t>Serum ferritin</a:t>
            </a:r>
            <a:r>
              <a:rPr lang="en-US" altLang="ru-RU" b="1" smtClean="0"/>
              <a:t> </a:t>
            </a:r>
          </a:p>
          <a:p>
            <a:pPr>
              <a:lnSpc>
                <a:spcPct val="90000"/>
              </a:lnSpc>
            </a:pPr>
            <a:r>
              <a:rPr lang="ru-RU" altLang="ru-RU" b="1" smtClean="0"/>
              <a:t>Faecal occult blood and faecal microscopy</a:t>
            </a:r>
          </a:p>
          <a:p>
            <a:pPr>
              <a:lnSpc>
                <a:spcPct val="90000"/>
              </a:lnSpc>
            </a:pPr>
            <a:r>
              <a:rPr lang="ru-RU" altLang="ru-RU" b="1" smtClean="0"/>
              <a:t>Free erythrocyte protoporphyrin</a:t>
            </a:r>
          </a:p>
          <a:p>
            <a:pPr>
              <a:lnSpc>
                <a:spcPct val="90000"/>
              </a:lnSpc>
            </a:pPr>
            <a:r>
              <a:rPr lang="ru-RU" altLang="ru-RU" b="1" smtClean="0"/>
              <a:t>Hb electrophoresis</a:t>
            </a:r>
            <a:endParaRPr lang="en-US" altLang="ru-RU" b="1" smtClean="0"/>
          </a:p>
          <a:p>
            <a:pPr>
              <a:lnSpc>
                <a:spcPct val="90000"/>
              </a:lnSpc>
              <a:buFontTx/>
              <a:buNone/>
            </a:pPr>
            <a:endParaRPr lang="ru-RU" altLang="ru-RU" b="1"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r>
              <a:rPr lang="en-US" altLang="ru-RU" sz="4000" b="1" smtClean="0">
                <a:solidFill>
                  <a:srgbClr val="FF9900"/>
                </a:solidFill>
              </a:rPr>
              <a:t>INVESTIGATIONS</a:t>
            </a:r>
            <a:r>
              <a:rPr lang="en-US" altLang="ru-RU" sz="4000" smtClean="0"/>
              <a:t> </a:t>
            </a:r>
            <a:br>
              <a:rPr lang="en-US" altLang="ru-RU" sz="4000" smtClean="0"/>
            </a:br>
            <a:r>
              <a:rPr lang="en-US" altLang="ru-RU" sz="4000" smtClean="0"/>
              <a:t>(</a:t>
            </a:r>
            <a:r>
              <a:rPr lang="en-US" altLang="ru-RU" sz="4000" b="1" smtClean="0"/>
              <a:t>Normo</a:t>
            </a:r>
            <a:r>
              <a:rPr lang="ru-RU" altLang="ru-RU" sz="4000" b="1" smtClean="0"/>
              <a:t>cytic anaemia</a:t>
            </a:r>
            <a:r>
              <a:rPr lang="en-US" altLang="ru-RU" sz="4000" b="1" smtClean="0"/>
              <a:t>)</a:t>
            </a:r>
            <a:endParaRPr lang="ru-RU" altLang="ru-RU" sz="4000" b="1" smtClean="0"/>
          </a:p>
        </p:txBody>
      </p:sp>
      <p:sp>
        <p:nvSpPr>
          <p:cNvPr id="28675" name="Rectangle 3"/>
          <p:cNvSpPr>
            <a:spLocks noGrp="1" noChangeArrowheads="1"/>
          </p:cNvSpPr>
          <p:nvPr>
            <p:ph type="body" idx="1"/>
          </p:nvPr>
        </p:nvSpPr>
        <p:spPr>
          <a:xfrm>
            <a:off x="381000" y="1295400"/>
            <a:ext cx="8229600" cy="4525963"/>
          </a:xfrm>
        </p:spPr>
        <p:txBody>
          <a:bodyPr/>
          <a:lstStyle/>
          <a:p>
            <a:r>
              <a:rPr lang="ru-RU" altLang="ru-RU" b="1" smtClean="0"/>
              <a:t>FBC and film</a:t>
            </a:r>
            <a:r>
              <a:rPr lang="en-US" altLang="ru-RU" b="1" smtClean="0"/>
              <a:t>;</a:t>
            </a:r>
          </a:p>
          <a:p>
            <a:r>
              <a:rPr lang="ru-RU" altLang="ru-RU" b="1" smtClean="0"/>
              <a:t>Tests for haemolysis</a:t>
            </a:r>
            <a:r>
              <a:rPr lang="en-US" altLang="ru-RU" b="1" smtClean="0"/>
              <a:t>;</a:t>
            </a:r>
          </a:p>
          <a:p>
            <a:r>
              <a:rPr lang="ru-RU" altLang="ru-RU" b="1" smtClean="0"/>
              <a:t>Urinalysis</a:t>
            </a:r>
            <a:r>
              <a:rPr lang="en-US" altLang="ru-RU" b="1" smtClean="0"/>
              <a:t>;</a:t>
            </a:r>
          </a:p>
          <a:p>
            <a:r>
              <a:rPr lang="ru-RU" altLang="ru-RU" b="1" smtClean="0"/>
              <a:t>Bone marrow aspiration</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ru-RU" sz="4000" b="1" smtClean="0">
                <a:solidFill>
                  <a:srgbClr val="FF9900"/>
                </a:solidFill>
              </a:rPr>
              <a:t>INVESTIGATIONS</a:t>
            </a:r>
            <a:r>
              <a:rPr lang="en-US" altLang="ru-RU" sz="4000" smtClean="0"/>
              <a:t> </a:t>
            </a:r>
            <a:br>
              <a:rPr lang="en-US" altLang="ru-RU" sz="4000" smtClean="0"/>
            </a:br>
            <a:r>
              <a:rPr lang="en-US" altLang="ru-RU" sz="4000" smtClean="0"/>
              <a:t>(</a:t>
            </a:r>
            <a:r>
              <a:rPr lang="en-US" altLang="ru-RU" sz="4000" b="1" smtClean="0"/>
              <a:t>Macro</a:t>
            </a:r>
            <a:r>
              <a:rPr lang="ru-RU" altLang="ru-RU" sz="4000" b="1" smtClean="0"/>
              <a:t>cytic anaemia</a:t>
            </a:r>
            <a:r>
              <a:rPr lang="en-US" altLang="ru-RU" sz="4000" b="1" smtClean="0"/>
              <a:t>)</a:t>
            </a:r>
            <a:endParaRPr lang="ru-RU" altLang="ru-RU" sz="4000" b="1" smtClean="0"/>
          </a:p>
        </p:txBody>
      </p:sp>
      <p:sp>
        <p:nvSpPr>
          <p:cNvPr id="29699" name="Rectangle 3"/>
          <p:cNvSpPr>
            <a:spLocks noGrp="1" noChangeArrowheads="1"/>
          </p:cNvSpPr>
          <p:nvPr>
            <p:ph type="body" idx="1"/>
          </p:nvPr>
        </p:nvSpPr>
        <p:spPr/>
        <p:txBody>
          <a:bodyPr/>
          <a:lstStyle/>
          <a:p>
            <a:r>
              <a:rPr lang="ru-RU" altLang="ru-RU" b="1" smtClean="0"/>
              <a:t>FBC and film</a:t>
            </a:r>
          </a:p>
          <a:p>
            <a:r>
              <a:rPr lang="ru-RU" altLang="ru-RU" b="1" smtClean="0"/>
              <a:t>Serum vitamin B12 </a:t>
            </a:r>
            <a:r>
              <a:rPr lang="en-US" altLang="ru-RU" b="1" smtClean="0"/>
              <a:t>level</a:t>
            </a:r>
            <a:endParaRPr lang="ru-RU" altLang="ru-RU" b="1" smtClean="0"/>
          </a:p>
          <a:p>
            <a:r>
              <a:rPr lang="ru-RU" altLang="ru-RU" b="1" smtClean="0"/>
              <a:t>Antiparietal cell antibodies and anti-intrinsic factor antibodies</a:t>
            </a:r>
          </a:p>
          <a:p>
            <a:r>
              <a:rPr lang="ru-RU" altLang="ru-RU" b="1" smtClean="0"/>
              <a:t>Serum and red cell folate</a:t>
            </a:r>
          </a:p>
          <a:p>
            <a:r>
              <a:rPr lang="ru-RU" altLang="ru-RU" b="1" smtClean="0"/>
              <a:t>Bone marrow aspiration</a:t>
            </a:r>
          </a:p>
          <a:p>
            <a:r>
              <a:rPr lang="ru-RU" altLang="ru-RU" b="1" smtClean="0"/>
              <a:t>Further tests</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30723" name="Rectangle 2"/>
          <p:cNvSpPr>
            <a:spLocks noGrp="1" noChangeArrowheads="1"/>
          </p:cNvSpPr>
          <p:nvPr>
            <p:ph type="title"/>
          </p:nvPr>
        </p:nvSpPr>
        <p:spPr>
          <a:xfrm>
            <a:off x="0" y="0"/>
            <a:ext cx="8686800" cy="1143000"/>
          </a:xfrm>
        </p:spPr>
        <p:txBody>
          <a:bodyPr/>
          <a:lstStyle/>
          <a:p>
            <a:r>
              <a:rPr lang="en-US" altLang="ru-RU" sz="3600" b="1" smtClean="0">
                <a:solidFill>
                  <a:schemeClr val="hlink"/>
                </a:solidFill>
              </a:rPr>
              <a:t>Special Considerations in Determining Anemia</a:t>
            </a:r>
            <a:r>
              <a:rPr lang="en-US" altLang="ru-RU" sz="4000" smtClean="0"/>
              <a:t>	</a:t>
            </a:r>
          </a:p>
        </p:txBody>
      </p:sp>
      <p:sp>
        <p:nvSpPr>
          <p:cNvPr id="30724" name="Rectangle 3"/>
          <p:cNvSpPr>
            <a:spLocks noGrp="1" noChangeArrowheads="1"/>
          </p:cNvSpPr>
          <p:nvPr>
            <p:ph type="body" idx="1"/>
          </p:nvPr>
        </p:nvSpPr>
        <p:spPr>
          <a:xfrm>
            <a:off x="0" y="1371600"/>
            <a:ext cx="7239000" cy="4876800"/>
          </a:xfrm>
        </p:spPr>
        <p:txBody>
          <a:bodyPr/>
          <a:lstStyle/>
          <a:p>
            <a:pPr>
              <a:lnSpc>
                <a:spcPct val="80000"/>
              </a:lnSpc>
            </a:pPr>
            <a:r>
              <a:rPr lang="en-US" altLang="ru-RU" sz="2800" b="1" smtClean="0">
                <a:solidFill>
                  <a:schemeClr val="hlink"/>
                </a:solidFill>
              </a:rPr>
              <a:t>Acute Bleeding</a:t>
            </a:r>
          </a:p>
          <a:p>
            <a:pPr lvl="2">
              <a:lnSpc>
                <a:spcPct val="80000"/>
              </a:lnSpc>
            </a:pPr>
            <a:r>
              <a:rPr lang="en-US" altLang="ru-RU" sz="2200" smtClean="0"/>
              <a:t>Drop in Hb or Hct may not be shown until 36 to 48 hours after acute bleeding (even though patient may be hypotensive)</a:t>
            </a:r>
          </a:p>
          <a:p>
            <a:pPr>
              <a:lnSpc>
                <a:spcPct val="80000"/>
              </a:lnSpc>
            </a:pPr>
            <a:r>
              <a:rPr lang="en-US" altLang="ru-RU" sz="2800" b="1" smtClean="0">
                <a:solidFill>
                  <a:schemeClr val="hlink"/>
                </a:solidFill>
              </a:rPr>
              <a:t>Pregnancy</a:t>
            </a:r>
          </a:p>
          <a:p>
            <a:pPr lvl="2">
              <a:lnSpc>
                <a:spcPct val="80000"/>
              </a:lnSpc>
            </a:pPr>
            <a:r>
              <a:rPr lang="en-US" altLang="ru-RU" sz="2200" smtClean="0"/>
              <a:t>In third trimester, RBC and plasma volume are expanded by 25 and 50%, respectively.</a:t>
            </a:r>
          </a:p>
          <a:p>
            <a:pPr lvl="2">
              <a:lnSpc>
                <a:spcPct val="80000"/>
              </a:lnSpc>
            </a:pPr>
            <a:r>
              <a:rPr lang="en-US" altLang="ru-RU" sz="2200" smtClean="0"/>
              <a:t>Labs will show reductions in Hgb, Hct, and RBC count, often to anemic levels, but according to RBC mass, they are actually polycythemic</a:t>
            </a:r>
          </a:p>
          <a:p>
            <a:pPr>
              <a:lnSpc>
                <a:spcPct val="80000"/>
              </a:lnSpc>
            </a:pPr>
            <a:r>
              <a:rPr lang="en-US" altLang="ru-RU" sz="2800" b="1" smtClean="0">
                <a:solidFill>
                  <a:schemeClr val="hlink"/>
                </a:solidFill>
              </a:rPr>
              <a:t>Volume Depletion</a:t>
            </a:r>
          </a:p>
          <a:p>
            <a:pPr lvl="2">
              <a:lnSpc>
                <a:spcPct val="80000"/>
              </a:lnSpc>
            </a:pPr>
            <a:r>
              <a:rPr lang="en-US" altLang="ru-RU" sz="2200" smtClean="0"/>
              <a:t>Patient’s who are severely volume depleted may not show anemia until after rehydrated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lstStyle/>
          <a:p>
            <a:r>
              <a:rPr lang="ru-RU" altLang="ru-RU" sz="4000" b="1" smtClean="0"/>
              <a:t>Normal</a:t>
            </a:r>
            <a:br>
              <a:rPr lang="ru-RU" altLang="ru-RU" sz="4000" b="1" smtClean="0"/>
            </a:br>
            <a:r>
              <a:rPr lang="ru-RU" altLang="ru-RU" sz="4000" b="1" smtClean="0"/>
              <a:t>Peripheral Blood Smear</a:t>
            </a:r>
          </a:p>
        </p:txBody>
      </p:sp>
      <p:sp>
        <p:nvSpPr>
          <p:cNvPr id="4099" name="Rectangle 3"/>
          <p:cNvSpPr>
            <a:spLocks noGrp="1" noChangeArrowheads="1"/>
          </p:cNvSpPr>
          <p:nvPr>
            <p:ph type="body" idx="1"/>
          </p:nvPr>
        </p:nvSpPr>
        <p:spPr>
          <a:xfrm>
            <a:off x="457200" y="5562600"/>
            <a:ext cx="8229600" cy="1295400"/>
          </a:xfrm>
        </p:spPr>
        <p:txBody>
          <a:bodyPr/>
          <a:lstStyle/>
          <a:p>
            <a:pPr>
              <a:lnSpc>
                <a:spcPct val="80000"/>
              </a:lnSpc>
            </a:pPr>
            <a:r>
              <a:rPr lang="ru-RU" altLang="ru-RU" sz="1200" b="1" smtClean="0"/>
              <a:t>A drop of blood is applied against a glass slide that is subsequently stained with polychrome stains (Wright-Giemsa) to permit identification of the various cell types. </a:t>
            </a:r>
            <a:endParaRPr lang="en-US" altLang="ru-RU" sz="1200" b="1" smtClean="0"/>
          </a:p>
          <a:p>
            <a:pPr>
              <a:lnSpc>
                <a:spcPct val="80000"/>
              </a:lnSpc>
            </a:pPr>
            <a:r>
              <a:rPr lang="ru-RU" altLang="ru-RU" sz="1200" b="1" smtClean="0"/>
              <a:t>These stains are mixtures of basic dyes (methylene blue) that are blue and acidic dyes (eosin) that are red. </a:t>
            </a:r>
            <a:endParaRPr lang="en-US" altLang="ru-RU" sz="1200" b="1" smtClean="0"/>
          </a:p>
          <a:p>
            <a:pPr>
              <a:lnSpc>
                <a:spcPct val="80000"/>
              </a:lnSpc>
            </a:pPr>
            <a:r>
              <a:rPr lang="ru-RU" altLang="ru-RU" sz="1200" b="1" smtClean="0"/>
              <a:t>Thus, acid components of the cell (nucleus, cytoplasmic RNA, basophilic granules) stain blue or purple, and basic components of the cell (eosinophilic granules) stain red or orange. </a:t>
            </a:r>
          </a:p>
        </p:txBody>
      </p:sp>
      <p:pic>
        <p:nvPicPr>
          <p:cNvPr id="4100" name="Picture 5" descr="N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47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609600" y="11430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Sign / Index</a:t>
            </a:r>
            <a:r>
              <a:rPr lang="uk-UA" sz="2700" b="1" smtClean="0">
                <a:solidFill>
                  <a:srgbClr val="FF9900"/>
                </a:solidFill>
              </a:rPr>
              <a:t> </a:t>
            </a:r>
            <a:endParaRPr lang="ru-RU" sz="2700" b="1" smtClean="0">
              <a:solidFill>
                <a:srgbClr val="FF9900"/>
              </a:solidFill>
            </a:endParaRPr>
          </a:p>
        </p:txBody>
      </p:sp>
      <p:sp>
        <p:nvSpPr>
          <p:cNvPr id="6" name="Текст 5"/>
          <p:cNvSpPr>
            <a:spLocks noGrp="1"/>
          </p:cNvSpPr>
          <p:nvPr>
            <p:ph type="body" sz="half" idx="4294967295"/>
          </p:nvPr>
        </p:nvSpPr>
        <p:spPr>
          <a:xfrm>
            <a:off x="4800600" y="1143000"/>
            <a:ext cx="4343400"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IRON DEFICIENT ANEMIA</a:t>
            </a:r>
            <a:endParaRPr lang="ru-RU" sz="2700" b="1" smtClean="0">
              <a:solidFill>
                <a:srgbClr val="FF9900"/>
              </a:solidFill>
            </a:endParaRPr>
          </a:p>
        </p:txBody>
      </p:sp>
      <p:sp>
        <p:nvSpPr>
          <p:cNvPr id="31749" name="Содержимое 4"/>
          <p:cNvSpPr>
            <a:spLocks noGrp="1"/>
          </p:cNvSpPr>
          <p:nvPr>
            <p:ph sz="quarter" idx="4294967295"/>
          </p:nvPr>
        </p:nvSpPr>
        <p:spPr>
          <a:xfrm>
            <a:off x="457200" y="19812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r>
              <a:rPr lang="uk-UA" altLang="ru-RU" sz="2900" smtClean="0"/>
              <a:t> </a:t>
            </a:r>
            <a:endParaRPr lang="ru-RU" altLang="ru-RU" sz="2900" smtClean="0"/>
          </a:p>
        </p:txBody>
      </p:sp>
      <p:sp>
        <p:nvSpPr>
          <p:cNvPr id="31750" name="Содержимое 6"/>
          <p:cNvSpPr>
            <a:spLocks noGrp="1"/>
          </p:cNvSpPr>
          <p:nvPr>
            <p:ph sz="quarter" idx="4294967295"/>
          </p:nvPr>
        </p:nvSpPr>
        <p:spPr>
          <a:xfrm>
            <a:off x="5105400" y="1905000"/>
            <a:ext cx="4038600" cy="3822700"/>
          </a:xfrm>
        </p:spPr>
        <p:txBody>
          <a:bodyPr/>
          <a:lstStyle/>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N (Decreased)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Decreased</a:t>
            </a:r>
            <a:endParaRPr lang="uk-UA" altLang="ru-RU" sz="2800" smtClean="0"/>
          </a:p>
          <a:p>
            <a:pPr marL="273050" indent="-273050">
              <a:lnSpc>
                <a:spcPct val="90000"/>
              </a:lnSpc>
              <a:buFontTx/>
              <a:buNone/>
            </a:pPr>
            <a:r>
              <a:rPr lang="en-US" altLang="ru-RU" sz="2800" smtClean="0"/>
              <a:t>N</a:t>
            </a:r>
            <a:endParaRPr lang="uk-UA" altLang="ru-RU" sz="2800" smtClean="0"/>
          </a:p>
          <a:p>
            <a:pPr marL="273050" indent="-273050">
              <a:lnSpc>
                <a:spcPct val="90000"/>
              </a:lnSpc>
            </a:pPr>
            <a:endParaRPr lang="ru-RU" altLang="ru-RU" sz="2800" smtClean="0"/>
          </a:p>
        </p:txBody>
      </p:sp>
      <p:sp>
        <p:nvSpPr>
          <p:cNvPr id="31751" name="Заголовок 1"/>
          <p:cNvSpPr>
            <a:spLocks noGrp="1"/>
          </p:cNvSpPr>
          <p:nvPr>
            <p:ph type="title" idx="4294967295"/>
          </p:nvPr>
        </p:nvSpPr>
        <p:spPr>
          <a:xfrm>
            <a:off x="0" y="0"/>
            <a:ext cx="8229600" cy="1143000"/>
          </a:xfrm>
        </p:spPr>
        <p:txBody>
          <a:bodyPr anchor="b"/>
          <a:lstStyle/>
          <a:p>
            <a:r>
              <a:rPr lang="en-US" altLang="ru-RU" sz="4000" b="1" smtClean="0"/>
              <a:t>ANEMIA EVALUATION (CBC) - 1</a:t>
            </a:r>
            <a:endParaRPr lang="ru-RU" altLang="ru-RU" sz="4000" b="1" smtClean="0"/>
          </a:p>
        </p:txBody>
      </p:sp>
      <p:sp>
        <p:nvSpPr>
          <p:cNvPr id="8" name="Стрелка вправо 7"/>
          <p:cNvSpPr/>
          <p:nvPr/>
        </p:nvSpPr>
        <p:spPr>
          <a:xfrm>
            <a:off x="3429000" y="20574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1905000" y="4419600"/>
            <a:ext cx="29575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2057400" y="4800600"/>
            <a:ext cx="27622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429000" y="52578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p:nvPr/>
        </p:nvSpPr>
        <p:spPr>
          <a:xfrm>
            <a:off x="2362200" y="3886200"/>
            <a:ext cx="251460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3" name="Стрелка вправо 12"/>
          <p:cNvSpPr/>
          <p:nvPr/>
        </p:nvSpPr>
        <p:spPr>
          <a:xfrm>
            <a:off x="3505200" y="34290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209800" y="29718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3124200" y="25146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381000" y="9906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800" b="1" smtClean="0">
                <a:solidFill>
                  <a:srgbClr val="FF9900"/>
                </a:solidFill>
              </a:rPr>
              <a:t>Sign / Index</a:t>
            </a:r>
            <a:r>
              <a:rPr lang="uk-UA" sz="2800" b="1" smtClean="0">
                <a:solidFill>
                  <a:srgbClr val="FF9900"/>
                </a:solidFill>
              </a:rPr>
              <a:t> </a:t>
            </a:r>
            <a:endParaRPr lang="ru-RU" sz="2800" b="1" smtClean="0">
              <a:solidFill>
                <a:srgbClr val="FF9900"/>
              </a:solidFill>
            </a:endParaRPr>
          </a:p>
        </p:txBody>
      </p:sp>
      <p:sp>
        <p:nvSpPr>
          <p:cNvPr id="6" name="Текст 5"/>
          <p:cNvSpPr>
            <a:spLocks noGrp="1"/>
          </p:cNvSpPr>
          <p:nvPr>
            <p:ph type="body" sz="half" idx="4294967295"/>
          </p:nvPr>
        </p:nvSpPr>
        <p:spPr>
          <a:xfrm>
            <a:off x="4876800" y="914400"/>
            <a:ext cx="3897313"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HEMOLYTIC ANEMIA</a:t>
            </a:r>
            <a:endParaRPr lang="ru-RU" sz="2700" b="1" smtClean="0">
              <a:solidFill>
                <a:srgbClr val="FF9900"/>
              </a:solidFill>
            </a:endParaRPr>
          </a:p>
        </p:txBody>
      </p:sp>
      <p:sp>
        <p:nvSpPr>
          <p:cNvPr id="32773" name="Содержимое 4"/>
          <p:cNvSpPr>
            <a:spLocks noGrp="1"/>
          </p:cNvSpPr>
          <p:nvPr>
            <p:ph sz="quarter" idx="4294967295"/>
          </p:nvPr>
        </p:nvSpPr>
        <p:spPr>
          <a:xfrm>
            <a:off x="228600" y="18288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endParaRPr lang="ru-RU" altLang="ru-RU" sz="2900" b="1" smtClean="0"/>
          </a:p>
        </p:txBody>
      </p:sp>
      <p:sp>
        <p:nvSpPr>
          <p:cNvPr id="32774" name="Содержимое 6"/>
          <p:cNvSpPr>
            <a:spLocks noGrp="1"/>
          </p:cNvSpPr>
          <p:nvPr>
            <p:ph sz="quarter" idx="4294967295"/>
          </p:nvPr>
        </p:nvSpPr>
        <p:spPr>
          <a:xfrm>
            <a:off x="4724400" y="1676400"/>
            <a:ext cx="4038600" cy="4495800"/>
          </a:xfrm>
        </p:spPr>
        <p:txBody>
          <a:bodyPr/>
          <a:lstStyle/>
          <a:p>
            <a:pPr marL="273050" indent="-273050">
              <a:lnSpc>
                <a:spcPct val="90000"/>
              </a:lnSpc>
              <a:buFontTx/>
              <a:buNone/>
            </a:pPr>
            <a:r>
              <a:rPr lang="en-US" altLang="ru-RU" sz="2900" smtClean="0"/>
              <a:t>Sharply reduced</a:t>
            </a:r>
            <a:endParaRPr lang="uk-UA" altLang="ru-RU" sz="2900" smtClean="0"/>
          </a:p>
          <a:p>
            <a:pPr marL="273050" indent="-273050">
              <a:lnSpc>
                <a:spcPct val="90000"/>
              </a:lnSpc>
              <a:buFontTx/>
              <a:buNone/>
            </a:pPr>
            <a:r>
              <a:rPr lang="en-US" altLang="ru-RU" sz="2900" smtClean="0"/>
              <a:t>Decreased</a:t>
            </a:r>
            <a:endParaRPr lang="uk-UA" altLang="ru-RU" sz="2900" smtClean="0"/>
          </a:p>
          <a:p>
            <a:pPr marL="273050" indent="-273050">
              <a:lnSpc>
                <a:spcPct val="90000"/>
              </a:lnSpc>
              <a:buFontTx/>
              <a:buNone/>
            </a:pPr>
            <a:r>
              <a:rPr lang="en-US" altLang="ru-RU" sz="2900" smtClean="0"/>
              <a:t>N</a:t>
            </a:r>
            <a:endParaRPr lang="uk-UA" altLang="ru-RU" sz="2900" smtClean="0"/>
          </a:p>
          <a:p>
            <a:pPr marL="273050" indent="-273050">
              <a:lnSpc>
                <a:spcPct val="90000"/>
              </a:lnSpc>
              <a:buFontTx/>
              <a:buNone/>
            </a:pPr>
            <a:r>
              <a:rPr lang="en-US" altLang="ru-RU" sz="2900" smtClean="0"/>
              <a:t>Decreased</a:t>
            </a:r>
            <a:endParaRPr lang="uk-UA" altLang="ru-RU" sz="2900" smtClean="0"/>
          </a:p>
          <a:p>
            <a:pPr marL="273050" indent="-273050">
              <a:lnSpc>
                <a:spcPct val="90000"/>
              </a:lnSpc>
              <a:buFontTx/>
              <a:buNone/>
            </a:pPr>
            <a:r>
              <a:rPr lang="en-US" altLang="ru-RU" sz="2900" smtClean="0"/>
              <a:t>N (Increased)</a:t>
            </a:r>
            <a:r>
              <a:rPr lang="uk-UA" altLang="ru-RU" sz="2900" smtClean="0"/>
              <a:t> </a:t>
            </a:r>
          </a:p>
          <a:p>
            <a:pPr marL="273050" indent="-273050">
              <a:lnSpc>
                <a:spcPct val="90000"/>
              </a:lnSpc>
              <a:buFontTx/>
              <a:buNone/>
            </a:pPr>
            <a:r>
              <a:rPr lang="en-US" altLang="ru-RU" sz="2900" smtClean="0"/>
              <a:t>N (Increased)</a:t>
            </a:r>
            <a:endParaRPr lang="uk-UA" altLang="ru-RU" sz="2900" smtClean="0"/>
          </a:p>
          <a:p>
            <a:pPr marL="273050" indent="-273050">
              <a:lnSpc>
                <a:spcPct val="90000"/>
              </a:lnSpc>
              <a:buFontTx/>
              <a:buNone/>
            </a:pPr>
            <a:r>
              <a:rPr lang="en-US" altLang="ru-RU" sz="2900" smtClean="0"/>
              <a:t>N</a:t>
            </a:r>
            <a:endParaRPr lang="uk-UA" altLang="ru-RU" sz="2900" smtClean="0"/>
          </a:p>
          <a:p>
            <a:pPr marL="273050" indent="-273050" eaLnBrk="1" hangingPunct="1">
              <a:spcBef>
                <a:spcPct val="0"/>
              </a:spcBef>
              <a:buFontTx/>
              <a:buNone/>
            </a:pPr>
            <a:r>
              <a:rPr lang="en-US" altLang="ru-RU" sz="2900" smtClean="0"/>
              <a:t>Highly increased</a:t>
            </a:r>
            <a:endParaRPr lang="ru-RU" altLang="ru-RU" sz="2900" smtClean="0"/>
          </a:p>
        </p:txBody>
      </p:sp>
      <p:sp>
        <p:nvSpPr>
          <p:cNvPr id="32775" name="Заголовок 1"/>
          <p:cNvSpPr>
            <a:spLocks noGrp="1"/>
          </p:cNvSpPr>
          <p:nvPr>
            <p:ph type="title" idx="4294967295"/>
          </p:nvPr>
        </p:nvSpPr>
        <p:spPr>
          <a:xfrm>
            <a:off x="0" y="0"/>
            <a:ext cx="8229600" cy="990600"/>
          </a:xfrm>
        </p:spPr>
        <p:txBody>
          <a:bodyPr anchor="b"/>
          <a:lstStyle/>
          <a:p>
            <a:r>
              <a:rPr lang="en-US" altLang="ru-RU" sz="4000" b="1" smtClean="0"/>
              <a:t>ANEMIA EVALUATION (CBC) - 2</a:t>
            </a:r>
            <a:endParaRPr lang="ru-RU" altLang="ru-RU" sz="4000" b="1" smtClean="0"/>
          </a:p>
        </p:txBody>
      </p:sp>
      <p:sp>
        <p:nvSpPr>
          <p:cNvPr id="8" name="Стрелка вправо 7"/>
          <p:cNvSpPr/>
          <p:nvPr/>
        </p:nvSpPr>
        <p:spPr>
          <a:xfrm>
            <a:off x="3352800" y="18288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3276600" y="41910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3505200" y="4648200"/>
            <a:ext cx="116205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276600" y="51816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p:nvPr/>
        </p:nvSpPr>
        <p:spPr>
          <a:xfrm>
            <a:off x="3962400" y="3733800"/>
            <a:ext cx="65246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3" name="Стрелка вправо 12"/>
          <p:cNvSpPr/>
          <p:nvPr/>
        </p:nvSpPr>
        <p:spPr>
          <a:xfrm>
            <a:off x="3733800" y="3276600"/>
            <a:ext cx="9382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057400" y="27432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3048000" y="22860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457200" y="11430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800" b="1" smtClean="0">
                <a:solidFill>
                  <a:srgbClr val="FF9900"/>
                </a:solidFill>
              </a:rPr>
              <a:t>Sign / Index</a:t>
            </a:r>
            <a:r>
              <a:rPr lang="uk-UA" sz="2800" b="1" smtClean="0">
                <a:solidFill>
                  <a:srgbClr val="FF9900"/>
                </a:solidFill>
              </a:rPr>
              <a:t> </a:t>
            </a:r>
            <a:endParaRPr lang="ru-RU" sz="2800" b="1" smtClean="0">
              <a:solidFill>
                <a:srgbClr val="FF9900"/>
              </a:solidFill>
            </a:endParaRPr>
          </a:p>
        </p:txBody>
      </p:sp>
      <p:sp>
        <p:nvSpPr>
          <p:cNvPr id="6" name="Текст 5"/>
          <p:cNvSpPr>
            <a:spLocks noGrp="1"/>
          </p:cNvSpPr>
          <p:nvPr>
            <p:ph type="body" sz="half" idx="4294967295"/>
          </p:nvPr>
        </p:nvSpPr>
        <p:spPr>
          <a:xfrm>
            <a:off x="4648200" y="1143000"/>
            <a:ext cx="3897313"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HYPOPLASTIC ANEMIA</a:t>
            </a:r>
            <a:endParaRPr lang="ru-RU" sz="2700" b="1" smtClean="0">
              <a:solidFill>
                <a:srgbClr val="FF9900"/>
              </a:solidFill>
            </a:endParaRPr>
          </a:p>
        </p:txBody>
      </p:sp>
      <p:sp>
        <p:nvSpPr>
          <p:cNvPr id="33797" name="Содержимое 4"/>
          <p:cNvSpPr>
            <a:spLocks noGrp="1"/>
          </p:cNvSpPr>
          <p:nvPr>
            <p:ph sz="quarter" idx="4294967295"/>
          </p:nvPr>
        </p:nvSpPr>
        <p:spPr>
          <a:xfrm>
            <a:off x="304800" y="20574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endParaRPr lang="ru-RU" altLang="ru-RU" sz="2900" b="1" smtClean="0"/>
          </a:p>
        </p:txBody>
      </p:sp>
      <p:sp>
        <p:nvSpPr>
          <p:cNvPr id="33798" name="Содержимое 6"/>
          <p:cNvSpPr>
            <a:spLocks noGrp="1"/>
          </p:cNvSpPr>
          <p:nvPr>
            <p:ph sz="quarter" idx="4294967295"/>
          </p:nvPr>
        </p:nvSpPr>
        <p:spPr>
          <a:xfrm>
            <a:off x="4800600" y="1981200"/>
            <a:ext cx="4129088" cy="4419600"/>
          </a:xfrm>
        </p:spPr>
        <p:txBody>
          <a:bodyPr/>
          <a:lstStyle/>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a:lnSpc>
                <a:spcPct val="90000"/>
              </a:lnSpc>
              <a:buFontTx/>
              <a:buNone/>
            </a:pPr>
            <a:r>
              <a:rPr lang="en-US" altLang="ru-RU" sz="2900" b="1" smtClean="0"/>
              <a:t>N</a:t>
            </a:r>
            <a:endParaRPr lang="uk-UA" altLang="ru-RU" sz="2900" b="1" smtClean="0"/>
          </a:p>
          <a:p>
            <a:pPr marL="273050" indent="-273050" eaLnBrk="1" hangingPunct="1">
              <a:spcBef>
                <a:spcPct val="0"/>
              </a:spcBef>
              <a:buFontTx/>
              <a:buNone/>
            </a:pPr>
            <a:r>
              <a:rPr lang="en-US" altLang="ru-RU" sz="2900" b="1" smtClean="0"/>
              <a:t>N</a:t>
            </a:r>
          </a:p>
          <a:p>
            <a:pPr marL="273050" indent="-273050" eaLnBrk="1" hangingPunct="1">
              <a:spcBef>
                <a:spcPct val="0"/>
              </a:spcBef>
              <a:buFontTx/>
              <a:buNone/>
            </a:pPr>
            <a:r>
              <a:rPr lang="en-US" altLang="ru-RU" sz="2900" b="1" smtClean="0"/>
              <a:t>Sharply reduced (may be 0)</a:t>
            </a:r>
            <a:endParaRPr lang="ru-RU" altLang="ru-RU" sz="2900" b="1" smtClean="0"/>
          </a:p>
        </p:txBody>
      </p:sp>
      <p:sp>
        <p:nvSpPr>
          <p:cNvPr id="33799" name="Заголовок 1"/>
          <p:cNvSpPr>
            <a:spLocks noGrp="1"/>
          </p:cNvSpPr>
          <p:nvPr>
            <p:ph type="title" idx="4294967295"/>
          </p:nvPr>
        </p:nvSpPr>
        <p:spPr>
          <a:xfrm>
            <a:off x="0" y="0"/>
            <a:ext cx="8229600" cy="1143000"/>
          </a:xfrm>
        </p:spPr>
        <p:txBody>
          <a:bodyPr anchor="b"/>
          <a:lstStyle/>
          <a:p>
            <a:r>
              <a:rPr lang="en-US" altLang="ru-RU" sz="4000" b="1" smtClean="0"/>
              <a:t>ANEMIA EVALUATION (CBC) - 3</a:t>
            </a:r>
            <a:endParaRPr lang="ru-RU" altLang="ru-RU" sz="4000" b="1" smtClean="0"/>
          </a:p>
        </p:txBody>
      </p:sp>
      <p:sp>
        <p:nvSpPr>
          <p:cNvPr id="8" name="Стрелка вправо 7"/>
          <p:cNvSpPr/>
          <p:nvPr/>
        </p:nvSpPr>
        <p:spPr>
          <a:xfrm>
            <a:off x="3352800" y="20574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3352800" y="44196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3505200" y="4876800"/>
            <a:ext cx="1162050"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352800" y="53340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p:nvPr/>
        </p:nvSpPr>
        <p:spPr>
          <a:xfrm>
            <a:off x="4038600" y="4038600"/>
            <a:ext cx="65246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3" name="Стрелка вправо 12"/>
          <p:cNvSpPr/>
          <p:nvPr/>
        </p:nvSpPr>
        <p:spPr>
          <a:xfrm>
            <a:off x="3733800" y="3505200"/>
            <a:ext cx="9382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133600" y="30480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2971800" y="25146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 name="Текст 3"/>
          <p:cNvSpPr>
            <a:spLocks noGrp="1"/>
          </p:cNvSpPr>
          <p:nvPr>
            <p:ph type="body" idx="4294967295"/>
          </p:nvPr>
        </p:nvSpPr>
        <p:spPr>
          <a:xfrm>
            <a:off x="533400" y="1143000"/>
            <a:ext cx="3895725" cy="722313"/>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800" b="1" smtClean="0">
                <a:solidFill>
                  <a:srgbClr val="FF9900"/>
                </a:solidFill>
              </a:rPr>
              <a:t>Sign / Index</a:t>
            </a:r>
            <a:r>
              <a:rPr lang="uk-UA" sz="2800" b="1" smtClean="0">
                <a:solidFill>
                  <a:srgbClr val="FF9900"/>
                </a:solidFill>
              </a:rPr>
              <a:t> </a:t>
            </a:r>
            <a:endParaRPr lang="ru-RU" sz="2800" b="1" smtClean="0">
              <a:solidFill>
                <a:srgbClr val="FFFFFF"/>
              </a:solidFill>
            </a:endParaRPr>
          </a:p>
        </p:txBody>
      </p:sp>
      <p:sp>
        <p:nvSpPr>
          <p:cNvPr id="6" name="Текст 5"/>
          <p:cNvSpPr>
            <a:spLocks noGrp="1"/>
          </p:cNvSpPr>
          <p:nvPr>
            <p:ph type="body" sz="half" idx="4294967295"/>
          </p:nvPr>
        </p:nvSpPr>
        <p:spPr>
          <a:xfrm>
            <a:off x="4800600" y="1219200"/>
            <a:ext cx="3897313" cy="720725"/>
          </a:xfrm>
          <a:ln w="15875" cap="rnd" algn="ctr"/>
          <a:effectLst>
            <a:outerShdw blurRad="50800" dist="25400" dir="5400000" rotWithShape="0">
              <a:srgbClr val="000000">
                <a:alpha val="35000"/>
              </a:srgbClr>
            </a:outerShdw>
          </a:effectLst>
        </p:spPr>
        <p:txBody>
          <a:bodyPr anchor="ctr">
            <a:noAutofit/>
          </a:bodyPr>
          <a:lstStyle/>
          <a:p>
            <a:pPr marL="0" indent="0">
              <a:buFontTx/>
              <a:buNone/>
              <a:defRPr/>
            </a:pPr>
            <a:r>
              <a:rPr lang="en-US" sz="2700" b="1" smtClean="0">
                <a:solidFill>
                  <a:srgbClr val="FF9900"/>
                </a:solidFill>
              </a:rPr>
              <a:t>MEGALOBLASTIC ANEMIA</a:t>
            </a:r>
            <a:endParaRPr lang="ru-RU" sz="2700" b="1" smtClean="0">
              <a:solidFill>
                <a:srgbClr val="FF9900"/>
              </a:solidFill>
            </a:endParaRPr>
          </a:p>
        </p:txBody>
      </p:sp>
      <p:sp>
        <p:nvSpPr>
          <p:cNvPr id="34821" name="Содержимое 4"/>
          <p:cNvSpPr>
            <a:spLocks noGrp="1"/>
          </p:cNvSpPr>
          <p:nvPr>
            <p:ph sz="quarter" idx="4294967295"/>
          </p:nvPr>
        </p:nvSpPr>
        <p:spPr>
          <a:xfrm>
            <a:off x="381000" y="2057400"/>
            <a:ext cx="4041775" cy="3817938"/>
          </a:xfrm>
        </p:spPr>
        <p:txBody>
          <a:bodyPr/>
          <a:lstStyle/>
          <a:p>
            <a:pPr marL="273050" indent="-273050">
              <a:lnSpc>
                <a:spcPct val="80000"/>
              </a:lnSpc>
              <a:buFontTx/>
              <a:buNone/>
            </a:pPr>
            <a:r>
              <a:rPr lang="en-US" altLang="ru-RU" sz="2900" b="1" smtClean="0"/>
              <a:t>Hb</a:t>
            </a:r>
            <a:endParaRPr lang="uk-UA" altLang="ru-RU" sz="2900" b="1" smtClean="0"/>
          </a:p>
          <a:p>
            <a:pPr marL="273050" indent="-273050">
              <a:lnSpc>
                <a:spcPct val="80000"/>
              </a:lnSpc>
              <a:buFontTx/>
              <a:buNone/>
            </a:pPr>
            <a:r>
              <a:rPr lang="en-US" altLang="ru-RU" sz="2900" b="1" smtClean="0"/>
              <a:t>RBC</a:t>
            </a:r>
            <a:endParaRPr lang="uk-UA" altLang="ru-RU" sz="2900" b="1" smtClean="0"/>
          </a:p>
          <a:p>
            <a:pPr marL="273050" indent="-273050">
              <a:lnSpc>
                <a:spcPct val="80000"/>
              </a:lnSpc>
              <a:buFontTx/>
              <a:buNone/>
            </a:pPr>
            <a:r>
              <a:rPr lang="en-US" altLang="ru-RU" sz="2900" b="1" smtClean="0"/>
              <a:t>CI</a:t>
            </a:r>
            <a:endParaRPr lang="uk-UA" altLang="ru-RU" sz="2900" b="1" smtClean="0"/>
          </a:p>
          <a:p>
            <a:pPr marL="273050" indent="-273050">
              <a:lnSpc>
                <a:spcPct val="80000"/>
              </a:lnSpc>
              <a:buFontTx/>
              <a:buNone/>
            </a:pPr>
            <a:r>
              <a:rPr lang="en-US" altLang="ru-RU" sz="2900" b="1" smtClean="0"/>
              <a:t>RBC diameter</a:t>
            </a:r>
            <a:endParaRPr lang="uk-UA" altLang="ru-RU" sz="2900" b="1" smtClean="0"/>
          </a:p>
          <a:p>
            <a:pPr marL="273050" indent="-273050">
              <a:lnSpc>
                <a:spcPct val="80000"/>
              </a:lnSpc>
              <a:buFontTx/>
              <a:buNone/>
            </a:pPr>
            <a:r>
              <a:rPr lang="uk-UA" altLang="ru-RU" sz="2900" b="1" smtClean="0"/>
              <a:t>МС</a:t>
            </a:r>
            <a:r>
              <a:rPr lang="en-US" altLang="ru-RU" sz="2900" b="1" smtClean="0"/>
              <a:t>V</a:t>
            </a:r>
          </a:p>
          <a:p>
            <a:pPr marL="273050" indent="-273050">
              <a:lnSpc>
                <a:spcPct val="80000"/>
              </a:lnSpc>
              <a:buFontTx/>
              <a:buNone/>
            </a:pPr>
            <a:r>
              <a:rPr lang="uk-UA" altLang="ru-RU" sz="2900" b="1" smtClean="0"/>
              <a:t>МСН</a:t>
            </a:r>
          </a:p>
          <a:p>
            <a:pPr marL="273050" indent="-273050">
              <a:lnSpc>
                <a:spcPct val="80000"/>
              </a:lnSpc>
              <a:buFontTx/>
              <a:buNone/>
            </a:pPr>
            <a:r>
              <a:rPr lang="uk-UA" altLang="ru-RU" sz="2900" b="1" smtClean="0"/>
              <a:t>МССН</a:t>
            </a:r>
          </a:p>
          <a:p>
            <a:pPr marL="273050" indent="-273050">
              <a:lnSpc>
                <a:spcPct val="80000"/>
              </a:lnSpc>
              <a:buFontTx/>
              <a:buNone/>
            </a:pPr>
            <a:r>
              <a:rPr lang="en-US" altLang="ru-RU" sz="2900" b="1" smtClean="0"/>
              <a:t>R</a:t>
            </a:r>
            <a:r>
              <a:rPr lang="uk-UA" altLang="ru-RU" sz="2900" b="1" smtClean="0"/>
              <a:t>eticulocytes</a:t>
            </a:r>
            <a:endParaRPr lang="ru-RU" altLang="ru-RU" sz="2900" b="1" smtClean="0"/>
          </a:p>
        </p:txBody>
      </p:sp>
      <p:sp>
        <p:nvSpPr>
          <p:cNvPr id="34822" name="Содержимое 6"/>
          <p:cNvSpPr>
            <a:spLocks noGrp="1"/>
          </p:cNvSpPr>
          <p:nvPr>
            <p:ph sz="quarter" idx="4294967295"/>
          </p:nvPr>
        </p:nvSpPr>
        <p:spPr>
          <a:xfrm>
            <a:off x="4876800" y="2057400"/>
            <a:ext cx="4038600" cy="3822700"/>
          </a:xfrm>
        </p:spPr>
        <p:txBody>
          <a:bodyPr/>
          <a:lstStyle/>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r>
              <a:rPr lang="en-US" altLang="ru-RU" sz="2900" b="1" smtClean="0"/>
              <a:t>Decreased</a:t>
            </a:r>
            <a:endParaRPr lang="uk-UA" altLang="ru-RU" sz="2900" b="1" smtClean="0"/>
          </a:p>
          <a:p>
            <a:pPr marL="273050" indent="-273050" eaLnBrk="1" hangingPunct="1">
              <a:spcBef>
                <a:spcPct val="0"/>
              </a:spcBef>
              <a:buFontTx/>
              <a:buNone/>
            </a:pPr>
            <a:r>
              <a:rPr lang="en-US" altLang="ru-RU" sz="2900" b="1" smtClean="0"/>
              <a:t>Increased</a:t>
            </a:r>
          </a:p>
          <a:p>
            <a:pPr marL="273050" indent="-273050" eaLnBrk="1" hangingPunct="1">
              <a:spcBef>
                <a:spcPct val="0"/>
              </a:spcBef>
              <a:buFontTx/>
              <a:buNone/>
            </a:pPr>
            <a:r>
              <a:rPr lang="en-US" altLang="ru-RU" sz="2900" b="1" smtClean="0"/>
              <a:t>Increased</a:t>
            </a:r>
          </a:p>
          <a:p>
            <a:pPr marL="273050" indent="-273050" eaLnBrk="1" hangingPunct="1">
              <a:spcBef>
                <a:spcPct val="0"/>
              </a:spcBef>
              <a:buFontTx/>
              <a:buNone/>
            </a:pPr>
            <a:r>
              <a:rPr lang="en-US" altLang="ru-RU" sz="2900" b="1" smtClean="0"/>
              <a:t>Highly increased</a:t>
            </a:r>
            <a:endParaRPr lang="uk-UA" altLang="ru-RU" sz="2900" b="1" smtClean="0"/>
          </a:p>
          <a:p>
            <a:pPr marL="273050" indent="-273050">
              <a:lnSpc>
                <a:spcPct val="90000"/>
              </a:lnSpc>
              <a:buFontTx/>
              <a:buNone/>
            </a:pPr>
            <a:r>
              <a:rPr lang="en-US" altLang="ru-RU" sz="2900" b="1" smtClean="0"/>
              <a:t>Increased</a:t>
            </a:r>
            <a:endParaRPr lang="uk-UA" altLang="ru-RU" sz="2900" b="1" smtClean="0"/>
          </a:p>
          <a:p>
            <a:pPr marL="273050" indent="-273050" eaLnBrk="1" hangingPunct="1">
              <a:spcBef>
                <a:spcPct val="0"/>
              </a:spcBef>
              <a:buFontTx/>
              <a:buNone/>
            </a:pPr>
            <a:r>
              <a:rPr lang="en-US" altLang="ru-RU" sz="2900" b="1" smtClean="0"/>
              <a:t>Increased</a:t>
            </a:r>
            <a:endParaRPr lang="uk-UA" altLang="ru-RU" sz="2900" b="1" smtClean="0"/>
          </a:p>
          <a:p>
            <a:pPr marL="273050" indent="-273050">
              <a:lnSpc>
                <a:spcPct val="90000"/>
              </a:lnSpc>
              <a:buFontTx/>
              <a:buNone/>
            </a:pPr>
            <a:r>
              <a:rPr lang="en-US" altLang="ru-RU" sz="2900" b="1" smtClean="0"/>
              <a:t>Decreased</a:t>
            </a:r>
            <a:endParaRPr lang="uk-UA" altLang="ru-RU" sz="2900" b="1" smtClean="0"/>
          </a:p>
          <a:p>
            <a:pPr marL="273050" indent="-273050">
              <a:lnSpc>
                <a:spcPct val="90000"/>
              </a:lnSpc>
              <a:buFontTx/>
              <a:buNone/>
            </a:pPr>
            <a:endParaRPr lang="ru-RU" altLang="ru-RU" sz="2900" b="1" smtClean="0"/>
          </a:p>
        </p:txBody>
      </p:sp>
      <p:sp>
        <p:nvSpPr>
          <p:cNvPr id="34823" name="Заголовок 1"/>
          <p:cNvSpPr>
            <a:spLocks noGrp="1"/>
          </p:cNvSpPr>
          <p:nvPr>
            <p:ph type="title" idx="4294967295"/>
          </p:nvPr>
        </p:nvSpPr>
        <p:spPr>
          <a:xfrm>
            <a:off x="0" y="0"/>
            <a:ext cx="8229600" cy="1143000"/>
          </a:xfrm>
        </p:spPr>
        <p:txBody>
          <a:bodyPr anchor="b"/>
          <a:lstStyle/>
          <a:p>
            <a:r>
              <a:rPr lang="en-US" altLang="ru-RU" sz="4000" b="1" smtClean="0"/>
              <a:t>ANEMIA EVALUATION (CBC) - 4</a:t>
            </a:r>
            <a:endParaRPr lang="ru-RU" altLang="ru-RU" sz="4000" b="1" smtClean="0"/>
          </a:p>
        </p:txBody>
      </p:sp>
      <p:sp>
        <p:nvSpPr>
          <p:cNvPr id="8" name="Стрелка вправо 7"/>
          <p:cNvSpPr/>
          <p:nvPr/>
        </p:nvSpPr>
        <p:spPr>
          <a:xfrm>
            <a:off x="3276600" y="22098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9" name="Стрелка вправо 8"/>
          <p:cNvSpPr/>
          <p:nvPr/>
        </p:nvSpPr>
        <p:spPr>
          <a:xfrm>
            <a:off x="1524000" y="4343400"/>
            <a:ext cx="326231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0" name="Стрелка вправо 9"/>
          <p:cNvSpPr/>
          <p:nvPr/>
        </p:nvSpPr>
        <p:spPr>
          <a:xfrm>
            <a:off x="1905000" y="4800600"/>
            <a:ext cx="29146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1" name="Стрелка вправо 10"/>
          <p:cNvSpPr/>
          <p:nvPr/>
        </p:nvSpPr>
        <p:spPr>
          <a:xfrm>
            <a:off x="3429000" y="5334000"/>
            <a:ext cx="13573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2" name="Стрелка вправо 11"/>
          <p:cNvSpPr>
            <a:spLocks noChangeArrowheads="1"/>
          </p:cNvSpPr>
          <p:nvPr/>
        </p:nvSpPr>
        <p:spPr bwMode="auto">
          <a:xfrm flipV="1">
            <a:off x="1524000" y="3886200"/>
            <a:ext cx="3243263" cy="228600"/>
          </a:xfrm>
          <a:prstGeom prst="rightArrow">
            <a:avLst>
              <a:gd name="adj1" fmla="val 50000"/>
              <a:gd name="adj2" fmla="val 232977"/>
            </a:avLst>
          </a:prstGeom>
          <a:solidFill>
            <a:schemeClr val="accent1"/>
          </a:solidFill>
          <a:ln w="11429" algn="ctr">
            <a:solidFill>
              <a:srgbClr val="385D8A"/>
            </a:solidFill>
            <a:prstDash val="sysDash"/>
            <a:miter lim="800000"/>
            <a:headEnd/>
            <a:tailEnd/>
          </a:ln>
        </p:spPr>
        <p:txBody>
          <a:bodyPr rot="10800000" anchor="ctr"/>
          <a:lstStyle/>
          <a:p>
            <a:pPr algn="ctr" fontAlgn="auto">
              <a:spcBef>
                <a:spcPts val="0"/>
              </a:spcBef>
              <a:spcAft>
                <a:spcPts val="0"/>
              </a:spcAft>
              <a:defRPr/>
            </a:pPr>
            <a:endParaRPr lang="ru-RU" b="0">
              <a:solidFill>
                <a:schemeClr val="lt1"/>
              </a:solidFill>
              <a:latin typeface="+mn-lt"/>
              <a:cs typeface="+mn-cs"/>
            </a:endParaRPr>
          </a:p>
        </p:txBody>
      </p:sp>
      <p:sp>
        <p:nvSpPr>
          <p:cNvPr id="13" name="Стрелка вправо 12"/>
          <p:cNvSpPr/>
          <p:nvPr/>
        </p:nvSpPr>
        <p:spPr>
          <a:xfrm>
            <a:off x="3200400" y="3505200"/>
            <a:ext cx="1547813"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4" name="Стрелка вправо 13"/>
          <p:cNvSpPr/>
          <p:nvPr/>
        </p:nvSpPr>
        <p:spPr>
          <a:xfrm>
            <a:off x="2209800" y="3048000"/>
            <a:ext cx="25812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
        <p:nvSpPr>
          <p:cNvPr id="15" name="Стрелка вправо 14"/>
          <p:cNvSpPr/>
          <p:nvPr/>
        </p:nvSpPr>
        <p:spPr>
          <a:xfrm>
            <a:off x="2971800" y="2590800"/>
            <a:ext cx="172402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b="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372600" cy="1143000"/>
          </a:xfrm>
        </p:spPr>
        <p:txBody>
          <a:bodyPr/>
          <a:lstStyle/>
          <a:p>
            <a:r>
              <a:rPr lang="en-US" altLang="ru-RU" sz="4000" b="1" smtClean="0"/>
              <a:t>IND-S TO BONE MARROW ASPIRATION AND BYOPSY</a:t>
            </a:r>
            <a:endParaRPr lang="ru-RU" altLang="ru-RU" sz="4000" b="1" smtClean="0"/>
          </a:p>
        </p:txBody>
      </p:sp>
      <p:sp>
        <p:nvSpPr>
          <p:cNvPr id="35843" name="Rectangle 3"/>
          <p:cNvSpPr>
            <a:spLocks noGrp="1" noChangeArrowheads="1"/>
          </p:cNvSpPr>
          <p:nvPr>
            <p:ph type="body" idx="1"/>
          </p:nvPr>
        </p:nvSpPr>
        <p:spPr/>
        <p:txBody>
          <a:bodyPr/>
          <a:lstStyle/>
          <a:p>
            <a:r>
              <a:rPr lang="ru-RU" altLang="ru-RU" smtClean="0"/>
              <a:t>Unexplained anemias</a:t>
            </a:r>
          </a:p>
          <a:p>
            <a:r>
              <a:rPr lang="ru-RU" altLang="ru-RU" smtClean="0"/>
              <a:t>Other cytopenias</a:t>
            </a:r>
          </a:p>
          <a:p>
            <a:r>
              <a:rPr lang="ru-RU" altLang="ru-RU" smtClean="0"/>
              <a:t>Unexplained leukocytosis</a:t>
            </a:r>
          </a:p>
          <a:p>
            <a:r>
              <a:rPr lang="ru-RU" altLang="ru-RU" smtClean="0"/>
              <a:t>Thrombocytosis</a:t>
            </a:r>
          </a:p>
          <a:p>
            <a:r>
              <a:rPr lang="ru-RU" altLang="ru-RU" smtClean="0"/>
              <a:t>Suspected leukemia, multiple myeloma, or myelophthisis</a:t>
            </a:r>
          </a:p>
          <a:p>
            <a:pPr>
              <a:buFontTx/>
              <a:buNone/>
            </a:pPr>
            <a:endParaRPr lang="ru-RU" altLang="ru-RU"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ru-RU" sz="4000" b="1" smtClean="0"/>
              <a:t>DIFFERENTIAL DIAGNOSIS (1)</a:t>
            </a:r>
            <a:endParaRPr lang="ru-RU" altLang="ru-RU" sz="4000" b="1" smtClean="0"/>
          </a:p>
        </p:txBody>
      </p:sp>
      <p:graphicFrame>
        <p:nvGraphicFramePr>
          <p:cNvPr id="104504" name="Group 56"/>
          <p:cNvGraphicFramePr>
            <a:graphicFrameLocks noGrp="1"/>
          </p:cNvGraphicFramePr>
          <p:nvPr>
            <p:ph idx="1"/>
          </p:nvPr>
        </p:nvGraphicFramePr>
        <p:xfrm>
          <a:off x="152400" y="1371600"/>
          <a:ext cx="8991600" cy="5192713"/>
        </p:xfrm>
        <a:graphic>
          <a:graphicData uri="http://schemas.openxmlformats.org/drawingml/2006/table">
            <a:tbl>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443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26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Blood loss, acute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Normochromic-normocytic, with polychromatophilia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Hyperplastic marrow</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If severe, possible nucleated RBCs and left shift of WBCs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Leukocytosis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Thrombocytosis</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095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Iron deficiency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Microcytic, with anisocytosis and poikilocytosis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Reticulocytopenia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Hyperplastic marrow, with delayed hemoglobination</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Possible achlorhydria, smooth tongue, and spoon nails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Absent stainable marrow iron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Low serum iron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Increased total iron-binding capacity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Low serum ferritin</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Blood loss, chronic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Arial" charset="0"/>
                        </a:rPr>
                        <a:t>Same as iron deficiency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Arial" charset="0"/>
                        </a:rPr>
                        <a:t>Same as iron deficiency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609600"/>
          </a:xfrm>
        </p:spPr>
        <p:txBody>
          <a:bodyPr/>
          <a:lstStyle/>
          <a:p>
            <a:r>
              <a:rPr lang="en-US" altLang="ru-RU" sz="4000" b="1" smtClean="0"/>
              <a:t>DIFFERENTIAL DIAGNOSIS (2)</a:t>
            </a:r>
            <a:endParaRPr lang="ru-RU" altLang="ru-RU" sz="4000" b="1" smtClean="0"/>
          </a:p>
        </p:txBody>
      </p:sp>
      <p:graphicFrame>
        <p:nvGraphicFramePr>
          <p:cNvPr id="108609" name="Group 65"/>
          <p:cNvGraphicFramePr>
            <a:graphicFrameLocks noGrp="1"/>
          </p:cNvGraphicFramePr>
          <p:nvPr>
            <p:ph idx="1"/>
          </p:nvPr>
        </p:nvGraphicFramePr>
        <p:xfrm>
          <a:off x="152400" y="609600"/>
          <a:ext cx="8991600" cy="5803900"/>
        </p:xfrm>
        <a:graphic>
          <a:graphicData uri="http://schemas.openxmlformats.org/drawingml/2006/table">
            <a:tbl>
              <a:tblPr/>
              <a:tblGrid>
                <a:gridCol w="2133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419600">
                  <a:extLst>
                    <a:ext uri="{9D8B030D-6E8A-4147-A177-3AD203B41FA5}">
                      <a16:colId xmlns:a16="http://schemas.microsoft.com/office/drawing/2014/main" val="20002"/>
                    </a:ext>
                  </a:extLst>
                </a:gridCol>
              </a:tblGrid>
              <a:tr h="7011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082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Infection or chronic inflammation</a:t>
                      </a:r>
                      <a:r>
                        <a:rPr kumimoji="0" lang="ru-RU" sz="2800" b="0" i="0" u="none" strike="noStrike" cap="none" normalizeH="0" baseline="0" smtClean="0">
                          <a:ln>
                            <a:noFill/>
                          </a:ln>
                          <a:solidFill>
                            <a:schemeClr val="tx1"/>
                          </a:solidFill>
                          <a:effectLst/>
                          <a:latin typeface="Arial" charset="0"/>
                          <a:cs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Normochromic-normocytic early, then microcytic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Normoblastic marrow</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Normal iron stores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Decreased serum iron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Decreased total iron-binding capacity</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Normal serum ferritin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Normal marrow iron content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3006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Vitamin B12</a:t>
                      </a:r>
                      <a:r>
                        <a:rPr kumimoji="0" lang="en-US" sz="1800" b="0" i="0" u="none" strike="noStrike" cap="none" normalizeH="0" baseline="0" smtClean="0">
                          <a:ln>
                            <a:noFill/>
                          </a:ln>
                          <a:solidFill>
                            <a:schemeClr val="tx1"/>
                          </a:solidFill>
                          <a:effectLst/>
                          <a:latin typeface="Arial" charset="0"/>
                          <a:cs typeface="Arial" charset="0"/>
                        </a:rPr>
                        <a:t> </a:t>
                      </a:r>
                      <a:r>
                        <a:rPr kumimoji="0" lang="ru-RU" sz="1800" b="0" i="0" u="none" strike="noStrike" cap="none" normalizeH="0" baseline="0" smtClean="0">
                          <a:ln>
                            <a:noFill/>
                          </a:ln>
                          <a:solidFill>
                            <a:schemeClr val="tx1"/>
                          </a:solidFill>
                          <a:effectLst/>
                          <a:latin typeface="Arial" charset="0"/>
                          <a:cs typeface="Arial" charset="0"/>
                        </a:rPr>
                        <a:t>deficiency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Oval macrocytes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Anisocytosis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Reticulocytopenia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Hypersegmented WBCs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Megaloblastic marrow</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Serum B12&lt; 180 pg/mL (&lt; 130 pmol/L)</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Frequent GI and CNS involvement</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Positive Schilling test (although no longer done)</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Elevated serum bilirubin</a:t>
                      </a:r>
                      <a:r>
                        <a:rPr kumimoji="0" lang="en-US" sz="1600" b="0" i="0" u="none" strike="noStrike" cap="none" normalizeH="0" baseline="0" smtClean="0">
                          <a:ln>
                            <a:noFill/>
                          </a:ln>
                          <a:solidFill>
                            <a:schemeClr val="tx1"/>
                          </a:solidFill>
                          <a:effectLst/>
                          <a:latin typeface="Arial" charset="0"/>
                          <a:cs typeface="Arial" charset="0"/>
                        </a:rPr>
                        <a:t>, </a:t>
                      </a:r>
                      <a:r>
                        <a:rPr kumimoji="0" lang="ru-RU" sz="1600" b="0" i="0" u="none" strike="noStrike" cap="none" normalizeH="0" baseline="0" smtClean="0">
                          <a:ln>
                            <a:noFill/>
                          </a:ln>
                          <a:solidFill>
                            <a:schemeClr val="tx1"/>
                          </a:solidFill>
                          <a:effectLst/>
                          <a:latin typeface="Arial" charset="0"/>
                          <a:cs typeface="Arial" charset="0"/>
                        </a:rPr>
                        <a:t>Increased LDH</a:t>
                      </a:r>
                      <a:endParaRPr kumimoji="0" lang="en-US" sz="1600" b="0" i="0"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Antibodies to intrinsic factor in serum (common)</a:t>
                      </a:r>
                      <a:r>
                        <a:rPr kumimoji="0" lang="en-US" sz="1600" b="0" i="0" u="none" strike="noStrike" cap="none" normalizeH="0" baseline="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Sometimes absent gastric intrinsic factor secretion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4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Folate deficiency</a:t>
                      </a:r>
                      <a:r>
                        <a:rPr kumimoji="0" lang="ru-RU" sz="2800" b="0" i="0" u="none" strike="noStrike" cap="none" normalizeH="0" baseline="0" smtClean="0">
                          <a:ln>
                            <a:noFill/>
                          </a:ln>
                          <a:solidFill>
                            <a:schemeClr val="tx1"/>
                          </a:solidFill>
                          <a:effectLst/>
                          <a:latin typeface="Arial" charset="0"/>
                          <a:cs typeface="Arial"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Same as vitamin B12 deficiency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Serum folate &lt; 5 ng/mL (&lt; 11 nmol/L)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RBC folate &lt; 225 ng/mL RBCs (&lt; 510 nmol/L)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Nutritional deficiency and malabsorption (in sprue, pregnancy, infancy, or alcoholism)</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609600"/>
          </a:xfrm>
        </p:spPr>
        <p:txBody>
          <a:bodyPr/>
          <a:lstStyle/>
          <a:p>
            <a:r>
              <a:rPr lang="en-US" altLang="ru-RU" sz="4000" b="1" smtClean="0"/>
              <a:t>DIFFERENTIAL DIAGNOSIS (3)</a:t>
            </a:r>
            <a:endParaRPr lang="ru-RU" altLang="ru-RU" sz="4000" b="1" smtClean="0"/>
          </a:p>
        </p:txBody>
      </p:sp>
      <p:graphicFrame>
        <p:nvGraphicFramePr>
          <p:cNvPr id="109622" name="Group 54"/>
          <p:cNvGraphicFramePr>
            <a:graphicFrameLocks noGrp="1"/>
          </p:cNvGraphicFramePr>
          <p:nvPr>
            <p:ph idx="1"/>
          </p:nvPr>
        </p:nvGraphicFramePr>
        <p:xfrm>
          <a:off x="0" y="609600"/>
          <a:ext cx="9144000" cy="6119813"/>
        </p:xfrm>
        <a:graphic>
          <a:graphicData uri="http://schemas.openxmlformats.org/drawingml/2006/table">
            <a:tbl>
              <a:tblPr/>
              <a:tblGrid>
                <a:gridCol w="1524000">
                  <a:extLst>
                    <a:ext uri="{9D8B030D-6E8A-4147-A177-3AD203B41FA5}">
                      <a16:colId xmlns:a16="http://schemas.microsoft.com/office/drawing/2014/main" val="20000"/>
                    </a:ext>
                  </a:extLst>
                </a:gridCol>
                <a:gridCol w="3978275">
                  <a:extLst>
                    <a:ext uri="{9D8B030D-6E8A-4147-A177-3AD203B41FA5}">
                      <a16:colId xmlns:a16="http://schemas.microsoft.com/office/drawing/2014/main" val="20001"/>
                    </a:ext>
                  </a:extLst>
                </a:gridCol>
                <a:gridCol w="3641725">
                  <a:extLst>
                    <a:ext uri="{9D8B030D-6E8A-4147-A177-3AD203B41FA5}">
                      <a16:colId xmlns:a16="http://schemas.microsoft.com/office/drawing/2014/main" val="20002"/>
                    </a:ext>
                  </a:extLst>
                </a:gridCol>
              </a:tblGrid>
              <a:tr h="7009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444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Hemolysis, acute</a:t>
                      </a:r>
                      <a:endParaRPr kumimoji="0" lang="ru-RU" sz="1800" b="0" i="0" u="none" strike="noStrike" cap="none" normalizeH="0" baseline="0" smtClean="0">
                        <a:ln>
                          <a:noFill/>
                        </a:ln>
                        <a:solidFill>
                          <a:schemeClr val="tx1"/>
                        </a:solidFill>
                        <a:effectLst/>
                        <a:latin typeface="Arial" charset="0"/>
                        <a:cs typeface="Arial"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Normochromic-normocytic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Reticulocytosis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Marrow erythroid hyperplasia</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serum bilirubin and LDH</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stool and urine urobilinogen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Hemoglobinuria in fulminating cases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Hemosiderinuria</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4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Hemolysis, chronic</a:t>
                      </a:r>
                      <a:endParaRPr kumimoji="0" lang="ru-RU" sz="1800" b="0" i="0" u="none" strike="noStrike" cap="none" normalizeH="0" baseline="0" smtClean="0">
                        <a:ln>
                          <a:noFill/>
                        </a:ln>
                        <a:solidFill>
                          <a:schemeClr val="tx1"/>
                        </a:solidFill>
                        <a:effectLst/>
                        <a:latin typeface="Arial" charset="0"/>
                        <a:cs typeface="Arial" charset="0"/>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Normochromic-normocytic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Reticulocytosis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Marrow erythroid hyperplasia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Basophilic stippling (especially in lead poisoning)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serum bilirubin and LDH</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Shortened RBC life span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radioiron turnover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Hemosiderinuria</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469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Sickle cell anemia </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Anisocytosis and poikilocytosis</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Some sickle cells in peripheral smear</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800" b="0" i="0" u="none" strike="noStrike" cap="none" normalizeH="0" baseline="0" smtClean="0">
                          <a:ln>
                            <a:noFill/>
                          </a:ln>
                          <a:solidFill>
                            <a:schemeClr val="tx1"/>
                          </a:solidFill>
                          <a:effectLst/>
                          <a:latin typeface="Arial" charset="0"/>
                          <a:cs typeface="Arial" charset="0"/>
                        </a:rPr>
                        <a:t>Sickling of all RBCs in preparation with hypoxia or hyperosmolar exposure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Largely limited to blacks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Urinary isosthenuria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Hb S detected during electrophoresis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Possibly painful vaso-occlusive crises and leg ulcers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Bone changes on x-ray</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609600"/>
          </a:xfrm>
        </p:spPr>
        <p:txBody>
          <a:bodyPr/>
          <a:lstStyle/>
          <a:p>
            <a:r>
              <a:rPr lang="en-US" altLang="ru-RU" sz="4000" b="1" smtClean="0"/>
              <a:t>DIFFERENTIAL DIAGNOSIS (4)</a:t>
            </a:r>
            <a:endParaRPr lang="ru-RU" altLang="ru-RU" sz="4000" b="1" smtClean="0"/>
          </a:p>
        </p:txBody>
      </p:sp>
      <p:graphicFrame>
        <p:nvGraphicFramePr>
          <p:cNvPr id="110647" name="Group 55"/>
          <p:cNvGraphicFramePr>
            <a:graphicFrameLocks noGrp="1"/>
          </p:cNvGraphicFramePr>
          <p:nvPr>
            <p:ph idx="1"/>
          </p:nvPr>
        </p:nvGraphicFramePr>
        <p:xfrm>
          <a:off x="152400" y="609600"/>
          <a:ext cx="8991600" cy="6242050"/>
        </p:xfrm>
        <a:graphic>
          <a:graphicData uri="http://schemas.openxmlformats.org/drawingml/2006/table">
            <a:tbl>
              <a:tblPr/>
              <a:tblGrid>
                <a:gridCol w="21336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010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57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Marrow failure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Normochromic-normocytic (may be macrocytic)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Reticulocytopenia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Failed marrow aspiration (often) or evident hypoplasia of erythroid series or of all elements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cs typeface="Arial" charset="0"/>
                        </a:rPr>
                        <a:t>Idiopathic (&gt; 50%) or secondary to exposure to toxic drugs or chemicals (eg,chloramphenicol, quinacrine, hydantoins, insecticides)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883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Marrow replacement (myelophthisis)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Anisocytosis and poikilocytosis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Nucleated RBCs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Early granulocyte precursors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Marrow aspiration possibly failing or showing leukemia, myeloma, or metastatic cells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Marrow infiltration with infectious granulomas, tumors, fibrosis, or lipid histiocytosis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Possible hepatomegaly and splenomegaly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Possible bone changes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Radioiron uptake greater over spleen and liver than over sacrum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68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Hereditary spherocytosis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Spheroidal microcytes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Normoblastic erythroid hyperplasia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mean RBC Hb level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RBC fragility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Shortened survival of labeled RBCs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600" b="0" i="0" u="none" strike="noStrike" cap="none" normalizeH="0" baseline="0" smtClean="0">
                          <a:ln>
                            <a:noFill/>
                          </a:ln>
                          <a:solidFill>
                            <a:schemeClr val="tx1"/>
                          </a:solidFill>
                          <a:effectLst/>
                          <a:latin typeface="Arial" charset="0"/>
                          <a:cs typeface="Arial" charset="0"/>
                        </a:rPr>
                        <a:t>Increased radioactivity of spleen (exceeds that of liver)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609600"/>
          </a:xfrm>
        </p:spPr>
        <p:txBody>
          <a:bodyPr/>
          <a:lstStyle/>
          <a:p>
            <a:r>
              <a:rPr lang="en-US" altLang="ru-RU" sz="4000" b="1" smtClean="0"/>
              <a:t>DIFFERENTIAL DIAGNOSIS (5)</a:t>
            </a:r>
            <a:endParaRPr lang="ru-RU" altLang="ru-RU" sz="4000" b="1" smtClean="0"/>
          </a:p>
        </p:txBody>
      </p:sp>
      <p:graphicFrame>
        <p:nvGraphicFramePr>
          <p:cNvPr id="111667" name="Group 51"/>
          <p:cNvGraphicFramePr>
            <a:graphicFrameLocks noGrp="1"/>
          </p:cNvGraphicFramePr>
          <p:nvPr>
            <p:ph idx="1"/>
          </p:nvPr>
        </p:nvGraphicFramePr>
        <p:xfrm>
          <a:off x="76200" y="609600"/>
          <a:ext cx="9067800" cy="5967413"/>
        </p:xfrm>
        <a:graphic>
          <a:graphicData uri="http://schemas.openxmlformats.org/drawingml/2006/table">
            <a:tbl>
              <a:tblPr/>
              <a:tblGrid>
                <a:gridCol w="2209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961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Etiology or Type</a:t>
                      </a:r>
                      <a:r>
                        <a:rPr kumimoji="0" lang="ru-RU" sz="2000" b="0" i="0" u="none" strike="noStrike" cap="none" normalizeH="0" baseline="0" smtClean="0">
                          <a:ln>
                            <a:noFill/>
                          </a:ln>
                          <a:solidFill>
                            <a:srgbClr val="FF9900"/>
                          </a:solidFill>
                          <a:effectLst/>
                          <a:latin typeface="Arial" charset="0"/>
                          <a:cs typeface="Arial" charset="0"/>
                        </a:rPr>
                        <a:t>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Morphologic Changes</a:t>
                      </a:r>
                      <a:r>
                        <a:rPr kumimoji="0" lang="ru-RU" sz="2000" b="0" i="0" u="none" strike="noStrike" cap="none" normalizeH="0" baseline="0" smtClean="0">
                          <a:ln>
                            <a:noFill/>
                          </a:ln>
                          <a:solidFill>
                            <a:srgbClr val="FF9900"/>
                          </a:solidFill>
                          <a:effectLst/>
                          <a:latin typeface="Arial" charset="0"/>
                          <a:cs typeface="Arial" charset="0"/>
                        </a:rPr>
                        <a:t> </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2000" b="1" i="0" u="none" strike="noStrike" cap="none" normalizeH="0" baseline="0" smtClean="0">
                          <a:ln>
                            <a:noFill/>
                          </a:ln>
                          <a:solidFill>
                            <a:srgbClr val="FF9900"/>
                          </a:solidFill>
                          <a:effectLst/>
                          <a:latin typeface="Arial" charset="0"/>
                          <a:cs typeface="Arial" charset="0"/>
                        </a:rPr>
                        <a:t>Special Features</a:t>
                      </a:r>
                      <a:r>
                        <a:rPr kumimoji="0" lang="ru-RU" sz="2000" b="0" i="0" u="none" strike="noStrike" cap="none" normalizeH="0" baseline="0" smtClean="0">
                          <a:ln>
                            <a:noFill/>
                          </a:ln>
                          <a:solidFill>
                            <a:srgbClr val="FF9900"/>
                          </a:solidFill>
                          <a:effectLst/>
                          <a:latin typeface="Arial" charset="0"/>
                          <a:cs typeface="Arial" charset="0"/>
                        </a:rPr>
                        <a:t>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434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Paroxysmal cold hemoglobinuria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cs typeface="Arial" charset="0"/>
                        </a:rPr>
                        <a:t>Normochromic-normocytic </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Follows exposure to cold</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Results from a cold agglutinin or hemolysin</a:t>
                      </a:r>
                    </a:p>
                    <a:p>
                      <a:pPr marL="533400" marR="0" lvl="0" indent="-53340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Often associated with syphilis or other infections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34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Paroxysmal nocturnal hemoglobinuria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Normocytic (may be hypochromic because of iron deficiency)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Marrow may be hypercellular or hypocellular</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Dark morning urine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Hemosiderinuria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Positive acid hemolysis (Ham test) and sugar-water tests (mostly replaced by flow cytometric testing)</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848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Thalassemia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Microcytic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Thin cells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Target cells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Basophilic stippling</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Anisocytosis and poikilocytosis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Nucleated RBCs in homozygotes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Decreased RBC fragility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Elevated Hb A2 and Hb F (often)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Mediterranean ancestry (common)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In homozygotes, anemia from infancy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Splenomegaly</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Bone changes on x-ray</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9947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Sideroblastic anemia </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Usually hypochromic but dimorphic with normocytes and macrocytes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Hyperplastic marrow, with delayed hemoglobination</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Ringed sideroblasts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Inborn or acquired metabolic defect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Stainable marrow iron (plentiful)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Response to vitamin B6 administration (rare)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ru-RU" sz="1400" b="0" i="0" u="none" strike="noStrike" cap="none" normalizeH="0" baseline="0" smtClean="0">
                          <a:ln>
                            <a:noFill/>
                          </a:ln>
                          <a:solidFill>
                            <a:schemeClr val="tx1"/>
                          </a:solidFill>
                          <a:effectLst/>
                          <a:latin typeface="Arial" charset="0"/>
                          <a:cs typeface="Arial" charset="0"/>
                        </a:rPr>
                        <a:t>Commonly part of myelodysplastic syndrome</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304800"/>
            <a:ext cx="8229600" cy="1143000"/>
          </a:xfrm>
        </p:spPr>
        <p:txBody>
          <a:bodyPr/>
          <a:lstStyle/>
          <a:p>
            <a:r>
              <a:rPr lang="ru-RU" altLang="ru-RU" smtClean="0"/>
              <a:t>Human Blood at 400X</a:t>
            </a:r>
          </a:p>
        </p:txBody>
      </p:sp>
      <p:pic>
        <p:nvPicPr>
          <p:cNvPr id="95236" name="Human Blood at 400X.mp4">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524000" y="1905000"/>
            <a:ext cx="6324600" cy="4343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523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5236"/>
                                        </p:tgtEl>
                                      </p:cBhvr>
                                    </p:cmd>
                                  </p:childTnLst>
                                </p:cTn>
                              </p:par>
                            </p:childTnLst>
                          </p:cTn>
                        </p:par>
                      </p:childTnLst>
                    </p:cTn>
                  </p:par>
                </p:childTnLst>
              </p:cTn>
              <p:nextCondLst>
                <p:cond evt="onClick" delay="0">
                  <p:tgtEl>
                    <p:spTgt spid="95236"/>
                  </p:tgtEl>
                </p:cond>
              </p:nextCondLst>
            </p:seq>
            <p:video>
              <p:cMediaNode>
                <p:cTn id="7" fill="hold" display="0">
                  <p:stCondLst>
                    <p:cond delay="indefinite"/>
                  </p:stCondLst>
                  <p:endCondLst>
                    <p:cond evt="onNext" delay="0">
                      <p:tgtEl>
                        <p:sldTgt/>
                      </p:tgtEl>
                    </p:cond>
                    <p:cond evt="onPrev" delay="0">
                      <p:tgtEl>
                        <p:sldTgt/>
                      </p:tgtEl>
                    </p:cond>
                  </p:endCondLst>
                </p:cTn>
                <p:tgtEl>
                  <p:spTgt spid="95236"/>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p:cNvSpPr>
            <a:spLocks noChangeArrowheads="1"/>
          </p:cNvSpPr>
          <p:nvPr/>
        </p:nvSpPr>
        <p:spPr bwMode="auto">
          <a:xfrm>
            <a:off x="1219200" y="1752600"/>
            <a:ext cx="68230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r>
              <a:rPr lang="ru-RU" altLang="ja-JP" sz="4800">
                <a:solidFill>
                  <a:schemeClr val="hlink"/>
                </a:solidFill>
                <a:latin typeface="Arial" panose="020B0604020202020204" pitchFamily="34" charset="0"/>
                <a:ea typeface="MS PGothic" pitchFamily="34" charset="-128"/>
                <a:cs typeface="Arial" panose="020B0604020202020204" pitchFamily="34" charset="0"/>
              </a:rPr>
              <a:t>Iron deficiency anemia</a:t>
            </a:r>
            <a:r>
              <a:rPr lang="ru-RU" altLang="ja-JP" b="0">
                <a:ea typeface="MS PGothic" pitchFamily="34" charset="-128"/>
                <a:cs typeface="Arial" panose="020B0604020202020204"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0"/>
            <a:ext cx="8534400" cy="533400"/>
          </a:xfrm>
        </p:spPr>
        <p:txBody>
          <a:bodyPr/>
          <a:lstStyle/>
          <a:p>
            <a:pPr>
              <a:lnSpc>
                <a:spcPct val="90000"/>
              </a:lnSpc>
              <a:buFontTx/>
              <a:buNone/>
            </a:pPr>
            <a:r>
              <a:rPr lang="en-US" altLang="ru-RU" smtClean="0"/>
              <a:t>	</a:t>
            </a:r>
            <a:r>
              <a:rPr lang="en-US" altLang="ru-RU" sz="2800" smtClean="0">
                <a:solidFill>
                  <a:schemeClr val="hlink"/>
                </a:solidFill>
              </a:rPr>
              <a:t>Sites of iron and vitamin B12 absorption</a:t>
            </a:r>
          </a:p>
        </p:txBody>
      </p:sp>
      <p:pic>
        <p:nvPicPr>
          <p:cNvPr id="430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248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2" name="Text Box 4"/>
          <p:cNvSpPr txBox="1">
            <a:spLocks noChangeArrowheads="1"/>
          </p:cNvSpPr>
          <p:nvPr/>
        </p:nvSpPr>
        <p:spPr bwMode="auto">
          <a:xfrm>
            <a:off x="5562600" y="1219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spcBef>
                <a:spcPct val="50000"/>
              </a:spcBef>
            </a:pPr>
            <a:r>
              <a:rPr lang="en-US" altLang="ru-RU">
                <a:solidFill>
                  <a:schemeClr val="bg2"/>
                </a:solidFill>
                <a:latin typeface="Arial" panose="020B0604020202020204" pitchFamily="34" charset="0"/>
                <a:cs typeface="Arial" panose="020B0604020202020204" pitchFamily="34" charset="0"/>
              </a:rPr>
              <a:t>IF secretion</a:t>
            </a:r>
          </a:p>
        </p:txBody>
      </p:sp>
      <p:sp>
        <p:nvSpPr>
          <p:cNvPr id="43013" name="Line 5"/>
          <p:cNvSpPr>
            <a:spLocks noChangeShapeType="1"/>
          </p:cNvSpPr>
          <p:nvPr/>
        </p:nvSpPr>
        <p:spPr bwMode="auto">
          <a:xfrm flipH="1">
            <a:off x="5105400" y="1600200"/>
            <a:ext cx="838200" cy="762000"/>
          </a:xfrm>
          <a:prstGeom prst="line">
            <a:avLst/>
          </a:prstGeom>
          <a:noFill/>
          <a:ln w="25400">
            <a:solidFill>
              <a:schemeClr val="bg2"/>
            </a:solidFill>
            <a:round/>
            <a:headEnd/>
            <a:tailEnd type="triangle" w="lg" len="lg"/>
          </a:ln>
          <a:extLst>
            <a:ext uri="{909E8E84-426E-40DD-AFC4-6F175D3DCCD1}">
              <a14:hiddenFill xmlns:a14="http://schemas.microsoft.com/office/drawing/2010/main">
                <a:noFill/>
              </a14:hiddenFill>
            </a:ext>
          </a:extLst>
        </p:spPr>
        <p:txBody>
          <a:bodyPr/>
          <a:lstStyle/>
          <a:p>
            <a:endParaRPr lang="ru-RU"/>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4294967295"/>
          </p:nvPr>
        </p:nvSpPr>
        <p:spPr/>
        <p:txBody>
          <a:bodyPr/>
          <a:lstStyle/>
          <a:p>
            <a:pPr marL="273050" indent="-273050" eaLnBrk="1" hangingPunct="1">
              <a:buFontTx/>
              <a:buNone/>
            </a:pPr>
            <a:endParaRPr lang="en-US" altLang="ru-RU" smtClean="0"/>
          </a:p>
          <a:p>
            <a:pPr marL="273050" indent="-273050" eaLnBrk="1" hangingPunct="1"/>
            <a:endParaRPr lang="en-US" altLang="ru-RU" smtClean="0"/>
          </a:p>
        </p:txBody>
      </p:sp>
      <p:pic>
        <p:nvPicPr>
          <p:cNvPr id="44035" name="Picture 3" descr="iron_cyc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7239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ed-blood-cells.jpg"/>
          <p:cNvPicPr>
            <a:picLocks noChangeAspect="1"/>
          </p:cNvPicPr>
          <p:nvPr/>
        </p:nvPicPr>
        <p:blipFill>
          <a:blip r:embed="rId4"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5059" name="Rectangle 2"/>
          <p:cNvSpPr>
            <a:spLocks noGrp="1" noChangeArrowheads="1"/>
          </p:cNvSpPr>
          <p:nvPr>
            <p:ph type="title"/>
          </p:nvPr>
        </p:nvSpPr>
        <p:spPr/>
        <p:txBody>
          <a:bodyPr/>
          <a:lstStyle/>
          <a:p>
            <a:r>
              <a:rPr lang="ru-RU" altLang="ru-RU" smtClean="0">
                <a:solidFill>
                  <a:schemeClr val="hlink"/>
                </a:solidFill>
              </a:rPr>
              <a:t>Physiological iron loss</a:t>
            </a:r>
          </a:p>
        </p:txBody>
      </p:sp>
      <p:sp>
        <p:nvSpPr>
          <p:cNvPr id="45060" name="Rectangle 3"/>
          <p:cNvSpPr>
            <a:spLocks noGrp="1" noChangeArrowheads="1"/>
          </p:cNvSpPr>
          <p:nvPr>
            <p:ph type="body" idx="1"/>
          </p:nvPr>
        </p:nvSpPr>
        <p:spPr>
          <a:xfrm>
            <a:off x="304800" y="1524000"/>
            <a:ext cx="8229600" cy="4525963"/>
          </a:xfrm>
        </p:spPr>
        <p:txBody>
          <a:bodyPr/>
          <a:lstStyle/>
          <a:p>
            <a:pPr>
              <a:buFontTx/>
              <a:buNone/>
            </a:pPr>
            <a:r>
              <a:rPr lang="ru-RU" altLang="ru-RU" smtClean="0"/>
              <a:t>1. </a:t>
            </a:r>
            <a:r>
              <a:rPr lang="en-US" altLang="ru-RU" smtClean="0"/>
              <a:t>Children</a:t>
            </a:r>
            <a:r>
              <a:rPr lang="ru-RU" altLang="ru-RU" smtClean="0"/>
              <a:t> 0,1-0,3 </a:t>
            </a:r>
            <a:r>
              <a:rPr lang="en-US" altLang="ru-RU" smtClean="0"/>
              <a:t>mg/d</a:t>
            </a:r>
            <a:endParaRPr lang="ru-RU" altLang="ru-RU" smtClean="0"/>
          </a:p>
          <a:p>
            <a:pPr>
              <a:buFontTx/>
              <a:buNone/>
            </a:pPr>
            <a:r>
              <a:rPr lang="ru-RU" altLang="ru-RU" smtClean="0"/>
              <a:t>2. </a:t>
            </a:r>
            <a:r>
              <a:rPr lang="en-US" altLang="ru-RU" smtClean="0"/>
              <a:t>Adolescents</a:t>
            </a:r>
            <a:r>
              <a:rPr lang="ru-RU" altLang="ru-RU" smtClean="0"/>
              <a:t> 0,5-1,0 </a:t>
            </a:r>
            <a:r>
              <a:rPr lang="en-US" altLang="ru-RU" smtClean="0"/>
              <a:t>mg/d</a:t>
            </a:r>
            <a:endParaRPr lang="ru-RU" altLang="ru-RU" smtClean="0"/>
          </a:p>
          <a:p>
            <a:pPr>
              <a:buFontTx/>
              <a:buNone/>
            </a:pPr>
            <a:r>
              <a:rPr lang="ru-RU" altLang="ru-RU" smtClean="0"/>
              <a:t>3. </a:t>
            </a:r>
            <a:r>
              <a:rPr lang="en-US" altLang="ru-RU" smtClean="0"/>
              <a:t>Adults</a:t>
            </a:r>
            <a:r>
              <a:rPr lang="ru-RU" altLang="ru-RU" smtClean="0"/>
              <a:t> 1,0-1,5 </a:t>
            </a:r>
            <a:r>
              <a:rPr lang="en-US" altLang="ru-RU" smtClean="0"/>
              <a:t>mg/d</a:t>
            </a:r>
            <a:r>
              <a:rPr lang="ru-RU" altLang="ru-RU" smtClean="0"/>
              <a:t> </a:t>
            </a:r>
          </a:p>
          <a:p>
            <a:pPr>
              <a:buFontTx/>
              <a:buNone/>
            </a:pPr>
            <a:r>
              <a:rPr lang="ru-RU" altLang="ru-RU" smtClean="0"/>
              <a:t>4. Women (during menstruation)</a:t>
            </a:r>
            <a:r>
              <a:rPr lang="en-US" altLang="ru-RU" smtClean="0"/>
              <a:t> </a:t>
            </a:r>
            <a:r>
              <a:rPr lang="ru-RU" altLang="ru-RU" smtClean="0"/>
              <a:t>3,0 </a:t>
            </a:r>
            <a:r>
              <a:rPr lang="en-US" altLang="ru-RU" smtClean="0"/>
              <a:t>mg/d</a:t>
            </a:r>
            <a:r>
              <a:rPr lang="ru-RU" altLang="ru-RU" smtClean="0"/>
              <a:t> (</a:t>
            </a:r>
            <a:r>
              <a:rPr lang="en-US" altLang="ru-RU" smtClean="0"/>
              <a:t>total iron loss near</a:t>
            </a:r>
            <a:r>
              <a:rPr lang="ru-RU" altLang="ru-RU" smtClean="0"/>
              <a:t> 40 </a:t>
            </a:r>
            <a:r>
              <a:rPr lang="en-US" altLang="ru-RU" smtClean="0"/>
              <a:t>mg</a:t>
            </a:r>
            <a:r>
              <a:rPr lang="ru-RU" altLang="ru-RU" smtClean="0"/>
              <a:t>)</a:t>
            </a:r>
            <a:r>
              <a:rPr lang="en-US" altLang="ru-RU" smtClean="0"/>
              <a:t>.</a:t>
            </a:r>
            <a:endParaRPr lang="ru-RU" altLang="ru-RU"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8229600" cy="762000"/>
          </a:xfrm>
        </p:spPr>
        <p:txBody>
          <a:bodyPr/>
          <a:lstStyle/>
          <a:p>
            <a:r>
              <a:rPr lang="en-US" altLang="ru-RU" b="1" smtClean="0">
                <a:solidFill>
                  <a:schemeClr val="hlink"/>
                </a:solidFill>
              </a:rPr>
              <a:t>RISK FACTORS / CAUSES</a:t>
            </a:r>
            <a:endParaRPr lang="ru-RU" altLang="ru-RU" b="1" smtClean="0">
              <a:solidFill>
                <a:schemeClr val="hlink"/>
              </a:solidFill>
            </a:endParaRP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315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47107" name="Rectangle 2"/>
          <p:cNvSpPr>
            <a:spLocks noGrp="1" noChangeArrowheads="1"/>
          </p:cNvSpPr>
          <p:nvPr>
            <p:ph type="title"/>
          </p:nvPr>
        </p:nvSpPr>
        <p:spPr>
          <a:xfrm>
            <a:off x="152400" y="0"/>
            <a:ext cx="8991600" cy="1143000"/>
          </a:xfrm>
        </p:spPr>
        <p:txBody>
          <a:bodyPr/>
          <a:lstStyle/>
          <a:p>
            <a:r>
              <a:rPr lang="en-US" altLang="ru-RU" b="1" smtClean="0">
                <a:solidFill>
                  <a:schemeClr val="hlink"/>
                </a:solidFill>
              </a:rPr>
              <a:t>EFFECTS OF SOME MEDICINES</a:t>
            </a:r>
            <a:endParaRPr lang="ru-RU" altLang="ru-RU" b="1" smtClean="0">
              <a:solidFill>
                <a:schemeClr val="hlink"/>
              </a:solidFill>
            </a:endParaRPr>
          </a:p>
        </p:txBody>
      </p:sp>
      <p:sp>
        <p:nvSpPr>
          <p:cNvPr id="47108" name="Rectangle 3"/>
          <p:cNvSpPr>
            <a:spLocks noGrp="1" noChangeArrowheads="1"/>
          </p:cNvSpPr>
          <p:nvPr>
            <p:ph type="body" idx="1"/>
          </p:nvPr>
        </p:nvSpPr>
        <p:spPr>
          <a:xfrm>
            <a:off x="304800" y="990600"/>
            <a:ext cx="3810000" cy="4876800"/>
          </a:xfrm>
        </p:spPr>
        <p:txBody>
          <a:bodyPr/>
          <a:lstStyle/>
          <a:p>
            <a:pPr>
              <a:buFontTx/>
              <a:buNone/>
            </a:pPr>
            <a:r>
              <a:rPr lang="en-US" altLang="ru-RU" sz="3600" b="1" smtClean="0">
                <a:solidFill>
                  <a:srgbClr val="FF9900"/>
                </a:solidFill>
              </a:rPr>
              <a:t>Fe level decreases:</a:t>
            </a:r>
            <a:endParaRPr lang="ru-RU" altLang="ru-RU" sz="3600" b="1" smtClean="0">
              <a:solidFill>
                <a:srgbClr val="FF9900"/>
              </a:solidFill>
            </a:endParaRPr>
          </a:p>
          <a:p>
            <a:pPr>
              <a:buFontTx/>
              <a:buNone/>
            </a:pPr>
            <a:r>
              <a:rPr lang="ru-RU" altLang="ru-RU" smtClean="0"/>
              <a:t>• </a:t>
            </a:r>
            <a:r>
              <a:rPr lang="ru-RU" altLang="ru-RU" sz="2800" b="1" smtClean="0"/>
              <a:t>Allopurinol</a:t>
            </a:r>
          </a:p>
          <a:p>
            <a:pPr>
              <a:buFontTx/>
              <a:buNone/>
            </a:pPr>
            <a:r>
              <a:rPr lang="ru-RU" altLang="ru-RU" sz="2800" b="1" smtClean="0"/>
              <a:t>• Anabolic steroids</a:t>
            </a:r>
          </a:p>
          <a:p>
            <a:pPr>
              <a:buFontTx/>
              <a:buNone/>
            </a:pPr>
            <a:r>
              <a:rPr lang="ru-RU" altLang="ru-RU" sz="2800" b="1" smtClean="0"/>
              <a:t>• </a:t>
            </a:r>
            <a:r>
              <a:rPr lang="en-US" altLang="ru-RU" sz="2800" b="1" smtClean="0"/>
              <a:t>C</a:t>
            </a:r>
            <a:r>
              <a:rPr lang="ru-RU" altLang="ru-RU" sz="2800" b="1" smtClean="0"/>
              <a:t>orticotropin</a:t>
            </a:r>
          </a:p>
          <a:p>
            <a:pPr>
              <a:buFontTx/>
              <a:buNone/>
            </a:pPr>
            <a:r>
              <a:rPr lang="ru-RU" altLang="ru-RU" sz="2800" b="1" smtClean="0"/>
              <a:t>•</a:t>
            </a:r>
            <a:r>
              <a:rPr lang="en-US" altLang="ru-RU" sz="2800" b="1" smtClean="0"/>
              <a:t> </a:t>
            </a:r>
            <a:r>
              <a:rPr lang="ru-RU" altLang="ru-RU" sz="2800" b="1" smtClean="0"/>
              <a:t>Cortisone</a:t>
            </a:r>
          </a:p>
          <a:p>
            <a:pPr>
              <a:buFontTx/>
              <a:buNone/>
            </a:pPr>
            <a:r>
              <a:rPr lang="ru-RU" altLang="ru-RU" sz="2800" b="1" smtClean="0"/>
              <a:t>• Metformin</a:t>
            </a:r>
          </a:p>
          <a:p>
            <a:pPr>
              <a:buFontTx/>
              <a:buNone/>
            </a:pPr>
            <a:r>
              <a:rPr lang="ru-RU" altLang="ru-RU" sz="2800" b="1" smtClean="0"/>
              <a:t>• Aspirin in high doses</a:t>
            </a:r>
          </a:p>
        </p:txBody>
      </p:sp>
      <p:sp>
        <p:nvSpPr>
          <p:cNvPr id="47109" name="Rectangle 4"/>
          <p:cNvSpPr>
            <a:spLocks noChangeArrowheads="1"/>
          </p:cNvSpPr>
          <p:nvPr/>
        </p:nvSpPr>
        <p:spPr bwMode="auto">
          <a:xfrm>
            <a:off x="4572000" y="990600"/>
            <a:ext cx="36576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600">
                <a:solidFill>
                  <a:srgbClr val="FF9900"/>
                </a:solidFill>
                <a:latin typeface="Arial" panose="020B0604020202020204" pitchFamily="34" charset="0"/>
                <a:cs typeface="Arial" panose="020B0604020202020204" pitchFamily="34" charset="0"/>
              </a:rPr>
              <a:t>Fe level increases: </a:t>
            </a:r>
          </a:p>
          <a:p>
            <a:pPr eaLnBrk="1" hangingPunct="1">
              <a:buFontTx/>
              <a:buChar char="•"/>
            </a:pPr>
            <a:r>
              <a:rPr lang="en-US" altLang="ru-RU" sz="2800">
                <a:latin typeface="Arial" panose="020B0604020202020204" pitchFamily="34" charset="0"/>
              </a:rPr>
              <a:t> </a:t>
            </a:r>
            <a:r>
              <a:rPr lang="ru-RU" altLang="ru-RU" sz="2800">
                <a:latin typeface="Arial" panose="020B0604020202020204" pitchFamily="34" charset="0"/>
              </a:rPr>
              <a:t>Estrogen</a:t>
            </a:r>
          </a:p>
          <a:p>
            <a:pPr eaLnBrk="1" hangingPunct="1"/>
            <a:r>
              <a:rPr lang="ru-RU" altLang="ru-RU" sz="2800">
                <a:latin typeface="Arial" panose="020B0604020202020204" pitchFamily="34" charset="0"/>
              </a:rPr>
              <a:t>• Ethanol</a:t>
            </a:r>
          </a:p>
          <a:p>
            <a:pPr eaLnBrk="1" hangingPunct="1"/>
            <a:r>
              <a:rPr lang="ru-RU" altLang="ru-RU" sz="2800">
                <a:latin typeface="Arial" panose="020B0604020202020204" pitchFamily="34" charset="0"/>
              </a:rPr>
              <a:t>• Methotrexate</a:t>
            </a:r>
          </a:p>
          <a:p>
            <a:pPr eaLnBrk="1" hangingPunct="1"/>
            <a:r>
              <a:rPr lang="ru-RU" altLang="ru-RU" sz="2800">
                <a:latin typeface="Arial" panose="020B0604020202020204" pitchFamily="34" charset="0"/>
              </a:rPr>
              <a:t>• Oral contraceptives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ron_deficency_anemia_di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0"/>
            <a:ext cx="8686800" cy="1143000"/>
          </a:xfrm>
        </p:spPr>
        <p:txBody>
          <a:bodyPr/>
          <a:lstStyle/>
          <a:p>
            <a:r>
              <a:rPr lang="en-US" altLang="ru-RU" sz="2800" smtClean="0">
                <a:solidFill>
                  <a:schemeClr val="tx1"/>
                </a:solidFill>
              </a:rPr>
              <a:t/>
            </a:r>
            <a:br>
              <a:rPr lang="en-US" altLang="ru-RU" sz="2800" smtClean="0">
                <a:solidFill>
                  <a:schemeClr val="tx1"/>
                </a:solidFill>
              </a:rPr>
            </a:br>
            <a:r>
              <a:rPr lang="en-US" altLang="ru-RU" sz="2800" smtClean="0">
                <a:solidFill>
                  <a:schemeClr val="tx1"/>
                </a:solidFill>
              </a:rPr>
              <a:t> </a:t>
            </a:r>
            <a:r>
              <a:rPr lang="en-US" altLang="ru-RU" sz="2800" b="1" smtClean="0">
                <a:solidFill>
                  <a:schemeClr val="tx1"/>
                </a:solidFill>
              </a:rPr>
              <a:t>ICD-10:</a:t>
            </a:r>
            <a:r>
              <a:rPr lang="en-US" altLang="ru-RU" sz="2800" smtClean="0">
                <a:solidFill>
                  <a:schemeClr val="tx1"/>
                </a:solidFill>
              </a:rPr>
              <a:t> </a:t>
            </a:r>
            <a:r>
              <a:rPr lang="ru-RU" altLang="ru-RU" sz="2800" b="1" smtClean="0">
                <a:solidFill>
                  <a:schemeClr val="tx1"/>
                </a:solidFill>
              </a:rPr>
              <a:t>Nutritional anaemias</a:t>
            </a:r>
            <a:r>
              <a:rPr lang="en-US" altLang="ru-RU" sz="2800" b="1" smtClean="0">
                <a:solidFill>
                  <a:schemeClr val="tx1"/>
                </a:solidFill>
              </a:rPr>
              <a:t> </a:t>
            </a:r>
            <a:r>
              <a:rPr lang="ru-RU" altLang="ru-RU" sz="2800" b="1" smtClean="0">
                <a:solidFill>
                  <a:schemeClr val="tx1"/>
                </a:solidFill>
              </a:rPr>
              <a:t>(D50-D53)</a:t>
            </a:r>
            <a:br>
              <a:rPr lang="ru-RU" altLang="ru-RU" sz="2800" b="1" smtClean="0">
                <a:solidFill>
                  <a:schemeClr val="tx1"/>
                </a:solidFill>
              </a:rPr>
            </a:br>
            <a:r>
              <a:rPr lang="en-US" altLang="ru-RU" sz="2800" b="1" smtClean="0">
                <a:solidFill>
                  <a:schemeClr val="tx1"/>
                </a:solidFill>
              </a:rPr>
              <a:t>D50 </a:t>
            </a:r>
            <a:r>
              <a:rPr lang="ru-RU" altLang="ru-RU" sz="2800" b="1" smtClean="0">
                <a:solidFill>
                  <a:schemeClr val="tx1"/>
                </a:solidFill>
              </a:rPr>
              <a:t>Iron deficiency anaemia</a:t>
            </a:r>
            <a:r>
              <a:rPr lang="ru-RU" altLang="ru-RU" sz="4000" smtClean="0"/>
              <a:t> </a:t>
            </a:r>
            <a:endParaRPr lang="ru-RU" altLang="ru-RU" sz="4000" u="sng" smtClean="0"/>
          </a:p>
        </p:txBody>
      </p:sp>
      <p:sp>
        <p:nvSpPr>
          <p:cNvPr id="49155" name="Rectangle 3"/>
          <p:cNvSpPr>
            <a:spLocks noGrp="1" noChangeArrowheads="1"/>
          </p:cNvSpPr>
          <p:nvPr>
            <p:ph type="body" idx="1"/>
          </p:nvPr>
        </p:nvSpPr>
        <p:spPr>
          <a:xfrm>
            <a:off x="457200" y="1600200"/>
            <a:ext cx="6858000" cy="4525963"/>
          </a:xfrm>
        </p:spPr>
        <p:txBody>
          <a:bodyPr/>
          <a:lstStyle/>
          <a:p>
            <a:pPr>
              <a:lnSpc>
                <a:spcPct val="80000"/>
              </a:lnSpc>
              <a:buFontTx/>
              <a:buNone/>
            </a:pPr>
            <a:r>
              <a:rPr lang="ru-RU" altLang="ru-RU" sz="2000" b="1" i="1" smtClean="0"/>
              <a:t>Incl.:</a:t>
            </a:r>
          </a:p>
          <a:p>
            <a:pPr lvl="1">
              <a:lnSpc>
                <a:spcPct val="80000"/>
              </a:lnSpc>
            </a:pPr>
            <a:r>
              <a:rPr lang="ru-RU" altLang="ru-RU" sz="1800" smtClean="0"/>
              <a:t>anaemia:</a:t>
            </a:r>
          </a:p>
          <a:p>
            <a:pPr lvl="3">
              <a:lnSpc>
                <a:spcPct val="80000"/>
              </a:lnSpc>
            </a:pPr>
            <a:r>
              <a:rPr lang="ru-RU" altLang="ru-RU" sz="1400" smtClean="0"/>
              <a:t>asiderotic</a:t>
            </a:r>
          </a:p>
          <a:p>
            <a:pPr lvl="3">
              <a:lnSpc>
                <a:spcPct val="80000"/>
              </a:lnSpc>
            </a:pPr>
            <a:r>
              <a:rPr lang="ru-RU" altLang="ru-RU" sz="1400" smtClean="0"/>
              <a:t>hypochromic</a:t>
            </a:r>
          </a:p>
          <a:p>
            <a:pPr>
              <a:lnSpc>
                <a:spcPct val="80000"/>
              </a:lnSpc>
              <a:buFontTx/>
              <a:buNone/>
            </a:pPr>
            <a:r>
              <a:rPr lang="ru-RU" altLang="ru-RU" sz="2000" b="1" smtClean="0">
                <a:solidFill>
                  <a:schemeClr val="hlink"/>
                </a:solidFill>
              </a:rPr>
              <a:t>D50.0</a:t>
            </a:r>
            <a:r>
              <a:rPr lang="en-US" altLang="ru-RU" sz="2000" b="1" smtClean="0">
                <a:solidFill>
                  <a:schemeClr val="hlink"/>
                </a:solidFill>
              </a:rPr>
              <a:t> </a:t>
            </a:r>
            <a:r>
              <a:rPr lang="ru-RU" altLang="ru-RU" sz="2000" b="1" smtClean="0">
                <a:solidFill>
                  <a:schemeClr val="hlink"/>
                </a:solidFill>
              </a:rPr>
              <a:t>Iron deficiency anaemia secondary to blood loss (chronic)</a:t>
            </a:r>
          </a:p>
          <a:p>
            <a:pPr lvl="1">
              <a:lnSpc>
                <a:spcPct val="80000"/>
              </a:lnSpc>
            </a:pPr>
            <a:r>
              <a:rPr lang="ru-RU" altLang="ru-RU" sz="1800" smtClean="0"/>
              <a:t>Posthaemorrhagic anaemia (chronic)</a:t>
            </a:r>
          </a:p>
          <a:p>
            <a:pPr>
              <a:lnSpc>
                <a:spcPct val="80000"/>
              </a:lnSpc>
              <a:buFontTx/>
              <a:buNone/>
            </a:pPr>
            <a:r>
              <a:rPr lang="ru-RU" altLang="ru-RU" sz="2000" b="1" i="1" smtClean="0"/>
              <a:t>Excl.:</a:t>
            </a:r>
          </a:p>
          <a:p>
            <a:pPr lvl="1">
              <a:lnSpc>
                <a:spcPct val="80000"/>
              </a:lnSpc>
            </a:pPr>
            <a:r>
              <a:rPr lang="ru-RU" altLang="ru-RU" sz="1800" smtClean="0"/>
              <a:t>acute posthaemorrhagic anaemia (</a:t>
            </a:r>
            <a:r>
              <a:rPr lang="ru-RU" altLang="ru-RU" sz="1800" u="sng" smtClean="0">
                <a:hlinkClick r:id="rId2"/>
              </a:rPr>
              <a:t>D62</a:t>
            </a:r>
            <a:r>
              <a:rPr lang="ru-RU" altLang="ru-RU" sz="1800" smtClean="0"/>
              <a:t>)</a:t>
            </a:r>
          </a:p>
          <a:p>
            <a:pPr lvl="1">
              <a:lnSpc>
                <a:spcPct val="80000"/>
              </a:lnSpc>
            </a:pPr>
            <a:r>
              <a:rPr lang="ru-RU" altLang="ru-RU" sz="1800" smtClean="0"/>
              <a:t>congenital anaemia from fetal blood loss (</a:t>
            </a:r>
            <a:r>
              <a:rPr lang="ru-RU" altLang="ru-RU" sz="1800" u="sng" smtClean="0">
                <a:hlinkClick r:id="rId3"/>
              </a:rPr>
              <a:t>P61.3</a:t>
            </a:r>
            <a:r>
              <a:rPr lang="ru-RU" altLang="ru-RU" sz="1800" smtClean="0"/>
              <a:t>)</a:t>
            </a:r>
          </a:p>
          <a:p>
            <a:pPr>
              <a:lnSpc>
                <a:spcPct val="80000"/>
              </a:lnSpc>
              <a:buFontTx/>
              <a:buNone/>
            </a:pPr>
            <a:r>
              <a:rPr lang="ru-RU" altLang="ru-RU" sz="2000" b="1" smtClean="0">
                <a:solidFill>
                  <a:schemeClr val="hlink"/>
                </a:solidFill>
              </a:rPr>
              <a:t>D50.1</a:t>
            </a:r>
            <a:r>
              <a:rPr lang="en-US" altLang="ru-RU" sz="2000" b="1" smtClean="0">
                <a:solidFill>
                  <a:schemeClr val="hlink"/>
                </a:solidFill>
              </a:rPr>
              <a:t> </a:t>
            </a:r>
            <a:r>
              <a:rPr lang="ru-RU" altLang="ru-RU" sz="2000" b="1" smtClean="0">
                <a:solidFill>
                  <a:schemeClr val="hlink"/>
                </a:solidFill>
              </a:rPr>
              <a:t>Sideropenic dysphagia</a:t>
            </a:r>
          </a:p>
          <a:p>
            <a:pPr lvl="1">
              <a:lnSpc>
                <a:spcPct val="80000"/>
              </a:lnSpc>
            </a:pPr>
            <a:r>
              <a:rPr lang="ru-RU" altLang="ru-RU" sz="1800" smtClean="0"/>
              <a:t>Kelly-Paterson syndrome</a:t>
            </a:r>
          </a:p>
          <a:p>
            <a:pPr lvl="1">
              <a:lnSpc>
                <a:spcPct val="80000"/>
              </a:lnSpc>
            </a:pPr>
            <a:r>
              <a:rPr lang="ru-RU" altLang="ru-RU" sz="1800" smtClean="0"/>
              <a:t>Plummer-Vinson syndrome</a:t>
            </a:r>
          </a:p>
          <a:p>
            <a:pPr>
              <a:lnSpc>
                <a:spcPct val="80000"/>
              </a:lnSpc>
              <a:buFontTx/>
              <a:buNone/>
            </a:pPr>
            <a:r>
              <a:rPr lang="ru-RU" altLang="ru-RU" sz="2000" b="1" smtClean="0">
                <a:solidFill>
                  <a:schemeClr val="hlink"/>
                </a:solidFill>
              </a:rPr>
              <a:t>D50.8</a:t>
            </a:r>
            <a:r>
              <a:rPr lang="en-US" altLang="ru-RU" sz="2000" b="1" smtClean="0">
                <a:solidFill>
                  <a:schemeClr val="hlink"/>
                </a:solidFill>
              </a:rPr>
              <a:t> </a:t>
            </a:r>
            <a:r>
              <a:rPr lang="ru-RU" altLang="ru-RU" sz="2000" b="1" smtClean="0">
                <a:solidFill>
                  <a:schemeClr val="hlink"/>
                </a:solidFill>
              </a:rPr>
              <a:t>Other iron deficiency anaemias</a:t>
            </a:r>
          </a:p>
          <a:p>
            <a:pPr>
              <a:lnSpc>
                <a:spcPct val="80000"/>
              </a:lnSpc>
              <a:buFontTx/>
              <a:buNone/>
            </a:pPr>
            <a:r>
              <a:rPr lang="ru-RU" altLang="ru-RU" sz="2000" b="1" smtClean="0">
                <a:solidFill>
                  <a:schemeClr val="hlink"/>
                </a:solidFill>
              </a:rPr>
              <a:t>D50.9</a:t>
            </a:r>
            <a:r>
              <a:rPr lang="en-US" altLang="ru-RU" sz="2000" b="1" smtClean="0">
                <a:solidFill>
                  <a:schemeClr val="hlink"/>
                </a:solidFill>
              </a:rPr>
              <a:t> </a:t>
            </a:r>
            <a:r>
              <a:rPr lang="ru-RU" altLang="ru-RU" sz="2000" b="1" smtClean="0">
                <a:solidFill>
                  <a:schemeClr val="hlink"/>
                </a:solidFill>
              </a:rPr>
              <a:t>Iron deficiency anaemia, unspecified</a:t>
            </a:r>
          </a:p>
        </p:txBody>
      </p:sp>
      <p:pic>
        <p:nvPicPr>
          <p:cNvPr id="2" name="Picture 1" descr="red-blood-cells.jpg"/>
          <p:cNvPicPr>
            <a:picLocks noChangeAspect="1"/>
          </p:cNvPicPr>
          <p:nvPr/>
        </p:nvPicPr>
        <p:blipFill>
          <a:blip r:embed="rId4"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0179" name="Rectangle 2"/>
          <p:cNvSpPr>
            <a:spLocks noGrp="1" noChangeArrowheads="1"/>
          </p:cNvSpPr>
          <p:nvPr>
            <p:ph type="title"/>
          </p:nvPr>
        </p:nvSpPr>
        <p:spPr>
          <a:xfrm>
            <a:off x="0" y="0"/>
            <a:ext cx="8229600" cy="838200"/>
          </a:xfrm>
        </p:spPr>
        <p:txBody>
          <a:bodyPr/>
          <a:lstStyle/>
          <a:p>
            <a:pPr eaLnBrk="1" hangingPunct="1"/>
            <a:r>
              <a:rPr lang="en-US" altLang="ru-RU" sz="3200" b="1" smtClean="0">
                <a:solidFill>
                  <a:schemeClr val="hlink"/>
                </a:solidFill>
              </a:rPr>
              <a:t>SIGNS &amp; SYMPTOMS - anemia syndrome</a:t>
            </a:r>
          </a:p>
        </p:txBody>
      </p:sp>
      <p:sp>
        <p:nvSpPr>
          <p:cNvPr id="50180" name="Rectangle 9"/>
          <p:cNvSpPr>
            <a:spLocks noChangeArrowheads="1"/>
          </p:cNvSpPr>
          <p:nvPr/>
        </p:nvSpPr>
        <p:spPr bwMode="auto">
          <a:xfrm>
            <a:off x="2590800" y="3962400"/>
            <a:ext cx="314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a:solidFill>
                  <a:schemeClr val="bg1"/>
                </a:solidFill>
              </a:rPr>
              <a:t>cracks in the sides of the mouth</a:t>
            </a:r>
          </a:p>
        </p:txBody>
      </p:sp>
      <p:pic>
        <p:nvPicPr>
          <p:cNvPr id="50181" name="Picture 3" descr="http://t2.gstatic.com/images?q=tbn:ANd9GcRX2RML2eS1kpscJp1IMI86STmhry1JPd6E20qwrlnL4hKtX4g-mSsQzaT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7620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2200"/>
            <a:ext cx="22637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descr="https://encrypted-tbn1.gstatic.com/images?q=tbn:ANd9GcS4VSVwEd8AbtC0ql51S8TWAuZZ5eQsvmQLYYqxs4fjlcitZh8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810000"/>
            <a:ext cx="2286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5"/>
          <p:cNvSpPr>
            <a:spLocks noChangeArrowheads="1"/>
          </p:cNvSpPr>
          <p:nvPr/>
        </p:nvSpPr>
        <p:spPr bwMode="auto">
          <a:xfrm>
            <a:off x="228600" y="838200"/>
            <a:ext cx="48006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buFontTx/>
              <a:buChar char="•"/>
            </a:pPr>
            <a:r>
              <a:rPr lang="en-US" altLang="ru-RU" sz="2400">
                <a:latin typeface="Arial Unicode MS" pitchFamily="34" charset="-128"/>
                <a:ea typeface="Arial Unicode MS" pitchFamily="34" charset="-128"/>
              </a:rPr>
              <a:t>Pale skin ;</a:t>
            </a:r>
          </a:p>
          <a:p>
            <a:pPr eaLnBrk="1" hangingPunct="1">
              <a:buFontTx/>
              <a:buChar char="•"/>
            </a:pPr>
            <a:r>
              <a:rPr lang="en-US" altLang="ru-RU" sz="2400">
                <a:latin typeface="Arial Unicode MS" pitchFamily="34" charset="-128"/>
                <a:ea typeface="Arial Unicode MS" pitchFamily="34" charset="-128"/>
              </a:rPr>
              <a:t>Headache;</a:t>
            </a:r>
          </a:p>
          <a:p>
            <a:pPr eaLnBrk="1" hangingPunct="1">
              <a:buFontTx/>
              <a:buChar char="•"/>
            </a:pPr>
            <a:r>
              <a:rPr lang="en-US" altLang="ru-RU" sz="2400">
                <a:latin typeface="Arial Unicode MS" pitchFamily="34" charset="-128"/>
                <a:ea typeface="Arial Unicode MS" pitchFamily="34" charset="-128"/>
              </a:rPr>
              <a:t>Dizziness or lightheadedness;</a:t>
            </a:r>
          </a:p>
          <a:p>
            <a:pPr eaLnBrk="1" hangingPunct="1">
              <a:buFontTx/>
              <a:buChar char="•"/>
            </a:pPr>
            <a:r>
              <a:rPr lang="en-US" altLang="ru-RU" sz="2400">
                <a:latin typeface="Arial Unicode MS" pitchFamily="34" charset="-128"/>
                <a:ea typeface="Arial Unicode MS" pitchFamily="34" charset="-128"/>
              </a:rPr>
              <a:t>Fatigue (tiredness);</a:t>
            </a:r>
          </a:p>
          <a:p>
            <a:pPr eaLnBrk="1" hangingPunct="1">
              <a:buFontTx/>
              <a:buChar char="•"/>
            </a:pPr>
            <a:r>
              <a:rPr lang="en-US" altLang="ru-RU" sz="2400">
                <a:latin typeface="Arial Unicode MS" pitchFamily="34" charset="-128"/>
                <a:ea typeface="Arial Unicode MS" pitchFamily="34" charset="-128"/>
              </a:rPr>
              <a:t>Tinnitus</a:t>
            </a:r>
          </a:p>
          <a:p>
            <a:pPr eaLnBrk="1" hangingPunct="1">
              <a:buFontTx/>
              <a:buChar char="•"/>
            </a:pPr>
            <a:r>
              <a:rPr lang="en-US" altLang="ru-RU" sz="2400">
                <a:latin typeface="Arial Unicode MS" pitchFamily="34" charset="-128"/>
                <a:ea typeface="Arial Unicode MS" pitchFamily="34" charset="-128"/>
              </a:rPr>
              <a:t>Tachycardia, hypotension, chest pain, </a:t>
            </a:r>
          </a:p>
          <a:p>
            <a:pPr eaLnBrk="1" hangingPunct="1"/>
            <a:r>
              <a:rPr lang="en-US" altLang="ru-RU" sz="2400">
                <a:latin typeface="Arial Unicode MS" pitchFamily="34" charset="-128"/>
                <a:ea typeface="Arial Unicode MS" pitchFamily="34" charset="-128"/>
              </a:rPr>
              <a:t>sinus arrhythmia, systolic murmur at the apex;</a:t>
            </a:r>
          </a:p>
          <a:p>
            <a:pPr eaLnBrk="1" hangingPunct="1">
              <a:buFontTx/>
              <a:buChar char="•"/>
            </a:pPr>
            <a:r>
              <a:rPr lang="en-US" altLang="ru-RU" sz="2400">
                <a:latin typeface="Arial Unicode MS" pitchFamily="34" charset="-128"/>
                <a:ea typeface="Arial Unicode MS" pitchFamily="34" charset="-128"/>
              </a:rPr>
              <a:t>Reduced memory;</a:t>
            </a:r>
          </a:p>
          <a:p>
            <a:pPr eaLnBrk="1" hangingPunct="1">
              <a:buFontTx/>
              <a:buChar char="•"/>
            </a:pPr>
            <a:r>
              <a:rPr lang="en-US" altLang="ru-RU" sz="2400">
                <a:latin typeface="Arial Unicode MS" pitchFamily="34" charset="-128"/>
                <a:ea typeface="Arial Unicode MS" pitchFamily="34" charset="-128"/>
              </a:rPr>
              <a:t>Irritability;</a:t>
            </a:r>
          </a:p>
          <a:p>
            <a:pPr eaLnBrk="1" hangingPunct="1">
              <a:buFontTx/>
              <a:buChar char="•"/>
            </a:pPr>
            <a:r>
              <a:rPr lang="en-US" altLang="ru-RU" sz="2400">
                <a:latin typeface="Arial Unicode MS" pitchFamily="34" charset="-128"/>
                <a:ea typeface="Arial Unicode MS" pitchFamily="34" charset="-128"/>
              </a:rPr>
              <a:t>Shortness of breath;</a:t>
            </a:r>
          </a:p>
          <a:p>
            <a:pPr eaLnBrk="1" hangingPunct="1">
              <a:buFontTx/>
              <a:buChar char="•"/>
            </a:pPr>
            <a:r>
              <a:rPr lang="en-US" altLang="ru-RU" sz="2400">
                <a:latin typeface="Arial Unicode MS" pitchFamily="34" charset="-128"/>
                <a:ea typeface="Arial Unicode MS" pitchFamily="34" charset="-128"/>
              </a:rPr>
              <a:t>Swelling or soreness of the tongue;</a:t>
            </a:r>
          </a:p>
          <a:p>
            <a:pPr eaLnBrk="1" hangingPunct="1">
              <a:buFontTx/>
              <a:buChar char="•"/>
            </a:pPr>
            <a:r>
              <a:rPr lang="en-US" altLang="ru-RU" sz="2400">
                <a:latin typeface="Arial Unicode MS" pitchFamily="34" charset="-128"/>
                <a:ea typeface="Arial Unicode MS" pitchFamily="34" charset="-128"/>
              </a:rPr>
              <a:t>Cold hands and feet.</a:t>
            </a:r>
          </a:p>
          <a:p>
            <a:pPr eaLnBrk="1" hangingPunct="1">
              <a:buFontTx/>
              <a:buChar char="•"/>
            </a:pPr>
            <a:endParaRPr lang="ru-RU" altLang="ru-RU" sz="2400">
              <a:latin typeface="Arial Unicode MS" pitchFamily="34" charset="-128"/>
              <a:ea typeface="Arial Unicode MS" pitchFamily="34" charset="-128"/>
            </a:endParaRPr>
          </a:p>
        </p:txBody>
      </p:sp>
      <p:pic>
        <p:nvPicPr>
          <p:cNvPr id="50185" name="rg_hi" descr="ANd9GcTyvlLxfIwLxCHa6CegnYV9KP9PTXME2bBR5SNZjP_rg71JsqCFw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257800"/>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1203" name="Rectangle 2"/>
          <p:cNvSpPr>
            <a:spLocks noGrp="1" noChangeArrowheads="1"/>
          </p:cNvSpPr>
          <p:nvPr>
            <p:ph type="title"/>
          </p:nvPr>
        </p:nvSpPr>
        <p:spPr>
          <a:xfrm>
            <a:off x="0" y="0"/>
            <a:ext cx="9144000" cy="838200"/>
          </a:xfrm>
        </p:spPr>
        <p:txBody>
          <a:bodyPr/>
          <a:lstStyle/>
          <a:p>
            <a:r>
              <a:rPr lang="en-US" altLang="ru-RU" sz="3200" b="1" smtClean="0">
                <a:solidFill>
                  <a:schemeClr val="hlink"/>
                </a:solidFill>
              </a:rPr>
              <a:t>SIGNS &amp; SYMPTOMS - sideropenia syndrome</a:t>
            </a:r>
            <a:endParaRPr lang="ru-RU" altLang="ru-RU" sz="3200" b="1" smtClean="0">
              <a:solidFill>
                <a:schemeClr val="hlink"/>
              </a:solidFill>
            </a:endParaRPr>
          </a:p>
        </p:txBody>
      </p:sp>
      <p:sp>
        <p:nvSpPr>
          <p:cNvPr id="51204" name="Rectangle 3"/>
          <p:cNvSpPr>
            <a:spLocks noGrp="1" noChangeArrowheads="1"/>
          </p:cNvSpPr>
          <p:nvPr>
            <p:ph type="body" idx="1"/>
          </p:nvPr>
        </p:nvSpPr>
        <p:spPr>
          <a:xfrm>
            <a:off x="0" y="762000"/>
            <a:ext cx="4724400" cy="5715000"/>
          </a:xfrm>
        </p:spPr>
        <p:txBody>
          <a:bodyPr/>
          <a:lstStyle/>
          <a:p>
            <a:pPr>
              <a:lnSpc>
                <a:spcPct val="80000"/>
              </a:lnSpc>
            </a:pPr>
            <a:r>
              <a:rPr lang="en-US" altLang="ru-RU" sz="2000" b="1" smtClean="0"/>
              <a:t>Muscle weakness and atrophy, </a:t>
            </a:r>
          </a:p>
          <a:p>
            <a:pPr>
              <a:lnSpc>
                <a:spcPct val="80000"/>
              </a:lnSpc>
            </a:pPr>
            <a:r>
              <a:rPr lang="en-US" altLang="ru-RU" sz="2000" b="1" smtClean="0"/>
              <a:t>restless legs syndrome (RLS) - a disorder that causes a strong urge to move the legs;</a:t>
            </a:r>
          </a:p>
          <a:p>
            <a:pPr>
              <a:lnSpc>
                <a:spcPct val="80000"/>
              </a:lnSpc>
            </a:pPr>
            <a:r>
              <a:rPr lang="en-US" altLang="ru-RU" sz="2000" b="1" smtClean="0"/>
              <a:t>Dystrophic skin changes;</a:t>
            </a:r>
          </a:p>
          <a:p>
            <a:pPr>
              <a:lnSpc>
                <a:spcPct val="80000"/>
              </a:lnSpc>
            </a:pPr>
            <a:r>
              <a:rPr lang="en-US" altLang="ru-RU" sz="2000" b="1" smtClean="0"/>
              <a:t>Hair loss</a:t>
            </a:r>
          </a:p>
          <a:p>
            <a:pPr>
              <a:lnSpc>
                <a:spcPct val="80000"/>
              </a:lnSpc>
            </a:pPr>
            <a:r>
              <a:rPr lang="en-US" altLang="ru-RU" sz="2000" b="1" smtClean="0"/>
              <a:t>Brittle nails</a:t>
            </a:r>
          </a:p>
          <a:p>
            <a:pPr>
              <a:lnSpc>
                <a:spcPct val="80000"/>
              </a:lnSpc>
            </a:pPr>
            <a:r>
              <a:rPr lang="en-US" altLang="ru-RU" sz="2000" b="1" smtClean="0"/>
              <a:t>Glossitis</a:t>
            </a:r>
          </a:p>
          <a:p>
            <a:pPr>
              <a:lnSpc>
                <a:spcPct val="80000"/>
              </a:lnSpc>
            </a:pPr>
            <a:r>
              <a:rPr lang="en-US" altLang="ru-RU" sz="2000" b="1" smtClean="0"/>
              <a:t>Atrophic gastritis</a:t>
            </a:r>
          </a:p>
          <a:p>
            <a:pPr>
              <a:lnSpc>
                <a:spcPct val="80000"/>
              </a:lnSpc>
            </a:pPr>
            <a:r>
              <a:rPr lang="en-US" altLang="ru-RU" sz="2000" b="1" smtClean="0"/>
              <a:t>Pain when swallowing</a:t>
            </a:r>
          </a:p>
          <a:p>
            <a:pPr>
              <a:lnSpc>
                <a:spcPct val="80000"/>
              </a:lnSpc>
            </a:pPr>
            <a:r>
              <a:rPr lang="en-US" altLang="ru-RU" sz="2000" b="1" smtClean="0"/>
              <a:t>Urine incontinence</a:t>
            </a:r>
          </a:p>
          <a:p>
            <a:pPr>
              <a:lnSpc>
                <a:spcPct val="80000"/>
              </a:lnSpc>
            </a:pPr>
            <a:r>
              <a:rPr lang="en-US" altLang="ru-RU" sz="2000" b="1" smtClean="0"/>
              <a:t>Low-grade fever</a:t>
            </a:r>
          </a:p>
          <a:p>
            <a:pPr>
              <a:lnSpc>
                <a:spcPct val="80000"/>
              </a:lnSpc>
            </a:pPr>
            <a:r>
              <a:rPr lang="en-US" altLang="ru-RU" sz="2000" b="1" smtClean="0"/>
              <a:t>Frequent respiratory infections</a:t>
            </a:r>
          </a:p>
          <a:p>
            <a:pPr>
              <a:lnSpc>
                <a:spcPct val="80000"/>
              </a:lnSpc>
            </a:pPr>
            <a:r>
              <a:rPr lang="en-US" altLang="ru-RU" sz="2000" b="1" smtClean="0"/>
              <a:t>Pica (unusual craving for non-nutritive substances such as ice, dirt, paint) </a:t>
            </a:r>
          </a:p>
          <a:p>
            <a:pPr>
              <a:lnSpc>
                <a:spcPct val="80000"/>
              </a:lnSpc>
            </a:pPr>
            <a:r>
              <a:rPr lang="en-US" altLang="ru-RU" sz="2000" b="1" smtClean="0"/>
              <a:t>Violation of smell</a:t>
            </a:r>
            <a:endParaRPr lang="ru-RU" altLang="ru-RU" sz="2000" b="1" smtClean="0"/>
          </a:p>
        </p:txBody>
      </p:sp>
      <p:pic>
        <p:nvPicPr>
          <p:cNvPr id="51205" name="rg_hi" descr="http://t0.gstatic.com/images?q=tbn:ANd9GcR8BT_K4FsOPDajGZr_HJnT0SNBqBpgJYtzfSnYqsXjQ9kJc4DC2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25860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descr="https://encrypted-tbn3.gstatic.com/images?q=tbn:ANd9GcS1n-alLspBBfCh71RVXiWVL4bOPl4uyJws9ePP8pe12sjhts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90800"/>
            <a:ext cx="259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rg_hi" descr="http://t3.gstatic.com/images?q=tbn:ANd9GcTzSdPEd_FqnAJPk38bylOm5rSWnU2TW2bx4lzIMFDlI_aGMBjB">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3434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ru-RU" altLang="ru-RU" smtClean="0"/>
              <a:t>Human Blood under microscope</a:t>
            </a:r>
          </a:p>
        </p:txBody>
      </p:sp>
      <p:pic>
        <p:nvPicPr>
          <p:cNvPr id="97284" name="Human Blood under microscope.mp4">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3048000" y="2719388"/>
            <a:ext cx="3048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72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7284"/>
                                        </p:tgtEl>
                                      </p:cBhvr>
                                    </p:cmd>
                                  </p:childTnLst>
                                </p:cTn>
                              </p:par>
                            </p:childTnLst>
                          </p:cTn>
                        </p:par>
                      </p:childTnLst>
                    </p:cTn>
                  </p:par>
                </p:childTnLst>
              </p:cTn>
              <p:nextCondLst>
                <p:cond evt="onClick" delay="0">
                  <p:tgtEl>
                    <p:spTgt spid="97284"/>
                  </p:tgtEl>
                </p:cond>
              </p:nextCondLst>
            </p:seq>
            <p:video>
              <p:cMediaNode>
                <p:cTn id="7" fill="hold" display="0">
                  <p:stCondLst>
                    <p:cond delay="indefinite"/>
                  </p:stCondLst>
                  <p:endCondLst>
                    <p:cond evt="onNext" delay="0">
                      <p:tgtEl>
                        <p:sldTgt/>
                      </p:tgtEl>
                    </p:cond>
                    <p:cond evt="onPrev" delay="0">
                      <p:tgtEl>
                        <p:sldTgt/>
                      </p:tgtEl>
                    </p:cond>
                  </p:endCondLst>
                </p:cTn>
                <p:tgtEl>
                  <p:spTgt spid="9728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p:nvPr>
        </p:nvSpPr>
        <p:spPr>
          <a:xfrm>
            <a:off x="457200" y="274638"/>
            <a:ext cx="7772400" cy="5851525"/>
          </a:xfrm>
        </p:spPr>
        <p:txBody>
          <a:bodyPr/>
          <a:lstStyle/>
          <a:p>
            <a:pPr eaLnBrk="1" hangingPunct="1">
              <a:buFontTx/>
              <a:buNone/>
            </a:pPr>
            <a:r>
              <a:rPr lang="en-US" altLang="ru-RU" b="1" smtClean="0">
                <a:solidFill>
                  <a:schemeClr val="hlink"/>
                </a:solidFill>
              </a:rPr>
              <a:t>SIGNS &amp; SYMPTOMS (cont-d)</a:t>
            </a:r>
            <a:endParaRPr lang="en-US" altLang="ru-RU" sz="2800" smtClean="0"/>
          </a:p>
          <a:p>
            <a:pPr eaLnBrk="1" hangingPunct="1">
              <a:buFontTx/>
              <a:buNone/>
            </a:pPr>
            <a:r>
              <a:rPr lang="en-US" altLang="ru-RU" sz="2800" smtClean="0"/>
              <a:t>Some signs and symptoms of iron-deficiency anemia are related to the condition's causes.</a:t>
            </a:r>
          </a:p>
          <a:p>
            <a:pPr eaLnBrk="1" hangingPunct="1">
              <a:buFontTx/>
              <a:buNone/>
            </a:pPr>
            <a:r>
              <a:rPr lang="en-US" altLang="ru-RU" sz="2800" smtClean="0"/>
              <a:t> </a:t>
            </a:r>
          </a:p>
          <a:p>
            <a:pPr eaLnBrk="1" hangingPunct="1">
              <a:buFont typeface="Wingdings" panose="05000000000000000000" pitchFamily="2" charset="2"/>
              <a:buChar char="q"/>
            </a:pPr>
            <a:r>
              <a:rPr lang="en-US" altLang="ru-RU" sz="2800" smtClean="0"/>
              <a:t> A sign of intestinal bleeding is bright red blood in the stools or black, tarry-looking stools.</a:t>
            </a:r>
          </a:p>
          <a:p>
            <a:pPr eaLnBrk="1" hangingPunct="1">
              <a:buFont typeface="Wingdings" panose="05000000000000000000" pitchFamily="2" charset="2"/>
              <a:buChar char="q"/>
            </a:pPr>
            <a:r>
              <a:rPr lang="en-US" altLang="ru-RU" sz="2800" smtClean="0"/>
              <a:t> Very heavy menstrual bleeding, long periods, or other vaginal bleeding may suggest that a woman is at risk for iron-deficiency anemia.</a:t>
            </a:r>
          </a:p>
          <a:p>
            <a:pPr eaLnBrk="1" hangingPunct="1"/>
            <a:endParaRPr lang="en-US" altLang="ru-RU" sz="28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p:nvPr>
        </p:nvSpPr>
        <p:spPr>
          <a:xfrm>
            <a:off x="0" y="0"/>
            <a:ext cx="8077200" cy="5851525"/>
          </a:xfrm>
        </p:spPr>
        <p:txBody>
          <a:bodyPr/>
          <a:lstStyle/>
          <a:p>
            <a:pPr eaLnBrk="1" hangingPunct="1">
              <a:buFontTx/>
              <a:buNone/>
            </a:pPr>
            <a:r>
              <a:rPr lang="en-US" altLang="ru-RU" b="1" smtClean="0">
                <a:solidFill>
                  <a:schemeClr val="hlink"/>
                </a:solidFill>
              </a:rPr>
              <a:t>Severe iron-deficiency anemia can lead to:</a:t>
            </a:r>
          </a:p>
          <a:p>
            <a:pPr eaLnBrk="1" hangingPunct="1"/>
            <a:r>
              <a:rPr lang="en-US" altLang="ru-RU" smtClean="0"/>
              <a:t>problems with growth and development </a:t>
            </a:r>
          </a:p>
          <a:p>
            <a:pPr eaLnBrk="1" hangingPunct="1">
              <a:buFontTx/>
              <a:buNone/>
            </a:pPr>
            <a:r>
              <a:rPr lang="en-US" altLang="ru-RU" smtClean="0"/>
              <a:t>   in children</a:t>
            </a:r>
          </a:p>
          <a:p>
            <a:pPr eaLnBrk="1" hangingPunct="1"/>
            <a:r>
              <a:rPr lang="en-US" altLang="ru-RU" smtClean="0"/>
              <a:t>angina (chest pain)</a:t>
            </a:r>
          </a:p>
          <a:p>
            <a:pPr eaLnBrk="1" hangingPunct="1"/>
            <a:r>
              <a:rPr lang="en-US" altLang="ru-RU" smtClean="0"/>
              <a:t>leg pain (intermittent claudication)</a:t>
            </a:r>
          </a:p>
          <a:p>
            <a:pPr eaLnBrk="1" hangingPunct="1"/>
            <a:r>
              <a:rPr lang="en-US" altLang="ru-RU" sz="2800" smtClean="0"/>
              <a:t>A sign of intestinal bleeding is bright red blood in the stools or black, tarry-looking stools.</a:t>
            </a:r>
          </a:p>
          <a:p>
            <a:pPr eaLnBrk="1" hangingPunct="1"/>
            <a:r>
              <a:rPr lang="en-US" altLang="ru-RU" sz="2800" smtClean="0"/>
              <a:t> Very heavy menstrual bleeding, long periods, or other vaginal bleeding may suggest that a woman is at risk for iron-deficiency anemia.</a:t>
            </a:r>
          </a:p>
          <a:p>
            <a:pPr eaLnBrk="1" hangingPunct="1">
              <a:buFont typeface="Wingdings" panose="05000000000000000000" pitchFamily="2" charset="2"/>
              <a:buNone/>
            </a:pPr>
            <a:endParaRPr lang="en-US" altLang="ru-RU" smtClean="0"/>
          </a:p>
          <a:p>
            <a:pPr eaLnBrk="1" hangingPunct="1">
              <a:buFont typeface="Wingdings" panose="05000000000000000000" pitchFamily="2" charset="2"/>
              <a:buChar char="q"/>
            </a:pPr>
            <a:endParaRPr lang="en-US" altLang="ru-RU" smtClean="0"/>
          </a:p>
          <a:p>
            <a:pPr eaLnBrk="1" hangingPunct="1">
              <a:buFont typeface="Wingdings" panose="05000000000000000000" pitchFamily="2" charset="2"/>
              <a:buChar char="q"/>
            </a:pPr>
            <a:endParaRPr lang="en-US" altLang="ru-RU" smtClean="0"/>
          </a:p>
          <a:p>
            <a:pPr eaLnBrk="1" hangingPunct="1"/>
            <a:endParaRPr lang="en-US" altLang="ru-RU" smtClean="0"/>
          </a:p>
          <a:p>
            <a:pPr eaLnBrk="1" hangingPunct="1"/>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4275" name="Rectangle 2"/>
          <p:cNvSpPr>
            <a:spLocks noGrp="1" noChangeArrowheads="1"/>
          </p:cNvSpPr>
          <p:nvPr>
            <p:ph type="title"/>
          </p:nvPr>
        </p:nvSpPr>
        <p:spPr>
          <a:xfrm>
            <a:off x="0" y="274638"/>
            <a:ext cx="9144000" cy="1143000"/>
          </a:xfrm>
        </p:spPr>
        <p:txBody>
          <a:bodyPr/>
          <a:lstStyle/>
          <a:p>
            <a:r>
              <a:rPr lang="en-US" altLang="ru-RU" sz="4000" b="1" smtClean="0">
                <a:solidFill>
                  <a:schemeClr val="hlink"/>
                </a:solidFill>
              </a:rPr>
              <a:t>Iron Deficiency Anemia – Lab Findings</a:t>
            </a:r>
            <a:r>
              <a:rPr lang="en-US" altLang="ru-RU" sz="4000" smtClean="0"/>
              <a:t>	</a:t>
            </a:r>
          </a:p>
        </p:txBody>
      </p:sp>
      <p:sp>
        <p:nvSpPr>
          <p:cNvPr id="54276" name="Rectangle 3"/>
          <p:cNvSpPr>
            <a:spLocks noGrp="1" noChangeArrowheads="1"/>
          </p:cNvSpPr>
          <p:nvPr>
            <p:ph type="body" idx="1"/>
          </p:nvPr>
        </p:nvSpPr>
        <p:spPr/>
        <p:txBody>
          <a:bodyPr/>
          <a:lstStyle/>
          <a:p>
            <a:r>
              <a:rPr lang="en-US" altLang="ru-RU" smtClean="0"/>
              <a:t>Serum Iron</a:t>
            </a:r>
          </a:p>
          <a:p>
            <a:pPr lvl="2"/>
            <a:r>
              <a:rPr lang="en-US" altLang="ru-RU" b="1" smtClean="0">
                <a:solidFill>
                  <a:srgbClr val="0000FF"/>
                </a:solidFill>
              </a:rPr>
              <a:t>LOW</a:t>
            </a:r>
            <a:r>
              <a:rPr lang="en-US" altLang="ru-RU" smtClean="0"/>
              <a:t> (&lt; 60 micrograms/dL)</a:t>
            </a:r>
          </a:p>
          <a:p>
            <a:r>
              <a:rPr lang="en-US" altLang="ru-RU" smtClean="0"/>
              <a:t>Total Iron Binding Capacity (TIBC)</a:t>
            </a:r>
          </a:p>
          <a:p>
            <a:pPr lvl="2"/>
            <a:r>
              <a:rPr lang="en-US" altLang="ru-RU" b="1" smtClean="0">
                <a:solidFill>
                  <a:srgbClr val="FF3300"/>
                </a:solidFill>
              </a:rPr>
              <a:t>HIGH</a:t>
            </a:r>
            <a:r>
              <a:rPr lang="en-US" altLang="ru-RU" smtClean="0"/>
              <a:t> ( &gt; 360 micrograms/dL)</a:t>
            </a:r>
          </a:p>
          <a:p>
            <a:r>
              <a:rPr lang="en-US" altLang="ru-RU" smtClean="0"/>
              <a:t>Serum Ferritin</a:t>
            </a:r>
          </a:p>
          <a:p>
            <a:pPr lvl="2"/>
            <a:r>
              <a:rPr lang="en-US" altLang="ru-RU" b="1" smtClean="0">
                <a:solidFill>
                  <a:srgbClr val="0000FF"/>
                </a:solidFill>
              </a:rPr>
              <a:t>LOW</a:t>
            </a:r>
            <a:r>
              <a:rPr lang="en-US" altLang="ru-RU" smtClean="0"/>
              <a:t> (&lt; 20 nanograms/mL)</a:t>
            </a:r>
          </a:p>
          <a:p>
            <a:pPr lvl="2"/>
            <a:r>
              <a:rPr lang="en-US" altLang="ru-RU" smtClean="0"/>
              <a:t>Can be “falsely”normal in inflammatory states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5299" name="Rectangle 2"/>
          <p:cNvSpPr>
            <a:spLocks noGrp="1" noChangeArrowheads="1"/>
          </p:cNvSpPr>
          <p:nvPr>
            <p:ph type="title"/>
          </p:nvPr>
        </p:nvSpPr>
        <p:spPr>
          <a:xfrm>
            <a:off x="457200" y="0"/>
            <a:ext cx="8229600" cy="792163"/>
          </a:xfrm>
        </p:spPr>
        <p:txBody>
          <a:bodyPr/>
          <a:lstStyle/>
          <a:p>
            <a:r>
              <a:rPr lang="en-US" altLang="ru-RU" sz="3200" b="1" smtClean="0">
                <a:solidFill>
                  <a:schemeClr val="hlink"/>
                </a:solidFill>
              </a:rPr>
              <a:t>SECONDARY HYPOCHROMIC ANEMIAS</a:t>
            </a:r>
            <a:r>
              <a:rPr lang="uk-UA" altLang="ru-RU" sz="4000" smtClean="0"/>
              <a:t> </a:t>
            </a:r>
            <a:endParaRPr lang="ru-RU" altLang="ru-RU" sz="4000" smtClean="0"/>
          </a:p>
        </p:txBody>
      </p:sp>
      <p:graphicFrame>
        <p:nvGraphicFramePr>
          <p:cNvPr id="117868" name="Group 108"/>
          <p:cNvGraphicFramePr>
            <a:graphicFrameLocks noGrp="1"/>
          </p:cNvGraphicFramePr>
          <p:nvPr>
            <p:ph idx="1"/>
          </p:nvPr>
        </p:nvGraphicFramePr>
        <p:xfrm>
          <a:off x="152400" y="762000"/>
          <a:ext cx="7772400" cy="5761038"/>
        </p:xfrm>
        <a:graphic>
          <a:graphicData uri="http://schemas.openxmlformats.org/drawingml/2006/table">
            <a:tbl>
              <a:tblPr/>
              <a:tblGrid>
                <a:gridCol w="2652713">
                  <a:extLst>
                    <a:ext uri="{9D8B030D-6E8A-4147-A177-3AD203B41FA5}">
                      <a16:colId xmlns:a16="http://schemas.microsoft.com/office/drawing/2014/main" val="20000"/>
                    </a:ext>
                  </a:extLst>
                </a:gridCol>
                <a:gridCol w="5119687">
                  <a:extLst>
                    <a:ext uri="{9D8B030D-6E8A-4147-A177-3AD203B41FA5}">
                      <a16:colId xmlns:a16="http://schemas.microsoft.com/office/drawing/2014/main" val="20001"/>
                    </a:ext>
                  </a:extLst>
                </a:gridCol>
              </a:tblGrid>
              <a:tr h="8230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charset="0"/>
                          <a:cs typeface="Times New Roman" pitchFamily="18" charset="0"/>
                        </a:rPr>
                        <a:t>Group of diseases</a:t>
                      </a:r>
                      <a:endParaRPr kumimoji="0" lang="uk-UA" sz="2400" b="1" i="0" u="none" strike="noStrike" cap="none" normalizeH="0" baseline="0" smtClean="0">
                        <a:ln>
                          <a:noFill/>
                        </a:ln>
                        <a:solidFill>
                          <a:srgbClr val="FF9900"/>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9900"/>
                          </a:solidFill>
                          <a:effectLst/>
                          <a:latin typeface="Arial" charset="0"/>
                          <a:cs typeface="Times New Roman" pitchFamily="18" charset="0"/>
                        </a:rPr>
                        <a:t>Examples</a:t>
                      </a:r>
                      <a:endParaRPr kumimoji="0" lang="uk-UA" sz="2400" b="1" i="0" u="none" strike="noStrike" cap="none" normalizeH="0" baseline="0" smtClean="0">
                        <a:ln>
                          <a:noFill/>
                        </a:ln>
                        <a:solidFill>
                          <a:srgbClr val="FF9900"/>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hlink"/>
                          </a:solidFill>
                          <a:effectLst/>
                          <a:latin typeface="Arial" charset="0"/>
                          <a:cs typeface="Times New Roman" pitchFamily="18" charset="0"/>
                        </a:rPr>
                        <a:t>Acute infections</a:t>
                      </a:r>
                      <a:endParaRPr kumimoji="0" lang="uk-UA" sz="2200" b="1" i="0" u="none" strike="noStrike" cap="none" normalizeH="0" baseline="0" smtClean="0">
                        <a:ln>
                          <a:noFill/>
                        </a:ln>
                        <a:solidFill>
                          <a:schemeClr val="hlink"/>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a:t>
                      </a:r>
                      <a:r>
                        <a:rPr kumimoji="0" lang="ru-RU" sz="2400" b="0" i="0" u="none" strike="noStrike" cap="none" normalizeH="0" baseline="0" smtClean="0">
                          <a:ln>
                            <a:noFill/>
                          </a:ln>
                          <a:solidFill>
                            <a:schemeClr val="tx1"/>
                          </a:solidFill>
                          <a:effectLst/>
                          <a:latin typeface="Arial" charset="0"/>
                          <a:cs typeface="Arial" charset="0"/>
                        </a:rPr>
                        <a:t>acterial, fungal, viral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786">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200" b="1" i="0" u="none" strike="noStrike" cap="none" normalizeH="0" baseline="0" smtClean="0">
                          <a:ln>
                            <a:noFill/>
                          </a:ln>
                          <a:solidFill>
                            <a:schemeClr val="hlink"/>
                          </a:solidFill>
                          <a:effectLst/>
                          <a:latin typeface="Arial" charset="0"/>
                          <a:cs typeface="Arial" charset="0"/>
                        </a:rPr>
                        <a:t>Chronic infection</a:t>
                      </a:r>
                      <a:r>
                        <a:rPr kumimoji="0" lang="en-US" sz="2200" b="1" i="0" u="none" strike="noStrike" cap="none" normalizeH="0" baseline="0" smtClean="0">
                          <a:ln>
                            <a:noFill/>
                          </a:ln>
                          <a:solidFill>
                            <a:schemeClr val="hlink"/>
                          </a:solidFill>
                          <a:effectLst/>
                          <a:latin typeface="Arial" charset="0"/>
                          <a:cs typeface="Arial" charset="0"/>
                        </a:rPr>
                        <a:t>s</a:t>
                      </a:r>
                      <a:endParaRPr kumimoji="0" lang="ru-RU" sz="2200" b="1" i="0" u="none" strike="noStrike" cap="none" normalizeH="0" baseline="0" smtClean="0">
                        <a:ln>
                          <a:noFill/>
                        </a:ln>
                        <a:solidFill>
                          <a:schemeClr val="hlink"/>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B</a:t>
                      </a:r>
                      <a:r>
                        <a:rPr kumimoji="0" lang="ru-RU" sz="2400" b="0" i="0" u="none" strike="noStrike" cap="none" normalizeH="0" baseline="0" smtClean="0">
                          <a:ln>
                            <a:noFill/>
                          </a:ln>
                          <a:solidFill>
                            <a:schemeClr val="tx1"/>
                          </a:solidFill>
                          <a:effectLst/>
                          <a:latin typeface="Arial" charset="0"/>
                          <a:cs typeface="Arial" charset="0"/>
                        </a:rPr>
                        <a:t>uberculosis, endocarditis, </a:t>
                      </a:r>
                      <a:r>
                        <a:rPr kumimoji="0" lang="en-US" sz="2400" b="0" i="0" u="none" strike="noStrike" cap="none" normalizeH="0" baseline="0" smtClean="0">
                          <a:ln>
                            <a:noFill/>
                          </a:ln>
                          <a:solidFill>
                            <a:schemeClr val="tx1"/>
                          </a:solidFill>
                          <a:effectLst/>
                          <a:latin typeface="Arial" charset="0"/>
                          <a:cs typeface="Arial" charset="0"/>
                        </a:rPr>
                        <a:t>urinary tract infections, chron.</a:t>
                      </a:r>
                      <a:r>
                        <a:rPr kumimoji="0" lang="ru-RU" sz="2400" b="0" i="0" u="none" strike="noStrike" cap="none" normalizeH="0" baseline="0" smtClean="0">
                          <a:ln>
                            <a:noFill/>
                          </a:ln>
                          <a:solidFill>
                            <a:schemeClr val="tx1"/>
                          </a:solidFill>
                          <a:effectLst/>
                          <a:latin typeface="Arial" charset="0"/>
                          <a:cs typeface="Arial" charset="0"/>
                        </a:rPr>
                        <a:t> fungal infections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86">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hlink"/>
                          </a:solidFill>
                          <a:effectLst/>
                          <a:latin typeface="Arial" charset="0"/>
                          <a:cs typeface="Arial" charset="0"/>
                        </a:rPr>
                        <a:t>C</a:t>
                      </a:r>
                      <a:r>
                        <a:rPr kumimoji="0" lang="ru-RU" sz="2200" b="1" i="0" u="none" strike="noStrike" cap="none" normalizeH="0" baseline="0" smtClean="0">
                          <a:ln>
                            <a:noFill/>
                          </a:ln>
                          <a:solidFill>
                            <a:schemeClr val="hlink"/>
                          </a:solidFill>
                          <a:effectLst/>
                          <a:latin typeface="Arial" charset="0"/>
                          <a:cs typeface="Arial" charset="0"/>
                        </a:rPr>
                        <a:t>hronic inflammatory diseases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Art</a:t>
                      </a:r>
                      <a:r>
                        <a:rPr kumimoji="0" lang="en-US" sz="2400" b="0" i="0" u="none" strike="noStrike" cap="none" normalizeH="0" baseline="0" smtClean="0">
                          <a:ln>
                            <a:noFill/>
                          </a:ln>
                          <a:solidFill>
                            <a:schemeClr val="tx1"/>
                          </a:solidFill>
                          <a:effectLst/>
                          <a:latin typeface="Arial" charset="0"/>
                          <a:cs typeface="Arial" charset="0"/>
                        </a:rPr>
                        <a:t>h</a:t>
                      </a:r>
                      <a:r>
                        <a:rPr kumimoji="0" lang="ru-RU" sz="2400" b="0" i="0" u="none" strike="noStrike" cap="none" normalizeH="0" baseline="0" smtClean="0">
                          <a:ln>
                            <a:noFill/>
                          </a:ln>
                          <a:solidFill>
                            <a:schemeClr val="tx1"/>
                          </a:solidFill>
                          <a:effectLst/>
                          <a:latin typeface="Arial" charset="0"/>
                          <a:cs typeface="Arial" charset="0"/>
                        </a:rPr>
                        <a:t>o</a:t>
                      </a:r>
                      <a:r>
                        <a:rPr kumimoji="0" lang="en-US" sz="2400" b="0" i="0" u="none" strike="noStrike" cap="none" normalizeH="0" baseline="0" smtClean="0">
                          <a:ln>
                            <a:noFill/>
                          </a:ln>
                          <a:solidFill>
                            <a:schemeClr val="tx1"/>
                          </a:solidFill>
                          <a:effectLst/>
                          <a:latin typeface="Arial" charset="0"/>
                          <a:cs typeface="Arial" charset="0"/>
                        </a:rPr>
                        <a:t>sis</a:t>
                      </a:r>
                      <a:r>
                        <a:rPr kumimoji="0" lang="ru-RU" sz="2400" b="0" i="0" u="none" strike="noStrike" cap="none" normalizeH="0" baseline="0" smtClean="0">
                          <a:ln>
                            <a:noFill/>
                          </a:ln>
                          <a:solidFill>
                            <a:schemeClr val="tx1"/>
                          </a:solidFill>
                          <a:effectLst/>
                          <a:latin typeface="Arial" charset="0"/>
                          <a:cs typeface="Arial" charset="0"/>
                        </a:rPr>
                        <a:t>, rheumatoid arthritis, polymyalgia rheumatica, acute and chronic hepatitis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0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hlink"/>
                          </a:solidFill>
                          <a:effectLst/>
                          <a:latin typeface="Arial" charset="0"/>
                          <a:cs typeface="Times New Roman" pitchFamily="18" charset="0"/>
                        </a:rPr>
                        <a:t>Malignancies</a:t>
                      </a:r>
                      <a:endParaRPr kumimoji="0" lang="uk-UA" sz="2200" b="1" i="0" u="none" strike="noStrike" cap="none" normalizeH="0" baseline="0" smtClean="0">
                        <a:ln>
                          <a:noFill/>
                        </a:ln>
                        <a:solidFill>
                          <a:schemeClr val="hlink"/>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Arial" charset="0"/>
                        </a:rPr>
                        <a:t>Metastatic carcinoma, hematological </a:t>
                      </a:r>
                      <a:r>
                        <a:rPr kumimoji="0" lang="en-US" sz="2400" b="0" i="0" u="none" strike="noStrike" cap="none" normalizeH="0" baseline="0" smtClean="0">
                          <a:ln>
                            <a:noFill/>
                          </a:ln>
                          <a:solidFill>
                            <a:schemeClr val="tx1"/>
                          </a:solidFill>
                          <a:effectLst/>
                          <a:latin typeface="Arial" charset="0"/>
                          <a:cs typeface="Arial" charset="0"/>
                        </a:rPr>
                        <a:t>malignancies</a:t>
                      </a:r>
                      <a:endParaRPr kumimoji="0" lang="ru-RU" sz="24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5">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200" b="1" i="0" u="none" strike="noStrike" cap="none" normalizeH="0" baseline="0" smtClean="0">
                          <a:ln>
                            <a:noFill/>
                          </a:ln>
                          <a:solidFill>
                            <a:schemeClr val="hlink"/>
                          </a:solidFill>
                          <a:effectLst/>
                          <a:latin typeface="Arial" charset="0"/>
                          <a:cs typeface="Arial" charset="0"/>
                        </a:rPr>
                        <a:t>Acute states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a:t>
                      </a:r>
                      <a:r>
                        <a:rPr kumimoji="0" lang="ru-RU" sz="2400" b="0" i="0" u="none" strike="noStrike" cap="none" normalizeH="0" baseline="0" smtClean="0">
                          <a:ln>
                            <a:noFill/>
                          </a:ln>
                          <a:solidFill>
                            <a:schemeClr val="tx1"/>
                          </a:solidFill>
                          <a:effectLst/>
                          <a:latin typeface="Arial" charset="0"/>
                          <a:cs typeface="Arial" charset="0"/>
                        </a:rPr>
                        <a:t>perations, significant trauma</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005">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ru-RU" sz="2200" b="1" i="0" u="none" strike="noStrike" cap="none" normalizeH="0" baseline="0" smtClean="0">
                          <a:ln>
                            <a:noFill/>
                          </a:ln>
                          <a:solidFill>
                            <a:schemeClr val="hlink"/>
                          </a:solidFill>
                          <a:effectLst/>
                          <a:latin typeface="Arial" charset="0"/>
                          <a:cs typeface="Arial" charset="0"/>
                        </a:rPr>
                        <a:t>Other diseases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a:t>
                      </a:r>
                      <a:r>
                        <a:rPr kumimoji="0" lang="ru-RU" sz="2400" b="0" i="0" u="none" strike="noStrike" cap="none" normalizeH="0" baseline="0" smtClean="0">
                          <a:ln>
                            <a:noFill/>
                          </a:ln>
                          <a:solidFill>
                            <a:schemeClr val="tx1"/>
                          </a:solidFill>
                          <a:effectLst/>
                          <a:latin typeface="Arial" charset="0"/>
                          <a:cs typeface="Arial" charset="0"/>
                        </a:rPr>
                        <a:t>iabetes, congestive heart failure, malnutrition, bedsores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7772400" cy="1143000"/>
          </a:xfrm>
        </p:spPr>
        <p:txBody>
          <a:bodyPr/>
          <a:lstStyle/>
          <a:p>
            <a:r>
              <a:rPr lang="en-US" altLang="ru-RU" sz="4000" smtClean="0"/>
              <a:t>Anemia associated with iron redistribution</a:t>
            </a:r>
            <a:endParaRPr lang="ru-RU" altLang="ru-RU" sz="4000" smtClean="0"/>
          </a:p>
        </p:txBody>
      </p:sp>
      <p:sp>
        <p:nvSpPr>
          <p:cNvPr id="56323" name="Rectangle 3"/>
          <p:cNvSpPr>
            <a:spLocks noGrp="1" noChangeArrowheads="1"/>
          </p:cNvSpPr>
          <p:nvPr>
            <p:ph type="body" idx="1"/>
          </p:nvPr>
        </p:nvSpPr>
        <p:spPr>
          <a:xfrm>
            <a:off x="457200" y="1143000"/>
            <a:ext cx="7315200" cy="4983163"/>
          </a:xfrm>
        </p:spPr>
        <p:txBody>
          <a:bodyPr/>
          <a:lstStyle/>
          <a:p>
            <a:pPr marL="457200" indent="-457200">
              <a:lnSpc>
                <a:spcPct val="80000"/>
              </a:lnSpc>
              <a:buFontTx/>
              <a:buNone/>
            </a:pPr>
            <a:r>
              <a:rPr lang="en-US" altLang="ru-RU" sz="2400" b="1" smtClean="0">
                <a:solidFill>
                  <a:schemeClr val="hlink"/>
                </a:solidFill>
              </a:rPr>
              <a:t>3 main factors in anemia of chronic disease</a:t>
            </a:r>
            <a:r>
              <a:rPr lang="uk-UA" altLang="ru-RU" sz="2400" b="1" smtClean="0">
                <a:solidFill>
                  <a:schemeClr val="hlink"/>
                </a:solidFill>
              </a:rPr>
              <a:t>: </a:t>
            </a:r>
            <a:endParaRPr lang="en-US" altLang="ru-RU" sz="2400" b="1" smtClean="0">
              <a:solidFill>
                <a:schemeClr val="hlink"/>
              </a:solidFill>
            </a:endParaRPr>
          </a:p>
          <a:p>
            <a:pPr marL="457200" indent="-457200">
              <a:lnSpc>
                <a:spcPct val="80000"/>
              </a:lnSpc>
              <a:buFontTx/>
              <a:buAutoNum type="arabicParenR"/>
            </a:pPr>
            <a:r>
              <a:rPr lang="en-US" altLang="ru-RU" sz="2400" smtClean="0"/>
              <a:t>short life span of RBCs</a:t>
            </a:r>
            <a:r>
              <a:rPr lang="uk-UA" altLang="ru-RU" sz="2400" smtClean="0"/>
              <a:t> </a:t>
            </a:r>
            <a:endParaRPr lang="en-US" altLang="ru-RU" sz="2400" smtClean="0"/>
          </a:p>
          <a:p>
            <a:pPr marL="457200" indent="-457200">
              <a:lnSpc>
                <a:spcPct val="80000"/>
              </a:lnSpc>
              <a:buFontTx/>
              <a:buAutoNum type="arabicParenR"/>
            </a:pPr>
            <a:r>
              <a:rPr lang="en-US" altLang="ru-RU" sz="2400" smtClean="0"/>
              <a:t>changes in BM response to anemia</a:t>
            </a:r>
            <a:r>
              <a:rPr lang="uk-UA" altLang="ru-RU" sz="2400" smtClean="0"/>
              <a:t> </a:t>
            </a:r>
            <a:endParaRPr lang="en-US" altLang="ru-RU" sz="2400" smtClean="0"/>
          </a:p>
          <a:p>
            <a:pPr marL="457200" indent="-457200">
              <a:lnSpc>
                <a:spcPct val="80000"/>
              </a:lnSpc>
              <a:buFontTx/>
              <a:buAutoNum type="arabicParenR"/>
            </a:pPr>
            <a:r>
              <a:rPr lang="en-US" altLang="ru-RU" sz="2400" smtClean="0"/>
              <a:t>disturbed iron transfer from reticuloendothelial cells to BM erythroblasts. </a:t>
            </a:r>
            <a:endParaRPr lang="ru-RU" altLang="ru-RU" sz="2400" smtClean="0"/>
          </a:p>
          <a:p>
            <a:pPr marL="457200" indent="-457200">
              <a:lnSpc>
                <a:spcPct val="80000"/>
              </a:lnSpc>
              <a:buFontTx/>
              <a:buNone/>
            </a:pPr>
            <a:r>
              <a:rPr lang="en-US" altLang="ru-RU" sz="2400" smtClean="0">
                <a:solidFill>
                  <a:schemeClr val="hlink"/>
                </a:solidFill>
              </a:rPr>
              <a:t>Characteristics:</a:t>
            </a:r>
            <a:r>
              <a:rPr lang="en-US" altLang="ru-RU" sz="2400" smtClean="0"/>
              <a:t> </a:t>
            </a:r>
          </a:p>
          <a:p>
            <a:pPr marL="457200" indent="-457200">
              <a:lnSpc>
                <a:spcPct val="80000"/>
              </a:lnSpc>
            </a:pPr>
            <a:r>
              <a:rPr lang="en-US" altLang="ru-RU" sz="2400" smtClean="0"/>
              <a:t>Mild hypochromic anemia </a:t>
            </a:r>
          </a:p>
          <a:p>
            <a:pPr marL="457200" indent="-457200">
              <a:lnSpc>
                <a:spcPct val="80000"/>
              </a:lnSpc>
            </a:pPr>
            <a:r>
              <a:rPr lang="en-US" altLang="ru-RU" sz="2400" smtClean="0"/>
              <a:t>Normal serum iron level (or slightly decreased) </a:t>
            </a:r>
          </a:p>
          <a:p>
            <a:pPr marL="457200" indent="-457200">
              <a:lnSpc>
                <a:spcPct val="80000"/>
              </a:lnSpc>
            </a:pPr>
            <a:r>
              <a:rPr lang="en-US" altLang="ru-RU" sz="2400" smtClean="0"/>
              <a:t>Decreased TIBC (or N) </a:t>
            </a:r>
          </a:p>
          <a:p>
            <a:pPr marL="457200" indent="-457200">
              <a:lnSpc>
                <a:spcPct val="80000"/>
              </a:lnSpc>
            </a:pPr>
            <a:r>
              <a:rPr lang="en-US" altLang="ru-RU" sz="2400" smtClean="0"/>
              <a:t>High serum ferritin level </a:t>
            </a:r>
          </a:p>
          <a:p>
            <a:pPr marL="457200" indent="-457200">
              <a:lnSpc>
                <a:spcPct val="80000"/>
              </a:lnSpc>
            </a:pPr>
            <a:r>
              <a:rPr lang="en-US" altLang="ru-RU" sz="2400" smtClean="0"/>
              <a:t>Reduced sideroblasts rate in BM</a:t>
            </a:r>
            <a:endParaRPr lang="uk-UA" altLang="ru-RU" sz="2400" smtClean="0"/>
          </a:p>
          <a:p>
            <a:pPr marL="457200" indent="-457200">
              <a:lnSpc>
                <a:spcPct val="80000"/>
              </a:lnSpc>
            </a:pPr>
            <a:r>
              <a:rPr lang="en-US" altLang="ru-RU" sz="2400" smtClean="0"/>
              <a:t>Clinical or lab. signs  of active inflammation or neoplasm</a:t>
            </a:r>
            <a:endParaRPr lang="uk-UA" altLang="ru-RU" sz="24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7347" name="Rectangle 2"/>
          <p:cNvSpPr>
            <a:spLocks noGrp="1" noChangeArrowheads="1"/>
          </p:cNvSpPr>
          <p:nvPr>
            <p:ph type="title"/>
          </p:nvPr>
        </p:nvSpPr>
        <p:spPr>
          <a:xfrm>
            <a:off x="0" y="0"/>
            <a:ext cx="9144000" cy="762000"/>
          </a:xfrm>
        </p:spPr>
        <p:txBody>
          <a:bodyPr/>
          <a:lstStyle/>
          <a:p>
            <a:r>
              <a:rPr lang="en-US" altLang="ru-RU" sz="2400" b="1" smtClean="0">
                <a:solidFill>
                  <a:schemeClr val="hlink"/>
                </a:solidFill>
              </a:rPr>
              <a:t>DIFFERENTIAL DIAGNOSIS OF HYPOCHROMIC ANEMIAS</a:t>
            </a:r>
            <a:endParaRPr lang="ru-RU" altLang="ru-RU" sz="2400" b="1" smtClean="0">
              <a:solidFill>
                <a:schemeClr val="hlink"/>
              </a:solidFill>
            </a:endParaRPr>
          </a:p>
        </p:txBody>
      </p:sp>
      <p:graphicFrame>
        <p:nvGraphicFramePr>
          <p:cNvPr id="121220" name="Group 388"/>
          <p:cNvGraphicFramePr>
            <a:graphicFrameLocks noGrp="1"/>
          </p:cNvGraphicFramePr>
          <p:nvPr>
            <p:ph idx="1"/>
          </p:nvPr>
        </p:nvGraphicFramePr>
        <p:xfrm>
          <a:off x="0" y="685800"/>
          <a:ext cx="8382000" cy="5884863"/>
        </p:xfrm>
        <a:graphic>
          <a:graphicData uri="http://schemas.openxmlformats.org/drawingml/2006/table">
            <a:tbl>
              <a:tblPr/>
              <a:tblGrid>
                <a:gridCol w="1676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27429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9900"/>
                          </a:solidFill>
                          <a:effectLst/>
                          <a:latin typeface="Arial" charset="0"/>
                          <a:cs typeface="Times New Roman" pitchFamily="18" charset="0"/>
                        </a:rPr>
                        <a:t>Sign</a:t>
                      </a:r>
                      <a:endParaRPr kumimoji="0" lang="uk-UA" sz="1200" b="1" i="0" u="none" strike="noStrike" cap="none" normalizeH="0" baseline="0" dirty="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cs typeface="Times New Roman" pitchFamily="18" charset="0"/>
                        </a:rPr>
                        <a:t>Iron deficiency </a:t>
                      </a:r>
                      <a:endParaRPr kumimoji="0" lang="uk-UA" sz="1200" b="1" i="0" u="none" strike="noStrike" cap="none" normalizeH="0" baseline="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cs typeface="Times New Roman" pitchFamily="18" charset="0"/>
                        </a:rPr>
                        <a:t>Anemia in chronic diseases</a:t>
                      </a:r>
                      <a:endParaRPr kumimoji="0" lang="uk-UA" sz="1200" b="1" i="0" u="none" strike="noStrike" cap="none" normalizeH="0" baseline="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9900"/>
                          </a:solidFill>
                          <a:effectLst/>
                          <a:latin typeface="Arial" charset="0"/>
                          <a:cs typeface="Times New Roman" pitchFamily="18" charset="0"/>
                        </a:rPr>
                        <a:t>Sideroblastic anemia</a:t>
                      </a:r>
                      <a:endParaRPr kumimoji="0" lang="uk-UA" sz="1200" b="1" i="0" u="none" strike="noStrike" cap="none" normalizeH="0" baseline="0" smtClean="0">
                        <a:ln>
                          <a:noFill/>
                        </a:ln>
                        <a:solidFill>
                          <a:srgbClr val="FF9900"/>
                        </a:solidFill>
                        <a:effectLst/>
                        <a:latin typeface="Arial" charset="0"/>
                        <a:cs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1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Symptoms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Sideropenia syndrome</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Symptomes of the main disease, may be hemosiderosis of inner organs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Hemosiderosis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hepatosplenomegaly</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may be diabetes mellitus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3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RBCs</a:t>
                      </a:r>
                      <a:endParaRPr kumimoji="0" lang="uk-UA" sz="1200" b="1" i="0" u="none" strike="noStrike" cap="none" normalizeH="0" baseline="0" dirty="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Microcytes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anisocytosis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hypochromia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 or normocytes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may be </a:t>
                      </a:r>
                      <a:r>
                        <a:rPr kumimoji="0" lang="uk-UA" sz="1200" b="1" i="0" u="none" strike="noStrike" cap="none" normalizeH="0" baseline="0" smtClean="0">
                          <a:ln>
                            <a:noFill/>
                          </a:ln>
                          <a:solidFill>
                            <a:schemeClr val="tx1"/>
                          </a:solidFill>
                          <a:effectLst/>
                          <a:latin typeface="Arial" charset="0"/>
                          <a:cs typeface="Arial" charset="0"/>
                        </a:rPr>
                        <a:t>basophilic stippling</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Microcytes or siderocytes</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may be </a:t>
                      </a:r>
                      <a:r>
                        <a:rPr kumimoji="0" lang="uk-UA" sz="1200" b="1" i="0" u="none" strike="noStrike" cap="none" normalizeH="0" baseline="0" smtClean="0">
                          <a:ln>
                            <a:noFill/>
                          </a:ln>
                          <a:solidFill>
                            <a:schemeClr val="tx1"/>
                          </a:solidFill>
                          <a:effectLst/>
                          <a:latin typeface="Arial" charset="0"/>
                          <a:cs typeface="Arial" charset="0"/>
                        </a:rPr>
                        <a:t>basophilic stippling</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65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BM</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ru-RU" sz="1200" b="1"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1.</a:t>
                      </a:r>
                      <a:r>
                        <a:rPr kumimoji="0" lang="en-US" sz="1200" b="1" i="0" u="none" strike="noStrike" cap="none" normalizeH="0" baseline="0" smtClean="0">
                          <a:ln>
                            <a:noFill/>
                          </a:ln>
                          <a:solidFill>
                            <a:schemeClr val="tx1"/>
                          </a:solidFill>
                          <a:effectLst/>
                          <a:latin typeface="Arial" charset="0"/>
                          <a:cs typeface="Times New Roman" pitchFamily="18" charset="0"/>
                        </a:rPr>
                        <a:t> Cells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Micronormoblasts, sideroblasts</a:t>
                      </a:r>
                      <a:r>
                        <a:rPr kumimoji="0" lang="uk-UA" sz="1200" b="1" i="0" u="none" strike="noStrike" cap="none" normalizeH="0" baseline="0" smtClean="0">
                          <a:ln>
                            <a:noFill/>
                          </a:ln>
                          <a:solidFill>
                            <a:schemeClr val="tx1"/>
                          </a:solidFill>
                          <a:effectLst/>
                          <a:latin typeface="Arial" charset="0"/>
                          <a:cs typeface="Times New Roman" pitchFamily="18" charset="0"/>
                        </a:rPr>
                        <a:t> &lt;15%</a:t>
                      </a:r>
                      <a:r>
                        <a:rPr kumimoji="0" lang="en-US" sz="1200" b="1" i="0" u="none" strike="noStrike" cap="none" normalizeH="0" baseline="0" smtClean="0">
                          <a:ln>
                            <a:noFill/>
                          </a:ln>
                          <a:solidFill>
                            <a:schemeClr val="tx1"/>
                          </a:solidFill>
                          <a:effectLst/>
                          <a:latin typeface="Arial" charset="0"/>
                          <a:cs typeface="Times New Roman" pitchFamily="18" charset="0"/>
                        </a:rPr>
                        <a:t> or absent</a:t>
                      </a: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siderocytes</a:t>
                      </a:r>
                      <a:r>
                        <a:rPr kumimoji="0" lang="uk-UA" sz="1200" b="1" i="0" u="none" strike="noStrike" cap="none" normalizeH="0" baseline="0" smtClean="0">
                          <a:ln>
                            <a:noFill/>
                          </a:ln>
                          <a:solidFill>
                            <a:schemeClr val="tx1"/>
                          </a:solidFill>
                          <a:effectLst/>
                          <a:latin typeface="Arial" charset="0"/>
                          <a:cs typeface="Times New Roman" pitchFamily="18" charset="0"/>
                        </a:rPr>
                        <a:t> &lt;1%</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Normoblasts, uncommonly - micronormoblasts</a:t>
                      </a:r>
                      <a:r>
                        <a:rPr kumimoji="0" lang="uk-UA" sz="1200" b="1" i="0" u="none" strike="noStrike" cap="none" normalizeH="0" baseline="0" smtClean="0">
                          <a:ln>
                            <a:noFill/>
                          </a:ln>
                          <a:solidFill>
                            <a:schemeClr val="tx1"/>
                          </a:solidFill>
                          <a:effectLst/>
                          <a:latin typeface="Arial" charset="0"/>
                          <a:cs typeface="Times New Roman" pitchFamily="18" charset="0"/>
                        </a:rPr>
                        <a:t> – &lt;15%</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Macronormoblasts, sideroblasts up to</a:t>
                      </a:r>
                      <a:r>
                        <a:rPr kumimoji="0" lang="uk-UA" sz="1200" b="1" i="0" u="none" strike="noStrike" cap="none" normalizeH="0" baseline="0" smtClean="0">
                          <a:ln>
                            <a:noFill/>
                          </a:ln>
                          <a:solidFill>
                            <a:schemeClr val="tx1"/>
                          </a:solidFill>
                          <a:effectLst/>
                          <a:latin typeface="Arial" charset="0"/>
                          <a:cs typeface="Times New Roman" pitchFamily="18" charset="0"/>
                        </a:rPr>
                        <a:t> 100%</a:t>
                      </a:r>
                      <a:r>
                        <a:rPr kumimoji="0" lang="en-US" sz="1200" b="1" i="0" u="none" strike="noStrike" cap="none" normalizeH="0" baseline="0" smtClean="0">
                          <a:ln>
                            <a:noFill/>
                          </a:ln>
                          <a:solidFill>
                            <a:schemeClr val="tx1"/>
                          </a:solidFill>
                          <a:effectLst/>
                          <a:latin typeface="Arial" charset="0"/>
                          <a:cs typeface="Times New Roman" pitchFamily="18" charset="0"/>
                        </a:rPr>
                        <a:t> (mostly </a:t>
                      </a:r>
                      <a:r>
                        <a:rPr kumimoji="0" lang="uk-UA" sz="1200" b="1" i="0" u="none" strike="noStrike" cap="none" normalizeH="0" baseline="0" smtClean="0">
                          <a:ln>
                            <a:noFill/>
                          </a:ln>
                          <a:solidFill>
                            <a:schemeClr val="tx1"/>
                          </a:solidFill>
                          <a:effectLst/>
                          <a:latin typeface="Arial" charset="0"/>
                          <a:cs typeface="Arial" charset="0"/>
                        </a:rPr>
                        <a:t>grossly granular form</a:t>
                      </a:r>
                      <a:r>
                        <a:rPr kumimoji="0" lang="en-US" sz="1200" b="1" i="0" u="none" strike="noStrike" cap="none" normalizeH="0" baseline="0" smtClean="0">
                          <a:ln>
                            <a:noFill/>
                          </a:ln>
                          <a:solidFill>
                            <a:schemeClr val="tx1"/>
                          </a:solidFill>
                          <a:effectLst/>
                          <a:latin typeface="Arial" charset="0"/>
                          <a:cs typeface="Arial"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Siderocytes</a:t>
                      </a:r>
                      <a:r>
                        <a:rPr kumimoji="0" lang="uk-UA" sz="1200" b="1" i="0" u="none" strike="noStrike" cap="none" normalizeH="0" baseline="0" smtClean="0">
                          <a:ln>
                            <a:noFill/>
                          </a:ln>
                          <a:solidFill>
                            <a:schemeClr val="tx1"/>
                          </a:solidFill>
                          <a:effectLst/>
                          <a:latin typeface="Arial" charset="0"/>
                          <a:cs typeface="Times New Roman" pitchFamily="18" charset="0"/>
                        </a:rPr>
                        <a:t> &gt; 2%</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2. </a:t>
                      </a:r>
                      <a:r>
                        <a:rPr kumimoji="0" lang="en-US" sz="1200" b="1" i="0" u="none" strike="noStrike" cap="none" normalizeH="0" baseline="0" smtClean="0">
                          <a:ln>
                            <a:noFill/>
                          </a:ln>
                          <a:solidFill>
                            <a:schemeClr val="tx1"/>
                          </a:solidFill>
                          <a:effectLst/>
                          <a:latin typeface="Arial" charset="0"/>
                          <a:cs typeface="Times New Roman" pitchFamily="18" charset="0"/>
                        </a:rPr>
                        <a:t>Iron storages</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Absent</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 high</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High, rare - 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04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Serum iron</a:t>
                      </a:r>
                      <a:endParaRPr kumimoji="0" lang="uk-UA" sz="1200" b="1" i="0" u="none" strike="noStrike" cap="none" normalizeH="0" baseline="0" dirty="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TIBC</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TS</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3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Desferal (Deferoxamine) test</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 or N (in thalassemia)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 </a:t>
                      </a:r>
                      <a:r>
                        <a:rPr kumimoji="0" lang="en-US" sz="1200" b="1" i="0" u="none" strike="noStrike" cap="none" normalizeH="0" baseline="0" smtClean="0">
                          <a:ln>
                            <a:noFill/>
                          </a:ln>
                          <a:solidFill>
                            <a:schemeClr val="tx1"/>
                          </a:solidFill>
                          <a:effectLst/>
                          <a:latin typeface="Arial" charset="0"/>
                          <a:cs typeface="Times New Roman" pitchFamily="18" charset="0"/>
                        </a:rPr>
                        <a:t>Serum ferritin</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1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FEP</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N (in thalassemia)</a:t>
                      </a:r>
                      <a:endParaRPr kumimoji="0" lang="ru-RU" sz="1200" b="1" i="0" u="none" strike="noStrike" cap="none" normalizeH="0" baseline="0" smtClean="0">
                        <a:ln>
                          <a:noFill/>
                        </a:ln>
                        <a:solidFill>
                          <a:schemeClr val="tx1"/>
                        </a:solidFill>
                        <a:effectLst/>
                        <a:latin typeface="Arial"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71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Non-heme RBC iron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 or absent</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N or </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9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Treatment with iron</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Effective</a:t>
                      </a:r>
                      <a:r>
                        <a:rPr kumimoji="0" lang="uk-UA" sz="1200" b="1" i="0" u="none" strike="noStrike" cap="none" normalizeH="0" baseline="0" smtClean="0">
                          <a:ln>
                            <a:noFill/>
                          </a:ln>
                          <a:solidFill>
                            <a:schemeClr val="tx1"/>
                          </a:solidFill>
                          <a:effectLst/>
                          <a:latin typeface="Arial" charset="0"/>
                          <a:cs typeface="Times New Roman" pitchFamily="18" charset="0"/>
                        </a:rPr>
                        <a:t> </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Ineffective</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Times New Roman" pitchFamily="18" charset="0"/>
                        </a:rPr>
                        <a:t>Effective treatment with desferal</a:t>
                      </a:r>
                      <a:endParaRPr kumimoji="0" lang="uk-UA" sz="1200" b="1" i="0" u="none" strike="noStrike" cap="none" normalizeH="0" baseline="0" smtClean="0">
                        <a:ln>
                          <a:noFill/>
                        </a:ln>
                        <a:solidFill>
                          <a:schemeClr val="tx1"/>
                        </a:solidFill>
                        <a:effectLst/>
                        <a:latin typeface="Arial" charset="0"/>
                        <a:cs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57420" name="Line 374"/>
          <p:cNvSpPr>
            <a:spLocks noChangeShapeType="1"/>
          </p:cNvSpPr>
          <p:nvPr/>
        </p:nvSpPr>
        <p:spPr bwMode="auto">
          <a:xfrm>
            <a:off x="24384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1" name="Line 375"/>
          <p:cNvSpPr>
            <a:spLocks noChangeShapeType="1"/>
          </p:cNvSpPr>
          <p:nvPr/>
        </p:nvSpPr>
        <p:spPr bwMode="auto">
          <a:xfrm flipV="1">
            <a:off x="33528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2" name="Line 376"/>
          <p:cNvSpPr>
            <a:spLocks noChangeShapeType="1"/>
          </p:cNvSpPr>
          <p:nvPr/>
        </p:nvSpPr>
        <p:spPr bwMode="auto">
          <a:xfrm flipV="1">
            <a:off x="5867400" y="4800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3" name="Line 381"/>
          <p:cNvSpPr>
            <a:spLocks noChangeShapeType="1"/>
          </p:cNvSpPr>
          <p:nvPr/>
        </p:nvSpPr>
        <p:spPr bwMode="auto">
          <a:xfrm>
            <a:off x="1752600" y="6019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4" name="Line 383"/>
          <p:cNvSpPr>
            <a:spLocks noChangeShapeType="1"/>
          </p:cNvSpPr>
          <p:nvPr/>
        </p:nvSpPr>
        <p:spPr bwMode="auto">
          <a:xfrm>
            <a:off x="3810000" y="6019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5" name="Line 384"/>
          <p:cNvSpPr>
            <a:spLocks noChangeShapeType="1"/>
          </p:cNvSpPr>
          <p:nvPr/>
        </p:nvSpPr>
        <p:spPr bwMode="auto">
          <a:xfrm flipV="1">
            <a:off x="6781800" y="6019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6" name="Line 386"/>
          <p:cNvSpPr>
            <a:spLocks noChangeShapeType="1"/>
          </p:cNvSpPr>
          <p:nvPr/>
        </p:nvSpPr>
        <p:spPr bwMode="auto">
          <a:xfrm flipV="1">
            <a:off x="2286000" y="5638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7" name="Line 387"/>
          <p:cNvSpPr>
            <a:spLocks noChangeShapeType="1"/>
          </p:cNvSpPr>
          <p:nvPr/>
        </p:nvSpPr>
        <p:spPr bwMode="auto">
          <a:xfrm flipV="1">
            <a:off x="37338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8" name="Line 389"/>
          <p:cNvSpPr>
            <a:spLocks noChangeShapeType="1"/>
          </p:cNvSpPr>
          <p:nvPr/>
        </p:nvSpPr>
        <p:spPr bwMode="auto">
          <a:xfrm flipV="1">
            <a:off x="60198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29" name="Line 390"/>
          <p:cNvSpPr>
            <a:spLocks noChangeShapeType="1"/>
          </p:cNvSpPr>
          <p:nvPr/>
        </p:nvSpPr>
        <p:spPr bwMode="auto">
          <a:xfrm flipV="1">
            <a:off x="59436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0" name="Line 391"/>
          <p:cNvSpPr>
            <a:spLocks noChangeShapeType="1"/>
          </p:cNvSpPr>
          <p:nvPr/>
        </p:nvSpPr>
        <p:spPr bwMode="auto">
          <a:xfrm flipV="1">
            <a:off x="5867400" y="5715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1" name="Line 392"/>
          <p:cNvSpPr>
            <a:spLocks noChangeShapeType="1"/>
          </p:cNvSpPr>
          <p:nvPr/>
        </p:nvSpPr>
        <p:spPr bwMode="auto">
          <a:xfrm flipV="1">
            <a:off x="6781800" y="541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2" name="Line 393"/>
          <p:cNvSpPr>
            <a:spLocks noChangeShapeType="1"/>
          </p:cNvSpPr>
          <p:nvPr/>
        </p:nvSpPr>
        <p:spPr bwMode="auto">
          <a:xfrm>
            <a:off x="2286000" y="541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3" name="Line 394"/>
          <p:cNvSpPr>
            <a:spLocks noChangeShapeType="1"/>
          </p:cNvSpPr>
          <p:nvPr/>
        </p:nvSpPr>
        <p:spPr bwMode="auto">
          <a:xfrm flipV="1">
            <a:off x="3733800" y="5410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4" name="Line 395"/>
          <p:cNvSpPr>
            <a:spLocks noChangeShapeType="1"/>
          </p:cNvSpPr>
          <p:nvPr/>
        </p:nvSpPr>
        <p:spPr bwMode="auto">
          <a:xfrm>
            <a:off x="24384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5" name="Line 397"/>
          <p:cNvSpPr>
            <a:spLocks noChangeShapeType="1"/>
          </p:cNvSpPr>
          <p:nvPr/>
        </p:nvSpPr>
        <p:spPr bwMode="auto">
          <a:xfrm>
            <a:off x="38100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6" name="Line 398"/>
          <p:cNvSpPr>
            <a:spLocks noChangeShapeType="1"/>
          </p:cNvSpPr>
          <p:nvPr/>
        </p:nvSpPr>
        <p:spPr bwMode="auto">
          <a:xfrm>
            <a:off x="6324600" y="44958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7" name="Line 399"/>
          <p:cNvSpPr>
            <a:spLocks noChangeShapeType="1"/>
          </p:cNvSpPr>
          <p:nvPr/>
        </p:nvSpPr>
        <p:spPr bwMode="auto">
          <a:xfrm>
            <a:off x="6324600" y="4267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8" name="Line 400"/>
          <p:cNvSpPr>
            <a:spLocks noChangeShapeType="1"/>
          </p:cNvSpPr>
          <p:nvPr/>
        </p:nvSpPr>
        <p:spPr bwMode="auto">
          <a:xfrm>
            <a:off x="3810000" y="4267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39" name="Line 401"/>
          <p:cNvSpPr>
            <a:spLocks noChangeShapeType="1"/>
          </p:cNvSpPr>
          <p:nvPr/>
        </p:nvSpPr>
        <p:spPr bwMode="auto">
          <a:xfrm flipV="1">
            <a:off x="2438400" y="4191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40" name="Line 402"/>
          <p:cNvSpPr>
            <a:spLocks noChangeShapeType="1"/>
          </p:cNvSpPr>
          <p:nvPr/>
        </p:nvSpPr>
        <p:spPr bwMode="auto">
          <a:xfrm>
            <a:off x="2438400" y="3886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41" name="Line 404"/>
          <p:cNvSpPr>
            <a:spLocks noChangeShapeType="1"/>
          </p:cNvSpPr>
          <p:nvPr/>
        </p:nvSpPr>
        <p:spPr bwMode="auto">
          <a:xfrm>
            <a:off x="38862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57442" name="Line 405"/>
          <p:cNvSpPr>
            <a:spLocks noChangeShapeType="1"/>
          </p:cNvSpPr>
          <p:nvPr/>
        </p:nvSpPr>
        <p:spPr bwMode="auto">
          <a:xfrm flipV="1">
            <a:off x="6324600" y="3886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58371" name="Rectangle 2"/>
          <p:cNvSpPr>
            <a:spLocks noGrp="1" noChangeArrowheads="1"/>
          </p:cNvSpPr>
          <p:nvPr>
            <p:ph type="title"/>
          </p:nvPr>
        </p:nvSpPr>
        <p:spPr/>
        <p:txBody>
          <a:bodyPr/>
          <a:lstStyle/>
          <a:p>
            <a:r>
              <a:rPr lang="en-US" altLang="ru-RU" b="1" smtClean="0">
                <a:solidFill>
                  <a:schemeClr val="hlink"/>
                </a:solidFill>
              </a:rPr>
              <a:t>Trial of FeSO</a:t>
            </a:r>
            <a:r>
              <a:rPr lang="en-US" altLang="ru-RU" b="1" baseline="-25000" smtClean="0">
                <a:solidFill>
                  <a:schemeClr val="hlink"/>
                </a:solidFill>
              </a:rPr>
              <a:t>4</a:t>
            </a:r>
          </a:p>
        </p:txBody>
      </p:sp>
      <p:sp>
        <p:nvSpPr>
          <p:cNvPr id="58372" name="Rectangle 3"/>
          <p:cNvSpPr>
            <a:spLocks noGrp="1" noChangeArrowheads="1"/>
          </p:cNvSpPr>
          <p:nvPr>
            <p:ph type="body" idx="1"/>
          </p:nvPr>
        </p:nvSpPr>
        <p:spPr/>
        <p:txBody>
          <a:bodyPr/>
          <a:lstStyle/>
          <a:p>
            <a:r>
              <a:rPr lang="en-US" altLang="ru-RU" smtClean="0"/>
              <a:t>if a patient has microcytic hypochromic anemia with a low reticulocyte count, it would be reasonable to use a trial of FeSO</a:t>
            </a:r>
            <a:r>
              <a:rPr lang="en-US" altLang="ru-RU" baseline="-25000" smtClean="0"/>
              <a:t>4</a:t>
            </a:r>
            <a:r>
              <a:rPr lang="en-US" altLang="ru-RU" smtClean="0"/>
              <a:t> to diagnose</a:t>
            </a:r>
          </a:p>
          <a:p>
            <a:r>
              <a:rPr lang="en-US" altLang="ru-RU" smtClean="0"/>
              <a:t>5-10 days after initiating therapy, rise in reticulocytes confirms the diagnosis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ru-RU" b="1" smtClean="0"/>
              <a:t>TREATMENT</a:t>
            </a:r>
          </a:p>
        </p:txBody>
      </p:sp>
      <p:sp>
        <p:nvSpPr>
          <p:cNvPr id="59395" name="Rectangle 3"/>
          <p:cNvSpPr>
            <a:spLocks noGrp="1" noChangeArrowheads="1"/>
          </p:cNvSpPr>
          <p:nvPr>
            <p:ph type="body" idx="1"/>
          </p:nvPr>
        </p:nvSpPr>
        <p:spPr/>
        <p:txBody>
          <a:bodyPr/>
          <a:lstStyle/>
          <a:p>
            <a:pPr eaLnBrk="1" hangingPunct="1">
              <a:buFontTx/>
              <a:buNone/>
            </a:pPr>
            <a:r>
              <a:rPr lang="en-US" altLang="ru-RU" i="1" smtClean="0"/>
              <a:t>IRON SUPPLEMENT</a:t>
            </a:r>
          </a:p>
          <a:p>
            <a:pPr eaLnBrk="1" hangingPunct="1"/>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59397" name="Picture 4" descr="http://image.ec21.com/image/medicine88/OF0002156491_2/Sell_Ferrous_Gluconate_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2" descr="C:\Users\FIZAL\Pictures\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819400"/>
            <a:ext cx="36433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C:\Users\FIZAL\Pictures\Capture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14600"/>
            <a:ext cx="4343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6" descr="C:\Users\FIZAL\Pictures\Captur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800600"/>
            <a:ext cx="4629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nchor="b"/>
          <a:lstStyle/>
          <a:p>
            <a:r>
              <a:rPr lang="en-US" altLang="ru-RU" sz="5000" b="1" smtClean="0">
                <a:solidFill>
                  <a:schemeClr val="hlink"/>
                </a:solidFill>
              </a:rPr>
              <a:t>MANAGEMENT</a:t>
            </a:r>
            <a:br>
              <a:rPr lang="en-US" altLang="ru-RU" sz="5000" b="1" smtClean="0">
                <a:solidFill>
                  <a:schemeClr val="hlink"/>
                </a:solidFill>
              </a:rPr>
            </a:br>
            <a:endParaRPr lang="en-US" altLang="ru-RU" sz="5000" b="1" smtClean="0">
              <a:solidFill>
                <a:schemeClr val="hlink"/>
              </a:solidFill>
            </a:endParaRPr>
          </a:p>
        </p:txBody>
      </p:sp>
      <p:sp>
        <p:nvSpPr>
          <p:cNvPr id="60419" name="Content Placeholder 2"/>
          <p:cNvSpPr>
            <a:spLocks noGrp="1"/>
          </p:cNvSpPr>
          <p:nvPr>
            <p:ph sz="quarter" idx="4294967295"/>
          </p:nvPr>
        </p:nvSpPr>
        <p:spPr>
          <a:xfrm>
            <a:off x="0" y="609600"/>
            <a:ext cx="7467600" cy="5407025"/>
          </a:xfrm>
        </p:spPr>
        <p:txBody>
          <a:bodyPr/>
          <a:lstStyle/>
          <a:p>
            <a:pPr marL="273050" indent="-273050">
              <a:buFontTx/>
              <a:buNone/>
            </a:pPr>
            <a:r>
              <a:rPr lang="en-US" altLang="ru-RU" sz="2400" b="1" smtClean="0">
                <a:solidFill>
                  <a:schemeClr val="hlink"/>
                </a:solidFill>
              </a:rPr>
              <a:t>Care Objectives</a:t>
            </a:r>
            <a:endParaRPr lang="en-US" altLang="ru-RU" sz="2400" smtClean="0">
              <a:solidFill>
                <a:schemeClr val="hlink"/>
              </a:solidFill>
            </a:endParaRPr>
          </a:p>
          <a:p>
            <a:pPr marL="273050" indent="-273050"/>
            <a:r>
              <a:rPr lang="en-US" altLang="ru-RU" sz="2400" b="1" smtClean="0"/>
              <a:t>Determine the Cause of Iron Deficiency</a:t>
            </a:r>
            <a:endParaRPr lang="en-US" altLang="ru-RU" sz="2400" smtClean="0"/>
          </a:p>
          <a:p>
            <a:pPr marL="639763" lvl="1" indent="-273050"/>
            <a:r>
              <a:rPr lang="en-US" altLang="ru-RU" sz="2400" smtClean="0"/>
              <a:t>The etiology is often multifactorial; even when there is an obvious cause, investigation of serious underlying causes (e.g.cancer in adults) is recommended.</a:t>
            </a:r>
          </a:p>
          <a:p>
            <a:pPr marL="273050" indent="-273050"/>
            <a:r>
              <a:rPr lang="en-US" altLang="ru-RU" sz="2400" b="1" smtClean="0"/>
              <a:t>Aim of Treatment</a:t>
            </a:r>
            <a:endParaRPr lang="en-US" altLang="ru-RU" sz="2400" smtClean="0"/>
          </a:p>
          <a:p>
            <a:pPr marL="639763" lvl="1" indent="-273050"/>
            <a:r>
              <a:rPr lang="en-US" altLang="ru-RU" sz="2400" smtClean="0"/>
              <a:t>Normalize hemoglobin levels and red cell indices; replenish iron stores.</a:t>
            </a:r>
          </a:p>
          <a:p>
            <a:pPr marL="639763" lvl="1" indent="-273050"/>
            <a:r>
              <a:rPr lang="en-US" altLang="ru-RU" sz="2400" smtClean="0"/>
              <a:t>Individualize disease-specific management depending on underlying cause.</a:t>
            </a:r>
          </a:p>
          <a:p>
            <a:pPr marL="273050" indent="-273050"/>
            <a:r>
              <a:rPr lang="en-US" altLang="ru-RU" sz="2400" b="1" smtClean="0"/>
              <a:t>Lifestyle Management     </a:t>
            </a:r>
          </a:p>
          <a:p>
            <a:pPr marL="273050" indent="-273050">
              <a:buFontTx/>
              <a:buNone/>
            </a:pPr>
            <a:r>
              <a:rPr lang="en-US" altLang="ru-RU" sz="2400" b="1" smtClean="0"/>
              <a:t>          </a:t>
            </a:r>
            <a:r>
              <a:rPr lang="en-US" altLang="ru-RU" sz="2400" smtClean="0"/>
              <a:t>It is recommended that patients with iron deficiency receive dietary advice .</a:t>
            </a:r>
          </a:p>
          <a:p>
            <a:pPr marL="273050" indent="-273050">
              <a:buFontTx/>
              <a:buNone/>
            </a:pPr>
            <a:endParaRPr lang="en-US" altLang="ru-RU" sz="24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idx="4294967295"/>
          </p:nvPr>
        </p:nvSpPr>
        <p:spPr>
          <a:xfrm>
            <a:off x="228600" y="0"/>
            <a:ext cx="8229600" cy="792163"/>
          </a:xfrm>
        </p:spPr>
        <p:txBody>
          <a:bodyPr anchor="b"/>
          <a:lstStyle/>
          <a:p>
            <a:r>
              <a:rPr lang="en-US" altLang="ru-RU" sz="4500" b="1" smtClean="0">
                <a:solidFill>
                  <a:schemeClr val="hlink"/>
                </a:solidFill>
              </a:rPr>
              <a:t>MANAGEMENT</a:t>
            </a:r>
          </a:p>
        </p:txBody>
      </p:sp>
      <p:sp>
        <p:nvSpPr>
          <p:cNvPr id="61443" name="Content Placeholder 5"/>
          <p:cNvSpPr>
            <a:spLocks noGrp="1"/>
          </p:cNvSpPr>
          <p:nvPr>
            <p:ph sz="quarter" idx="4294967295"/>
          </p:nvPr>
        </p:nvSpPr>
        <p:spPr>
          <a:xfrm>
            <a:off x="228600" y="685800"/>
            <a:ext cx="7467600" cy="5407025"/>
          </a:xfrm>
        </p:spPr>
        <p:txBody>
          <a:bodyPr/>
          <a:lstStyle/>
          <a:p>
            <a:pPr marL="273050" indent="-273050">
              <a:buFontTx/>
              <a:buNone/>
            </a:pPr>
            <a:r>
              <a:rPr lang="en-IN" altLang="ru-RU" i="1" smtClean="0">
                <a:solidFill>
                  <a:schemeClr val="hlink"/>
                </a:solidFill>
              </a:rPr>
              <a:t>Complimentary parasite control measures</a:t>
            </a:r>
            <a:r>
              <a:rPr lang="en-IN" altLang="ru-RU" i="1" smtClean="0">
                <a:solidFill>
                  <a:srgbClr val="FF0000"/>
                </a:solidFill>
              </a:rPr>
              <a:t> </a:t>
            </a:r>
          </a:p>
          <a:p>
            <a:pPr marL="273050" indent="-273050"/>
            <a:r>
              <a:rPr lang="en-IN" altLang="ru-RU" sz="2400" smtClean="0"/>
              <a:t>Anti-helminthic therapy with 400 mg of single dose of albendazole is given to eliminate hook worms before the initiation of iron and folic acid therapy.</a:t>
            </a:r>
          </a:p>
          <a:p>
            <a:pPr marL="273050" indent="-273050"/>
            <a:r>
              <a:rPr lang="en-IN" altLang="ru-RU" sz="2400" smtClean="0"/>
              <a:t> Child &lt;2yrs-200mg/day single dose</a:t>
            </a:r>
          </a:p>
          <a:p>
            <a:pPr marL="273050" indent="-273050"/>
            <a:r>
              <a:rPr lang="en-IN" altLang="ru-RU" sz="2400" smtClean="0"/>
              <a:t>Pregnancy - Albendazole is contraindicated in first trimester, can be administered in second or third trimester.</a:t>
            </a:r>
          </a:p>
          <a:p>
            <a:pPr marL="273050" indent="-273050"/>
            <a:endParaRPr lang="en-IN" altLang="ru-RU" sz="2400" smtClean="0"/>
          </a:p>
          <a:p>
            <a:pPr marL="273050" indent="-273050">
              <a:buFontTx/>
              <a:buNone/>
            </a:pPr>
            <a:r>
              <a:rPr lang="en-IN" altLang="ru-RU" smtClean="0"/>
              <a:t> </a:t>
            </a:r>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r>
              <a:rPr lang="en-US" altLang="ru-RU" b="1" smtClean="0"/>
              <a:t>RBC Life Cycle</a:t>
            </a:r>
            <a:r>
              <a:rPr lang="en-US" altLang="ru-RU" smtClean="0"/>
              <a:t>		</a:t>
            </a:r>
          </a:p>
        </p:txBody>
      </p:sp>
      <p:sp>
        <p:nvSpPr>
          <p:cNvPr id="7171" name="Rectangle 3"/>
          <p:cNvSpPr>
            <a:spLocks noGrp="1" noChangeArrowheads="1"/>
          </p:cNvSpPr>
          <p:nvPr>
            <p:ph type="body" idx="1"/>
          </p:nvPr>
        </p:nvSpPr>
        <p:spPr>
          <a:xfrm>
            <a:off x="457200" y="914400"/>
            <a:ext cx="6934200" cy="4525963"/>
          </a:xfrm>
        </p:spPr>
        <p:txBody>
          <a:bodyPr/>
          <a:lstStyle/>
          <a:p>
            <a:pPr>
              <a:lnSpc>
                <a:spcPct val="90000"/>
              </a:lnSpc>
            </a:pPr>
            <a:r>
              <a:rPr lang="en-US" altLang="ru-RU" sz="2400" smtClean="0"/>
              <a:t>In the bone marrow, erythropoietin enhances the growth of differentiation  of burst forming units-erythroid (BFU-E) and colony forming units-erythroid (CFU-E) into reticulocytes.</a:t>
            </a:r>
          </a:p>
          <a:p>
            <a:pPr>
              <a:lnSpc>
                <a:spcPct val="90000"/>
              </a:lnSpc>
            </a:pPr>
            <a:r>
              <a:rPr lang="en-US" altLang="ru-RU" sz="2400" smtClean="0"/>
              <a:t>Reticulocyte spends three days maturing in the marrow, and then one day maturing in the peripheral blood.</a:t>
            </a:r>
          </a:p>
          <a:p>
            <a:pPr>
              <a:lnSpc>
                <a:spcPct val="90000"/>
              </a:lnSpc>
            </a:pPr>
            <a:r>
              <a:rPr lang="en-US" altLang="ru-RU" sz="2400" smtClean="0"/>
              <a:t>A mature Red Blood Cell circulates in the peripheral blood for 100 to 120 days.</a:t>
            </a:r>
          </a:p>
          <a:p>
            <a:pPr>
              <a:lnSpc>
                <a:spcPct val="90000"/>
              </a:lnSpc>
            </a:pPr>
            <a:r>
              <a:rPr lang="en-US" altLang="ru-RU" sz="2400" smtClean="0"/>
              <a:t>Under steady state conditions, the rate of RBC production equals the rate of RBC loss.</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53000"/>
            <a:ext cx="632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62467" name="Content Placeholder 2"/>
          <p:cNvSpPr>
            <a:spLocks noGrp="1"/>
          </p:cNvSpPr>
          <p:nvPr>
            <p:ph sz="quarter" idx="4294967295"/>
          </p:nvPr>
        </p:nvSpPr>
        <p:spPr>
          <a:xfrm>
            <a:off x="0" y="0"/>
            <a:ext cx="8077200" cy="6858000"/>
          </a:xfrm>
        </p:spPr>
        <p:txBody>
          <a:bodyPr/>
          <a:lstStyle/>
          <a:p>
            <a:pPr marL="273050" indent="-273050">
              <a:lnSpc>
                <a:spcPct val="90000"/>
              </a:lnSpc>
              <a:buFontTx/>
              <a:buNone/>
            </a:pPr>
            <a:r>
              <a:rPr lang="en-IN" altLang="ru-RU" sz="3100" b="1" smtClean="0">
                <a:solidFill>
                  <a:schemeClr val="hlink"/>
                </a:solidFill>
              </a:rPr>
              <a:t>NON PHARMOCOLOGICAL MANAGEMENT</a:t>
            </a:r>
            <a:endParaRPr lang="en-US" altLang="ru-RU" sz="3100" smtClean="0"/>
          </a:p>
          <a:p>
            <a:pPr marL="273050" indent="-273050">
              <a:lnSpc>
                <a:spcPct val="90000"/>
              </a:lnSpc>
              <a:buFont typeface="Wingdings" panose="05000000000000000000" pitchFamily="2" charset="2"/>
              <a:buNone/>
            </a:pPr>
            <a:r>
              <a:rPr lang="en-IN" altLang="ru-RU" sz="2400" smtClean="0"/>
              <a:t> - Tea and coffee inhibit iron absorption when consumed with a meal or shortly after a meal.</a:t>
            </a:r>
          </a:p>
          <a:p>
            <a:pPr marL="273050" indent="-273050">
              <a:lnSpc>
                <a:spcPct val="90000"/>
              </a:lnSpc>
              <a:buFont typeface="Wingdings" panose="05000000000000000000" pitchFamily="2" charset="2"/>
              <a:buNone/>
            </a:pPr>
            <a:r>
              <a:rPr lang="en-IN" altLang="ru-RU" sz="2400" smtClean="0"/>
              <a:t> - Vitamin C (ascorbic acid) is also a powerful enhancer of iron absorption from nonmeat foods when consumed with a meal. The size of the vitamin C effect on iron absorption increases with the quantity of vitamin C in the meal. </a:t>
            </a:r>
            <a:endParaRPr lang="en-US" altLang="ru-RU" sz="2400" smtClean="0"/>
          </a:p>
          <a:p>
            <a:pPr marL="273050" indent="-273050">
              <a:lnSpc>
                <a:spcPct val="90000"/>
              </a:lnSpc>
              <a:buFontTx/>
              <a:buNone/>
            </a:pPr>
            <a:r>
              <a:rPr lang="en-IN" altLang="ru-RU" sz="2400" smtClean="0"/>
              <a:t> - Germination and fermentation of cereals and legumes improve the bioavailability of iron by reducing the content of phytate, a substance in food that inhibits iron absorption. </a:t>
            </a:r>
            <a:endParaRPr lang="en-US" altLang="ru-RU" sz="2400" smtClean="0"/>
          </a:p>
          <a:p>
            <a:pPr marL="273050" indent="-273050">
              <a:lnSpc>
                <a:spcPct val="90000"/>
              </a:lnSpc>
              <a:buFontTx/>
              <a:buNone/>
            </a:pPr>
            <a:r>
              <a:rPr lang="en-IN" altLang="ru-RU" sz="2400" smtClean="0"/>
              <a:t> - Promote and support exclusive breastfeeding for about 6 months followed by breastfeeding with appropriate complementary foods, including iron-rich through the second year of life. </a:t>
            </a:r>
            <a:endParaRPr lang="en-US" altLang="ru-RU" sz="2400" smtClean="0"/>
          </a:p>
          <a:p>
            <a:pPr marL="273050" indent="-273050">
              <a:lnSpc>
                <a:spcPct val="90000"/>
              </a:lnSpc>
            </a:pPr>
            <a:endParaRPr lang="en-US" altLang="ru-RU" sz="2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ru-RU" sz="4000" smtClean="0"/>
              <a:t>TREATMENT OF IRON DEFICIENCY ANEMIA.</a:t>
            </a:r>
          </a:p>
        </p:txBody>
      </p:sp>
      <p:sp>
        <p:nvSpPr>
          <p:cNvPr id="63491" name="Rectangle 3"/>
          <p:cNvSpPr>
            <a:spLocks noGrp="1" noChangeArrowheads="1"/>
          </p:cNvSpPr>
          <p:nvPr>
            <p:ph type="body" idx="1"/>
          </p:nvPr>
        </p:nvSpPr>
        <p:spPr>
          <a:xfrm>
            <a:off x="457200" y="1600200"/>
            <a:ext cx="7391400" cy="4525963"/>
          </a:xfrm>
        </p:spPr>
        <p:txBody>
          <a:bodyPr/>
          <a:lstStyle/>
          <a:p>
            <a:pPr eaLnBrk="1" hangingPunct="1">
              <a:lnSpc>
                <a:spcPct val="90000"/>
              </a:lnSpc>
            </a:pPr>
            <a:r>
              <a:rPr lang="en-US" altLang="ru-RU" sz="2600" smtClean="0">
                <a:cs typeface="Andalus" pitchFamily="18" charset="0"/>
              </a:rPr>
              <a:t>Iron deficiency anemia is treated with oral or parenteral iron preparation. Oral iron corrects the anemia just as rapidly and completely as parenteral iron in most cases if iron absorption from the GIT is normal.</a:t>
            </a:r>
          </a:p>
          <a:p>
            <a:pPr eaLnBrk="1" hangingPunct="1">
              <a:lnSpc>
                <a:spcPct val="90000"/>
              </a:lnSpc>
            </a:pPr>
            <a:r>
              <a:rPr lang="en-US" altLang="ru-RU" sz="2600" smtClean="0">
                <a:cs typeface="Andalus" pitchFamily="18" charset="0"/>
              </a:rPr>
              <a:t>Different iron salts provide different amount of elemental iron.</a:t>
            </a:r>
          </a:p>
          <a:p>
            <a:pPr eaLnBrk="1" hangingPunct="1">
              <a:lnSpc>
                <a:spcPct val="90000"/>
              </a:lnSpc>
            </a:pPr>
            <a:r>
              <a:rPr lang="en-US" altLang="ru-RU" sz="2600" smtClean="0">
                <a:cs typeface="Andalus" pitchFamily="18" charset="0"/>
              </a:rPr>
              <a:t>In iron deficient individual, about 50-80mg of iron can be incorporated in hemoglobin daily and about 25% of oral ferrous salt can be absorbed. </a:t>
            </a:r>
          </a:p>
          <a:p>
            <a:pPr eaLnBrk="1" hangingPunct="1"/>
            <a:endParaRPr lang="en-US" altLang="ru-RU" sz="2800" smtClean="0">
              <a:cs typeface="Andalus" pitchFamily="18" charset="0"/>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4294967295"/>
          </p:nvPr>
        </p:nvSpPr>
        <p:spPr>
          <a:xfrm>
            <a:off x="0" y="1143000"/>
            <a:ext cx="7543800" cy="4846638"/>
          </a:xfrm>
        </p:spPr>
        <p:txBody>
          <a:bodyPr/>
          <a:lstStyle/>
          <a:p>
            <a:pPr marL="273050" indent="-273050" eaLnBrk="1" hangingPunct="1">
              <a:lnSpc>
                <a:spcPct val="90000"/>
              </a:lnSpc>
              <a:buFontTx/>
              <a:buNone/>
            </a:pPr>
            <a:r>
              <a:rPr lang="en-US" altLang="ru-RU" sz="3000" b="1" smtClean="0">
                <a:solidFill>
                  <a:schemeClr val="hlink"/>
                </a:solidFill>
              </a:rPr>
              <a:t>ORAL:</a:t>
            </a:r>
          </a:p>
          <a:p>
            <a:pPr marL="273050" indent="-273050" eaLnBrk="1" hangingPunct="1">
              <a:lnSpc>
                <a:spcPct val="90000"/>
              </a:lnSpc>
            </a:pPr>
            <a:r>
              <a:rPr lang="sr-Cyrl-CS" altLang="ru-RU" sz="3000" smtClean="0"/>
              <a:t>Ferrous sulfate</a:t>
            </a:r>
          </a:p>
          <a:p>
            <a:pPr marL="273050" indent="-273050" eaLnBrk="1" hangingPunct="1">
              <a:lnSpc>
                <a:spcPct val="90000"/>
              </a:lnSpc>
            </a:pPr>
            <a:r>
              <a:rPr lang="sr-Cyrl-CS" altLang="ru-RU" sz="3000" smtClean="0"/>
              <a:t>Ferrous gluconate</a:t>
            </a:r>
          </a:p>
          <a:p>
            <a:pPr marL="273050" indent="-273050" eaLnBrk="1" hangingPunct="1">
              <a:lnSpc>
                <a:spcPct val="90000"/>
              </a:lnSpc>
            </a:pPr>
            <a:r>
              <a:rPr lang="sr-Cyrl-CS" altLang="ru-RU" sz="3000" smtClean="0"/>
              <a:t>Ferrous fumarate</a:t>
            </a:r>
            <a:endParaRPr lang="en-US" altLang="ru-RU" sz="3000" smtClean="0"/>
          </a:p>
          <a:p>
            <a:pPr marL="273050" indent="-273050" eaLnBrk="1" hangingPunct="1">
              <a:lnSpc>
                <a:spcPct val="90000"/>
              </a:lnSpc>
              <a:buFontTx/>
              <a:buNone/>
            </a:pPr>
            <a:endParaRPr lang="en-US" altLang="ru-RU" sz="3000" smtClean="0"/>
          </a:p>
          <a:p>
            <a:pPr marL="273050" indent="-273050" eaLnBrk="1" hangingPunct="1">
              <a:lnSpc>
                <a:spcPct val="90000"/>
              </a:lnSpc>
              <a:buFontTx/>
              <a:buNone/>
            </a:pPr>
            <a:r>
              <a:rPr lang="en-US" altLang="ru-RU" sz="3000" b="1" smtClean="0">
                <a:solidFill>
                  <a:schemeClr val="hlink"/>
                </a:solidFill>
              </a:rPr>
              <a:t>PARENTERAL:</a:t>
            </a:r>
          </a:p>
          <a:p>
            <a:pPr marL="273050" indent="-273050" eaLnBrk="1" hangingPunct="1">
              <a:lnSpc>
                <a:spcPct val="90000"/>
              </a:lnSpc>
            </a:pPr>
            <a:r>
              <a:rPr lang="en-US" altLang="ru-RU" sz="3000" smtClean="0"/>
              <a:t>Iron Dextran</a:t>
            </a:r>
          </a:p>
          <a:p>
            <a:pPr marL="273050" indent="-273050" eaLnBrk="1" hangingPunct="1">
              <a:lnSpc>
                <a:spcPct val="90000"/>
              </a:lnSpc>
            </a:pPr>
            <a:r>
              <a:rPr lang="sr-Cyrl-CS" altLang="ru-RU" sz="3000" smtClean="0"/>
              <a:t>Iron-sucrose complex </a:t>
            </a:r>
            <a:endParaRPr lang="en-US" altLang="ru-RU" sz="3000" smtClean="0"/>
          </a:p>
          <a:p>
            <a:pPr marL="273050" indent="-273050" eaLnBrk="1" hangingPunct="1">
              <a:lnSpc>
                <a:spcPct val="90000"/>
              </a:lnSpc>
            </a:pPr>
            <a:r>
              <a:rPr lang="en-US" altLang="ru-RU" sz="3000" smtClean="0"/>
              <a:t>I</a:t>
            </a:r>
            <a:r>
              <a:rPr lang="sr-Cyrl-CS" altLang="ru-RU" sz="3000" smtClean="0"/>
              <a:t>ron sodium</a:t>
            </a:r>
            <a:r>
              <a:rPr lang="en-US" altLang="ru-RU" sz="3000" smtClean="0"/>
              <a:t> </a:t>
            </a:r>
            <a:r>
              <a:rPr lang="sr-Cyrl-CS" altLang="ru-RU" sz="3000" smtClean="0"/>
              <a:t>gluconate complex </a:t>
            </a:r>
            <a:endParaRPr lang="en-US" altLang="ru-RU" sz="3000" smtClean="0"/>
          </a:p>
        </p:txBody>
      </p:sp>
      <p:sp>
        <p:nvSpPr>
          <p:cNvPr id="64515" name="Rectangle 4"/>
          <p:cNvSpPr>
            <a:spLocks noChangeArrowheads="1"/>
          </p:cNvSpPr>
          <p:nvPr/>
        </p:nvSpPr>
        <p:spPr bwMode="auto">
          <a:xfrm>
            <a:off x="2514600" y="31750"/>
            <a:ext cx="4584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r>
              <a:rPr lang="en-US" altLang="ru-RU" sz="3200">
                <a:solidFill>
                  <a:schemeClr val="tx2"/>
                </a:solidFill>
                <a:latin typeface="Arial" panose="020B0604020202020204" pitchFamily="34" charset="0"/>
                <a:cs typeface="Arial" panose="020B0604020202020204" pitchFamily="34" charset="0"/>
              </a:rPr>
              <a:t>IRON FORMULATIONS</a:t>
            </a:r>
            <a:endParaRPr lang="ru-RU" altLang="ru-RU" sz="3200">
              <a:solidFill>
                <a:schemeClr val="tx2"/>
              </a:solidFill>
              <a:latin typeface="Arial" panose="020B0604020202020204" pitchFamily="34" charset="0"/>
              <a:cs typeface="Arial" panose="020B0604020202020204" pitchFamily="34" charset="0"/>
            </a:endParaRPr>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graphicFrame>
        <p:nvGraphicFramePr>
          <p:cNvPr id="101412" name="Group 36"/>
          <p:cNvGraphicFramePr>
            <a:graphicFrameLocks noGrp="1"/>
          </p:cNvGraphicFramePr>
          <p:nvPr>
            <p:ph sz="quarter" idx="4294967295"/>
          </p:nvPr>
        </p:nvGraphicFramePr>
        <p:xfrm>
          <a:off x="304800" y="152400"/>
          <a:ext cx="7696200" cy="640080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RECOMMENDED DIETARY ALLOWANCE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Mg/DAY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2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Men Adult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1"/>
                  </a:ext>
                </a:extLst>
              </a:tr>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Women Adult (age over 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2"/>
                  </a:ext>
                </a:extLst>
              </a:tr>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Adult (ages 19 to 50)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3"/>
                  </a:ext>
                </a:extLst>
              </a:tr>
              <a:tr h="677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Pregnant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27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4"/>
                  </a:ext>
                </a:extLst>
              </a:tr>
              <a:tr h="6762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Lactating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9 mg to 10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5"/>
                  </a:ext>
                </a:extLst>
              </a:tr>
              <a:tr h="12588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Adolescents (ages 9 to 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Girls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Boys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 to 15 mg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 mg to 11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6"/>
                  </a:ext>
                </a:extLst>
              </a:tr>
              <a:tr h="393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Children (birth to age 8) Ages 4 to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10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7"/>
                  </a:ext>
                </a:extLst>
              </a:tr>
              <a:tr h="968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Infants (7 months to 1 year)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Infants (birth to 6 months)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11 mg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0.27 mg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3"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66564" name="Rectangle 2"/>
          <p:cNvSpPr>
            <a:spLocks noGrp="1" noChangeArrowheads="1"/>
          </p:cNvSpPr>
          <p:nvPr>
            <p:ph type="title"/>
          </p:nvPr>
        </p:nvSpPr>
        <p:spPr>
          <a:xfrm>
            <a:off x="0" y="0"/>
            <a:ext cx="8229600" cy="685800"/>
          </a:xfrm>
        </p:spPr>
        <p:txBody>
          <a:bodyPr/>
          <a:lstStyle/>
          <a:p>
            <a:pPr eaLnBrk="1" hangingPunct="1"/>
            <a:r>
              <a:rPr lang="en-US" altLang="ru-RU" sz="4000" smtClean="0"/>
              <a:t>ORAL IRON THERAPY</a:t>
            </a:r>
          </a:p>
        </p:txBody>
      </p:sp>
      <p:sp>
        <p:nvSpPr>
          <p:cNvPr id="66565" name="Rectangle 3"/>
          <p:cNvSpPr>
            <a:spLocks noGrp="1" noChangeArrowheads="1"/>
          </p:cNvSpPr>
          <p:nvPr>
            <p:ph type="body" idx="1"/>
          </p:nvPr>
        </p:nvSpPr>
        <p:spPr>
          <a:xfrm>
            <a:off x="304800" y="762000"/>
            <a:ext cx="7543800" cy="4525963"/>
          </a:xfrm>
        </p:spPr>
        <p:txBody>
          <a:bodyPr/>
          <a:lstStyle/>
          <a:p>
            <a:pPr eaLnBrk="1" hangingPunct="1">
              <a:lnSpc>
                <a:spcPct val="90000"/>
              </a:lnSpc>
            </a:pPr>
            <a:r>
              <a:rPr lang="en-US" altLang="ru-RU" smtClean="0">
                <a:cs typeface="Andalus" pitchFamily="18" charset="0"/>
              </a:rPr>
              <a:t>Oral iron treatment may require 3-6 months to replenish body stores.</a:t>
            </a:r>
          </a:p>
          <a:p>
            <a:pPr eaLnBrk="1" hangingPunct="1">
              <a:lnSpc>
                <a:spcPct val="90000"/>
              </a:lnSpc>
            </a:pPr>
            <a:r>
              <a:rPr lang="en-US" altLang="ru-RU" smtClean="0">
                <a:cs typeface="Andalus" pitchFamily="18" charset="0"/>
              </a:rPr>
              <a:t>Most  iron medication are taken on an empty stomach, at least 1 hour before or 2 hours after meal.</a:t>
            </a:r>
          </a:p>
          <a:p>
            <a:pPr eaLnBrk="1" hangingPunct="1">
              <a:lnSpc>
                <a:spcPct val="90000"/>
              </a:lnSpc>
            </a:pPr>
            <a:endParaRPr lang="en-US" altLang="ru-RU" smtClean="0">
              <a:cs typeface="Andalus" pitchFamily="18" charset="0"/>
            </a:endParaRPr>
          </a:p>
          <a:p>
            <a:pPr eaLnBrk="1" hangingPunct="1">
              <a:lnSpc>
                <a:spcPct val="90000"/>
              </a:lnSpc>
            </a:pPr>
            <a:endParaRPr lang="en-US" altLang="ru-RU" smtClean="0">
              <a:cs typeface="Andalus" pitchFamily="18" charset="0"/>
            </a:endParaRPr>
          </a:p>
          <a:p>
            <a:pPr eaLnBrk="1" hangingPunct="1">
              <a:lnSpc>
                <a:spcPct val="90000"/>
              </a:lnSpc>
            </a:pPr>
            <a:endParaRPr lang="en-US" altLang="ru-RU" smtClean="0">
              <a:cs typeface="Andalus" pitchFamily="18" charset="0"/>
            </a:endParaRPr>
          </a:p>
          <a:p>
            <a:pPr eaLnBrk="1" hangingPunct="1">
              <a:lnSpc>
                <a:spcPct val="90000"/>
              </a:lnSpc>
            </a:pPr>
            <a:endParaRPr lang="en-US" altLang="ru-RU" smtClean="0">
              <a:cs typeface="Andalus" pitchFamily="18" charset="0"/>
            </a:endParaRPr>
          </a:p>
        </p:txBody>
      </p:sp>
      <p:pic>
        <p:nvPicPr>
          <p:cNvPr id="66566" name="Picture 4" descr="C:\Users\FIZAL\Pictures\CaptureFS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766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2" descr="C:\Users\FIZAL\Pictures\Capturet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62400"/>
            <a:ext cx="739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sz="half" idx="1"/>
          </p:nvPr>
        </p:nvSpPr>
        <p:spPr>
          <a:xfrm>
            <a:off x="152400" y="381000"/>
            <a:ext cx="4953000" cy="5745163"/>
          </a:xfrm>
        </p:spPr>
        <p:txBody>
          <a:bodyPr/>
          <a:lstStyle/>
          <a:p>
            <a:pPr eaLnBrk="1" hangingPunct="1">
              <a:buFontTx/>
              <a:buNone/>
            </a:pPr>
            <a:r>
              <a:rPr lang="en-US" altLang="ru-RU" b="1" smtClean="0">
                <a:solidFill>
                  <a:schemeClr val="hlink"/>
                </a:solidFill>
                <a:cs typeface="Andalus" pitchFamily="18" charset="0"/>
              </a:rPr>
              <a:t>Ferrous sulfate.</a:t>
            </a:r>
          </a:p>
          <a:p>
            <a:pPr eaLnBrk="1" hangingPunct="1"/>
            <a:r>
              <a:rPr lang="en-US" altLang="ru-RU" b="1" smtClean="0">
                <a:cs typeface="Andalus" pitchFamily="18" charset="0"/>
              </a:rPr>
              <a:t>Dosage:</a:t>
            </a:r>
            <a:r>
              <a:rPr lang="en-US" altLang="ru-RU" smtClean="0">
                <a:cs typeface="Andalus" pitchFamily="18" charset="0"/>
              </a:rPr>
              <a:t> 325 mg tid, which provides 180 mg of iron daily of which 10mg is usually absorbed.</a:t>
            </a:r>
          </a:p>
          <a:p>
            <a:pPr eaLnBrk="1" hangingPunct="1"/>
            <a:r>
              <a:rPr lang="en-US" altLang="ru-RU" smtClean="0">
                <a:cs typeface="Andalus" pitchFamily="18" charset="0"/>
              </a:rPr>
              <a:t>Patients who cannot tolerate iron on an empty stomach should take it with food.</a:t>
            </a:r>
          </a:p>
          <a:p>
            <a:pPr eaLnBrk="1" hangingPunct="1"/>
            <a:r>
              <a:rPr lang="en-US" altLang="ru-RU" b="1" smtClean="0">
                <a:cs typeface="Andalus" pitchFamily="18" charset="0"/>
              </a:rPr>
              <a:t>Administration</a:t>
            </a:r>
            <a:r>
              <a:rPr lang="en-US" altLang="ru-RU" smtClean="0">
                <a:cs typeface="Andalus" pitchFamily="18" charset="0"/>
              </a:rPr>
              <a:t>:    PO</a:t>
            </a:r>
          </a:p>
          <a:p>
            <a:pPr eaLnBrk="1" hangingPunct="1"/>
            <a:endParaRPr lang="en-US" altLang="ru-RU" smtClean="0">
              <a:cs typeface="Andalus" pitchFamily="18" charset="0"/>
            </a:endParaRPr>
          </a:p>
          <a:p>
            <a:pPr eaLnBrk="1" hangingPunct="1"/>
            <a:endParaRPr lang="en-US" altLang="ru-RU" smtClean="0">
              <a:cs typeface="Andalus" pitchFamily="18" charset="0"/>
            </a:endParaRPr>
          </a:p>
        </p:txBody>
      </p:sp>
      <p:pic>
        <p:nvPicPr>
          <p:cNvPr id="67587" name="Picture 1" descr="C:\Users\FIZAL\Pictures\Capture4.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752600"/>
            <a:ext cx="2781300" cy="3505200"/>
          </a:xfrm>
        </p:spPr>
      </p:pic>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7315200" cy="1143000"/>
          </a:xfrm>
        </p:spPr>
        <p:txBody>
          <a:bodyPr/>
          <a:lstStyle/>
          <a:p>
            <a:pPr eaLnBrk="1" hangingPunct="1"/>
            <a:r>
              <a:rPr lang="en-US" altLang="ru-RU" sz="4000" smtClean="0"/>
              <a:t>GENERAL MECHANISM OF ACTION OF IRON SUPPLEMENT</a:t>
            </a:r>
          </a:p>
        </p:txBody>
      </p:sp>
      <p:sp>
        <p:nvSpPr>
          <p:cNvPr id="24579" name="Rectangle 3"/>
          <p:cNvSpPr>
            <a:spLocks noGrp="1" noChangeArrowheads="1"/>
          </p:cNvSpPr>
          <p:nvPr>
            <p:ph type="body" idx="1"/>
          </p:nvPr>
        </p:nvSpPr>
        <p:spPr>
          <a:xfrm>
            <a:off x="457200" y="1600200"/>
            <a:ext cx="7696200" cy="4525963"/>
          </a:xfrm>
        </p:spPr>
        <p:txBody>
          <a:bodyPr/>
          <a:lstStyle/>
          <a:p>
            <a:pPr eaLnBrk="1" hangingPunct="1">
              <a:lnSpc>
                <a:spcPct val="90000"/>
              </a:lnSpc>
              <a:defRPr/>
            </a:pPr>
            <a:r>
              <a:rPr lang="en-US" dirty="0" smtClean="0">
                <a:latin typeface="+mj-lt"/>
                <a:cs typeface="Andalus" pitchFamily="18" charset="-78"/>
              </a:rPr>
              <a:t> During the process of absorption, oxygen combines with iron and is transported into the plasma portion of blood by binding to </a:t>
            </a:r>
            <a:r>
              <a:rPr lang="en-US" dirty="0" err="1" smtClean="0">
                <a:latin typeface="+mj-lt"/>
                <a:cs typeface="Andalus" pitchFamily="18" charset="-78"/>
              </a:rPr>
              <a:t>transferrin</a:t>
            </a:r>
            <a:r>
              <a:rPr lang="en-US" dirty="0" smtClean="0">
                <a:latin typeface="+mj-lt"/>
                <a:cs typeface="Andalus" pitchFamily="18" charset="-78"/>
              </a:rPr>
              <a:t>.</a:t>
            </a:r>
          </a:p>
          <a:p>
            <a:pPr eaLnBrk="1" hangingPunct="1">
              <a:lnSpc>
                <a:spcPct val="90000"/>
              </a:lnSpc>
              <a:defRPr/>
            </a:pPr>
            <a:r>
              <a:rPr lang="en-US" dirty="0" smtClean="0">
                <a:latin typeface="+mj-lt"/>
                <a:cs typeface="Andalus" pitchFamily="18" charset="-78"/>
              </a:rPr>
              <a:t> From there, iron and </a:t>
            </a:r>
            <a:r>
              <a:rPr lang="en-US" dirty="0" err="1" smtClean="0">
                <a:latin typeface="+mj-lt"/>
                <a:cs typeface="Andalus" pitchFamily="18" charset="-78"/>
              </a:rPr>
              <a:t>transferrin</a:t>
            </a:r>
            <a:r>
              <a:rPr lang="en-US" dirty="0" smtClean="0">
                <a:latin typeface="+mj-lt"/>
                <a:cs typeface="Andalus" pitchFamily="18" charset="-78"/>
              </a:rPr>
              <a:t> are used in the production of hemoglobin (the molecule that transports oxygen in the blood) and </a:t>
            </a:r>
            <a:r>
              <a:rPr lang="en-US" dirty="0" err="1" smtClean="0">
                <a:latin typeface="+mj-lt"/>
                <a:cs typeface="Andalus" pitchFamily="18" charset="-78"/>
              </a:rPr>
              <a:t>myoglobin</a:t>
            </a:r>
            <a:r>
              <a:rPr lang="en-US" dirty="0" smtClean="0">
                <a:latin typeface="+mj-lt"/>
                <a:cs typeface="Andalus" pitchFamily="18" charset="-78"/>
              </a:rPr>
              <a:t>( helps your muscle cells store oxygen.)</a:t>
            </a:r>
          </a:p>
          <a:p>
            <a:pPr eaLnBrk="1" hangingPunct="1">
              <a:lnSpc>
                <a:spcPct val="90000"/>
              </a:lnSpc>
              <a:defRPr/>
            </a:pPr>
            <a:endParaRPr lang="en-US" dirty="0" smtClean="0">
              <a:latin typeface="+mj-lt"/>
              <a:cs typeface="Andalus" pitchFamily="18" charset="-78"/>
            </a:endParaRPr>
          </a:p>
          <a:p>
            <a:pPr eaLnBrk="1" hangingPunct="1">
              <a:defRPr/>
            </a:pPr>
            <a:endParaRPr lang="en-US" dirty="0" smtClean="0">
              <a:latin typeface="+mj-lt"/>
              <a:cs typeface="Andalus" pitchFamily="18" charset="-78"/>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69635" name="Title 1"/>
          <p:cNvSpPr>
            <a:spLocks noGrp="1"/>
          </p:cNvSpPr>
          <p:nvPr>
            <p:ph type="title" idx="4294967295"/>
          </p:nvPr>
        </p:nvSpPr>
        <p:spPr>
          <a:xfrm>
            <a:off x="609600" y="1066800"/>
            <a:ext cx="7620000" cy="411163"/>
          </a:xfrm>
        </p:spPr>
        <p:txBody>
          <a:bodyPr anchor="b"/>
          <a:lstStyle/>
          <a:p>
            <a:r>
              <a:rPr lang="en-US" altLang="ru-RU" sz="4200" b="1" smtClean="0">
                <a:solidFill>
                  <a:schemeClr val="hlink"/>
                </a:solidFill>
              </a:rPr>
              <a:t>TREATMENT FOR 6-24 MONTHS</a:t>
            </a:r>
          </a:p>
        </p:txBody>
      </p:sp>
      <p:sp>
        <p:nvSpPr>
          <p:cNvPr id="69636" name="Content Placeholder 2"/>
          <p:cNvSpPr>
            <a:spLocks noGrp="1"/>
          </p:cNvSpPr>
          <p:nvPr>
            <p:ph sz="quarter" idx="4294967295"/>
          </p:nvPr>
        </p:nvSpPr>
        <p:spPr>
          <a:xfrm>
            <a:off x="304800" y="1524000"/>
            <a:ext cx="8229600" cy="4525963"/>
          </a:xfrm>
        </p:spPr>
        <p:txBody>
          <a:bodyPr/>
          <a:lstStyle/>
          <a:p>
            <a:pPr marL="273050" indent="-273050"/>
            <a:endParaRPr lang="en-US" altLang="ru-RU" smtClean="0"/>
          </a:p>
          <a:p>
            <a:pPr marL="273050" indent="-273050"/>
            <a:endParaRPr lang="en-US" altLang="ru-RU" smtClean="0"/>
          </a:p>
        </p:txBody>
      </p:sp>
      <p:graphicFrame>
        <p:nvGraphicFramePr>
          <p:cNvPr id="51225" name="Group 25"/>
          <p:cNvGraphicFramePr>
            <a:graphicFrameLocks noGrp="1"/>
          </p:cNvGraphicFramePr>
          <p:nvPr/>
        </p:nvGraphicFramePr>
        <p:xfrm>
          <a:off x="228600" y="2133600"/>
          <a:ext cx="7696200" cy="3200400"/>
        </p:xfrm>
        <a:graphic>
          <a:graphicData uri="http://schemas.openxmlformats.org/drawingml/2006/table">
            <a:tbl>
              <a:tblPr/>
              <a:tblGrid>
                <a:gridCol w="2028825">
                  <a:extLst>
                    <a:ext uri="{9D8B030D-6E8A-4147-A177-3AD203B41FA5}">
                      <a16:colId xmlns:a16="http://schemas.microsoft.com/office/drawing/2014/main" val="20000"/>
                    </a:ext>
                  </a:extLst>
                </a:gridCol>
                <a:gridCol w="2762250">
                  <a:extLst>
                    <a:ext uri="{9D8B030D-6E8A-4147-A177-3AD203B41FA5}">
                      <a16:colId xmlns:a16="http://schemas.microsoft.com/office/drawing/2014/main" val="20001"/>
                    </a:ext>
                  </a:extLst>
                </a:gridCol>
                <a:gridCol w="2905125">
                  <a:extLst>
                    <a:ext uri="{9D8B030D-6E8A-4147-A177-3AD203B41FA5}">
                      <a16:colId xmlns:a16="http://schemas.microsoft.com/office/drawing/2014/main" val="20002"/>
                    </a:ext>
                  </a:extLst>
                </a:gridCol>
              </a:tblGrid>
              <a:tr h="7874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Dosage</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Birth-weight category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Duration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748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12.5 mg iron + 50 ug folic acid daily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Normal </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Low birth weight (&lt;2500 g)</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6-24 months of age</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2-24 months of age</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graphicFrame>
        <p:nvGraphicFramePr>
          <p:cNvPr id="4" name="Table 3"/>
          <p:cNvGraphicFramePr>
            <a:graphicFrameLocks noGrp="1"/>
          </p:cNvGraphicFramePr>
          <p:nvPr/>
        </p:nvGraphicFramePr>
        <p:xfrm>
          <a:off x="228600" y="1371600"/>
          <a:ext cx="8382000" cy="2590800"/>
        </p:xfrm>
        <a:graphic>
          <a:graphicData uri="http://schemas.openxmlformats.org/drawingml/2006/table">
            <a:tbl>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GROUP</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DOSAGE/day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Children 2-5 years</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20-30 mg iron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Children 6-11 years</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30-60 mg iron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Adolescents and adults</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 mg iron </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0676" name="Title 4"/>
          <p:cNvSpPr>
            <a:spLocks noGrp="1"/>
          </p:cNvSpPr>
          <p:nvPr>
            <p:ph type="title" idx="4294967295"/>
          </p:nvPr>
        </p:nvSpPr>
        <p:spPr/>
        <p:txBody>
          <a:bodyPr anchor="b"/>
          <a:lstStyle/>
          <a:p>
            <a:r>
              <a:rPr lang="en-US" altLang="ru-RU" b="1" smtClean="0">
                <a:solidFill>
                  <a:schemeClr val="hlink"/>
                </a:solidFill>
              </a:rPr>
              <a:t>TREATMENT OF MILD &amp;MODERATE ANEMIA</a:t>
            </a:r>
          </a:p>
        </p:txBody>
      </p:sp>
      <p:sp>
        <p:nvSpPr>
          <p:cNvPr id="70677" name="Content Placeholder 5"/>
          <p:cNvSpPr>
            <a:spLocks noGrp="1"/>
          </p:cNvSpPr>
          <p:nvPr>
            <p:ph sz="quarter" idx="4294967295"/>
          </p:nvPr>
        </p:nvSpPr>
        <p:spPr>
          <a:xfrm>
            <a:off x="381000" y="4191000"/>
            <a:ext cx="8229600" cy="2011363"/>
          </a:xfrm>
        </p:spPr>
        <p:txBody>
          <a:bodyPr/>
          <a:lstStyle/>
          <a:p>
            <a:pPr marL="273050" indent="-273050">
              <a:lnSpc>
                <a:spcPct val="90000"/>
              </a:lnSpc>
            </a:pPr>
            <a:r>
              <a:rPr lang="en-US" altLang="ru-RU" sz="2400" smtClean="0"/>
              <a:t>Anemia will be corrected within 2 to 4 months if appropriate iron dosages are administered and underlying cause of iron deficiency is corrected.</a:t>
            </a:r>
          </a:p>
          <a:p>
            <a:pPr marL="273050" indent="-273050">
              <a:lnSpc>
                <a:spcPct val="90000"/>
              </a:lnSpc>
            </a:pPr>
            <a:r>
              <a:rPr lang="en-US" altLang="ru-RU" sz="2400" smtClean="0"/>
              <a:t>Continue iron therapy an additional 4 to 6 months (adults) after the hemoglobin normalizes to replenish the iron stores.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1683" name="Title 1"/>
          <p:cNvSpPr>
            <a:spLocks noGrp="1"/>
          </p:cNvSpPr>
          <p:nvPr>
            <p:ph type="title" idx="4294967295"/>
          </p:nvPr>
        </p:nvSpPr>
        <p:spPr>
          <a:xfrm>
            <a:off x="457200" y="0"/>
            <a:ext cx="8229600" cy="838200"/>
          </a:xfrm>
        </p:spPr>
        <p:txBody>
          <a:bodyPr anchor="b"/>
          <a:lstStyle/>
          <a:p>
            <a:r>
              <a:rPr lang="en-US" altLang="ru-RU" sz="3600" b="1" smtClean="0">
                <a:solidFill>
                  <a:schemeClr val="hlink"/>
                </a:solidFill>
              </a:rPr>
              <a:t>TREATMENT OF SEVERE ANEMIA</a:t>
            </a:r>
          </a:p>
        </p:txBody>
      </p:sp>
      <p:sp>
        <p:nvSpPr>
          <p:cNvPr id="71684" name="Content Placeholder 3"/>
          <p:cNvSpPr>
            <a:spLocks noGrp="1"/>
          </p:cNvSpPr>
          <p:nvPr>
            <p:ph sz="quarter" idx="4294967295"/>
          </p:nvPr>
        </p:nvSpPr>
        <p:spPr>
          <a:xfrm>
            <a:off x="0" y="6019800"/>
            <a:ext cx="8915400" cy="838200"/>
          </a:xfrm>
        </p:spPr>
        <p:txBody>
          <a:bodyPr/>
          <a:lstStyle/>
          <a:p>
            <a:pPr marL="273050" indent="-273050">
              <a:buFontTx/>
              <a:buNone/>
            </a:pPr>
            <a:r>
              <a:rPr lang="en-IN" altLang="ru-RU" sz="2000" smtClean="0">
                <a:solidFill>
                  <a:srgbClr val="FF9900"/>
                </a:solidFill>
              </a:rPr>
              <a:t>After completing 3 months of therapeutic supplementation, pregnant women and infants should continue preventive supplementation program</a:t>
            </a:r>
            <a:endParaRPr lang="en-US" altLang="ru-RU" sz="2000" smtClean="0">
              <a:solidFill>
                <a:srgbClr val="FF9900"/>
              </a:solidFill>
            </a:endParaRPr>
          </a:p>
        </p:txBody>
      </p:sp>
      <p:graphicFrame>
        <p:nvGraphicFramePr>
          <p:cNvPr id="53277" name="Group 29"/>
          <p:cNvGraphicFramePr>
            <a:graphicFrameLocks noGrp="1"/>
          </p:cNvGraphicFramePr>
          <p:nvPr/>
        </p:nvGraphicFramePr>
        <p:xfrm>
          <a:off x="381000" y="914400"/>
          <a:ext cx="7696200" cy="5029200"/>
        </p:xfrm>
        <a:graphic>
          <a:graphicData uri="http://schemas.openxmlformats.org/drawingml/2006/table">
            <a:tbl>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59055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1" i="0" u="none" strike="noStrike" cap="none" normalizeH="0" baseline="0" smtClean="0">
                          <a:ln>
                            <a:noFill/>
                          </a:ln>
                          <a:solidFill>
                            <a:srgbClr val="FF9900"/>
                          </a:solidFill>
                          <a:effectLst/>
                          <a:latin typeface="Times New Roman" pitchFamily="18" charset="0"/>
                          <a:ea typeface="Calibri" pitchFamily="34" charset="0"/>
                          <a:cs typeface="Times New Roman" pitchFamily="18" charset="0"/>
                        </a:rPr>
                        <a:t>AGE GROUP</a:t>
                      </a:r>
                      <a:endParaRPr kumimoji="0" lang="en-US" sz="2800" b="1" i="0" u="none" strike="noStrike" cap="none" normalizeH="0" baseline="0" smtClean="0">
                        <a:ln>
                          <a:noFill/>
                        </a:ln>
                        <a:solidFill>
                          <a:srgbClr val="FF99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1" i="0" u="none" strike="noStrike" cap="none" normalizeH="0" baseline="0" smtClean="0">
                          <a:ln>
                            <a:noFill/>
                          </a:ln>
                          <a:solidFill>
                            <a:srgbClr val="FF9900"/>
                          </a:solidFill>
                          <a:effectLst/>
                          <a:latin typeface="Times New Roman" pitchFamily="18" charset="0"/>
                          <a:ea typeface="Calibri" pitchFamily="34" charset="0"/>
                          <a:cs typeface="Times New Roman" pitchFamily="18" charset="0"/>
                        </a:rPr>
                        <a:t>DOSE</a:t>
                      </a:r>
                      <a:endParaRPr kumimoji="0" lang="en-US" sz="2800" b="1" i="0" u="none" strike="noStrike" cap="none" normalizeH="0" baseline="0" smtClean="0">
                        <a:ln>
                          <a:noFill/>
                        </a:ln>
                        <a:solidFill>
                          <a:srgbClr val="FF99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1" i="0" u="none" strike="noStrike" cap="none" normalizeH="0" baseline="0" smtClean="0">
                          <a:ln>
                            <a:noFill/>
                          </a:ln>
                          <a:solidFill>
                            <a:srgbClr val="FF9900"/>
                          </a:solidFill>
                          <a:effectLst/>
                          <a:latin typeface="Times New Roman" pitchFamily="18" charset="0"/>
                          <a:ea typeface="Calibri" pitchFamily="34" charset="0"/>
                          <a:cs typeface="Times New Roman" pitchFamily="18" charset="0"/>
                        </a:rPr>
                        <a:t>DURATION</a:t>
                      </a:r>
                      <a:endParaRPr kumimoji="0" lang="en-US" sz="2800" b="1" i="0" u="none" strike="noStrike" cap="none" normalizeH="0" baseline="0" smtClean="0">
                        <a:ln>
                          <a:noFill/>
                        </a:ln>
                        <a:solidFill>
                          <a:srgbClr val="FF99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0138">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&lt;2 years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25 mg iron + 100-400 ug folic acid daily</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months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4413">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2-12 years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 mg iron + 400 ug folic acid daily </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months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0825">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Adolescents and adults, including pregnant women</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120 mg iron + 400 ug folic acid daily</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months</a:t>
                      </a:r>
                      <a:endParaRPr kumimoji="0" lang="en-US" sz="2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7239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graphicFrame>
        <p:nvGraphicFramePr>
          <p:cNvPr id="105493" name="Group 21"/>
          <p:cNvGraphicFramePr>
            <a:graphicFrameLocks noGrp="1"/>
          </p:cNvGraphicFramePr>
          <p:nvPr/>
        </p:nvGraphicFramePr>
        <p:xfrm>
          <a:off x="304800" y="1066800"/>
          <a:ext cx="8001000" cy="5194300"/>
        </p:xfrm>
        <a:graphic>
          <a:graphicData uri="http://schemas.openxmlformats.org/drawingml/2006/table">
            <a:tbl>
              <a:tblPr/>
              <a:tblGrid>
                <a:gridCol w="1874838">
                  <a:extLst>
                    <a:ext uri="{9D8B030D-6E8A-4147-A177-3AD203B41FA5}">
                      <a16:colId xmlns:a16="http://schemas.microsoft.com/office/drawing/2014/main" val="20000"/>
                    </a:ext>
                  </a:extLst>
                </a:gridCol>
                <a:gridCol w="2449512">
                  <a:extLst>
                    <a:ext uri="{9D8B030D-6E8A-4147-A177-3AD203B41FA5}">
                      <a16:colId xmlns:a16="http://schemas.microsoft.com/office/drawing/2014/main" val="20001"/>
                    </a:ext>
                  </a:extLst>
                </a:gridCol>
                <a:gridCol w="3676650">
                  <a:extLst>
                    <a:ext uri="{9D8B030D-6E8A-4147-A177-3AD203B41FA5}">
                      <a16:colId xmlns:a16="http://schemas.microsoft.com/office/drawing/2014/main" val="20002"/>
                    </a:ext>
                  </a:extLst>
                </a:gridCol>
              </a:tblGrid>
              <a:tr h="164602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400" b="1"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Prevalence of anemia in pregnancy</a:t>
                      </a:r>
                      <a:endParaRPr kumimoji="0" lang="en-US" sz="24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IN" sz="2400" b="1"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Dose</a:t>
                      </a:r>
                      <a:endParaRPr kumimoji="0" lang="en-US" sz="24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IN" sz="2400" b="1" i="0" u="none" strike="noStrike" cap="none" normalizeH="0" baseline="0" smtClean="0">
                          <a:ln>
                            <a:noFill/>
                          </a:ln>
                          <a:solidFill>
                            <a:schemeClr val="hlink"/>
                          </a:solidFill>
                          <a:effectLst/>
                          <a:latin typeface="Times New Roman" pitchFamily="18" charset="0"/>
                          <a:ea typeface="Calibri" pitchFamily="34" charset="0"/>
                          <a:cs typeface="Times New Roman" pitchFamily="18" charset="0"/>
                        </a:rPr>
                        <a:t>Duration</a:t>
                      </a:r>
                      <a:endParaRPr kumimoji="0" lang="en-US" sz="2400" b="1" i="0" u="none" strike="noStrike" cap="none" normalizeH="0" baseline="0" smtClean="0">
                        <a:ln>
                          <a:noFill/>
                        </a:ln>
                        <a:solidFill>
                          <a:schemeClr val="hlink"/>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48280">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&gt;40 % in population</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 mg iron + 400 ug folic acid daily</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 months in pregnancy, and continuing to 3 months postpartum</a:t>
                      </a:r>
                      <a:endParaRPr kumimoji="0" lang="en-US" sz="2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2721" name="Title 4"/>
          <p:cNvSpPr>
            <a:spLocks noGrp="1"/>
          </p:cNvSpPr>
          <p:nvPr>
            <p:ph type="title" idx="4294967295"/>
          </p:nvPr>
        </p:nvSpPr>
        <p:spPr>
          <a:xfrm>
            <a:off x="0" y="0"/>
            <a:ext cx="8915400" cy="762000"/>
          </a:xfrm>
        </p:spPr>
        <p:txBody>
          <a:bodyPr anchor="b"/>
          <a:lstStyle/>
          <a:p>
            <a:r>
              <a:rPr lang="en-US" altLang="ru-RU" b="1" smtClean="0">
                <a:solidFill>
                  <a:schemeClr val="hlink"/>
                </a:solidFill>
              </a:rPr>
              <a:t>PREGNANCY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3731" name="Rectangle 2"/>
          <p:cNvSpPr>
            <a:spLocks noGrp="1" noChangeArrowheads="1"/>
          </p:cNvSpPr>
          <p:nvPr>
            <p:ph type="title"/>
          </p:nvPr>
        </p:nvSpPr>
        <p:spPr>
          <a:xfrm>
            <a:off x="0" y="274638"/>
            <a:ext cx="8305800" cy="1143000"/>
          </a:xfrm>
        </p:spPr>
        <p:txBody>
          <a:bodyPr/>
          <a:lstStyle/>
          <a:p>
            <a:pPr eaLnBrk="1" hangingPunct="1"/>
            <a:r>
              <a:rPr lang="en-US" altLang="ru-RU" sz="3200" b="1" smtClean="0">
                <a:solidFill>
                  <a:schemeClr val="hlink"/>
                </a:solidFill>
              </a:rPr>
              <a:t>COMMON ADVERSE EFFECTS OF ORAL IRON THERAPY</a:t>
            </a:r>
          </a:p>
        </p:txBody>
      </p:sp>
      <p:sp>
        <p:nvSpPr>
          <p:cNvPr id="25603" name="Rectangle 3"/>
          <p:cNvSpPr>
            <a:spLocks noGrp="1" noChangeArrowheads="1"/>
          </p:cNvSpPr>
          <p:nvPr>
            <p:ph type="body" idx="1"/>
          </p:nvPr>
        </p:nvSpPr>
        <p:spPr/>
        <p:txBody>
          <a:bodyPr/>
          <a:lstStyle/>
          <a:p>
            <a:pPr eaLnBrk="1" hangingPunct="1">
              <a:defRPr/>
            </a:pPr>
            <a:r>
              <a:rPr lang="en-US" dirty="0" smtClean="0">
                <a:latin typeface="+mj-lt"/>
                <a:cs typeface="Andalus" pitchFamily="18" charset="-78"/>
              </a:rPr>
              <a:t>Nausea</a:t>
            </a:r>
          </a:p>
          <a:p>
            <a:pPr eaLnBrk="1" hangingPunct="1">
              <a:defRPr/>
            </a:pPr>
            <a:r>
              <a:rPr lang="en-US" dirty="0" err="1" smtClean="0">
                <a:latin typeface="+mj-lt"/>
                <a:cs typeface="Andalus" pitchFamily="18" charset="-78"/>
              </a:rPr>
              <a:t>Epigastric</a:t>
            </a:r>
            <a:r>
              <a:rPr lang="en-US" dirty="0" smtClean="0">
                <a:latin typeface="+mj-lt"/>
                <a:cs typeface="Andalus" pitchFamily="18" charset="-78"/>
              </a:rPr>
              <a:t> discomfort</a:t>
            </a:r>
          </a:p>
          <a:p>
            <a:pPr eaLnBrk="1" hangingPunct="1">
              <a:defRPr/>
            </a:pPr>
            <a:r>
              <a:rPr lang="en-US" dirty="0" smtClean="0">
                <a:latin typeface="+mj-lt"/>
                <a:cs typeface="Andalus" pitchFamily="18" charset="-78"/>
              </a:rPr>
              <a:t>Abdominal cramps</a:t>
            </a:r>
          </a:p>
          <a:p>
            <a:pPr eaLnBrk="1" hangingPunct="1">
              <a:defRPr/>
            </a:pPr>
            <a:r>
              <a:rPr lang="en-US" dirty="0" smtClean="0">
                <a:latin typeface="+mj-lt"/>
                <a:cs typeface="Andalus" pitchFamily="18" charset="-78"/>
              </a:rPr>
              <a:t>Constipation and diarrhea.</a:t>
            </a:r>
          </a:p>
          <a:p>
            <a:pPr eaLnBrk="1" hangingPunct="1">
              <a:defRPr/>
            </a:pPr>
            <a:r>
              <a:rPr lang="en-US" dirty="0" smtClean="0">
                <a:latin typeface="+mj-lt"/>
                <a:cs typeface="Andalus" pitchFamily="18" charset="-78"/>
              </a:rPr>
              <a:t>Black stool</a:t>
            </a:r>
          </a:p>
          <a:p>
            <a:pPr eaLnBrk="1" hangingPunct="1">
              <a:defRPr/>
            </a:pPr>
            <a:r>
              <a:rPr lang="en-US" dirty="0" smtClean="0">
                <a:latin typeface="+mj-lt"/>
                <a:cs typeface="Andalus" pitchFamily="18" charset="-78"/>
              </a:rPr>
              <a:t>These effects are usually dose-related.</a:t>
            </a:r>
          </a:p>
          <a:p>
            <a:pPr eaLnBrk="1" hangingPunct="1">
              <a:defRPr/>
            </a:pPr>
            <a:endParaRPr lang="en-US" dirty="0" smtClean="0">
              <a:latin typeface="+mj-lt"/>
              <a:cs typeface="Andalus" pitchFamily="18"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762000"/>
          </a:xfrm>
        </p:spPr>
        <p:txBody>
          <a:bodyPr/>
          <a:lstStyle/>
          <a:p>
            <a:pPr eaLnBrk="1" hangingPunct="1"/>
            <a:r>
              <a:rPr lang="en-US" altLang="ru-RU" b="1" smtClean="0"/>
              <a:t>CONTRAINDICATIONS</a:t>
            </a:r>
          </a:p>
        </p:txBody>
      </p:sp>
      <p:sp>
        <p:nvSpPr>
          <p:cNvPr id="74755" name="Rectangle 3"/>
          <p:cNvSpPr>
            <a:spLocks noGrp="1" noChangeArrowheads="1"/>
          </p:cNvSpPr>
          <p:nvPr>
            <p:ph type="body" idx="1"/>
          </p:nvPr>
        </p:nvSpPr>
        <p:spPr/>
        <p:txBody>
          <a:bodyPr/>
          <a:lstStyle/>
          <a:p>
            <a:pPr eaLnBrk="1" hangingPunct="1"/>
            <a:r>
              <a:rPr lang="en-US" altLang="ru-RU" sz="2800" smtClean="0">
                <a:cs typeface="Andalus" pitchFamily="18" charset="0"/>
              </a:rPr>
              <a:t>Avoid taking any other multivitamin or mineral product within 2 hours before or after taking iron supplement. </a:t>
            </a:r>
          </a:p>
          <a:p>
            <a:pPr eaLnBrk="1" hangingPunct="1"/>
            <a:r>
              <a:rPr lang="en-US" altLang="ru-RU" sz="2800" smtClean="0">
                <a:cs typeface="Andalus" pitchFamily="18" charset="0"/>
              </a:rPr>
              <a:t>Avoid antibiotics such as ciprofloxacin, demeclocycline, doxycycline, levofloxacin, lomefloxacin, minocycline, norfloxacin, ofloxacin, or tetracycline.</a:t>
            </a:r>
          </a:p>
          <a:p>
            <a:pPr eaLnBrk="1" hangingPunct="1"/>
            <a:r>
              <a:rPr lang="en-US" altLang="ru-RU" sz="2800" smtClean="0">
                <a:cs typeface="Andalus" pitchFamily="18" charset="0"/>
              </a:rPr>
              <a:t>Avoid antacids, sorbents within 2 hours before or after meals when taking iron medication.</a:t>
            </a:r>
          </a:p>
          <a:p>
            <a:pPr eaLnBrk="1" hangingPunct="1"/>
            <a:r>
              <a:rPr lang="en-US" altLang="ru-RU" sz="2800" smtClean="0">
                <a:cs typeface="Andalus" pitchFamily="18" charset="0"/>
              </a:rPr>
              <a:t>in bleeding disorders, avoid non-steroidal anti-inflammatory (NSAID) drugs, as well as aspirin.</a:t>
            </a:r>
          </a:p>
          <a:p>
            <a:pPr eaLnBrk="1" hangingPunct="1"/>
            <a:endParaRPr lang="en-US" altLang="ru-RU" sz="2800" smtClean="0">
              <a:cs typeface="Andalus" pitchFamily="18" charset="0"/>
            </a:endParaRPr>
          </a:p>
        </p:txBody>
      </p:sp>
      <p:pic>
        <p:nvPicPr>
          <p:cNvPr id="2" name="Picture 1" descr="red-blood-cells.jpg"/>
          <p:cNvPicPr>
            <a:picLocks noChangeAspect="1"/>
          </p:cNvPicPr>
          <p:nvPr/>
        </p:nvPicPr>
        <p:blipFill>
          <a:blip r:embed="rId2" cstate="print"/>
          <a:stretch>
            <a:fillRect/>
          </a:stretch>
        </p:blipFill>
        <p:spPr>
          <a:xfrm>
            <a:off x="7851155" y="6350"/>
            <a:ext cx="1287735" cy="6858000"/>
          </a:xfrm>
          <a:prstGeom prst="rect">
            <a:avLst/>
          </a:prstGeom>
          <a:effectLst>
            <a:softEdge rad="317500"/>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5779" name="Rectangle 2"/>
          <p:cNvSpPr>
            <a:spLocks noGrp="1" noChangeArrowheads="1"/>
          </p:cNvSpPr>
          <p:nvPr>
            <p:ph type="title"/>
          </p:nvPr>
        </p:nvSpPr>
        <p:spPr/>
        <p:txBody>
          <a:bodyPr/>
          <a:lstStyle/>
          <a:p>
            <a:r>
              <a:rPr lang="en-US" altLang="ru-RU" sz="3600" smtClean="0"/>
              <a:t>Failure to respond to oral iron</a:t>
            </a:r>
            <a:endParaRPr lang="en-US" altLang="ru-RU" smtClean="0"/>
          </a:p>
        </p:txBody>
      </p:sp>
      <p:sp>
        <p:nvSpPr>
          <p:cNvPr id="75780" name="Rectangle 3"/>
          <p:cNvSpPr>
            <a:spLocks noGrp="1" noChangeArrowheads="1"/>
          </p:cNvSpPr>
          <p:nvPr>
            <p:ph type="body" idx="1"/>
          </p:nvPr>
        </p:nvSpPr>
        <p:spPr/>
        <p:txBody>
          <a:bodyPr/>
          <a:lstStyle/>
          <a:p>
            <a:pPr>
              <a:lnSpc>
                <a:spcPct val="110000"/>
              </a:lnSpc>
              <a:spcBef>
                <a:spcPct val="35000"/>
              </a:spcBef>
            </a:pPr>
            <a:r>
              <a:rPr lang="en-US" altLang="ru-RU" sz="2000" smtClean="0"/>
              <a:t>Incorrect diagnosis (eg, thalassemia)</a:t>
            </a:r>
          </a:p>
          <a:p>
            <a:pPr>
              <a:lnSpc>
                <a:spcPct val="110000"/>
              </a:lnSpc>
              <a:spcBef>
                <a:spcPct val="35000"/>
              </a:spcBef>
            </a:pPr>
            <a:r>
              <a:rPr lang="en-US" altLang="ru-RU" sz="2000" smtClean="0"/>
              <a:t>Presence of a coexisting disease interfering with response   </a:t>
            </a:r>
          </a:p>
          <a:p>
            <a:pPr>
              <a:lnSpc>
                <a:spcPct val="110000"/>
              </a:lnSpc>
              <a:spcBef>
                <a:spcPct val="35000"/>
              </a:spcBef>
              <a:buFontTx/>
              <a:buNone/>
            </a:pPr>
            <a:r>
              <a:rPr lang="en-US" altLang="ru-RU" sz="2000" smtClean="0"/>
              <a:t>    (eg, anemia of chronic disease, renal failure)</a:t>
            </a:r>
          </a:p>
          <a:p>
            <a:pPr>
              <a:lnSpc>
                <a:spcPct val="110000"/>
              </a:lnSpc>
              <a:spcBef>
                <a:spcPct val="35000"/>
              </a:spcBef>
            </a:pPr>
            <a:r>
              <a:rPr lang="en-US" altLang="ru-RU" sz="2000" smtClean="0"/>
              <a:t>Patient is not taking the medication</a:t>
            </a:r>
          </a:p>
          <a:p>
            <a:pPr>
              <a:lnSpc>
                <a:spcPct val="110000"/>
              </a:lnSpc>
              <a:spcBef>
                <a:spcPct val="35000"/>
              </a:spcBef>
            </a:pPr>
            <a:r>
              <a:rPr lang="en-US" altLang="ru-RU" sz="2000" smtClean="0"/>
              <a:t>Medication is not being absorbed </a:t>
            </a:r>
          </a:p>
          <a:p>
            <a:pPr>
              <a:lnSpc>
                <a:spcPct val="110000"/>
              </a:lnSpc>
              <a:spcBef>
                <a:spcPct val="35000"/>
              </a:spcBef>
              <a:buFontTx/>
              <a:buNone/>
            </a:pPr>
            <a:r>
              <a:rPr lang="en-US" altLang="ru-RU" sz="2000" smtClean="0"/>
              <a:t>    (eg, enteric coated tablets, concomitant use of antacids, malabsorption)</a:t>
            </a:r>
          </a:p>
          <a:p>
            <a:pPr>
              <a:lnSpc>
                <a:spcPct val="110000"/>
              </a:lnSpc>
              <a:spcBef>
                <a:spcPct val="35000"/>
              </a:spcBef>
            </a:pPr>
            <a:r>
              <a:rPr lang="en-US" altLang="ru-RU" sz="2000" smtClean="0"/>
              <a:t>Iron (blood) loss or need is in excess of the amount ingested (eg, severe continuous GI bleeding, dialysis patient)</a:t>
            </a:r>
            <a:br>
              <a:rPr lang="en-US" altLang="ru-RU" sz="2000" smtClean="0"/>
            </a:br>
            <a:endParaRPr lang="en-US" altLang="ru-RU" sz="20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6803" name="Rectangle 2"/>
          <p:cNvSpPr>
            <a:spLocks noGrp="1" noChangeArrowheads="1"/>
          </p:cNvSpPr>
          <p:nvPr>
            <p:ph type="title"/>
          </p:nvPr>
        </p:nvSpPr>
        <p:spPr/>
        <p:txBody>
          <a:bodyPr/>
          <a:lstStyle/>
          <a:p>
            <a:r>
              <a:rPr lang="en-US" altLang="ru-RU" smtClean="0"/>
              <a:t>Parenteral Iron Therapy</a:t>
            </a:r>
          </a:p>
        </p:txBody>
      </p:sp>
      <p:sp>
        <p:nvSpPr>
          <p:cNvPr id="76804" name="Rectangle 3"/>
          <p:cNvSpPr>
            <a:spLocks noGrp="1" noChangeArrowheads="1"/>
          </p:cNvSpPr>
          <p:nvPr>
            <p:ph type="body" idx="1"/>
          </p:nvPr>
        </p:nvSpPr>
        <p:spPr>
          <a:xfrm>
            <a:off x="0" y="1600200"/>
            <a:ext cx="8229600" cy="4525963"/>
          </a:xfrm>
        </p:spPr>
        <p:txBody>
          <a:bodyPr/>
          <a:lstStyle/>
          <a:p>
            <a:pPr>
              <a:lnSpc>
                <a:spcPct val="130000"/>
              </a:lnSpc>
            </a:pPr>
            <a:r>
              <a:rPr lang="en-US" altLang="ru-RU" sz="2400" smtClean="0"/>
              <a:t>Parenteral iron, given IM or IV, is used in the rare patient who is unable to tolerate even modest doses of oral iron, or in patients whose level of continued gastrointestinal bleeding exceeds the ability of the gastrointestinal tract to absorb iron (eg, hereditary hemorrhagic telangiectasia).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77827" name="Rectangle 2"/>
          <p:cNvSpPr>
            <a:spLocks noGrp="1" noChangeArrowheads="1"/>
          </p:cNvSpPr>
          <p:nvPr>
            <p:ph type="title"/>
          </p:nvPr>
        </p:nvSpPr>
        <p:spPr/>
        <p:txBody>
          <a:bodyPr/>
          <a:lstStyle/>
          <a:p>
            <a:r>
              <a:rPr lang="en-US" altLang="ru-RU" smtClean="0"/>
              <a:t>Intramuscular iron</a:t>
            </a:r>
          </a:p>
        </p:txBody>
      </p:sp>
      <p:sp>
        <p:nvSpPr>
          <p:cNvPr id="77828" name="Rectangle 3"/>
          <p:cNvSpPr>
            <a:spLocks noGrp="1" noChangeArrowheads="1"/>
          </p:cNvSpPr>
          <p:nvPr>
            <p:ph type="body" idx="1"/>
          </p:nvPr>
        </p:nvSpPr>
        <p:spPr>
          <a:xfrm>
            <a:off x="457200" y="1600200"/>
            <a:ext cx="7315200" cy="4525963"/>
          </a:xfrm>
        </p:spPr>
        <p:txBody>
          <a:bodyPr/>
          <a:lstStyle/>
          <a:p>
            <a:pPr>
              <a:lnSpc>
                <a:spcPct val="125000"/>
              </a:lnSpc>
            </a:pPr>
            <a:r>
              <a:rPr lang="en-US" altLang="ru-RU" sz="2400" smtClean="0"/>
              <a:t>Mobilization of iron from intramuscular sites is slow and occasionally incomplete</a:t>
            </a:r>
          </a:p>
          <a:p>
            <a:pPr>
              <a:lnSpc>
                <a:spcPct val="125000"/>
              </a:lnSpc>
            </a:pPr>
            <a:r>
              <a:rPr lang="en-US" altLang="ru-RU" sz="2400" smtClean="0"/>
              <a:t>As a result, the rise in the hemoglobin concentration is only slightly faster then that which occurs with oral iron </a:t>
            </a:r>
          </a:p>
          <a:p>
            <a:pPr>
              <a:lnSpc>
                <a:spcPct val="125000"/>
              </a:lnSpc>
            </a:pPr>
            <a:r>
              <a:rPr lang="en-US" altLang="ru-RU" sz="2400" smtClean="0"/>
              <a:t>s/e pain, muscle necrosis, and phlebitis</a:t>
            </a:r>
          </a:p>
          <a:p>
            <a:pPr>
              <a:lnSpc>
                <a:spcPct val="125000"/>
              </a:lnSpc>
            </a:pPr>
            <a:r>
              <a:rPr lang="en-US" altLang="ru-RU" sz="2400" smtClean="0"/>
              <a:t>Anaphylactic reactions occur in about 1% of patients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7848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8001000" cy="1143000"/>
          </a:xfrm>
        </p:spPr>
        <p:txBody>
          <a:bodyPr/>
          <a:lstStyle/>
          <a:p>
            <a:pPr eaLnBrk="1" hangingPunct="1"/>
            <a:r>
              <a:rPr lang="en-US" altLang="ru-RU" sz="4000" b="1" smtClean="0"/>
              <a:t>PARENTERAL  IRON THERAPY</a:t>
            </a:r>
          </a:p>
        </p:txBody>
      </p:sp>
      <p:sp>
        <p:nvSpPr>
          <p:cNvPr id="79875" name="Rectangle 3"/>
          <p:cNvSpPr>
            <a:spLocks noGrp="1" noChangeArrowheads="1"/>
          </p:cNvSpPr>
          <p:nvPr>
            <p:ph type="body" idx="1"/>
          </p:nvPr>
        </p:nvSpPr>
        <p:spPr>
          <a:xfrm>
            <a:off x="0" y="990600"/>
            <a:ext cx="7543800" cy="4525963"/>
          </a:xfrm>
        </p:spPr>
        <p:txBody>
          <a:bodyPr/>
          <a:lstStyle/>
          <a:p>
            <a:pPr marL="609600" indent="-609600" eaLnBrk="1" hangingPunct="1">
              <a:lnSpc>
                <a:spcPct val="80000"/>
              </a:lnSpc>
              <a:buFontTx/>
              <a:buNone/>
            </a:pPr>
            <a:r>
              <a:rPr lang="en-US" altLang="ru-RU" sz="3000" b="1" u="sng" smtClean="0">
                <a:cs typeface="Andalus" pitchFamily="18" charset="0"/>
              </a:rPr>
              <a:t>Iron Dextran - </a:t>
            </a:r>
            <a:r>
              <a:rPr lang="en-US" altLang="ru-RU" sz="3000" smtClean="0">
                <a:cs typeface="Andalus" pitchFamily="18" charset="0"/>
              </a:rPr>
              <a:t>is a stable complex of ferric hydroxide and low-molecular-weight dextran containing 50mg of elemental iron per milliliter of solution.</a:t>
            </a:r>
          </a:p>
          <a:p>
            <a:pPr marL="609600" indent="-609600" eaLnBrk="1" hangingPunct="1">
              <a:lnSpc>
                <a:spcPct val="80000"/>
              </a:lnSpc>
              <a:buFontTx/>
              <a:buNone/>
            </a:pPr>
            <a:r>
              <a:rPr lang="en-US" altLang="ru-RU" sz="3000" smtClean="0">
                <a:cs typeface="Andalus" pitchFamily="18" charset="0"/>
              </a:rPr>
              <a:t>   It can be given deep IM injection or IV infusion.</a:t>
            </a:r>
          </a:p>
          <a:p>
            <a:pPr marL="609600" indent="-609600" eaLnBrk="1" hangingPunct="1">
              <a:lnSpc>
                <a:spcPct val="80000"/>
              </a:lnSpc>
              <a:buFontTx/>
              <a:buNone/>
            </a:pPr>
            <a:r>
              <a:rPr lang="en-US" altLang="ru-RU" sz="3000" b="1" smtClean="0">
                <a:cs typeface="Andalus" pitchFamily="18" charset="0"/>
              </a:rPr>
              <a:t>    Adverse effects:</a:t>
            </a:r>
          </a:p>
          <a:p>
            <a:pPr marL="609600" indent="-609600" eaLnBrk="1" hangingPunct="1">
              <a:lnSpc>
                <a:spcPct val="80000"/>
              </a:lnSpc>
              <a:buFontTx/>
              <a:buNone/>
            </a:pPr>
            <a:r>
              <a:rPr lang="en-US" altLang="ru-RU" sz="3000" smtClean="0">
                <a:cs typeface="Andalus" pitchFamily="18" charset="0"/>
              </a:rPr>
              <a:t> light-headedness, fever, arthralgias, </a:t>
            </a:r>
          </a:p>
          <a:p>
            <a:pPr marL="609600" indent="-609600" eaLnBrk="1" hangingPunct="1">
              <a:lnSpc>
                <a:spcPct val="80000"/>
              </a:lnSpc>
              <a:buFontTx/>
              <a:buNone/>
            </a:pPr>
            <a:r>
              <a:rPr lang="en-US" altLang="ru-RU" sz="3000" smtClean="0">
                <a:cs typeface="Andalus" pitchFamily="18" charset="0"/>
              </a:rPr>
              <a:t>back pain, urticaria, bronchospasm </a:t>
            </a:r>
          </a:p>
          <a:p>
            <a:pPr marL="609600" indent="-609600" eaLnBrk="1" hangingPunct="1">
              <a:lnSpc>
                <a:spcPct val="80000"/>
              </a:lnSpc>
              <a:buFontTx/>
              <a:buNone/>
            </a:pPr>
            <a:r>
              <a:rPr lang="en-US" altLang="ru-RU" sz="3000" smtClean="0">
                <a:cs typeface="Andalus" pitchFamily="18" charset="0"/>
              </a:rPr>
              <a:t>and hypersensitivity reaction.</a:t>
            </a:r>
            <a:endParaRPr lang="en-US" altLang="ru-RU" smtClean="0">
              <a:cs typeface="Andalus" pitchFamily="18" charset="0"/>
            </a:endParaRPr>
          </a:p>
        </p:txBody>
      </p:sp>
      <p:pic>
        <p:nvPicPr>
          <p:cNvPr id="2" name="Picture 1" descr="red-blood-cells.jpg"/>
          <p:cNvPicPr>
            <a:picLocks noChangeAspect="1"/>
          </p:cNvPicPr>
          <p:nvPr/>
        </p:nvPicPr>
        <p:blipFill>
          <a:blip r:embed="rId3" cstate="print"/>
          <a:stretch>
            <a:fillRect/>
          </a:stretch>
        </p:blipFill>
        <p:spPr>
          <a:xfrm>
            <a:off x="7537450" y="6350"/>
            <a:ext cx="1600200" cy="6858000"/>
          </a:xfrm>
          <a:prstGeom prst="rect">
            <a:avLst/>
          </a:prstGeom>
          <a:effectLst>
            <a:softEdge rad="317500"/>
          </a:effectLst>
        </p:spPr>
      </p:pic>
      <p:pic>
        <p:nvPicPr>
          <p:cNvPr id="79877" name="Picture 7" descr="Картинки по запросу Iron Dext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7244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9" descr="Картинки по запросу Iron Dextr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1816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title"/>
          </p:nvPr>
        </p:nvSpPr>
        <p:spPr>
          <a:xfrm>
            <a:off x="0" y="228600"/>
            <a:ext cx="9144000" cy="914400"/>
          </a:xfrm>
        </p:spPr>
        <p:txBody>
          <a:bodyPr/>
          <a:lstStyle/>
          <a:p>
            <a:pPr eaLnBrk="1" hangingPunct="1"/>
            <a:r>
              <a:rPr lang="en-US" altLang="ru-RU" sz="2800" b="1" smtClean="0"/>
              <a:t>Iron sucrose complex </a:t>
            </a:r>
            <a:br>
              <a:rPr lang="en-US" altLang="ru-RU" sz="2800" b="1" smtClean="0"/>
            </a:br>
            <a:r>
              <a:rPr lang="en-US" altLang="ru-RU" sz="2800" b="1" smtClean="0"/>
              <a:t>Iron sodium gluconate complex</a:t>
            </a:r>
            <a:br>
              <a:rPr lang="en-US" altLang="ru-RU" sz="2800" b="1" smtClean="0"/>
            </a:br>
            <a:endParaRPr lang="en-US" altLang="ru-RU" sz="2800" b="1" smtClean="0"/>
          </a:p>
        </p:txBody>
      </p:sp>
      <p:sp>
        <p:nvSpPr>
          <p:cNvPr id="80899" name="Rectangle 5"/>
          <p:cNvSpPr>
            <a:spLocks noGrp="1" noChangeArrowheads="1"/>
          </p:cNvSpPr>
          <p:nvPr>
            <p:ph type="body" idx="1"/>
          </p:nvPr>
        </p:nvSpPr>
        <p:spPr>
          <a:xfrm>
            <a:off x="457200" y="1066800"/>
            <a:ext cx="7391400" cy="5059363"/>
          </a:xfrm>
        </p:spPr>
        <p:txBody>
          <a:bodyPr/>
          <a:lstStyle/>
          <a:p>
            <a:pPr eaLnBrk="1" hangingPunct="1"/>
            <a:r>
              <a:rPr lang="en-US" altLang="ru-RU" sz="2800" smtClean="0">
                <a:cs typeface="Andalus" pitchFamily="18" charset="0"/>
              </a:rPr>
              <a:t>indicated for patient with hypersensitivity reactions to oral iron salts.</a:t>
            </a:r>
          </a:p>
          <a:p>
            <a:pPr eaLnBrk="1" hangingPunct="1"/>
            <a:r>
              <a:rPr lang="en-US" altLang="ru-RU" sz="2800" smtClean="0">
                <a:cs typeface="Andalus" pitchFamily="18" charset="0"/>
              </a:rPr>
              <a:t>only IV</a:t>
            </a:r>
          </a:p>
          <a:p>
            <a:pPr eaLnBrk="1" hangingPunct="1"/>
            <a:r>
              <a:rPr lang="en-US" altLang="ru-RU" sz="2800" smtClean="0">
                <a:cs typeface="Andalus" pitchFamily="18" charset="0"/>
              </a:rPr>
              <a:t>For patient who are treated chronically with iron, it is important to monitor the iron level to avoid serious toxicity associated with iron overload.</a:t>
            </a:r>
          </a:p>
          <a:p>
            <a:pPr eaLnBrk="1" hangingPunct="1"/>
            <a:r>
              <a:rPr lang="en-US" altLang="ru-RU" sz="2800" smtClean="0">
                <a:cs typeface="Andalus" pitchFamily="18" charset="0"/>
              </a:rPr>
              <a:t>Adverse effect same as iron dextran.</a:t>
            </a:r>
            <a:endParaRPr lang="en-US" altLang="ru-RU" sz="2800" b="1" smtClean="0">
              <a:cs typeface="Andalus" pitchFamily="18" charset="0"/>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IE" altLang="ru-RU" smtClean="0"/>
              <a:t>Iron overload</a:t>
            </a:r>
            <a:endParaRPr lang="en-US" altLang="ru-RU" smtClean="0"/>
          </a:p>
        </p:txBody>
      </p:sp>
      <p:sp>
        <p:nvSpPr>
          <p:cNvPr id="81923" name="Rectangle 3"/>
          <p:cNvSpPr>
            <a:spLocks noGrp="1" noChangeArrowheads="1"/>
          </p:cNvSpPr>
          <p:nvPr>
            <p:ph type="body" idx="1"/>
          </p:nvPr>
        </p:nvSpPr>
        <p:spPr/>
        <p:txBody>
          <a:bodyPr/>
          <a:lstStyle/>
          <a:p>
            <a:pPr>
              <a:lnSpc>
                <a:spcPct val="140000"/>
              </a:lnSpc>
            </a:pPr>
            <a:r>
              <a:rPr lang="en-IE" altLang="ru-RU" sz="2400" smtClean="0"/>
              <a:t>Venesection eg haemochromatosis</a:t>
            </a:r>
          </a:p>
          <a:p>
            <a:pPr>
              <a:lnSpc>
                <a:spcPct val="140000"/>
              </a:lnSpc>
            </a:pPr>
            <a:r>
              <a:rPr lang="en-IE" altLang="ru-RU" sz="2400" smtClean="0"/>
              <a:t>Iron chelators </a:t>
            </a:r>
          </a:p>
          <a:p>
            <a:pPr>
              <a:lnSpc>
                <a:spcPct val="140000"/>
              </a:lnSpc>
            </a:pPr>
            <a:r>
              <a:rPr lang="en-US" altLang="ru-RU" sz="2400" smtClean="0"/>
              <a:t>Complex with trivalent ions (ferric ions) to form ferrioxamine, which is excreted by the kidneys </a:t>
            </a:r>
            <a:endParaRPr lang="en-IE" altLang="ru-RU" sz="2400" smtClean="0"/>
          </a:p>
          <a:p>
            <a:pPr>
              <a:lnSpc>
                <a:spcPct val="140000"/>
              </a:lnSpc>
            </a:pPr>
            <a:r>
              <a:rPr lang="en-IE" altLang="ru-RU" sz="2400" smtClean="0"/>
              <a:t>Desferrioxamine iv or s/c infusion</a:t>
            </a:r>
          </a:p>
          <a:p>
            <a:pPr>
              <a:lnSpc>
                <a:spcPct val="140000"/>
              </a:lnSpc>
            </a:pPr>
            <a:r>
              <a:rPr lang="en-IE" altLang="ru-RU" sz="2400" smtClean="0"/>
              <a:t>Deferiprone po s/e blood dyscrasias</a:t>
            </a:r>
            <a:endParaRPr lang="en-US" altLang="ru-RU" sz="24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9219" name="Rectangle 33"/>
          <p:cNvSpPr>
            <a:spLocks noGrp="1" noChangeArrowheads="1"/>
          </p:cNvSpPr>
          <p:nvPr>
            <p:ph type="title"/>
          </p:nvPr>
        </p:nvSpPr>
        <p:spPr>
          <a:xfrm>
            <a:off x="457200" y="0"/>
            <a:ext cx="8229600" cy="685800"/>
          </a:xfrm>
        </p:spPr>
        <p:txBody>
          <a:bodyPr/>
          <a:lstStyle/>
          <a:p>
            <a:r>
              <a:rPr lang="en-US" altLang="ru-RU" sz="3600" b="1" smtClean="0">
                <a:solidFill>
                  <a:schemeClr val="hlink"/>
                </a:solidFill>
              </a:rPr>
              <a:t>NORMAL Hb and Hct  VALUES</a:t>
            </a:r>
            <a:endParaRPr lang="ru-RU" altLang="ru-RU" sz="3600" b="1" smtClean="0">
              <a:solidFill>
                <a:schemeClr val="hlink"/>
              </a:solidFill>
            </a:endParaRPr>
          </a:p>
        </p:txBody>
      </p:sp>
      <p:graphicFrame>
        <p:nvGraphicFramePr>
          <p:cNvPr id="6190" name="Group 46"/>
          <p:cNvGraphicFramePr>
            <a:graphicFrameLocks noGrp="1"/>
          </p:cNvGraphicFramePr>
          <p:nvPr>
            <p:ph idx="1"/>
          </p:nvPr>
        </p:nvGraphicFramePr>
        <p:xfrm>
          <a:off x="0" y="636588"/>
          <a:ext cx="8229600" cy="6240462"/>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Category Values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Reference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22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2"/>
                          </a:solidFill>
                          <a:effectLst/>
                          <a:latin typeface="Arial" charset="0"/>
                          <a:cs typeface="Arial" charset="0"/>
                        </a:rPr>
                        <a:t>Hb</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hMerge="1">
                  <a:txBody>
                    <a:bodyPr/>
                    <a:lstStyle/>
                    <a:p>
                      <a:endParaRPr lang="ru-RU"/>
                    </a:p>
                  </a:txBody>
                  <a:tcPr/>
                </a:tc>
                <a:extLst>
                  <a:ext uri="{0D108BD9-81ED-4DB2-BD59-A6C34878D82A}">
                    <a16:rowId xmlns:a16="http://schemas.microsoft.com/office/drawing/2014/main" val="10001"/>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&gt;130 (135)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2"/>
                  </a:ext>
                </a:extLst>
              </a:tr>
              <a:tr h="8230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Women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&gt;120 g/l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3"/>
                  </a:ext>
                </a:extLst>
              </a:tr>
              <a:tr h="4794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bg2"/>
                          </a:solidFill>
                          <a:effectLst/>
                          <a:latin typeface="Arial" charset="0"/>
                          <a:cs typeface="Arial" charset="0"/>
                        </a:rPr>
                        <a:t>Pregnant women </a:t>
                      </a:r>
                      <a:endParaRPr kumimoji="0" lang="en-US" sz="2400" b="0" i="0" u="none" strike="noStrike" cap="none" normalizeH="0" baseline="0" smtClean="0">
                        <a:ln>
                          <a:noFill/>
                        </a:ln>
                        <a:solidFill>
                          <a:schemeClr val="bg2"/>
                        </a:solidFill>
                        <a:effectLst/>
                        <a:latin typeface="Arial"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&gt;110g/l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4"/>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Infants 2-6 months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&gt;95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5"/>
                  </a:ext>
                </a:extLst>
              </a:tr>
              <a:tr h="82300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Children from 6 months to 24 months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&gt;105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6"/>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2yrs to 11 yrs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&gt;115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extLst>
                  <a:ext uri="{0D108BD9-81ED-4DB2-BD59-A6C34878D82A}">
                    <a16:rowId xmlns:a16="http://schemas.microsoft.com/office/drawing/2014/main" val="10007"/>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Children from 12 years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&gt;120 g/l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08"/>
                  </a:ext>
                </a:extLst>
              </a:tr>
              <a:tr h="457223">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2"/>
                          </a:solidFill>
                          <a:effectLst/>
                          <a:latin typeface="Arial" charset="0"/>
                          <a:cs typeface="Arial" charset="0"/>
                        </a:rPr>
                        <a:t>Hct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hMerge="1">
                  <a:txBody>
                    <a:bodyPr/>
                    <a:lstStyle/>
                    <a:p>
                      <a:endParaRPr lang="ru-RU"/>
                    </a:p>
                  </a:txBody>
                  <a:tcPr/>
                </a:tc>
                <a:extLst>
                  <a:ext uri="{0D108BD9-81ED-4DB2-BD59-A6C34878D82A}">
                    <a16:rowId xmlns:a16="http://schemas.microsoft.com/office/drawing/2014/main" val="10009"/>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&gt;41</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10"/>
                  </a:ext>
                </a:extLst>
              </a:tr>
              <a:tr h="457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Women	</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Arial" charset="0"/>
                          <a:cs typeface="Arial" charset="0"/>
                        </a:rPr>
                        <a:t>&gt;36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7467600" cy="1143000"/>
          </a:xfrm>
        </p:spPr>
        <p:txBody>
          <a:bodyPr/>
          <a:lstStyle/>
          <a:p>
            <a:pPr eaLnBrk="1" hangingPunct="1"/>
            <a:r>
              <a:rPr lang="en-US" altLang="ru-RU" sz="4000" smtClean="0"/>
              <a:t>Non- pharmacological treatment</a:t>
            </a:r>
          </a:p>
        </p:txBody>
      </p:sp>
      <p:sp>
        <p:nvSpPr>
          <p:cNvPr id="30723" name="Rectangle 3"/>
          <p:cNvSpPr>
            <a:spLocks noGrp="1" noChangeArrowheads="1"/>
          </p:cNvSpPr>
          <p:nvPr>
            <p:ph type="body" idx="1"/>
          </p:nvPr>
        </p:nvSpPr>
        <p:spPr>
          <a:xfrm>
            <a:off x="228600" y="1600200"/>
            <a:ext cx="7620000" cy="4876800"/>
          </a:xfrm>
        </p:spPr>
        <p:txBody>
          <a:bodyPr/>
          <a:lstStyle/>
          <a:p>
            <a:pPr eaLnBrk="1" hangingPunct="1">
              <a:defRPr/>
            </a:pPr>
            <a:r>
              <a:rPr lang="en-US" sz="2400" b="1" dirty="0" smtClean="0">
                <a:latin typeface="+mj-lt"/>
                <a:cs typeface="Andalus" pitchFamily="18" charset="-78"/>
              </a:rPr>
              <a:t>Iron-rich diet</a:t>
            </a:r>
          </a:p>
          <a:p>
            <a:pPr eaLnBrk="1" hangingPunct="1">
              <a:defRPr/>
            </a:pPr>
            <a:r>
              <a:rPr lang="en-US" sz="2600" dirty="0" smtClean="0">
                <a:latin typeface="+mj-lt"/>
                <a:cs typeface="Andalus" pitchFamily="18" charset="-78"/>
              </a:rPr>
              <a:t> </a:t>
            </a:r>
            <a:r>
              <a:rPr lang="en-US" sz="2600" dirty="0" smtClean="0">
                <a:solidFill>
                  <a:srgbClr val="77933C"/>
                </a:solidFill>
                <a:latin typeface="+mj-lt"/>
                <a:cs typeface="Andalus" pitchFamily="18" charset="-78"/>
              </a:rPr>
              <a:t>Good sources of iron includes:</a:t>
            </a:r>
            <a:endParaRPr lang="en-US" sz="2200" dirty="0" smtClean="0">
              <a:solidFill>
                <a:srgbClr val="77933C"/>
              </a:solidFill>
              <a:latin typeface="+mj-lt"/>
              <a:cs typeface="Andalus" pitchFamily="18" charset="-78"/>
            </a:endParaRPr>
          </a:p>
          <a:p>
            <a:pPr lvl="1" eaLnBrk="1" hangingPunct="1">
              <a:defRPr/>
            </a:pPr>
            <a:r>
              <a:rPr lang="en-US" sz="2200" dirty="0" smtClean="0">
                <a:latin typeface="+mj-lt"/>
                <a:cs typeface="Andalus" pitchFamily="18" charset="-78"/>
              </a:rPr>
              <a:t>meats - beef, pork, lamb, liver, and other organ meats</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poultry - chicken, duck, turkey, liver (especially dark meat)</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fish - shellfish, including clams, mussels, and oysters, sardines, anchovies</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leafy greens of the cabbage family, such as broccoli, kale, turnip greens, and collards</a:t>
            </a:r>
            <a:endParaRPr lang="en-US" sz="2000" dirty="0" smtClean="0">
              <a:latin typeface="+mj-lt"/>
              <a:cs typeface="Andalus" pitchFamily="18" charset="-78"/>
            </a:endParaRPr>
          </a:p>
          <a:p>
            <a:pPr lvl="1" eaLnBrk="1" hangingPunct="1">
              <a:defRPr/>
            </a:pPr>
            <a:r>
              <a:rPr lang="en-US" sz="2200" dirty="0" smtClean="0">
                <a:latin typeface="+mj-lt"/>
                <a:cs typeface="Andalus" pitchFamily="18" charset="-78"/>
              </a:rPr>
              <a:t>legumes, such as lima beans and green peas; dry beans and peas, such as pinto beans, black-eyed peas, and canned baked beans</a:t>
            </a:r>
            <a:endParaRPr lang="en-US" sz="2000" dirty="0" smtClean="0">
              <a:latin typeface="+mj-lt"/>
              <a:cs typeface="Andalus" pitchFamily="18" charset="-78"/>
            </a:endParaRPr>
          </a:p>
          <a:p>
            <a:pPr eaLnBrk="1" hangingPunct="1">
              <a:defRPr/>
            </a:pPr>
            <a:endParaRPr lang="en-US" sz="2600" dirty="0" smtClean="0">
              <a:latin typeface="+mj-lt"/>
              <a:cs typeface="Andalus" pitchFamily="18" charset="-78"/>
            </a:endParaRPr>
          </a:p>
          <a:p>
            <a:pPr eaLnBrk="1" hangingPunct="1">
              <a:defRPr/>
            </a:pPr>
            <a:endParaRPr lang="en-US" sz="2800" dirty="0" smtClean="0">
              <a:latin typeface="+mj-lt"/>
              <a:cs typeface="Andalus" pitchFamily="18" charset="-78"/>
            </a:endParaRP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Рисунок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Grp="1" noChangeArrowheads="1"/>
          </p:cNvSpPr>
          <p:nvPr>
            <p:ph type="title"/>
          </p:nvPr>
        </p:nvSpPr>
        <p:spPr>
          <a:xfrm>
            <a:off x="533400" y="1524000"/>
            <a:ext cx="8229600" cy="1905000"/>
          </a:xfrm>
        </p:spPr>
        <p:txBody>
          <a:bodyPr/>
          <a:lstStyle/>
          <a:p>
            <a:r>
              <a:rPr lang="en-US" altLang="ru-RU" sz="6000" b="1" smtClean="0">
                <a:solidFill>
                  <a:schemeClr val="hlink"/>
                </a:solidFill>
              </a:rPr>
              <a:t>Folate/B12 deficiency anemia</a:t>
            </a:r>
            <a:endParaRPr lang="ru-RU" altLang="ru-RU" sz="6000" b="1" smtClean="0">
              <a:solidFill>
                <a:schemeClr val="hlink"/>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4995" name="Rectangle 2"/>
          <p:cNvSpPr>
            <a:spLocks noGrp="1" noChangeArrowheads="1"/>
          </p:cNvSpPr>
          <p:nvPr>
            <p:ph type="title" idx="4294967295"/>
          </p:nvPr>
        </p:nvSpPr>
        <p:spPr/>
        <p:txBody>
          <a:bodyPr/>
          <a:lstStyle/>
          <a:p>
            <a:r>
              <a:rPr lang="en-US" altLang="ru-RU" sz="4000" b="1" smtClean="0"/>
              <a:t>Vitamin B12 / folate Deficiency</a:t>
            </a:r>
          </a:p>
        </p:txBody>
      </p:sp>
      <p:pic>
        <p:nvPicPr>
          <p:cNvPr id="84996" name="Picture 3" descr="MegaloblasticAne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766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74638"/>
            <a:ext cx="9144000" cy="1143000"/>
          </a:xfrm>
        </p:spPr>
        <p:txBody>
          <a:bodyPr/>
          <a:lstStyle/>
          <a:p>
            <a:r>
              <a:rPr lang="en-US" altLang="ru-RU" sz="3600" b="1" smtClean="0">
                <a:solidFill>
                  <a:schemeClr val="hlink"/>
                </a:solidFill>
              </a:rPr>
              <a:t>IDC-10: </a:t>
            </a:r>
            <a:r>
              <a:rPr lang="ru-RU" altLang="ru-RU" sz="3600" b="1" smtClean="0">
                <a:solidFill>
                  <a:schemeClr val="hlink"/>
                </a:solidFill>
              </a:rPr>
              <a:t>D51Vitamin B12 deficiency anaemia</a:t>
            </a:r>
            <a:r>
              <a:rPr lang="ru-RU" altLang="ru-RU" sz="4000" b="1" smtClean="0"/>
              <a:t/>
            </a:r>
            <a:br>
              <a:rPr lang="ru-RU" altLang="ru-RU" sz="4000" b="1" smtClean="0"/>
            </a:br>
            <a:endParaRPr lang="ru-RU" altLang="ru-RU" sz="4000" b="1" smtClean="0"/>
          </a:p>
        </p:txBody>
      </p:sp>
      <p:sp>
        <p:nvSpPr>
          <p:cNvPr id="86019" name="Rectangle 3"/>
          <p:cNvSpPr>
            <a:spLocks noGrp="1" noChangeArrowheads="1"/>
          </p:cNvSpPr>
          <p:nvPr>
            <p:ph type="body" idx="1"/>
          </p:nvPr>
        </p:nvSpPr>
        <p:spPr>
          <a:xfrm>
            <a:off x="457200" y="1295400"/>
            <a:ext cx="8229600" cy="4830763"/>
          </a:xfrm>
        </p:spPr>
        <p:txBody>
          <a:bodyPr/>
          <a:lstStyle/>
          <a:p>
            <a:pPr lvl="1">
              <a:lnSpc>
                <a:spcPct val="80000"/>
              </a:lnSpc>
              <a:buFontTx/>
              <a:buNone/>
            </a:pPr>
            <a:r>
              <a:rPr lang="ru-RU" altLang="ru-RU" sz="1600" b="1" i="1" smtClean="0"/>
              <a:t>Excl.:</a:t>
            </a:r>
          </a:p>
          <a:p>
            <a:pPr lvl="1">
              <a:lnSpc>
                <a:spcPct val="80000"/>
              </a:lnSpc>
            </a:pPr>
            <a:r>
              <a:rPr lang="ru-RU" altLang="ru-RU" sz="1600" smtClean="0"/>
              <a:t>Vitamin B12 deficiency (</a:t>
            </a:r>
            <a:r>
              <a:rPr lang="ru-RU" altLang="ru-RU" sz="1600" u="sng" smtClean="0">
                <a:hlinkClick r:id="rId2"/>
              </a:rPr>
              <a:t>E53.8</a:t>
            </a:r>
            <a:r>
              <a:rPr lang="ru-RU" altLang="ru-RU" sz="1600" smtClean="0"/>
              <a:t>)</a:t>
            </a:r>
          </a:p>
          <a:p>
            <a:pPr>
              <a:lnSpc>
                <a:spcPct val="80000"/>
              </a:lnSpc>
              <a:buFontTx/>
              <a:buNone/>
            </a:pPr>
            <a:r>
              <a:rPr lang="ru-RU" altLang="ru-RU" sz="1800" b="1" smtClean="0">
                <a:solidFill>
                  <a:schemeClr val="hlink"/>
                </a:solidFill>
              </a:rPr>
              <a:t>D51.0Vitamin B12 deficiency anaemia due to intrinsic factor deficiency</a:t>
            </a:r>
          </a:p>
          <a:p>
            <a:pPr lvl="1">
              <a:lnSpc>
                <a:spcPct val="80000"/>
              </a:lnSpc>
            </a:pPr>
            <a:r>
              <a:rPr lang="ru-RU" altLang="ru-RU" sz="1600" smtClean="0"/>
              <a:t>Anaemia:</a:t>
            </a:r>
          </a:p>
          <a:p>
            <a:pPr lvl="3">
              <a:lnSpc>
                <a:spcPct val="80000"/>
              </a:lnSpc>
            </a:pPr>
            <a:r>
              <a:rPr lang="ru-RU" altLang="ru-RU" sz="1200" smtClean="0"/>
              <a:t>Addison</a:t>
            </a:r>
          </a:p>
          <a:p>
            <a:pPr lvl="3">
              <a:lnSpc>
                <a:spcPct val="80000"/>
              </a:lnSpc>
            </a:pPr>
            <a:r>
              <a:rPr lang="ru-RU" altLang="ru-RU" sz="1200" smtClean="0"/>
              <a:t>Biermer</a:t>
            </a:r>
          </a:p>
          <a:p>
            <a:pPr lvl="3">
              <a:lnSpc>
                <a:spcPct val="80000"/>
              </a:lnSpc>
            </a:pPr>
            <a:r>
              <a:rPr lang="ru-RU" altLang="ru-RU" sz="1200" smtClean="0"/>
              <a:t>pernicious (congenital)</a:t>
            </a:r>
          </a:p>
          <a:p>
            <a:pPr lvl="1">
              <a:lnSpc>
                <a:spcPct val="80000"/>
              </a:lnSpc>
            </a:pPr>
            <a:r>
              <a:rPr lang="ru-RU" altLang="ru-RU" sz="1600" smtClean="0"/>
              <a:t>Congenital intrinsic factor deficiency</a:t>
            </a:r>
          </a:p>
          <a:p>
            <a:pPr>
              <a:lnSpc>
                <a:spcPct val="80000"/>
              </a:lnSpc>
              <a:buFontTx/>
              <a:buNone/>
            </a:pPr>
            <a:r>
              <a:rPr lang="ru-RU" altLang="ru-RU" sz="1800" b="1" smtClean="0">
                <a:solidFill>
                  <a:schemeClr val="hlink"/>
                </a:solidFill>
              </a:rPr>
              <a:t>D51.1Vitamin B12 deficiency anaemia due to selective vitamin B12 malabsorption with proteinuria</a:t>
            </a:r>
          </a:p>
          <a:p>
            <a:pPr lvl="1">
              <a:lnSpc>
                <a:spcPct val="80000"/>
              </a:lnSpc>
            </a:pPr>
            <a:r>
              <a:rPr lang="ru-RU" altLang="ru-RU" sz="1600" smtClean="0"/>
              <a:t>Imerslund(-Gräsbeck) syndrome</a:t>
            </a:r>
          </a:p>
          <a:p>
            <a:pPr lvl="1">
              <a:lnSpc>
                <a:spcPct val="80000"/>
              </a:lnSpc>
            </a:pPr>
            <a:r>
              <a:rPr lang="ru-RU" altLang="ru-RU" sz="1600" smtClean="0"/>
              <a:t>Megaloblastic hereditary anaemia</a:t>
            </a:r>
          </a:p>
          <a:p>
            <a:pPr>
              <a:lnSpc>
                <a:spcPct val="80000"/>
              </a:lnSpc>
              <a:buFontTx/>
              <a:buNone/>
            </a:pPr>
            <a:r>
              <a:rPr lang="ru-RU" altLang="ru-RU" sz="1800" b="1" smtClean="0">
                <a:solidFill>
                  <a:schemeClr val="hlink"/>
                </a:solidFill>
              </a:rPr>
              <a:t>D51.2Transcobalamin II deficiency</a:t>
            </a:r>
          </a:p>
          <a:p>
            <a:pPr>
              <a:lnSpc>
                <a:spcPct val="80000"/>
              </a:lnSpc>
              <a:buFontTx/>
              <a:buNone/>
            </a:pPr>
            <a:r>
              <a:rPr lang="ru-RU" altLang="ru-RU" sz="1800" b="1" smtClean="0">
                <a:solidFill>
                  <a:schemeClr val="hlink"/>
                </a:solidFill>
              </a:rPr>
              <a:t>D51.3Other dietary vitamin B12 deficiency anaemia</a:t>
            </a:r>
          </a:p>
          <a:p>
            <a:pPr lvl="1">
              <a:lnSpc>
                <a:spcPct val="80000"/>
              </a:lnSpc>
            </a:pPr>
            <a:r>
              <a:rPr lang="ru-RU" altLang="ru-RU" sz="1600" smtClean="0"/>
              <a:t>Vegan anaemia</a:t>
            </a:r>
          </a:p>
          <a:p>
            <a:pPr>
              <a:lnSpc>
                <a:spcPct val="80000"/>
              </a:lnSpc>
              <a:buFontTx/>
              <a:buNone/>
            </a:pPr>
            <a:r>
              <a:rPr lang="ru-RU" altLang="ru-RU" sz="1800" b="1" smtClean="0">
                <a:solidFill>
                  <a:schemeClr val="hlink"/>
                </a:solidFill>
              </a:rPr>
              <a:t>D51.8Other vitamin B12 deficiency anaemias</a:t>
            </a:r>
          </a:p>
          <a:p>
            <a:pPr>
              <a:lnSpc>
                <a:spcPct val="80000"/>
              </a:lnSpc>
              <a:buFontTx/>
              <a:buNone/>
            </a:pPr>
            <a:r>
              <a:rPr lang="ru-RU" altLang="ru-RU" sz="1800" b="1" smtClean="0">
                <a:solidFill>
                  <a:schemeClr val="hlink"/>
                </a:solidFill>
              </a:rPr>
              <a:t>D51.9Vitamin B12 deficiency anaemia, unspecified</a:t>
            </a:r>
          </a:p>
          <a:p>
            <a:pPr>
              <a:lnSpc>
                <a:spcPct val="80000"/>
              </a:lnSpc>
            </a:pPr>
            <a:endParaRPr lang="ru-RU" altLang="ru-RU" sz="180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7043" name="Rectangle 2"/>
          <p:cNvSpPr>
            <a:spLocks noGrp="1" noChangeArrowheads="1"/>
          </p:cNvSpPr>
          <p:nvPr>
            <p:ph type="title"/>
          </p:nvPr>
        </p:nvSpPr>
        <p:spPr>
          <a:xfrm>
            <a:off x="0" y="274638"/>
            <a:ext cx="9144000" cy="1143000"/>
          </a:xfrm>
        </p:spPr>
        <p:txBody>
          <a:bodyPr/>
          <a:lstStyle/>
          <a:p>
            <a:r>
              <a:rPr lang="en-US" altLang="ru-RU" sz="4800" b="1" smtClean="0">
                <a:solidFill>
                  <a:schemeClr val="hlink"/>
                </a:solidFill>
              </a:rPr>
              <a:t>Cobalamin (Vitamin B12) Deficiency</a:t>
            </a:r>
          </a:p>
        </p:txBody>
      </p:sp>
      <p:sp>
        <p:nvSpPr>
          <p:cNvPr id="87044" name="Rectangle 3"/>
          <p:cNvSpPr>
            <a:spLocks noGrp="1" noChangeArrowheads="1"/>
          </p:cNvSpPr>
          <p:nvPr>
            <p:ph type="body" idx="1"/>
          </p:nvPr>
        </p:nvSpPr>
        <p:spPr>
          <a:xfrm>
            <a:off x="0" y="1524000"/>
            <a:ext cx="8229600" cy="4525963"/>
          </a:xfrm>
        </p:spPr>
        <p:txBody>
          <a:bodyPr/>
          <a:lstStyle/>
          <a:p>
            <a:pPr eaLnBrk="1" hangingPunct="1">
              <a:lnSpc>
                <a:spcPct val="80000"/>
              </a:lnSpc>
            </a:pPr>
            <a:r>
              <a:rPr lang="en-US" altLang="ru-RU" sz="2000" smtClean="0"/>
              <a:t>Daily requirement: 2-3 </a:t>
            </a:r>
            <a:r>
              <a:rPr lang="el-GR" altLang="ru-RU" sz="2000" smtClean="0"/>
              <a:t>μ</a:t>
            </a:r>
            <a:r>
              <a:rPr lang="en-US" altLang="ru-RU" sz="2000" smtClean="0"/>
              <a:t>g/day</a:t>
            </a:r>
          </a:p>
          <a:p>
            <a:pPr eaLnBrk="1" hangingPunct="1">
              <a:lnSpc>
                <a:spcPct val="80000"/>
              </a:lnSpc>
            </a:pPr>
            <a:r>
              <a:rPr lang="en-US" altLang="ru-RU" sz="2000" smtClean="0"/>
              <a:t>Therapeutic dose: 100-1000ug/day i.m</a:t>
            </a:r>
            <a:endParaRPr lang="en-US" altLang="ru-RU" sz="2000" smtClean="0">
              <a:solidFill>
                <a:schemeClr val="hlink"/>
              </a:solidFill>
            </a:endParaRPr>
          </a:p>
          <a:p>
            <a:pPr>
              <a:lnSpc>
                <a:spcPct val="80000"/>
              </a:lnSpc>
              <a:buFontTx/>
              <a:buNone/>
            </a:pPr>
            <a:r>
              <a:rPr lang="en-US" altLang="ru-RU" sz="2000" smtClean="0">
                <a:solidFill>
                  <a:schemeClr val="hlink"/>
                </a:solidFill>
              </a:rPr>
              <a:t>Anemia due to </a:t>
            </a:r>
            <a:r>
              <a:rPr lang="en-US" altLang="ru-RU" sz="2000" b="1" smtClean="0">
                <a:solidFill>
                  <a:schemeClr val="hlink"/>
                </a:solidFill>
              </a:rPr>
              <a:t>Decreased Response to Erythropoietin</a:t>
            </a:r>
            <a:endParaRPr lang="en-US" altLang="ru-RU" sz="2800" b="1" smtClean="0">
              <a:solidFill>
                <a:schemeClr val="hlink"/>
              </a:solidFill>
            </a:endParaRPr>
          </a:p>
          <a:p>
            <a:pPr lvl="2">
              <a:lnSpc>
                <a:spcPct val="80000"/>
              </a:lnSpc>
            </a:pPr>
            <a:r>
              <a:rPr lang="en-US" altLang="ru-RU" sz="1600" smtClean="0"/>
              <a:t>Macrocytic  anemia</a:t>
            </a:r>
          </a:p>
          <a:p>
            <a:pPr lvl="2">
              <a:lnSpc>
                <a:spcPct val="80000"/>
              </a:lnSpc>
            </a:pPr>
            <a:r>
              <a:rPr lang="en-US" altLang="ru-RU" sz="1600" smtClean="0"/>
              <a:t>Lab Values</a:t>
            </a:r>
          </a:p>
          <a:p>
            <a:pPr lvl="3">
              <a:lnSpc>
                <a:spcPct val="80000"/>
              </a:lnSpc>
            </a:pPr>
            <a:r>
              <a:rPr lang="en-US" altLang="ru-RU" sz="1400" b="1" smtClean="0"/>
              <a:t>Cobalamin level &lt; 200 pg/mL</a:t>
            </a:r>
          </a:p>
          <a:p>
            <a:pPr lvl="3">
              <a:lnSpc>
                <a:spcPct val="80000"/>
              </a:lnSpc>
            </a:pPr>
            <a:r>
              <a:rPr lang="en-US" altLang="ru-RU" sz="1400" b="1" smtClean="0"/>
              <a:t>Elevated serum methylmalonic acid</a:t>
            </a:r>
          </a:p>
          <a:p>
            <a:pPr lvl="3">
              <a:lnSpc>
                <a:spcPct val="80000"/>
              </a:lnSpc>
            </a:pPr>
            <a:r>
              <a:rPr lang="en-US" altLang="ru-RU" sz="1400" b="1" smtClean="0"/>
              <a:t>Elevated serum homocysteine</a:t>
            </a:r>
            <a:r>
              <a:rPr lang="en-US" altLang="ru-RU" sz="1400" smtClean="0"/>
              <a:t> </a:t>
            </a:r>
          </a:p>
          <a:p>
            <a:pPr lvl="2">
              <a:lnSpc>
                <a:spcPct val="80000"/>
              </a:lnSpc>
            </a:pPr>
            <a:r>
              <a:rPr lang="en-US" altLang="ru-RU" sz="1600" smtClean="0"/>
              <a:t>Vit. B12 is needed  for DNA synthesis</a:t>
            </a:r>
          </a:p>
          <a:p>
            <a:pPr lvl="2">
              <a:lnSpc>
                <a:spcPct val="80000"/>
              </a:lnSpc>
            </a:pPr>
            <a:r>
              <a:rPr lang="en-US" altLang="ru-RU" sz="1600" smtClean="0"/>
              <a:t>Binds to intrinsic factor in the small bowel in order to be absorbed</a:t>
            </a:r>
          </a:p>
          <a:p>
            <a:pPr lvl="4">
              <a:lnSpc>
                <a:spcPct val="80000"/>
              </a:lnSpc>
            </a:pPr>
            <a:r>
              <a:rPr lang="en-US" altLang="ru-RU" sz="1400" smtClean="0"/>
              <a:t>Pernicious anemia: antibodies to intrinsic factor</a:t>
            </a:r>
          </a:p>
          <a:p>
            <a:pPr lvl="4">
              <a:lnSpc>
                <a:spcPct val="80000"/>
              </a:lnSpc>
            </a:pPr>
            <a:r>
              <a:rPr lang="en-US" altLang="ru-RU" sz="1400" smtClean="0"/>
              <a:t>Diagnosed by checking antibody levels (rather than Schilling test)</a:t>
            </a:r>
          </a:p>
          <a:p>
            <a:pPr lvl="2">
              <a:lnSpc>
                <a:spcPct val="80000"/>
              </a:lnSpc>
            </a:pPr>
            <a:r>
              <a:rPr lang="en-US" altLang="ru-RU" sz="1600" smtClean="0"/>
              <a:t>Deficiency can result in neuropsychiatric symptoms</a:t>
            </a:r>
          </a:p>
          <a:p>
            <a:pPr lvl="4">
              <a:lnSpc>
                <a:spcPct val="80000"/>
              </a:lnSpc>
            </a:pPr>
            <a:r>
              <a:rPr lang="en-US" altLang="ru-RU" sz="1400" smtClean="0"/>
              <a:t>Spastic ataxia, psychosis, loss of vibratory sense, dementia</a:t>
            </a:r>
          </a:p>
          <a:p>
            <a:pPr lvl="4">
              <a:lnSpc>
                <a:spcPct val="80000"/>
              </a:lnSpc>
            </a:pPr>
            <a:r>
              <a:rPr lang="en-US" altLang="ru-RU" sz="1400" smtClean="0"/>
              <a:t>Frequently not reversible with cobalamin replacement</a:t>
            </a:r>
          </a:p>
          <a:p>
            <a:pPr lvl="2">
              <a:lnSpc>
                <a:spcPct val="80000"/>
              </a:lnSpc>
            </a:pPr>
            <a:r>
              <a:rPr lang="en-US" altLang="ru-RU" sz="1600" smtClean="0"/>
              <a:t>Smear shows macrocytosis with hypersegmentation of polymorphonuclear cells, with possible basophilic stippling.</a:t>
            </a:r>
          </a:p>
          <a:p>
            <a:pPr lvl="3">
              <a:lnSpc>
                <a:spcPct val="80000"/>
              </a:lnSpc>
              <a:buFontTx/>
              <a:buNone/>
            </a:pPr>
            <a:r>
              <a:rPr lang="en-US" altLang="ru-RU" sz="1400" smtClean="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ru-RU" sz="4000" b="1" smtClean="0">
                <a:solidFill>
                  <a:schemeClr val="hlink"/>
                </a:solidFill>
              </a:rPr>
              <a:t>Treatment of Vitamin B12 Deficiency</a:t>
            </a:r>
            <a:r>
              <a:rPr lang="en-US" altLang="ru-RU" sz="4000" smtClean="0"/>
              <a:t>	</a:t>
            </a:r>
          </a:p>
        </p:txBody>
      </p:sp>
      <p:sp>
        <p:nvSpPr>
          <p:cNvPr id="88067" name="Rectangle 3"/>
          <p:cNvSpPr>
            <a:spLocks noGrp="1" noChangeArrowheads="1"/>
          </p:cNvSpPr>
          <p:nvPr>
            <p:ph type="body" idx="1"/>
          </p:nvPr>
        </p:nvSpPr>
        <p:spPr>
          <a:xfrm>
            <a:off x="457200" y="1600200"/>
            <a:ext cx="8229600" cy="2133600"/>
          </a:xfrm>
        </p:spPr>
        <p:txBody>
          <a:bodyPr/>
          <a:lstStyle/>
          <a:p>
            <a:r>
              <a:rPr lang="en-US" altLang="ru-RU" smtClean="0"/>
              <a:t>Vitamin B12 – </a:t>
            </a:r>
            <a:r>
              <a:rPr lang="en-US" altLang="ru-RU" sz="2200" smtClean="0"/>
              <a:t>1000 micrograms intramuscularly monthly</a:t>
            </a:r>
          </a:p>
          <a:p>
            <a:pPr lvl="1">
              <a:buFontTx/>
              <a:buNone/>
            </a:pPr>
            <a:r>
              <a:rPr lang="en-US" altLang="ru-RU" smtClean="0"/>
              <a:t>                   -OR-</a:t>
            </a:r>
          </a:p>
          <a:p>
            <a:r>
              <a:rPr lang="en-US" altLang="ru-RU" smtClean="0"/>
              <a:t>Vitamin B12 – </a:t>
            </a:r>
            <a:r>
              <a:rPr lang="en-US" altLang="ru-RU" sz="2200" smtClean="0"/>
              <a:t>1000-2000 micrograms po QDaily</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8069" name="Rectangle 6"/>
          <p:cNvSpPr>
            <a:spLocks noChangeArrowheads="1"/>
          </p:cNvSpPr>
          <p:nvPr/>
        </p:nvSpPr>
        <p:spPr bwMode="auto">
          <a:xfrm>
            <a:off x="381000" y="3886200"/>
            <a:ext cx="70294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b="1">
                <a:solidFill>
                  <a:schemeClr val="tx1"/>
                </a:solidFill>
                <a:latin typeface="Andalus" pitchFamily="18" charset="0"/>
                <a:cs typeface="Andalus" pitchFamily="18" charset="0"/>
              </a:defRPr>
            </a:lvl1pPr>
            <a:lvl2pPr marL="742950" indent="-285750" eaLnBrk="0" hangingPunct="0">
              <a:defRPr b="1">
                <a:solidFill>
                  <a:schemeClr val="tx1"/>
                </a:solidFill>
                <a:latin typeface="Andalus" pitchFamily="18" charset="0"/>
                <a:cs typeface="Andalus" pitchFamily="18" charset="0"/>
              </a:defRPr>
            </a:lvl2pPr>
            <a:lvl3pPr marL="1143000" indent="-228600" eaLnBrk="0" hangingPunct="0">
              <a:defRPr b="1">
                <a:solidFill>
                  <a:schemeClr val="tx1"/>
                </a:solidFill>
                <a:latin typeface="Andalus" pitchFamily="18" charset="0"/>
                <a:cs typeface="Andalus" pitchFamily="18" charset="0"/>
              </a:defRPr>
            </a:lvl3pPr>
            <a:lvl4pPr marL="1600200" indent="-228600" eaLnBrk="0" hangingPunct="0">
              <a:defRPr b="1">
                <a:solidFill>
                  <a:schemeClr val="tx1"/>
                </a:solidFill>
                <a:latin typeface="Andalus" pitchFamily="18" charset="0"/>
                <a:cs typeface="Andalus" pitchFamily="18" charset="0"/>
              </a:defRPr>
            </a:lvl4pPr>
            <a:lvl5pPr marL="2057400" indent="-228600" eaLnBrk="0" hangingPunct="0">
              <a:defRPr b="1">
                <a:solidFill>
                  <a:schemeClr val="tx1"/>
                </a:solidFill>
                <a:latin typeface="Andalus" pitchFamily="18" charset="0"/>
                <a:cs typeface="Andalus" pitchFamily="18" charset="0"/>
              </a:defRPr>
            </a:lvl5pPr>
            <a:lvl6pPr marL="2514600" indent="-228600" eaLnBrk="0" fontAlgn="base" hangingPunct="0">
              <a:spcBef>
                <a:spcPct val="0"/>
              </a:spcBef>
              <a:spcAft>
                <a:spcPct val="0"/>
              </a:spcAft>
              <a:defRPr b="1">
                <a:solidFill>
                  <a:schemeClr val="tx1"/>
                </a:solidFill>
                <a:latin typeface="Andalus" pitchFamily="18" charset="0"/>
                <a:cs typeface="Andalus" pitchFamily="18" charset="0"/>
              </a:defRPr>
            </a:lvl6pPr>
            <a:lvl7pPr marL="2971800" indent="-228600" eaLnBrk="0" fontAlgn="base" hangingPunct="0">
              <a:spcBef>
                <a:spcPct val="0"/>
              </a:spcBef>
              <a:spcAft>
                <a:spcPct val="0"/>
              </a:spcAft>
              <a:defRPr b="1">
                <a:solidFill>
                  <a:schemeClr val="tx1"/>
                </a:solidFill>
                <a:latin typeface="Andalus" pitchFamily="18" charset="0"/>
                <a:cs typeface="Andalus" pitchFamily="18" charset="0"/>
              </a:defRPr>
            </a:lvl7pPr>
            <a:lvl8pPr marL="3429000" indent="-228600" eaLnBrk="0" fontAlgn="base" hangingPunct="0">
              <a:spcBef>
                <a:spcPct val="0"/>
              </a:spcBef>
              <a:spcAft>
                <a:spcPct val="0"/>
              </a:spcAft>
              <a:defRPr b="1">
                <a:solidFill>
                  <a:schemeClr val="tx1"/>
                </a:solidFill>
                <a:latin typeface="Andalus" pitchFamily="18" charset="0"/>
                <a:cs typeface="Andalus" pitchFamily="18" charset="0"/>
              </a:defRPr>
            </a:lvl8pPr>
            <a:lvl9pPr marL="3886200" indent="-228600" eaLnBrk="0" fontAlgn="base" hangingPunct="0">
              <a:spcBef>
                <a:spcPct val="0"/>
              </a:spcBef>
              <a:spcAft>
                <a:spcPct val="0"/>
              </a:spcAft>
              <a:defRPr b="1">
                <a:solidFill>
                  <a:schemeClr val="tx1"/>
                </a:solidFill>
                <a:latin typeface="Andalus" pitchFamily="18" charset="0"/>
                <a:cs typeface="Andalus" pitchFamily="18" charset="0"/>
              </a:defRPr>
            </a:lvl9pPr>
          </a:lstStyle>
          <a:p>
            <a:pPr eaLnBrk="1" hangingPunct="1">
              <a:buFontTx/>
              <a:buChar char="•"/>
            </a:pPr>
            <a:r>
              <a:rPr lang="en-US" altLang="ru-RU" sz="2800" b="0">
                <a:solidFill>
                  <a:schemeClr val="hlink"/>
                </a:solidFill>
                <a:latin typeface="Arial" panose="020B0604020202020204" pitchFamily="34" charset="0"/>
                <a:cs typeface="Arial" panose="020B0604020202020204" pitchFamily="34" charset="0"/>
              </a:rPr>
              <a:t>Cyanocobalamine</a:t>
            </a:r>
          </a:p>
          <a:p>
            <a:pPr eaLnBrk="1" hangingPunct="1">
              <a:buFontTx/>
              <a:buChar char="•"/>
            </a:pPr>
            <a:r>
              <a:rPr lang="en-US" altLang="ru-RU" sz="2800" b="0">
                <a:solidFill>
                  <a:schemeClr val="hlink"/>
                </a:solidFill>
                <a:latin typeface="Arial" panose="020B0604020202020204" pitchFamily="34" charset="0"/>
                <a:cs typeface="Arial" panose="020B0604020202020204" pitchFamily="34" charset="0"/>
              </a:rPr>
              <a:t>Hydroxocobalamine</a:t>
            </a:r>
          </a:p>
          <a:p>
            <a:pPr eaLnBrk="1" hangingPunct="1">
              <a:buFontTx/>
              <a:buChar char="•"/>
            </a:pPr>
            <a:r>
              <a:rPr lang="en-US" altLang="ru-RU" sz="2800" b="0">
                <a:solidFill>
                  <a:schemeClr val="hlink"/>
                </a:solidFill>
                <a:latin typeface="Arial" panose="020B0604020202020204" pitchFamily="34" charset="0"/>
                <a:cs typeface="Arial" panose="020B0604020202020204" pitchFamily="34" charset="0"/>
              </a:rPr>
              <a:t>Methylcobalamine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89091" name="Rectangle 2"/>
          <p:cNvSpPr>
            <a:spLocks noGrp="1" noChangeArrowheads="1"/>
          </p:cNvSpPr>
          <p:nvPr>
            <p:ph type="title"/>
          </p:nvPr>
        </p:nvSpPr>
        <p:spPr>
          <a:xfrm>
            <a:off x="0" y="0"/>
            <a:ext cx="8839200" cy="1143000"/>
          </a:xfrm>
        </p:spPr>
        <p:txBody>
          <a:bodyPr/>
          <a:lstStyle/>
          <a:p>
            <a:r>
              <a:rPr lang="en-US" altLang="ru-RU" sz="3600" b="1" smtClean="0">
                <a:solidFill>
                  <a:schemeClr val="hlink"/>
                </a:solidFill>
              </a:rPr>
              <a:t>IDC-10: </a:t>
            </a:r>
            <a:r>
              <a:rPr lang="ru-RU" altLang="ru-RU" sz="3600" b="1" smtClean="0">
                <a:solidFill>
                  <a:schemeClr val="hlink"/>
                </a:solidFill>
              </a:rPr>
              <a:t>D52</a:t>
            </a:r>
            <a:r>
              <a:rPr lang="en-US" altLang="ru-RU" sz="3600" b="1" smtClean="0">
                <a:solidFill>
                  <a:schemeClr val="hlink"/>
                </a:solidFill>
              </a:rPr>
              <a:t> </a:t>
            </a:r>
            <a:r>
              <a:rPr lang="ru-RU" altLang="ru-RU" sz="3600" b="1" smtClean="0">
                <a:solidFill>
                  <a:schemeClr val="hlink"/>
                </a:solidFill>
              </a:rPr>
              <a:t>Folate deficiency anaemia</a:t>
            </a:r>
            <a:r>
              <a:rPr lang="ru-RU" altLang="ru-RU" sz="4000" b="1" smtClean="0"/>
              <a:t/>
            </a:r>
            <a:br>
              <a:rPr lang="ru-RU" altLang="ru-RU" sz="4000" b="1" smtClean="0"/>
            </a:br>
            <a:endParaRPr lang="ru-RU" altLang="ru-RU" sz="4000" b="1" smtClean="0"/>
          </a:p>
        </p:txBody>
      </p:sp>
      <p:sp>
        <p:nvSpPr>
          <p:cNvPr id="89092" name="Rectangle 3"/>
          <p:cNvSpPr>
            <a:spLocks noGrp="1" noChangeArrowheads="1"/>
          </p:cNvSpPr>
          <p:nvPr>
            <p:ph type="body" idx="1"/>
          </p:nvPr>
        </p:nvSpPr>
        <p:spPr>
          <a:xfrm>
            <a:off x="304800" y="838200"/>
            <a:ext cx="7924800" cy="4525963"/>
          </a:xfrm>
        </p:spPr>
        <p:txBody>
          <a:bodyPr/>
          <a:lstStyle/>
          <a:p>
            <a:pPr>
              <a:buFontTx/>
              <a:buNone/>
            </a:pPr>
            <a:r>
              <a:rPr lang="ru-RU" altLang="ru-RU" b="1" smtClean="0">
                <a:solidFill>
                  <a:schemeClr val="hlink"/>
                </a:solidFill>
              </a:rPr>
              <a:t>D52.0</a:t>
            </a:r>
            <a:r>
              <a:rPr lang="en-US" altLang="ru-RU" b="1" smtClean="0">
                <a:solidFill>
                  <a:schemeClr val="hlink"/>
                </a:solidFill>
              </a:rPr>
              <a:t> </a:t>
            </a:r>
            <a:r>
              <a:rPr lang="ru-RU" altLang="ru-RU" b="1" smtClean="0">
                <a:solidFill>
                  <a:schemeClr val="hlink"/>
                </a:solidFill>
              </a:rPr>
              <a:t>Dietary folate deficiency anaemia</a:t>
            </a:r>
          </a:p>
          <a:p>
            <a:pPr lvl="1"/>
            <a:r>
              <a:rPr lang="ru-RU" altLang="ru-RU" smtClean="0"/>
              <a:t>Nutritional megaloblastic anaemia</a:t>
            </a:r>
          </a:p>
          <a:p>
            <a:pPr>
              <a:buFontTx/>
              <a:buNone/>
            </a:pPr>
            <a:r>
              <a:rPr lang="ru-RU" altLang="ru-RU" b="1" smtClean="0">
                <a:solidFill>
                  <a:schemeClr val="hlink"/>
                </a:solidFill>
              </a:rPr>
              <a:t>D52.1</a:t>
            </a:r>
            <a:r>
              <a:rPr lang="en-US" altLang="ru-RU" b="1" smtClean="0">
                <a:solidFill>
                  <a:schemeClr val="hlink"/>
                </a:solidFill>
              </a:rPr>
              <a:t> </a:t>
            </a:r>
            <a:r>
              <a:rPr lang="ru-RU" altLang="ru-RU" b="1" smtClean="0">
                <a:solidFill>
                  <a:schemeClr val="hlink"/>
                </a:solidFill>
              </a:rPr>
              <a:t>Drug-induced folate deficiency anaemia</a:t>
            </a:r>
          </a:p>
          <a:p>
            <a:pPr>
              <a:buFontTx/>
              <a:buNone/>
            </a:pPr>
            <a:r>
              <a:rPr lang="ru-RU" altLang="ru-RU" b="1" smtClean="0">
                <a:solidFill>
                  <a:schemeClr val="hlink"/>
                </a:solidFill>
              </a:rPr>
              <a:t>D52.8</a:t>
            </a:r>
            <a:r>
              <a:rPr lang="en-US" altLang="ru-RU" b="1" smtClean="0">
                <a:solidFill>
                  <a:schemeClr val="hlink"/>
                </a:solidFill>
              </a:rPr>
              <a:t> </a:t>
            </a:r>
            <a:r>
              <a:rPr lang="ru-RU" altLang="ru-RU" b="1" smtClean="0">
                <a:solidFill>
                  <a:schemeClr val="hlink"/>
                </a:solidFill>
              </a:rPr>
              <a:t>Other folate deficiency anaemias</a:t>
            </a:r>
          </a:p>
          <a:p>
            <a:pPr>
              <a:buFontTx/>
              <a:buNone/>
            </a:pPr>
            <a:r>
              <a:rPr lang="ru-RU" altLang="ru-RU" b="1" smtClean="0">
                <a:solidFill>
                  <a:schemeClr val="hlink"/>
                </a:solidFill>
              </a:rPr>
              <a:t>D52.9</a:t>
            </a:r>
            <a:r>
              <a:rPr lang="en-US" altLang="ru-RU" b="1" smtClean="0">
                <a:solidFill>
                  <a:schemeClr val="hlink"/>
                </a:solidFill>
              </a:rPr>
              <a:t> </a:t>
            </a:r>
            <a:r>
              <a:rPr lang="ru-RU" altLang="ru-RU" b="1" smtClean="0">
                <a:solidFill>
                  <a:schemeClr val="hlink"/>
                </a:solidFill>
              </a:rPr>
              <a:t>Folate deficiency anaemia, unspecified</a:t>
            </a:r>
          </a:p>
          <a:p>
            <a:pPr lvl="1"/>
            <a:r>
              <a:rPr lang="ru-RU" altLang="ru-RU" smtClean="0"/>
              <a:t>Folic acid deficiency anaemia NOS</a:t>
            </a:r>
          </a:p>
          <a:p>
            <a:pPr>
              <a:buFontTx/>
              <a:buNone/>
            </a:pPr>
            <a:endParaRPr lang="ru-RU" altLang="ru-RU"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0"/>
            <a:ext cx="8229600" cy="1143000"/>
          </a:xfrm>
        </p:spPr>
        <p:txBody>
          <a:bodyPr/>
          <a:lstStyle/>
          <a:p>
            <a:r>
              <a:rPr lang="en-US" altLang="ru-RU" sz="4000" b="1" smtClean="0">
                <a:solidFill>
                  <a:schemeClr val="hlink"/>
                </a:solidFill>
              </a:rPr>
              <a:t>Folate Deficiency Anemia</a:t>
            </a:r>
          </a:p>
        </p:txBody>
      </p:sp>
      <p:sp>
        <p:nvSpPr>
          <p:cNvPr id="90115" name="Rectangle 3"/>
          <p:cNvSpPr>
            <a:spLocks noGrp="1" noChangeArrowheads="1"/>
          </p:cNvSpPr>
          <p:nvPr>
            <p:ph type="body" idx="1"/>
          </p:nvPr>
        </p:nvSpPr>
        <p:spPr>
          <a:xfrm>
            <a:off x="152400" y="990600"/>
            <a:ext cx="8229600" cy="4525963"/>
          </a:xfrm>
        </p:spPr>
        <p:txBody>
          <a:bodyPr/>
          <a:lstStyle/>
          <a:p>
            <a:pPr>
              <a:lnSpc>
                <a:spcPct val="80000"/>
              </a:lnSpc>
              <a:buFontTx/>
              <a:buNone/>
            </a:pPr>
            <a:endParaRPr lang="en-US" altLang="ru-RU" sz="2400" b="1" smtClean="0">
              <a:solidFill>
                <a:schemeClr val="hlink"/>
              </a:solidFill>
            </a:endParaRPr>
          </a:p>
          <a:p>
            <a:pPr>
              <a:lnSpc>
                <a:spcPct val="80000"/>
              </a:lnSpc>
            </a:pPr>
            <a:r>
              <a:rPr lang="en-US" altLang="ru-RU" sz="2400" smtClean="0"/>
              <a:t>Daily requirement: 50µg</a:t>
            </a:r>
          </a:p>
          <a:p>
            <a:pPr>
              <a:lnSpc>
                <a:spcPct val="80000"/>
              </a:lnSpc>
            </a:pPr>
            <a:r>
              <a:rPr lang="en-US" altLang="ru-RU" sz="2400" smtClean="0"/>
              <a:t>Therapeutic doses: 1-5mg/day</a:t>
            </a:r>
          </a:p>
          <a:p>
            <a:pPr>
              <a:lnSpc>
                <a:spcPct val="80000"/>
              </a:lnSpc>
              <a:buFontTx/>
              <a:buNone/>
            </a:pPr>
            <a:r>
              <a:rPr lang="en-US" altLang="ru-RU" sz="1600" b="1" smtClean="0">
                <a:solidFill>
                  <a:schemeClr val="hlink"/>
                </a:solidFill>
              </a:rPr>
              <a:t>	 </a:t>
            </a:r>
            <a:r>
              <a:rPr lang="en-US" altLang="ru-RU" sz="2400" b="1" smtClean="0">
                <a:solidFill>
                  <a:schemeClr val="hlink"/>
                </a:solidFill>
              </a:rPr>
              <a:t>Anemia due to Decreased Response to Erythropoietin:</a:t>
            </a:r>
            <a:endParaRPr lang="en-US" altLang="ru-RU" sz="1600" b="1" smtClean="0">
              <a:solidFill>
                <a:schemeClr val="hlink"/>
              </a:solidFill>
            </a:endParaRPr>
          </a:p>
          <a:p>
            <a:pPr lvl="1">
              <a:lnSpc>
                <a:spcPct val="80000"/>
              </a:lnSpc>
            </a:pPr>
            <a:r>
              <a:rPr lang="en-US" altLang="ru-RU" sz="1400" smtClean="0"/>
              <a:t>Macrocytic anemia</a:t>
            </a:r>
          </a:p>
          <a:p>
            <a:pPr lvl="1">
              <a:lnSpc>
                <a:spcPct val="80000"/>
              </a:lnSpc>
            </a:pPr>
            <a:r>
              <a:rPr lang="en-US" altLang="ru-RU" sz="1400" smtClean="0"/>
              <a:t>Lab Values</a:t>
            </a:r>
          </a:p>
          <a:p>
            <a:pPr lvl="3">
              <a:lnSpc>
                <a:spcPct val="80000"/>
              </a:lnSpc>
            </a:pPr>
            <a:r>
              <a:rPr lang="en-US" altLang="ru-RU" sz="1000" smtClean="0"/>
              <a:t>Low folate</a:t>
            </a:r>
          </a:p>
          <a:p>
            <a:pPr lvl="3">
              <a:lnSpc>
                <a:spcPct val="80000"/>
              </a:lnSpc>
            </a:pPr>
            <a:r>
              <a:rPr lang="en-US" altLang="ru-RU" sz="1000" smtClean="0"/>
              <a:t>Increased serum homocystine</a:t>
            </a:r>
          </a:p>
          <a:p>
            <a:pPr lvl="3">
              <a:lnSpc>
                <a:spcPct val="80000"/>
              </a:lnSpc>
            </a:pPr>
            <a:r>
              <a:rPr lang="en-US" altLang="ru-RU" sz="1000" smtClean="0"/>
              <a:t>NORMAL methylmalonic acid</a:t>
            </a:r>
          </a:p>
          <a:p>
            <a:pPr lvl="1">
              <a:lnSpc>
                <a:spcPct val="80000"/>
              </a:lnSpc>
            </a:pPr>
            <a:r>
              <a:rPr lang="en-US" altLang="ru-RU" sz="1400" smtClean="0"/>
              <a:t>Often occurs with decreased oral intake, increased utilization, or impaired absorption of folate</a:t>
            </a:r>
          </a:p>
          <a:p>
            <a:pPr lvl="3">
              <a:lnSpc>
                <a:spcPct val="80000"/>
              </a:lnSpc>
            </a:pPr>
            <a:r>
              <a:rPr lang="en-US" altLang="ru-RU" sz="1000" smtClean="0"/>
              <a:t>Folate is normally absorbed in duodenum and proximal jejunum – deficiency found in </a:t>
            </a:r>
            <a:r>
              <a:rPr lang="en-US" altLang="ru-RU" sz="1000" b="1" smtClean="0">
                <a:solidFill>
                  <a:srgbClr val="FF9900"/>
                </a:solidFill>
              </a:rPr>
              <a:t>celiac disease, regional enteritis, amyloidosis</a:t>
            </a:r>
          </a:p>
          <a:p>
            <a:pPr lvl="3">
              <a:lnSpc>
                <a:spcPct val="80000"/>
              </a:lnSpc>
            </a:pPr>
            <a:r>
              <a:rPr lang="en-US" altLang="ru-RU" sz="1000" smtClean="0"/>
              <a:t>Deficiency frequently </a:t>
            </a:r>
            <a:r>
              <a:rPr lang="en-US" altLang="ru-RU" sz="1000" smtClean="0">
                <a:solidFill>
                  <a:srgbClr val="FF9900"/>
                </a:solidFill>
              </a:rPr>
              <a:t>in </a:t>
            </a:r>
            <a:r>
              <a:rPr lang="en-US" altLang="ru-RU" sz="1000" b="1" smtClean="0">
                <a:solidFill>
                  <a:srgbClr val="FF9900"/>
                </a:solidFill>
              </a:rPr>
              <a:t>alcoholics</a:t>
            </a:r>
            <a:r>
              <a:rPr lang="en-US" altLang="ru-RU" sz="1000" smtClean="0"/>
              <a:t>, because enzyme required for deglutamation of folate is inhibited by alcohol.</a:t>
            </a:r>
          </a:p>
          <a:p>
            <a:pPr lvl="3">
              <a:lnSpc>
                <a:spcPct val="80000"/>
              </a:lnSpc>
            </a:pPr>
            <a:r>
              <a:rPr lang="en-US" altLang="ru-RU" sz="1000" smtClean="0"/>
              <a:t>Deficiency often found </a:t>
            </a:r>
            <a:r>
              <a:rPr lang="en-US" altLang="ru-RU" sz="1000" smtClean="0">
                <a:solidFill>
                  <a:srgbClr val="FF9900"/>
                </a:solidFill>
              </a:rPr>
              <a:t>in </a:t>
            </a:r>
            <a:r>
              <a:rPr lang="en-US" altLang="ru-RU" sz="1000" b="1" smtClean="0">
                <a:solidFill>
                  <a:srgbClr val="FF9900"/>
                </a:solidFill>
              </a:rPr>
              <a:t>pregnant women</a:t>
            </a:r>
            <a:r>
              <a:rPr lang="en-US" altLang="ru-RU" sz="1000" smtClean="0">
                <a:solidFill>
                  <a:srgbClr val="FF9900"/>
                </a:solidFill>
              </a:rPr>
              <a:t>, persons with </a:t>
            </a:r>
            <a:r>
              <a:rPr lang="en-US" altLang="ru-RU" sz="1000" b="1" smtClean="0">
                <a:solidFill>
                  <a:srgbClr val="FF9900"/>
                </a:solidFill>
              </a:rPr>
              <a:t>desquamating skin disorders</a:t>
            </a:r>
            <a:r>
              <a:rPr lang="en-US" altLang="ru-RU" sz="1000" smtClean="0">
                <a:solidFill>
                  <a:srgbClr val="FF9900"/>
                </a:solidFill>
              </a:rPr>
              <a:t>, </a:t>
            </a:r>
            <a:r>
              <a:rPr lang="en-US" altLang="ru-RU" sz="1000" b="1" smtClean="0">
                <a:solidFill>
                  <a:srgbClr val="FF9900"/>
                </a:solidFill>
              </a:rPr>
              <a:t>patients with sickle cell anemia</a:t>
            </a:r>
            <a:r>
              <a:rPr lang="en-US" altLang="ru-RU" sz="1000" smtClean="0"/>
              <a:t> (and other conditions associated with rapid cell division and turnover)</a:t>
            </a:r>
          </a:p>
          <a:p>
            <a:pPr lvl="1">
              <a:lnSpc>
                <a:spcPct val="80000"/>
              </a:lnSpc>
            </a:pPr>
            <a:r>
              <a:rPr lang="en-US" altLang="ru-RU" sz="1400" smtClean="0"/>
              <a:t>Smear shows macrocytosis with hypersegmented neutrophils</a:t>
            </a:r>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91139" name="Rectangle 2"/>
          <p:cNvSpPr>
            <a:spLocks noGrp="1" noChangeArrowheads="1"/>
          </p:cNvSpPr>
          <p:nvPr>
            <p:ph type="title"/>
          </p:nvPr>
        </p:nvSpPr>
        <p:spPr>
          <a:xfrm>
            <a:off x="0" y="0"/>
            <a:ext cx="8229600" cy="1143000"/>
          </a:xfrm>
        </p:spPr>
        <p:txBody>
          <a:bodyPr/>
          <a:lstStyle/>
          <a:p>
            <a:r>
              <a:rPr lang="en-US" altLang="ru-RU" smtClean="0"/>
              <a:t>Treatment of Folate Deficiency</a:t>
            </a:r>
          </a:p>
        </p:txBody>
      </p:sp>
      <p:sp>
        <p:nvSpPr>
          <p:cNvPr id="91140" name="Rectangle 3"/>
          <p:cNvSpPr>
            <a:spLocks noGrp="1" noChangeArrowheads="1"/>
          </p:cNvSpPr>
          <p:nvPr>
            <p:ph type="body" idx="1"/>
          </p:nvPr>
        </p:nvSpPr>
        <p:spPr>
          <a:xfrm>
            <a:off x="0" y="1447800"/>
            <a:ext cx="7543800" cy="4525963"/>
          </a:xfrm>
        </p:spPr>
        <p:txBody>
          <a:bodyPr/>
          <a:lstStyle/>
          <a:p>
            <a:pPr>
              <a:buFontTx/>
              <a:buNone/>
            </a:pPr>
            <a:r>
              <a:rPr lang="en-US" altLang="ru-RU" smtClean="0"/>
              <a:t>Folate – 1 to 5 mg po Qday</a:t>
            </a:r>
          </a:p>
          <a:p>
            <a:pPr lvl="2"/>
            <a:r>
              <a:rPr lang="en-US" altLang="ru-RU" smtClean="0"/>
              <a:t>Vit. B12 deficiency must be excluded in folate-deficient patients, because supplemental folate can improve the anemia of Vit. B12 deficiency but not the neurologic sequelae.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92163" name="Rectangle 2"/>
          <p:cNvSpPr>
            <a:spLocks noGrp="1" noChangeArrowheads="1"/>
          </p:cNvSpPr>
          <p:nvPr>
            <p:ph type="title"/>
          </p:nvPr>
        </p:nvSpPr>
        <p:spPr>
          <a:xfrm>
            <a:off x="0" y="274638"/>
            <a:ext cx="9144000" cy="1143000"/>
          </a:xfrm>
        </p:spPr>
        <p:txBody>
          <a:bodyPr/>
          <a:lstStyle/>
          <a:p>
            <a:r>
              <a:rPr lang="en-US" altLang="ru-RU" sz="4000" b="1" smtClean="0">
                <a:solidFill>
                  <a:schemeClr val="hlink"/>
                </a:solidFill>
              </a:rPr>
              <a:t>Vitamin B12 Deficiency Versus Folate Deficiency</a:t>
            </a:r>
          </a:p>
        </p:txBody>
      </p:sp>
      <p:graphicFrame>
        <p:nvGraphicFramePr>
          <p:cNvPr id="72743" name="Group 39"/>
          <p:cNvGraphicFramePr>
            <a:graphicFrameLocks noGrp="1"/>
          </p:cNvGraphicFramePr>
          <p:nvPr>
            <p:ph idx="1"/>
          </p:nvPr>
        </p:nvGraphicFramePr>
        <p:xfrm>
          <a:off x="228600" y="1600200"/>
          <a:ext cx="7010400" cy="5051425"/>
        </p:xfrm>
        <a:graphic>
          <a:graphicData uri="http://schemas.openxmlformats.org/drawingml/2006/table">
            <a:tbl>
              <a:tblPr/>
              <a:tblGrid>
                <a:gridCol w="1981200">
                  <a:extLst>
                    <a:ext uri="{9D8B030D-6E8A-4147-A177-3AD203B41FA5}">
                      <a16:colId xmlns:a16="http://schemas.microsoft.com/office/drawing/2014/main" val="20000"/>
                    </a:ext>
                  </a:extLst>
                </a:gridCol>
                <a:gridCol w="1944688">
                  <a:extLst>
                    <a:ext uri="{9D8B030D-6E8A-4147-A177-3AD203B41FA5}">
                      <a16:colId xmlns:a16="http://schemas.microsoft.com/office/drawing/2014/main" val="20001"/>
                    </a:ext>
                  </a:extLst>
                </a:gridCol>
                <a:gridCol w="3084512">
                  <a:extLst>
                    <a:ext uri="{9D8B030D-6E8A-4147-A177-3AD203B41FA5}">
                      <a16:colId xmlns:a16="http://schemas.microsoft.com/office/drawing/2014/main" val="20002"/>
                    </a:ext>
                  </a:extLst>
                </a:gridCol>
              </a:tblGrid>
              <a:tr h="908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bg2"/>
                          </a:solidFill>
                          <a:effectLst/>
                          <a:latin typeface="Arial" charset="0"/>
                          <a:cs typeface="Arial" charset="0"/>
                        </a:rPr>
                        <a:t>Vitamin B 12 Deficiency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bg2"/>
                          </a:solidFill>
                          <a:effectLst/>
                          <a:latin typeface="Arial" charset="0"/>
                          <a:cs typeface="Arial" charset="0"/>
                        </a:rPr>
                        <a:t>Folate Deficiency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669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MCV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2800" b="0" i="0" u="none" strike="noStrike" cap="none" normalizeH="0" baseline="0" smtClean="0">
                          <a:ln>
                            <a:noFill/>
                          </a:ln>
                          <a:solidFill>
                            <a:schemeClr val="bg2"/>
                          </a:solidFill>
                          <a:effectLst/>
                          <a:latin typeface="Arial" charset="0"/>
                          <a:cs typeface="Arial" charset="0"/>
                        </a:rPr>
                        <a:t>&gt;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solidFill>
                          <a:effectLst/>
                          <a:latin typeface="Arial" charset="0"/>
                          <a:cs typeface="Arial" charset="0"/>
                        </a:rPr>
                        <a:t>&gt;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1"/>
                  </a:ext>
                </a:extLst>
              </a:tr>
              <a:tr h="1222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Smear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Macrocytosis with hypersegmented neutrophils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Macrocytosis with hypersegmented neutrophils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2"/>
                  </a:ext>
                </a:extLst>
              </a:tr>
              <a:tr h="636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Pernicious anemia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3"/>
                  </a:ext>
                </a:extLst>
              </a:tr>
              <a:tr h="727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Homocystine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Elevated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Elevated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4"/>
                  </a:ext>
                </a:extLst>
              </a:tr>
              <a:tr h="636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Methylmalonic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Elevated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Arial" charset="0"/>
                          <a:cs typeface="Arial" charset="0"/>
                        </a:rPr>
                        <a:t>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
        <p:nvSpPr>
          <p:cNvPr id="10243" name="Rectangle 2"/>
          <p:cNvSpPr>
            <a:spLocks noGrp="1" noChangeArrowheads="1"/>
          </p:cNvSpPr>
          <p:nvPr>
            <p:ph type="title"/>
          </p:nvPr>
        </p:nvSpPr>
        <p:spPr>
          <a:xfrm>
            <a:off x="0" y="0"/>
            <a:ext cx="8229600" cy="762000"/>
          </a:xfrm>
        </p:spPr>
        <p:txBody>
          <a:bodyPr/>
          <a:lstStyle/>
          <a:p>
            <a:r>
              <a:rPr lang="en-US" altLang="ru-RU" sz="4000" b="1" smtClean="0">
                <a:solidFill>
                  <a:schemeClr val="hlink"/>
                </a:solidFill>
              </a:rPr>
              <a:t>Anemia is a laboratory diagnosis</a:t>
            </a:r>
          </a:p>
        </p:txBody>
      </p:sp>
      <p:graphicFrame>
        <p:nvGraphicFramePr>
          <p:cNvPr id="7218" name="Group 50"/>
          <p:cNvGraphicFramePr>
            <a:graphicFrameLocks noGrp="1"/>
          </p:cNvGraphicFramePr>
          <p:nvPr>
            <p:ph idx="1"/>
          </p:nvPr>
        </p:nvGraphicFramePr>
        <p:xfrm>
          <a:off x="0" y="838200"/>
          <a:ext cx="8001000" cy="5891213"/>
        </p:xfrm>
        <a:graphic>
          <a:graphicData uri="http://schemas.openxmlformats.org/drawingml/2006/table">
            <a:tbl>
              <a:tblPr/>
              <a:tblGrid>
                <a:gridCol w="3111500">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847771">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1" i="0" u="none" strike="noStrike" cap="none" normalizeH="0" baseline="0" smtClean="0">
                          <a:ln>
                            <a:noFill/>
                          </a:ln>
                          <a:solidFill>
                            <a:schemeClr val="hlink"/>
                          </a:solidFill>
                          <a:effectLst/>
                          <a:latin typeface="Arial" pitchFamily="34" charset="0"/>
                          <a:cs typeface="Arial" pitchFamily="34" charset="0"/>
                        </a:rPr>
                        <a:t>Category Values</a:t>
                      </a:r>
                      <a:endParaRPr kumimoji="0" lang="ru-RU" altLang="ru-RU" sz="2400" b="1" i="0" u="none" strike="noStrike" cap="none" normalizeH="0" baseline="0" smtClean="0">
                        <a:ln>
                          <a:noFill/>
                        </a:ln>
                        <a:solidFill>
                          <a:schemeClr val="hlink"/>
                        </a:solidFill>
                        <a:effectLst/>
                        <a:latin typeface="Arial" pitchFamily="34" charset="0"/>
                        <a:cs typeface="Arial" pitchFamily="34"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3200" b="1" i="0" u="sng" strike="noStrike" cap="none" normalizeH="0" baseline="0" smtClean="0">
                          <a:ln>
                            <a:noFill/>
                          </a:ln>
                          <a:solidFill>
                            <a:schemeClr val="hlink"/>
                          </a:solidFill>
                          <a:effectLst/>
                          <a:latin typeface="Arial" pitchFamily="34" charset="0"/>
                          <a:cs typeface="Arial" pitchFamily="34" charset="0"/>
                        </a:rPr>
                        <a:t>Men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3200" b="1" i="0" u="sng" strike="noStrike" cap="none" normalizeH="0" baseline="0" smtClean="0">
                          <a:ln>
                            <a:noFill/>
                          </a:ln>
                          <a:solidFill>
                            <a:schemeClr val="hlink"/>
                          </a:solidFill>
                          <a:effectLst/>
                          <a:latin typeface="Arial" pitchFamily="34" charset="0"/>
                          <a:cs typeface="Arial" pitchFamily="34" charset="0"/>
                        </a:rPr>
                        <a:t>Women</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Hemoglobin </a:t>
                      </a:r>
                      <a:r>
                        <a:rPr kumimoji="0" lang="en-US" altLang="ru-RU" sz="1800" b="0" i="0" u="none" strike="noStrike" cap="none" normalizeH="0" baseline="0" smtClean="0">
                          <a:ln>
                            <a:noFill/>
                          </a:ln>
                          <a:solidFill>
                            <a:schemeClr val="tx1"/>
                          </a:solidFill>
                          <a:effectLst/>
                          <a:latin typeface="Arial" pitchFamily="34" charset="0"/>
                          <a:cs typeface="Arial" pitchFamily="34" charset="0"/>
                        </a:rPr>
                        <a:t>(g/dL)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14-17.4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12.3-15.3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Hematocrit </a:t>
                      </a:r>
                      <a:r>
                        <a:rPr kumimoji="0" lang="en-US" altLang="ru-RU" sz="1800" b="0" i="0" u="none" strike="noStrike" cap="none" normalizeH="0" baseline="0" smtClean="0">
                          <a:ln>
                            <a:noFill/>
                          </a:ln>
                          <a:solidFill>
                            <a:schemeClr val="tx1"/>
                          </a:solidFill>
                          <a:effectLst/>
                          <a:latin typeface="Arial" pitchFamily="34" charset="0"/>
                          <a:cs typeface="Arial" pitchFamily="34" charset="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42-50%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36-44%</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559">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RBC Count </a:t>
                      </a:r>
                      <a:r>
                        <a:rPr kumimoji="0" lang="en-US" altLang="ru-RU" sz="1800" b="0" i="0" u="none" strike="noStrike" cap="none" normalizeH="0" baseline="0" smtClean="0">
                          <a:ln>
                            <a:noFill/>
                          </a:ln>
                          <a:solidFill>
                            <a:schemeClr val="tx1"/>
                          </a:solidFill>
                          <a:effectLst/>
                          <a:latin typeface="Arial" pitchFamily="34" charset="0"/>
                          <a:cs typeface="Arial" pitchFamily="34" charset="0"/>
                        </a:rPr>
                        <a:t>(10</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6</a:t>
                      </a:r>
                      <a:r>
                        <a:rPr kumimoji="0" lang="en-US" altLang="ru-RU" sz="1800" b="0" i="0" u="none" strike="noStrike" cap="none" normalizeH="0" baseline="0" smtClean="0">
                          <a:ln>
                            <a:noFill/>
                          </a:ln>
                          <a:solidFill>
                            <a:schemeClr val="tx1"/>
                          </a:solidFill>
                          <a:effectLst/>
                          <a:latin typeface="Arial" pitchFamily="34" charset="0"/>
                          <a:cs typeface="Arial" pitchFamily="34" charset="0"/>
                        </a:rPr>
                        <a:t>/mm</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3 </a:t>
                      </a:r>
                      <a:r>
                        <a:rPr kumimoji="0" lang="en-US" altLang="ru-RU" sz="1800" b="0" i="0" u="none" strike="noStrike" cap="none" normalizeH="0" baseline="0" smtClean="0">
                          <a:ln>
                            <a:noFill/>
                          </a:ln>
                          <a:solidFill>
                            <a:schemeClr val="tx1"/>
                          </a:solidFill>
                          <a:effectLst/>
                          <a:latin typeface="Arial" pitchFamily="34" charset="0"/>
                          <a:cs typeface="Arial" pitchFamily="34" charset="0"/>
                        </a:rPr>
                        <a:t>or</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 </a:t>
                      </a:r>
                      <a:r>
                        <a:rPr kumimoji="0" lang="en-US" altLang="ru-RU" sz="1800" b="0" i="0" u="none" strike="noStrike" cap="none" normalizeH="0" baseline="0" smtClean="0">
                          <a:ln>
                            <a:noFill/>
                          </a:ln>
                          <a:solidFill>
                            <a:schemeClr val="tx1"/>
                          </a:solidFill>
                          <a:effectLst/>
                          <a:latin typeface="Arial" pitchFamily="34" charset="0"/>
                          <a:cs typeface="Arial" pitchFamily="34" charset="0"/>
                        </a:rPr>
                        <a:t>10</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12</a:t>
                      </a:r>
                      <a:r>
                        <a:rPr kumimoji="0" lang="en-US" altLang="ru-RU" sz="1800" b="0" i="0" u="none" strike="noStrike" cap="none" normalizeH="0" baseline="0" smtClean="0">
                          <a:ln>
                            <a:noFill/>
                          </a:ln>
                          <a:solidFill>
                            <a:schemeClr val="tx1"/>
                          </a:solidFill>
                          <a:effectLst/>
                          <a:latin typeface="Arial" pitchFamily="34" charset="0"/>
                          <a:cs typeface="Arial" pitchFamily="34" charset="0"/>
                        </a:rPr>
                        <a:t>/l)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4.5-5.9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4.1-5.1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Reticulocytes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1.6 ± 0.5%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1.4 ± 0.5%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WBC </a:t>
                      </a:r>
                      <a:r>
                        <a:rPr kumimoji="0" lang="en-US" altLang="ru-RU" sz="1800" b="0" i="0" u="none" strike="noStrike" cap="none" normalizeH="0" baseline="0" smtClean="0">
                          <a:ln>
                            <a:noFill/>
                          </a:ln>
                          <a:solidFill>
                            <a:schemeClr val="tx1"/>
                          </a:solidFill>
                          <a:effectLst/>
                          <a:latin typeface="Arial" pitchFamily="34" charset="0"/>
                          <a:cs typeface="Arial" pitchFamily="34" charset="0"/>
                        </a:rPr>
                        <a:t>(cells/mm</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3 </a:t>
                      </a:r>
                      <a:r>
                        <a:rPr kumimoji="0" lang="en-US" altLang="ru-RU" sz="1800" b="0" i="0" u="none" strike="noStrike" cap="none" normalizeH="0" baseline="0" smtClean="0">
                          <a:ln>
                            <a:noFill/>
                          </a:ln>
                          <a:solidFill>
                            <a:schemeClr val="tx1"/>
                          </a:solidFill>
                          <a:effectLst/>
                          <a:latin typeface="Arial" pitchFamily="34" charset="0"/>
                          <a:cs typeface="Arial" pitchFamily="34" charset="0"/>
                        </a:rPr>
                        <a:t>or 10</a:t>
                      </a:r>
                      <a:r>
                        <a:rPr kumimoji="0" lang="en-US" altLang="ru-RU" sz="1800" b="0" i="0" u="none" strike="noStrike" cap="none" normalizeH="0" baseline="30000" smtClean="0">
                          <a:ln>
                            <a:noFill/>
                          </a:ln>
                          <a:solidFill>
                            <a:schemeClr val="tx1"/>
                          </a:solidFill>
                          <a:effectLst/>
                          <a:latin typeface="Arial" pitchFamily="34" charset="0"/>
                          <a:cs typeface="Arial" pitchFamily="34" charset="0"/>
                        </a:rPr>
                        <a:t>9</a:t>
                      </a:r>
                      <a:r>
                        <a:rPr kumimoji="0" lang="en-US" altLang="ru-RU" sz="1800" b="0" i="0" u="none" strike="noStrike" cap="none" normalizeH="0" baseline="0" smtClean="0">
                          <a:ln>
                            <a:noFill/>
                          </a:ln>
                          <a:solidFill>
                            <a:schemeClr val="tx1"/>
                          </a:solidFill>
                          <a:effectLst/>
                          <a:latin typeface="Arial" pitchFamily="34" charset="0"/>
                          <a:cs typeface="Arial" pitchFamily="34" charset="0"/>
                        </a:rPr>
                        <a:t>/l)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~4,000-11,000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5"/>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MCV </a:t>
                      </a:r>
                      <a:r>
                        <a:rPr kumimoji="0" lang="en-US" altLang="ru-RU" sz="1800" b="0" i="0" u="none" strike="noStrike" cap="none" normalizeH="0" baseline="0" smtClean="0">
                          <a:ln>
                            <a:noFill/>
                          </a:ln>
                          <a:solidFill>
                            <a:schemeClr val="tx1"/>
                          </a:solidFill>
                          <a:effectLst/>
                          <a:latin typeface="Arial" pitchFamily="34" charset="0"/>
                          <a:cs typeface="Arial" pitchFamily="34" charset="0"/>
                        </a:rPr>
                        <a:t>(fL)</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80-96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6"/>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MCH </a:t>
                      </a:r>
                      <a:r>
                        <a:rPr kumimoji="0" lang="en-US" altLang="ru-RU" sz="1800" b="0" i="0" u="none" strike="noStrike" cap="none" normalizeH="0" baseline="0" smtClean="0">
                          <a:ln>
                            <a:noFill/>
                          </a:ln>
                          <a:solidFill>
                            <a:schemeClr val="tx1"/>
                          </a:solidFill>
                          <a:effectLst/>
                          <a:latin typeface="Arial" pitchFamily="34" charset="0"/>
                          <a:cs typeface="Arial" pitchFamily="34" charset="0"/>
                        </a:rPr>
                        <a:t>(pg/RBC)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30.4 ± 2.8</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7"/>
                  </a:ext>
                </a:extLst>
              </a:tr>
              <a:tr h="555655">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MCHC </a:t>
                      </a:r>
                      <a:r>
                        <a:rPr kumimoji="0" lang="en-US" altLang="ru-RU" sz="1800" b="0" i="0" u="none" strike="noStrike" cap="none" normalizeH="0" baseline="0" smtClean="0">
                          <a:ln>
                            <a:noFill/>
                          </a:ln>
                          <a:solidFill>
                            <a:schemeClr val="tx1"/>
                          </a:solidFill>
                          <a:effectLst/>
                          <a:latin typeface="Arial" pitchFamily="34" charset="0"/>
                          <a:cs typeface="Arial" pitchFamily="34" charset="0"/>
                        </a:rPr>
                        <a:t>(g/dL of RBC)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34.4 ± 1.1</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8"/>
                  </a:ext>
                </a:extLst>
              </a:tr>
              <a:tr h="536604">
                <a:tc>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RDW </a:t>
                      </a:r>
                      <a:r>
                        <a:rPr kumimoji="0" lang="en-US" altLang="ru-RU" sz="1800" b="0" i="0" u="none" strike="noStrike" cap="none" normalizeH="0" baseline="0" smtClean="0">
                          <a:ln>
                            <a:noFill/>
                          </a:ln>
                          <a:solidFill>
                            <a:schemeClr val="tx1"/>
                          </a:solidFill>
                          <a:effectLst/>
                          <a:latin typeface="Arial" pitchFamily="34" charset="0"/>
                          <a:cs typeface="Arial" pitchFamily="34" charset="0"/>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defRPr sz="2800">
                          <a:solidFill>
                            <a:schemeClr val="tx1"/>
                          </a:solidFill>
                          <a:latin typeface="Arial" pitchFamily="34" charset="0"/>
                          <a:cs typeface="Arial" pitchFamily="34" charset="0"/>
                        </a:defRPr>
                      </a:lvl1pPr>
                      <a:lvl2pPr marL="742950" indent="-285750" eaLnBrk="0" hangingPunct="0">
                        <a:spcBef>
                          <a:spcPct val="20000"/>
                        </a:spcBef>
                        <a:defRPr sz="2400">
                          <a:solidFill>
                            <a:schemeClr val="tx1"/>
                          </a:solidFill>
                          <a:latin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cs typeface="Arial" pitchFamily="34" charset="0"/>
                        </a:defRPr>
                      </a:lvl3pPr>
                      <a:lvl4pPr marL="1600200" indent="-228600" eaLnBrk="0" hangingPunct="0">
                        <a:spcBef>
                          <a:spcPct val="20000"/>
                        </a:spcBef>
                        <a:defRPr>
                          <a:solidFill>
                            <a:schemeClr val="tx1"/>
                          </a:solidFill>
                          <a:latin typeface="Arial" pitchFamily="34" charset="0"/>
                          <a:cs typeface="Arial" pitchFamily="34" charset="0"/>
                        </a:defRPr>
                      </a:lvl4pPr>
                      <a:lvl5pPr marL="2057400" indent="-228600" eaLnBrk="0" hangingPunct="0">
                        <a:spcBef>
                          <a:spcPct val="20000"/>
                        </a:spcBef>
                        <a:defRPr>
                          <a:solidFill>
                            <a:schemeClr val="tx1"/>
                          </a:solidFill>
                          <a:latin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ru-RU" sz="2400" b="0" i="0" u="none" strike="noStrike" cap="none" normalizeH="0" baseline="0" smtClean="0">
                          <a:ln>
                            <a:noFill/>
                          </a:ln>
                          <a:solidFill>
                            <a:schemeClr val="tx1"/>
                          </a:solidFill>
                          <a:effectLst/>
                          <a:latin typeface="Arial" pitchFamily="34" charset="0"/>
                          <a:cs typeface="Arial" pitchFamily="34" charset="0"/>
                        </a:rPr>
                        <a:t>11.7-14.5%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idx="4294967295"/>
          </p:nvPr>
        </p:nvSpPr>
        <p:spPr>
          <a:xfrm>
            <a:off x="0" y="0"/>
            <a:ext cx="8229600" cy="990600"/>
          </a:xfrm>
        </p:spPr>
        <p:txBody>
          <a:bodyPr anchor="b"/>
          <a:lstStyle/>
          <a:p>
            <a:pPr eaLnBrk="1" hangingPunct="1"/>
            <a:r>
              <a:rPr lang="en-US" altLang="ru-RU" smtClean="0"/>
              <a:t>Haematopoietic growth factors</a:t>
            </a:r>
          </a:p>
        </p:txBody>
      </p:sp>
      <p:sp>
        <p:nvSpPr>
          <p:cNvPr id="93187" name="Rectangle 3"/>
          <p:cNvSpPr>
            <a:spLocks noGrp="1" noChangeArrowheads="1"/>
          </p:cNvSpPr>
          <p:nvPr>
            <p:ph type="body" idx="4294967295"/>
          </p:nvPr>
        </p:nvSpPr>
        <p:spPr>
          <a:xfrm>
            <a:off x="457200" y="1066800"/>
            <a:ext cx="7010400" cy="5059363"/>
          </a:xfrm>
        </p:spPr>
        <p:txBody>
          <a:bodyPr/>
          <a:lstStyle/>
          <a:p>
            <a:pPr eaLnBrk="1" hangingPunct="1">
              <a:lnSpc>
                <a:spcPct val="90000"/>
              </a:lnSpc>
            </a:pPr>
            <a:r>
              <a:rPr lang="en-US" altLang="ru-RU" smtClean="0"/>
              <a:t>Erythropoietin;</a:t>
            </a:r>
          </a:p>
          <a:p>
            <a:pPr eaLnBrk="1" hangingPunct="1">
              <a:lnSpc>
                <a:spcPct val="90000"/>
              </a:lnSpc>
            </a:pPr>
            <a:r>
              <a:rPr lang="en-US" altLang="ru-RU" smtClean="0"/>
              <a:t>Colony stimulating factor (CSF) - G-CSF &amp; GM-CSF (Filgrastim &amp; pegfilgrastim 300µg/inj);</a:t>
            </a:r>
          </a:p>
          <a:p>
            <a:pPr eaLnBrk="1" hangingPunct="1">
              <a:lnSpc>
                <a:spcPct val="90000"/>
              </a:lnSpc>
            </a:pPr>
            <a:r>
              <a:rPr lang="en-US" altLang="ru-RU" smtClean="0"/>
              <a:t>Megakaryocyte growth factors;</a:t>
            </a:r>
          </a:p>
          <a:p>
            <a:pPr eaLnBrk="1" hangingPunct="1">
              <a:lnSpc>
                <a:spcPct val="90000"/>
              </a:lnSpc>
            </a:pPr>
            <a:r>
              <a:rPr lang="en-US" altLang="ru-RU" smtClean="0"/>
              <a:t>Interleukin-11.</a:t>
            </a:r>
          </a:p>
          <a:p>
            <a:pPr eaLnBrk="1" hangingPunct="1">
              <a:lnSpc>
                <a:spcPct val="90000"/>
              </a:lnSpc>
            </a:pPr>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idx="4294967295"/>
          </p:nvPr>
        </p:nvSpPr>
        <p:spPr>
          <a:xfrm>
            <a:off x="0" y="0"/>
            <a:ext cx="8229600" cy="762000"/>
          </a:xfrm>
        </p:spPr>
        <p:txBody>
          <a:bodyPr anchor="b"/>
          <a:lstStyle/>
          <a:p>
            <a:pPr eaLnBrk="1" hangingPunct="1"/>
            <a:r>
              <a:rPr lang="en-US" altLang="ru-RU" smtClean="0"/>
              <a:t>Erythropoietin</a:t>
            </a:r>
          </a:p>
        </p:txBody>
      </p:sp>
      <p:sp>
        <p:nvSpPr>
          <p:cNvPr id="94211" name="Rectangle 3"/>
          <p:cNvSpPr>
            <a:spLocks noGrp="1" noChangeArrowheads="1"/>
          </p:cNvSpPr>
          <p:nvPr>
            <p:ph type="body" idx="4294967295"/>
          </p:nvPr>
        </p:nvSpPr>
        <p:spPr>
          <a:xfrm>
            <a:off x="0" y="838200"/>
            <a:ext cx="7696200" cy="4525963"/>
          </a:xfrm>
        </p:spPr>
        <p:txBody>
          <a:bodyPr/>
          <a:lstStyle/>
          <a:p>
            <a:pPr eaLnBrk="1" hangingPunct="1"/>
            <a:r>
              <a:rPr lang="en-US" altLang="ru-RU" smtClean="0"/>
              <a:t>Cytokine produced in juxtatubular cells in the kidney and also in macrophages.</a:t>
            </a:r>
          </a:p>
          <a:p>
            <a:pPr eaLnBrk="1" hangingPunct="1"/>
            <a:r>
              <a:rPr lang="en-US" altLang="ru-RU" smtClean="0"/>
              <a:t>Produced by recombinant technology.</a:t>
            </a:r>
          </a:p>
          <a:p>
            <a:pPr eaLnBrk="1" hangingPunct="1"/>
            <a:r>
              <a:rPr lang="en-US" altLang="ru-RU" smtClean="0"/>
              <a:t>Available as epoeitin </a:t>
            </a:r>
            <a:r>
              <a:rPr lang="el-GR" altLang="ru-RU" smtClean="0"/>
              <a:t>α</a:t>
            </a:r>
            <a:r>
              <a:rPr lang="en-US" altLang="ru-RU" smtClean="0"/>
              <a:t> and </a:t>
            </a:r>
            <a:r>
              <a:rPr lang="el-GR" altLang="ru-RU" smtClean="0"/>
              <a:t>β</a:t>
            </a:r>
            <a:r>
              <a:rPr lang="en-US" altLang="ru-RU" smtClean="0"/>
              <a:t>.</a:t>
            </a:r>
          </a:p>
          <a:p>
            <a:pPr eaLnBrk="1" hangingPunct="1"/>
            <a:r>
              <a:rPr lang="en-US" altLang="ru-RU" smtClean="0"/>
              <a:t>25-100 IU/kg, s.c. or i.v. 3 times a week.</a:t>
            </a:r>
          </a:p>
          <a:p>
            <a:pPr eaLnBrk="1" hangingPunct="1"/>
            <a:r>
              <a:rPr lang="en-US" altLang="ru-RU" smtClean="0"/>
              <a:t>Erythropoietin, EPOX, ZYROL, EPREX 2000 IU, 4000 IU/ml inj.</a:t>
            </a:r>
          </a:p>
          <a:p>
            <a:pPr eaLnBrk="1" hangingPunct="1"/>
            <a:endParaRPr lang="en-US" altLang="ru-RU"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idx="4294967295"/>
          </p:nvPr>
        </p:nvSpPr>
        <p:spPr>
          <a:xfrm>
            <a:off x="457200" y="0"/>
            <a:ext cx="8229600" cy="914400"/>
          </a:xfrm>
        </p:spPr>
        <p:txBody>
          <a:bodyPr anchor="b"/>
          <a:lstStyle/>
          <a:p>
            <a:pPr eaLnBrk="1" hangingPunct="1"/>
            <a:r>
              <a:rPr lang="en-US" altLang="ru-RU" smtClean="0"/>
              <a:t>INDICATIONS</a:t>
            </a:r>
          </a:p>
        </p:txBody>
      </p:sp>
      <p:sp>
        <p:nvSpPr>
          <p:cNvPr id="95235" name="Rectangle 3"/>
          <p:cNvSpPr>
            <a:spLocks noGrp="1" noChangeArrowheads="1"/>
          </p:cNvSpPr>
          <p:nvPr>
            <p:ph type="body" idx="4294967295"/>
          </p:nvPr>
        </p:nvSpPr>
        <p:spPr>
          <a:xfrm>
            <a:off x="533400" y="990600"/>
            <a:ext cx="7239000" cy="4525963"/>
          </a:xfrm>
        </p:spPr>
        <p:txBody>
          <a:bodyPr/>
          <a:lstStyle/>
          <a:p>
            <a:pPr eaLnBrk="1" hangingPunct="1">
              <a:lnSpc>
                <a:spcPct val="80000"/>
              </a:lnSpc>
              <a:buFontTx/>
              <a:buNone/>
            </a:pPr>
            <a:r>
              <a:rPr lang="en-US" altLang="ru-RU" sz="2800" b="1" smtClean="0"/>
              <a:t>Anaemia due to:</a:t>
            </a:r>
            <a:r>
              <a:rPr lang="en-US" altLang="ru-RU" sz="2800" smtClean="0"/>
              <a:t> </a:t>
            </a:r>
          </a:p>
          <a:p>
            <a:pPr eaLnBrk="1" hangingPunct="1">
              <a:lnSpc>
                <a:spcPct val="80000"/>
              </a:lnSpc>
            </a:pPr>
            <a:r>
              <a:rPr lang="en-US" altLang="ru-RU" sz="2800" smtClean="0"/>
              <a:t>Chronic renal failure.</a:t>
            </a:r>
          </a:p>
          <a:p>
            <a:pPr eaLnBrk="1" hangingPunct="1">
              <a:lnSpc>
                <a:spcPct val="80000"/>
              </a:lnSpc>
            </a:pPr>
            <a:r>
              <a:rPr lang="en-US" altLang="ru-RU" sz="2800" smtClean="0"/>
              <a:t>Cancer chemotherapy.</a:t>
            </a:r>
          </a:p>
          <a:p>
            <a:pPr eaLnBrk="1" hangingPunct="1">
              <a:lnSpc>
                <a:spcPct val="80000"/>
              </a:lnSpc>
            </a:pPr>
            <a:r>
              <a:rPr lang="en-US" altLang="ru-RU" sz="2800" smtClean="0"/>
              <a:t>AIDS.</a:t>
            </a:r>
          </a:p>
          <a:p>
            <a:pPr eaLnBrk="1" hangingPunct="1">
              <a:lnSpc>
                <a:spcPct val="80000"/>
              </a:lnSpc>
            </a:pPr>
            <a:r>
              <a:rPr lang="en-US" altLang="ru-RU" sz="2800" smtClean="0"/>
              <a:t>Premature infants.</a:t>
            </a:r>
          </a:p>
          <a:p>
            <a:pPr eaLnBrk="1" hangingPunct="1">
              <a:lnSpc>
                <a:spcPct val="80000"/>
              </a:lnSpc>
            </a:pPr>
            <a:r>
              <a:rPr lang="en-US" altLang="ru-RU" sz="2800" smtClean="0"/>
              <a:t>Blood transfusion</a:t>
            </a:r>
          </a:p>
          <a:p>
            <a:pPr algn="just" eaLnBrk="1" hangingPunct="1">
              <a:lnSpc>
                <a:spcPct val="80000"/>
              </a:lnSpc>
            </a:pPr>
            <a:r>
              <a:rPr lang="en-US" altLang="ru-RU" sz="2800" smtClean="0"/>
              <a:t>Adverse effects: flu-like symptoms, mild hypertension, encephalopathy, occasionally convulsions, risk of thrombosis due to hematocrit rises.</a:t>
            </a:r>
          </a:p>
          <a:p>
            <a:pPr eaLnBrk="1" hangingPunct="1">
              <a:lnSpc>
                <a:spcPct val="80000"/>
              </a:lnSpc>
            </a:pPr>
            <a:endParaRPr lang="en-US" altLang="ru-RU" sz="2800" smtClean="0"/>
          </a:p>
          <a:p>
            <a:pPr eaLnBrk="1" hangingPunct="1">
              <a:lnSpc>
                <a:spcPct val="80000"/>
              </a:lnSpc>
            </a:pPr>
            <a:endParaRPr lang="en-US" altLang="ru-RU" sz="2800" smtClean="0"/>
          </a:p>
        </p:txBody>
      </p:sp>
      <p:pic>
        <p:nvPicPr>
          <p:cNvPr id="2" name="Picture 1" descr="red-blood-cells.jpg"/>
          <p:cNvPicPr>
            <a:picLocks noChangeAspect="1"/>
          </p:cNvPicPr>
          <p:nvPr/>
        </p:nvPicPr>
        <p:blipFill>
          <a:blip r:embed="rId2" cstate="print"/>
          <a:stretch>
            <a:fillRect/>
          </a:stretch>
        </p:blipFill>
        <p:spPr>
          <a:xfrm>
            <a:off x="7537450" y="6350"/>
            <a:ext cx="1600200" cy="6858000"/>
          </a:xfrm>
          <a:prstGeom prst="rect">
            <a:avLst/>
          </a:prstGeom>
          <a:effectLst>
            <a:softEdge rad="317500"/>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304800"/>
            <a:ext cx="8229600" cy="1143000"/>
          </a:xfrm>
        </p:spPr>
        <p:txBody>
          <a:bodyPr/>
          <a:lstStyle/>
          <a:p>
            <a:endParaRPr lang="ru-RU" altLang="ru-RU" smtClean="0"/>
          </a:p>
        </p:txBody>
      </p:sp>
      <p:sp>
        <p:nvSpPr>
          <p:cNvPr id="96259" name="Rectangle 3"/>
          <p:cNvSpPr>
            <a:spLocks noGrp="1" noChangeArrowheads="1"/>
          </p:cNvSpPr>
          <p:nvPr>
            <p:ph type="body" idx="1"/>
          </p:nvPr>
        </p:nvSpPr>
        <p:spPr/>
        <p:txBody>
          <a:bodyPr/>
          <a:lstStyle/>
          <a:p>
            <a:endParaRPr lang="ru-RU" altLang="ru-RU" smtClean="0"/>
          </a:p>
        </p:txBody>
      </p:sp>
      <p:pic>
        <p:nvPicPr>
          <p:cNvPr id="96260" name="Picture 5" descr="Картинки по запросу an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1532</TotalTime>
  <Words>4553</Words>
  <Application>Microsoft Office PowerPoint</Application>
  <PresentationFormat>Экран (4:3)</PresentationFormat>
  <Paragraphs>964</Paragraphs>
  <Slides>93</Slides>
  <Notes>3</Notes>
  <HiddenSlides>0</HiddenSlides>
  <MMClips>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93</vt:i4>
      </vt:variant>
    </vt:vector>
  </HeadingPairs>
  <TitlesOfParts>
    <vt:vector size="101" baseType="lpstr">
      <vt:lpstr>Andalus</vt:lpstr>
      <vt:lpstr>Arial</vt:lpstr>
      <vt:lpstr>Calibri</vt:lpstr>
      <vt:lpstr>Times New Roman</vt:lpstr>
      <vt:lpstr>MS PGothic</vt:lpstr>
      <vt:lpstr>Arial Unicode MS</vt:lpstr>
      <vt:lpstr>Wingdings</vt:lpstr>
      <vt:lpstr>Default Design</vt:lpstr>
      <vt:lpstr>MANAGEMENT OF PATIENTS WITH ANEMIA</vt:lpstr>
      <vt:lpstr>DEFINITION</vt:lpstr>
      <vt:lpstr>Normal Peripheral Blood Smear</vt:lpstr>
      <vt:lpstr>Human Blood at 400X</vt:lpstr>
      <vt:lpstr>Human Blood under microscope</vt:lpstr>
      <vt:lpstr>RBC Life Cycle  </vt:lpstr>
      <vt:lpstr>Презентация PowerPoint</vt:lpstr>
      <vt:lpstr>NORMAL Hb and Hct  VALUES</vt:lpstr>
      <vt:lpstr>Anemia is a laboratory diagnosis</vt:lpstr>
      <vt:lpstr>RBC Ind-s</vt:lpstr>
      <vt:lpstr>ICD-10 Chapter III: Diseases of the blood and blood-forming organs, and certain disorders involving the immune mechanism</vt:lpstr>
      <vt:lpstr>CLASSIFICATION</vt:lpstr>
      <vt:lpstr>TYPES OF ANEMIA</vt:lpstr>
      <vt:lpstr>Blood Loss</vt:lpstr>
      <vt:lpstr>BLEEDING SEVERETY CRITERIA </vt:lpstr>
      <vt:lpstr>Impaired RBC Production</vt:lpstr>
      <vt:lpstr>Excessive Destruction of RBC (1) Excessive hemolysis due to extrinsic RBC defects </vt:lpstr>
      <vt:lpstr>Excessive Destruction of RBC (2) Excessive hemolysis due to intrinsic RBC defects </vt:lpstr>
      <vt:lpstr>Macrocytic Anemia</vt:lpstr>
      <vt:lpstr>Microcytic (Hypochromic) Anemia</vt:lpstr>
      <vt:lpstr>Normocytic Normochromic Anemia</vt:lpstr>
      <vt:lpstr>SEVERITY</vt:lpstr>
      <vt:lpstr>SIGNS &amp; SYMPTOMS</vt:lpstr>
      <vt:lpstr>Презентация PowerPoint</vt:lpstr>
      <vt:lpstr>HISTORY</vt:lpstr>
      <vt:lpstr>INVESTIGATIONS  (Microcytic anaemia)</vt:lpstr>
      <vt:lpstr>INVESTIGATIONS  (Normocytic anaemia)</vt:lpstr>
      <vt:lpstr>INVESTIGATIONS  (Macrocytic anaemia)</vt:lpstr>
      <vt:lpstr>Special Considerations in Determining Anemia </vt:lpstr>
      <vt:lpstr>ANEMIA EVALUATION (CBC) - 1</vt:lpstr>
      <vt:lpstr>ANEMIA EVALUATION (CBC) - 2</vt:lpstr>
      <vt:lpstr>ANEMIA EVALUATION (CBC) - 3</vt:lpstr>
      <vt:lpstr>ANEMIA EVALUATION (CBC) - 4</vt:lpstr>
      <vt:lpstr>IND-S TO BONE MARROW ASPIRATION AND BYOPSY</vt:lpstr>
      <vt:lpstr>DIFFERENTIAL DIAGNOSIS (1)</vt:lpstr>
      <vt:lpstr>DIFFERENTIAL DIAGNOSIS (2)</vt:lpstr>
      <vt:lpstr>DIFFERENTIAL DIAGNOSIS (3)</vt:lpstr>
      <vt:lpstr>DIFFERENTIAL DIAGNOSIS (4)</vt:lpstr>
      <vt:lpstr>DIFFERENTIAL DIAGNOSIS (5)</vt:lpstr>
      <vt:lpstr>Презентация PowerPoint</vt:lpstr>
      <vt:lpstr>Презентация PowerPoint</vt:lpstr>
      <vt:lpstr>Презентация PowerPoint</vt:lpstr>
      <vt:lpstr>Physiological iron loss</vt:lpstr>
      <vt:lpstr>RISK FACTORS / CAUSES</vt:lpstr>
      <vt:lpstr>EFFECTS OF SOME MEDICINES</vt:lpstr>
      <vt:lpstr>Презентация PowerPoint</vt:lpstr>
      <vt:lpstr>  ICD-10: Nutritional anaemias (D50-D53) D50 Iron deficiency anaemia </vt:lpstr>
      <vt:lpstr>SIGNS &amp; SYMPTOMS - anemia syndrome</vt:lpstr>
      <vt:lpstr>SIGNS &amp; SYMPTOMS - sideropenia syndrome</vt:lpstr>
      <vt:lpstr>Презентация PowerPoint</vt:lpstr>
      <vt:lpstr>Презентация PowerPoint</vt:lpstr>
      <vt:lpstr>Iron Deficiency Anemia – Lab Findings </vt:lpstr>
      <vt:lpstr>SECONDARY HYPOCHROMIC ANEMIAS </vt:lpstr>
      <vt:lpstr>Anemia associated with iron redistribution</vt:lpstr>
      <vt:lpstr>DIFFERENTIAL DIAGNOSIS OF HYPOCHROMIC ANEMIAS</vt:lpstr>
      <vt:lpstr>Trial of FeSO4</vt:lpstr>
      <vt:lpstr>TREATMENT</vt:lpstr>
      <vt:lpstr>MANAGEMENT </vt:lpstr>
      <vt:lpstr>MANAGEMENT</vt:lpstr>
      <vt:lpstr>Презентация PowerPoint</vt:lpstr>
      <vt:lpstr>TREATMENT OF IRON DEFICIENCY ANEMIA.</vt:lpstr>
      <vt:lpstr>Презентация PowerPoint</vt:lpstr>
      <vt:lpstr>Презентация PowerPoint</vt:lpstr>
      <vt:lpstr>ORAL IRON THERAPY</vt:lpstr>
      <vt:lpstr>Презентация PowerPoint</vt:lpstr>
      <vt:lpstr>GENERAL MECHANISM OF ACTION OF IRON SUPPLEMENT</vt:lpstr>
      <vt:lpstr>TREATMENT FOR 6-24 MONTHS</vt:lpstr>
      <vt:lpstr>TREATMENT OF MILD &amp;MODERATE ANEMIA</vt:lpstr>
      <vt:lpstr>TREATMENT OF SEVERE ANEMIA</vt:lpstr>
      <vt:lpstr>PREGNANCY</vt:lpstr>
      <vt:lpstr>COMMON ADVERSE EFFECTS OF ORAL IRON THERAPY</vt:lpstr>
      <vt:lpstr>CONTRAINDICATIONS</vt:lpstr>
      <vt:lpstr>Failure to respond to oral iron</vt:lpstr>
      <vt:lpstr>Parenteral Iron Therapy</vt:lpstr>
      <vt:lpstr>Intramuscular iron</vt:lpstr>
      <vt:lpstr>Презентация PowerPoint</vt:lpstr>
      <vt:lpstr>PARENTERAL  IRON THERAPY</vt:lpstr>
      <vt:lpstr>Iron sucrose complex  Iron sodium gluconate complex </vt:lpstr>
      <vt:lpstr>Iron overload</vt:lpstr>
      <vt:lpstr>Non- pharmacological treatment</vt:lpstr>
      <vt:lpstr>Folate/B12 deficiency anemia</vt:lpstr>
      <vt:lpstr>Vitamin B12 / folate Deficiency</vt:lpstr>
      <vt:lpstr>IDC-10: D51Vitamin B12 deficiency anaemia </vt:lpstr>
      <vt:lpstr>Cobalamin (Vitamin B12) Deficiency</vt:lpstr>
      <vt:lpstr>Treatment of Vitamin B12 Deficiency </vt:lpstr>
      <vt:lpstr>IDC-10: D52 Folate deficiency anaemia </vt:lpstr>
      <vt:lpstr>Folate Deficiency Anemia</vt:lpstr>
      <vt:lpstr>Treatment of Folate Deficiency</vt:lpstr>
      <vt:lpstr>Vitamin B12 Deficiency Versus Folate Deficiency</vt:lpstr>
      <vt:lpstr>Haematopoietic growth factors</vt:lpstr>
      <vt:lpstr>Erythropoietin</vt:lpstr>
      <vt:lpstr>INDICATIONS</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 DEFICIENCY ANEMIA</dc:title>
  <dc:creator>User</dc:creator>
  <cp:lastModifiedBy>Dell03</cp:lastModifiedBy>
  <cp:revision>70</cp:revision>
  <dcterms:created xsi:type="dcterms:W3CDTF">2011-10-04T02:51:45Z</dcterms:created>
  <dcterms:modified xsi:type="dcterms:W3CDTF">2020-03-25T08:38:02Z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0008006c0c0100000000010290110207f7000400038000</vt:lpwstr>
  </property>
</Properties>
</file>