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03"/>
  </p:notesMasterIdLst>
  <p:sldIdLst>
    <p:sldId id="284" r:id="rId2"/>
    <p:sldId id="313" r:id="rId3"/>
    <p:sldId id="342" r:id="rId4"/>
    <p:sldId id="314" r:id="rId5"/>
    <p:sldId id="351" r:id="rId6"/>
    <p:sldId id="333" r:id="rId7"/>
    <p:sldId id="353" r:id="rId8"/>
    <p:sldId id="406" r:id="rId9"/>
    <p:sldId id="344" r:id="rId10"/>
    <p:sldId id="345" r:id="rId11"/>
    <p:sldId id="346" r:id="rId12"/>
    <p:sldId id="361" r:id="rId13"/>
    <p:sldId id="354" r:id="rId14"/>
    <p:sldId id="315" r:id="rId15"/>
    <p:sldId id="341" r:id="rId16"/>
    <p:sldId id="316" r:id="rId17"/>
    <p:sldId id="332" r:id="rId18"/>
    <p:sldId id="330" r:id="rId19"/>
    <p:sldId id="320" r:id="rId20"/>
    <p:sldId id="321" r:id="rId21"/>
    <p:sldId id="371" r:id="rId22"/>
    <p:sldId id="336" r:id="rId23"/>
    <p:sldId id="356" r:id="rId24"/>
    <p:sldId id="358" r:id="rId25"/>
    <p:sldId id="357" r:id="rId26"/>
    <p:sldId id="367" r:id="rId27"/>
    <p:sldId id="365" r:id="rId28"/>
    <p:sldId id="360" r:id="rId29"/>
    <p:sldId id="363" r:id="rId30"/>
    <p:sldId id="364" r:id="rId31"/>
    <p:sldId id="368" r:id="rId32"/>
    <p:sldId id="366" r:id="rId33"/>
    <p:sldId id="362" r:id="rId34"/>
    <p:sldId id="369" r:id="rId35"/>
    <p:sldId id="370" r:id="rId36"/>
    <p:sldId id="337" r:id="rId37"/>
    <p:sldId id="338" r:id="rId38"/>
    <p:sldId id="339" r:id="rId39"/>
    <p:sldId id="340" r:id="rId40"/>
    <p:sldId id="372" r:id="rId41"/>
    <p:sldId id="323" r:id="rId42"/>
    <p:sldId id="324" r:id="rId43"/>
    <p:sldId id="325" r:id="rId44"/>
    <p:sldId id="326" r:id="rId45"/>
    <p:sldId id="327" r:id="rId46"/>
    <p:sldId id="328" r:id="rId47"/>
    <p:sldId id="329" r:id="rId48"/>
    <p:sldId id="270" r:id="rId49"/>
    <p:sldId id="288" r:id="rId50"/>
    <p:sldId id="373" r:id="rId51"/>
    <p:sldId id="289" r:id="rId52"/>
    <p:sldId id="374" r:id="rId53"/>
    <p:sldId id="273" r:id="rId54"/>
    <p:sldId id="274" r:id="rId55"/>
    <p:sldId id="275" r:id="rId56"/>
    <p:sldId id="276" r:id="rId57"/>
    <p:sldId id="260" r:id="rId58"/>
    <p:sldId id="334" r:id="rId59"/>
    <p:sldId id="294" r:id="rId60"/>
    <p:sldId id="296" r:id="rId61"/>
    <p:sldId id="297" r:id="rId62"/>
    <p:sldId id="311" r:id="rId63"/>
    <p:sldId id="299" r:id="rId64"/>
    <p:sldId id="375" r:id="rId65"/>
    <p:sldId id="377" r:id="rId66"/>
    <p:sldId id="376" r:id="rId67"/>
    <p:sldId id="378" r:id="rId68"/>
    <p:sldId id="303" r:id="rId69"/>
    <p:sldId id="267" r:id="rId70"/>
    <p:sldId id="304" r:id="rId71"/>
    <p:sldId id="305" r:id="rId72"/>
    <p:sldId id="308" r:id="rId73"/>
    <p:sldId id="309" r:id="rId74"/>
    <p:sldId id="306" r:id="rId75"/>
    <p:sldId id="397" r:id="rId76"/>
    <p:sldId id="398" r:id="rId77"/>
    <p:sldId id="399" r:id="rId78"/>
    <p:sldId id="400" r:id="rId79"/>
    <p:sldId id="401" r:id="rId80"/>
    <p:sldId id="402" r:id="rId81"/>
    <p:sldId id="403" r:id="rId82"/>
    <p:sldId id="404" r:id="rId83"/>
    <p:sldId id="405"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393" r:id="rId99"/>
    <p:sldId id="394" r:id="rId100"/>
    <p:sldId id="395" r:id="rId101"/>
    <p:sldId id="396" r:id="rId102"/>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68" autoAdjust="0"/>
  </p:normalViewPr>
  <p:slideViewPr>
    <p:cSldViewPr>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4EEC94EC-383B-461A-958C-DCC29AF0FAD9}" type="datetimeFigureOut">
              <a:rPr lang="ru-RU"/>
              <a:pPr>
                <a:defRPr/>
              </a:pPr>
              <a:t>25.03.2020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F64345F-5C7C-419E-A9FC-536498E1F4A4}" type="slidenum">
              <a:rPr lang="ru-RU" altLang="ru-RU"/>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1ECEADEE-BEB2-4B9B-9CC2-7600DCF661EB}" type="slidenum">
              <a:rPr lang="en-US" altLang="ru-RU" sz="1200"/>
              <a:pPr eaLnBrk="1" hangingPunct="1"/>
              <a:t>6</a:t>
            </a:fld>
            <a:endParaRPr lang="en-US" altLang="ru-RU"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08547"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ru-RU" altLang="ru-RU" smtClean="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altLang="ru-RU" smtClean="0"/>
              <a:t>AST, ALT, Alkaline phosphatase =&gt; almost normal</a:t>
            </a:r>
          </a:p>
          <a:p>
            <a:pPr lvl="1" eaLnBrk="1" hangingPunct="1">
              <a:spcBef>
                <a:spcPct val="0"/>
              </a:spcBef>
            </a:pPr>
            <a:r>
              <a:rPr lang="en-US" altLang="ru-RU" smtClean="0"/>
              <a:t>Serum protein level =&gt; normal</a:t>
            </a:r>
          </a:p>
          <a:p>
            <a:pPr lvl="1" eaLnBrk="1" hangingPunct="1">
              <a:spcBef>
                <a:spcPct val="0"/>
              </a:spcBef>
            </a:pPr>
            <a:r>
              <a:rPr lang="en-US" altLang="ru-RU" smtClean="0"/>
              <a:t>Albumin:globulin ratio =&gt; normal</a:t>
            </a:r>
          </a:p>
          <a:p>
            <a:pPr eaLnBrk="1" hangingPunct="1">
              <a:spcBef>
                <a:spcPct val="0"/>
              </a:spcBef>
            </a:pPr>
            <a:endParaRPr lang="en-US" altLang="ru-RU"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25EFA19E-650C-4387-B881-F73114554541}" type="slidenum">
              <a:rPr lang="en-US" altLang="ru-RU" sz="1200"/>
              <a:pPr eaLnBrk="1" hangingPunct="1"/>
              <a:t>19</a:t>
            </a:fld>
            <a:endParaRPr lang="en-US" altLang="ru-RU"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ru-RU" smtClean="0"/>
              <a:t>Hepatocellular =&gt; disproportonate rise in aminotransferases compared to alkaline phosphatase</a:t>
            </a:r>
          </a:p>
          <a:p>
            <a:pPr eaLnBrk="1" hangingPunct="1">
              <a:spcBef>
                <a:spcPct val="0"/>
              </a:spcBef>
            </a:pPr>
            <a:r>
              <a:rPr lang="en-US" altLang="ru-RU" smtClean="0"/>
              <a:t>Cholestatic =&gt; disproportonate rise in alkaline phosphatase compared to aminotransferases</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4F681CD5-CB64-4156-A386-CE08AF5A15C3}" type="slidenum">
              <a:rPr lang="en-US" altLang="ru-RU" sz="1200"/>
              <a:pPr eaLnBrk="1" hangingPunct="1"/>
              <a:t>20</a:t>
            </a:fld>
            <a:endParaRPr lang="en-US" altLang="ru-RU"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p:cNvSpPr>
            <a:spLocks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11619" name="Rectangle 2"/>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ru-RU" altLang="ru-RU"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ru-RU" smtClean="0"/>
              <a:t>79-year-old woman with cirrhosis, portal hypertension, hypertensive gastropathy, esophageal varices, and hepatopulmonary syndrome. Axial contrast-enhanced CT scan shows nodular liver, portal vein thrombosis (white arrow), ascitis, and left gastric varices (black arrows</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DC2F4D59-F635-48EC-AE8C-1052FDD7E659}" type="slidenum">
              <a:rPr lang="en-US" altLang="ru-RU" sz="1200">
                <a:latin typeface="Corbel" panose="020B0503020204020204" pitchFamily="34" charset="0"/>
                <a:ea typeface="MS PGothic" pitchFamily="34" charset="-128"/>
              </a:rPr>
              <a:pPr eaLnBrk="1" hangingPunct="1"/>
              <a:t>88</a:t>
            </a:fld>
            <a:endParaRPr lang="en-US" altLang="ru-RU" sz="1200">
              <a:latin typeface="Corbel" panose="020B0503020204020204"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ru-RU" smtClean="0"/>
              <a:t>TIPS is a minimally invasive means of creating a portosystemic shunt by creating a direct communication between the portal and the hepatic venous systems within the liver. A catheter is introduced through the internal jugular veinand under radiological control, is positioned in the hepatic vein. From here, the portal vein is accessed through the liver, the tract is dilated and and the channel is kept open by placing an expandable metallic stent. </a:t>
            </a:r>
          </a:p>
          <a:p>
            <a:pPr>
              <a:spcBef>
                <a:spcPct val="0"/>
              </a:spcBef>
            </a:pPr>
            <a:endParaRPr lang="en-US" altLang="ru-RU" smtClean="0"/>
          </a:p>
          <a:p>
            <a:pPr>
              <a:spcBef>
                <a:spcPct val="0"/>
              </a:spcBef>
            </a:pPr>
            <a:r>
              <a:rPr lang="en-US" altLang="ru-RU" smtClean="0"/>
              <a:t>This technique is of great value in controlling portal hypertension and variceal bleeding. The shunts remain open in  ost patients for up to a year, at which point intimal overgrowth leads to thrombosis and occlusion. </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fld id="{3E361EC9-76B5-43F9-B78E-9304F140D2F1}" type="slidenum">
              <a:rPr lang="en-US" altLang="ru-RU" sz="1200">
                <a:latin typeface="Corbel" panose="020B0503020204020204" pitchFamily="34" charset="0"/>
                <a:ea typeface="MS PGothic" pitchFamily="34" charset="-128"/>
              </a:rPr>
              <a:pPr eaLnBrk="1" hangingPunct="1"/>
              <a:t>99</a:t>
            </a:fld>
            <a:endParaRPr lang="en-US" altLang="ru-RU" sz="1200">
              <a:latin typeface="Corbel" panose="020B0503020204020204"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p:spPr>
        <p:txBody>
          <a:bodyPr/>
          <a:lstStyle/>
          <a:p>
            <a:pPr>
              <a:defRPr/>
            </a:pPr>
            <a:endParaRPr lang="ru-RU"/>
          </a:p>
        </p:txBody>
      </p:sp>
      <p:sp>
        <p:nvSpPr>
          <p:cNvPr id="82946" name="Rectangle 2"/>
          <p:cNvSpPr>
            <a:spLocks noGrp="1" noChangeArrowheads="1"/>
          </p:cNvSpPr>
          <p:nvPr>
            <p:ph type="ctrTitle"/>
          </p:nvPr>
        </p:nvSpPr>
        <p:spPr>
          <a:xfrm>
            <a:off x="914400" y="1524000"/>
            <a:ext cx="7623175" cy="1752600"/>
          </a:xfrm>
        </p:spPr>
        <p:txBody>
          <a:bodyPr/>
          <a:lstStyle>
            <a:lvl1pPr>
              <a:defRPr sz="5000"/>
            </a:lvl1pPr>
          </a:lstStyle>
          <a:p>
            <a:pPr lvl="0"/>
            <a:r>
              <a:rPr lang="ru-RU" altLang="en-US" noProof="0" smtClean="0"/>
              <a:t>Образец заголовка</a:t>
            </a:r>
          </a:p>
        </p:txBody>
      </p:sp>
      <p:sp>
        <p:nvSpPr>
          <p:cNvPr id="829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ru-RU" altLang="en-US" noProof="0" smtClean="0"/>
              <a:t>Образец подзаголовка</a:t>
            </a:r>
          </a:p>
        </p:txBody>
      </p:sp>
      <p:sp>
        <p:nvSpPr>
          <p:cNvPr id="6" name="Rectangle 4"/>
          <p:cNvSpPr>
            <a:spLocks noGrp="1" noChangeArrowheads="1"/>
          </p:cNvSpPr>
          <p:nvPr>
            <p:ph type="dt" sz="half" idx="10"/>
          </p:nvPr>
        </p:nvSpPr>
        <p:spPr/>
        <p:txBody>
          <a:bodyPr/>
          <a:lstStyle>
            <a:lvl1pPr>
              <a:defRPr/>
            </a:lvl1pPr>
          </a:lstStyle>
          <a:p>
            <a:pPr>
              <a:defRPr/>
            </a:pPr>
            <a:endParaRPr lang="ru-RU"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ru-RU" altLang="en-US"/>
          </a:p>
        </p:txBody>
      </p:sp>
      <p:sp>
        <p:nvSpPr>
          <p:cNvPr id="8" name="Rectangle 6"/>
          <p:cNvSpPr>
            <a:spLocks noGrp="1" noChangeArrowheads="1"/>
          </p:cNvSpPr>
          <p:nvPr>
            <p:ph type="sldNum" sz="quarter" idx="12"/>
          </p:nvPr>
        </p:nvSpPr>
        <p:spPr/>
        <p:txBody>
          <a:bodyPr/>
          <a:lstStyle>
            <a:lvl1pPr>
              <a:defRPr/>
            </a:lvl1pPr>
          </a:lstStyle>
          <a:p>
            <a:fld id="{11116A6A-3DFF-4772-A6B6-B6B1F12A68A8}" type="slidenum">
              <a:rPr lang="ru-RU" altLang="en-US"/>
              <a:pPr/>
              <a:t>‹#›</a:t>
            </a:fld>
            <a:endParaRPr lang="ru-RU" altLang="en-US"/>
          </a:p>
        </p:txBody>
      </p:sp>
    </p:spTree>
    <p:extLst>
      <p:ext uri="{BB962C8B-B14F-4D97-AF65-F5344CB8AC3E}">
        <p14:creationId xmlns:p14="http://schemas.microsoft.com/office/powerpoint/2010/main" val="419512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D359038B-85EE-47E5-8FFF-2EA00C237A6B}" type="slidenum">
              <a:rPr lang="ru-RU" altLang="en-US"/>
              <a:pPr/>
              <a:t>‹#›</a:t>
            </a:fld>
            <a:endParaRPr lang="ru-RU" altLang="en-US"/>
          </a:p>
        </p:txBody>
      </p:sp>
    </p:spTree>
    <p:extLst>
      <p:ext uri="{BB962C8B-B14F-4D97-AF65-F5344CB8AC3E}">
        <p14:creationId xmlns:p14="http://schemas.microsoft.com/office/powerpoint/2010/main" val="40897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78B95172-F79C-45A1-BE0A-74F38928D69B}" type="slidenum">
              <a:rPr lang="ru-RU" altLang="en-US"/>
              <a:pPr/>
              <a:t>‹#›</a:t>
            </a:fld>
            <a:endParaRPr lang="ru-RU" altLang="en-US"/>
          </a:p>
        </p:txBody>
      </p:sp>
    </p:spTree>
    <p:extLst>
      <p:ext uri="{BB962C8B-B14F-4D97-AF65-F5344CB8AC3E}">
        <p14:creationId xmlns:p14="http://schemas.microsoft.com/office/powerpoint/2010/main" val="1744950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fld id="{FFE49A40-3096-4977-8E78-DE09EC903C24}" type="slidenum">
              <a:rPr lang="ru-RU" altLang="en-US"/>
              <a:pPr/>
              <a:t>‹#›</a:t>
            </a:fld>
            <a:endParaRPr lang="ru-RU" altLang="en-US"/>
          </a:p>
        </p:txBody>
      </p:sp>
    </p:spTree>
    <p:extLst>
      <p:ext uri="{BB962C8B-B14F-4D97-AF65-F5344CB8AC3E}">
        <p14:creationId xmlns:p14="http://schemas.microsoft.com/office/powerpoint/2010/main" val="3858073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FBFCF70E-562E-45C1-B22A-3E05A565A300}" type="slidenum">
              <a:rPr lang="ru-RU" altLang="en-US"/>
              <a:pPr/>
              <a:t>‹#›</a:t>
            </a:fld>
            <a:endParaRPr lang="ru-RU" altLang="en-US"/>
          </a:p>
        </p:txBody>
      </p:sp>
    </p:spTree>
    <p:extLst>
      <p:ext uri="{BB962C8B-B14F-4D97-AF65-F5344CB8AC3E}">
        <p14:creationId xmlns:p14="http://schemas.microsoft.com/office/powerpoint/2010/main" val="449043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B902F1C6-9C12-461A-805A-3B5238C49189}" type="slidenum">
              <a:rPr lang="ru-RU" altLang="en-US"/>
              <a:pPr/>
              <a:t>‹#›</a:t>
            </a:fld>
            <a:endParaRPr lang="ru-RU" altLang="en-US"/>
          </a:p>
        </p:txBody>
      </p:sp>
    </p:spTree>
    <p:extLst>
      <p:ext uri="{BB962C8B-B14F-4D97-AF65-F5344CB8AC3E}">
        <p14:creationId xmlns:p14="http://schemas.microsoft.com/office/powerpoint/2010/main" val="2797043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6" name="Rectangle 6"/>
          <p:cNvSpPr>
            <a:spLocks noGrp="1" noChangeArrowheads="1"/>
          </p:cNvSpPr>
          <p:nvPr>
            <p:ph type="sldNum" sz="quarter" idx="12"/>
          </p:nvPr>
        </p:nvSpPr>
        <p:spPr>
          <a:ln/>
        </p:spPr>
        <p:txBody>
          <a:bodyPr/>
          <a:lstStyle>
            <a:lvl1pPr>
              <a:defRPr/>
            </a:lvl1pPr>
          </a:lstStyle>
          <a:p>
            <a:fld id="{943B2E3E-E355-428F-ADC3-53EADEFB271C}" type="slidenum">
              <a:rPr lang="ru-RU" altLang="en-US"/>
              <a:pPr/>
              <a:t>‹#›</a:t>
            </a:fld>
            <a:endParaRPr lang="ru-RU" altLang="en-US"/>
          </a:p>
        </p:txBody>
      </p:sp>
    </p:spTree>
    <p:extLst>
      <p:ext uri="{BB962C8B-B14F-4D97-AF65-F5344CB8AC3E}">
        <p14:creationId xmlns:p14="http://schemas.microsoft.com/office/powerpoint/2010/main" val="1205426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31AC896B-6CFD-4371-80AF-0312232A8A85}" type="slidenum">
              <a:rPr lang="ru-RU" altLang="en-US"/>
              <a:pPr/>
              <a:t>‹#›</a:t>
            </a:fld>
            <a:endParaRPr lang="ru-RU" altLang="en-US"/>
          </a:p>
        </p:txBody>
      </p:sp>
    </p:spTree>
    <p:extLst>
      <p:ext uri="{BB962C8B-B14F-4D97-AF65-F5344CB8AC3E}">
        <p14:creationId xmlns:p14="http://schemas.microsoft.com/office/powerpoint/2010/main" val="223916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9" name="Rectangle 6"/>
          <p:cNvSpPr>
            <a:spLocks noGrp="1" noChangeArrowheads="1"/>
          </p:cNvSpPr>
          <p:nvPr>
            <p:ph type="sldNum" sz="quarter" idx="12"/>
          </p:nvPr>
        </p:nvSpPr>
        <p:spPr>
          <a:ln/>
        </p:spPr>
        <p:txBody>
          <a:bodyPr/>
          <a:lstStyle>
            <a:lvl1pPr>
              <a:defRPr/>
            </a:lvl1pPr>
          </a:lstStyle>
          <a:p>
            <a:fld id="{4852B74B-37E5-4EEF-A911-E698B05FC695}" type="slidenum">
              <a:rPr lang="ru-RU" altLang="en-US"/>
              <a:pPr/>
              <a:t>‹#›</a:t>
            </a:fld>
            <a:endParaRPr lang="ru-RU" altLang="en-US"/>
          </a:p>
        </p:txBody>
      </p:sp>
    </p:spTree>
    <p:extLst>
      <p:ext uri="{BB962C8B-B14F-4D97-AF65-F5344CB8AC3E}">
        <p14:creationId xmlns:p14="http://schemas.microsoft.com/office/powerpoint/2010/main" val="3394588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5" name="Rectangle 6"/>
          <p:cNvSpPr>
            <a:spLocks noGrp="1" noChangeArrowheads="1"/>
          </p:cNvSpPr>
          <p:nvPr>
            <p:ph type="sldNum" sz="quarter" idx="12"/>
          </p:nvPr>
        </p:nvSpPr>
        <p:spPr>
          <a:ln/>
        </p:spPr>
        <p:txBody>
          <a:bodyPr/>
          <a:lstStyle>
            <a:lvl1pPr>
              <a:defRPr/>
            </a:lvl1pPr>
          </a:lstStyle>
          <a:p>
            <a:fld id="{9C22E268-109F-46AE-8AC9-CDFEA9628A41}" type="slidenum">
              <a:rPr lang="ru-RU" altLang="en-US"/>
              <a:pPr/>
              <a:t>‹#›</a:t>
            </a:fld>
            <a:endParaRPr lang="ru-RU" altLang="en-US"/>
          </a:p>
        </p:txBody>
      </p:sp>
    </p:spTree>
    <p:extLst>
      <p:ext uri="{BB962C8B-B14F-4D97-AF65-F5344CB8AC3E}">
        <p14:creationId xmlns:p14="http://schemas.microsoft.com/office/powerpoint/2010/main" val="1322076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4" name="Rectangle 6"/>
          <p:cNvSpPr>
            <a:spLocks noGrp="1" noChangeArrowheads="1"/>
          </p:cNvSpPr>
          <p:nvPr>
            <p:ph type="sldNum" sz="quarter" idx="12"/>
          </p:nvPr>
        </p:nvSpPr>
        <p:spPr>
          <a:ln/>
        </p:spPr>
        <p:txBody>
          <a:bodyPr/>
          <a:lstStyle>
            <a:lvl1pPr>
              <a:defRPr/>
            </a:lvl1pPr>
          </a:lstStyle>
          <a:p>
            <a:fld id="{1B476061-0CE9-436E-ABEE-496B35C165E6}" type="slidenum">
              <a:rPr lang="ru-RU" altLang="en-US"/>
              <a:pPr/>
              <a:t>‹#›</a:t>
            </a:fld>
            <a:endParaRPr lang="ru-RU" altLang="en-US"/>
          </a:p>
        </p:txBody>
      </p:sp>
    </p:spTree>
    <p:extLst>
      <p:ext uri="{BB962C8B-B14F-4D97-AF65-F5344CB8AC3E}">
        <p14:creationId xmlns:p14="http://schemas.microsoft.com/office/powerpoint/2010/main" val="296075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49E7915B-197D-4AE4-85AD-C406D1C171CB}" type="slidenum">
              <a:rPr lang="ru-RU" altLang="en-US"/>
              <a:pPr/>
              <a:t>‹#›</a:t>
            </a:fld>
            <a:endParaRPr lang="ru-RU" altLang="en-US"/>
          </a:p>
        </p:txBody>
      </p:sp>
    </p:spTree>
    <p:extLst>
      <p:ext uri="{BB962C8B-B14F-4D97-AF65-F5344CB8AC3E}">
        <p14:creationId xmlns:p14="http://schemas.microsoft.com/office/powerpoint/2010/main" val="290457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en-US"/>
          </a:p>
        </p:txBody>
      </p:sp>
      <p:sp>
        <p:nvSpPr>
          <p:cNvPr id="7" name="Rectangle 6"/>
          <p:cNvSpPr>
            <a:spLocks noGrp="1" noChangeArrowheads="1"/>
          </p:cNvSpPr>
          <p:nvPr>
            <p:ph type="sldNum" sz="quarter" idx="12"/>
          </p:nvPr>
        </p:nvSpPr>
        <p:spPr>
          <a:ln/>
        </p:spPr>
        <p:txBody>
          <a:bodyPr/>
          <a:lstStyle>
            <a:lvl1pPr>
              <a:defRPr/>
            </a:lvl1pPr>
          </a:lstStyle>
          <a:p>
            <a:fld id="{7719245A-6D01-43EC-9F37-8813A5DCA884}" type="slidenum">
              <a:rPr lang="ru-RU" altLang="en-US"/>
              <a:pPr/>
              <a:t>‹#›</a:t>
            </a:fld>
            <a:endParaRPr lang="ru-RU" altLang="en-US"/>
          </a:p>
        </p:txBody>
      </p:sp>
    </p:spTree>
    <p:extLst>
      <p:ext uri="{BB962C8B-B14F-4D97-AF65-F5344CB8AC3E}">
        <p14:creationId xmlns:p14="http://schemas.microsoft.com/office/powerpoint/2010/main" val="52888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81924" name="Rectangle 4"/>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mj-lt"/>
                <a:cs typeface="Arial" charset="0"/>
              </a:defRPr>
            </a:lvl1pPr>
          </a:lstStyle>
          <a:p>
            <a:pPr>
              <a:defRPr/>
            </a:pPr>
            <a:endParaRPr lang="ru-RU" altLang="en-US"/>
          </a:p>
        </p:txBody>
      </p:sp>
      <p:sp>
        <p:nvSpPr>
          <p:cNvPr id="81925"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atin typeface="+mj-lt"/>
                <a:cs typeface="Arial" charset="0"/>
              </a:defRPr>
            </a:lvl1pPr>
          </a:lstStyle>
          <a:p>
            <a:pPr>
              <a:defRPr/>
            </a:pPr>
            <a:endParaRPr lang="ru-RU" altLang="en-US"/>
          </a:p>
        </p:txBody>
      </p:sp>
      <p:sp>
        <p:nvSpPr>
          <p:cNvPr id="81926" name="Rectangle 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AD778088-97EA-4FA7-966B-A86E69E03E1F}" type="slidenum">
              <a:rPr lang="ru-RU" altLang="en-US"/>
              <a:pPr/>
              <a:t>‹#›</a:t>
            </a:fld>
            <a:endParaRPr lang="ru-RU" altLang="en-US"/>
          </a:p>
        </p:txBody>
      </p:sp>
      <p:sp>
        <p:nvSpPr>
          <p:cNvPr id="1031" name="Freeform 7"/>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903"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cs typeface="Arial" charset="0"/>
        </a:defRPr>
      </a:lvl2pPr>
      <a:lvl3pPr algn="l" rtl="0" eaLnBrk="0" fontAlgn="base" hangingPunct="0">
        <a:spcBef>
          <a:spcPct val="0"/>
        </a:spcBef>
        <a:spcAft>
          <a:spcPct val="0"/>
        </a:spcAft>
        <a:defRPr sz="4200">
          <a:solidFill>
            <a:schemeClr val="tx2"/>
          </a:solidFill>
          <a:latin typeface="Garamond" pitchFamily="18" charset="0"/>
          <a:cs typeface="Arial" charset="0"/>
        </a:defRPr>
      </a:lvl3pPr>
      <a:lvl4pPr algn="l" rtl="0" eaLnBrk="0" fontAlgn="base" hangingPunct="0">
        <a:spcBef>
          <a:spcPct val="0"/>
        </a:spcBef>
        <a:spcAft>
          <a:spcPct val="0"/>
        </a:spcAft>
        <a:defRPr sz="4200">
          <a:solidFill>
            <a:schemeClr val="tx2"/>
          </a:solidFill>
          <a:latin typeface="Garamond" pitchFamily="18" charset="0"/>
          <a:cs typeface="Arial" charset="0"/>
        </a:defRPr>
      </a:lvl4pPr>
      <a:lvl5pPr algn="l" rtl="0" eaLnBrk="0" fontAlgn="base" hangingPunct="0">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hopkins-gi.nts.jhu.edu/pages/latin/templates/index.cfm?pg=disease4&amp;organ=6&amp;disease=20&amp;lang_id=4"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9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1341438"/>
            <a:ext cx="7623175" cy="1752600"/>
          </a:xfrm>
        </p:spPr>
        <p:txBody>
          <a:bodyPr/>
          <a:lstStyle/>
          <a:p>
            <a:pPr eaLnBrk="1" hangingPunct="1"/>
            <a:r>
              <a:rPr lang="en-US" altLang="ru-RU" smtClean="0"/>
              <a:t>Jaundice</a:t>
            </a:r>
            <a:endParaRPr lang="ru-RU" altLang="ru-RU" smtClean="0"/>
          </a:p>
        </p:txBody>
      </p:sp>
      <p:pic>
        <p:nvPicPr>
          <p:cNvPr id="3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913" y="4149725"/>
            <a:ext cx="30257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457200" y="277813"/>
            <a:ext cx="8229600" cy="774700"/>
          </a:xfrm>
        </p:spPr>
        <p:txBody>
          <a:bodyPr/>
          <a:lstStyle/>
          <a:p>
            <a:r>
              <a:rPr lang="en-US" altLang="ru-RU" b="1" smtClean="0"/>
              <a:t>HEPATIC JAUNDICE CAUSES</a:t>
            </a:r>
            <a:endParaRPr lang="ru-RU" altLang="ru-RU" b="1" smtClean="0"/>
          </a:p>
        </p:txBody>
      </p:sp>
      <p:sp>
        <p:nvSpPr>
          <p:cNvPr id="3" name="Объект 2"/>
          <p:cNvSpPr>
            <a:spLocks noGrp="1"/>
          </p:cNvSpPr>
          <p:nvPr>
            <p:ph idx="1"/>
          </p:nvPr>
        </p:nvSpPr>
        <p:spPr>
          <a:xfrm>
            <a:off x="457200" y="1196975"/>
            <a:ext cx="5410200" cy="4933950"/>
          </a:xfrm>
        </p:spPr>
        <p:txBody>
          <a:bodyPr/>
          <a:lstStyle/>
          <a:p>
            <a:pPr marL="0" indent="0">
              <a:buFont typeface="Wingdings" panose="05000000000000000000" pitchFamily="2" charset="2"/>
              <a:buNone/>
              <a:defRPr/>
            </a:pPr>
            <a:r>
              <a:rPr lang="en-US" sz="2000" b="1" i="1" dirty="0"/>
              <a:t>ACUTE HEPATOCELLULAR DISEASE</a:t>
            </a:r>
          </a:p>
          <a:p>
            <a:pPr>
              <a:defRPr/>
            </a:pPr>
            <a:r>
              <a:rPr lang="en-US" sz="2000" dirty="0" smtClean="0"/>
              <a:t>Viral </a:t>
            </a:r>
            <a:r>
              <a:rPr lang="en-US" sz="2000" dirty="0"/>
              <a:t>hepatitis</a:t>
            </a:r>
          </a:p>
          <a:p>
            <a:pPr>
              <a:defRPr/>
            </a:pPr>
            <a:r>
              <a:rPr lang="en-US" sz="2000" dirty="0" smtClean="0"/>
              <a:t>Hepatitis </a:t>
            </a:r>
            <a:r>
              <a:rPr lang="en-US" sz="2000" dirty="0"/>
              <a:t>A, B, C</a:t>
            </a:r>
          </a:p>
          <a:p>
            <a:pPr>
              <a:defRPr/>
            </a:pPr>
            <a:r>
              <a:rPr lang="en-US" sz="2000" dirty="0" smtClean="0"/>
              <a:t>EBV</a:t>
            </a:r>
            <a:endParaRPr lang="en-US" sz="2000" dirty="0"/>
          </a:p>
          <a:p>
            <a:pPr>
              <a:defRPr/>
            </a:pPr>
            <a:r>
              <a:rPr lang="en-US" sz="2000" dirty="0" smtClean="0"/>
              <a:t>CMV</a:t>
            </a:r>
            <a:endParaRPr lang="en-US" sz="2000" dirty="0"/>
          </a:p>
          <a:p>
            <a:pPr>
              <a:defRPr/>
            </a:pPr>
            <a:r>
              <a:rPr lang="en-US" sz="2000" dirty="0" smtClean="0"/>
              <a:t>Leptospirosis</a:t>
            </a:r>
          </a:p>
          <a:p>
            <a:pPr>
              <a:defRPr/>
            </a:pPr>
            <a:r>
              <a:rPr lang="en-US" sz="2000" dirty="0" smtClean="0"/>
              <a:t>Other infections</a:t>
            </a:r>
          </a:p>
          <a:p>
            <a:pPr>
              <a:defRPr/>
            </a:pPr>
            <a:r>
              <a:rPr lang="en-US" sz="2000" dirty="0" smtClean="0"/>
              <a:t>Drugs</a:t>
            </a:r>
            <a:r>
              <a:rPr lang="en-US" sz="2000" dirty="0"/>
              <a:t>, e.g. </a:t>
            </a:r>
            <a:r>
              <a:rPr lang="en-US" sz="2000" dirty="0" err="1"/>
              <a:t>paracetamol</a:t>
            </a:r>
            <a:r>
              <a:rPr lang="en-US" sz="2000" dirty="0"/>
              <a:t>, </a:t>
            </a:r>
            <a:endParaRPr lang="en-US" sz="2000" dirty="0" smtClean="0"/>
          </a:p>
          <a:p>
            <a:pPr marL="0" indent="0">
              <a:buFont typeface="Wingdings" panose="05000000000000000000" pitchFamily="2" charset="2"/>
              <a:buNone/>
              <a:defRPr/>
            </a:pPr>
            <a:r>
              <a:rPr lang="en-US" sz="2000" dirty="0" smtClean="0"/>
              <a:t>halothane</a:t>
            </a:r>
            <a:endParaRPr lang="en-US" sz="2000" dirty="0"/>
          </a:p>
          <a:p>
            <a:pPr>
              <a:defRPr/>
            </a:pPr>
            <a:r>
              <a:rPr lang="en-US" sz="2000" dirty="0" smtClean="0"/>
              <a:t>Toxins</a:t>
            </a:r>
            <a:r>
              <a:rPr lang="en-US" sz="2000" dirty="0"/>
              <a:t>, e.g. carbon tetrachloride</a:t>
            </a:r>
          </a:p>
          <a:p>
            <a:pPr>
              <a:defRPr/>
            </a:pPr>
            <a:r>
              <a:rPr lang="en-US" sz="2000" dirty="0" smtClean="0"/>
              <a:t>Autoimmune</a:t>
            </a:r>
          </a:p>
          <a:p>
            <a:pPr>
              <a:defRPr/>
            </a:pPr>
            <a:r>
              <a:rPr lang="en-US" sz="2000" dirty="0" err="1" smtClean="0"/>
              <a:t>Weils</a:t>
            </a:r>
            <a:r>
              <a:rPr lang="en-US" sz="2000" dirty="0" smtClean="0"/>
              <a:t> disease-severe presentation of </a:t>
            </a:r>
            <a:r>
              <a:rPr lang="en-US" sz="2000" dirty="0" err="1" smtClean="0"/>
              <a:t>leptospirosis</a:t>
            </a:r>
            <a:r>
              <a:rPr lang="en-US" sz="2000" dirty="0" smtClean="0"/>
              <a:t>-jaundice, with renal failure ass with headache and </a:t>
            </a:r>
            <a:r>
              <a:rPr lang="en-US" sz="2000" dirty="0" err="1" smtClean="0"/>
              <a:t>myalgias</a:t>
            </a:r>
            <a:r>
              <a:rPr lang="en-US" sz="2000" dirty="0" smtClean="0"/>
              <a:t>.</a:t>
            </a:r>
            <a:endParaRPr lang="en-IN" sz="2000" dirty="0" smtClean="0"/>
          </a:p>
          <a:p>
            <a:pPr>
              <a:defRPr/>
            </a:pPr>
            <a:endParaRPr lang="ru-RU" sz="2000" dirty="0"/>
          </a:p>
        </p:txBody>
      </p:sp>
      <p:sp>
        <p:nvSpPr>
          <p:cNvPr id="12292" name="Прямоугольник 3"/>
          <p:cNvSpPr>
            <a:spLocks noChangeArrowheads="1"/>
          </p:cNvSpPr>
          <p:nvPr/>
        </p:nvSpPr>
        <p:spPr bwMode="auto">
          <a:xfrm>
            <a:off x="4427538" y="1557338"/>
            <a:ext cx="4572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b="1" i="1"/>
              <a:t>CHRONIC HEPATOCELLULAR DISEASE</a:t>
            </a:r>
          </a:p>
          <a:p>
            <a:pPr eaLnBrk="1" hangingPunct="1"/>
            <a:r>
              <a:rPr lang="en-US" altLang="ru-RU"/>
              <a:t>● Chronic viral hepatitis</a:t>
            </a:r>
          </a:p>
          <a:p>
            <a:pPr eaLnBrk="1" hangingPunct="1"/>
            <a:r>
              <a:rPr lang="en-US" altLang="ru-RU"/>
              <a:t>● Chronic autoimmune hepatitis</a:t>
            </a:r>
          </a:p>
          <a:p>
            <a:pPr eaLnBrk="1" hangingPunct="1"/>
            <a:r>
              <a:rPr lang="en-US" altLang="ru-RU"/>
              <a:t>● End-stage liver disease</a:t>
            </a:r>
          </a:p>
          <a:p>
            <a:pPr eaLnBrk="1" hangingPunct="1"/>
            <a:r>
              <a:rPr lang="en-US" altLang="ru-RU"/>
              <a:t>● Alcohol</a:t>
            </a:r>
          </a:p>
          <a:p>
            <a:pPr eaLnBrk="1" hangingPunct="1"/>
            <a:r>
              <a:rPr lang="en-US" altLang="ru-RU"/>
              <a:t>● Cirrhosis</a:t>
            </a:r>
          </a:p>
          <a:p>
            <a:pPr eaLnBrk="1" hangingPunct="1"/>
            <a:r>
              <a:rPr lang="en-US" altLang="ru-RU"/>
              <a:t>● Haemochromatosis</a:t>
            </a:r>
          </a:p>
          <a:p>
            <a:pPr eaLnBrk="1" hangingPunct="1"/>
            <a:r>
              <a:rPr lang="en-US" altLang="ru-RU"/>
              <a:t>● Wilson’s disease</a:t>
            </a:r>
            <a:endParaRPr lang="ru-RU" altLang="ru-RU"/>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lstStyle/>
          <a:p>
            <a:r>
              <a:rPr lang="en-US" altLang="ru-RU" b="1" smtClean="0">
                <a:solidFill>
                  <a:srgbClr val="164C6C"/>
                </a:solidFill>
              </a:rPr>
              <a:t>TIPS</a:t>
            </a:r>
          </a:p>
        </p:txBody>
      </p:sp>
      <p:pic>
        <p:nvPicPr>
          <p:cNvPr id="104451" name="Content Placeholder 3" descr="336139-420343-2589.jpg"/>
          <p:cNvPicPr>
            <a:picLocks noGrp="1" noChangeAspect="1"/>
          </p:cNvPicPr>
          <p:nvPr>
            <p:ph idx="1"/>
          </p:nvPr>
        </p:nvPicPr>
        <p:blipFill>
          <a:blip r:embed="rId2">
            <a:extLst>
              <a:ext uri="{28A0092B-C50C-407E-A947-70E740481C1C}">
                <a14:useLocalDpi xmlns:a14="http://schemas.microsoft.com/office/drawing/2010/main" val="0"/>
              </a:ext>
            </a:extLst>
          </a:blip>
          <a:srcRect l="-30972" r="-30972"/>
          <a:stretch>
            <a:fillRect/>
          </a:stretch>
        </p:blipFill>
        <p:spPr>
          <a:xfrm>
            <a:off x="301625" y="1527175"/>
            <a:ext cx="8504238" cy="4572000"/>
          </a:xfr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p:txBody>
          <a:bodyPr/>
          <a:lstStyle/>
          <a:p>
            <a:r>
              <a:rPr lang="en-US" altLang="ru-RU" b="1" smtClean="0">
                <a:solidFill>
                  <a:srgbClr val="164C6C"/>
                </a:solidFill>
              </a:rPr>
              <a:t>… in summary</a:t>
            </a:r>
          </a:p>
        </p:txBody>
      </p:sp>
      <p:sp>
        <p:nvSpPr>
          <p:cNvPr id="105475" name="Content Placeholder 2"/>
          <p:cNvSpPr>
            <a:spLocks noGrp="1"/>
          </p:cNvSpPr>
          <p:nvPr>
            <p:ph idx="1"/>
          </p:nvPr>
        </p:nvSpPr>
        <p:spPr>
          <a:xfrm>
            <a:off x="457200" y="1549400"/>
            <a:ext cx="8229600" cy="5049838"/>
          </a:xfrm>
        </p:spPr>
        <p:txBody>
          <a:bodyPr/>
          <a:lstStyle/>
          <a:p>
            <a:pPr algn="ctr"/>
            <a:r>
              <a:rPr lang="en-US" altLang="ru-RU" sz="4000" smtClean="0"/>
              <a:t>Ascites can be treated with</a:t>
            </a:r>
          </a:p>
          <a:p>
            <a:pPr algn="ctr">
              <a:lnSpc>
                <a:spcPct val="90000"/>
              </a:lnSpc>
            </a:pPr>
            <a:r>
              <a:rPr lang="en-US" altLang="ru-RU" smtClean="0"/>
              <a:t>Medical treatment</a:t>
            </a:r>
          </a:p>
          <a:p>
            <a:pPr algn="ctr"/>
            <a:r>
              <a:rPr lang="en-US" altLang="ru-RU" smtClean="0"/>
              <a:t>Peritoneo-venous shunting</a:t>
            </a:r>
          </a:p>
          <a:p>
            <a:pPr algn="ctr">
              <a:lnSpc>
                <a:spcPct val="90000"/>
              </a:lnSpc>
            </a:pPr>
            <a:r>
              <a:rPr lang="en-US" altLang="ru-RU" smtClean="0"/>
              <a:t>TIPS (</a:t>
            </a:r>
            <a:r>
              <a:rPr lang="en-US" altLang="ru-RU" b="1" smtClean="0"/>
              <a:t>transjugular intrahepatic portosystemic shunt)</a:t>
            </a:r>
            <a:endParaRPr lang="en-US" altLang="ru-RU" smtClean="0"/>
          </a:p>
          <a:p>
            <a:pPr algn="ctr">
              <a:lnSpc>
                <a:spcPct val="90000"/>
              </a:lnSpc>
            </a:pPr>
            <a:r>
              <a:rPr lang="en-US" altLang="ru-RU" smtClean="0"/>
              <a:t>Liver transplantation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323850" y="260350"/>
            <a:ext cx="8820150" cy="720725"/>
          </a:xfrm>
        </p:spPr>
        <p:txBody>
          <a:bodyPr/>
          <a:lstStyle/>
          <a:p>
            <a:r>
              <a:rPr lang="en-US" altLang="ru-RU" sz="4000" b="1" smtClean="0"/>
              <a:t>CHOLESTATIC JAUNDICE CAUSES</a:t>
            </a:r>
            <a:r>
              <a:rPr lang="ru-RU" altLang="ru-RU" smtClean="0"/>
              <a:t/>
            </a:r>
            <a:br>
              <a:rPr lang="ru-RU" altLang="ru-RU" smtClean="0"/>
            </a:br>
            <a:endParaRPr lang="ru-RU" altLang="ru-RU" smtClean="0"/>
          </a:p>
        </p:txBody>
      </p:sp>
      <p:sp>
        <p:nvSpPr>
          <p:cNvPr id="3" name="Объект 2"/>
          <p:cNvSpPr>
            <a:spLocks noGrp="1"/>
          </p:cNvSpPr>
          <p:nvPr>
            <p:ph idx="1"/>
          </p:nvPr>
        </p:nvSpPr>
        <p:spPr>
          <a:xfrm>
            <a:off x="4787900" y="836613"/>
            <a:ext cx="3600450" cy="2016125"/>
          </a:xfrm>
        </p:spPr>
        <p:txBody>
          <a:bodyPr/>
          <a:lstStyle/>
          <a:p>
            <a:pPr marL="0" indent="0">
              <a:buFont typeface="Wingdings" panose="05000000000000000000" pitchFamily="2" charset="2"/>
              <a:buNone/>
              <a:defRPr/>
            </a:pPr>
            <a:r>
              <a:rPr lang="en-US" sz="2000" b="1" i="1" dirty="0"/>
              <a:t>INTRAHEPATIC</a:t>
            </a:r>
          </a:p>
          <a:p>
            <a:pPr>
              <a:defRPr/>
            </a:pPr>
            <a:r>
              <a:rPr lang="en-US" sz="2000" dirty="0" smtClean="0"/>
              <a:t>Drugs</a:t>
            </a:r>
            <a:r>
              <a:rPr lang="en-US" sz="2000" dirty="0"/>
              <a:t>, e.g. chlorpromazine</a:t>
            </a:r>
          </a:p>
          <a:p>
            <a:pPr>
              <a:defRPr/>
            </a:pPr>
            <a:r>
              <a:rPr lang="en-US" sz="2000" dirty="0" smtClean="0"/>
              <a:t>TPN</a:t>
            </a:r>
            <a:endParaRPr lang="en-US" sz="2000" dirty="0"/>
          </a:p>
          <a:p>
            <a:pPr>
              <a:defRPr/>
            </a:pPr>
            <a:r>
              <a:rPr lang="en-US" sz="2000" dirty="0" smtClean="0"/>
              <a:t>Viral </a:t>
            </a:r>
            <a:r>
              <a:rPr lang="en-US" sz="2000" dirty="0"/>
              <a:t>hepatitis</a:t>
            </a:r>
          </a:p>
          <a:p>
            <a:pPr>
              <a:defRPr/>
            </a:pPr>
            <a:r>
              <a:rPr lang="en-US" sz="2000" dirty="0" smtClean="0"/>
              <a:t>Primary </a:t>
            </a:r>
            <a:r>
              <a:rPr lang="en-US" sz="2000" dirty="0"/>
              <a:t>biliary cirrhosis</a:t>
            </a:r>
          </a:p>
          <a:p>
            <a:pPr>
              <a:defRPr/>
            </a:pPr>
            <a:r>
              <a:rPr lang="en-US" sz="2000" dirty="0" smtClean="0"/>
              <a:t>Pregnancy</a:t>
            </a:r>
            <a:endParaRPr lang="ru-RU" sz="2000" dirty="0"/>
          </a:p>
        </p:txBody>
      </p:sp>
      <p:sp>
        <p:nvSpPr>
          <p:cNvPr id="13316" name="Прямоугольник 3"/>
          <p:cNvSpPr>
            <a:spLocks noChangeArrowheads="1"/>
          </p:cNvSpPr>
          <p:nvPr/>
        </p:nvSpPr>
        <p:spPr bwMode="auto">
          <a:xfrm>
            <a:off x="323850" y="908050"/>
            <a:ext cx="4572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1800" b="1" i="1"/>
              <a:t>EXTRAHEPATIC (OBSTRUCTIVE)</a:t>
            </a:r>
          </a:p>
          <a:p>
            <a:pPr eaLnBrk="1" hangingPunct="1"/>
            <a:r>
              <a:rPr lang="en-US" altLang="ru-RU" sz="1800" b="1"/>
              <a:t>In the lumen</a:t>
            </a:r>
          </a:p>
          <a:p>
            <a:pPr eaLnBrk="1" hangingPunct="1"/>
            <a:r>
              <a:rPr lang="en-US" altLang="ru-RU" sz="1800"/>
              <a:t>● Gallstones</a:t>
            </a:r>
          </a:p>
          <a:p>
            <a:pPr eaLnBrk="1" hangingPunct="1"/>
            <a:r>
              <a:rPr lang="en-US" altLang="ru-RU" sz="1800"/>
              <a:t>● Infestation</a:t>
            </a:r>
          </a:p>
          <a:p>
            <a:pPr eaLnBrk="1" hangingPunct="1"/>
            <a:r>
              <a:rPr lang="en-US" altLang="ru-RU" sz="1800"/>
              <a:t>● Clonorchiasis (liver fluke)</a:t>
            </a:r>
          </a:p>
          <a:p>
            <a:pPr eaLnBrk="1" hangingPunct="1"/>
            <a:r>
              <a:rPr lang="en-US" altLang="ru-RU" sz="1800"/>
              <a:t>● Schistosomiasis</a:t>
            </a:r>
          </a:p>
          <a:p>
            <a:pPr eaLnBrk="1" hangingPunct="1"/>
            <a:r>
              <a:rPr lang="en-US" altLang="ru-RU" sz="1800" b="1"/>
              <a:t>In the wall</a:t>
            </a:r>
          </a:p>
          <a:p>
            <a:pPr eaLnBrk="1" hangingPunct="1"/>
            <a:r>
              <a:rPr lang="en-US" altLang="ru-RU" sz="1800"/>
              <a:t>● Stricture, e.g. inflammatory, postoperative</a:t>
            </a:r>
          </a:p>
          <a:p>
            <a:pPr eaLnBrk="1" hangingPunct="1"/>
            <a:r>
              <a:rPr lang="en-US" altLang="ru-RU" sz="1800"/>
              <a:t>● Cholangitis</a:t>
            </a:r>
          </a:p>
          <a:p>
            <a:pPr eaLnBrk="1" hangingPunct="1"/>
            <a:r>
              <a:rPr lang="en-US" altLang="ru-RU" sz="1800"/>
              <a:t>● Congenital biliary atresia</a:t>
            </a:r>
          </a:p>
          <a:p>
            <a:pPr eaLnBrk="1" hangingPunct="1"/>
            <a:r>
              <a:rPr lang="en-US" altLang="ru-RU" sz="1800"/>
              <a:t>● Cholangiocarcinoma</a:t>
            </a:r>
          </a:p>
          <a:p>
            <a:pPr eaLnBrk="1" hangingPunct="1"/>
            <a:r>
              <a:rPr lang="en-US" altLang="ru-RU" sz="1800"/>
              <a:t>● Sclerosing cholangitis</a:t>
            </a:r>
          </a:p>
          <a:p>
            <a:pPr eaLnBrk="1" hangingPunct="1"/>
            <a:r>
              <a:rPr lang="en-US" altLang="ru-RU" sz="1800"/>
              <a:t>● Choledochal cyst</a:t>
            </a:r>
          </a:p>
          <a:p>
            <a:pPr eaLnBrk="1" hangingPunct="1"/>
            <a:r>
              <a:rPr lang="en-US" altLang="ru-RU" sz="1800" b="1"/>
              <a:t>Outside the wall</a:t>
            </a:r>
          </a:p>
          <a:p>
            <a:pPr eaLnBrk="1" hangingPunct="1"/>
            <a:r>
              <a:rPr lang="en-US" altLang="ru-RU" sz="1800"/>
              <a:t>● Carcinoma of the head of the pancreas</a:t>
            </a:r>
          </a:p>
          <a:p>
            <a:pPr eaLnBrk="1" hangingPunct="1"/>
            <a:r>
              <a:rPr lang="en-US" altLang="ru-RU" sz="1800"/>
              <a:t>● Carcinoma of the ampulla of Vater</a:t>
            </a:r>
          </a:p>
          <a:p>
            <a:pPr eaLnBrk="1" hangingPunct="1"/>
            <a:r>
              <a:rPr lang="en-US" altLang="ru-RU" sz="1800"/>
              <a:t>● Malignant nodes in the porta hepatis</a:t>
            </a:r>
          </a:p>
          <a:p>
            <a:pPr eaLnBrk="1" hangingPunct="1"/>
            <a:r>
              <a:rPr lang="en-US" altLang="ru-RU" sz="1800"/>
              <a:t>● Chronic pancreatitis</a:t>
            </a:r>
          </a:p>
          <a:p>
            <a:pPr eaLnBrk="1" hangingPunct="1"/>
            <a:r>
              <a:rPr lang="en-US" altLang="ru-RU" sz="1800"/>
              <a:t>● Mirizzi syndrome</a:t>
            </a:r>
            <a:endParaRPr lang="ru-RU" altLang="ru-RU" sz="1800"/>
          </a:p>
        </p:txBody>
      </p:sp>
      <p:sp>
        <p:nvSpPr>
          <p:cNvPr id="13317" name="Прямоугольник 4"/>
          <p:cNvSpPr>
            <a:spLocks noChangeArrowheads="1"/>
          </p:cNvSpPr>
          <p:nvPr/>
        </p:nvSpPr>
        <p:spPr bwMode="auto">
          <a:xfrm>
            <a:off x="4859338" y="2997200"/>
            <a:ext cx="4284662"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b="1"/>
              <a:t>Drug-induced</a:t>
            </a:r>
            <a:r>
              <a:rPr lang="en-US" altLang="ru-RU"/>
              <a:t> </a:t>
            </a:r>
          </a:p>
          <a:p>
            <a:pPr eaLnBrk="1" hangingPunct="1"/>
            <a:r>
              <a:rPr lang="en-US" altLang="ru-RU"/>
              <a:t>- </a:t>
            </a:r>
            <a:r>
              <a:rPr lang="en-US" altLang="ru-RU" b="1" i="1"/>
              <a:t>cholestatic hepatitis: </a:t>
            </a:r>
            <a:r>
              <a:rPr lang="en-US" altLang="ru-RU"/>
              <a:t>chlorpromazine, erythromycin, imipramine, tolbutamide, sulindac, cimetidine , TMP-SMX, ampicillin, dicloxacillin and clavulinic acid.</a:t>
            </a:r>
          </a:p>
          <a:p>
            <a:pPr eaLnBrk="1" hangingPunct="1"/>
            <a:endParaRPr lang="en-US" altLang="ru-RU"/>
          </a:p>
          <a:p>
            <a:pPr eaLnBrk="1" hangingPunct="1"/>
            <a:r>
              <a:rPr lang="en-US" altLang="ru-RU" b="1" i="1"/>
              <a:t>- chronic cholestasis: </a:t>
            </a:r>
            <a:r>
              <a:rPr lang="en-US" altLang="ru-RU"/>
              <a:t>chlorpromazine and prochlorperazine</a:t>
            </a:r>
            <a:endParaRPr lang="en-IN" alt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ru-RU" sz="3600" smtClean="0"/>
              <a:t>Obstructive jaundice - etiology</a:t>
            </a:r>
          </a:p>
        </p:txBody>
      </p:sp>
      <p:sp>
        <p:nvSpPr>
          <p:cNvPr id="3" name="Content Placeholder 2"/>
          <p:cNvSpPr>
            <a:spLocks noGrp="1"/>
          </p:cNvSpPr>
          <p:nvPr>
            <p:ph sz="quarter" idx="1"/>
          </p:nvPr>
        </p:nvSpPr>
        <p:spPr>
          <a:xfrm>
            <a:off x="457200" y="1600200"/>
            <a:ext cx="4978400" cy="4530725"/>
          </a:xfrm>
        </p:spPr>
        <p:txBody>
          <a:bodyPr>
            <a:normAutofit fontScale="77500" lnSpcReduction="20000"/>
          </a:bodyPr>
          <a:lstStyle/>
          <a:p>
            <a:pPr marL="514350" indent="-514350">
              <a:buFont typeface="Wingdings" panose="05000000000000000000" pitchFamily="2" charset="2"/>
              <a:buNone/>
              <a:defRPr/>
            </a:pPr>
            <a:r>
              <a:rPr lang="en-US" sz="2800" dirty="0" smtClean="0"/>
              <a:t>1. CHOLEDOCHOLITHIASIS</a:t>
            </a:r>
          </a:p>
          <a:p>
            <a:pPr marL="514350" indent="-514350">
              <a:buFont typeface="Wingdings" panose="05000000000000000000" pitchFamily="2" charset="2"/>
              <a:buNone/>
              <a:defRPr/>
            </a:pPr>
            <a:endParaRPr lang="en-US" sz="2800" dirty="0" smtClean="0"/>
          </a:p>
          <a:p>
            <a:pPr marL="514350" indent="-514350">
              <a:buFont typeface="Wingdings" panose="05000000000000000000" pitchFamily="2" charset="2"/>
              <a:buNone/>
              <a:defRPr/>
            </a:pPr>
            <a:r>
              <a:rPr lang="en-US" sz="2800" dirty="0" smtClean="0"/>
              <a:t>2. NEOPLASMS</a:t>
            </a:r>
          </a:p>
          <a:p>
            <a:pPr marL="514350" indent="-514350">
              <a:buFont typeface="Wingdings" panose="05000000000000000000" pitchFamily="2" charset="2"/>
              <a:buNone/>
              <a:defRPr/>
            </a:pPr>
            <a:endParaRPr lang="en-US" sz="2800" dirty="0" smtClean="0"/>
          </a:p>
          <a:p>
            <a:pPr>
              <a:buFont typeface="Wingdings" panose="05000000000000000000" pitchFamily="2" charset="2"/>
              <a:buNone/>
              <a:defRPr/>
            </a:pPr>
            <a:r>
              <a:rPr lang="en-US" sz="2800" dirty="0" smtClean="0"/>
              <a:t>3. BILIARY ATRESIA</a:t>
            </a:r>
          </a:p>
          <a:p>
            <a:pPr>
              <a:buFont typeface="Wingdings" panose="05000000000000000000" pitchFamily="2" charset="2"/>
              <a:buNone/>
              <a:defRPr/>
            </a:pPr>
            <a:r>
              <a:rPr lang="en-US" sz="2800" dirty="0" smtClean="0"/>
              <a:t> </a:t>
            </a:r>
          </a:p>
          <a:p>
            <a:pPr>
              <a:buFont typeface="Wingdings" panose="05000000000000000000" pitchFamily="2" charset="2"/>
              <a:buNone/>
              <a:defRPr/>
            </a:pPr>
            <a:r>
              <a:rPr lang="en-US" dirty="0" smtClean="0"/>
              <a:t>4. </a:t>
            </a:r>
            <a:r>
              <a:rPr lang="en-US" sz="2400" dirty="0" smtClean="0"/>
              <a:t>CHOLEDOCHAL CYST</a:t>
            </a:r>
            <a:endParaRPr lang="en-US" dirty="0" smtClean="0"/>
          </a:p>
          <a:p>
            <a:pPr>
              <a:buFont typeface="Wingdings" panose="05000000000000000000" pitchFamily="2" charset="2"/>
              <a:buNone/>
              <a:defRPr/>
            </a:pPr>
            <a:endParaRPr lang="en-US" dirty="0" smtClean="0"/>
          </a:p>
          <a:p>
            <a:pPr>
              <a:lnSpc>
                <a:spcPct val="90000"/>
              </a:lnSpc>
              <a:buFont typeface="Wingdings" panose="05000000000000000000" pitchFamily="2" charset="2"/>
              <a:buNone/>
              <a:defRPr/>
            </a:pPr>
            <a:r>
              <a:rPr lang="en-US" dirty="0" smtClean="0"/>
              <a:t>5. LYMPHADENOPATHY-PORTA HEPATIS</a:t>
            </a:r>
          </a:p>
          <a:p>
            <a:pPr>
              <a:lnSpc>
                <a:spcPct val="90000"/>
              </a:lnSpc>
              <a:buFont typeface="Wingdings" panose="05000000000000000000" pitchFamily="2" charset="2"/>
              <a:buNone/>
              <a:defRPr/>
            </a:pPr>
            <a:r>
              <a:rPr lang="en-US" dirty="0" smtClean="0"/>
              <a:t> </a:t>
            </a:r>
          </a:p>
          <a:p>
            <a:pPr>
              <a:lnSpc>
                <a:spcPct val="90000"/>
              </a:lnSpc>
              <a:buFont typeface="Wingdings" panose="05000000000000000000" pitchFamily="2" charset="2"/>
              <a:buNone/>
              <a:defRPr/>
            </a:pPr>
            <a:r>
              <a:rPr lang="en-US" dirty="0" smtClean="0"/>
              <a:t>6. TRAUMATIC- POST CHOLECYSECTOMY</a:t>
            </a:r>
          </a:p>
          <a:p>
            <a:pPr>
              <a:defRPr/>
            </a:pPr>
            <a:endParaRPr lang="en-US" dirty="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33375"/>
            <a:ext cx="27622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shared_13348_shared_799_PSC-0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989138"/>
            <a:ext cx="236220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3860800"/>
            <a:ext cx="22383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r>
              <a:rPr lang="en-US" altLang="ru-RU" b="1" smtClean="0"/>
              <a:t>OTHER CONSIDERATIONS</a:t>
            </a:r>
            <a:endParaRPr lang="ru-RU" altLang="ru-RU" b="1" smtClean="0"/>
          </a:p>
        </p:txBody>
      </p:sp>
      <p:sp>
        <p:nvSpPr>
          <p:cNvPr id="15363" name="Объект 2"/>
          <p:cNvSpPr>
            <a:spLocks noGrp="1"/>
          </p:cNvSpPr>
          <p:nvPr>
            <p:ph idx="1"/>
          </p:nvPr>
        </p:nvSpPr>
        <p:spPr>
          <a:xfrm>
            <a:off x="457200" y="1412875"/>
            <a:ext cx="8229600" cy="4718050"/>
          </a:xfrm>
        </p:spPr>
        <p:txBody>
          <a:bodyPr/>
          <a:lstStyle/>
          <a:p>
            <a:r>
              <a:rPr lang="en-US" altLang="ru-RU" b="1" smtClean="0"/>
              <a:t>Painless progressive jaundice </a:t>
            </a:r>
            <a:r>
              <a:rPr lang="en-US" altLang="ru-RU" smtClean="0"/>
              <a:t>suggests carcinoma of the pancreas, especially in the presence of a palpable gall bladder (Courvoisier’s law).</a:t>
            </a:r>
          </a:p>
          <a:p>
            <a:r>
              <a:rPr lang="en-US" altLang="ru-RU" b="1" smtClean="0"/>
              <a:t>Sudden onset of jaundice and fever requires detailed HISTORY </a:t>
            </a:r>
            <a:r>
              <a:rPr lang="en-US" altLang="ru-RU" smtClean="0"/>
              <a:t>of foreign travel, drug abuse and sexual history.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68313" y="188913"/>
            <a:ext cx="4535487" cy="1139825"/>
          </a:xfrm>
        </p:spPr>
        <p:txBody>
          <a:bodyPr/>
          <a:lstStyle/>
          <a:p>
            <a:r>
              <a:rPr lang="en-US" altLang="ru-RU" b="1" smtClean="0"/>
              <a:t>NEONATAL </a:t>
            </a:r>
            <a:br>
              <a:rPr lang="en-US" altLang="ru-RU" b="1" smtClean="0"/>
            </a:br>
            <a:r>
              <a:rPr lang="en-US" altLang="ru-RU" b="1" smtClean="0"/>
              <a:t>JAUNDICE</a:t>
            </a:r>
            <a:endParaRPr lang="ru-RU" altLang="ru-RU" b="1" smtClean="0"/>
          </a:p>
        </p:txBody>
      </p:sp>
      <p:sp>
        <p:nvSpPr>
          <p:cNvPr id="16387" name="Объект 2"/>
          <p:cNvSpPr>
            <a:spLocks noGrp="1"/>
          </p:cNvSpPr>
          <p:nvPr>
            <p:ph idx="1"/>
          </p:nvPr>
        </p:nvSpPr>
        <p:spPr>
          <a:xfrm>
            <a:off x="179388" y="1628775"/>
            <a:ext cx="5026025" cy="1655763"/>
          </a:xfrm>
        </p:spPr>
        <p:txBody>
          <a:bodyPr/>
          <a:lstStyle/>
          <a:p>
            <a:r>
              <a:rPr lang="en-US" altLang="ru-RU" smtClean="0"/>
              <a:t>Newborns – 85-90 µmol/L;</a:t>
            </a:r>
          </a:p>
          <a:p>
            <a:r>
              <a:rPr lang="en-US" altLang="ru-RU" smtClean="0"/>
              <a:t>Premature term infants - 120µmol/L</a:t>
            </a:r>
          </a:p>
          <a:p>
            <a:pPr>
              <a:buFont typeface="Wingdings" panose="05000000000000000000" pitchFamily="2" charset="2"/>
              <a:buNone/>
            </a:pPr>
            <a:endParaRPr lang="en-US" altLang="ru-RU" smtClean="0"/>
          </a:p>
          <a:p>
            <a:pPr>
              <a:buFont typeface="Wingdings" panose="05000000000000000000" pitchFamily="2" charset="2"/>
              <a:buNone/>
            </a:pPr>
            <a:endParaRPr lang="ru-RU" altLang="ru-RU" smtClean="0"/>
          </a:p>
        </p:txBody>
      </p:sp>
      <p:pic>
        <p:nvPicPr>
          <p:cNvPr id="163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2565400"/>
            <a:ext cx="316706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0"/>
            <a:ext cx="351472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68313" y="3357563"/>
            <a:ext cx="4572000" cy="2246312"/>
          </a:xfrm>
          <a:prstGeom prst="rect">
            <a:avLst/>
          </a:prstGeom>
        </p:spPr>
        <p:txBody>
          <a:bodyPr>
            <a:spAutoFit/>
          </a:bodyPr>
          <a:lstStyle/>
          <a:p>
            <a:pPr>
              <a:defRPr/>
            </a:pPr>
            <a:r>
              <a:rPr lang="en-US" b="1" dirty="0">
                <a:latin typeface="Arial" charset="0"/>
                <a:cs typeface="Arial" charset="0"/>
              </a:rPr>
              <a:t>Additional signs and symptoms </a:t>
            </a:r>
            <a:r>
              <a:rPr lang="en-US" dirty="0">
                <a:latin typeface="Arial" charset="0"/>
                <a:cs typeface="Arial" charset="0"/>
              </a:rPr>
              <a:t>that may be seen in the newborn include:</a:t>
            </a:r>
          </a:p>
          <a:p>
            <a:pPr marL="342900" indent="-342900">
              <a:buFont typeface="+mj-lt"/>
              <a:buAutoNum type="arabicPeriod"/>
              <a:defRPr/>
            </a:pPr>
            <a:r>
              <a:rPr lang="en-US" dirty="0">
                <a:latin typeface="Arial" charset="0"/>
                <a:cs typeface="Arial" charset="0"/>
              </a:rPr>
              <a:t>poor feeding</a:t>
            </a:r>
          </a:p>
          <a:p>
            <a:pPr marL="342900" indent="-342900">
              <a:buFont typeface="+mj-lt"/>
              <a:buAutoNum type="arabicPeriod"/>
              <a:defRPr/>
            </a:pPr>
            <a:r>
              <a:rPr lang="en-US" dirty="0">
                <a:latin typeface="Arial" charset="0"/>
                <a:cs typeface="Arial" charset="0"/>
              </a:rPr>
              <a:t>lethargy</a:t>
            </a:r>
          </a:p>
          <a:p>
            <a:pPr marL="342900" indent="-342900">
              <a:buFont typeface="+mj-lt"/>
              <a:buAutoNum type="arabicPeriod"/>
              <a:defRPr/>
            </a:pPr>
            <a:r>
              <a:rPr lang="en-US" dirty="0">
                <a:latin typeface="Arial" charset="0"/>
                <a:cs typeface="Arial" charset="0"/>
              </a:rPr>
              <a:t>changes in muscle tone</a:t>
            </a:r>
          </a:p>
          <a:p>
            <a:pPr marL="342900" indent="-342900">
              <a:buFont typeface="+mj-lt"/>
              <a:buAutoNum type="arabicPeriod"/>
              <a:defRPr/>
            </a:pPr>
            <a:r>
              <a:rPr lang="en-US" dirty="0">
                <a:latin typeface="Arial" charset="0"/>
                <a:cs typeface="Arial" charset="0"/>
              </a:rPr>
              <a:t>high-pitched crying</a:t>
            </a:r>
          </a:p>
          <a:p>
            <a:pPr marL="342900" indent="-342900">
              <a:buFont typeface="+mj-lt"/>
              <a:buAutoNum type="arabicPeriod"/>
              <a:defRPr/>
            </a:pPr>
            <a:r>
              <a:rPr lang="en-US" dirty="0">
                <a:latin typeface="Arial" charset="0"/>
                <a:cs typeface="Arial" charset="0"/>
              </a:rPr>
              <a:t>seizures.</a:t>
            </a:r>
            <a:endParaRPr lang="ru-RU" dirty="0">
              <a:latin typeface="Arial"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457200" y="277813"/>
            <a:ext cx="8229600" cy="847725"/>
          </a:xfrm>
        </p:spPr>
        <p:txBody>
          <a:bodyPr/>
          <a:lstStyle/>
          <a:p>
            <a:pPr algn="ctr"/>
            <a:r>
              <a:rPr lang="en-US" altLang="ru-RU" b="1" smtClean="0"/>
              <a:t>Pat. neonatal jaundice criteria</a:t>
            </a:r>
            <a:endParaRPr lang="ru-RU" altLang="ru-RU" b="1" smtClean="0"/>
          </a:p>
        </p:txBody>
      </p:sp>
      <p:sp>
        <p:nvSpPr>
          <p:cNvPr id="17411" name="Объект 2"/>
          <p:cNvSpPr>
            <a:spLocks noGrp="1"/>
          </p:cNvSpPr>
          <p:nvPr>
            <p:ph idx="1"/>
          </p:nvPr>
        </p:nvSpPr>
        <p:spPr>
          <a:xfrm>
            <a:off x="457200" y="981075"/>
            <a:ext cx="8229600" cy="5149850"/>
          </a:xfrm>
        </p:spPr>
        <p:txBody>
          <a:bodyPr/>
          <a:lstStyle/>
          <a:p>
            <a:r>
              <a:rPr lang="en-US" altLang="ru-RU" sz="2800" smtClean="0"/>
              <a:t>appears during 24 hours after delivery;</a:t>
            </a:r>
          </a:p>
          <a:p>
            <a:r>
              <a:rPr lang="en-US" altLang="ru-RU" sz="2800" smtClean="0"/>
              <a:t>cord blood bilirubin level &gt;60µmol/l;</a:t>
            </a:r>
          </a:p>
          <a:p>
            <a:r>
              <a:rPr lang="en-US" altLang="ru-RU" sz="2800" smtClean="0"/>
              <a:t>indirect bilirubin level increases by more than 85-110mmol/l every 24 hours;</a:t>
            </a:r>
          </a:p>
          <a:p>
            <a:r>
              <a:rPr lang="en-US" altLang="ru-RU" sz="2800" smtClean="0"/>
              <a:t>jaundice duration is over 1-2 weeks in newborns and over 2-3 weeks in premature term infants;</a:t>
            </a:r>
          </a:p>
          <a:p>
            <a:r>
              <a:rPr lang="en-US" altLang="ru-RU" sz="2800" smtClean="0"/>
              <a:t>max. bilirubin rate is over 205 </a:t>
            </a:r>
            <a:r>
              <a:rPr lang="en-US" altLang="ru-RU" smtClean="0"/>
              <a:t>µmol/L</a:t>
            </a:r>
            <a:r>
              <a:rPr lang="en-US" altLang="ru-RU" sz="2800" smtClean="0"/>
              <a:t> in newborns and over 255 </a:t>
            </a:r>
            <a:r>
              <a:rPr lang="en-US" altLang="ru-RU" smtClean="0"/>
              <a:t>µmol/L</a:t>
            </a:r>
            <a:r>
              <a:rPr lang="en-US" altLang="ru-RU" sz="2800" smtClean="0"/>
              <a:t> in premature term infants;</a:t>
            </a:r>
          </a:p>
          <a:p>
            <a:r>
              <a:rPr lang="en-US" altLang="ru-RU" sz="2800" smtClean="0"/>
              <a:t>the level of direct bilirubin is higher than indirect bilirubin level by more than 20%.</a:t>
            </a:r>
          </a:p>
          <a:p>
            <a:endParaRPr lang="ru-RU" altLang="ru-RU"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86423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52650" y="260350"/>
            <a:ext cx="4881563" cy="708025"/>
          </a:xfrm>
          <a:prstGeom prst="rect">
            <a:avLst/>
          </a:prstGeom>
          <a:noFill/>
        </p:spPr>
        <p:txBody>
          <a:bodyPr wrap="none">
            <a:spAutoFit/>
          </a:bodyPr>
          <a:lstStyle/>
          <a:p>
            <a:pPr algn="ctr">
              <a:defRPr/>
            </a:pPr>
            <a:r>
              <a:rPr lang="en-US" sz="4000" b="1" dirty="0">
                <a:ln w="12700">
                  <a:noFill/>
                  <a:prstDash val="solid"/>
                </a:ln>
                <a:effectLst>
                  <a:outerShdw blurRad="41275" dist="20320" dir="1800000" algn="tl" rotWithShape="0">
                    <a:srgbClr val="000000">
                      <a:alpha val="40000"/>
                    </a:srgbClr>
                  </a:outerShdw>
                </a:effectLst>
                <a:latin typeface="Arial" charset="0"/>
                <a:cs typeface="Arial" charset="0"/>
              </a:rPr>
              <a:t>Jaundice in Pregnancy</a:t>
            </a:r>
          </a:p>
        </p:txBody>
      </p:sp>
      <p:pic>
        <p:nvPicPr>
          <p:cNvPr id="19459" name="Picture 3" descr="OC-jaundice-pregnant-woman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484313"/>
            <a:ext cx="79327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3635375" y="261938"/>
            <a:ext cx="1681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eaLnBrk="1" hangingPunct="1"/>
            <a:r>
              <a:rPr lang="en-US" altLang="ru-RU" sz="2800" b="1"/>
              <a:t>CAUSES</a:t>
            </a:r>
          </a:p>
        </p:txBody>
      </p:sp>
      <p:sp>
        <p:nvSpPr>
          <p:cNvPr id="12292" name="Rectangle 3"/>
          <p:cNvSpPr>
            <a:spLocks noChangeArrowheads="1"/>
          </p:cNvSpPr>
          <p:nvPr/>
        </p:nvSpPr>
        <p:spPr bwMode="auto">
          <a:xfrm>
            <a:off x="422275" y="784225"/>
            <a:ext cx="8470900" cy="7632700"/>
          </a:xfrm>
          <a:prstGeom prst="rect">
            <a:avLst/>
          </a:prstGeom>
          <a:noFill/>
          <a:ln>
            <a:noFill/>
          </a:ln>
          <a:extLst/>
        </p:spPr>
        <p:txBody>
          <a:bodyPr>
            <a:spAutoFit/>
          </a:bodyPr>
          <a:lstStyle/>
          <a:p>
            <a:pPr>
              <a:defRPr/>
            </a:pPr>
            <a:r>
              <a:rPr lang="en-US" b="1" dirty="0">
                <a:latin typeface="Arial" charset="0"/>
                <a:cs typeface="Arial" charset="0"/>
              </a:rPr>
              <a:t>1 - Cholestasis of pregnancy:</a:t>
            </a:r>
          </a:p>
          <a:p>
            <a:pPr marL="342900" indent="-342900">
              <a:buFont typeface="Arial" pitchFamily="34" charset="0"/>
              <a:buChar char="•"/>
              <a:defRPr/>
            </a:pPr>
            <a:r>
              <a:rPr lang="en-US" sz="1600" dirty="0">
                <a:latin typeface="Arial" charset="0"/>
                <a:cs typeface="Arial" charset="0"/>
              </a:rPr>
              <a:t>intrahepatic cholestasis;</a:t>
            </a:r>
            <a:endParaRPr lang="en-US" sz="1600" b="1" dirty="0">
              <a:latin typeface="Arial" charset="0"/>
              <a:cs typeface="Arial" charset="0"/>
            </a:endParaRPr>
          </a:p>
          <a:p>
            <a:pPr marL="342900" indent="-342900">
              <a:buFont typeface="Arial" pitchFamily="34" charset="0"/>
              <a:buChar char="•"/>
              <a:defRPr/>
            </a:pPr>
            <a:r>
              <a:rPr lang="en-US" sz="1600" dirty="0">
                <a:latin typeface="Arial" charset="0"/>
                <a:cs typeface="Arial" charset="0"/>
              </a:rPr>
              <a:t>occurs in pregnant women during the third trimester;</a:t>
            </a:r>
          </a:p>
          <a:p>
            <a:pPr marL="342900" indent="-342900">
              <a:buFont typeface="Arial" pitchFamily="34" charset="0"/>
              <a:buChar char="•"/>
              <a:defRPr/>
            </a:pPr>
            <a:r>
              <a:rPr lang="en-US" sz="1600" dirty="0">
                <a:latin typeface="Arial" charset="0"/>
                <a:cs typeface="Arial" charset="0"/>
              </a:rPr>
              <a:t>accompanied by itching but infrequently causes jaundice, the itching can be severe, but can be treated with drugs (</a:t>
            </a:r>
            <a:r>
              <a:rPr lang="en-US" sz="1600" dirty="0" err="1">
                <a:latin typeface="Arial" charset="0"/>
                <a:cs typeface="Arial" charset="0"/>
              </a:rPr>
              <a:t>ursodeoxycholic</a:t>
            </a:r>
            <a:r>
              <a:rPr lang="en-US" sz="1600" dirty="0">
                <a:latin typeface="Arial" charset="0"/>
                <a:cs typeface="Arial" charset="0"/>
              </a:rPr>
              <a:t> acid);</a:t>
            </a:r>
          </a:p>
          <a:p>
            <a:pPr marL="342900" indent="-342900">
              <a:buFont typeface="Arial" pitchFamily="34" charset="0"/>
              <a:buChar char="•"/>
              <a:defRPr/>
            </a:pPr>
            <a:r>
              <a:rPr lang="en-US" sz="1600" dirty="0">
                <a:latin typeface="Arial" charset="0"/>
                <a:cs typeface="Arial" charset="0"/>
              </a:rPr>
              <a:t>it has been hypothesized that it is the increased estrogens during pregnancy that are responsible for the cholestasis of pregnancy.</a:t>
            </a:r>
          </a:p>
          <a:p>
            <a:pPr>
              <a:defRPr/>
            </a:pPr>
            <a:r>
              <a:rPr lang="en-US" b="1" dirty="0">
                <a:latin typeface="Arial" charset="0"/>
                <a:cs typeface="Arial" charset="0"/>
              </a:rPr>
              <a:t>2 - Pre-</a:t>
            </a:r>
            <a:r>
              <a:rPr lang="en-US" b="1" dirty="0" err="1">
                <a:latin typeface="Arial" charset="0"/>
                <a:cs typeface="Arial" charset="0"/>
              </a:rPr>
              <a:t>eclampsia</a:t>
            </a:r>
            <a:r>
              <a:rPr lang="en-US" b="1" dirty="0">
                <a:latin typeface="Arial" charset="0"/>
                <a:cs typeface="Arial" charset="0"/>
              </a:rPr>
              <a:t>:</a:t>
            </a:r>
          </a:p>
          <a:p>
            <a:pPr marL="342900" indent="-342900">
              <a:buFont typeface="Arial" pitchFamily="34" charset="0"/>
              <a:buChar char="•"/>
              <a:defRPr/>
            </a:pPr>
            <a:r>
              <a:rPr lang="en-US" sz="1600" dirty="0">
                <a:latin typeface="Arial" charset="0"/>
                <a:cs typeface="Arial" charset="0"/>
              </a:rPr>
              <a:t>occurs during the second half of pregnancy and involves several systems within the body, including the liver.</a:t>
            </a:r>
          </a:p>
          <a:p>
            <a:pPr marL="342900" indent="-342900">
              <a:buFont typeface="Arial" pitchFamily="34" charset="0"/>
              <a:buChar char="•"/>
              <a:defRPr/>
            </a:pPr>
            <a:r>
              <a:rPr lang="en-US" sz="1600" dirty="0">
                <a:latin typeface="Arial" charset="0"/>
                <a:cs typeface="Arial" charset="0"/>
              </a:rPr>
              <a:t>It may result in high blood pressure, fluid retention, and damage to the kidneys as well as anemia and reduced numbers of platelets (thrombocytopenia) due to destruction of red blood cells and platelets. </a:t>
            </a:r>
          </a:p>
          <a:p>
            <a:pPr marL="285750" indent="-285750">
              <a:buFont typeface="Arial" pitchFamily="34" charset="0"/>
              <a:buChar char="•"/>
              <a:defRPr/>
            </a:pPr>
            <a:r>
              <a:rPr lang="en-US" sz="1600" dirty="0">
                <a:latin typeface="Arial" charset="0"/>
                <a:cs typeface="Arial" charset="0"/>
              </a:rPr>
              <a:t>Although the bilirubin level in the blood is elevated in pre-</a:t>
            </a:r>
            <a:r>
              <a:rPr lang="en-US" sz="1600" dirty="0" err="1">
                <a:latin typeface="Arial" charset="0"/>
                <a:cs typeface="Arial" charset="0"/>
              </a:rPr>
              <a:t>eclampsia</a:t>
            </a:r>
            <a:r>
              <a:rPr lang="en-US" sz="1600" dirty="0">
                <a:latin typeface="Arial" charset="0"/>
                <a:cs typeface="Arial" charset="0"/>
              </a:rPr>
              <a:t>, it usually is mildly elevated, and jaundice is uncommon. </a:t>
            </a:r>
          </a:p>
          <a:p>
            <a:pPr>
              <a:defRPr/>
            </a:pPr>
            <a:r>
              <a:rPr lang="en-US" b="1" dirty="0">
                <a:latin typeface="Arial" charset="0"/>
                <a:cs typeface="Arial" charset="0"/>
              </a:rPr>
              <a:t>3 - Acute fatty liver of pregnancy (AFLP):</a:t>
            </a:r>
          </a:p>
          <a:p>
            <a:pPr marL="342900" indent="-342900">
              <a:buFont typeface="Arial" pitchFamily="34" charset="0"/>
              <a:buChar char="•"/>
              <a:defRPr/>
            </a:pPr>
            <a:r>
              <a:rPr lang="en-US" sz="1800" dirty="0">
                <a:latin typeface="Arial" charset="0"/>
                <a:cs typeface="Arial" charset="0"/>
              </a:rPr>
              <a:t>occurs late in </a:t>
            </a:r>
            <a:r>
              <a:rPr lang="en-US" sz="1800" dirty="0" err="1">
                <a:latin typeface="Arial" charset="0"/>
                <a:cs typeface="Arial" charset="0"/>
              </a:rPr>
              <a:t>pregnancyand</a:t>
            </a:r>
            <a:r>
              <a:rPr lang="en-US" sz="1800" dirty="0">
                <a:latin typeface="Arial" charset="0"/>
                <a:cs typeface="Arial" charset="0"/>
              </a:rPr>
              <a:t> results in liver failure. </a:t>
            </a:r>
          </a:p>
          <a:p>
            <a:pPr marL="342900" indent="-342900">
              <a:buFont typeface="Arial" pitchFamily="34" charset="0"/>
              <a:buChar char="•"/>
              <a:defRPr/>
            </a:pPr>
            <a:r>
              <a:rPr lang="en-US" sz="1800" dirty="0">
                <a:latin typeface="Arial" charset="0"/>
                <a:cs typeface="Arial" charset="0"/>
              </a:rPr>
              <a:t>cause of AFLP is unclear, but is often associated with pre-</a:t>
            </a:r>
            <a:r>
              <a:rPr lang="en-US" sz="1800" dirty="0" err="1">
                <a:latin typeface="Arial" charset="0"/>
                <a:cs typeface="Arial" charset="0"/>
              </a:rPr>
              <a:t>eclampsia</a:t>
            </a:r>
            <a:endParaRPr lang="en-US" sz="1800" dirty="0">
              <a:latin typeface="Arial" charset="0"/>
              <a:cs typeface="Arial" charset="0"/>
            </a:endParaRPr>
          </a:p>
          <a:p>
            <a:pPr marL="342900" indent="-342900">
              <a:buFont typeface="Arial" pitchFamily="34" charset="0"/>
              <a:buChar char="•"/>
              <a:defRPr/>
            </a:pPr>
            <a:r>
              <a:rPr lang="en-US" sz="1800" dirty="0">
                <a:latin typeface="Arial" charset="0"/>
                <a:cs typeface="Arial" charset="0"/>
              </a:rPr>
              <a:t>It can almost always be reversed by immediate delivery. There is an increased risk of infant death. Jaundice is common, but is not always present in AFLP.</a:t>
            </a:r>
          </a:p>
          <a:p>
            <a:pPr>
              <a:defRPr/>
            </a:pPr>
            <a:endParaRPr lang="en-US" sz="1800" b="1" dirty="0">
              <a:latin typeface="Arial" charset="0"/>
              <a:cs typeface="Arial" charset="0"/>
            </a:endParaRPr>
          </a:p>
          <a:p>
            <a:pPr>
              <a:defRPr/>
            </a:pPr>
            <a:r>
              <a:rPr lang="en-US" sz="1800" b="1" dirty="0">
                <a:latin typeface="Arial" charset="0"/>
                <a:cs typeface="Arial" charset="0"/>
              </a:rPr>
              <a:t>4 - HELLP syndrome </a:t>
            </a:r>
            <a:r>
              <a:rPr lang="en-US" sz="1800" dirty="0">
                <a:latin typeface="Arial" charset="0"/>
                <a:cs typeface="Arial" charset="0"/>
              </a:rPr>
              <a:t>(hemolysis, elevated liver enzymes, and a low platelet count).</a:t>
            </a:r>
          </a:p>
          <a:p>
            <a:pPr marL="342900" indent="-342900">
              <a:buFont typeface="Arial" pitchFamily="34" charset="0"/>
              <a:buChar char="•"/>
              <a:defRPr/>
            </a:pPr>
            <a:endParaRPr lang="en-US" sz="2400" b="1" dirty="0">
              <a:latin typeface="Arial" charset="0"/>
              <a:cs typeface="Arial" charset="0"/>
            </a:endParaRPr>
          </a:p>
          <a:p>
            <a:pPr>
              <a:defRPr/>
            </a:pPr>
            <a:endParaRPr lang="en-US" sz="2400" dirty="0">
              <a:latin typeface="Arial" charset="0"/>
              <a:cs typeface="Arial" charset="0"/>
            </a:endParaRPr>
          </a:p>
          <a:p>
            <a:pPr>
              <a:defRPr/>
            </a:pPr>
            <a:endParaRPr lang="en-US" sz="2400" dirty="0">
              <a:latin typeface="Arial" charset="0"/>
              <a:cs typeface="Arial" charset="0"/>
            </a:endParaRPr>
          </a:p>
          <a:p>
            <a:pPr>
              <a:defRPr/>
            </a:pPr>
            <a:endParaRPr lang="en-US" sz="2400" dirty="0">
              <a:latin typeface="Arial" charset="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ru-RU" smtClean="0"/>
              <a:t>Clinical Findings—Hemolytic Jaundice</a:t>
            </a:r>
          </a:p>
        </p:txBody>
      </p:sp>
      <p:sp>
        <p:nvSpPr>
          <p:cNvPr id="17411" name="Content Placeholder 2"/>
          <p:cNvSpPr>
            <a:spLocks noGrp="1"/>
          </p:cNvSpPr>
          <p:nvPr>
            <p:ph sz="quarter" idx="1"/>
          </p:nvPr>
        </p:nvSpPr>
        <p:spPr>
          <a:xfrm>
            <a:off x="457200" y="1600200"/>
            <a:ext cx="7467600" cy="4873625"/>
          </a:xfrm>
        </p:spPr>
        <p:txBody>
          <a:bodyPr>
            <a:normAutofit fontScale="92500"/>
          </a:bodyPr>
          <a:lstStyle/>
          <a:p>
            <a:pPr eaLnBrk="1" hangingPunct="1">
              <a:defRPr/>
            </a:pPr>
            <a:r>
              <a:rPr lang="en-US" dirty="0" smtClean="0"/>
              <a:t>Decreased hemoglobin</a:t>
            </a:r>
          </a:p>
          <a:p>
            <a:pPr lvl="1" eaLnBrk="1" hangingPunct="1">
              <a:defRPr/>
            </a:pPr>
            <a:r>
              <a:rPr lang="en-US" dirty="0" smtClean="0"/>
              <a:t>Explains weakness</a:t>
            </a:r>
          </a:p>
          <a:p>
            <a:pPr lvl="1" eaLnBrk="1" hangingPunct="1">
              <a:defRPr/>
            </a:pPr>
            <a:r>
              <a:rPr lang="en-US" dirty="0" smtClean="0"/>
              <a:t>Has moderate anemia</a:t>
            </a:r>
          </a:p>
          <a:p>
            <a:pPr eaLnBrk="1" hangingPunct="1">
              <a:defRPr/>
            </a:pPr>
            <a:r>
              <a:rPr lang="en-US" dirty="0" err="1" smtClean="0"/>
              <a:t>Splenomegaly</a:t>
            </a:r>
            <a:endParaRPr lang="en-US" dirty="0" smtClean="0"/>
          </a:p>
          <a:p>
            <a:pPr lvl="1" eaLnBrk="1" hangingPunct="1">
              <a:defRPr/>
            </a:pPr>
            <a:r>
              <a:rPr lang="en-US" dirty="0" smtClean="0"/>
              <a:t>Increased activity of </a:t>
            </a:r>
            <a:r>
              <a:rPr lang="en-US" dirty="0" err="1" smtClean="0"/>
              <a:t>reticuloendothelial</a:t>
            </a:r>
            <a:r>
              <a:rPr lang="en-US" dirty="0" smtClean="0"/>
              <a:t> system</a:t>
            </a:r>
          </a:p>
          <a:p>
            <a:pPr lvl="1" eaLnBrk="1" hangingPunct="1">
              <a:defRPr/>
            </a:pPr>
            <a:r>
              <a:rPr lang="en-US" dirty="0" smtClean="0"/>
              <a:t>Site of RBC filtration</a:t>
            </a:r>
          </a:p>
          <a:p>
            <a:pPr eaLnBrk="1" hangingPunct="1">
              <a:defRPr/>
            </a:pPr>
            <a:r>
              <a:rPr lang="en-US" dirty="0" smtClean="0"/>
              <a:t>Liver Function Tests:</a:t>
            </a:r>
          </a:p>
          <a:p>
            <a:pPr lvl="1" eaLnBrk="1" hangingPunct="1">
              <a:defRPr/>
            </a:pPr>
            <a:r>
              <a:rPr lang="en-US" dirty="0" smtClean="0"/>
              <a:t>Increased Serum </a:t>
            </a:r>
            <a:r>
              <a:rPr lang="en-US" dirty="0" err="1" smtClean="0"/>
              <a:t>bilirubin</a:t>
            </a:r>
            <a:endParaRPr lang="en-US" dirty="0" smtClean="0"/>
          </a:p>
          <a:p>
            <a:pPr lvl="1" eaLnBrk="1" hangingPunct="1">
              <a:defRPr/>
            </a:pPr>
            <a:r>
              <a:rPr lang="en-US" dirty="0" smtClean="0"/>
              <a:t>Increased load to the liver (increased </a:t>
            </a:r>
            <a:r>
              <a:rPr lang="en-US" dirty="0" err="1" smtClean="0"/>
              <a:t>hemolysis</a:t>
            </a:r>
            <a:r>
              <a:rPr lang="en-US" dirty="0" smtClean="0"/>
              <a:t>) =&gt; increased hemoglobin metabolism</a:t>
            </a:r>
          </a:p>
          <a:p>
            <a:pPr lvl="1" eaLnBrk="1" hangingPunct="1">
              <a:defRPr/>
            </a:pPr>
            <a:endParaRPr lang="en-US" dirty="0" smtClean="0">
              <a:solidFill>
                <a:srgbClr val="00B05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013075"/>
            <a:ext cx="4286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1984375"/>
            <a:ext cx="2836862"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Прямоугольник 1"/>
          <p:cNvSpPr>
            <a:spLocks noChangeArrowheads="1"/>
          </p:cNvSpPr>
          <p:nvPr/>
        </p:nvSpPr>
        <p:spPr bwMode="auto">
          <a:xfrm>
            <a:off x="395288" y="1276350"/>
            <a:ext cx="8497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a:t>Jaundice is a yellowing of the skin, conjunctiva and mucous membranes caused by hyperbilirubinaemia.</a:t>
            </a:r>
          </a:p>
        </p:txBody>
      </p:sp>
      <p:pic>
        <p:nvPicPr>
          <p:cNvPr id="410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984375"/>
            <a:ext cx="20891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Прямоугольник 2"/>
          <p:cNvSpPr>
            <a:spLocks noChangeArrowheads="1"/>
          </p:cNvSpPr>
          <p:nvPr/>
        </p:nvSpPr>
        <p:spPr bwMode="auto">
          <a:xfrm>
            <a:off x="3059113" y="260350"/>
            <a:ext cx="3267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6000"/>
              <a:t>Jaundice</a:t>
            </a:r>
            <a:endParaRPr lang="ru-RU" altLang="ru-RU" sz="6000"/>
          </a:p>
        </p:txBody>
      </p:sp>
      <p:sp>
        <p:nvSpPr>
          <p:cNvPr id="4103" name="Прямоугольник 3"/>
          <p:cNvSpPr>
            <a:spLocks noChangeArrowheads="1"/>
          </p:cNvSpPr>
          <p:nvPr/>
        </p:nvSpPr>
        <p:spPr bwMode="auto">
          <a:xfrm>
            <a:off x="0" y="6145213"/>
            <a:ext cx="906938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1900"/>
              <a:t>For jaundice to be clinically apparent, the circulating bilirubin levels should be in excess of 35 μmol/L.</a:t>
            </a:r>
            <a:endParaRPr lang="ru-RU" altLang="ru-RU" sz="19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ru-RU" smtClean="0"/>
              <a:t>Clinical Findings—Hepatic Jaundice</a:t>
            </a:r>
          </a:p>
        </p:txBody>
      </p:sp>
      <p:sp>
        <p:nvSpPr>
          <p:cNvPr id="22531" name="Content Placeholder 2"/>
          <p:cNvSpPr>
            <a:spLocks noGrp="1"/>
          </p:cNvSpPr>
          <p:nvPr>
            <p:ph sz="quarter" idx="1"/>
          </p:nvPr>
        </p:nvSpPr>
        <p:spPr>
          <a:xfrm>
            <a:off x="457200" y="1447800"/>
            <a:ext cx="8229600" cy="4525963"/>
          </a:xfrm>
        </p:spPr>
        <p:txBody>
          <a:bodyPr/>
          <a:lstStyle/>
          <a:p>
            <a:pPr eaLnBrk="1" hangingPunct="1"/>
            <a:r>
              <a:rPr lang="en-US" altLang="ru-RU" smtClean="0"/>
              <a:t>Highly colored urine</a:t>
            </a:r>
          </a:p>
          <a:p>
            <a:pPr lvl="1" eaLnBrk="1" hangingPunct="1"/>
            <a:r>
              <a:rPr lang="en-US" altLang="ru-RU" smtClean="0"/>
              <a:t>Increased amount of bilirubin excretion</a:t>
            </a:r>
          </a:p>
          <a:p>
            <a:pPr eaLnBrk="1" hangingPunct="1"/>
            <a:r>
              <a:rPr lang="en-US" altLang="ru-RU" smtClean="0"/>
              <a:t>Tender hepatomegaly</a:t>
            </a:r>
          </a:p>
          <a:p>
            <a:pPr eaLnBrk="1" hangingPunct="1"/>
            <a:r>
              <a:rPr lang="en-US" altLang="ru-RU" smtClean="0"/>
              <a:t>Liver function tests</a:t>
            </a:r>
          </a:p>
          <a:p>
            <a:pPr lvl="1" eaLnBrk="1" hangingPunct="1"/>
            <a:r>
              <a:rPr lang="en-US" altLang="ru-RU" smtClean="0"/>
              <a:t>High serum bilirubin </a:t>
            </a:r>
          </a:p>
          <a:p>
            <a:pPr lvl="1" eaLnBrk="1" hangingPunct="1"/>
            <a:r>
              <a:rPr lang="en-US" altLang="ru-RU" smtClean="0">
                <a:solidFill>
                  <a:srgbClr val="FF0000"/>
                </a:solidFill>
              </a:rPr>
              <a:t>AST and ALT highly increased</a:t>
            </a:r>
          </a:p>
          <a:p>
            <a:pPr lvl="1" eaLnBrk="1" hangingPunct="1"/>
            <a:r>
              <a:rPr lang="en-US" altLang="ru-RU" smtClean="0">
                <a:solidFill>
                  <a:srgbClr val="FF0000"/>
                </a:solidFill>
              </a:rPr>
              <a:t>Alkaline phosphatase increased moderately </a:t>
            </a:r>
          </a:p>
        </p:txBody>
      </p:sp>
      <p:sp>
        <p:nvSpPr>
          <p:cNvPr id="4" name="Right Brace 3"/>
          <p:cNvSpPr/>
          <p:nvPr/>
        </p:nvSpPr>
        <p:spPr>
          <a:xfrm>
            <a:off x="6858000" y="1500188"/>
            <a:ext cx="533400" cy="11430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 name="TextBox 4"/>
          <p:cNvSpPr txBox="1"/>
          <p:nvPr/>
        </p:nvSpPr>
        <p:spPr>
          <a:xfrm>
            <a:off x="7315200" y="1357313"/>
            <a:ext cx="1828800" cy="1477962"/>
          </a:xfrm>
          <a:prstGeom prst="rect">
            <a:avLst/>
          </a:prstGeom>
          <a:noFill/>
        </p:spPr>
        <p:txBody>
          <a:bodyPr>
            <a:spAutoFit/>
          </a:bodyPr>
          <a:lstStyle/>
          <a:p>
            <a:pPr algn="ctr" fontAlgn="auto">
              <a:spcBef>
                <a:spcPts val="0"/>
              </a:spcBef>
              <a:spcAft>
                <a:spcPts val="0"/>
              </a:spcAft>
              <a:defRPr/>
            </a:pPr>
            <a:r>
              <a:rPr lang="en-US" dirty="0">
                <a:solidFill>
                  <a:schemeClr val="accent1">
                    <a:lumMod val="75000"/>
                  </a:schemeClr>
                </a:solidFill>
                <a:latin typeface="+mn-lt"/>
                <a:cs typeface="Arial" charset="0"/>
              </a:rPr>
              <a:t>Seen in both </a:t>
            </a:r>
            <a:r>
              <a:rPr lang="en-US" dirty="0" err="1">
                <a:solidFill>
                  <a:schemeClr val="accent1">
                    <a:lumMod val="75000"/>
                  </a:schemeClr>
                </a:solidFill>
                <a:latin typeface="+mn-lt"/>
                <a:cs typeface="Arial" charset="0"/>
              </a:rPr>
              <a:t>hepatocellular</a:t>
            </a:r>
            <a:r>
              <a:rPr lang="en-US" dirty="0">
                <a:solidFill>
                  <a:schemeClr val="accent1">
                    <a:lumMod val="75000"/>
                  </a:schemeClr>
                </a:solidFill>
                <a:latin typeface="+mn-lt"/>
                <a:cs typeface="Arial" charset="0"/>
              </a:rPr>
              <a:t> jaundice and </a:t>
            </a:r>
            <a:r>
              <a:rPr lang="en-US" dirty="0" err="1">
                <a:solidFill>
                  <a:schemeClr val="accent1">
                    <a:lumMod val="75000"/>
                  </a:schemeClr>
                </a:solidFill>
                <a:latin typeface="+mn-lt"/>
                <a:cs typeface="Arial" charset="0"/>
              </a:rPr>
              <a:t>cholestatic</a:t>
            </a:r>
            <a:r>
              <a:rPr lang="en-US" dirty="0">
                <a:solidFill>
                  <a:schemeClr val="accent1">
                    <a:lumMod val="75000"/>
                  </a:schemeClr>
                </a:solidFill>
                <a:latin typeface="+mn-lt"/>
                <a:cs typeface="Arial" charset="0"/>
              </a:rPr>
              <a:t> jaundice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ru-RU" smtClean="0"/>
              <a:t>Clinical findings in obstructive jaundice</a:t>
            </a:r>
          </a:p>
        </p:txBody>
      </p:sp>
      <p:sp>
        <p:nvSpPr>
          <p:cNvPr id="23555" name="Content Placeholder 2"/>
          <p:cNvSpPr>
            <a:spLocks noGrp="1"/>
          </p:cNvSpPr>
          <p:nvPr>
            <p:ph sz="quarter" idx="1"/>
          </p:nvPr>
        </p:nvSpPr>
        <p:spPr/>
        <p:txBody>
          <a:bodyPr/>
          <a:lstStyle/>
          <a:p>
            <a:r>
              <a:rPr lang="en-US" altLang="ru-RU" smtClean="0"/>
              <a:t>Deep jaundice</a:t>
            </a:r>
          </a:p>
          <a:p>
            <a:r>
              <a:rPr lang="en-US" altLang="ru-RU" smtClean="0"/>
              <a:t>Scratch marks on body</a:t>
            </a:r>
          </a:p>
          <a:p>
            <a:r>
              <a:rPr lang="en-US" altLang="ru-RU" smtClean="0"/>
              <a:t>High colored urine</a:t>
            </a:r>
          </a:p>
          <a:p>
            <a:r>
              <a:rPr lang="en-US" altLang="ru-RU" smtClean="0"/>
              <a:t>Clay colored stools</a:t>
            </a:r>
          </a:p>
          <a:p>
            <a:r>
              <a:rPr lang="en-US" altLang="ru-RU" smtClean="0"/>
              <a:t>Other features</a:t>
            </a:r>
          </a:p>
          <a:p>
            <a:pPr lvl="3"/>
            <a:r>
              <a:rPr lang="en-US" altLang="ru-RU" smtClean="0"/>
              <a:t>?pain</a:t>
            </a:r>
          </a:p>
          <a:p>
            <a:pPr lvl="3"/>
            <a:r>
              <a:rPr lang="en-US" altLang="ru-RU" smtClean="0"/>
              <a:t>?weight loss</a:t>
            </a:r>
          </a:p>
          <a:p>
            <a:pPr lvl="3"/>
            <a:r>
              <a:rPr lang="en-US" altLang="ru-RU" smtClean="0"/>
              <a:t>?palpable gall bladder</a:t>
            </a:r>
          </a:p>
          <a:p>
            <a:pPr lvl="3"/>
            <a:r>
              <a:rPr lang="en-US" altLang="ru-RU" smtClean="0"/>
              <a:t>?ascites</a:t>
            </a:r>
          </a:p>
        </p:txBody>
      </p:sp>
      <p:pic>
        <p:nvPicPr>
          <p:cNvPr id="4" name="Picture 6" descr="3915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908050"/>
            <a:ext cx="303212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thmb_443d56afba6291e-pancreas-tek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3357563"/>
            <a:ext cx="3095625"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33375"/>
            <a:ext cx="842962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685800" y="609600"/>
            <a:ext cx="7772400" cy="11430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ru-RU" smtClean="0"/>
              <a:t>History</a:t>
            </a:r>
          </a:p>
        </p:txBody>
      </p:sp>
      <p:sp>
        <p:nvSpPr>
          <p:cNvPr id="25603" name="Rectangle 2"/>
          <p:cNvSpPr>
            <a:spLocks noGrp="1" noChangeArrowheads="1"/>
          </p:cNvSpPr>
          <p:nvPr>
            <p:ph type="body" idx="1"/>
          </p:nvPr>
        </p:nvSpPr>
        <p:spPr>
          <a:xfrm>
            <a:off x="685800" y="1981200"/>
            <a:ext cx="7772400" cy="4127500"/>
          </a:xfrm>
        </p:spPr>
        <p:txBody>
          <a:bodyPr/>
          <a:lstStyle/>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800" smtClean="0"/>
              <a:t>Abdominal pain, weight change, fever</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800" smtClean="0"/>
              <a:t>Drug history</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800" smtClean="0"/>
              <a:t>Injections</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800" smtClean="0"/>
              <a:t>Alcohol</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800" smtClean="0"/>
              <a:t>Transfusion blood, blood products</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800" smtClean="0"/>
              <a:t>Contact with jaundiced individuals</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800" smtClean="0"/>
              <a:t>Sexual activity</a:t>
            </a:r>
          </a:p>
          <a:p>
            <a:pPr eaLnBrk="1" hangingPunct="1">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800" smtClean="0"/>
              <a:t>Ingestion raw shellfish, wild mushrooms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ru-RU" smtClean="0"/>
              <a:t>Physical examination</a:t>
            </a:r>
            <a:endParaRPr lang="en-IN" altLang="ru-RU" smtClean="0"/>
          </a:p>
        </p:txBody>
      </p:sp>
      <p:sp>
        <p:nvSpPr>
          <p:cNvPr id="3" name="Content Placeholder 2"/>
          <p:cNvSpPr>
            <a:spLocks noGrp="1"/>
          </p:cNvSpPr>
          <p:nvPr>
            <p:ph idx="1"/>
          </p:nvPr>
        </p:nvSpPr>
        <p:spPr>
          <a:xfrm>
            <a:off x="4572000" y="981075"/>
            <a:ext cx="4392613" cy="5616575"/>
          </a:xfrm>
        </p:spPr>
        <p:txBody>
          <a:bodyPr>
            <a:normAutofit fontScale="47500" lnSpcReduction="20000"/>
          </a:bodyPr>
          <a:lstStyle/>
          <a:p>
            <a:pPr>
              <a:defRPr/>
            </a:pPr>
            <a:r>
              <a:rPr lang="en-US" dirty="0" smtClean="0"/>
              <a:t>Assessment of patient’s nutritional status,</a:t>
            </a:r>
          </a:p>
          <a:p>
            <a:pPr>
              <a:defRPr/>
            </a:pPr>
            <a:r>
              <a:rPr lang="en-US" dirty="0" smtClean="0"/>
              <a:t>Temporal and proximal muscle wasting - long standing disease like ca or cirrhosis,</a:t>
            </a:r>
          </a:p>
          <a:p>
            <a:pPr>
              <a:defRPr/>
            </a:pPr>
            <a:r>
              <a:rPr lang="en-US" dirty="0" smtClean="0"/>
              <a:t>Scratch marks, </a:t>
            </a:r>
            <a:r>
              <a:rPr lang="en-US" dirty="0" err="1" smtClean="0"/>
              <a:t>purpura</a:t>
            </a:r>
            <a:r>
              <a:rPr lang="en-US" dirty="0" smtClean="0"/>
              <a:t>, fetor </a:t>
            </a:r>
            <a:r>
              <a:rPr lang="en-US" dirty="0" err="1" smtClean="0"/>
              <a:t>hepaticus</a:t>
            </a:r>
            <a:r>
              <a:rPr lang="en-US" dirty="0" smtClean="0"/>
              <a:t>,</a:t>
            </a:r>
          </a:p>
          <a:p>
            <a:pPr>
              <a:defRPr/>
            </a:pPr>
            <a:r>
              <a:rPr lang="en-US" dirty="0" smtClean="0"/>
              <a:t>Stigmata of chronic liver disease –spider nevi, </a:t>
            </a:r>
          </a:p>
          <a:p>
            <a:pPr>
              <a:defRPr/>
            </a:pPr>
            <a:r>
              <a:rPr lang="en-US" dirty="0" smtClean="0"/>
              <a:t>palmar erythema, </a:t>
            </a:r>
          </a:p>
          <a:p>
            <a:pPr>
              <a:defRPr/>
            </a:pPr>
            <a:r>
              <a:rPr lang="en-US" dirty="0" err="1" smtClean="0"/>
              <a:t>gynecomastia</a:t>
            </a:r>
            <a:r>
              <a:rPr lang="en-US" dirty="0" smtClean="0"/>
              <a:t>, </a:t>
            </a:r>
          </a:p>
          <a:p>
            <a:pPr>
              <a:defRPr/>
            </a:pPr>
            <a:r>
              <a:rPr lang="en-US" dirty="0" smtClean="0"/>
              <a:t>caput medusa, </a:t>
            </a:r>
          </a:p>
          <a:p>
            <a:pPr>
              <a:defRPr/>
            </a:pPr>
            <a:r>
              <a:rPr lang="en-US" dirty="0" err="1" smtClean="0"/>
              <a:t>dupuytrens</a:t>
            </a:r>
            <a:r>
              <a:rPr lang="en-US" dirty="0" smtClean="0"/>
              <a:t> contractures, </a:t>
            </a:r>
          </a:p>
          <a:p>
            <a:pPr>
              <a:defRPr/>
            </a:pPr>
            <a:r>
              <a:rPr lang="en-US" dirty="0" smtClean="0"/>
              <a:t>parotid enlargement or testicular atrophy - advanced alcoholic cirrhosis,</a:t>
            </a:r>
          </a:p>
          <a:p>
            <a:pPr>
              <a:defRPr/>
            </a:pPr>
            <a:r>
              <a:rPr lang="en-US" dirty="0" smtClean="0"/>
              <a:t>enlarged nodular liver-malignancy,</a:t>
            </a:r>
          </a:p>
          <a:p>
            <a:pPr>
              <a:defRPr/>
            </a:pPr>
            <a:r>
              <a:rPr lang="en-US" dirty="0" smtClean="0"/>
              <a:t>tender </a:t>
            </a:r>
            <a:r>
              <a:rPr lang="en-US" dirty="0" err="1" smtClean="0"/>
              <a:t>hepatomegaly</a:t>
            </a:r>
            <a:r>
              <a:rPr lang="en-US" dirty="0" smtClean="0"/>
              <a:t>-alcoholic, viral or parasites, </a:t>
            </a:r>
            <a:r>
              <a:rPr lang="en-US" dirty="0" err="1" smtClean="0"/>
              <a:t>amyloid</a:t>
            </a:r>
            <a:r>
              <a:rPr lang="en-US" dirty="0" smtClean="0"/>
              <a:t>, hepatic congestion,</a:t>
            </a:r>
          </a:p>
          <a:p>
            <a:pPr>
              <a:defRPr/>
            </a:pPr>
            <a:r>
              <a:rPr lang="en-US" dirty="0" smtClean="0"/>
              <a:t>MURPHYS sign-</a:t>
            </a:r>
            <a:r>
              <a:rPr lang="en-US" dirty="0" err="1" smtClean="0"/>
              <a:t>cholecystitis</a:t>
            </a:r>
            <a:r>
              <a:rPr lang="en-US" dirty="0" smtClean="0"/>
              <a:t>,</a:t>
            </a:r>
          </a:p>
          <a:p>
            <a:pPr>
              <a:defRPr/>
            </a:pPr>
            <a:r>
              <a:rPr lang="en-US" dirty="0" smtClean="0"/>
              <a:t>palpable gall bladder and </a:t>
            </a:r>
            <a:r>
              <a:rPr lang="en-US" dirty="0" err="1" smtClean="0"/>
              <a:t>courvoiser</a:t>
            </a:r>
            <a:r>
              <a:rPr lang="en-US" dirty="0" smtClean="0"/>
              <a:t> law,</a:t>
            </a:r>
          </a:p>
          <a:p>
            <a:pPr>
              <a:defRPr/>
            </a:pPr>
            <a:r>
              <a:rPr lang="en-US" dirty="0" err="1" smtClean="0"/>
              <a:t>ascites</a:t>
            </a:r>
            <a:r>
              <a:rPr lang="en-US" dirty="0" smtClean="0"/>
              <a:t> with jaundice- cirrhosis or malignancy with peritoneal spread,</a:t>
            </a:r>
          </a:p>
          <a:p>
            <a:pPr>
              <a:defRPr/>
            </a:pPr>
            <a:r>
              <a:rPr lang="en-US" dirty="0" smtClean="0"/>
              <a:t>abdominal veins,</a:t>
            </a:r>
          </a:p>
          <a:p>
            <a:pPr>
              <a:defRPr/>
            </a:pPr>
            <a:r>
              <a:rPr lang="en-US" dirty="0" smtClean="0"/>
              <a:t>Enlarged left </a:t>
            </a:r>
            <a:r>
              <a:rPr lang="en-US" dirty="0" err="1" smtClean="0"/>
              <a:t>supraclavicular</a:t>
            </a:r>
            <a:r>
              <a:rPr lang="en-US" dirty="0" smtClean="0"/>
              <a:t> </a:t>
            </a:r>
            <a:r>
              <a:rPr lang="en-US" dirty="0" err="1" smtClean="0"/>
              <a:t>lymphnode</a:t>
            </a:r>
            <a:r>
              <a:rPr lang="en-US" dirty="0" smtClean="0"/>
              <a:t>,</a:t>
            </a:r>
          </a:p>
          <a:p>
            <a:pPr>
              <a:defRPr/>
            </a:pPr>
            <a:r>
              <a:rPr lang="en-US" dirty="0" err="1" smtClean="0"/>
              <a:t>Periumblical</a:t>
            </a:r>
            <a:r>
              <a:rPr lang="en-US" dirty="0" smtClean="0"/>
              <a:t> nodule-sister </a:t>
            </a:r>
            <a:r>
              <a:rPr lang="en-US" dirty="0" err="1" smtClean="0"/>
              <a:t>mary</a:t>
            </a:r>
            <a:r>
              <a:rPr lang="en-US" dirty="0" smtClean="0"/>
              <a:t> josephs,</a:t>
            </a:r>
          </a:p>
          <a:p>
            <a:pPr>
              <a:defRPr/>
            </a:pPr>
            <a:r>
              <a:rPr lang="en-US" dirty="0" err="1" smtClean="0"/>
              <a:t>Jvp</a:t>
            </a:r>
            <a:r>
              <a:rPr lang="en-US" dirty="0" smtClean="0"/>
              <a:t>-right heart failure,</a:t>
            </a:r>
          </a:p>
          <a:p>
            <a:pPr>
              <a:defRPr/>
            </a:pPr>
            <a:r>
              <a:rPr lang="en-US" dirty="0" smtClean="0"/>
              <a:t>Right side pleural effusion,</a:t>
            </a:r>
          </a:p>
          <a:p>
            <a:pPr>
              <a:defRPr/>
            </a:pPr>
            <a:r>
              <a:rPr lang="en-US" dirty="0" smtClean="0"/>
              <a:t>Pedal edema, nails- clubbing and white nails,</a:t>
            </a:r>
          </a:p>
          <a:p>
            <a:pPr>
              <a:defRPr/>
            </a:pPr>
            <a:r>
              <a:rPr lang="en-US" dirty="0" smtClean="0"/>
              <a:t>Tremors or flaps,</a:t>
            </a:r>
          </a:p>
          <a:p>
            <a:pPr>
              <a:defRPr/>
            </a:pPr>
            <a:r>
              <a:rPr lang="en-US" dirty="0" smtClean="0"/>
              <a:t>Abdominal examination-enlarged left lobe of liver.</a:t>
            </a:r>
          </a:p>
          <a:p>
            <a:pPr>
              <a:defRPr/>
            </a:pPr>
            <a:endParaRPr lang="en-IN" dirty="0"/>
          </a:p>
        </p:txBody>
      </p:sp>
      <p:pic>
        <p:nvPicPr>
          <p:cNvPr id="2662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414020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p:txBody>
          <a:bodyPr/>
          <a:lstStyle/>
          <a:p>
            <a:r>
              <a:rPr lang="en-US" altLang="ru-RU" b="1" smtClean="0"/>
              <a:t>OTHER CONSIDERATIONS</a:t>
            </a:r>
            <a:endParaRPr lang="ru-RU" altLang="ru-RU" b="1" smtClean="0"/>
          </a:p>
        </p:txBody>
      </p:sp>
      <p:sp>
        <p:nvSpPr>
          <p:cNvPr id="27651" name="Объект 2"/>
          <p:cNvSpPr>
            <a:spLocks noGrp="1"/>
          </p:cNvSpPr>
          <p:nvPr>
            <p:ph idx="1"/>
          </p:nvPr>
        </p:nvSpPr>
        <p:spPr>
          <a:xfrm>
            <a:off x="457200" y="1412875"/>
            <a:ext cx="8229600" cy="4718050"/>
          </a:xfrm>
        </p:spPr>
        <p:txBody>
          <a:bodyPr/>
          <a:lstStyle/>
          <a:p>
            <a:r>
              <a:rPr lang="en-US" altLang="ru-RU" b="1" smtClean="0"/>
              <a:t>Painless progressive jaundice </a:t>
            </a:r>
            <a:r>
              <a:rPr lang="en-US" altLang="ru-RU" smtClean="0"/>
              <a:t>suggests carcinoma of the pancreas, especially in the presence of a palpable gall bladder (Courvoisier’s law).</a:t>
            </a:r>
          </a:p>
          <a:p>
            <a:r>
              <a:rPr lang="en-US" altLang="ru-RU" b="1" smtClean="0"/>
              <a:t>Sudden onset of jaundice and fever requires detailed HISTORY </a:t>
            </a:r>
            <a:r>
              <a:rPr lang="en-US" altLang="ru-RU" smtClean="0"/>
              <a:t>of foreign travel, drug abuse and sexual history.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1550" y="260350"/>
            <a:ext cx="5083175" cy="646113"/>
          </a:xfrm>
          <a:prstGeom prst="rect">
            <a:avLst/>
          </a:prstGeom>
          <a:noFill/>
        </p:spPr>
        <p:txBody>
          <a:bodyPr wrap="none">
            <a:spAutoFit/>
          </a:bodyPr>
          <a:lstStyle/>
          <a:p>
            <a:pPr algn="ctr">
              <a:defRPr/>
            </a:pPr>
            <a:r>
              <a:rPr lang="en-US" sz="3600" b="1" dirty="0">
                <a:ln w="12700">
                  <a:noFill/>
                  <a:prstDash val="solid"/>
                </a:ln>
                <a:effectLst>
                  <a:outerShdw blurRad="41275" dist="20320" dir="1800000" algn="tl" rotWithShape="0">
                    <a:srgbClr val="000000">
                      <a:alpha val="40000"/>
                    </a:srgbClr>
                  </a:outerShdw>
                </a:effectLst>
                <a:latin typeface="Arial" charset="0"/>
                <a:cs typeface="Arial" charset="0"/>
              </a:rPr>
              <a:t>Diagnosis of Jaundice</a:t>
            </a:r>
          </a:p>
        </p:txBody>
      </p:sp>
      <p:sp>
        <p:nvSpPr>
          <p:cNvPr id="28675" name="Rectangle 2"/>
          <p:cNvSpPr>
            <a:spLocks noChangeArrowheads="1"/>
          </p:cNvSpPr>
          <p:nvPr/>
        </p:nvSpPr>
        <p:spPr bwMode="auto">
          <a:xfrm>
            <a:off x="684213" y="1268413"/>
            <a:ext cx="70564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a:t>The health care provider will perform a physical exam. This may reveal liver swelling.</a:t>
            </a:r>
          </a:p>
          <a:p>
            <a:pPr eaLnBrk="1" hangingPunct="1">
              <a:buFont typeface="Arial" panose="020B0604020202020204" pitchFamily="34" charset="0"/>
              <a:buChar char="•"/>
            </a:pPr>
            <a:r>
              <a:rPr lang="en-US" altLang="ru-RU"/>
              <a:t>A bilirubin blood test will be done. </a:t>
            </a:r>
          </a:p>
          <a:p>
            <a:pPr eaLnBrk="1" hangingPunct="1"/>
            <a:r>
              <a:rPr lang="en-US" altLang="ru-RU"/>
              <a:t>Other tests vary, but may include:</a:t>
            </a:r>
          </a:p>
          <a:p>
            <a:pPr eaLnBrk="1" hangingPunct="1">
              <a:buFont typeface="Arial" panose="020B0604020202020204" pitchFamily="34" charset="0"/>
              <a:buChar char="•"/>
            </a:pPr>
            <a:r>
              <a:rPr lang="en-US" altLang="ru-RU"/>
              <a:t>Hepatitis virus panel to look for infection of the liver</a:t>
            </a:r>
          </a:p>
          <a:p>
            <a:pPr eaLnBrk="1" hangingPunct="1">
              <a:buFont typeface="Arial" panose="020B0604020202020204" pitchFamily="34" charset="0"/>
              <a:buChar char="•"/>
            </a:pPr>
            <a:r>
              <a:rPr lang="en-US" altLang="ru-RU"/>
              <a:t>Liver function tests to determine how well the liver is working</a:t>
            </a:r>
          </a:p>
          <a:p>
            <a:pPr eaLnBrk="1" hangingPunct="1">
              <a:buFont typeface="Arial" panose="020B0604020202020204" pitchFamily="34" charset="0"/>
              <a:buChar char="•"/>
            </a:pPr>
            <a:r>
              <a:rPr lang="en-US" altLang="ru-RU"/>
              <a:t>Complete blood count to check for low blood count or anemia</a:t>
            </a:r>
          </a:p>
          <a:p>
            <a:pPr eaLnBrk="1" hangingPunct="1">
              <a:buFont typeface="Arial" panose="020B0604020202020204" pitchFamily="34" charset="0"/>
              <a:buChar char="•"/>
            </a:pPr>
            <a:r>
              <a:rPr lang="en-US" altLang="ru-RU"/>
              <a:t>Abdominal ultrasound</a:t>
            </a:r>
          </a:p>
          <a:p>
            <a:pPr eaLnBrk="1" hangingPunct="1">
              <a:buFont typeface="Arial" panose="020B0604020202020204" pitchFamily="34" charset="0"/>
              <a:buChar char="•"/>
            </a:pPr>
            <a:r>
              <a:rPr lang="en-US" altLang="ru-RU"/>
              <a:t>Abdominal CT scan</a:t>
            </a:r>
          </a:p>
          <a:p>
            <a:pPr eaLnBrk="1" hangingPunct="1">
              <a:buFont typeface="Arial" panose="020B0604020202020204" pitchFamily="34" charset="0"/>
              <a:buChar char="•"/>
            </a:pPr>
            <a:r>
              <a:rPr lang="en-US" altLang="ru-RU"/>
              <a:t>Endoscopic retrograde cholangiopancreatography (ERCP)</a:t>
            </a:r>
          </a:p>
          <a:p>
            <a:pPr eaLnBrk="1" hangingPunct="1">
              <a:buFont typeface="Arial" panose="020B0604020202020204" pitchFamily="34" charset="0"/>
              <a:buChar char="•"/>
            </a:pPr>
            <a:r>
              <a:rPr lang="en-US" altLang="ru-RU"/>
              <a:t>Percutaneous transhepatic cholangiogram (PTCA)</a:t>
            </a:r>
          </a:p>
          <a:p>
            <a:pPr eaLnBrk="1" hangingPunct="1">
              <a:buFont typeface="Arial" panose="020B0604020202020204" pitchFamily="34" charset="0"/>
              <a:buChar char="•"/>
            </a:pPr>
            <a:r>
              <a:rPr lang="en-US" altLang="ru-RU"/>
              <a:t>Liver biopsy</a:t>
            </a:r>
          </a:p>
          <a:p>
            <a:pPr eaLnBrk="1" hangingPunct="1">
              <a:buFont typeface="Arial" panose="020B0604020202020204" pitchFamily="34" charset="0"/>
              <a:buChar char="•"/>
            </a:pPr>
            <a:r>
              <a:rPr lang="en-US" altLang="ru-RU"/>
              <a:t>Cholesterol level</a:t>
            </a:r>
          </a:p>
          <a:p>
            <a:pPr eaLnBrk="1" hangingPunct="1">
              <a:buFont typeface="Arial" panose="020B0604020202020204" pitchFamily="34" charset="0"/>
              <a:buChar char="•"/>
            </a:pPr>
            <a:r>
              <a:rPr lang="en-US" altLang="ru-RU"/>
              <a:t>Prothrombin time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68313" y="908050"/>
          <a:ext cx="8280400" cy="5705475"/>
        </p:xfrm>
        <a:graphic>
          <a:graphicData uri="http://schemas.openxmlformats.org/drawingml/2006/table">
            <a:tbl>
              <a:tblPr>
                <a:tableStyleId>{616DA210-FB5B-4158-B5E0-FEB733F419BA}</a:tableStyleId>
              </a:tblPr>
              <a:tblGrid>
                <a:gridCol w="2070100">
                  <a:extLst>
                    <a:ext uri="{9D8B030D-6E8A-4147-A177-3AD203B41FA5}">
                      <a16:colId xmlns:a16="http://schemas.microsoft.com/office/drawing/2014/main" val="20000"/>
                    </a:ext>
                  </a:extLst>
                </a:gridCol>
                <a:gridCol w="2070100">
                  <a:extLst>
                    <a:ext uri="{9D8B030D-6E8A-4147-A177-3AD203B41FA5}">
                      <a16:colId xmlns:a16="http://schemas.microsoft.com/office/drawing/2014/main" val="20001"/>
                    </a:ext>
                  </a:extLst>
                </a:gridCol>
                <a:gridCol w="2070100">
                  <a:extLst>
                    <a:ext uri="{9D8B030D-6E8A-4147-A177-3AD203B41FA5}">
                      <a16:colId xmlns:a16="http://schemas.microsoft.com/office/drawing/2014/main" val="20002"/>
                    </a:ext>
                  </a:extLst>
                </a:gridCol>
                <a:gridCol w="2070100">
                  <a:extLst>
                    <a:ext uri="{9D8B030D-6E8A-4147-A177-3AD203B41FA5}">
                      <a16:colId xmlns:a16="http://schemas.microsoft.com/office/drawing/2014/main" val="20003"/>
                    </a:ext>
                  </a:extLst>
                </a:gridCol>
              </a:tblGrid>
              <a:tr h="531887">
                <a:tc>
                  <a:txBody>
                    <a:bodyPr/>
                    <a:lstStyle/>
                    <a:p>
                      <a:r>
                        <a:rPr lang="en-US" sz="1600" dirty="0"/>
                        <a:t>Function test</a:t>
                      </a:r>
                    </a:p>
                  </a:txBody>
                  <a:tcPr marL="44171" marR="44171" marT="22088" marB="22088" anchor="ctr"/>
                </a:tc>
                <a:tc>
                  <a:txBody>
                    <a:bodyPr/>
                    <a:lstStyle/>
                    <a:p>
                      <a:r>
                        <a:rPr lang="en-US" sz="1600" dirty="0"/>
                        <a:t>Pre-hepatic Jaundice</a:t>
                      </a:r>
                    </a:p>
                  </a:txBody>
                  <a:tcPr marL="44171" marR="44171" marT="22088" marB="22088" anchor="ctr"/>
                </a:tc>
                <a:tc>
                  <a:txBody>
                    <a:bodyPr/>
                    <a:lstStyle/>
                    <a:p>
                      <a:r>
                        <a:rPr lang="en-US" sz="1600"/>
                        <a:t>Hepatic Jaundice</a:t>
                      </a:r>
                    </a:p>
                  </a:txBody>
                  <a:tcPr marL="44171" marR="44171" marT="22088" marB="22088" anchor="ctr"/>
                </a:tc>
                <a:tc>
                  <a:txBody>
                    <a:bodyPr/>
                    <a:lstStyle/>
                    <a:p>
                      <a:r>
                        <a:rPr lang="en-US" sz="1600"/>
                        <a:t>Post-hepatic Jaundice</a:t>
                      </a:r>
                    </a:p>
                  </a:txBody>
                  <a:tcPr marL="44171" marR="44171" marT="22088" marB="22088" anchor="ctr"/>
                </a:tc>
                <a:extLst>
                  <a:ext uri="{0D108BD9-81ED-4DB2-BD59-A6C34878D82A}">
                    <a16:rowId xmlns:a16="http://schemas.microsoft.com/office/drawing/2014/main" val="10000"/>
                  </a:ext>
                </a:extLst>
              </a:tr>
              <a:tr h="406563">
                <a:tc>
                  <a:txBody>
                    <a:bodyPr/>
                    <a:lstStyle/>
                    <a:p>
                      <a:r>
                        <a:rPr lang="en-US" sz="1600"/>
                        <a:t>Total bilirubin</a:t>
                      </a:r>
                    </a:p>
                  </a:txBody>
                  <a:tcPr marL="44171" marR="44171" marT="22088" marB="22088" anchor="ctr"/>
                </a:tc>
                <a:tc>
                  <a:txBody>
                    <a:bodyPr/>
                    <a:lstStyle/>
                    <a:p>
                      <a:r>
                        <a:rPr lang="en-US" sz="1600"/>
                        <a:t>Normal / Increased</a:t>
                      </a:r>
                    </a:p>
                  </a:txBody>
                  <a:tcPr marL="44171" marR="44171" marT="22088" marB="22088" anchor="ctr"/>
                </a:tc>
                <a:tc gridSpan="2">
                  <a:txBody>
                    <a:bodyPr/>
                    <a:lstStyle/>
                    <a:p>
                      <a:r>
                        <a:rPr lang="en-US" sz="1600"/>
                        <a:t>Increased</a:t>
                      </a:r>
                    </a:p>
                  </a:txBody>
                  <a:tcPr marL="44171" marR="44171" marT="22088" marB="22088" anchor="ctr"/>
                </a:tc>
                <a:tc hMerge="1">
                  <a:txBody>
                    <a:bodyPr/>
                    <a:lstStyle/>
                    <a:p>
                      <a:endParaRPr lang="en-US"/>
                    </a:p>
                  </a:txBody>
                  <a:tcPr/>
                </a:tc>
                <a:extLst>
                  <a:ext uri="{0D108BD9-81ED-4DB2-BD59-A6C34878D82A}">
                    <a16:rowId xmlns:a16="http://schemas.microsoft.com/office/drawing/2014/main" val="10001"/>
                  </a:ext>
                </a:extLst>
              </a:tr>
              <a:tr h="406563">
                <a:tc>
                  <a:txBody>
                    <a:bodyPr/>
                    <a:lstStyle/>
                    <a:p>
                      <a:r>
                        <a:rPr lang="en-US" sz="1600"/>
                        <a:t>Conjugated bilirubin</a:t>
                      </a:r>
                    </a:p>
                  </a:txBody>
                  <a:tcPr marL="44171" marR="44171" marT="22088" marB="22088" anchor="ctr"/>
                </a:tc>
                <a:tc>
                  <a:txBody>
                    <a:bodyPr/>
                    <a:lstStyle/>
                    <a:p>
                      <a:r>
                        <a:rPr lang="en-US" sz="1600"/>
                        <a:t>Normal</a:t>
                      </a:r>
                    </a:p>
                  </a:txBody>
                  <a:tcPr marL="44171" marR="44171" marT="22088" marB="22088" anchor="ctr"/>
                </a:tc>
                <a:tc>
                  <a:txBody>
                    <a:bodyPr/>
                    <a:lstStyle/>
                    <a:p>
                      <a:r>
                        <a:rPr lang="en-US" sz="1600"/>
                        <a:t>Increased</a:t>
                      </a:r>
                    </a:p>
                  </a:txBody>
                  <a:tcPr marL="44171" marR="44171" marT="22088" marB="22088" anchor="ctr"/>
                </a:tc>
                <a:tc>
                  <a:txBody>
                    <a:bodyPr/>
                    <a:lstStyle/>
                    <a:p>
                      <a:r>
                        <a:rPr lang="en-US" sz="1600"/>
                        <a:t>Increased</a:t>
                      </a:r>
                    </a:p>
                  </a:txBody>
                  <a:tcPr marL="44171" marR="44171" marT="22088" marB="22088" anchor="ctr"/>
                </a:tc>
                <a:extLst>
                  <a:ext uri="{0D108BD9-81ED-4DB2-BD59-A6C34878D82A}">
                    <a16:rowId xmlns:a16="http://schemas.microsoft.com/office/drawing/2014/main" val="10002"/>
                  </a:ext>
                </a:extLst>
              </a:tr>
              <a:tr h="531887">
                <a:tc>
                  <a:txBody>
                    <a:bodyPr/>
                    <a:lstStyle/>
                    <a:p>
                      <a:r>
                        <a:rPr lang="en-US" sz="1600" dirty="0" err="1"/>
                        <a:t>Unconjugated</a:t>
                      </a:r>
                      <a:r>
                        <a:rPr lang="en-US" sz="1600" dirty="0"/>
                        <a:t> </a:t>
                      </a:r>
                      <a:r>
                        <a:rPr lang="en-US" sz="1600" dirty="0" err="1"/>
                        <a:t>bilirubin</a:t>
                      </a:r>
                      <a:endParaRPr lang="en-US" sz="1600" dirty="0"/>
                    </a:p>
                  </a:txBody>
                  <a:tcPr marL="44171" marR="44171" marT="22088" marB="22088" anchor="ctr"/>
                </a:tc>
                <a:tc>
                  <a:txBody>
                    <a:bodyPr/>
                    <a:lstStyle/>
                    <a:p>
                      <a:r>
                        <a:rPr lang="en-US" sz="1600"/>
                        <a:t>Normal / Increased</a:t>
                      </a:r>
                    </a:p>
                  </a:txBody>
                  <a:tcPr marL="44171" marR="44171" marT="22088" marB="22088" anchor="ctr"/>
                </a:tc>
                <a:tc>
                  <a:txBody>
                    <a:bodyPr/>
                    <a:lstStyle/>
                    <a:p>
                      <a:r>
                        <a:rPr lang="en-US" sz="1600"/>
                        <a:t>Increased</a:t>
                      </a:r>
                    </a:p>
                  </a:txBody>
                  <a:tcPr marL="44171" marR="44171" marT="22088" marB="22088" anchor="ctr"/>
                </a:tc>
                <a:tc>
                  <a:txBody>
                    <a:bodyPr/>
                    <a:lstStyle/>
                    <a:p>
                      <a:r>
                        <a:rPr lang="en-US" sz="1600"/>
                        <a:t>Normal</a:t>
                      </a:r>
                    </a:p>
                  </a:txBody>
                  <a:tcPr marL="44171" marR="44171" marT="22088" marB="22088" anchor="ctr"/>
                </a:tc>
                <a:extLst>
                  <a:ext uri="{0D108BD9-81ED-4DB2-BD59-A6C34878D82A}">
                    <a16:rowId xmlns:a16="http://schemas.microsoft.com/office/drawing/2014/main" val="10003"/>
                  </a:ext>
                </a:extLst>
              </a:tr>
              <a:tr h="406563">
                <a:tc>
                  <a:txBody>
                    <a:bodyPr/>
                    <a:lstStyle/>
                    <a:p>
                      <a:r>
                        <a:rPr lang="en-US" sz="1600"/>
                        <a:t>Urobilinogen</a:t>
                      </a:r>
                    </a:p>
                  </a:txBody>
                  <a:tcPr marL="44171" marR="44171" marT="22088" marB="22088" anchor="ctr"/>
                </a:tc>
                <a:tc>
                  <a:txBody>
                    <a:bodyPr/>
                    <a:lstStyle/>
                    <a:p>
                      <a:r>
                        <a:rPr lang="en-US" sz="1600"/>
                        <a:t>Normal / Increased</a:t>
                      </a:r>
                    </a:p>
                  </a:txBody>
                  <a:tcPr marL="44171" marR="44171" marT="22088" marB="22088" anchor="ctr"/>
                </a:tc>
                <a:tc>
                  <a:txBody>
                    <a:bodyPr/>
                    <a:lstStyle/>
                    <a:p>
                      <a:r>
                        <a:rPr lang="en-US" sz="1600"/>
                        <a:t>Increased</a:t>
                      </a:r>
                    </a:p>
                  </a:txBody>
                  <a:tcPr marL="44171" marR="44171" marT="22088" marB="22088" anchor="ctr"/>
                </a:tc>
                <a:tc>
                  <a:txBody>
                    <a:bodyPr/>
                    <a:lstStyle/>
                    <a:p>
                      <a:r>
                        <a:rPr lang="en-US" sz="1600"/>
                        <a:t>Decreased / Negative</a:t>
                      </a:r>
                    </a:p>
                  </a:txBody>
                  <a:tcPr marL="44171" marR="44171" marT="22088" marB="22088" anchor="ctr"/>
                </a:tc>
                <a:extLst>
                  <a:ext uri="{0D108BD9-81ED-4DB2-BD59-A6C34878D82A}">
                    <a16:rowId xmlns:a16="http://schemas.microsoft.com/office/drawing/2014/main" val="10004"/>
                  </a:ext>
                </a:extLst>
              </a:tr>
              <a:tr h="755047">
                <a:tc>
                  <a:txBody>
                    <a:bodyPr/>
                    <a:lstStyle/>
                    <a:p>
                      <a:r>
                        <a:rPr lang="en-US" sz="1600"/>
                        <a:t>Urine Color</a:t>
                      </a:r>
                    </a:p>
                  </a:txBody>
                  <a:tcPr marL="44171" marR="44171" marT="22088" marB="22088" anchor="ctr"/>
                </a:tc>
                <a:tc>
                  <a:txBody>
                    <a:bodyPr/>
                    <a:lstStyle/>
                    <a:p>
                      <a:r>
                        <a:rPr lang="en-US" sz="1600"/>
                        <a:t>Normal</a:t>
                      </a:r>
                    </a:p>
                  </a:txBody>
                  <a:tcPr marL="44171" marR="44171" marT="22088" marB="22088" anchor="ctr"/>
                </a:tc>
                <a:tc>
                  <a:txBody>
                    <a:bodyPr/>
                    <a:lstStyle/>
                    <a:p>
                      <a:r>
                        <a:rPr lang="en-US" sz="1600"/>
                        <a:t>Dark (urobilinogen + conjugated bilirubin)</a:t>
                      </a:r>
                    </a:p>
                  </a:txBody>
                  <a:tcPr marL="44171" marR="44171" marT="22088" marB="22088" anchor="ctr"/>
                </a:tc>
                <a:tc>
                  <a:txBody>
                    <a:bodyPr/>
                    <a:lstStyle/>
                    <a:p>
                      <a:r>
                        <a:rPr lang="en-US" sz="1600"/>
                        <a:t>Dark (conjugated bilirubin)</a:t>
                      </a:r>
                    </a:p>
                  </a:txBody>
                  <a:tcPr marL="44171" marR="44171" marT="22088" marB="22088" anchor="ctr"/>
                </a:tc>
                <a:extLst>
                  <a:ext uri="{0D108BD9-81ED-4DB2-BD59-A6C34878D82A}">
                    <a16:rowId xmlns:a16="http://schemas.microsoft.com/office/drawing/2014/main" val="10005"/>
                  </a:ext>
                </a:extLst>
              </a:tr>
              <a:tr h="288032">
                <a:tc>
                  <a:txBody>
                    <a:bodyPr/>
                    <a:lstStyle/>
                    <a:p>
                      <a:r>
                        <a:rPr lang="en-US" sz="1600"/>
                        <a:t>Stool Color</a:t>
                      </a:r>
                    </a:p>
                  </a:txBody>
                  <a:tcPr marL="44171" marR="44171" marT="22088" marB="22088" anchor="ctr"/>
                </a:tc>
                <a:tc>
                  <a:txBody>
                    <a:bodyPr/>
                    <a:lstStyle/>
                    <a:p>
                      <a:r>
                        <a:rPr lang="en-US" sz="1600"/>
                        <a:t>Normal</a:t>
                      </a:r>
                    </a:p>
                  </a:txBody>
                  <a:tcPr marL="44171" marR="44171" marT="22088" marB="22088" anchor="ctr"/>
                </a:tc>
                <a:tc>
                  <a:txBody>
                    <a:bodyPr/>
                    <a:lstStyle/>
                    <a:p>
                      <a:r>
                        <a:rPr lang="en-US" sz="1600"/>
                        <a:t>Normal/Pale</a:t>
                      </a:r>
                    </a:p>
                  </a:txBody>
                  <a:tcPr marL="44171" marR="44171" marT="22088" marB="22088" anchor="ctr"/>
                </a:tc>
                <a:tc>
                  <a:txBody>
                    <a:bodyPr/>
                    <a:lstStyle/>
                    <a:p>
                      <a:r>
                        <a:rPr lang="en-US" sz="1600"/>
                        <a:t>Pale</a:t>
                      </a:r>
                    </a:p>
                  </a:txBody>
                  <a:tcPr marL="44171" marR="44171" marT="22088" marB="22088" anchor="ctr"/>
                </a:tc>
                <a:extLst>
                  <a:ext uri="{0D108BD9-81ED-4DB2-BD59-A6C34878D82A}">
                    <a16:rowId xmlns:a16="http://schemas.microsoft.com/office/drawing/2014/main" val="10006"/>
                  </a:ext>
                </a:extLst>
              </a:tr>
              <a:tr h="580805">
                <a:tc>
                  <a:txBody>
                    <a:bodyPr/>
                    <a:lstStyle/>
                    <a:p>
                      <a:r>
                        <a:rPr lang="en-US" sz="1600"/>
                        <a:t>Alkaline phosphatase levels</a:t>
                      </a:r>
                    </a:p>
                  </a:txBody>
                  <a:tcPr marL="44171" marR="44171" marT="22088" marB="22088" anchor="ctr"/>
                </a:tc>
                <a:tc rowSpan="2">
                  <a:txBody>
                    <a:bodyPr/>
                    <a:lstStyle/>
                    <a:p>
                      <a:r>
                        <a:rPr lang="en-US" sz="1600"/>
                        <a:t>Normal</a:t>
                      </a:r>
                    </a:p>
                  </a:txBody>
                  <a:tcPr marL="44171" marR="44171" marT="22088" marB="22088" anchor="ctr"/>
                </a:tc>
                <a:tc gridSpan="2">
                  <a:txBody>
                    <a:bodyPr/>
                    <a:lstStyle/>
                    <a:p>
                      <a:r>
                        <a:rPr lang="en-US" sz="1600"/>
                        <a:t>Increased</a:t>
                      </a:r>
                    </a:p>
                  </a:txBody>
                  <a:tcPr marL="44171" marR="44171" marT="22088" marB="22088" anchor="ctr"/>
                </a:tc>
                <a:tc hMerge="1">
                  <a:txBody>
                    <a:bodyPr/>
                    <a:lstStyle/>
                    <a:p>
                      <a:endParaRPr lang="en-US"/>
                    </a:p>
                  </a:txBody>
                  <a:tcPr/>
                </a:tc>
                <a:extLst>
                  <a:ext uri="{0D108BD9-81ED-4DB2-BD59-A6C34878D82A}">
                    <a16:rowId xmlns:a16="http://schemas.microsoft.com/office/drawing/2014/main" val="10007"/>
                  </a:ext>
                </a:extLst>
              </a:tr>
              <a:tr h="929289">
                <a:tc>
                  <a:txBody>
                    <a:bodyPr/>
                    <a:lstStyle/>
                    <a:p>
                      <a:r>
                        <a:rPr lang="en-US" sz="1600"/>
                        <a:t>Alanine transferase and Aspartate transferase levels</a:t>
                      </a:r>
                    </a:p>
                  </a:txBody>
                  <a:tcPr marL="44171" marR="44171" marT="22088" marB="22088" anchor="ctr"/>
                </a:tc>
                <a:tc vMerge="1">
                  <a:txBody>
                    <a:bodyPr/>
                    <a:lstStyle/>
                    <a:p>
                      <a:endParaRPr lang="en-US"/>
                    </a:p>
                  </a:txBody>
                  <a:tcPr/>
                </a:tc>
                <a:tc gridSpan="2">
                  <a:txBody>
                    <a:bodyPr/>
                    <a:lstStyle/>
                    <a:p>
                      <a:r>
                        <a:rPr lang="en-US" sz="1600"/>
                        <a:t>Increased</a:t>
                      </a:r>
                    </a:p>
                  </a:txBody>
                  <a:tcPr marL="44171" marR="44171" marT="22088" marB="22088" anchor="ctr"/>
                </a:tc>
                <a:tc hMerge="1">
                  <a:txBody>
                    <a:bodyPr/>
                    <a:lstStyle/>
                    <a:p>
                      <a:endParaRPr lang="en-US"/>
                    </a:p>
                  </a:txBody>
                  <a:tcPr/>
                </a:tc>
                <a:extLst>
                  <a:ext uri="{0D108BD9-81ED-4DB2-BD59-A6C34878D82A}">
                    <a16:rowId xmlns:a16="http://schemas.microsoft.com/office/drawing/2014/main" val="10008"/>
                  </a:ext>
                </a:extLst>
              </a:tr>
              <a:tr h="580805">
                <a:tc>
                  <a:txBody>
                    <a:bodyPr/>
                    <a:lstStyle/>
                    <a:p>
                      <a:r>
                        <a:rPr lang="en-US" sz="1600"/>
                        <a:t>Conjugated Bilirubin in Urine</a:t>
                      </a:r>
                    </a:p>
                  </a:txBody>
                  <a:tcPr marL="44171" marR="44171" marT="22088" marB="22088" anchor="ctr"/>
                </a:tc>
                <a:tc>
                  <a:txBody>
                    <a:bodyPr/>
                    <a:lstStyle/>
                    <a:p>
                      <a:r>
                        <a:rPr lang="en-US" sz="1600"/>
                        <a:t>Not Present</a:t>
                      </a:r>
                    </a:p>
                  </a:txBody>
                  <a:tcPr marL="44171" marR="44171" marT="22088" marB="22088" anchor="ctr"/>
                </a:tc>
                <a:tc gridSpan="2">
                  <a:txBody>
                    <a:bodyPr/>
                    <a:lstStyle/>
                    <a:p>
                      <a:r>
                        <a:rPr lang="en-US" sz="1600"/>
                        <a:t>Present</a:t>
                      </a:r>
                    </a:p>
                  </a:txBody>
                  <a:tcPr marL="44171" marR="44171" marT="22088" marB="22088" anchor="ctr"/>
                </a:tc>
                <a:tc hMerge="1">
                  <a:txBody>
                    <a:bodyPr/>
                    <a:lstStyle/>
                    <a:p>
                      <a:endParaRPr lang="en-US"/>
                    </a:p>
                  </a:txBody>
                  <a:tcPr/>
                </a:tc>
                <a:extLst>
                  <a:ext uri="{0D108BD9-81ED-4DB2-BD59-A6C34878D82A}">
                    <a16:rowId xmlns:a16="http://schemas.microsoft.com/office/drawing/2014/main" val="10009"/>
                  </a:ext>
                </a:extLst>
              </a:tr>
              <a:tr h="288032">
                <a:tc>
                  <a:txBody>
                    <a:bodyPr/>
                    <a:lstStyle/>
                    <a:p>
                      <a:r>
                        <a:rPr lang="en-US" sz="1600" dirty="0" err="1" smtClean="0"/>
                        <a:t>Splenomegaly</a:t>
                      </a:r>
                      <a:endParaRPr lang="en-US" sz="1600" dirty="0"/>
                    </a:p>
                  </a:txBody>
                  <a:tcPr marL="44171" marR="44171" marT="22088" marB="22088" anchor="ctr"/>
                </a:tc>
                <a:tc>
                  <a:txBody>
                    <a:bodyPr/>
                    <a:lstStyle/>
                    <a:p>
                      <a:r>
                        <a:rPr lang="en-US" sz="1600" dirty="0"/>
                        <a:t>Present</a:t>
                      </a:r>
                    </a:p>
                  </a:txBody>
                  <a:tcPr marL="44171" marR="44171" marT="22088" marB="22088" anchor="ctr"/>
                </a:tc>
                <a:tc>
                  <a:txBody>
                    <a:bodyPr/>
                    <a:lstStyle/>
                    <a:p>
                      <a:r>
                        <a:rPr lang="en-US" sz="1600"/>
                        <a:t>Present</a:t>
                      </a:r>
                    </a:p>
                  </a:txBody>
                  <a:tcPr marL="44171" marR="44171" marT="22088" marB="22088" anchor="ctr"/>
                </a:tc>
                <a:tc>
                  <a:txBody>
                    <a:bodyPr/>
                    <a:lstStyle/>
                    <a:p>
                      <a:r>
                        <a:rPr lang="en-US" sz="1600" dirty="0"/>
                        <a:t>Absent</a:t>
                      </a:r>
                    </a:p>
                  </a:txBody>
                  <a:tcPr marL="44171" marR="44171" marT="22088" marB="22088" anchor="ctr"/>
                </a:tc>
                <a:extLst>
                  <a:ext uri="{0D108BD9-81ED-4DB2-BD59-A6C34878D82A}">
                    <a16:rowId xmlns:a16="http://schemas.microsoft.com/office/drawing/2014/main" val="10010"/>
                  </a:ext>
                </a:extLst>
              </a:tr>
            </a:tbl>
          </a:graphicData>
        </a:graphic>
      </p:graphicFrame>
      <p:sp>
        <p:nvSpPr>
          <p:cNvPr id="29758" name="Rectangle 3"/>
          <p:cNvSpPr>
            <a:spLocks noChangeArrowheads="1"/>
          </p:cNvSpPr>
          <p:nvPr/>
        </p:nvSpPr>
        <p:spPr bwMode="auto">
          <a:xfrm>
            <a:off x="2843213" y="260350"/>
            <a:ext cx="316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2400"/>
              <a:t>Table of diagnostic tests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539750" y="333375"/>
            <a:ext cx="8229600" cy="1139825"/>
          </a:xfrm>
          <a:noFill/>
        </p:spPr>
        <p:txBody>
          <a:bodyPr/>
          <a:lstStyle/>
          <a:p>
            <a:r>
              <a:rPr lang="en-US" altLang="ru-RU" smtClean="0"/>
              <a:t>Laboratory Tests – Prehepatic jaundice</a:t>
            </a:r>
          </a:p>
        </p:txBody>
      </p:sp>
      <p:sp>
        <p:nvSpPr>
          <p:cNvPr id="30723" name="Rectangle 5" descr="Rectangle: Click to edit Master text styles&#10;Second level&#10;Third level&#10;Fourth level&#10;Fifth level"/>
          <p:cNvSpPr>
            <a:spLocks noGrp="1" noChangeArrowheads="1"/>
          </p:cNvSpPr>
          <p:nvPr>
            <p:ph type="body" idx="1"/>
          </p:nvPr>
        </p:nvSpPr>
        <p:spPr>
          <a:xfrm>
            <a:off x="762000" y="1905000"/>
            <a:ext cx="4097338" cy="4038600"/>
          </a:xfrm>
          <a:noFill/>
        </p:spPr>
        <p:txBody>
          <a:bodyPr/>
          <a:lstStyle/>
          <a:p>
            <a:pPr>
              <a:lnSpc>
                <a:spcPct val="90000"/>
              </a:lnSpc>
            </a:pPr>
            <a:r>
              <a:rPr lang="hr-HR" altLang="ru-RU" smtClean="0"/>
              <a:t>B</a:t>
            </a:r>
            <a:r>
              <a:rPr lang="en-US" altLang="ru-RU" smtClean="0"/>
              <a:t>ilirubin level </a:t>
            </a:r>
            <a:r>
              <a:rPr lang="hr-HR" altLang="ru-RU" smtClean="0"/>
              <a:t>in serum </a:t>
            </a:r>
            <a:r>
              <a:rPr lang="en-US" altLang="ru-RU" smtClean="0"/>
              <a:t>(total and direct)</a:t>
            </a:r>
          </a:p>
          <a:p>
            <a:pPr>
              <a:lnSpc>
                <a:spcPct val="90000"/>
              </a:lnSpc>
            </a:pPr>
            <a:r>
              <a:rPr lang="hr-HR" altLang="ru-RU" smtClean="0"/>
              <a:t>A</a:t>
            </a:r>
            <a:r>
              <a:rPr lang="en-US" altLang="ru-RU" smtClean="0"/>
              <a:t>minotransferase</a:t>
            </a:r>
          </a:p>
          <a:p>
            <a:pPr>
              <a:lnSpc>
                <a:spcPct val="90000"/>
              </a:lnSpc>
            </a:pPr>
            <a:r>
              <a:rPr lang="en-US" altLang="ru-RU" smtClean="0"/>
              <a:t>Alk</a:t>
            </a:r>
            <a:r>
              <a:rPr lang="hr-HR" altLang="ru-RU" smtClean="0"/>
              <a:t>aline</a:t>
            </a:r>
            <a:r>
              <a:rPr lang="en-US" altLang="ru-RU" smtClean="0"/>
              <a:t> </a:t>
            </a:r>
            <a:r>
              <a:rPr lang="hr-HR" altLang="ru-RU" smtClean="0"/>
              <a:t>p</a:t>
            </a:r>
            <a:r>
              <a:rPr lang="en-US" altLang="ru-RU" smtClean="0"/>
              <a:t>hos</a:t>
            </a:r>
            <a:r>
              <a:rPr lang="hr-HR" altLang="ru-RU" smtClean="0"/>
              <a:t>phatase</a:t>
            </a:r>
            <a:endParaRPr lang="en-US" altLang="ru-RU" smtClean="0"/>
          </a:p>
          <a:p>
            <a:pPr>
              <a:lnSpc>
                <a:spcPct val="90000"/>
              </a:lnSpc>
            </a:pPr>
            <a:r>
              <a:rPr lang="en-US" altLang="ru-RU" smtClean="0"/>
              <a:t>U/A for bilirubin and urobilogen</a:t>
            </a:r>
          </a:p>
          <a:p>
            <a:pPr>
              <a:lnSpc>
                <a:spcPct val="90000"/>
              </a:lnSpc>
              <a:buFont typeface="Wingdings" panose="05000000000000000000" pitchFamily="2" charset="2"/>
              <a:buNone/>
            </a:pPr>
            <a:endParaRPr lang="en-US" altLang="ru-RU" smtClean="0"/>
          </a:p>
        </p:txBody>
      </p:sp>
      <p:sp>
        <p:nvSpPr>
          <p:cNvPr id="30724" name="Rectangle 6" descr="Rectangle: Click to edit Master text styles&#10;Second level&#10;Third level&#10;Fourth level&#10;Fifth level"/>
          <p:cNvSpPr>
            <a:spLocks noChangeArrowheads="1"/>
          </p:cNvSpPr>
          <p:nvPr/>
        </p:nvSpPr>
        <p:spPr bwMode="auto">
          <a:xfrm>
            <a:off x="5076825" y="1773238"/>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20000"/>
              </a:spcBef>
              <a:buClr>
                <a:schemeClr val="bg2"/>
              </a:buClr>
              <a:buSzPct val="70000"/>
              <a:buFont typeface="Wingdings" panose="05000000000000000000" pitchFamily="2" charset="2"/>
              <a:buChar char="l"/>
            </a:pPr>
            <a:r>
              <a:rPr lang="en-US" altLang="ru-RU" sz="2700"/>
              <a:t>C</a:t>
            </a:r>
            <a:r>
              <a:rPr lang="hr-HR" altLang="ru-RU" sz="2700"/>
              <a:t>omplete blood count</a:t>
            </a:r>
            <a:endParaRPr lang="en-US" altLang="ru-RU" sz="2700"/>
          </a:p>
          <a:p>
            <a:pPr eaLnBrk="1" hangingPunct="1">
              <a:spcBef>
                <a:spcPct val="20000"/>
              </a:spcBef>
              <a:buClr>
                <a:schemeClr val="bg2"/>
              </a:buClr>
              <a:buSzPct val="70000"/>
              <a:buFont typeface="Wingdings" panose="05000000000000000000" pitchFamily="2" charset="2"/>
              <a:buChar char="l"/>
            </a:pPr>
            <a:r>
              <a:rPr lang="en-US" altLang="ru-RU" sz="2700"/>
              <a:t>P</a:t>
            </a:r>
            <a:r>
              <a:rPr lang="hr-HR" altLang="ru-RU" sz="2700"/>
              <a:t>rothrombin time</a:t>
            </a:r>
            <a:endParaRPr lang="en-US" altLang="ru-RU" sz="2700"/>
          </a:p>
          <a:p>
            <a:pPr eaLnBrk="1" hangingPunct="1">
              <a:spcBef>
                <a:spcPct val="20000"/>
              </a:spcBef>
              <a:buClr>
                <a:schemeClr val="bg2"/>
              </a:buClr>
              <a:buSzPct val="70000"/>
              <a:buFont typeface="Wingdings" panose="05000000000000000000" pitchFamily="2" charset="2"/>
              <a:buChar char="l"/>
            </a:pPr>
            <a:r>
              <a:rPr lang="en-US" altLang="ru-RU" sz="2700"/>
              <a:t>Other lab</a:t>
            </a:r>
            <a:r>
              <a:rPr lang="hr-HR" altLang="ru-RU" sz="2700"/>
              <a:t>oratory tests</a:t>
            </a:r>
            <a:r>
              <a:rPr lang="en-US" altLang="ru-RU" sz="2700"/>
              <a:t> pertinent to history</a:t>
            </a:r>
          </a:p>
          <a:p>
            <a:pPr eaLnBrk="1" hangingPunct="1">
              <a:spcBef>
                <a:spcPct val="20000"/>
              </a:spcBef>
              <a:buClr>
                <a:schemeClr val="bg2"/>
              </a:buClr>
              <a:buSzPct val="70000"/>
              <a:buFont typeface="Wingdings" panose="05000000000000000000" pitchFamily="2" charset="2"/>
              <a:buChar char="l"/>
            </a:pPr>
            <a:r>
              <a:rPr lang="en-US" altLang="ru-RU" sz="2700"/>
              <a:t>Coombs test</a:t>
            </a:r>
          </a:p>
          <a:p>
            <a:pPr eaLnBrk="1" hangingPunct="1">
              <a:spcBef>
                <a:spcPct val="20000"/>
              </a:spcBef>
              <a:buClr>
                <a:schemeClr val="bg2"/>
              </a:buClr>
              <a:buSzPct val="70000"/>
              <a:buFont typeface="Wingdings" panose="05000000000000000000" pitchFamily="2" charset="2"/>
              <a:buChar char="l"/>
            </a:pPr>
            <a:r>
              <a:rPr lang="hr-HR" altLang="ru-RU" sz="2700"/>
              <a:t>E</a:t>
            </a:r>
            <a:r>
              <a:rPr lang="en-US" altLang="ru-RU" sz="2700"/>
              <a:t>lectrophoresis</a:t>
            </a:r>
            <a:r>
              <a:rPr lang="hr-HR" altLang="ru-RU" sz="2700"/>
              <a:t> of hemoglobin</a:t>
            </a:r>
            <a:endParaRPr lang="en-US" altLang="ru-RU" sz="2700"/>
          </a:p>
          <a:p>
            <a:pPr eaLnBrk="1" hangingPunct="1">
              <a:spcBef>
                <a:spcPct val="20000"/>
              </a:spcBef>
              <a:buClr>
                <a:schemeClr val="bg2"/>
              </a:buClr>
              <a:buSzPct val="70000"/>
              <a:buFont typeface="Wingdings" panose="05000000000000000000" pitchFamily="2" charset="2"/>
              <a:buChar char="l"/>
            </a:pPr>
            <a:r>
              <a:rPr lang="en-US" altLang="ru-RU" sz="2700"/>
              <a:t>Viral hepatitis panel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424862"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en-US" altLang="ru-RU" sz="4400" b="1" smtClean="0"/>
              <a:t>Mild jaundice</a:t>
            </a:r>
            <a:endParaRPr lang="ru-RU" altLang="ru-RU" smtClean="0"/>
          </a:p>
        </p:txBody>
      </p:sp>
      <p:sp>
        <p:nvSpPr>
          <p:cNvPr id="5123" name="Объект 2"/>
          <p:cNvSpPr>
            <a:spLocks noGrp="1"/>
          </p:cNvSpPr>
          <p:nvPr>
            <p:ph idx="1"/>
          </p:nvPr>
        </p:nvSpPr>
        <p:spPr>
          <a:xfrm>
            <a:off x="5508625" y="1484313"/>
            <a:ext cx="3178175" cy="4646612"/>
          </a:xfrm>
        </p:spPr>
        <p:txBody>
          <a:bodyPr/>
          <a:lstStyle/>
          <a:p>
            <a:r>
              <a:rPr lang="en-US" altLang="ru-RU" sz="2000" i="1" smtClean="0"/>
              <a:t>is evident in the sclera, there is no obvious jaundice in the skin.</a:t>
            </a:r>
          </a:p>
          <a:p>
            <a:r>
              <a:rPr lang="en-US" altLang="ru-RU" sz="2000" i="1" smtClean="0"/>
              <a:t>jaundice in the sclera is usually clinically apparent when the circulating bilirubin levels are in excess of </a:t>
            </a:r>
            <a:r>
              <a:rPr lang="en-US" altLang="ru-RU" sz="2000" smtClean="0"/>
              <a:t>35 μmol/L</a:t>
            </a:r>
            <a:r>
              <a:rPr lang="en-US" altLang="ru-RU" sz="2000" i="1" smtClean="0"/>
              <a:t>.</a:t>
            </a:r>
            <a:endParaRPr lang="ru-RU" altLang="ru-RU" sz="2000" smtClean="0"/>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125538"/>
            <a:ext cx="5408612"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Прямоугольник 3"/>
          <p:cNvSpPr>
            <a:spLocks noChangeArrowheads="1"/>
          </p:cNvSpPr>
          <p:nvPr/>
        </p:nvSpPr>
        <p:spPr bwMode="auto">
          <a:xfrm>
            <a:off x="100013" y="6143625"/>
            <a:ext cx="5408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b="1" i="1"/>
              <a:t>Jaundiced  sclera in a patient with hepatitis. </a:t>
            </a:r>
            <a:endParaRPr lang="ru-RU" altLang="ru-RU"/>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5888"/>
            <a:ext cx="8785225" cy="648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395288" y="476250"/>
            <a:ext cx="72009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2400" b="1"/>
              <a:t>Imaging tests</a:t>
            </a:r>
          </a:p>
          <a:p>
            <a:pPr eaLnBrk="1" hangingPunct="1"/>
            <a:endParaRPr lang="en-US" altLang="ru-RU" b="1"/>
          </a:p>
          <a:p>
            <a:pPr eaLnBrk="1" hangingPunct="1"/>
            <a:r>
              <a:rPr lang="en-US" altLang="ru-RU"/>
              <a:t>If intra-hepatic jaundice or post-hepatic jaundice is suspected, it's often possible to confirm the diagnosis using imaging tests to check for any abnormalities inside the liver or bile duct systems</a:t>
            </a:r>
          </a:p>
        </p:txBody>
      </p:sp>
      <p:pic>
        <p:nvPicPr>
          <p:cNvPr id="33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49513"/>
            <a:ext cx="3937000" cy="440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http://rds.yahoo.com/_ylt=A0S020xj67FKAhEBcO.jzbkF/SIG=12j3pa2t0/EXP=1253260515/**http%3A/www.northhertsradiologygroup.co.uk/images/gallst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2420938"/>
            <a:ext cx="3995737"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title"/>
          </p:nvPr>
        </p:nvSpPr>
        <p:spPr/>
        <p:txBody>
          <a:bodyPr/>
          <a:lstStyle/>
          <a:p>
            <a:pPr algn="ctr"/>
            <a:r>
              <a:rPr lang="en-US" altLang="ru-RU" smtClean="0"/>
              <a:t>ERCP</a:t>
            </a:r>
            <a:endParaRPr lang="ru-RU" altLang="ru-RU" smtClean="0"/>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96975"/>
            <a:ext cx="79200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750" y="188913"/>
            <a:ext cx="8280400" cy="6370637"/>
          </a:xfrm>
          <a:prstGeom prst="rect">
            <a:avLst/>
          </a:prstGeom>
        </p:spPr>
        <p:txBody>
          <a:bodyPr>
            <a:spAutoFit/>
          </a:bodyPr>
          <a:lstStyle/>
          <a:p>
            <a:pPr>
              <a:defRPr/>
            </a:pPr>
            <a:r>
              <a:rPr lang="en-US" sz="2400" b="1" dirty="0">
                <a:latin typeface="Arial" charset="0"/>
                <a:cs typeface="Arial" charset="0"/>
              </a:rPr>
              <a:t>Jaundice Treatment</a:t>
            </a:r>
          </a:p>
          <a:p>
            <a:pPr>
              <a:defRPr/>
            </a:pPr>
            <a:endParaRPr lang="en-US" sz="2400" b="1" dirty="0">
              <a:latin typeface="Arial" charset="0"/>
              <a:cs typeface="Arial" charset="0"/>
            </a:endParaRPr>
          </a:p>
          <a:p>
            <a:pPr>
              <a:defRPr/>
            </a:pPr>
            <a:r>
              <a:rPr lang="en-US" dirty="0">
                <a:latin typeface="Arial" charset="0"/>
                <a:cs typeface="Arial" charset="0"/>
              </a:rPr>
              <a:t>Treatment depends on the cause of the underlying condition leading to jaundice and any potential complications related to it. Once a diagnosis is made, treatment can then be directed to address that particular condition, and it may or may not require hospitalization. </a:t>
            </a:r>
          </a:p>
          <a:p>
            <a:pPr>
              <a:defRPr/>
            </a:pPr>
            <a:endParaRPr lang="en-US" dirty="0">
              <a:latin typeface="Arial" charset="0"/>
              <a:cs typeface="Arial" charset="0"/>
            </a:endParaRPr>
          </a:p>
          <a:p>
            <a:pPr marL="457200" indent="-457200">
              <a:buFont typeface="+mj-lt"/>
              <a:buAutoNum type="arabicPeriod"/>
              <a:defRPr/>
            </a:pPr>
            <a:r>
              <a:rPr lang="en-US" dirty="0">
                <a:latin typeface="Arial" charset="0"/>
                <a:cs typeface="Arial" charset="0"/>
              </a:rPr>
              <a:t>Treatment may consist of expectant management (watchful waiting) at home with rest. </a:t>
            </a:r>
          </a:p>
          <a:p>
            <a:pPr marL="457200" indent="-457200">
              <a:buFont typeface="+mj-lt"/>
              <a:buAutoNum type="arabicPeriod"/>
              <a:defRPr/>
            </a:pPr>
            <a:endParaRPr lang="en-US" dirty="0">
              <a:latin typeface="Arial" charset="0"/>
              <a:cs typeface="Arial" charset="0"/>
            </a:endParaRPr>
          </a:p>
          <a:p>
            <a:pPr marL="457200" indent="-457200">
              <a:buFont typeface="+mj-lt"/>
              <a:buAutoNum type="arabicPeriod"/>
              <a:defRPr/>
            </a:pPr>
            <a:r>
              <a:rPr lang="en-US" dirty="0">
                <a:latin typeface="Arial" charset="0"/>
                <a:cs typeface="Arial" charset="0"/>
              </a:rPr>
              <a:t>Medical treatment with intravenous fluids, medications, antibiotics, or blood transfusions may be required.</a:t>
            </a:r>
            <a:br>
              <a:rPr lang="en-US" dirty="0">
                <a:latin typeface="Arial" charset="0"/>
                <a:cs typeface="Arial" charset="0"/>
              </a:rPr>
            </a:br>
            <a:endParaRPr lang="en-US" dirty="0">
              <a:latin typeface="Arial" charset="0"/>
              <a:cs typeface="Arial" charset="0"/>
            </a:endParaRPr>
          </a:p>
          <a:p>
            <a:pPr marL="457200" indent="-457200">
              <a:buFont typeface="+mj-lt"/>
              <a:buAutoNum type="arabicPeriod"/>
              <a:defRPr/>
            </a:pPr>
            <a:r>
              <a:rPr lang="en-US" dirty="0">
                <a:latin typeface="Arial" charset="0"/>
                <a:cs typeface="Arial" charset="0"/>
              </a:rPr>
              <a:t>If a drug/toxin is the cause, these must be discontinued. </a:t>
            </a:r>
            <a:br>
              <a:rPr lang="en-US" dirty="0">
                <a:latin typeface="Arial" charset="0"/>
                <a:cs typeface="Arial" charset="0"/>
              </a:rPr>
            </a:br>
            <a:endParaRPr lang="en-US" dirty="0">
              <a:latin typeface="Arial" charset="0"/>
              <a:cs typeface="Arial" charset="0"/>
            </a:endParaRPr>
          </a:p>
          <a:p>
            <a:pPr marL="457200" indent="-457200">
              <a:buFont typeface="+mj-lt"/>
              <a:buAutoNum type="arabicPeriod"/>
              <a:defRPr/>
            </a:pPr>
            <a:r>
              <a:rPr lang="en-US" dirty="0">
                <a:latin typeface="Arial" charset="0"/>
                <a:cs typeface="Arial" charset="0"/>
              </a:rPr>
              <a:t>In certain cases of newborn jaundice, exposing the baby to special colored lights (phototherapy) or exchange blood transfusions may be required to decrease elevated </a:t>
            </a:r>
            <a:r>
              <a:rPr lang="en-US" dirty="0" err="1">
                <a:latin typeface="Arial" charset="0"/>
                <a:cs typeface="Arial" charset="0"/>
              </a:rPr>
              <a:t>bilirubin</a:t>
            </a:r>
            <a:r>
              <a:rPr lang="en-US" dirty="0">
                <a:latin typeface="Arial" charset="0"/>
                <a:cs typeface="Arial" charset="0"/>
              </a:rPr>
              <a:t> levels.</a:t>
            </a:r>
            <a:br>
              <a:rPr lang="en-US" dirty="0">
                <a:latin typeface="Arial" charset="0"/>
                <a:cs typeface="Arial" charset="0"/>
              </a:rPr>
            </a:br>
            <a:endParaRPr lang="en-US" dirty="0">
              <a:latin typeface="Arial" charset="0"/>
              <a:cs typeface="Arial" charset="0"/>
            </a:endParaRPr>
          </a:p>
          <a:p>
            <a:pPr marL="457200" indent="-457200">
              <a:buFont typeface="+mj-lt"/>
              <a:buAutoNum type="arabicPeriod"/>
              <a:defRPr/>
            </a:pPr>
            <a:r>
              <a:rPr lang="en-US" dirty="0">
                <a:latin typeface="Arial" charset="0"/>
                <a:cs typeface="Arial" charset="0"/>
              </a:rPr>
              <a:t>Surgical treatment may be required in case of obstruction jaundice.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p:cNvSpPr>
          <p:nvPr/>
        </p:nvSpPr>
        <p:spPr>
          <a:xfrm>
            <a:off x="323850" y="1484313"/>
            <a:ext cx="8820150" cy="4525962"/>
          </a:xfrm>
          <a:prstGeom prst="rect">
            <a:avLst/>
          </a:prstGeom>
        </p:spPr>
        <p:txBody>
          <a:bodyPr/>
          <a:lstStyle/>
          <a:p>
            <a:pPr marL="342900" indent="-342900" fontAlgn="auto">
              <a:spcBef>
                <a:spcPct val="20000"/>
              </a:spcBef>
              <a:spcAft>
                <a:spcPts val="0"/>
              </a:spcAft>
              <a:buFont typeface="Arial" pitchFamily="34" charset="0"/>
              <a:buChar char="•"/>
              <a:defRPr/>
            </a:pPr>
            <a:r>
              <a:rPr lang="en-PH" sz="2800" b="1" dirty="0">
                <a:latin typeface="+mn-lt"/>
                <a:cs typeface="+mn-cs"/>
              </a:rPr>
              <a:t>Non-surgical</a:t>
            </a:r>
          </a:p>
          <a:p>
            <a:pPr marL="742950" lvl="1" indent="-285750" fontAlgn="auto">
              <a:spcBef>
                <a:spcPct val="20000"/>
              </a:spcBef>
              <a:spcAft>
                <a:spcPts val="0"/>
              </a:spcAft>
              <a:buFont typeface="Arial" pitchFamily="34" charset="0"/>
              <a:buChar char="–"/>
              <a:defRPr/>
            </a:pPr>
            <a:r>
              <a:rPr lang="en-PH" sz="2400" u="sng" dirty="0">
                <a:latin typeface="+mn-lt"/>
                <a:cs typeface="+mn-cs"/>
              </a:rPr>
              <a:t>Extracorporeal Shockwave Lithotripsy</a:t>
            </a:r>
          </a:p>
          <a:p>
            <a:pPr marL="1143000" lvl="2" indent="-228600" fontAlgn="auto">
              <a:spcBef>
                <a:spcPct val="20000"/>
              </a:spcBef>
              <a:spcAft>
                <a:spcPts val="0"/>
              </a:spcAft>
              <a:buFont typeface="Arial" pitchFamily="34" charset="0"/>
              <a:buChar char="•"/>
              <a:defRPr/>
            </a:pPr>
            <a:r>
              <a:rPr lang="en-PH" sz="2400" dirty="0">
                <a:latin typeface="+mn-lt"/>
                <a:cs typeface="+mn-cs"/>
              </a:rPr>
              <a:t>Non-invasive</a:t>
            </a:r>
          </a:p>
          <a:p>
            <a:pPr marL="1143000" lvl="2" indent="-228600" fontAlgn="auto">
              <a:spcBef>
                <a:spcPct val="20000"/>
              </a:spcBef>
              <a:spcAft>
                <a:spcPts val="0"/>
              </a:spcAft>
              <a:buFont typeface="Arial" pitchFamily="34" charset="0"/>
              <a:buChar char="•"/>
              <a:defRPr/>
            </a:pPr>
            <a:r>
              <a:rPr lang="en-GB" sz="2400" dirty="0">
                <a:latin typeface="+mn-lt"/>
                <a:cs typeface="+mn-cs"/>
              </a:rPr>
              <a:t>successive shock wave pressure pulses </a:t>
            </a:r>
          </a:p>
          <a:p>
            <a:pPr marL="1600200" lvl="3" indent="-228600" fontAlgn="auto">
              <a:spcBef>
                <a:spcPct val="20000"/>
              </a:spcBef>
              <a:spcAft>
                <a:spcPts val="0"/>
              </a:spcAft>
              <a:buFont typeface="Arial" pitchFamily="34" charset="0"/>
              <a:buChar char="–"/>
              <a:defRPr/>
            </a:pPr>
            <a:r>
              <a:rPr lang="en-GB" dirty="0">
                <a:latin typeface="+mn-lt"/>
                <a:cs typeface="+mn-cs"/>
              </a:rPr>
              <a:t>fragment the stones into smaller pieces so they can easily pass through the duct</a:t>
            </a:r>
          </a:p>
          <a:p>
            <a:pPr marL="742950" lvl="1" indent="-285750" fontAlgn="auto">
              <a:spcBef>
                <a:spcPct val="20000"/>
              </a:spcBef>
              <a:spcAft>
                <a:spcPts val="0"/>
              </a:spcAft>
              <a:buFont typeface="Arial" pitchFamily="34" charset="0"/>
              <a:buChar char="–"/>
              <a:defRPr/>
            </a:pPr>
            <a:r>
              <a:rPr lang="en-PH" sz="2400" u="sng" dirty="0">
                <a:latin typeface="+mn-lt"/>
                <a:cs typeface="+mn-cs"/>
              </a:rPr>
              <a:t>Endoscopic Retrograde </a:t>
            </a:r>
            <a:r>
              <a:rPr lang="en-PH" sz="2400" u="sng" dirty="0" err="1">
                <a:latin typeface="+mn-lt"/>
                <a:cs typeface="+mn-cs"/>
              </a:rPr>
              <a:t>Cholangionpancreatography</a:t>
            </a:r>
            <a:endParaRPr lang="en-PH" sz="2400" u="sng" dirty="0">
              <a:latin typeface="+mn-lt"/>
              <a:cs typeface="+mn-cs"/>
            </a:endParaRPr>
          </a:p>
          <a:p>
            <a:pPr marL="1143000" lvl="2" indent="-228600" fontAlgn="auto">
              <a:spcBef>
                <a:spcPct val="20000"/>
              </a:spcBef>
              <a:spcAft>
                <a:spcPts val="0"/>
              </a:spcAft>
              <a:buFont typeface="Arial" pitchFamily="34" charset="0"/>
              <a:buChar char="•"/>
              <a:defRPr/>
            </a:pPr>
            <a:r>
              <a:rPr lang="en-US" dirty="0">
                <a:latin typeface="+mn-lt"/>
                <a:cs typeface="+mn-cs"/>
              </a:rPr>
              <a:t>insertion of the endoscope </a:t>
            </a:r>
            <a:r>
              <a:rPr lang="en-US" i="1" dirty="0">
                <a:latin typeface="+mn-lt"/>
                <a:cs typeface="+mn-cs"/>
              </a:rPr>
              <a:t>up</a:t>
            </a:r>
            <a:r>
              <a:rPr lang="en-US" dirty="0">
                <a:latin typeface="+mn-lt"/>
                <a:cs typeface="+mn-cs"/>
              </a:rPr>
              <a:t> into the ducts in a direction opposite to or against the normal flow of bile </a:t>
            </a:r>
            <a:r>
              <a:rPr lang="en-US" i="1" dirty="0">
                <a:latin typeface="+mn-lt"/>
                <a:cs typeface="+mn-cs"/>
              </a:rPr>
              <a:t>down</a:t>
            </a:r>
            <a:r>
              <a:rPr lang="en-US" dirty="0">
                <a:latin typeface="+mn-lt"/>
                <a:cs typeface="+mn-cs"/>
              </a:rPr>
              <a:t> the ducts (retrograde)</a:t>
            </a:r>
          </a:p>
          <a:p>
            <a:pPr marL="1143000" lvl="2" indent="-228600" fontAlgn="auto">
              <a:spcBef>
                <a:spcPct val="20000"/>
              </a:spcBef>
              <a:spcAft>
                <a:spcPts val="0"/>
              </a:spcAft>
              <a:buFont typeface="Arial" pitchFamily="34" charset="0"/>
              <a:buChar char="•"/>
              <a:defRPr/>
            </a:pPr>
            <a:endParaRPr lang="en-PH" dirty="0">
              <a:latin typeface="+mn-lt"/>
              <a:cs typeface="+mn-cs"/>
            </a:endParaRPr>
          </a:p>
          <a:p>
            <a:pPr marL="1143000" lvl="2" indent="-228600" fontAlgn="auto">
              <a:spcBef>
                <a:spcPct val="20000"/>
              </a:spcBef>
              <a:spcAft>
                <a:spcPts val="0"/>
              </a:spcAft>
              <a:buFont typeface="Arial" pitchFamily="34" charset="0"/>
              <a:buChar char="•"/>
              <a:defRPr/>
            </a:pPr>
            <a:endParaRPr lang="en-GB" dirty="0">
              <a:latin typeface="+mn-lt"/>
              <a:cs typeface="+mn-cs"/>
            </a:endParaRPr>
          </a:p>
        </p:txBody>
      </p:sp>
      <p:sp>
        <p:nvSpPr>
          <p:cNvPr id="3" name="Rectangle 2"/>
          <p:cNvSpPr txBox="1">
            <a:spLocks/>
          </p:cNvSpPr>
          <p:nvPr/>
        </p:nvSpPr>
        <p:spPr>
          <a:xfrm>
            <a:off x="0" y="333375"/>
            <a:ext cx="8153400" cy="990600"/>
          </a:xfrm>
          <a:prstGeom prst="rect">
            <a:avLst/>
          </a:prstGeom>
        </p:spPr>
        <p:txBody>
          <a:bodyPr>
            <a:normAutofit/>
          </a:bodyPr>
          <a:lstStyle/>
          <a:p>
            <a:pPr algn="ctr" fontAlgn="auto">
              <a:spcAft>
                <a:spcPts val="0"/>
              </a:spcAft>
              <a:buFont typeface="Wingdings" pitchFamily="2" charset="2"/>
              <a:buChar char="Ø"/>
              <a:defRPr/>
            </a:pPr>
            <a:r>
              <a:rPr lang="en-PH" sz="2800" cap="all" dirty="0">
                <a:latin typeface="+mj-lt"/>
                <a:ea typeface="+mj-ea"/>
                <a:cs typeface="+mj-cs"/>
              </a:rPr>
              <a:t>Removal of Obstruction Jaundice</a:t>
            </a:r>
            <a:endParaRPr lang="en-GB" sz="2800" cap="all" dirty="0">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p:cNvSpPr>
          <p:nvPr>
            <p:ph sz="quarter" idx="1"/>
          </p:nvPr>
        </p:nvSpPr>
        <p:spPr>
          <a:xfrm>
            <a:off x="179388" y="0"/>
            <a:ext cx="8153400" cy="4525963"/>
          </a:xfrm>
        </p:spPr>
        <p:txBody>
          <a:bodyPr/>
          <a:lstStyle/>
          <a:p>
            <a:r>
              <a:rPr lang="en-PH" altLang="ru-RU" sz="2800" b="1" smtClean="0"/>
              <a:t>Surgical</a:t>
            </a:r>
          </a:p>
          <a:p>
            <a:pPr lvl="1"/>
            <a:r>
              <a:rPr lang="en-PH" altLang="ru-RU" sz="2000" u="sng" smtClean="0"/>
              <a:t>Laparoscopic Cholecystectomy</a:t>
            </a:r>
            <a:endParaRPr lang="en-PH" altLang="ru-RU" sz="2000" b="1" u="sng" smtClean="0"/>
          </a:p>
          <a:p>
            <a:pPr lvl="2"/>
            <a:r>
              <a:rPr lang="en-US" altLang="ru-RU" sz="2000" smtClean="0"/>
              <a:t>aka </a:t>
            </a:r>
            <a:r>
              <a:rPr lang="en-US" altLang="ru-RU" sz="2000" b="1" i="1" smtClean="0"/>
              <a:t>minimally invasive surgery</a:t>
            </a:r>
            <a:r>
              <a:rPr lang="en-US" altLang="ru-RU" sz="2000" smtClean="0"/>
              <a:t> </a:t>
            </a:r>
            <a:r>
              <a:rPr lang="en-US" altLang="ru-RU" sz="2000" b="1" i="1" smtClean="0"/>
              <a:t>(MIS)</a:t>
            </a:r>
            <a:r>
              <a:rPr lang="en-US" altLang="ru-RU" sz="2000" i="1" smtClean="0"/>
              <a:t>, </a:t>
            </a:r>
            <a:r>
              <a:rPr lang="en-US" altLang="ru-RU" sz="2000" b="1" i="1" smtClean="0"/>
              <a:t>bandaid surgery</a:t>
            </a:r>
            <a:r>
              <a:rPr lang="en-US" altLang="ru-RU" sz="2000" smtClean="0"/>
              <a:t>, </a:t>
            </a:r>
            <a:r>
              <a:rPr lang="en-US" altLang="ru-RU" sz="2000" b="1" i="1" smtClean="0"/>
              <a:t>keyhole surgery</a:t>
            </a:r>
            <a:r>
              <a:rPr lang="en-US" altLang="ru-RU" sz="2000" smtClean="0"/>
              <a:t>, or </a:t>
            </a:r>
            <a:r>
              <a:rPr lang="en-US" altLang="ru-RU" sz="2000" b="1" i="1" smtClean="0"/>
              <a:t>pinhole surgery</a:t>
            </a:r>
          </a:p>
          <a:p>
            <a:pPr lvl="2"/>
            <a:r>
              <a:rPr lang="en-US" altLang="ru-RU" sz="2000" smtClean="0"/>
              <a:t>small incisions, usually 0.5-1.5 cm</a:t>
            </a:r>
          </a:p>
          <a:p>
            <a:pPr lvl="2"/>
            <a:r>
              <a:rPr lang="en-US" altLang="ru-RU" sz="2000" b="1" i="1" smtClean="0"/>
              <a:t>Laparoscope</a:t>
            </a:r>
            <a:r>
              <a:rPr lang="en-US" altLang="ru-RU" sz="2000" smtClean="0"/>
              <a:t>: a telescopic rod lens system, that is usually connected to a video camera. </a:t>
            </a:r>
          </a:p>
          <a:p>
            <a:pPr lvl="2"/>
            <a:r>
              <a:rPr lang="en-US" altLang="ru-RU" sz="2000" smtClean="0"/>
              <a:t>fiber optic cable system connected to a light source and cannula or trocar for view of the operative field</a:t>
            </a:r>
            <a:endParaRPr lang="en-PH" altLang="ru-RU" sz="2000" smtClean="0"/>
          </a:p>
        </p:txBody>
      </p:sp>
      <p:pic>
        <p:nvPicPr>
          <p:cNvPr id="37891" name="Picture 4" descr="http://www.aurorahealthcare.org/healthgate/images/exh47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257550"/>
            <a:ext cx="5664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p:txBody>
          <a:bodyPr/>
          <a:lstStyle/>
          <a:p>
            <a:pPr algn="ctr"/>
            <a:r>
              <a:rPr lang="en-US" altLang="ru-RU" b="1" smtClean="0"/>
              <a:t>HEPATOMEGALY</a:t>
            </a:r>
            <a:endParaRPr lang="ru-RU" altLang="ru-RU" b="1" smtClean="0"/>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1143000"/>
            <a:ext cx="7419975"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a:xfrm>
            <a:off x="457200" y="277813"/>
            <a:ext cx="8229600" cy="722312"/>
          </a:xfrm>
        </p:spPr>
        <p:txBody>
          <a:bodyPr/>
          <a:lstStyle/>
          <a:p>
            <a:pPr algn="ctr"/>
            <a:r>
              <a:rPr lang="en-US" altLang="ru-RU" b="1" smtClean="0"/>
              <a:t>CAUSES (1)</a:t>
            </a:r>
            <a:endParaRPr lang="ru-RU" altLang="ru-RU" b="1" smtClean="0"/>
          </a:p>
        </p:txBody>
      </p:sp>
      <p:sp>
        <p:nvSpPr>
          <p:cNvPr id="39939" name="Содержимое 2"/>
          <p:cNvSpPr>
            <a:spLocks noGrp="1"/>
          </p:cNvSpPr>
          <p:nvPr>
            <p:ph idx="1"/>
          </p:nvPr>
        </p:nvSpPr>
        <p:spPr>
          <a:xfrm>
            <a:off x="0" y="857250"/>
            <a:ext cx="4357688" cy="4530725"/>
          </a:xfrm>
        </p:spPr>
        <p:txBody>
          <a:bodyPr/>
          <a:lstStyle/>
          <a:p>
            <a:pPr>
              <a:buFont typeface="Wingdings" panose="05000000000000000000" pitchFamily="2" charset="2"/>
              <a:buNone/>
            </a:pPr>
            <a:r>
              <a:rPr lang="en-US" altLang="ru-RU" sz="2400" b="1" smtClean="0">
                <a:solidFill>
                  <a:srgbClr val="FF0000"/>
                </a:solidFill>
              </a:rPr>
              <a:t>HEPATITIS/INFECTION</a:t>
            </a:r>
          </a:p>
          <a:p>
            <a:pPr>
              <a:buFont typeface="Wingdings" panose="05000000000000000000" pitchFamily="2" charset="2"/>
              <a:buNone/>
            </a:pPr>
            <a:r>
              <a:rPr lang="en-US" altLang="ru-RU" sz="2000" b="1" i="1" smtClean="0">
                <a:solidFill>
                  <a:schemeClr val="tx2"/>
                </a:solidFill>
              </a:rPr>
              <a:t>ACUTE</a:t>
            </a:r>
          </a:p>
          <a:p>
            <a:pPr>
              <a:buFont typeface="Wingdings" panose="05000000000000000000" pitchFamily="2" charset="2"/>
              <a:buNone/>
            </a:pPr>
            <a:r>
              <a:rPr lang="en-US" altLang="ru-RU" sz="2000" smtClean="0"/>
              <a:t>●</a:t>
            </a:r>
            <a:r>
              <a:rPr lang="en-US" altLang="ru-RU" smtClean="0"/>
              <a:t> </a:t>
            </a:r>
            <a:r>
              <a:rPr lang="en-US" altLang="ru-RU" sz="1800" smtClean="0"/>
              <a:t>Alcohol</a:t>
            </a:r>
          </a:p>
          <a:p>
            <a:pPr>
              <a:buFont typeface="Wingdings" panose="05000000000000000000" pitchFamily="2" charset="2"/>
              <a:buNone/>
            </a:pPr>
            <a:r>
              <a:rPr lang="en-US" altLang="ru-RU" sz="1800" smtClean="0"/>
              <a:t>● Viruses</a:t>
            </a:r>
          </a:p>
          <a:p>
            <a:pPr>
              <a:buFont typeface="Wingdings" panose="05000000000000000000" pitchFamily="2" charset="2"/>
              <a:buNone/>
            </a:pPr>
            <a:r>
              <a:rPr lang="en-US" altLang="ru-RU" sz="1800" smtClean="0"/>
              <a:t>● Bacteria</a:t>
            </a:r>
          </a:p>
          <a:p>
            <a:pPr>
              <a:buFont typeface="Wingdings" panose="05000000000000000000" pitchFamily="2" charset="2"/>
              <a:buNone/>
            </a:pPr>
            <a:r>
              <a:rPr lang="en-US" altLang="ru-RU" sz="1800" smtClean="0"/>
              <a:t>● Protozoans</a:t>
            </a:r>
          </a:p>
          <a:p>
            <a:pPr>
              <a:buFont typeface="Wingdings" panose="05000000000000000000" pitchFamily="2" charset="2"/>
              <a:buNone/>
            </a:pPr>
            <a:r>
              <a:rPr lang="en-US" altLang="ru-RU" sz="1800" smtClean="0"/>
              <a:t>● Parasites</a:t>
            </a:r>
          </a:p>
          <a:p>
            <a:pPr>
              <a:buFont typeface="Wingdings" panose="05000000000000000000" pitchFamily="2" charset="2"/>
              <a:buNone/>
            </a:pPr>
            <a:r>
              <a:rPr lang="en-US" altLang="ru-RU" sz="2000" b="1" i="1" smtClean="0">
                <a:solidFill>
                  <a:schemeClr val="tx2"/>
                </a:solidFill>
              </a:rPr>
              <a:t>CHRONIC</a:t>
            </a:r>
          </a:p>
          <a:p>
            <a:pPr>
              <a:buFont typeface="Wingdings" panose="05000000000000000000" pitchFamily="2" charset="2"/>
              <a:buNone/>
            </a:pPr>
            <a:r>
              <a:rPr lang="en-US" altLang="ru-RU" sz="2000" smtClean="0"/>
              <a:t>Chronic active hepatitis</a:t>
            </a:r>
          </a:p>
          <a:p>
            <a:pPr>
              <a:buFont typeface="Wingdings" panose="05000000000000000000" pitchFamily="2" charset="2"/>
              <a:buNone/>
            </a:pPr>
            <a:r>
              <a:rPr lang="en-US" altLang="ru-RU" sz="2000" b="1" smtClean="0">
                <a:solidFill>
                  <a:srgbClr val="FF0000"/>
                </a:solidFill>
              </a:rPr>
              <a:t>CONGESTION</a:t>
            </a:r>
          </a:p>
          <a:p>
            <a:pPr>
              <a:buFont typeface="Wingdings" panose="05000000000000000000" pitchFamily="2" charset="2"/>
              <a:buNone/>
            </a:pPr>
            <a:r>
              <a:rPr lang="en-US" altLang="ru-RU" sz="2000" smtClean="0"/>
              <a:t>● Congestive cardiac failure</a:t>
            </a:r>
          </a:p>
          <a:p>
            <a:pPr>
              <a:buFont typeface="Wingdings" panose="05000000000000000000" pitchFamily="2" charset="2"/>
              <a:buNone/>
            </a:pPr>
            <a:r>
              <a:rPr lang="en-US" altLang="ru-RU" sz="2000" smtClean="0"/>
              <a:t>● Constrictive pericarditis</a:t>
            </a:r>
          </a:p>
          <a:p>
            <a:pPr>
              <a:buFont typeface="Wingdings" panose="05000000000000000000" pitchFamily="2" charset="2"/>
              <a:buNone/>
            </a:pPr>
            <a:r>
              <a:rPr lang="en-US" altLang="ru-RU" sz="2000" smtClean="0"/>
              <a:t>● Budd–Chiari syndrome</a:t>
            </a:r>
          </a:p>
          <a:p>
            <a:pPr>
              <a:buFont typeface="Wingdings" panose="05000000000000000000" pitchFamily="2" charset="2"/>
              <a:buNone/>
            </a:pPr>
            <a:endParaRPr lang="en-US" altLang="ru-RU" sz="2000" smtClean="0"/>
          </a:p>
        </p:txBody>
      </p:sp>
      <p:sp>
        <p:nvSpPr>
          <p:cNvPr id="39940" name="Прямоугольник 4"/>
          <p:cNvSpPr>
            <a:spLocks noChangeArrowheads="1"/>
          </p:cNvSpPr>
          <p:nvPr/>
        </p:nvSpPr>
        <p:spPr bwMode="auto">
          <a:xfrm>
            <a:off x="3786188" y="1000125"/>
            <a:ext cx="5000625"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1400" b="1">
                <a:solidFill>
                  <a:srgbClr val="FF0000"/>
                </a:solidFill>
              </a:rPr>
              <a:t>BILIARY TRACT DISEASE</a:t>
            </a:r>
          </a:p>
          <a:p>
            <a:pPr eaLnBrk="1" hangingPunct="1"/>
            <a:r>
              <a:rPr lang="en-US" altLang="ru-RU" sz="1400"/>
              <a:t>● Extrahepatic obstruction, e.g. carcinoma of the pancreas, bile</a:t>
            </a:r>
          </a:p>
          <a:p>
            <a:pPr eaLnBrk="1" hangingPunct="1"/>
            <a:r>
              <a:rPr lang="en-US" altLang="ru-RU" sz="1400"/>
              <a:t>duct stricture</a:t>
            </a:r>
          </a:p>
          <a:p>
            <a:pPr eaLnBrk="1" hangingPunct="1"/>
            <a:r>
              <a:rPr lang="en-US" altLang="ru-RU" sz="1400"/>
              <a:t>● Sclerosing cholangitis</a:t>
            </a:r>
          </a:p>
          <a:p>
            <a:pPr eaLnBrk="1" hangingPunct="1"/>
            <a:r>
              <a:rPr lang="en-US" altLang="ru-RU" sz="1400"/>
              <a:t>● Primary biliary cirrhosis</a:t>
            </a:r>
          </a:p>
          <a:p>
            <a:pPr eaLnBrk="1" hangingPunct="1"/>
            <a:r>
              <a:rPr lang="en-US" altLang="ru-RU" sz="1400" b="1">
                <a:solidFill>
                  <a:srgbClr val="FF0000"/>
                </a:solidFill>
              </a:rPr>
              <a:t>MALIGNANCY</a:t>
            </a:r>
          </a:p>
          <a:p>
            <a:pPr eaLnBrk="1" hangingPunct="1"/>
            <a:r>
              <a:rPr lang="en-US" altLang="ru-RU" sz="1400"/>
              <a:t>● Metastases </a:t>
            </a:r>
          </a:p>
          <a:p>
            <a:pPr eaLnBrk="1" hangingPunct="1"/>
            <a:r>
              <a:rPr lang="en-US" altLang="ru-RU" sz="1400"/>
              <a:t>● Hepatoma</a:t>
            </a:r>
          </a:p>
          <a:p>
            <a:pPr eaLnBrk="1" hangingPunct="1"/>
            <a:r>
              <a:rPr lang="en-US" altLang="ru-RU" sz="1400"/>
              <a:t>● Myeloproliferative disorders</a:t>
            </a:r>
          </a:p>
          <a:p>
            <a:pPr eaLnBrk="1" hangingPunct="1"/>
            <a:r>
              <a:rPr lang="en-US" altLang="ru-RU" sz="1400"/>
              <a:t>● Myelofibrosis</a:t>
            </a:r>
          </a:p>
          <a:p>
            <a:pPr eaLnBrk="1" hangingPunct="1"/>
            <a:r>
              <a:rPr lang="en-US" altLang="ru-RU" sz="1400"/>
              <a:t>● Leukaemia</a:t>
            </a:r>
          </a:p>
          <a:p>
            <a:pPr eaLnBrk="1" hangingPunct="1"/>
            <a:r>
              <a:rPr lang="en-US" altLang="ru-RU" sz="1400" b="1">
                <a:solidFill>
                  <a:srgbClr val="FF0000"/>
                </a:solidFill>
              </a:rPr>
              <a:t>INFILTRATION</a:t>
            </a:r>
          </a:p>
          <a:p>
            <a:pPr eaLnBrk="1" hangingPunct="1"/>
            <a:r>
              <a:rPr lang="en-US" altLang="ru-RU" sz="1400"/>
              <a:t>● Fatty liver</a:t>
            </a:r>
          </a:p>
          <a:p>
            <a:pPr eaLnBrk="1" hangingPunct="1"/>
            <a:r>
              <a:rPr lang="en-US" altLang="ru-RU" sz="1400"/>
              <a:t>● Amyloid</a:t>
            </a:r>
          </a:p>
          <a:p>
            <a:pPr eaLnBrk="1" hangingPunct="1"/>
            <a:r>
              <a:rPr lang="en-US" altLang="ru-RU" sz="1400" b="1">
                <a:solidFill>
                  <a:srgbClr val="FF0000"/>
                </a:solidFill>
              </a:rPr>
              <a:t>METABOLIC</a:t>
            </a:r>
          </a:p>
          <a:p>
            <a:pPr eaLnBrk="1" hangingPunct="1"/>
            <a:r>
              <a:rPr lang="en-US" altLang="ru-RU" sz="1400"/>
              <a:t>● Glycogen storage diseases</a:t>
            </a:r>
          </a:p>
          <a:p>
            <a:pPr eaLnBrk="1" hangingPunct="1"/>
            <a:r>
              <a:rPr lang="en-US" altLang="ru-RU" sz="1400"/>
              <a:t>● Haemochromatosis</a:t>
            </a:r>
          </a:p>
          <a:p>
            <a:pPr eaLnBrk="1" hangingPunct="1"/>
            <a:r>
              <a:rPr lang="en-US" altLang="ru-RU" sz="1400"/>
              <a:t>● Wilson’s disease (hepatolenticular degeneration)</a:t>
            </a:r>
          </a:p>
          <a:p>
            <a:pPr eaLnBrk="1" hangingPunct="1"/>
            <a:r>
              <a:rPr lang="en-US" altLang="ru-RU" sz="1400" b="1">
                <a:solidFill>
                  <a:srgbClr val="FF0000"/>
                </a:solidFill>
              </a:rPr>
              <a:t>OTHERS</a:t>
            </a:r>
          </a:p>
          <a:p>
            <a:pPr eaLnBrk="1" hangingPunct="1"/>
            <a:r>
              <a:rPr lang="en-US" altLang="ru-RU" sz="1400"/>
              <a:t>● Cryptogenic cirrhosis</a:t>
            </a:r>
            <a:endParaRPr lang="ru-RU" altLang="ru-RU" sz="1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Прямоугольник 3"/>
          <p:cNvSpPr>
            <a:spLocks noChangeArrowheads="1"/>
          </p:cNvSpPr>
          <p:nvPr/>
        </p:nvSpPr>
        <p:spPr bwMode="auto">
          <a:xfrm>
            <a:off x="500063" y="981075"/>
            <a:ext cx="40005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b="1">
                <a:solidFill>
                  <a:srgbClr val="FF0000"/>
                </a:solidFill>
              </a:rPr>
              <a:t>Regular generalised enlargement with jaundice</a:t>
            </a:r>
          </a:p>
          <a:p>
            <a:pPr eaLnBrk="1" hangingPunct="1"/>
            <a:r>
              <a:rPr lang="en-US" altLang="ru-RU"/>
              <a:t> </a:t>
            </a:r>
            <a:r>
              <a:rPr lang="en-US" altLang="ru-RU" b="1"/>
              <a:t>Viral hepatitis</a:t>
            </a:r>
          </a:p>
          <a:p>
            <a:pPr eaLnBrk="1" hangingPunct="1"/>
            <a:r>
              <a:rPr lang="en-US" altLang="ru-RU"/>
              <a:t> </a:t>
            </a:r>
            <a:r>
              <a:rPr lang="en-US" altLang="ru-RU" b="1"/>
              <a:t>Biliary tract obstruction</a:t>
            </a:r>
          </a:p>
          <a:p>
            <a:pPr eaLnBrk="1" hangingPunct="1"/>
            <a:r>
              <a:rPr lang="en-US" altLang="ru-RU"/>
              <a:t> </a:t>
            </a:r>
            <a:r>
              <a:rPr lang="en-US" altLang="ru-RU" b="1"/>
              <a:t>Cholangitis</a:t>
            </a:r>
          </a:p>
          <a:p>
            <a:pPr eaLnBrk="1" hangingPunct="1"/>
            <a:endParaRPr lang="en-US" altLang="ru-RU" b="1">
              <a:solidFill>
                <a:srgbClr val="FF0000"/>
              </a:solidFill>
            </a:endParaRPr>
          </a:p>
          <a:p>
            <a:pPr eaLnBrk="1" hangingPunct="1"/>
            <a:endParaRPr lang="en-US" altLang="ru-RU" b="1">
              <a:solidFill>
                <a:srgbClr val="FF0000"/>
              </a:solidFill>
            </a:endParaRPr>
          </a:p>
          <a:p>
            <a:pPr eaLnBrk="1" hangingPunct="1"/>
            <a:endParaRPr lang="en-US" altLang="ru-RU" b="1">
              <a:solidFill>
                <a:srgbClr val="FF0000"/>
              </a:solidFill>
            </a:endParaRPr>
          </a:p>
          <a:p>
            <a:pPr eaLnBrk="1" hangingPunct="1"/>
            <a:r>
              <a:rPr lang="en-US" altLang="ru-RU" b="1">
                <a:solidFill>
                  <a:srgbClr val="FF0000"/>
                </a:solidFill>
              </a:rPr>
              <a:t>Irregular generalised enlargement without jaundice</a:t>
            </a:r>
          </a:p>
          <a:p>
            <a:pPr eaLnBrk="1" hangingPunct="1"/>
            <a:r>
              <a:rPr lang="en-US" altLang="ru-RU"/>
              <a:t> </a:t>
            </a:r>
            <a:r>
              <a:rPr lang="en-US" altLang="ru-RU" b="1"/>
              <a:t>Secondary tumours</a:t>
            </a:r>
          </a:p>
          <a:p>
            <a:pPr eaLnBrk="1" hangingPunct="1"/>
            <a:r>
              <a:rPr lang="en-US" altLang="ru-RU"/>
              <a:t> </a:t>
            </a:r>
            <a:r>
              <a:rPr lang="en-US" altLang="ru-RU" b="1"/>
              <a:t>Macronodular cirrhosis</a:t>
            </a:r>
          </a:p>
          <a:p>
            <a:pPr eaLnBrk="1" hangingPunct="1"/>
            <a:r>
              <a:rPr lang="en-US" altLang="ru-RU"/>
              <a:t> </a:t>
            </a:r>
            <a:r>
              <a:rPr lang="en-US" altLang="ru-RU" b="1"/>
              <a:t>Polycystic disease of the liver</a:t>
            </a:r>
          </a:p>
          <a:p>
            <a:pPr eaLnBrk="1" hangingPunct="1"/>
            <a:r>
              <a:rPr lang="en-US" altLang="ru-RU"/>
              <a:t> </a:t>
            </a:r>
            <a:r>
              <a:rPr lang="en-US" altLang="ru-RU" b="1"/>
              <a:t>Primary tumours</a:t>
            </a:r>
          </a:p>
        </p:txBody>
      </p:sp>
      <p:sp>
        <p:nvSpPr>
          <p:cNvPr id="40963" name="Прямоугольник 4"/>
          <p:cNvSpPr>
            <a:spLocks noChangeArrowheads="1"/>
          </p:cNvSpPr>
          <p:nvPr/>
        </p:nvSpPr>
        <p:spPr bwMode="auto">
          <a:xfrm>
            <a:off x="4572000" y="950913"/>
            <a:ext cx="4214813"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b="1">
                <a:solidFill>
                  <a:srgbClr val="FF0000"/>
                </a:solidFill>
              </a:rPr>
              <a:t>Regular generalised enlargement without jaundice</a:t>
            </a:r>
          </a:p>
          <a:p>
            <a:pPr eaLnBrk="1" hangingPunct="1"/>
            <a:r>
              <a:rPr lang="en-US" altLang="ru-RU"/>
              <a:t> </a:t>
            </a:r>
            <a:r>
              <a:rPr lang="en-US" altLang="ru-RU" b="1"/>
              <a:t>Cirrhosis</a:t>
            </a:r>
          </a:p>
          <a:p>
            <a:pPr eaLnBrk="1" hangingPunct="1"/>
            <a:r>
              <a:rPr lang="en-US" altLang="ru-RU"/>
              <a:t> </a:t>
            </a:r>
            <a:r>
              <a:rPr lang="en-US" altLang="ru-RU" b="1"/>
              <a:t>Congestive cardiac failure</a:t>
            </a:r>
          </a:p>
          <a:p>
            <a:pPr eaLnBrk="1" hangingPunct="1"/>
            <a:r>
              <a:rPr lang="en-US" altLang="ru-RU"/>
              <a:t> </a:t>
            </a:r>
            <a:r>
              <a:rPr lang="en-US" altLang="ru-RU" b="1"/>
              <a:t>Reticulosis</a:t>
            </a:r>
          </a:p>
          <a:p>
            <a:pPr eaLnBrk="1" hangingPunct="1"/>
            <a:r>
              <a:rPr lang="en-US" altLang="ru-RU"/>
              <a:t> </a:t>
            </a:r>
            <a:r>
              <a:rPr lang="en-US" altLang="ru-RU" b="1"/>
              <a:t>Budd–Chiari syndrome</a:t>
            </a:r>
          </a:p>
          <a:p>
            <a:pPr eaLnBrk="1" hangingPunct="1"/>
            <a:r>
              <a:rPr lang="en-US" altLang="ru-RU"/>
              <a:t> </a:t>
            </a:r>
            <a:r>
              <a:rPr lang="en-US" altLang="ru-RU" b="1"/>
              <a:t>Amyloid</a:t>
            </a:r>
          </a:p>
          <a:p>
            <a:pPr eaLnBrk="1" hangingPunct="1"/>
            <a:endParaRPr lang="en-US" altLang="ru-RU" b="1" i="1">
              <a:solidFill>
                <a:srgbClr val="FF0000"/>
              </a:solidFill>
            </a:endParaRPr>
          </a:p>
          <a:p>
            <a:pPr eaLnBrk="1" hangingPunct="1"/>
            <a:r>
              <a:rPr lang="en-US" altLang="ru-RU" b="1" i="1">
                <a:solidFill>
                  <a:srgbClr val="FF0000"/>
                </a:solidFill>
              </a:rPr>
              <a:t>Irregular generalised enlargement with jaundice</a:t>
            </a:r>
          </a:p>
          <a:p>
            <a:pPr eaLnBrk="1" hangingPunct="1"/>
            <a:r>
              <a:rPr lang="en-US" altLang="ru-RU"/>
              <a:t> </a:t>
            </a:r>
            <a:r>
              <a:rPr lang="en-US" altLang="ru-RU" b="1"/>
              <a:t>Cirrhosis</a:t>
            </a:r>
          </a:p>
        </p:txBody>
      </p:sp>
      <p:sp>
        <p:nvSpPr>
          <p:cNvPr id="40964" name="Прямоугольник 5"/>
          <p:cNvSpPr>
            <a:spLocks noChangeArrowheads="1"/>
          </p:cNvSpPr>
          <p:nvPr/>
        </p:nvSpPr>
        <p:spPr bwMode="auto">
          <a:xfrm>
            <a:off x="4572000" y="4429125"/>
            <a:ext cx="4572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b="1">
                <a:solidFill>
                  <a:srgbClr val="FF0000"/>
                </a:solidFill>
              </a:rPr>
              <a:t>Localised swellings</a:t>
            </a:r>
          </a:p>
          <a:p>
            <a:pPr eaLnBrk="1" hangingPunct="1"/>
            <a:r>
              <a:rPr lang="en-US" altLang="ru-RU"/>
              <a:t> </a:t>
            </a:r>
            <a:r>
              <a:rPr lang="en-US" altLang="ru-RU" b="1"/>
              <a:t>Riedel’s lobe</a:t>
            </a:r>
          </a:p>
          <a:p>
            <a:pPr eaLnBrk="1" hangingPunct="1"/>
            <a:r>
              <a:rPr lang="en-US" altLang="ru-RU"/>
              <a:t> </a:t>
            </a:r>
            <a:r>
              <a:rPr lang="en-US" altLang="ru-RU" b="1"/>
              <a:t>Hydatid disease</a:t>
            </a:r>
          </a:p>
          <a:p>
            <a:pPr eaLnBrk="1" hangingPunct="1"/>
            <a:r>
              <a:rPr lang="en-US" altLang="ru-RU"/>
              <a:t> </a:t>
            </a:r>
            <a:r>
              <a:rPr lang="en-US" altLang="ru-RU" b="1"/>
              <a:t>Amoebic abscess</a:t>
            </a:r>
          </a:p>
          <a:p>
            <a:pPr eaLnBrk="1" hangingPunct="1"/>
            <a:r>
              <a:rPr lang="en-US" altLang="ru-RU"/>
              <a:t> </a:t>
            </a:r>
            <a:r>
              <a:rPr lang="en-US" altLang="ru-RU" b="1"/>
              <a:t>Primary</a:t>
            </a:r>
            <a:endParaRPr lang="ru-RU" altLang="ru-RU"/>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436562"/>
          </a:xfrm>
        </p:spPr>
        <p:txBody>
          <a:bodyPr/>
          <a:lstStyle/>
          <a:p>
            <a:pPr algn="ctr">
              <a:defRPr/>
            </a:pPr>
            <a:r>
              <a:rPr lang="en-US" sz="2000" b="1" dirty="0" smtClean="0">
                <a:latin typeface="+mn-lt"/>
              </a:rPr>
              <a:t>SPLENOMEGALY </a:t>
            </a:r>
            <a:r>
              <a:rPr lang="en-US" sz="2000" b="1" dirty="0" smtClean="0">
                <a:latin typeface="+mn-lt"/>
                <a:ea typeface="+mn-ea"/>
                <a:cs typeface="+mn-cs"/>
              </a:rPr>
              <a:t>CAUSES</a:t>
            </a:r>
            <a:endParaRPr lang="ru-RU" sz="2000" b="1" dirty="0"/>
          </a:p>
        </p:txBody>
      </p:sp>
      <p:sp>
        <p:nvSpPr>
          <p:cNvPr id="41987" name="Содержимое 2"/>
          <p:cNvSpPr>
            <a:spLocks noGrp="1"/>
          </p:cNvSpPr>
          <p:nvPr>
            <p:ph idx="1"/>
          </p:nvPr>
        </p:nvSpPr>
        <p:spPr>
          <a:xfrm>
            <a:off x="642938" y="642938"/>
            <a:ext cx="4000500" cy="4530725"/>
          </a:xfrm>
        </p:spPr>
        <p:txBody>
          <a:bodyPr/>
          <a:lstStyle/>
          <a:p>
            <a:pPr>
              <a:buFont typeface="Wingdings" panose="05000000000000000000" pitchFamily="2" charset="2"/>
              <a:buNone/>
            </a:pPr>
            <a:r>
              <a:rPr lang="en-US" altLang="ru-RU" sz="1400" b="1" smtClean="0">
                <a:solidFill>
                  <a:srgbClr val="FF0000"/>
                </a:solidFill>
              </a:rPr>
              <a:t>INFECTIVE</a:t>
            </a:r>
          </a:p>
          <a:p>
            <a:pPr>
              <a:buFont typeface="Wingdings" panose="05000000000000000000" pitchFamily="2" charset="2"/>
              <a:buNone/>
            </a:pPr>
            <a:r>
              <a:rPr lang="en-US" altLang="ru-RU" sz="1400" b="1" i="1" smtClean="0"/>
              <a:t>BACTERIAL</a:t>
            </a:r>
          </a:p>
          <a:p>
            <a:pPr>
              <a:buFont typeface="Wingdings" panose="05000000000000000000" pitchFamily="2" charset="2"/>
              <a:buNone/>
            </a:pPr>
            <a:r>
              <a:rPr lang="en-US" altLang="ru-RU" sz="1400" smtClean="0"/>
              <a:t>● Typhoid</a:t>
            </a:r>
          </a:p>
          <a:p>
            <a:pPr>
              <a:buFont typeface="Wingdings" panose="05000000000000000000" pitchFamily="2" charset="2"/>
              <a:buNone/>
            </a:pPr>
            <a:r>
              <a:rPr lang="en-US" altLang="ru-RU" sz="1400" smtClean="0"/>
              <a:t>● Typhus</a:t>
            </a:r>
          </a:p>
          <a:p>
            <a:pPr>
              <a:buFont typeface="Wingdings" panose="05000000000000000000" pitchFamily="2" charset="2"/>
              <a:buNone/>
            </a:pPr>
            <a:r>
              <a:rPr lang="en-US" altLang="ru-RU" sz="1400" smtClean="0"/>
              <a:t>● TB</a:t>
            </a:r>
          </a:p>
          <a:p>
            <a:pPr>
              <a:buFont typeface="Wingdings" panose="05000000000000000000" pitchFamily="2" charset="2"/>
              <a:buNone/>
            </a:pPr>
            <a:r>
              <a:rPr lang="en-US" altLang="ru-RU" sz="1400" smtClean="0"/>
              <a:t>● Syphilis</a:t>
            </a:r>
          </a:p>
          <a:p>
            <a:pPr>
              <a:buFont typeface="Wingdings" panose="05000000000000000000" pitchFamily="2" charset="2"/>
              <a:buNone/>
            </a:pPr>
            <a:r>
              <a:rPr lang="en-US" altLang="ru-RU" sz="1400" smtClean="0"/>
              <a:t>● Leptospirosis</a:t>
            </a:r>
          </a:p>
          <a:p>
            <a:pPr>
              <a:buFont typeface="Wingdings" panose="05000000000000000000" pitchFamily="2" charset="2"/>
              <a:buNone/>
            </a:pPr>
            <a:r>
              <a:rPr lang="en-US" altLang="ru-RU" sz="1400" smtClean="0"/>
              <a:t>● Septicaemia</a:t>
            </a:r>
          </a:p>
          <a:p>
            <a:pPr>
              <a:buFont typeface="Wingdings" panose="05000000000000000000" pitchFamily="2" charset="2"/>
              <a:buNone/>
            </a:pPr>
            <a:r>
              <a:rPr lang="en-US" altLang="ru-RU" sz="1400" smtClean="0"/>
              <a:t>● Abscess</a:t>
            </a:r>
          </a:p>
          <a:p>
            <a:pPr>
              <a:buFont typeface="Wingdings" panose="05000000000000000000" pitchFamily="2" charset="2"/>
              <a:buNone/>
            </a:pPr>
            <a:r>
              <a:rPr lang="en-US" altLang="ru-RU" sz="1400" b="1" i="1" smtClean="0"/>
              <a:t>VIRAL</a:t>
            </a:r>
          </a:p>
          <a:p>
            <a:pPr>
              <a:buFont typeface="Wingdings" panose="05000000000000000000" pitchFamily="2" charset="2"/>
              <a:buNone/>
            </a:pPr>
            <a:r>
              <a:rPr lang="en-US" altLang="ru-RU" sz="1400" smtClean="0"/>
              <a:t>● Glandular fever</a:t>
            </a:r>
          </a:p>
          <a:p>
            <a:pPr>
              <a:buFont typeface="Wingdings" panose="05000000000000000000" pitchFamily="2" charset="2"/>
              <a:buNone/>
            </a:pPr>
            <a:r>
              <a:rPr lang="en-US" altLang="ru-RU" sz="1400" b="1" i="1" smtClean="0"/>
              <a:t>PROTOZOAL</a:t>
            </a:r>
          </a:p>
          <a:p>
            <a:pPr>
              <a:buFont typeface="Wingdings" panose="05000000000000000000" pitchFamily="2" charset="2"/>
              <a:buNone/>
            </a:pPr>
            <a:r>
              <a:rPr lang="en-US" altLang="ru-RU" sz="1400" smtClean="0"/>
              <a:t>● Malaria </a:t>
            </a:r>
            <a:r>
              <a:rPr lang="en-US" altLang="ru-RU" sz="1400" i="1" smtClean="0"/>
              <a:t>• (common in Africa)</a:t>
            </a:r>
          </a:p>
          <a:p>
            <a:pPr>
              <a:buFont typeface="Wingdings" panose="05000000000000000000" pitchFamily="2" charset="2"/>
              <a:buNone/>
            </a:pPr>
            <a:r>
              <a:rPr lang="en-US" altLang="ru-RU" sz="1400" b="1" i="1" smtClean="0"/>
              <a:t>PARASITIC</a:t>
            </a:r>
          </a:p>
          <a:p>
            <a:pPr>
              <a:buFont typeface="Wingdings" panose="05000000000000000000" pitchFamily="2" charset="2"/>
              <a:buNone/>
            </a:pPr>
            <a:r>
              <a:rPr lang="en-US" altLang="ru-RU" sz="1400" smtClean="0"/>
              <a:t>● Hydatid cyst</a:t>
            </a:r>
          </a:p>
          <a:p>
            <a:pPr>
              <a:buFont typeface="Wingdings" panose="05000000000000000000" pitchFamily="2" charset="2"/>
              <a:buNone/>
            </a:pPr>
            <a:r>
              <a:rPr lang="en-US" altLang="ru-RU" sz="1400" b="1" smtClean="0">
                <a:solidFill>
                  <a:srgbClr val="FF0000"/>
                </a:solidFill>
              </a:rPr>
              <a:t>INFLAMMATORY</a:t>
            </a:r>
          </a:p>
          <a:p>
            <a:pPr>
              <a:buFont typeface="Wingdings" panose="05000000000000000000" pitchFamily="2" charset="2"/>
              <a:buNone/>
            </a:pPr>
            <a:r>
              <a:rPr lang="en-US" altLang="ru-RU" sz="1400" smtClean="0"/>
              <a:t>● Rheumatoid arthritis</a:t>
            </a:r>
          </a:p>
          <a:p>
            <a:pPr>
              <a:buFont typeface="Wingdings" panose="05000000000000000000" pitchFamily="2" charset="2"/>
              <a:buNone/>
            </a:pPr>
            <a:r>
              <a:rPr lang="en-US" altLang="ru-RU" sz="1400" smtClean="0"/>
              <a:t>● Sarcoidosis</a:t>
            </a:r>
          </a:p>
          <a:p>
            <a:pPr>
              <a:buFont typeface="Wingdings" panose="05000000000000000000" pitchFamily="2" charset="2"/>
              <a:buNone/>
            </a:pPr>
            <a:r>
              <a:rPr lang="en-US" altLang="ru-RU" sz="1400" smtClean="0"/>
              <a:t>● Lupus</a:t>
            </a:r>
          </a:p>
          <a:p>
            <a:pPr>
              <a:buFont typeface="Wingdings" panose="05000000000000000000" pitchFamily="2" charset="2"/>
              <a:buNone/>
            </a:pPr>
            <a:r>
              <a:rPr lang="en-US" altLang="ru-RU" sz="1400" smtClean="0"/>
              <a:t>● Amyloid</a:t>
            </a:r>
          </a:p>
          <a:p>
            <a:pPr>
              <a:buFont typeface="Wingdings" panose="05000000000000000000" pitchFamily="2" charset="2"/>
              <a:buNone/>
            </a:pPr>
            <a:endParaRPr lang="en-US" altLang="ru-RU" sz="2000" smtClean="0"/>
          </a:p>
        </p:txBody>
      </p:sp>
      <p:sp>
        <p:nvSpPr>
          <p:cNvPr id="41988" name="Прямоугольник 3"/>
          <p:cNvSpPr>
            <a:spLocks noChangeArrowheads="1"/>
          </p:cNvSpPr>
          <p:nvPr/>
        </p:nvSpPr>
        <p:spPr bwMode="auto">
          <a:xfrm>
            <a:off x="4786313" y="714375"/>
            <a:ext cx="40005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1400" b="1">
                <a:solidFill>
                  <a:srgbClr val="FF0000"/>
                </a:solidFill>
              </a:rPr>
              <a:t>NEOPLASTIC</a:t>
            </a:r>
          </a:p>
          <a:p>
            <a:pPr eaLnBrk="1" hangingPunct="1"/>
            <a:r>
              <a:rPr lang="en-US" altLang="ru-RU" sz="1400"/>
              <a:t>● Metastases</a:t>
            </a:r>
          </a:p>
          <a:p>
            <a:pPr eaLnBrk="1" hangingPunct="1"/>
            <a:r>
              <a:rPr lang="en-US" altLang="ru-RU" sz="1400"/>
              <a:t>● Primary tumours</a:t>
            </a:r>
          </a:p>
          <a:p>
            <a:pPr eaLnBrk="1" hangingPunct="1"/>
            <a:r>
              <a:rPr lang="en-US" altLang="ru-RU" sz="1400"/>
              <a:t>● Leukaemia</a:t>
            </a:r>
          </a:p>
          <a:p>
            <a:pPr eaLnBrk="1" hangingPunct="1"/>
            <a:r>
              <a:rPr lang="en-US" altLang="ru-RU" sz="1400"/>
              <a:t>● Lymphoma</a:t>
            </a:r>
          </a:p>
          <a:p>
            <a:pPr eaLnBrk="1" hangingPunct="1"/>
            <a:r>
              <a:rPr lang="en-US" altLang="ru-RU" sz="1400"/>
              <a:t>● Polycythaemia vera</a:t>
            </a:r>
          </a:p>
          <a:p>
            <a:pPr eaLnBrk="1" hangingPunct="1"/>
            <a:r>
              <a:rPr lang="en-US" altLang="ru-RU" sz="1400"/>
              <a:t>● Myelofibrosis</a:t>
            </a:r>
          </a:p>
          <a:p>
            <a:pPr eaLnBrk="1" hangingPunct="1"/>
            <a:r>
              <a:rPr lang="en-US" altLang="ru-RU" sz="1400" b="1">
                <a:solidFill>
                  <a:srgbClr val="FF0000"/>
                </a:solidFill>
              </a:rPr>
              <a:t>HAEMOLYTIC DISEASE</a:t>
            </a:r>
          </a:p>
          <a:p>
            <a:pPr eaLnBrk="1" hangingPunct="1"/>
            <a:r>
              <a:rPr lang="en-US" altLang="ru-RU" sz="1400"/>
              <a:t>● Hereditary spherocytosis</a:t>
            </a:r>
          </a:p>
          <a:p>
            <a:pPr eaLnBrk="1" hangingPunct="1"/>
            <a:r>
              <a:rPr lang="en-US" altLang="ru-RU" sz="1400"/>
              <a:t>● Acquired haemolytic anaemia</a:t>
            </a:r>
          </a:p>
          <a:p>
            <a:pPr eaLnBrk="1" hangingPunct="1"/>
            <a:r>
              <a:rPr lang="en-US" altLang="ru-RU" sz="1400"/>
              <a:t>● Thrombocytopenic purpura</a:t>
            </a:r>
          </a:p>
          <a:p>
            <a:pPr eaLnBrk="1" hangingPunct="1"/>
            <a:r>
              <a:rPr lang="en-US" altLang="ru-RU" sz="1400" b="1">
                <a:solidFill>
                  <a:srgbClr val="FF0000"/>
                </a:solidFill>
              </a:rPr>
              <a:t>STORAGE DISEASES</a:t>
            </a:r>
          </a:p>
          <a:p>
            <a:pPr eaLnBrk="1" hangingPunct="1"/>
            <a:r>
              <a:rPr lang="en-US" altLang="ru-RU" sz="1400"/>
              <a:t>● Gaucher’s disease</a:t>
            </a:r>
            <a:endParaRPr lang="en-US" altLang="ru-RU" sz="1400" b="1">
              <a:solidFill>
                <a:srgbClr val="FF0000"/>
              </a:solidFill>
            </a:endParaRPr>
          </a:p>
          <a:p>
            <a:pPr eaLnBrk="1" hangingPunct="1"/>
            <a:r>
              <a:rPr lang="en-US" altLang="ru-RU" sz="1400" b="1">
                <a:solidFill>
                  <a:srgbClr val="FF0000"/>
                </a:solidFill>
              </a:rPr>
              <a:t>DEFICIENCY DISEASES</a:t>
            </a:r>
          </a:p>
          <a:p>
            <a:pPr eaLnBrk="1" hangingPunct="1"/>
            <a:r>
              <a:rPr lang="en-US" altLang="ru-RU" sz="1400"/>
              <a:t>● Severe iron-deficiency anaemia</a:t>
            </a:r>
          </a:p>
          <a:p>
            <a:pPr eaLnBrk="1" hangingPunct="1"/>
            <a:r>
              <a:rPr lang="en-US" altLang="ru-RU" sz="1400"/>
              <a:t>● Pernicious anaemia</a:t>
            </a:r>
          </a:p>
          <a:p>
            <a:pPr eaLnBrk="1" hangingPunct="1"/>
            <a:r>
              <a:rPr lang="en-US" altLang="ru-RU" sz="1400" b="1">
                <a:solidFill>
                  <a:srgbClr val="FF0000"/>
                </a:solidFill>
              </a:rPr>
              <a:t>SPLENIC VEIN HYPERTENSION</a:t>
            </a:r>
          </a:p>
          <a:p>
            <a:pPr eaLnBrk="1" hangingPunct="1"/>
            <a:r>
              <a:rPr lang="en-US" altLang="ru-RU" sz="1400"/>
              <a:t>● Cirrhosis</a:t>
            </a:r>
          </a:p>
          <a:p>
            <a:pPr eaLnBrk="1" hangingPunct="1"/>
            <a:r>
              <a:rPr lang="en-US" altLang="ru-RU" sz="1400"/>
              <a:t>● Splenic vein thrombosis</a:t>
            </a:r>
          </a:p>
          <a:p>
            <a:pPr eaLnBrk="1" hangingPunct="1"/>
            <a:r>
              <a:rPr lang="en-US" altLang="ru-RU" sz="1400"/>
              <a:t>● Portal vein thrombosis</a:t>
            </a:r>
            <a:endParaRPr lang="ru-RU" altLang="ru-RU"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260350"/>
            <a:ext cx="4543425" cy="628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60350"/>
            <a:ext cx="4716462" cy="659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defRPr/>
            </a:pPr>
            <a:r>
              <a:rPr lang="en-US" b="1" dirty="0" err="1" smtClean="0">
                <a:solidFill>
                  <a:srgbClr val="FF0000"/>
                </a:solidFill>
                <a:latin typeface="+mn-lt"/>
                <a:ea typeface="+mn-ea"/>
                <a:cs typeface="+mn-cs"/>
              </a:rPr>
              <a:t>Hepatorenal</a:t>
            </a:r>
            <a:r>
              <a:rPr lang="en-US" b="1" dirty="0" smtClean="0">
                <a:solidFill>
                  <a:srgbClr val="FF0000"/>
                </a:solidFill>
                <a:latin typeface="+mn-lt"/>
                <a:ea typeface="+mn-ea"/>
                <a:cs typeface="+mn-cs"/>
              </a:rPr>
              <a:t> syndrome</a:t>
            </a:r>
            <a:br>
              <a:rPr lang="en-US" b="1" dirty="0" smtClean="0">
                <a:solidFill>
                  <a:srgbClr val="FF0000"/>
                </a:solidFill>
                <a:latin typeface="+mn-lt"/>
                <a:ea typeface="+mn-ea"/>
                <a:cs typeface="+mn-cs"/>
              </a:rPr>
            </a:br>
            <a:endParaRPr lang="ru-RU" b="1" dirty="0">
              <a:solidFill>
                <a:srgbClr val="FF0000"/>
              </a:solidFill>
            </a:endParaRPr>
          </a:p>
        </p:txBody>
      </p:sp>
      <p:sp>
        <p:nvSpPr>
          <p:cNvPr id="43011" name="Содержимое 2"/>
          <p:cNvSpPr>
            <a:spLocks noGrp="1"/>
          </p:cNvSpPr>
          <p:nvPr>
            <p:ph idx="1"/>
          </p:nvPr>
        </p:nvSpPr>
        <p:spPr>
          <a:xfrm>
            <a:off x="457200" y="908050"/>
            <a:ext cx="8229600" cy="5222875"/>
          </a:xfrm>
        </p:spPr>
        <p:txBody>
          <a:bodyPr/>
          <a:lstStyle/>
          <a:p>
            <a:r>
              <a:rPr lang="en-US" altLang="ru-RU" sz="2400" smtClean="0"/>
              <a:t>Presence of cirrhosis with ascites</a:t>
            </a:r>
          </a:p>
          <a:p>
            <a:r>
              <a:rPr lang="en-US" altLang="ru-RU" sz="2400" smtClean="0"/>
              <a:t>Presence of renal failure (creatinine level 1.5 mg/dL)</a:t>
            </a:r>
          </a:p>
          <a:p>
            <a:r>
              <a:rPr lang="en-US" altLang="ru-RU" sz="2400" smtClean="0"/>
              <a:t>Lack of improvement in serum creatinine after 48 hours of diuretic withdrawal and volume expansion with intravenous albumin administration (1 g/kg/day up to 100 g/day)</a:t>
            </a:r>
          </a:p>
          <a:p>
            <a:r>
              <a:rPr lang="en-US" altLang="ru-RU" sz="2400" smtClean="0"/>
              <a:t>Absence of shock</a:t>
            </a:r>
          </a:p>
          <a:p>
            <a:r>
              <a:rPr lang="en-US" altLang="ru-RU" sz="2400" smtClean="0"/>
              <a:t>Use of nephrotoxic drugs, eg, aminoglycosides</a:t>
            </a:r>
          </a:p>
          <a:p>
            <a:r>
              <a:rPr lang="en-US" altLang="ru-RU" sz="2400" smtClean="0"/>
              <a:t>Parenchymal renal disease (urine protein 500 mg/day, granular or red cell casts, hematuria, urinary obstruction by sonography).</a:t>
            </a:r>
          </a:p>
          <a:p>
            <a:endParaRPr lang="ru-RU" altLang="ru-RU"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ru-RU" smtClean="0"/>
              <a:t>USG abdomen</a:t>
            </a:r>
          </a:p>
        </p:txBody>
      </p:sp>
      <p:pic>
        <p:nvPicPr>
          <p:cNvPr id="44035" name="Picture 2" descr="C:\Documents and Settings\T  Paul  Bhatia\Desktop\surg\thesis\downloaded pics\normal gb in supine and decubitus position.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057400" y="2590800"/>
            <a:ext cx="5105400" cy="33528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ru-RU" smtClean="0"/>
              <a:t>CT abdomen</a:t>
            </a:r>
          </a:p>
        </p:txBody>
      </p:sp>
      <p:pic>
        <p:nvPicPr>
          <p:cNvPr id="45059" name="Picture 5" descr="clinicals_0079"/>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06538" y="1527175"/>
            <a:ext cx="6096000" cy="45720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ru-RU" smtClean="0"/>
              <a:t>ERCP</a:t>
            </a:r>
          </a:p>
        </p:txBody>
      </p:sp>
      <p:pic>
        <p:nvPicPr>
          <p:cNvPr id="46083" name="Picture 2" descr="C:\Documents and Settings\T  Paul  Bhatia\Desktop\surg\thesis\downloaded pics\radiograph during ERCP.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843213" y="1951038"/>
            <a:ext cx="3419475" cy="3724275"/>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ru-RU" smtClean="0"/>
              <a:t>Treatment</a:t>
            </a:r>
          </a:p>
        </p:txBody>
      </p:sp>
      <p:sp>
        <p:nvSpPr>
          <p:cNvPr id="3" name="Content Placeholder 2"/>
          <p:cNvSpPr>
            <a:spLocks noGrp="1"/>
          </p:cNvSpPr>
          <p:nvPr>
            <p:ph sz="quarter" idx="1"/>
          </p:nvPr>
        </p:nvSpPr>
        <p:spPr/>
        <p:txBody>
          <a:bodyPr>
            <a:normAutofit fontScale="92500" lnSpcReduction="10000"/>
          </a:bodyPr>
          <a:lstStyle/>
          <a:p>
            <a:pPr>
              <a:defRPr/>
            </a:pPr>
            <a:r>
              <a:rPr lang="en-US" dirty="0" err="1" smtClean="0"/>
              <a:t>Choledocholithiasis</a:t>
            </a:r>
            <a:endParaRPr lang="en-US" dirty="0" smtClean="0"/>
          </a:p>
          <a:p>
            <a:pPr lvl="1">
              <a:defRPr/>
            </a:pPr>
            <a:r>
              <a:rPr lang="en-US" dirty="0" smtClean="0"/>
              <a:t>Open / laparoscopic CBD exploration with stone extraction and T tube placement.</a:t>
            </a:r>
          </a:p>
          <a:p>
            <a:pPr lvl="1">
              <a:defRPr/>
            </a:pPr>
            <a:r>
              <a:rPr lang="en-US" dirty="0" smtClean="0"/>
              <a:t>Endoscopic </a:t>
            </a:r>
            <a:r>
              <a:rPr lang="en-US" dirty="0" err="1" smtClean="0"/>
              <a:t>papillotomy</a:t>
            </a:r>
            <a:r>
              <a:rPr lang="en-US" dirty="0" smtClean="0"/>
              <a:t> and extraction</a:t>
            </a:r>
          </a:p>
          <a:p>
            <a:pPr>
              <a:defRPr/>
            </a:pPr>
            <a:r>
              <a:rPr lang="en-US" dirty="0" err="1" smtClean="0"/>
              <a:t>Periampularry</a:t>
            </a:r>
            <a:r>
              <a:rPr lang="en-US" dirty="0" smtClean="0"/>
              <a:t> carcinoma</a:t>
            </a:r>
          </a:p>
          <a:p>
            <a:pPr lvl="1">
              <a:defRPr/>
            </a:pPr>
            <a:r>
              <a:rPr lang="en-US" dirty="0" smtClean="0"/>
              <a:t>Curative – </a:t>
            </a:r>
            <a:r>
              <a:rPr lang="en-US" dirty="0" err="1" smtClean="0"/>
              <a:t>whipple’s</a:t>
            </a:r>
            <a:r>
              <a:rPr lang="en-US" dirty="0" smtClean="0"/>
              <a:t> procedure</a:t>
            </a:r>
          </a:p>
          <a:p>
            <a:pPr lvl="1">
              <a:defRPr/>
            </a:pPr>
            <a:r>
              <a:rPr lang="en-US" dirty="0" smtClean="0"/>
              <a:t>Palliative – </a:t>
            </a:r>
          </a:p>
          <a:p>
            <a:pPr lvl="1">
              <a:buFont typeface="Wingdings" panose="05000000000000000000" pitchFamily="2" charset="2"/>
              <a:buNone/>
              <a:defRPr/>
            </a:pPr>
            <a:r>
              <a:rPr lang="en-US" dirty="0" smtClean="0"/>
              <a:t>                - endoscopic </a:t>
            </a:r>
            <a:r>
              <a:rPr lang="en-US" dirty="0" err="1" smtClean="0"/>
              <a:t>stenting</a:t>
            </a:r>
            <a:r>
              <a:rPr lang="en-US" dirty="0" smtClean="0"/>
              <a:t> of </a:t>
            </a:r>
            <a:r>
              <a:rPr lang="en-US" dirty="0" err="1" smtClean="0"/>
              <a:t>ampulla</a:t>
            </a:r>
            <a:endParaRPr lang="en-US" dirty="0" smtClean="0"/>
          </a:p>
          <a:p>
            <a:pPr lvl="1">
              <a:buFont typeface="Wingdings" panose="05000000000000000000" pitchFamily="2" charset="2"/>
              <a:buNone/>
              <a:defRPr/>
            </a:pPr>
            <a:r>
              <a:rPr lang="en-US" dirty="0" smtClean="0"/>
              <a:t>                - bypass </a:t>
            </a:r>
            <a:r>
              <a:rPr lang="en-US" dirty="0" err="1" smtClean="0"/>
              <a:t>prcodures</a:t>
            </a:r>
            <a:r>
              <a:rPr lang="en-US" dirty="0" smtClean="0"/>
              <a:t> for</a:t>
            </a:r>
          </a:p>
          <a:p>
            <a:pPr marL="731520" lvl="1" indent="-457200">
              <a:buFont typeface="Wingdings" panose="05000000000000000000" pitchFamily="2" charset="2"/>
              <a:buAutoNum type="alphaLcPeriod"/>
              <a:defRPr/>
            </a:pPr>
            <a:r>
              <a:rPr lang="en-US" dirty="0" smtClean="0"/>
              <a:t>Food e.g. </a:t>
            </a:r>
            <a:r>
              <a:rPr lang="en-US" dirty="0" err="1" smtClean="0"/>
              <a:t>gastrojejunostomy</a:t>
            </a:r>
            <a:endParaRPr lang="en-US" dirty="0" smtClean="0"/>
          </a:p>
          <a:p>
            <a:pPr marL="731520" lvl="1" indent="-457200">
              <a:buFont typeface="Wingdings" panose="05000000000000000000" pitchFamily="2" charset="2"/>
              <a:buAutoNum type="alphaLcPeriod"/>
              <a:defRPr/>
            </a:pPr>
            <a:r>
              <a:rPr lang="en-US" dirty="0" smtClean="0"/>
              <a:t>Bile e.g. </a:t>
            </a:r>
            <a:r>
              <a:rPr lang="en-US" dirty="0" err="1" smtClean="0"/>
              <a:t>choledochojejunostomy</a:t>
            </a:r>
            <a:r>
              <a:rPr lang="en-US" dirty="0" smtClean="0"/>
              <a:t>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1. Gall stones removed from CBD</a:t>
            </a:r>
            <a:br>
              <a:rPr lang="en-US" dirty="0" smtClean="0"/>
            </a:br>
            <a:r>
              <a:rPr lang="en-US" dirty="0" smtClean="0"/>
              <a:t>2. T-tube </a:t>
            </a:r>
            <a:r>
              <a:rPr lang="en-US" dirty="0" err="1" smtClean="0"/>
              <a:t>cholangiogram</a:t>
            </a:r>
            <a:r>
              <a:rPr lang="en-US" dirty="0" smtClean="0"/>
              <a:t> </a:t>
            </a:r>
            <a:endParaRPr lang="en-US" dirty="0"/>
          </a:p>
        </p:txBody>
      </p:sp>
      <p:pic>
        <p:nvPicPr>
          <p:cNvPr id="48131" name="Picture 2" descr="C:\Documents and Settings\T  Paul  Bhatia\Desktop\surg\thesis\07-11-06_1217.jpg"/>
          <p:cNvPicPr>
            <a:picLocks noGrp="1" noChangeAspect="1" noChangeArrowheads="1"/>
          </p:cNvPicPr>
          <p:nvPr>
            <p:ph sz="quarter" idx="1"/>
          </p:nvPr>
        </p:nvPicPr>
        <p:blipFill>
          <a:blip r:embed="rId2">
            <a:lum bright="-18000" contrast="16000"/>
            <a:extLst>
              <a:ext uri="{28A0092B-C50C-407E-A947-70E740481C1C}">
                <a14:useLocalDpi xmlns:a14="http://schemas.microsoft.com/office/drawing/2010/main" val="0"/>
              </a:ext>
            </a:extLst>
          </a:blip>
          <a:srcRect r="56410" b="44231"/>
          <a:stretch>
            <a:fillRect/>
          </a:stretch>
        </p:blipFill>
        <p:spPr>
          <a:xfrm>
            <a:off x="838200" y="2667000"/>
            <a:ext cx="2590800" cy="2209800"/>
          </a:xfrm>
          <a:ln>
            <a:solidFill>
              <a:srgbClr val="00B050"/>
            </a:solidFill>
            <a:miter lim="800000"/>
            <a:headEnd/>
            <a:tailEnd/>
          </a:ln>
        </p:spPr>
      </p:pic>
      <p:pic>
        <p:nvPicPr>
          <p:cNvPr id="48132" name="Picture 5" descr="100B12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752600"/>
            <a:ext cx="33940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ru-RU" smtClean="0"/>
              <a:t>Whipple’s operation</a:t>
            </a:r>
          </a:p>
        </p:txBody>
      </p:sp>
      <p:sp>
        <p:nvSpPr>
          <p:cNvPr id="49155" name="Content Placeholder 2"/>
          <p:cNvSpPr>
            <a:spLocks noGrp="1"/>
          </p:cNvSpPr>
          <p:nvPr>
            <p:ph sz="quarter" idx="1"/>
          </p:nvPr>
        </p:nvSpPr>
        <p:spPr/>
        <p:txBody>
          <a:bodyPr/>
          <a:lstStyle/>
          <a:p>
            <a:r>
              <a:rPr lang="en-US" altLang="ru-RU" smtClean="0"/>
              <a:t>3 structures removed</a:t>
            </a:r>
          </a:p>
          <a:p>
            <a:pPr lvl="1"/>
            <a:r>
              <a:rPr lang="en-US" altLang="ru-RU" smtClean="0"/>
              <a:t>C-loop of duodenum</a:t>
            </a:r>
          </a:p>
          <a:p>
            <a:pPr lvl="1"/>
            <a:r>
              <a:rPr lang="en-US" altLang="ru-RU" smtClean="0"/>
              <a:t>Head and neck of pancreas</a:t>
            </a:r>
          </a:p>
          <a:p>
            <a:pPr lvl="1"/>
            <a:r>
              <a:rPr lang="en-US" altLang="ru-RU" smtClean="0"/>
              <a:t>Pylorus of stomach</a:t>
            </a:r>
          </a:p>
          <a:p>
            <a:r>
              <a:rPr lang="en-US" altLang="ru-RU" smtClean="0"/>
              <a:t>3 anastomosis are made</a:t>
            </a:r>
          </a:p>
          <a:p>
            <a:pPr lvl="1"/>
            <a:r>
              <a:rPr lang="en-US" altLang="ru-RU" smtClean="0"/>
              <a:t>Gastro-jejunostomy</a:t>
            </a:r>
          </a:p>
          <a:p>
            <a:pPr lvl="1"/>
            <a:r>
              <a:rPr lang="en-US" altLang="ru-RU" smtClean="0"/>
              <a:t>Choledocho-jejunostomy </a:t>
            </a:r>
          </a:p>
          <a:p>
            <a:pPr lvl="1"/>
            <a:r>
              <a:rPr lang="en-US" altLang="ru-RU" smtClean="0"/>
              <a:t>Pancreatico-jejunostomy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smtClean="0"/>
              <a:t>Resected</a:t>
            </a:r>
            <a:r>
              <a:rPr lang="en-US" dirty="0" smtClean="0"/>
              <a:t> </a:t>
            </a:r>
            <a:r>
              <a:rPr lang="en-US" dirty="0" err="1" smtClean="0"/>
              <a:t>g.b</a:t>
            </a:r>
            <a:r>
              <a:rPr lang="en-US" dirty="0" smtClean="0"/>
              <a:t>. and opened C-loop showing </a:t>
            </a:r>
            <a:r>
              <a:rPr lang="en-US" dirty="0" err="1" smtClean="0"/>
              <a:t>periampullary</a:t>
            </a:r>
            <a:r>
              <a:rPr lang="en-US" dirty="0" smtClean="0"/>
              <a:t> growth</a:t>
            </a:r>
            <a:endParaRPr lang="en-US" dirty="0"/>
          </a:p>
        </p:txBody>
      </p:sp>
      <p:pic>
        <p:nvPicPr>
          <p:cNvPr id="4" name="Content Placeholder 3" descr="DSC05494.JPG"/>
          <p:cNvPicPr>
            <a:picLocks noGrp="1" noChangeAspect="1"/>
          </p:cNvPicPr>
          <p:nvPr isPhoto="1">
            <p:ph sz="quarter" idx="1"/>
          </p:nvPr>
        </p:nvPicPr>
        <p:blipFill>
          <a:blip r:embed="rId2" cstate="print">
            <a:lum/>
          </a:blip>
          <a:srcRect l="11250" r="7500" b="30000"/>
          <a:stretch>
            <a:fillRect/>
          </a:stretch>
        </p:blipFill>
        <p:spPr>
          <a:xfrm>
            <a:off x="0" y="2438400"/>
            <a:ext cx="4953000" cy="32004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descr="DSC05489.JPG"/>
          <p:cNvPicPr>
            <a:picLocks noGrp="1" noChangeAspect="1"/>
          </p:cNvPicPr>
          <p:nvPr isPhoto="1"/>
        </p:nvPicPr>
        <p:blipFill>
          <a:blip r:embed="rId3" cstate="print">
            <a:lum/>
          </a:blip>
          <a:srcRect l="52500" t="21111" r="2500" b="10000"/>
          <a:stretch>
            <a:fillRect/>
          </a:stretch>
        </p:blipFill>
        <p:spPr>
          <a:xfrm>
            <a:off x="4800600" y="1447800"/>
            <a:ext cx="4114800" cy="4724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539750" y="404813"/>
            <a:ext cx="7772400" cy="5619750"/>
          </a:xfrm>
          <a:ln>
            <a:solidFill>
              <a:schemeClr val="accent1"/>
            </a:solidFill>
            <a:miter lim="800000"/>
            <a:headEnd/>
            <a:tailEnd/>
          </a:ln>
        </p:spPr>
        <p:txBody>
          <a:bodyPr/>
          <a:lstStyle/>
          <a:p>
            <a:pPr eaLnBrk="1" hangingPunct="1">
              <a:lnSpc>
                <a:spcPct val="90000"/>
              </a:lnSpc>
              <a:buFont typeface="Wingdings" panose="05000000000000000000" pitchFamily="2" charset="2"/>
              <a:buNone/>
            </a:pPr>
            <a:r>
              <a:rPr lang="en-US" altLang="ru-RU" sz="3200" b="1" smtClean="0"/>
              <a:t>Chronic hepatitis (CH)</a:t>
            </a:r>
            <a:r>
              <a:rPr lang="en-US" altLang="ru-RU" sz="3200" smtClean="0"/>
              <a:t> - chronic polyetiological diffuse inflammatory (with dystrophy or destruction elements) process in the liver for more than 6 months, characterized by progressive course, gradual development of fibrosis that can turn into cirrhosis.</a:t>
            </a:r>
          </a:p>
          <a:p>
            <a:pPr eaLnBrk="1" hangingPunct="1">
              <a:lnSpc>
                <a:spcPct val="90000"/>
              </a:lnSpc>
              <a:buFont typeface="Wingdings" panose="05000000000000000000" pitchFamily="2" charset="2"/>
              <a:buNone/>
            </a:pPr>
            <a:endParaRPr lang="en-US" altLang="ru-RU" sz="3200" smtClean="0"/>
          </a:p>
          <a:p>
            <a:pPr eaLnBrk="1" hangingPunct="1">
              <a:lnSpc>
                <a:spcPct val="90000"/>
              </a:lnSpc>
              <a:buFont typeface="Wingdings" panose="05000000000000000000" pitchFamily="2" charset="2"/>
              <a:buNone/>
            </a:pPr>
            <a:r>
              <a:rPr lang="en-US" altLang="ru-RU" sz="3200" smtClean="0"/>
              <a:t>In contrast to liver cirrhosis, there are no regenerative nodes in CH.</a:t>
            </a:r>
            <a:endParaRPr lang="ru-RU" altLang="ru-RU" sz="26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7813"/>
            <a:ext cx="8229600" cy="342900"/>
          </a:xfrm>
        </p:spPr>
        <p:txBody>
          <a:bodyPr/>
          <a:lstStyle/>
          <a:p>
            <a:pPr eaLnBrk="1" hangingPunct="1"/>
            <a:r>
              <a:rPr lang="en-US" altLang="ru-RU" sz="3600" b="1" smtClean="0"/>
              <a:t>Phases of hepatitis B and C viral activity</a:t>
            </a:r>
            <a:endParaRPr lang="ru-RU" altLang="ru-RU" sz="3600" b="1" smtClean="0"/>
          </a:p>
        </p:txBody>
      </p:sp>
      <p:sp>
        <p:nvSpPr>
          <p:cNvPr id="52227" name="Rectangle 3"/>
          <p:cNvSpPr>
            <a:spLocks noGrp="1" noChangeArrowheads="1"/>
          </p:cNvSpPr>
          <p:nvPr>
            <p:ph type="body" idx="1"/>
          </p:nvPr>
        </p:nvSpPr>
        <p:spPr>
          <a:xfrm>
            <a:off x="457200" y="1052513"/>
            <a:ext cx="8229600" cy="5078412"/>
          </a:xfrm>
        </p:spPr>
        <p:txBody>
          <a:bodyPr/>
          <a:lstStyle/>
          <a:p>
            <a:pPr marL="609600" indent="-609600" eaLnBrk="1" hangingPunct="1">
              <a:lnSpc>
                <a:spcPct val="90000"/>
              </a:lnSpc>
              <a:buFont typeface="Wingdings" panose="05000000000000000000" pitchFamily="2" charset="2"/>
              <a:buNone/>
            </a:pPr>
            <a:r>
              <a:rPr lang="en-US" altLang="ru-RU" sz="3200" b="1" smtClean="0"/>
              <a:t>Hepatitis B virus</a:t>
            </a:r>
            <a:r>
              <a:rPr lang="en-US" altLang="ru-RU" sz="2800" smtClean="0"/>
              <a:t> - DNA-containing microorganism of the hepadnavirus family. There are 2 phases of HBV development:</a:t>
            </a:r>
          </a:p>
          <a:p>
            <a:pPr marL="609600" indent="-609600" eaLnBrk="1" hangingPunct="1">
              <a:lnSpc>
                <a:spcPct val="90000"/>
              </a:lnSpc>
              <a:buFont typeface="Wingdings" panose="05000000000000000000" pitchFamily="2" charset="2"/>
              <a:buNone/>
            </a:pPr>
            <a:r>
              <a:rPr lang="en-US" altLang="ru-RU" sz="2800" b="1" smtClean="0"/>
              <a:t>• replicative phase</a:t>
            </a:r>
            <a:r>
              <a:rPr lang="en-US" altLang="ru-RU" sz="2800" smtClean="0"/>
              <a:t> - phase of full virus reproduction (HBV replication involving viral DNA polymerase);</a:t>
            </a:r>
          </a:p>
          <a:p>
            <a:pPr marL="609600" indent="-609600" eaLnBrk="1" hangingPunct="1">
              <a:lnSpc>
                <a:spcPct val="90000"/>
              </a:lnSpc>
              <a:buFont typeface="Wingdings" panose="05000000000000000000" pitchFamily="2" charset="2"/>
              <a:buNone/>
            </a:pPr>
            <a:r>
              <a:rPr lang="en-US" altLang="ru-RU" sz="2800" b="1" smtClean="0"/>
              <a:t>• integrative phase</a:t>
            </a:r>
            <a:r>
              <a:rPr lang="en-US" altLang="ru-RU" sz="2800" smtClean="0"/>
              <a:t> - phase of viral apparatus of genes (DNA fragment) and hepatocyte apparatus of genes integration. From this moment stops full replication of the virus and it becomes impossible to get rid of HBsAg- carriage.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Documents and Settings\James\My Documents\James\WSH Bits\Biliary Tract Imaging\Diagram_PortalTri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432117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C:\Documents and Settings\James\My Documents\James\WSH Bits\Biliary Tract Imaging\Diagram_BiliaryTre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205038"/>
            <a:ext cx="4557712"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Mariana\Мої публікації\кафедра\Foreign students\GI\Day 7 jaundice\Hep. B serology.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260350"/>
            <a:ext cx="8135937" cy="5832475"/>
          </a:xfr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457200" y="549275"/>
            <a:ext cx="8229600" cy="5581650"/>
          </a:xfrm>
        </p:spPr>
        <p:txBody>
          <a:bodyPr/>
          <a:lstStyle/>
          <a:p>
            <a:pPr marL="609600" indent="-609600" eaLnBrk="1" hangingPunct="1">
              <a:buFont typeface="Wingdings" panose="05000000000000000000" pitchFamily="2" charset="2"/>
              <a:buNone/>
            </a:pPr>
            <a:r>
              <a:rPr lang="en-US" altLang="ru-RU" sz="3200" b="1" smtClean="0"/>
              <a:t>Hepatitis C virus</a:t>
            </a:r>
            <a:r>
              <a:rPr lang="en-US" altLang="ru-RU" sz="3200" smtClean="0"/>
              <a:t> - RNA-containing microorganism of the family Flaviviridae . HCV also has 2 phases of vital activity:</a:t>
            </a:r>
            <a:endParaRPr lang="ru-RU" altLang="ru-RU" sz="3200" smtClean="0"/>
          </a:p>
          <a:p>
            <a:pPr marL="609600" indent="-609600" eaLnBrk="1" hangingPunct="1">
              <a:buFont typeface="Wingdings" panose="05000000000000000000" pitchFamily="2" charset="2"/>
              <a:buNone/>
            </a:pPr>
            <a:endParaRPr lang="en-US" altLang="ru-RU" sz="3200" smtClean="0"/>
          </a:p>
          <a:p>
            <a:pPr marL="609600" indent="-609600" eaLnBrk="1" hangingPunct="1"/>
            <a:r>
              <a:rPr lang="en-US" altLang="ru-RU" sz="3200" smtClean="0"/>
              <a:t>latent phase – long-term absence of clinical picture with low replicative virus activity viraemia;</a:t>
            </a:r>
          </a:p>
          <a:p>
            <a:pPr marL="609600" indent="-609600" eaLnBrk="1" hangingPunct="1"/>
            <a:r>
              <a:rPr lang="en-US" altLang="ru-RU" sz="3200" smtClean="0"/>
              <a:t>reactivation phase - development of manifestations with reduction of immune cells functional activity  and high viraemia</a:t>
            </a:r>
          </a:p>
          <a:p>
            <a:pPr marL="609600" indent="-609600" eaLnBrk="1" hangingPunct="1">
              <a:buFont typeface="Wingdings" panose="05000000000000000000" pitchFamily="2" charset="2"/>
              <a:buNone/>
            </a:pPr>
            <a:endParaRPr lang="ru-RU" altLang="ru-RU" sz="260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8424862"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685800" y="476250"/>
            <a:ext cx="7772400" cy="5619750"/>
          </a:xfrm>
        </p:spPr>
        <p:txBody>
          <a:bodyPr/>
          <a:lstStyle/>
          <a:p>
            <a:pPr eaLnBrk="1" hangingPunct="1">
              <a:lnSpc>
                <a:spcPct val="90000"/>
              </a:lnSpc>
              <a:buFont typeface="Wingdings" panose="05000000000000000000" pitchFamily="2" charset="2"/>
              <a:buNone/>
            </a:pPr>
            <a:r>
              <a:rPr lang="en-US" altLang="ru-RU" sz="2800" b="1" smtClean="0"/>
              <a:t>Morphological criteria</a:t>
            </a:r>
            <a:r>
              <a:rPr lang="en-US" altLang="ru-RU" sz="2800" smtClean="0"/>
              <a:t> of liver fibrosis- based on biopsy data, depending on the severity of fibrosis distinguish such morphological stages of CH (0 to 4):</a:t>
            </a:r>
            <a:endParaRPr lang="ru-RU" altLang="ru-RU" sz="2800" smtClean="0"/>
          </a:p>
          <a:p>
            <a:pPr eaLnBrk="1" hangingPunct="1">
              <a:lnSpc>
                <a:spcPct val="90000"/>
              </a:lnSpc>
            </a:pPr>
            <a:r>
              <a:rPr lang="en-US" altLang="ru-RU" sz="2800" smtClean="0"/>
              <a:t>no fibrosis;</a:t>
            </a:r>
          </a:p>
          <a:p>
            <a:pPr eaLnBrk="1" hangingPunct="1">
              <a:lnSpc>
                <a:spcPct val="90000"/>
              </a:lnSpc>
            </a:pPr>
            <a:r>
              <a:rPr lang="en-US" altLang="ru-RU" sz="2800" smtClean="0"/>
              <a:t> minimal periportal fibrosis;</a:t>
            </a:r>
          </a:p>
          <a:p>
            <a:pPr eaLnBrk="1" hangingPunct="1">
              <a:lnSpc>
                <a:spcPct val="90000"/>
              </a:lnSpc>
            </a:pPr>
            <a:r>
              <a:rPr lang="en-US" altLang="ru-RU" sz="2800" smtClean="0"/>
              <a:t> moderate fibrosis with periportal septa;</a:t>
            </a:r>
          </a:p>
          <a:p>
            <a:pPr eaLnBrk="1" hangingPunct="1">
              <a:lnSpc>
                <a:spcPct val="90000"/>
              </a:lnSpc>
            </a:pPr>
            <a:r>
              <a:rPr lang="en-US" altLang="ru-RU" sz="2800" smtClean="0"/>
              <a:t> evident fibrosis without cirrhosis manifestations;</a:t>
            </a:r>
          </a:p>
          <a:p>
            <a:pPr eaLnBrk="1" hangingPunct="1">
              <a:lnSpc>
                <a:spcPct val="90000"/>
              </a:lnSpc>
            </a:pPr>
            <a:r>
              <a:rPr lang="en-US" altLang="ru-RU" sz="2800" smtClean="0"/>
              <a:t> cirrhosis</a:t>
            </a:r>
            <a:endParaRPr lang="ru-RU" altLang="ru-RU" sz="2800" smtClean="0"/>
          </a:p>
          <a:p>
            <a:pPr eaLnBrk="1" hangingPunct="1">
              <a:lnSpc>
                <a:spcPct val="90000"/>
              </a:lnSpc>
              <a:buFont typeface="Wingdings" panose="05000000000000000000" pitchFamily="2" charset="2"/>
              <a:buNone/>
            </a:pPr>
            <a:r>
              <a:rPr lang="en-US" altLang="ru-RU" sz="2000" smtClean="0"/>
              <a:t> (Obviously, phase 4 - cirrhosis – belongs to diagnosis of liver cirrhosis, but not hepatitis. Therefore, in our view, it should not be included into the classification of CH, except for  cases of CH to cirrhosis transition).</a:t>
            </a:r>
          </a:p>
          <a:p>
            <a:pPr eaLnBrk="1" hangingPunct="1">
              <a:lnSpc>
                <a:spcPct val="90000"/>
              </a:lnSpc>
              <a:buFont typeface="Wingdings" panose="05000000000000000000" pitchFamily="2" charset="2"/>
              <a:buNone/>
            </a:pPr>
            <a:endParaRPr lang="ru-RU" altLang="ru-RU" sz="21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685800" y="620713"/>
            <a:ext cx="7772400" cy="5475287"/>
          </a:xfrm>
        </p:spPr>
        <p:txBody>
          <a:bodyPr/>
          <a:lstStyle/>
          <a:p>
            <a:pPr eaLnBrk="1" hangingPunct="1">
              <a:lnSpc>
                <a:spcPct val="80000"/>
              </a:lnSpc>
              <a:buFont typeface="Wingdings" panose="05000000000000000000" pitchFamily="2" charset="2"/>
              <a:buNone/>
            </a:pPr>
            <a:r>
              <a:rPr lang="en-US" altLang="ru-RU" sz="2800" b="1" smtClean="0"/>
              <a:t>Histological activity index (HAI) of</a:t>
            </a:r>
            <a:r>
              <a:rPr lang="ru-RU" altLang="ru-RU" sz="2800" b="1" smtClean="0"/>
              <a:t> </a:t>
            </a:r>
            <a:r>
              <a:rPr lang="en-US" altLang="ru-RU" sz="2800" b="1" smtClean="0"/>
              <a:t>Knodell</a:t>
            </a:r>
          </a:p>
          <a:p>
            <a:pPr eaLnBrk="1" hangingPunct="1">
              <a:lnSpc>
                <a:spcPct val="80000"/>
              </a:lnSpc>
              <a:buFont typeface="Wingdings" panose="05000000000000000000" pitchFamily="2" charset="2"/>
              <a:buNone/>
            </a:pPr>
            <a:r>
              <a:rPr lang="en-US" altLang="ru-RU" sz="2800" smtClean="0"/>
              <a:t>      HAI criteria:</a:t>
            </a:r>
          </a:p>
          <a:p>
            <a:pPr eaLnBrk="1" hangingPunct="1">
              <a:lnSpc>
                <a:spcPct val="80000"/>
              </a:lnSpc>
              <a:buFont typeface="Wingdings" panose="05000000000000000000" pitchFamily="2" charset="2"/>
              <a:buNone/>
            </a:pPr>
            <a:r>
              <a:rPr lang="en-US" altLang="ru-RU" sz="2800" smtClean="0"/>
              <a:t>1. presence and severity of hepatocytes periportal necrosis - 0 to 10 points</a:t>
            </a:r>
          </a:p>
          <a:p>
            <a:pPr eaLnBrk="1" hangingPunct="1">
              <a:lnSpc>
                <a:spcPct val="80000"/>
              </a:lnSpc>
              <a:buFont typeface="Wingdings" panose="05000000000000000000" pitchFamily="2" charset="2"/>
              <a:buNone/>
            </a:pPr>
            <a:r>
              <a:rPr lang="en-US" altLang="ru-RU" sz="2800" smtClean="0"/>
              <a:t>2. presence and severity of intralobular focal necrosis and hepatocytes dystrophy - from 0 to 4 points</a:t>
            </a:r>
          </a:p>
          <a:p>
            <a:pPr eaLnBrk="1" hangingPunct="1">
              <a:lnSpc>
                <a:spcPct val="80000"/>
              </a:lnSpc>
              <a:buFont typeface="Wingdings" panose="05000000000000000000" pitchFamily="2" charset="2"/>
              <a:buNone/>
            </a:pPr>
            <a:r>
              <a:rPr lang="en-US" altLang="ru-RU" sz="2800" smtClean="0"/>
              <a:t>3. presence and severity of inflammatory infiltrate in a portal area - from 0 to 4 points</a:t>
            </a:r>
          </a:p>
          <a:p>
            <a:pPr eaLnBrk="1" hangingPunct="1">
              <a:lnSpc>
                <a:spcPct val="80000"/>
              </a:lnSpc>
              <a:buFont typeface="Wingdings" panose="05000000000000000000" pitchFamily="2" charset="2"/>
              <a:buNone/>
            </a:pPr>
            <a:r>
              <a:rPr lang="en-US" altLang="ru-RU" sz="2800" smtClean="0"/>
              <a:t>4. degree of fibrosis - from 0 to 4 points</a:t>
            </a:r>
          </a:p>
          <a:p>
            <a:pPr eaLnBrk="1" hangingPunct="1">
              <a:lnSpc>
                <a:spcPct val="80000"/>
              </a:lnSpc>
              <a:buFont typeface="Wingdings" panose="05000000000000000000" pitchFamily="2" charset="2"/>
              <a:buNone/>
            </a:pPr>
            <a:endParaRPr lang="ru-RU" altLang="ru-RU" sz="26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43" name="Group 91"/>
          <p:cNvGraphicFramePr>
            <a:graphicFrameLocks noGrp="1"/>
          </p:cNvGraphicFramePr>
          <p:nvPr>
            <p:ph/>
          </p:nvPr>
        </p:nvGraphicFramePr>
        <p:xfrm>
          <a:off x="685800" y="500063"/>
          <a:ext cx="7772400" cy="5819775"/>
        </p:xfrm>
        <a:graphic>
          <a:graphicData uri="http://schemas.openxmlformats.org/drawingml/2006/table">
            <a:tbl>
              <a:tblPr/>
              <a:tblGrid>
                <a:gridCol w="1941513">
                  <a:extLst>
                    <a:ext uri="{9D8B030D-6E8A-4147-A177-3AD203B41FA5}">
                      <a16:colId xmlns:a16="http://schemas.microsoft.com/office/drawing/2014/main" val="20000"/>
                    </a:ext>
                  </a:extLst>
                </a:gridCol>
                <a:gridCol w="2592387">
                  <a:extLst>
                    <a:ext uri="{9D8B030D-6E8A-4147-A177-3AD203B41FA5}">
                      <a16:colId xmlns:a16="http://schemas.microsoft.com/office/drawing/2014/main" val="20001"/>
                    </a:ext>
                  </a:extLst>
                </a:gridCol>
                <a:gridCol w="3238500">
                  <a:extLst>
                    <a:ext uri="{9D8B030D-6E8A-4147-A177-3AD203B41FA5}">
                      <a16:colId xmlns:a16="http://schemas.microsoft.com/office/drawing/2014/main" val="20002"/>
                    </a:ext>
                  </a:extLst>
                </a:gridCol>
              </a:tblGrid>
              <a:tr h="1067812">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ru-RU" sz="2600" b="1" i="0" u="none" strike="noStrike" cap="none" normalizeH="0" baseline="0" dirty="0" smtClean="0">
                          <a:ln>
                            <a:noFill/>
                          </a:ln>
                          <a:solidFill>
                            <a:schemeClr val="tx1"/>
                          </a:solidFill>
                          <a:effectLst/>
                          <a:latin typeface="Arial" charset="0"/>
                          <a:cs typeface="Arial" charset="0"/>
                        </a:rPr>
                        <a:t>HAI</a:t>
                      </a:r>
                      <a:r>
                        <a:rPr kumimoji="0" lang="de-DE" altLang="ru-RU" sz="2600" b="1" i="0" u="none" strike="noStrike" cap="none" normalizeH="0" baseline="0" dirty="0" smtClean="0">
                          <a:ln>
                            <a:noFill/>
                          </a:ln>
                          <a:solidFill>
                            <a:schemeClr val="tx1"/>
                          </a:solidFill>
                          <a:effectLst/>
                          <a:latin typeface="Arial" charset="0"/>
                          <a:cs typeface="Arial" charset="0"/>
                        </a:rPr>
                        <a:t>, </a:t>
                      </a:r>
                      <a:r>
                        <a:rPr kumimoji="0" lang="de-DE" altLang="ru-RU" sz="2600" b="1" i="0" u="none" strike="noStrike" cap="none" normalizeH="0" baseline="0" dirty="0" err="1" smtClean="0">
                          <a:ln>
                            <a:noFill/>
                          </a:ln>
                          <a:solidFill>
                            <a:schemeClr val="tx1"/>
                          </a:solidFill>
                          <a:effectLst/>
                          <a:latin typeface="Arial" charset="0"/>
                          <a:cs typeface="Arial" charset="0"/>
                        </a:rPr>
                        <a:t>points</a:t>
                      </a:r>
                      <a:endParaRPr kumimoji="0" lang="ru-RU" altLang="ru-RU" sz="2600" b="1" i="0" u="none" strike="noStrike" cap="none" normalizeH="0" baseline="0" dirty="0" smtClean="0">
                        <a:ln>
                          <a:noFill/>
                        </a:ln>
                        <a:solidFill>
                          <a:schemeClr val="tx1"/>
                        </a:solidFill>
                        <a:effectLst/>
                        <a:latin typeface="Arial" charset="0"/>
                        <a:cs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ru-RU" sz="2600" b="1" i="0" u="none" strike="noStrike" cap="none" normalizeH="0" baseline="0" dirty="0" smtClean="0">
                          <a:ln>
                            <a:noFill/>
                          </a:ln>
                          <a:solidFill>
                            <a:schemeClr val="tx1"/>
                          </a:solidFill>
                          <a:effectLst/>
                          <a:latin typeface="Arial" charset="0"/>
                          <a:cs typeface="Arial" charset="0"/>
                        </a:rPr>
                        <a:t>Hepatitis</a:t>
                      </a:r>
                      <a:endParaRPr kumimoji="0" lang="ru-RU" altLang="ru-RU" sz="2600" b="1" i="0" u="none" strike="noStrike" cap="none" normalizeH="0" baseline="0" dirty="0" smtClean="0">
                        <a:ln>
                          <a:noFill/>
                        </a:ln>
                        <a:solidFill>
                          <a:schemeClr val="tx1"/>
                        </a:solidFill>
                        <a:effectLst/>
                        <a:latin typeface="Arial"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ru-RU" sz="2600" b="1" i="0" u="none" strike="noStrike" cap="none" normalizeH="0" baseline="0" dirty="0" smtClean="0">
                          <a:ln>
                            <a:noFill/>
                          </a:ln>
                          <a:solidFill>
                            <a:schemeClr val="tx1"/>
                          </a:solidFill>
                          <a:effectLst/>
                          <a:latin typeface="Arial" charset="0"/>
                          <a:cs typeface="Arial" charset="0"/>
                        </a:rPr>
                        <a:t>Previous terms</a:t>
                      </a:r>
                      <a:endParaRPr kumimoji="0" lang="ru-RU" altLang="ru-RU" sz="2600" b="1" i="0" u="none" strike="noStrike" cap="none" normalizeH="0" baseline="0" dirty="0" smtClean="0">
                        <a:ln>
                          <a:noFill/>
                        </a:ln>
                        <a:solidFill>
                          <a:schemeClr val="tx1"/>
                        </a:solidFill>
                        <a:effectLst/>
                        <a:latin typeface="Arial"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84688">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ru-RU" sz="2000" b="0" i="0" u="none" strike="noStrike" cap="none" normalizeH="0" baseline="0" smtClean="0">
                          <a:ln>
                            <a:noFill/>
                          </a:ln>
                          <a:solidFill>
                            <a:schemeClr val="tx1"/>
                          </a:solidFill>
                          <a:effectLst/>
                          <a:latin typeface="Arial" charset="0"/>
                          <a:cs typeface="Arial" charset="0"/>
                        </a:rPr>
                        <a:t>1 </a:t>
                      </a:r>
                      <a:r>
                        <a:rPr kumimoji="0" lang="de-DE" altLang="ru-RU" sz="2000" b="0" i="0" u="none" strike="noStrike" cap="none" normalizeH="0" baseline="0" smtClean="0">
                          <a:ln>
                            <a:noFill/>
                          </a:ln>
                          <a:solidFill>
                            <a:schemeClr val="tx1"/>
                          </a:solidFill>
                          <a:effectLst/>
                          <a:latin typeface="Arial" charset="0"/>
                          <a:cs typeface="Arial" charset="0"/>
                          <a:sym typeface="Symbol" pitchFamily="18" charset="2"/>
                        </a:rPr>
                        <a:t></a:t>
                      </a:r>
                      <a:r>
                        <a:rPr kumimoji="0" lang="de-DE" altLang="ru-RU" sz="2000" b="0" i="0" u="none" strike="noStrike" cap="none" normalizeH="0" baseline="0" smtClean="0">
                          <a:ln>
                            <a:noFill/>
                          </a:ln>
                          <a:solidFill>
                            <a:schemeClr val="tx1"/>
                          </a:solidFill>
                          <a:effectLst/>
                          <a:latin typeface="Arial" charset="0"/>
                          <a:cs typeface="Arial" charset="0"/>
                        </a:rPr>
                        <a:t>3</a:t>
                      </a:r>
                      <a:endParaRPr kumimoji="0" lang="ru-RU" altLang="ru-RU" sz="2000" b="0" i="0" u="none" strike="noStrike" cap="none" normalizeH="0" baseline="0" smtClean="0">
                        <a:ln>
                          <a:noFill/>
                        </a:ln>
                        <a:solidFill>
                          <a:schemeClr val="tx1"/>
                        </a:solidFill>
                        <a:effectLst/>
                        <a:latin typeface="Arial" charset="0"/>
                        <a:cs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ru-RU" sz="2000" b="0" i="0" u="none" strike="noStrike" cap="none" normalizeH="0" baseline="0" dirty="0" smtClean="0">
                          <a:ln>
                            <a:noFill/>
                          </a:ln>
                          <a:solidFill>
                            <a:schemeClr val="tx1"/>
                          </a:solidFill>
                          <a:effectLst/>
                          <a:latin typeface="Arial" charset="0"/>
                          <a:cs typeface="Arial" charset="0"/>
                        </a:rPr>
                        <a:t>minimal</a:t>
                      </a:r>
                      <a:endParaRPr kumimoji="0" lang="ru-RU" altLang="ru-RU" sz="2000" b="0" i="0" u="none" strike="noStrike" cap="none" normalizeH="0" baseline="0" dirty="0" smtClean="0">
                        <a:ln>
                          <a:noFill/>
                        </a:ln>
                        <a:solidFill>
                          <a:schemeClr val="tx1"/>
                        </a:solidFill>
                        <a:effectLst/>
                        <a:latin typeface="Arial"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ru-RU" sz="2000" b="0" i="0" u="none" strike="noStrike" cap="none" normalizeH="0" baseline="0" dirty="0" err="1" smtClean="0">
                          <a:ln>
                            <a:noFill/>
                          </a:ln>
                          <a:solidFill>
                            <a:schemeClr val="tx1"/>
                          </a:solidFill>
                          <a:effectLst/>
                          <a:latin typeface="Arial" charset="0"/>
                          <a:cs typeface="Arial" charset="0"/>
                        </a:rPr>
                        <a:t>Nonspecific</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reactive</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hepatitis</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lobular</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hepatitis</a:t>
                      </a:r>
                      <a:r>
                        <a:rPr kumimoji="0" lang="de-DE" altLang="ru-RU" sz="2000" b="0" i="0" u="none" strike="noStrike" cap="none" normalizeH="0" baseline="0" dirty="0" smtClean="0">
                          <a:ln>
                            <a:noFill/>
                          </a:ln>
                          <a:solidFill>
                            <a:schemeClr val="tx1"/>
                          </a:solidFill>
                          <a:effectLst/>
                          <a:latin typeface="Arial" charset="0"/>
                          <a:cs typeface="Arial" charset="0"/>
                        </a:rPr>
                        <a:t>, persistent </a:t>
                      </a:r>
                      <a:r>
                        <a:rPr kumimoji="0" lang="de-DE" altLang="ru-RU" sz="2000" b="0" i="0" u="none" strike="noStrike" cap="none" normalizeH="0" baseline="0" dirty="0" err="1" smtClean="0">
                          <a:ln>
                            <a:noFill/>
                          </a:ln>
                          <a:solidFill>
                            <a:schemeClr val="tx1"/>
                          </a:solidFill>
                          <a:effectLst/>
                          <a:latin typeface="Arial" charset="0"/>
                          <a:cs typeface="Arial" charset="0"/>
                        </a:rPr>
                        <a:t>hepatitis</a:t>
                      </a:r>
                      <a:endParaRPr kumimoji="0" lang="ru-RU" altLang="ru-RU" sz="2000" b="0" i="0" u="none" strike="noStrike" cap="none" normalizeH="0" baseline="0" dirty="0" smtClean="0">
                        <a:ln>
                          <a:noFill/>
                        </a:ln>
                        <a:solidFill>
                          <a:schemeClr val="tx1"/>
                        </a:solidFill>
                        <a:effectLst/>
                        <a:latin typeface="Arial"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26548">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ru-RU" sz="2000" b="0" i="0" u="none" strike="noStrike" cap="none" normalizeH="0" baseline="0" smtClean="0">
                          <a:ln>
                            <a:noFill/>
                          </a:ln>
                          <a:solidFill>
                            <a:schemeClr val="tx1"/>
                          </a:solidFill>
                          <a:effectLst/>
                          <a:latin typeface="Arial" charset="0"/>
                          <a:cs typeface="Arial" charset="0"/>
                        </a:rPr>
                        <a:t>4 </a:t>
                      </a:r>
                      <a:r>
                        <a:rPr kumimoji="0" lang="de-DE" altLang="ru-RU" sz="2000" b="0" i="0" u="none" strike="noStrike" cap="none" normalizeH="0" baseline="0" smtClean="0">
                          <a:ln>
                            <a:noFill/>
                          </a:ln>
                          <a:solidFill>
                            <a:schemeClr val="tx1"/>
                          </a:solidFill>
                          <a:effectLst/>
                          <a:latin typeface="Arial" charset="0"/>
                          <a:cs typeface="Arial" charset="0"/>
                          <a:sym typeface="Symbol" pitchFamily="18" charset="2"/>
                        </a:rPr>
                        <a:t></a:t>
                      </a:r>
                      <a:r>
                        <a:rPr kumimoji="0" lang="de-DE" altLang="ru-RU" sz="2000" b="0" i="0" u="none" strike="noStrike" cap="none" normalizeH="0" baseline="0" smtClean="0">
                          <a:ln>
                            <a:noFill/>
                          </a:ln>
                          <a:solidFill>
                            <a:schemeClr val="tx1"/>
                          </a:solidFill>
                          <a:effectLst/>
                          <a:latin typeface="Arial" charset="0"/>
                          <a:cs typeface="Arial" charset="0"/>
                        </a:rPr>
                        <a:t> 8</a:t>
                      </a:r>
                      <a:endParaRPr kumimoji="0" lang="ru-RU" altLang="ru-RU" sz="2000" b="0" i="0" u="none" strike="noStrike" cap="none" normalizeH="0" baseline="0" smtClean="0">
                        <a:ln>
                          <a:noFill/>
                        </a:ln>
                        <a:solidFill>
                          <a:schemeClr val="tx1"/>
                        </a:solidFill>
                        <a:effectLst/>
                        <a:latin typeface="Arial" charset="0"/>
                        <a:cs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ru-RU" sz="2000" b="0" i="0" u="none" strike="noStrike" cap="none" normalizeH="0" baseline="0" dirty="0" smtClean="0">
                          <a:ln>
                            <a:noFill/>
                          </a:ln>
                          <a:solidFill>
                            <a:schemeClr val="tx1"/>
                          </a:solidFill>
                          <a:effectLst/>
                          <a:latin typeface="Arial" charset="0"/>
                          <a:cs typeface="Arial" charset="0"/>
                        </a:rPr>
                        <a:t>light</a:t>
                      </a:r>
                      <a:endParaRPr kumimoji="0" lang="ru-RU" altLang="ru-RU" sz="2000" b="0" i="0" u="none" strike="noStrike" cap="none" normalizeH="0" baseline="0" dirty="0" smtClean="0">
                        <a:ln>
                          <a:noFill/>
                        </a:ln>
                        <a:solidFill>
                          <a:schemeClr val="tx1"/>
                        </a:solidFill>
                        <a:effectLst/>
                        <a:latin typeface="Arial"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ru-RU" sz="2000" b="0" i="0" u="none" strike="noStrike" cap="none" normalizeH="0" baseline="0" dirty="0" err="1" smtClean="0">
                          <a:ln>
                            <a:noFill/>
                          </a:ln>
                          <a:solidFill>
                            <a:schemeClr val="tx1"/>
                          </a:solidFill>
                          <a:effectLst/>
                          <a:latin typeface="Arial" charset="0"/>
                          <a:cs typeface="Arial" charset="0"/>
                        </a:rPr>
                        <a:t>Lobular</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hepatitis</a:t>
                      </a:r>
                      <a:r>
                        <a:rPr kumimoji="0" lang="de-DE" altLang="ru-RU" sz="2000" b="0" i="0" u="none" strike="noStrike" cap="none" normalizeH="0" baseline="0" dirty="0" smtClean="0">
                          <a:ln>
                            <a:noFill/>
                          </a:ln>
                          <a:solidFill>
                            <a:schemeClr val="tx1"/>
                          </a:solidFill>
                          <a:effectLst/>
                          <a:latin typeface="Arial" charset="0"/>
                          <a:cs typeface="Arial" charset="0"/>
                        </a:rPr>
                        <a:t>, persistent </a:t>
                      </a:r>
                      <a:r>
                        <a:rPr kumimoji="0" lang="de-DE" altLang="ru-RU" sz="2000" b="0" i="0" u="none" strike="noStrike" cap="none" normalizeH="0" baseline="0" dirty="0" err="1" smtClean="0">
                          <a:ln>
                            <a:noFill/>
                          </a:ln>
                          <a:solidFill>
                            <a:schemeClr val="tx1"/>
                          </a:solidFill>
                          <a:effectLst/>
                          <a:latin typeface="Arial" charset="0"/>
                          <a:cs typeface="Arial" charset="0"/>
                        </a:rPr>
                        <a:t>hepatitis</a:t>
                      </a:r>
                      <a:r>
                        <a:rPr kumimoji="0" lang="de-DE" altLang="ru-RU" sz="2000" b="0" i="0" u="none" strike="noStrike" cap="none" normalizeH="0" baseline="0" dirty="0" smtClean="0">
                          <a:ln>
                            <a:noFill/>
                          </a:ln>
                          <a:solidFill>
                            <a:schemeClr val="tx1"/>
                          </a:solidFill>
                          <a:effectLst/>
                          <a:latin typeface="Arial" charset="0"/>
                          <a:cs typeface="Arial" charset="0"/>
                        </a:rPr>
                        <a:t>, soft </a:t>
                      </a:r>
                      <a:r>
                        <a:rPr kumimoji="0" lang="de-DE" altLang="ru-RU" sz="2000" b="0" i="0" u="none" strike="noStrike" cap="none" normalizeH="0" baseline="0" dirty="0" err="1" smtClean="0">
                          <a:ln>
                            <a:noFill/>
                          </a:ln>
                          <a:solidFill>
                            <a:schemeClr val="tx1"/>
                          </a:solidFill>
                          <a:effectLst/>
                          <a:latin typeface="Arial" charset="0"/>
                          <a:cs typeface="Arial" charset="0"/>
                        </a:rPr>
                        <a:t>active</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hepatitis</a:t>
                      </a:r>
                      <a:endParaRPr kumimoji="0" lang="de-DE" altLang="ru-RU" sz="2000" b="0" i="0" u="none" strike="noStrike" cap="none" normalizeH="0" baseline="0" dirty="0" smtClean="0">
                        <a:ln>
                          <a:noFill/>
                        </a:ln>
                        <a:solidFill>
                          <a:schemeClr val="tx1"/>
                        </a:solidFill>
                        <a:effectLst/>
                        <a:latin typeface="Arial"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6527">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ru-RU" sz="2000" b="0" i="0" u="none" strike="noStrike" cap="none" normalizeH="0" baseline="0" smtClean="0">
                          <a:ln>
                            <a:noFill/>
                          </a:ln>
                          <a:solidFill>
                            <a:schemeClr val="tx1"/>
                          </a:solidFill>
                          <a:effectLst/>
                          <a:latin typeface="Arial" charset="0"/>
                          <a:cs typeface="Arial" charset="0"/>
                        </a:rPr>
                        <a:t>9 </a:t>
                      </a:r>
                      <a:r>
                        <a:rPr kumimoji="0" lang="de-DE" altLang="ru-RU" sz="2000" b="0" i="0" u="none" strike="noStrike" cap="none" normalizeH="0" baseline="0" smtClean="0">
                          <a:ln>
                            <a:noFill/>
                          </a:ln>
                          <a:solidFill>
                            <a:schemeClr val="tx1"/>
                          </a:solidFill>
                          <a:effectLst/>
                          <a:latin typeface="Arial" charset="0"/>
                          <a:cs typeface="Arial" charset="0"/>
                          <a:sym typeface="Symbol" pitchFamily="18" charset="2"/>
                        </a:rPr>
                        <a:t></a:t>
                      </a:r>
                      <a:r>
                        <a:rPr kumimoji="0" lang="de-DE" altLang="ru-RU" sz="2000" b="0" i="0" u="none" strike="noStrike" cap="none" normalizeH="0" baseline="0" smtClean="0">
                          <a:ln>
                            <a:noFill/>
                          </a:ln>
                          <a:solidFill>
                            <a:schemeClr val="tx1"/>
                          </a:solidFill>
                          <a:effectLst/>
                          <a:latin typeface="Arial" charset="0"/>
                          <a:cs typeface="Arial" charset="0"/>
                        </a:rPr>
                        <a:t> 12</a:t>
                      </a:r>
                      <a:endParaRPr kumimoji="0" lang="ru-RU" altLang="ru-RU" sz="2000" b="0" i="0" u="none" strike="noStrike" cap="none" normalizeH="0" baseline="0" smtClean="0">
                        <a:ln>
                          <a:noFill/>
                        </a:ln>
                        <a:solidFill>
                          <a:schemeClr val="tx1"/>
                        </a:solidFill>
                        <a:effectLst/>
                        <a:latin typeface="Arial" charset="0"/>
                        <a:cs typeface="Arial" charset="0"/>
                      </a:endParaRP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ru-RU" sz="2000" b="0" i="0" u="none" strike="noStrike" cap="none" normalizeH="0" baseline="0" dirty="0" smtClean="0">
                          <a:ln>
                            <a:noFill/>
                          </a:ln>
                          <a:solidFill>
                            <a:schemeClr val="tx1"/>
                          </a:solidFill>
                          <a:effectLst/>
                          <a:latin typeface="Arial" charset="0"/>
                          <a:cs typeface="Arial" charset="0"/>
                        </a:rPr>
                        <a:t>moderate</a:t>
                      </a:r>
                      <a:endParaRPr kumimoji="0" lang="ru-RU" altLang="ru-RU" sz="2000" b="0" i="0" u="none" strike="noStrike" cap="none" normalizeH="0" baseline="0" dirty="0" smtClean="0">
                        <a:ln>
                          <a:noFill/>
                        </a:ln>
                        <a:solidFill>
                          <a:schemeClr val="tx1"/>
                        </a:solidFill>
                        <a:effectLst/>
                        <a:latin typeface="Arial"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ru-RU" sz="2000" b="0" i="0" u="none" strike="noStrike" cap="none" normalizeH="0" baseline="0" dirty="0" smtClean="0">
                          <a:ln>
                            <a:noFill/>
                          </a:ln>
                          <a:solidFill>
                            <a:schemeClr val="tx1"/>
                          </a:solidFill>
                          <a:effectLst/>
                          <a:latin typeface="Arial" charset="0"/>
                          <a:cs typeface="Arial" charset="0"/>
                        </a:rPr>
                        <a:t>Moderate chronic active hepatitis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ru-RU" altLang="ru-RU" sz="2600" b="0" i="0" u="none" strike="noStrike" cap="none" normalizeH="0" baseline="0" dirty="0" smtClean="0">
                        <a:ln>
                          <a:noFill/>
                        </a:ln>
                        <a:solidFill>
                          <a:schemeClr val="tx1"/>
                        </a:solidFill>
                        <a:effectLst/>
                        <a:latin typeface="Arial"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64201">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ru-RU" sz="2000" b="0" i="0" u="none" strike="noStrike" cap="none" normalizeH="0" baseline="0" smtClean="0">
                          <a:ln>
                            <a:noFill/>
                          </a:ln>
                          <a:solidFill>
                            <a:schemeClr val="tx1"/>
                          </a:solidFill>
                          <a:effectLst/>
                          <a:latin typeface="Arial" charset="0"/>
                          <a:cs typeface="Arial" charset="0"/>
                        </a:rPr>
                        <a:t>13 </a:t>
                      </a:r>
                      <a:r>
                        <a:rPr kumimoji="0" lang="de-DE" altLang="ru-RU" sz="2000" b="0" i="0" u="none" strike="noStrike" cap="none" normalizeH="0" baseline="0" smtClean="0">
                          <a:ln>
                            <a:noFill/>
                          </a:ln>
                          <a:solidFill>
                            <a:schemeClr val="tx1"/>
                          </a:solidFill>
                          <a:effectLst/>
                          <a:latin typeface="Arial" charset="0"/>
                          <a:cs typeface="Arial" charset="0"/>
                          <a:sym typeface="Symbol" pitchFamily="18" charset="2"/>
                        </a:rPr>
                        <a:t></a:t>
                      </a:r>
                      <a:r>
                        <a:rPr kumimoji="0" lang="de-DE" altLang="ru-RU" sz="2000" b="0" i="0" u="none" strike="noStrike" cap="none" normalizeH="0" baseline="0" smtClean="0">
                          <a:ln>
                            <a:noFill/>
                          </a:ln>
                          <a:solidFill>
                            <a:schemeClr val="tx1"/>
                          </a:solidFill>
                          <a:effectLst/>
                          <a:latin typeface="Arial" charset="0"/>
                          <a:cs typeface="Arial" charset="0"/>
                        </a:rPr>
                        <a:t> 18</a:t>
                      </a:r>
                      <a:r>
                        <a:rPr kumimoji="0" lang="ru-RU" altLang="ru-RU" sz="2000" b="0" i="0" u="none" strike="noStrike" cap="none" normalizeH="0" baseline="0" smtClean="0">
                          <a:ln>
                            <a:noFill/>
                          </a:ln>
                          <a:solidFill>
                            <a:schemeClr val="tx1"/>
                          </a:solidFill>
                          <a:effectLst/>
                          <a:latin typeface="Arial" charset="0"/>
                          <a:cs typeface="Arial" charset="0"/>
                        </a:rPr>
                        <a:t> </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ru-RU" sz="2000" b="0" i="0" u="none" strike="noStrike" cap="none" normalizeH="0" baseline="0" dirty="0" smtClean="0">
                          <a:ln>
                            <a:noFill/>
                          </a:ln>
                          <a:solidFill>
                            <a:schemeClr val="tx1"/>
                          </a:solidFill>
                          <a:effectLst/>
                          <a:latin typeface="Arial" charset="0"/>
                          <a:cs typeface="Arial" charset="0"/>
                        </a:rPr>
                        <a:t>Severe (with evident activity)</a:t>
                      </a:r>
                      <a:endParaRPr kumimoji="0" lang="ru-RU" altLang="ru-RU" sz="2000" b="0" i="0" u="none" strike="noStrike" cap="none" normalizeH="0" baseline="0" dirty="0" smtClean="0">
                        <a:ln>
                          <a:noFill/>
                        </a:ln>
                        <a:solidFill>
                          <a:schemeClr val="tx1"/>
                        </a:solidFill>
                        <a:effectLst/>
                        <a:latin typeface="Arial" charset="0"/>
                        <a:cs typeface="Arial"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buSzPct val="65000"/>
                        <a:buFont typeface="Wingdings" pitchFamily="2" charset="2"/>
                        <a:defRPr sz="2600">
                          <a:solidFill>
                            <a:schemeClr val="tx1"/>
                          </a:solidFill>
                          <a:latin typeface="Arial" charset="0"/>
                          <a:cs typeface="Arial" charset="0"/>
                        </a:defRPr>
                      </a:lvl1pPr>
                      <a:lvl2pPr indent="-112713">
                        <a:spcBef>
                          <a:spcPct val="20000"/>
                        </a:spcBef>
                        <a:buClr>
                          <a:schemeClr val="accent2"/>
                        </a:buClr>
                        <a:buSzPct val="60000"/>
                        <a:buFont typeface="Wingdings" pitchFamily="2" charset="2"/>
                        <a:defRPr sz="2200">
                          <a:solidFill>
                            <a:schemeClr val="tx1"/>
                          </a:solidFill>
                          <a:latin typeface="Arial" charset="0"/>
                          <a:cs typeface="Arial" charset="0"/>
                        </a:defRPr>
                      </a:lvl2pPr>
                      <a:lvl3pPr indent="-242888">
                        <a:spcBef>
                          <a:spcPct val="20000"/>
                        </a:spcBef>
                        <a:buClr>
                          <a:schemeClr val="accent1"/>
                        </a:buClr>
                        <a:buSzPct val="65000"/>
                        <a:buFont typeface="Wingdings" pitchFamily="2" charset="2"/>
                        <a:defRPr sz="2000">
                          <a:solidFill>
                            <a:schemeClr val="tx1"/>
                          </a:solidFill>
                          <a:latin typeface="Arial" charset="0"/>
                          <a:cs typeface="Arial" charset="0"/>
                        </a:defRPr>
                      </a:lvl3pPr>
                      <a:lvl4pPr indent="-347663">
                        <a:spcBef>
                          <a:spcPct val="20000"/>
                        </a:spcBef>
                        <a:buClr>
                          <a:schemeClr val="accent2"/>
                        </a:buClr>
                        <a:buSzPct val="70000"/>
                        <a:buFont typeface="Wingdings" pitchFamily="2" charset="2"/>
                        <a:defRPr>
                          <a:solidFill>
                            <a:schemeClr val="tx1"/>
                          </a:solidFill>
                          <a:latin typeface="Arial" charset="0"/>
                          <a:cs typeface="Arial" charset="0"/>
                        </a:defRPr>
                      </a:lvl4pPr>
                      <a:lvl5pPr indent="-487363">
                        <a:spcBef>
                          <a:spcPct val="20000"/>
                        </a:spcBef>
                        <a:buClr>
                          <a:schemeClr val="accent1"/>
                        </a:buClr>
                        <a:buSzPct val="75000"/>
                        <a:buFont typeface="Wingdings" pitchFamily="2" charset="2"/>
                        <a:defRPr>
                          <a:solidFill>
                            <a:schemeClr val="tx1"/>
                          </a:solidFill>
                          <a:latin typeface="Arial" charset="0"/>
                          <a:cs typeface="Arial"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de-DE" altLang="ru-RU" sz="2000" b="0" i="0" u="none" strike="noStrike" cap="none" normalizeH="0" baseline="0" dirty="0" err="1" smtClean="0">
                          <a:ln>
                            <a:noFill/>
                          </a:ln>
                          <a:solidFill>
                            <a:schemeClr val="tx1"/>
                          </a:solidFill>
                          <a:effectLst/>
                          <a:latin typeface="Arial" charset="0"/>
                          <a:cs typeface="Arial" charset="0"/>
                        </a:rPr>
                        <a:t>Severe</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chronic</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active</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hepatitis</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with</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bridging</a:t>
                      </a:r>
                      <a:r>
                        <a:rPr kumimoji="0" lang="de-DE" altLang="ru-RU" sz="2000" b="0" i="0" u="none" strike="noStrike" cap="none" normalizeH="0" baseline="0" dirty="0" smtClean="0">
                          <a:ln>
                            <a:noFill/>
                          </a:ln>
                          <a:solidFill>
                            <a:schemeClr val="tx1"/>
                          </a:solidFill>
                          <a:effectLst/>
                          <a:latin typeface="Arial" charset="0"/>
                          <a:cs typeface="Arial" charset="0"/>
                        </a:rPr>
                        <a:t> </a:t>
                      </a:r>
                      <a:r>
                        <a:rPr kumimoji="0" lang="de-DE" altLang="ru-RU" sz="2000" b="0" i="0" u="none" strike="noStrike" cap="none" normalizeH="0" baseline="0" dirty="0" err="1" smtClean="0">
                          <a:ln>
                            <a:noFill/>
                          </a:ln>
                          <a:solidFill>
                            <a:schemeClr val="tx1"/>
                          </a:solidFill>
                          <a:effectLst/>
                          <a:latin typeface="Arial" charset="0"/>
                          <a:cs typeface="Arial" charset="0"/>
                        </a:rPr>
                        <a:t>necrosis</a:t>
                      </a:r>
                      <a:r>
                        <a:rPr kumimoji="0" lang="de-DE" altLang="ru-RU" sz="2000" b="0" i="0" u="none" strike="noStrike" cap="none" normalizeH="0" baseline="0" dirty="0" smtClean="0">
                          <a:ln>
                            <a:noFill/>
                          </a:ln>
                          <a:solidFill>
                            <a:schemeClr val="tx1"/>
                          </a:solidFill>
                          <a:effectLst/>
                          <a:latin typeface="Arial" charset="0"/>
                          <a:cs typeface="Arial" charset="0"/>
                        </a:rPr>
                        <a:t>)</a:t>
                      </a:r>
                      <a:r>
                        <a:rPr kumimoji="0" lang="ru-RU" altLang="ru-RU" sz="2600" b="0" i="0" u="none" strike="noStrike" cap="none" normalizeH="0" baseline="0" dirty="0" smtClean="0">
                          <a:ln>
                            <a:noFill/>
                          </a:ln>
                          <a:solidFill>
                            <a:schemeClr val="tx1"/>
                          </a:solidFill>
                          <a:effectLst/>
                          <a:latin typeface="Arial" charset="0"/>
                          <a:cs typeface="Arial" charset="0"/>
                        </a:rPr>
                        <a:t> </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685800" y="620713"/>
            <a:ext cx="7772400" cy="5475287"/>
          </a:xfrm>
        </p:spPr>
        <p:txBody>
          <a:bodyPr/>
          <a:lstStyle/>
          <a:p>
            <a:pPr eaLnBrk="1" hangingPunct="1">
              <a:buFont typeface="Wingdings" panose="05000000000000000000" pitchFamily="2" charset="2"/>
              <a:buNone/>
            </a:pPr>
            <a:r>
              <a:rPr lang="en-US" altLang="ru-RU" sz="2800" b="1" smtClean="0"/>
              <a:t>CH</a:t>
            </a:r>
            <a:r>
              <a:rPr lang="en-US" altLang="ru-RU" sz="2800" smtClean="0"/>
              <a:t> </a:t>
            </a:r>
            <a:r>
              <a:rPr lang="en-US" altLang="ru-RU" sz="2800" b="1" smtClean="0"/>
              <a:t>clinical and biochemical activity</a:t>
            </a:r>
            <a:r>
              <a:rPr lang="en-US" altLang="ru-RU" sz="2800" smtClean="0"/>
              <a:t> of (by clinical and biochemical criteria)</a:t>
            </a:r>
          </a:p>
          <a:p>
            <a:pPr eaLnBrk="1" hangingPunct="1">
              <a:buFont typeface="Wingdings" panose="05000000000000000000" pitchFamily="2" charset="2"/>
              <a:buNone/>
            </a:pPr>
            <a:r>
              <a:rPr lang="en-US" altLang="ru-RU" sz="2800" smtClean="0"/>
              <a:t>1. Minimal CH (with minimum activity): ALT (N) </a:t>
            </a:r>
            <a:r>
              <a:rPr lang="ru-RU" altLang="ru-RU" sz="2800" smtClean="0"/>
              <a:t>х</a:t>
            </a:r>
            <a:r>
              <a:rPr lang="en-US" altLang="ru-RU" sz="2800" smtClean="0"/>
              <a:t>3 </a:t>
            </a:r>
          </a:p>
          <a:p>
            <a:pPr eaLnBrk="1" hangingPunct="1">
              <a:buFont typeface="Wingdings" panose="05000000000000000000" pitchFamily="2" charset="2"/>
              <a:buNone/>
            </a:pPr>
            <a:r>
              <a:rPr lang="en-US" altLang="ru-RU" sz="2800" smtClean="0"/>
              <a:t>2. Moderate CH (with moderate activity): ALT (N)</a:t>
            </a:r>
            <a:r>
              <a:rPr lang="ru-RU" altLang="ru-RU" sz="2800" smtClean="0"/>
              <a:t>х</a:t>
            </a:r>
            <a:r>
              <a:rPr lang="en-US" altLang="ru-RU" sz="2800" smtClean="0"/>
              <a:t>3-5</a:t>
            </a:r>
          </a:p>
          <a:p>
            <a:pPr eaLnBrk="1" hangingPunct="1">
              <a:buFont typeface="Wingdings" panose="05000000000000000000" pitchFamily="2" charset="2"/>
              <a:buNone/>
            </a:pPr>
            <a:r>
              <a:rPr lang="en-US" altLang="ru-RU" sz="2800" smtClean="0"/>
              <a:t>3. Evident CH (with severe activity): ALT(N)</a:t>
            </a:r>
            <a:r>
              <a:rPr lang="ru-RU" altLang="ru-RU" sz="2800" smtClean="0"/>
              <a:t>х</a:t>
            </a:r>
            <a:r>
              <a:rPr lang="en-US" altLang="ru-RU" sz="2800" smtClean="0"/>
              <a:t>5</a:t>
            </a:r>
            <a:endParaRPr lang="ru-RU" altLang="ru-RU" sz="26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36063" cy="911225"/>
          </a:xfrm>
        </p:spPr>
        <p:txBody>
          <a:bodyPr/>
          <a:lstStyle/>
          <a:p>
            <a:pPr algn="ctr" eaLnBrk="1" hangingPunct="1"/>
            <a:r>
              <a:rPr lang="ru-RU" altLang="ru-RU" sz="3400" b="1" i="1" smtClean="0"/>
              <a:t>     </a:t>
            </a:r>
            <a:r>
              <a:rPr lang="en-US" altLang="ru-RU" sz="3200" b="1" i="1" smtClean="0"/>
              <a:t>Serological markers of liver fibrosis (non-invasive assessment of liver morphology)</a:t>
            </a:r>
            <a:endParaRPr lang="ru-RU" altLang="ru-RU" sz="3200" b="1" smtClean="0"/>
          </a:p>
        </p:txBody>
      </p:sp>
      <p:pic>
        <p:nvPicPr>
          <p:cNvPr id="60419"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1773238"/>
            <a:ext cx="1647825" cy="4535487"/>
          </a:xfrm>
          <a:noFill/>
        </p:spPr>
      </p:pic>
      <p:sp>
        <p:nvSpPr>
          <p:cNvPr id="60420" name="Rectangle 4"/>
          <p:cNvSpPr>
            <a:spLocks noChangeArrowheads="1"/>
          </p:cNvSpPr>
          <p:nvPr/>
        </p:nvSpPr>
        <p:spPr bwMode="auto">
          <a:xfrm>
            <a:off x="2700338" y="1989138"/>
            <a:ext cx="403383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ru-RU" altLang="ru-RU" sz="2400"/>
              <a:t>Apolipoprotein A1 (g/l) 1.88                          </a:t>
            </a:r>
          </a:p>
          <a:p>
            <a:pPr eaLnBrk="1" hangingPunct="1"/>
            <a:r>
              <a:rPr lang="uk-UA" altLang="ru-RU" sz="1600"/>
              <a:t>(1,15-1,9)</a:t>
            </a:r>
            <a:endParaRPr lang="ru-RU" altLang="ru-RU" sz="1600"/>
          </a:p>
          <a:p>
            <a:pPr eaLnBrk="1" hangingPunct="1"/>
            <a:r>
              <a:rPr lang="ru-RU" altLang="ru-RU" sz="2400"/>
              <a:t>Bilirubin (μMol/l)         17.80                                      </a:t>
            </a:r>
          </a:p>
          <a:p>
            <a:pPr eaLnBrk="1" hangingPunct="1"/>
            <a:endParaRPr lang="ru-RU" altLang="ru-RU" sz="2400"/>
          </a:p>
          <a:p>
            <a:pPr eaLnBrk="1" hangingPunct="1"/>
            <a:r>
              <a:rPr lang="ru-RU" altLang="ru-RU" sz="2400"/>
              <a:t>Haptoglobin (g/l)         1.27                                        </a:t>
            </a:r>
          </a:p>
          <a:p>
            <a:pPr eaLnBrk="1" hangingPunct="1"/>
            <a:r>
              <a:rPr lang="uk-UA" altLang="ru-RU" sz="1600"/>
              <a:t>(1,5-2,0)</a:t>
            </a:r>
            <a:endParaRPr lang="ru-RU" altLang="ru-RU" sz="1600"/>
          </a:p>
          <a:p>
            <a:pPr eaLnBrk="1" hangingPunct="1"/>
            <a:r>
              <a:rPr lang="ru-RU" altLang="ru-RU" sz="2400"/>
              <a:t>Gamma GT (IU/l)         113                                      </a:t>
            </a:r>
          </a:p>
          <a:p>
            <a:pPr eaLnBrk="1" hangingPunct="1"/>
            <a:r>
              <a:rPr lang="uk-UA" altLang="ru-RU" sz="1600"/>
              <a:t>(10,4-33,8)</a:t>
            </a:r>
            <a:endParaRPr lang="ru-RU" altLang="ru-RU" sz="1600"/>
          </a:p>
          <a:p>
            <a:pPr eaLnBrk="1" hangingPunct="1"/>
            <a:r>
              <a:rPr lang="ru-RU" altLang="ru-RU" sz="2400"/>
              <a:t>ALT (IU/l)                      76</a:t>
            </a:r>
          </a:p>
          <a:p>
            <a:pPr eaLnBrk="1" hangingPunct="1"/>
            <a:r>
              <a:rPr lang="ru-RU" altLang="ru-RU" sz="2400"/>
              <a:t>Alpha2 </a:t>
            </a:r>
          </a:p>
          <a:p>
            <a:pPr eaLnBrk="1" hangingPunct="1"/>
            <a:r>
              <a:rPr lang="ru-RU" altLang="ru-RU" sz="2400"/>
              <a:t>Macroglobulin (g/l)      2.90</a:t>
            </a:r>
            <a:endParaRPr lang="ru-RU" altLang="ru-RU" sz="1600"/>
          </a:p>
          <a:p>
            <a:pPr eaLnBrk="1" hangingPunct="1"/>
            <a:r>
              <a:rPr lang="uk-UA" altLang="ru-RU" sz="1600"/>
              <a:t>(1,5-3,5)</a:t>
            </a:r>
            <a:endParaRPr lang="ru-RU" altLang="ru-RU" sz="2400"/>
          </a:p>
        </p:txBody>
      </p:sp>
      <p:pic>
        <p:nvPicPr>
          <p:cNvPr id="60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1773238"/>
            <a:ext cx="1682750"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6"/>
          <p:cNvSpPr>
            <a:spLocks noChangeArrowheads="1"/>
          </p:cNvSpPr>
          <p:nvPr/>
        </p:nvSpPr>
        <p:spPr bwMode="auto">
          <a:xfrm>
            <a:off x="684213" y="1125538"/>
            <a:ext cx="2078037" cy="519112"/>
          </a:xfrm>
          <a:prstGeom prst="rect">
            <a:avLst/>
          </a:prstGeom>
          <a:noFill/>
          <a:ln>
            <a:noFill/>
          </a:ln>
          <a:effectLst/>
          <a:extLst/>
        </p:spPr>
        <p:txBody>
          <a:bodyPr>
            <a:spAutoFit/>
          </a:bodyPr>
          <a:lstStyle/>
          <a:p>
            <a:pPr>
              <a:defRPr/>
            </a:pPr>
            <a:r>
              <a:rPr lang="ru-RU" altLang="ru-RU" sz="2800" b="1" dirty="0" err="1">
                <a:solidFill>
                  <a:schemeClr val="tx2"/>
                </a:solidFill>
                <a:effectLst>
                  <a:outerShdw blurRad="38100" dist="38100" dir="2700000" algn="tl">
                    <a:srgbClr val="C0C0C0"/>
                  </a:outerShdw>
                </a:effectLst>
                <a:latin typeface="Verdana" pitchFamily="34" charset="0"/>
                <a:cs typeface="Arial" charset="0"/>
              </a:rPr>
              <a:t>FibroTest</a:t>
            </a:r>
            <a:endParaRPr lang="ru-RU" altLang="ru-RU" sz="2800" b="1" dirty="0">
              <a:solidFill>
                <a:schemeClr val="tx2"/>
              </a:solidFill>
              <a:effectLst>
                <a:outerShdw blurRad="38100" dist="38100" dir="2700000" algn="tl">
                  <a:srgbClr val="C0C0C0"/>
                </a:outerShdw>
              </a:effectLst>
              <a:latin typeface="Verdana" pitchFamily="34" charset="0"/>
              <a:cs typeface="Arial" charset="0"/>
            </a:endParaRPr>
          </a:p>
        </p:txBody>
      </p:sp>
      <p:sp>
        <p:nvSpPr>
          <p:cNvPr id="8199" name="Rectangle 7"/>
          <p:cNvSpPr>
            <a:spLocks noChangeArrowheads="1"/>
          </p:cNvSpPr>
          <p:nvPr/>
        </p:nvSpPr>
        <p:spPr bwMode="auto">
          <a:xfrm>
            <a:off x="6516688" y="1120775"/>
            <a:ext cx="2076450" cy="519113"/>
          </a:xfrm>
          <a:prstGeom prst="rect">
            <a:avLst/>
          </a:prstGeom>
          <a:noFill/>
          <a:ln>
            <a:noFill/>
          </a:ln>
          <a:effectLst/>
          <a:extLst/>
        </p:spPr>
        <p:txBody>
          <a:bodyPr>
            <a:spAutoFit/>
          </a:bodyPr>
          <a:lstStyle/>
          <a:p>
            <a:pPr>
              <a:defRPr/>
            </a:pPr>
            <a:r>
              <a:rPr lang="ru-RU" altLang="ru-RU" sz="2800" b="1">
                <a:solidFill>
                  <a:schemeClr val="tx2"/>
                </a:solidFill>
                <a:effectLst>
                  <a:outerShdw blurRad="38100" dist="38100" dir="2700000" algn="tl">
                    <a:srgbClr val="C0C0C0"/>
                  </a:outerShdw>
                </a:effectLst>
                <a:latin typeface="Verdana" pitchFamily="34" charset="0"/>
                <a:cs typeface="Arial" charset="0"/>
              </a:rPr>
              <a:t>  ActiTest</a:t>
            </a:r>
          </a:p>
        </p:txBody>
      </p:sp>
      <p:sp>
        <p:nvSpPr>
          <p:cNvPr id="60424" name="Rectangle 8"/>
          <p:cNvSpPr>
            <a:spLocks noChangeArrowheads="1"/>
          </p:cNvSpPr>
          <p:nvPr/>
        </p:nvSpPr>
        <p:spPr bwMode="auto">
          <a:xfrm>
            <a:off x="2195513" y="739775"/>
            <a:ext cx="106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ru-RU" altLang="ru-RU" b="1">
                <a:latin typeface="Verdana" panose="020B0604030504040204" pitchFamily="34" charset="0"/>
              </a:rPr>
              <a:t>          </a:t>
            </a:r>
          </a:p>
        </p:txBody>
      </p:sp>
      <p:sp>
        <p:nvSpPr>
          <p:cNvPr id="60425" name="Rectangle 9"/>
          <p:cNvSpPr>
            <a:spLocks noChangeArrowheads="1"/>
          </p:cNvSpPr>
          <p:nvPr/>
        </p:nvSpPr>
        <p:spPr bwMode="auto">
          <a:xfrm>
            <a:off x="755650" y="6308725"/>
            <a:ext cx="7920038"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ru-RU" altLang="ru-RU" sz="1800" b="1">
                <a:latin typeface="Verdana" panose="020B0604030504040204" pitchFamily="34" charset="0"/>
              </a:rPr>
              <a:t>Score: 0.41  (F1-F2)                                 Score: 0.50(A1-A2)</a:t>
            </a:r>
          </a:p>
          <a:p>
            <a:pPr eaLnBrk="1" hangingPunct="1"/>
            <a:endParaRPr lang="ru-RU" altLang="ru-RU" sz="1800">
              <a:latin typeface="Verdana" panose="020B0604030504040204" pitchFamily="34" charset="0"/>
            </a:endParaRPr>
          </a:p>
          <a:p>
            <a:pPr eaLnBrk="1" hangingPunct="1"/>
            <a:r>
              <a:rPr lang="uk-UA" altLang="ru-RU" sz="1800">
                <a:latin typeface="Verdana" panose="020B0604030504040204" pitchFamily="34" charset="0"/>
              </a:rPr>
              <a:t> </a:t>
            </a:r>
            <a:endParaRPr lang="ru-RU" altLang="ru-RU" sz="1800">
              <a:latin typeface="Verdana" panose="020B060403050404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571500"/>
            <a:ext cx="3500437"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3" y="714375"/>
            <a:ext cx="3857625"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457200" y="260350"/>
            <a:ext cx="8115300" cy="5870575"/>
          </a:xfrm>
        </p:spPr>
        <p:txBody>
          <a:bodyPr/>
          <a:lstStyle/>
          <a:p>
            <a:pPr eaLnBrk="1" hangingPunct="1">
              <a:lnSpc>
                <a:spcPct val="90000"/>
              </a:lnSpc>
              <a:buFont typeface="Wingdings" panose="05000000000000000000" pitchFamily="2" charset="2"/>
              <a:buNone/>
            </a:pPr>
            <a:r>
              <a:rPr lang="en-US" altLang="ru-RU" sz="2400" smtClean="0"/>
              <a:t>During </a:t>
            </a:r>
            <a:r>
              <a:rPr lang="en-US" altLang="ru-RU" sz="2400" b="1" smtClean="0"/>
              <a:t>replication phase </a:t>
            </a:r>
            <a:r>
              <a:rPr lang="en-US" altLang="ru-RU" sz="2400" smtClean="0"/>
              <a:t>of HBV there are:</a:t>
            </a:r>
          </a:p>
          <a:p>
            <a:pPr eaLnBrk="1" hangingPunct="1">
              <a:lnSpc>
                <a:spcPct val="90000"/>
              </a:lnSpc>
              <a:buFont typeface="Wingdings" panose="05000000000000000000" pitchFamily="2" charset="2"/>
              <a:buNone/>
            </a:pPr>
            <a:r>
              <a:rPr lang="en-US" altLang="ru-RU" sz="2400" smtClean="0"/>
              <a:t>HBsAg, HBeAg, anti-HBc-IgM, anti-HBc-IgG, DNA HBV</a:t>
            </a:r>
          </a:p>
          <a:p>
            <a:pPr eaLnBrk="1" hangingPunct="1">
              <a:lnSpc>
                <a:spcPct val="90000"/>
              </a:lnSpc>
              <a:buFont typeface="Wingdings" panose="05000000000000000000" pitchFamily="2" charset="2"/>
              <a:buNone/>
            </a:pPr>
            <a:r>
              <a:rPr lang="en-US" altLang="ru-RU" sz="2400" smtClean="0"/>
              <a:t>(with presence of HBeAg-negative (mutant) strain of hepatitis B - HBeAg is absent, other markers of replication phase are present)</a:t>
            </a:r>
          </a:p>
          <a:p>
            <a:pPr eaLnBrk="1" hangingPunct="1">
              <a:lnSpc>
                <a:spcPct val="90000"/>
              </a:lnSpc>
              <a:buFont typeface="Wingdings" panose="05000000000000000000" pitchFamily="2" charset="2"/>
              <a:buNone/>
            </a:pPr>
            <a:r>
              <a:rPr lang="en-US" altLang="ru-RU" sz="2400" smtClean="0"/>
              <a:t>During </a:t>
            </a:r>
            <a:r>
              <a:rPr lang="en-US" altLang="ru-RU" sz="2400" b="1" smtClean="0"/>
              <a:t>integration phase </a:t>
            </a:r>
            <a:r>
              <a:rPr lang="en-US" altLang="ru-RU" sz="2400" smtClean="0"/>
              <a:t>of HBV there are:</a:t>
            </a:r>
          </a:p>
          <a:p>
            <a:pPr eaLnBrk="1" hangingPunct="1">
              <a:lnSpc>
                <a:spcPct val="90000"/>
              </a:lnSpc>
              <a:buFont typeface="Wingdings" panose="05000000000000000000" pitchFamily="2" charset="2"/>
              <a:buNone/>
            </a:pPr>
            <a:r>
              <a:rPr lang="en-US" altLang="ru-RU" sz="2400" smtClean="0"/>
              <a:t>HBsAg, anti-HBc-IgG; anti-HBe -IgG appears and HBeAg disappears.</a:t>
            </a:r>
          </a:p>
          <a:p>
            <a:pPr eaLnBrk="1" hangingPunct="1">
              <a:lnSpc>
                <a:spcPct val="90000"/>
              </a:lnSpc>
              <a:buFont typeface="Wingdings" panose="05000000000000000000" pitchFamily="2" charset="2"/>
              <a:buNone/>
            </a:pPr>
            <a:endParaRPr lang="en-US" altLang="ru-RU" sz="2400" smtClean="0"/>
          </a:p>
          <a:p>
            <a:pPr eaLnBrk="1" hangingPunct="1">
              <a:lnSpc>
                <a:spcPct val="90000"/>
              </a:lnSpc>
              <a:buFont typeface="Wingdings" panose="05000000000000000000" pitchFamily="2" charset="2"/>
              <a:buNone/>
            </a:pPr>
            <a:r>
              <a:rPr lang="en-US" altLang="ru-RU" sz="2400" smtClean="0"/>
              <a:t>During </a:t>
            </a:r>
            <a:r>
              <a:rPr lang="en-US" altLang="ru-RU" sz="2400" b="1" smtClean="0"/>
              <a:t>reactivation phase </a:t>
            </a:r>
            <a:r>
              <a:rPr lang="en-US" altLang="ru-RU" sz="2400" smtClean="0"/>
              <a:t>of HCV there are:</a:t>
            </a:r>
          </a:p>
          <a:p>
            <a:pPr eaLnBrk="1" hangingPunct="1">
              <a:lnSpc>
                <a:spcPct val="90000"/>
              </a:lnSpc>
              <a:buFont typeface="Wingdings" panose="05000000000000000000" pitchFamily="2" charset="2"/>
              <a:buNone/>
            </a:pPr>
            <a:r>
              <a:rPr lang="en-US" altLang="ru-RU" sz="2400" smtClean="0"/>
              <a:t>significant level of RNA HCV; anti-HCV-IgM.</a:t>
            </a:r>
          </a:p>
          <a:p>
            <a:pPr eaLnBrk="1" hangingPunct="1">
              <a:lnSpc>
                <a:spcPct val="90000"/>
              </a:lnSpc>
              <a:buFont typeface="Wingdings" panose="05000000000000000000" pitchFamily="2" charset="2"/>
              <a:buNone/>
            </a:pPr>
            <a:r>
              <a:rPr lang="en-US" altLang="ru-RU" sz="2400" smtClean="0"/>
              <a:t>During </a:t>
            </a:r>
            <a:r>
              <a:rPr lang="en-US" altLang="ru-RU" sz="2400" b="1" smtClean="0"/>
              <a:t>latent phase </a:t>
            </a:r>
            <a:r>
              <a:rPr lang="en-US" altLang="ru-RU" sz="2400" smtClean="0"/>
              <a:t>of HCV there are:</a:t>
            </a:r>
          </a:p>
          <a:p>
            <a:pPr eaLnBrk="1" hangingPunct="1">
              <a:lnSpc>
                <a:spcPct val="90000"/>
              </a:lnSpc>
              <a:buFont typeface="Wingdings" panose="05000000000000000000" pitchFamily="2" charset="2"/>
              <a:buNone/>
            </a:pPr>
            <a:r>
              <a:rPr lang="en-US" altLang="ru-RU" sz="2400" smtClean="0"/>
              <a:t>low level of RNA HCV; anti-HCV-IgG are present, anti-HCV-IgM are absent</a:t>
            </a:r>
          </a:p>
          <a:p>
            <a:pPr eaLnBrk="1" hangingPunct="1">
              <a:lnSpc>
                <a:spcPct val="90000"/>
              </a:lnSpc>
              <a:buFont typeface="Wingdings" panose="05000000000000000000" pitchFamily="2" charset="2"/>
              <a:buNone/>
            </a:pPr>
            <a:endParaRPr lang="ru-RU" altLang="ru-RU" sz="21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Rectangle: Click to edit Master text styles&#10;Second level&#10;Third level&#10;Fourth level&#10;Fifth level"/>
          <p:cNvSpPr txBox="1">
            <a:spLocks noChangeArrowheads="1"/>
          </p:cNvSpPr>
          <p:nvPr/>
        </p:nvSpPr>
        <p:spPr>
          <a:xfrm>
            <a:off x="0" y="1196975"/>
            <a:ext cx="6084888" cy="5400675"/>
          </a:xfrm>
          <a:prstGeom prst="rect">
            <a:avLst/>
          </a:prstGeom>
        </p:spPr>
        <p:txBody>
          <a:bodyPr/>
          <a:lstStyle/>
          <a:p>
            <a:pPr marL="457200" indent="-457200">
              <a:buFont typeface="Arial" pitchFamily="34" charset="0"/>
              <a:buChar char="•"/>
              <a:defRPr/>
            </a:pPr>
            <a:r>
              <a:rPr lang="en-US" sz="2400" dirty="0">
                <a:latin typeface="Arial" charset="0"/>
                <a:cs typeface="Arial" charset="0"/>
              </a:rPr>
              <a:t>Jaundice may be </a:t>
            </a:r>
            <a:r>
              <a:rPr lang="en-US" sz="2400" dirty="0" err="1">
                <a:latin typeface="Arial" charset="0"/>
                <a:cs typeface="Arial" charset="0"/>
              </a:rPr>
              <a:t>prehepatic</a:t>
            </a:r>
            <a:r>
              <a:rPr lang="en-US" sz="2400" dirty="0">
                <a:latin typeface="Arial" charset="0"/>
                <a:cs typeface="Arial" charset="0"/>
              </a:rPr>
              <a:t> (due to</a:t>
            </a:r>
          </a:p>
          <a:p>
            <a:pPr>
              <a:defRPr/>
            </a:pPr>
            <a:r>
              <a:rPr lang="en-US" sz="2400" dirty="0" err="1">
                <a:latin typeface="Arial" charset="0"/>
                <a:cs typeface="Arial" charset="0"/>
              </a:rPr>
              <a:t>haemolysis</a:t>
            </a:r>
            <a:r>
              <a:rPr lang="en-US" sz="2400" dirty="0">
                <a:latin typeface="Arial" charset="0"/>
                <a:cs typeface="Arial" charset="0"/>
              </a:rPr>
              <a:t>), </a:t>
            </a:r>
          </a:p>
          <a:p>
            <a:pPr marL="457200" indent="-457200">
              <a:buFont typeface="Arial" pitchFamily="34" charset="0"/>
              <a:buChar char="•"/>
              <a:defRPr/>
            </a:pPr>
            <a:endParaRPr lang="en-US" sz="2400" dirty="0">
              <a:latin typeface="Arial" charset="0"/>
              <a:cs typeface="Arial" charset="0"/>
            </a:endParaRPr>
          </a:p>
          <a:p>
            <a:pPr marL="457200" indent="-457200">
              <a:buFont typeface="Arial" pitchFamily="34" charset="0"/>
              <a:buChar char="•"/>
              <a:defRPr/>
            </a:pPr>
            <a:endParaRPr lang="en-US" sz="2400" dirty="0">
              <a:latin typeface="Arial" charset="0"/>
              <a:cs typeface="Arial" charset="0"/>
            </a:endParaRPr>
          </a:p>
          <a:p>
            <a:pPr marL="457200" indent="-457200">
              <a:buFont typeface="Arial" pitchFamily="34" charset="0"/>
              <a:buChar char="•"/>
              <a:defRPr/>
            </a:pPr>
            <a:endParaRPr lang="en-US" sz="2400" dirty="0">
              <a:latin typeface="Arial" charset="0"/>
              <a:cs typeface="Arial" charset="0"/>
            </a:endParaRPr>
          </a:p>
          <a:p>
            <a:pPr marL="457200" indent="-457200">
              <a:buFont typeface="Arial" pitchFamily="34" charset="0"/>
              <a:buChar char="•"/>
              <a:defRPr/>
            </a:pPr>
            <a:r>
              <a:rPr lang="en-US" sz="2400" dirty="0">
                <a:latin typeface="Arial" charset="0"/>
                <a:cs typeface="Arial" charset="0"/>
              </a:rPr>
              <a:t>hepatic (due to intrinsic liver disease) </a:t>
            </a:r>
          </a:p>
          <a:p>
            <a:pPr marL="457200" indent="-457200">
              <a:buFont typeface="Arial" pitchFamily="34" charset="0"/>
              <a:buChar char="•"/>
              <a:defRPr/>
            </a:pPr>
            <a:endParaRPr lang="en-US" sz="2400" dirty="0">
              <a:latin typeface="Arial" charset="0"/>
              <a:cs typeface="Arial" charset="0"/>
            </a:endParaRPr>
          </a:p>
          <a:p>
            <a:pPr marL="457200" indent="-457200">
              <a:buFont typeface="Arial" pitchFamily="34" charset="0"/>
              <a:buChar char="•"/>
              <a:defRPr/>
            </a:pPr>
            <a:endParaRPr lang="en-US" sz="2400" dirty="0">
              <a:latin typeface="Arial" charset="0"/>
              <a:cs typeface="Arial" charset="0"/>
            </a:endParaRPr>
          </a:p>
          <a:p>
            <a:pPr marL="457200" indent="-457200">
              <a:buFont typeface="Arial" pitchFamily="34" charset="0"/>
              <a:buChar char="•"/>
              <a:defRPr/>
            </a:pPr>
            <a:endParaRPr lang="en-US" sz="2400" dirty="0">
              <a:latin typeface="Arial" charset="0"/>
              <a:cs typeface="Arial" charset="0"/>
            </a:endParaRPr>
          </a:p>
          <a:p>
            <a:pPr marL="457200" indent="-457200">
              <a:buFont typeface="Arial" pitchFamily="34" charset="0"/>
              <a:buChar char="•"/>
              <a:defRPr/>
            </a:pPr>
            <a:endParaRPr lang="en-US" sz="2400" dirty="0">
              <a:latin typeface="Arial" charset="0"/>
              <a:cs typeface="Arial" charset="0"/>
            </a:endParaRPr>
          </a:p>
          <a:p>
            <a:pPr marL="457200" indent="-457200">
              <a:buFont typeface="Arial" pitchFamily="34" charset="0"/>
              <a:buChar char="•"/>
              <a:defRPr/>
            </a:pPr>
            <a:r>
              <a:rPr lang="en-US" sz="2400" dirty="0" err="1">
                <a:latin typeface="Arial" charset="0"/>
                <a:cs typeface="Arial" charset="0"/>
              </a:rPr>
              <a:t>cholestatic</a:t>
            </a:r>
            <a:r>
              <a:rPr lang="en-US" sz="2400" dirty="0">
                <a:latin typeface="Arial" charset="0"/>
                <a:cs typeface="Arial" charset="0"/>
              </a:rPr>
              <a:t> (due to either intrahepatic cholestasis or post-hepatic biliary tract obstruction).</a:t>
            </a:r>
            <a:endParaRPr lang="en-US" sz="2400" dirty="0">
              <a:latin typeface="+mn-lt"/>
              <a:cs typeface="+mn-cs"/>
            </a:endParaRPr>
          </a:p>
        </p:txBody>
      </p:sp>
      <p:sp>
        <p:nvSpPr>
          <p:cNvPr id="3" name="Rectangle 2"/>
          <p:cNvSpPr txBox="1">
            <a:spLocks noChangeArrowheads="1"/>
          </p:cNvSpPr>
          <p:nvPr/>
        </p:nvSpPr>
        <p:spPr>
          <a:xfrm>
            <a:off x="395288" y="260350"/>
            <a:ext cx="5689600" cy="1143000"/>
          </a:xfrm>
          <a:prstGeom prst="rect">
            <a:avLst/>
          </a:prstGeom>
        </p:spPr>
        <p:txBody>
          <a:bodyPr/>
          <a:lstStyle/>
          <a:p>
            <a:pPr algn="ctr" fontAlgn="auto">
              <a:spcAft>
                <a:spcPts val="0"/>
              </a:spcAft>
              <a:defRPr/>
            </a:pPr>
            <a:r>
              <a:rPr lang="en-US" sz="4400" dirty="0">
                <a:latin typeface="+mj-lt"/>
                <a:ea typeface="+mj-ea"/>
                <a:cs typeface="+mj-cs"/>
              </a:rPr>
              <a:t>What causes </a:t>
            </a:r>
            <a:r>
              <a:rPr lang="en-US" sz="4400" dirty="0">
                <a:latin typeface="+mj-lt"/>
                <a:ea typeface="+mj-ea"/>
                <a:cs typeface="+mj-cs"/>
                <a:sym typeface="Symbol" pitchFamily="18" charset="2"/>
              </a:rPr>
              <a:t> bilirubin?</a:t>
            </a:r>
            <a:endParaRPr lang="en-US" sz="4400" dirty="0">
              <a:latin typeface="+mj-lt"/>
              <a:ea typeface="+mj-ea"/>
              <a:cs typeface="+mj-cs"/>
            </a:endParaRPr>
          </a:p>
        </p:txBody>
      </p:sp>
      <p:pic>
        <p:nvPicPr>
          <p:cNvPr id="8196" name="Picture 5"/>
          <p:cNvPicPr>
            <a:picLocks noChangeAspect="1" noChangeArrowheads="1"/>
          </p:cNvPicPr>
          <p:nvPr/>
        </p:nvPicPr>
        <p:blipFill>
          <a:blip r:embed="rId3">
            <a:extLst>
              <a:ext uri="{28A0092B-C50C-407E-A947-70E740481C1C}">
                <a14:useLocalDpi xmlns:a14="http://schemas.microsoft.com/office/drawing/2010/main" val="0"/>
              </a:ext>
            </a:extLst>
          </a:blip>
          <a:srcRect l="49779" t="12453" r="3210" b="60936"/>
          <a:stretch>
            <a:fillRect/>
          </a:stretch>
        </p:blipFill>
        <p:spPr bwMode="auto">
          <a:xfrm>
            <a:off x="6300788" y="476250"/>
            <a:ext cx="26638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p:cNvPicPr>
            <a:picLocks noChangeAspect="1" noChangeArrowheads="1"/>
          </p:cNvPicPr>
          <p:nvPr/>
        </p:nvPicPr>
        <p:blipFill>
          <a:blip r:embed="rId3">
            <a:extLst>
              <a:ext uri="{28A0092B-C50C-407E-A947-70E740481C1C}">
                <a14:useLocalDpi xmlns:a14="http://schemas.microsoft.com/office/drawing/2010/main" val="0"/>
              </a:ext>
            </a:extLst>
          </a:blip>
          <a:srcRect l="49779" t="41949" r="2222" b="31886"/>
          <a:stretch>
            <a:fillRect/>
          </a:stretch>
        </p:blipFill>
        <p:spPr bwMode="auto">
          <a:xfrm>
            <a:off x="5651500" y="2276475"/>
            <a:ext cx="26654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l="49779" t="71446" r="3999" b="2390"/>
          <a:stretch>
            <a:fillRect/>
          </a:stretch>
        </p:blipFill>
        <p:spPr bwMode="auto">
          <a:xfrm>
            <a:off x="6300788" y="4508500"/>
            <a:ext cx="26066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5288" y="333375"/>
            <a:ext cx="8229600" cy="647700"/>
          </a:xfrm>
        </p:spPr>
        <p:txBody>
          <a:bodyPr/>
          <a:lstStyle/>
          <a:p>
            <a:pPr eaLnBrk="1" hangingPunct="1"/>
            <a:r>
              <a:rPr lang="en-US" altLang="ru-RU" sz="3200" b="1" smtClean="0"/>
              <a:t>Diagnostic criteria of Chronic hepatitis (CH)</a:t>
            </a:r>
            <a:endParaRPr lang="ru-RU" altLang="ru-RU" sz="3200" b="1" smtClean="0"/>
          </a:p>
        </p:txBody>
      </p:sp>
      <p:sp>
        <p:nvSpPr>
          <p:cNvPr id="63491" name="Rectangle 3"/>
          <p:cNvSpPr>
            <a:spLocks noGrp="1" noChangeArrowheads="1"/>
          </p:cNvSpPr>
          <p:nvPr>
            <p:ph type="body" idx="1"/>
          </p:nvPr>
        </p:nvSpPr>
        <p:spPr>
          <a:xfrm>
            <a:off x="457200" y="1125538"/>
            <a:ext cx="8229600" cy="5543550"/>
          </a:xfrm>
        </p:spPr>
        <p:txBody>
          <a:bodyPr/>
          <a:lstStyle/>
          <a:p>
            <a:pPr marL="609600" indent="-609600" eaLnBrk="1" hangingPunct="1">
              <a:lnSpc>
                <a:spcPct val="80000"/>
              </a:lnSpc>
              <a:buFont typeface="Wingdings" panose="05000000000000000000" pitchFamily="2" charset="2"/>
              <a:buNone/>
            </a:pPr>
            <a:r>
              <a:rPr lang="en-US" altLang="ru-RU" sz="2000" smtClean="0"/>
              <a:t>1. Anamnestic data: previous acute virus hepatitis, chronic alcohol abuse, course of illness for more than 6 months, etc.</a:t>
            </a:r>
          </a:p>
          <a:p>
            <a:pPr marL="609600" indent="-609600" eaLnBrk="1" hangingPunct="1">
              <a:lnSpc>
                <a:spcPct val="80000"/>
              </a:lnSpc>
              <a:buFont typeface="Wingdings" panose="05000000000000000000" pitchFamily="2" charset="2"/>
              <a:buNone/>
            </a:pPr>
            <a:r>
              <a:rPr lang="en-US" altLang="ru-RU" sz="2000" smtClean="0"/>
              <a:t>2. Complaints: dyspeptic signs, heaviness and pain in the right hypochondrium, jaundice and other "hepatic signs", general condition worsening.</a:t>
            </a:r>
          </a:p>
          <a:p>
            <a:pPr marL="609600" indent="-609600" eaLnBrk="1" hangingPunct="1">
              <a:lnSpc>
                <a:spcPct val="80000"/>
              </a:lnSpc>
              <a:buFont typeface="Wingdings" panose="05000000000000000000" pitchFamily="2" charset="2"/>
              <a:buNone/>
            </a:pPr>
            <a:r>
              <a:rPr lang="en-US" altLang="ru-RU" sz="2000" smtClean="0"/>
              <a:t>3. Objective data: liver enlargement</a:t>
            </a:r>
          </a:p>
          <a:p>
            <a:pPr marL="609600" indent="-609600" eaLnBrk="1" hangingPunct="1">
              <a:lnSpc>
                <a:spcPct val="80000"/>
              </a:lnSpc>
              <a:buFont typeface="Wingdings" panose="05000000000000000000" pitchFamily="2" charset="2"/>
              <a:buNone/>
            </a:pPr>
            <a:r>
              <a:rPr lang="en-US" altLang="ru-RU" sz="2000" smtClean="0"/>
              <a:t>Clinical and anamnestic data allows to suspect chronic process in the liver (and sometimes its genesis)</a:t>
            </a:r>
          </a:p>
          <a:p>
            <a:pPr marL="609600" indent="-609600" eaLnBrk="1" hangingPunct="1">
              <a:lnSpc>
                <a:spcPct val="80000"/>
              </a:lnSpc>
              <a:buFont typeface="Wingdings" panose="05000000000000000000" pitchFamily="2" charset="2"/>
              <a:buNone/>
            </a:pPr>
            <a:r>
              <a:rPr lang="en-US" altLang="ru-RU" sz="2000" smtClean="0"/>
              <a:t>4. Laboratory data (specify genesis and CH level of activity):</a:t>
            </a:r>
          </a:p>
          <a:p>
            <a:pPr marL="609600" indent="-609600" eaLnBrk="1" hangingPunct="1">
              <a:lnSpc>
                <a:spcPct val="80000"/>
              </a:lnSpc>
              <a:buFont typeface="Wingdings" panose="05000000000000000000" pitchFamily="2" charset="2"/>
              <a:buNone/>
            </a:pPr>
            <a:r>
              <a:rPr lang="en-US" altLang="ru-RU" sz="2000" smtClean="0"/>
              <a:t> presence of one or more biochemical syndromes</a:t>
            </a:r>
          </a:p>
          <a:p>
            <a:pPr marL="609600" indent="-609600" eaLnBrk="1" hangingPunct="1">
              <a:lnSpc>
                <a:spcPct val="80000"/>
              </a:lnSpc>
              <a:buFont typeface="Wingdings" panose="05000000000000000000" pitchFamily="2" charset="2"/>
              <a:buNone/>
            </a:pPr>
            <a:r>
              <a:rPr lang="en-US" altLang="ru-RU" sz="2000" smtClean="0"/>
              <a:t>         (mesenchimal -inflammatory, cytolysis, cholestasis, hepatocellular insufficiency);</a:t>
            </a:r>
          </a:p>
          <a:p>
            <a:pPr marL="609600" indent="-609600" eaLnBrk="1" hangingPunct="1">
              <a:lnSpc>
                <a:spcPct val="80000"/>
              </a:lnSpc>
              <a:buFont typeface="Wingdings" panose="05000000000000000000" pitchFamily="2" charset="2"/>
              <a:buNone/>
            </a:pPr>
            <a:r>
              <a:rPr lang="en-US" altLang="ru-RU" sz="2000" smtClean="0"/>
              <a:t>virological study: markers of viral replication in blood serum and liver tissue (for viruses of B, delta, G hepatitis), and antibodies to them (for viruses of B, C, delta hepatitis);</a:t>
            </a:r>
          </a:p>
          <a:p>
            <a:pPr marL="609600" indent="-609600" eaLnBrk="1" hangingPunct="1">
              <a:lnSpc>
                <a:spcPct val="80000"/>
              </a:lnSpc>
              <a:buFont typeface="Wingdings" panose="05000000000000000000" pitchFamily="2" charset="2"/>
              <a:buNone/>
            </a:pPr>
            <a:r>
              <a:rPr lang="en-US" altLang="ru-RU" sz="2000" smtClean="0"/>
              <a:t>with autoimmune hepatitis (or autoimmune CH component of any known genesis) - increase of antibody titer to smooth muscles, specific liver lipoprotein, mitochondria, nuclei; detection of LE- factor</a:t>
            </a:r>
          </a:p>
          <a:p>
            <a:pPr marL="609600" indent="-609600" eaLnBrk="1" hangingPunct="1">
              <a:lnSpc>
                <a:spcPct val="80000"/>
              </a:lnSpc>
              <a:buFont typeface="Wingdings" panose="05000000000000000000" pitchFamily="2" charset="2"/>
              <a:buNone/>
            </a:pPr>
            <a:endParaRPr lang="ru-RU" altLang="ru-RU" sz="19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57200" y="188913"/>
            <a:ext cx="8043863" cy="6669087"/>
          </a:xfrm>
        </p:spPr>
        <p:txBody>
          <a:bodyPr/>
          <a:lstStyle/>
          <a:p>
            <a:pPr marL="609600" indent="-609600" eaLnBrk="1" hangingPunct="1">
              <a:lnSpc>
                <a:spcPct val="80000"/>
              </a:lnSpc>
              <a:buFont typeface="Wingdings" panose="05000000000000000000" pitchFamily="2" charset="2"/>
              <a:buNone/>
              <a:defRPr/>
            </a:pPr>
            <a:r>
              <a:rPr lang="en-US" altLang="ru-RU" sz="2400" dirty="0" smtClean="0"/>
              <a:t>6. Morphological (cytological and histological) data (allows to diagnose the final CH, specify character, severity of lesion and genesis of the disease):</a:t>
            </a:r>
          </a:p>
          <a:p>
            <a:pPr eaLnBrk="1" hangingPunct="1">
              <a:lnSpc>
                <a:spcPct val="80000"/>
              </a:lnSpc>
              <a:defRPr/>
            </a:pPr>
            <a:r>
              <a:rPr lang="en-US" altLang="ru-RU" sz="2400" dirty="0" err="1" smtClean="0"/>
              <a:t>histiolymphoplasmocytic</a:t>
            </a:r>
            <a:r>
              <a:rPr lang="en-US" altLang="ru-RU" sz="2400" dirty="0" smtClean="0"/>
              <a:t> infiltration portal and </a:t>
            </a:r>
            <a:r>
              <a:rPr lang="en-US" altLang="ru-RU" sz="2400" dirty="0" err="1" smtClean="0"/>
              <a:t>periportal</a:t>
            </a:r>
            <a:r>
              <a:rPr lang="en-US" altLang="ru-RU" sz="2400" dirty="0" smtClean="0"/>
              <a:t>;</a:t>
            </a:r>
          </a:p>
          <a:p>
            <a:pPr eaLnBrk="1" hangingPunct="1">
              <a:lnSpc>
                <a:spcPct val="80000"/>
              </a:lnSpc>
              <a:defRPr/>
            </a:pPr>
            <a:r>
              <a:rPr lang="en-US" altLang="ru-RU" sz="2400" dirty="0" smtClean="0"/>
              <a:t>signs of sclerosis, fibrosis of portal and </a:t>
            </a:r>
            <a:r>
              <a:rPr lang="en-US" altLang="ru-RU" sz="2400" dirty="0" err="1" smtClean="0"/>
              <a:t>periportal</a:t>
            </a:r>
            <a:r>
              <a:rPr lang="en-US" altLang="ru-RU" sz="2400" dirty="0" smtClean="0"/>
              <a:t> fields with spreading of inflammatory and fibrotic processes on </a:t>
            </a:r>
            <a:r>
              <a:rPr lang="en-US" altLang="ru-RU" sz="2400" dirty="0" err="1" smtClean="0"/>
              <a:t>intralobular</a:t>
            </a:r>
            <a:r>
              <a:rPr lang="en-US" altLang="ru-RU" sz="2400" dirty="0" smtClean="0"/>
              <a:t> structure;</a:t>
            </a:r>
          </a:p>
          <a:p>
            <a:pPr eaLnBrk="1" hangingPunct="1">
              <a:lnSpc>
                <a:spcPct val="80000"/>
              </a:lnSpc>
              <a:defRPr/>
            </a:pPr>
            <a:r>
              <a:rPr lang="en-US" altLang="ru-RU" sz="2400" dirty="0" smtClean="0"/>
              <a:t>dystrophic changes in hepatocytes;</a:t>
            </a:r>
          </a:p>
          <a:p>
            <a:pPr eaLnBrk="1" hangingPunct="1">
              <a:lnSpc>
                <a:spcPct val="80000"/>
              </a:lnSpc>
              <a:defRPr/>
            </a:pPr>
            <a:r>
              <a:rPr lang="en-US" altLang="ru-RU" sz="2400" dirty="0" smtClean="0"/>
              <a:t>with significant activity of pathological process of viral genesis - large focal necrosis and dystrophy; with viral hepatitis B – detection of Councilman bodies, etc.</a:t>
            </a:r>
          </a:p>
          <a:p>
            <a:pPr eaLnBrk="1" hangingPunct="1">
              <a:lnSpc>
                <a:spcPct val="80000"/>
              </a:lnSpc>
              <a:defRPr/>
            </a:pPr>
            <a:r>
              <a:rPr lang="en-US" altLang="ru-RU" sz="2400" dirty="0" smtClean="0"/>
              <a:t>with </a:t>
            </a:r>
            <a:r>
              <a:rPr lang="en-US" altLang="ru-RU" sz="2400" dirty="0" err="1" smtClean="0"/>
              <a:t>cholestatic</a:t>
            </a:r>
            <a:r>
              <a:rPr lang="en-US" altLang="ru-RU" sz="2400" dirty="0" smtClean="0"/>
              <a:t> syndrome - symptoms of </a:t>
            </a:r>
            <a:r>
              <a:rPr lang="en-US" altLang="ru-RU" sz="2400" dirty="0" err="1" smtClean="0"/>
              <a:t>intralobular</a:t>
            </a:r>
            <a:r>
              <a:rPr lang="en-US" altLang="ru-RU" sz="2400" dirty="0" smtClean="0"/>
              <a:t> and portal cholestasis, intrahepatic bile ducts destruction;</a:t>
            </a:r>
          </a:p>
          <a:p>
            <a:pPr eaLnBrk="1" hangingPunct="1">
              <a:lnSpc>
                <a:spcPct val="80000"/>
              </a:lnSpc>
              <a:defRPr/>
            </a:pPr>
            <a:r>
              <a:rPr lang="en-US" altLang="ru-RU" sz="2400" dirty="0" smtClean="0"/>
              <a:t>with autoimmune hepatitis - early development of significant inflammatory and fibrotic changes;</a:t>
            </a:r>
          </a:p>
          <a:p>
            <a:pPr eaLnBrk="1" hangingPunct="1">
              <a:lnSpc>
                <a:spcPct val="80000"/>
              </a:lnSpc>
              <a:defRPr/>
            </a:pPr>
            <a:r>
              <a:rPr lang="en-US" altLang="ru-RU" sz="2400" dirty="0" smtClean="0"/>
              <a:t>with alcoholic genesis of CH – </a:t>
            </a:r>
            <a:r>
              <a:rPr lang="en-US" altLang="ru-RU" sz="2400" dirty="0" err="1" smtClean="0"/>
              <a:t>perivenular</a:t>
            </a:r>
            <a:r>
              <a:rPr lang="en-US" altLang="ru-RU" sz="2400" dirty="0" smtClean="0"/>
              <a:t> lesion and ballooning degeneration of hepatocytes, presence of Mallory bodies (alcoholic </a:t>
            </a:r>
            <a:r>
              <a:rPr lang="en-US" altLang="ru-RU" sz="2400" dirty="0" err="1" smtClean="0"/>
              <a:t>hyalin</a:t>
            </a:r>
            <a:r>
              <a:rPr lang="en-US" altLang="ru-RU" sz="2400" dirty="0" smtClean="0"/>
              <a:t>), etc.</a:t>
            </a:r>
          </a:p>
          <a:p>
            <a:pPr marL="609600" indent="-609600" eaLnBrk="1" hangingPunct="1">
              <a:lnSpc>
                <a:spcPct val="80000"/>
              </a:lnSpc>
              <a:buFont typeface="Wingdings" panose="05000000000000000000" pitchFamily="2" charset="2"/>
              <a:buNone/>
              <a:defRPr/>
            </a:pPr>
            <a:endParaRPr lang="ru-RU" altLang="ru-RU" sz="20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539750" y="765175"/>
            <a:ext cx="81359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3200" b="1">
                <a:latin typeface="Times New Roman" panose="02020603050405020304" pitchFamily="18" charset="0"/>
              </a:rPr>
              <a:t>Treatment program of chronic hepatitis</a:t>
            </a:r>
            <a:endParaRPr lang="ru-RU" altLang="ru-RU" sz="3200" b="1">
              <a:latin typeface="Times New Roman" panose="02020603050405020304" pitchFamily="18" charset="0"/>
            </a:endParaRPr>
          </a:p>
        </p:txBody>
      </p:sp>
      <p:sp>
        <p:nvSpPr>
          <p:cNvPr id="65539" name="Text Box 3"/>
          <p:cNvSpPr txBox="1">
            <a:spLocks noChangeArrowheads="1"/>
          </p:cNvSpPr>
          <p:nvPr/>
        </p:nvSpPr>
        <p:spPr bwMode="auto">
          <a:xfrm>
            <a:off x="323850" y="1557338"/>
            <a:ext cx="87122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2800">
                <a:latin typeface="Times New Roman" panose="02020603050405020304" pitchFamily="18" charset="0"/>
              </a:rPr>
              <a:t>•	Diet</a:t>
            </a:r>
          </a:p>
          <a:p>
            <a:pPr eaLnBrk="1" hangingPunct="1"/>
            <a:r>
              <a:rPr lang="en-US" altLang="ru-RU" sz="2800">
                <a:latin typeface="Times New Roman" panose="02020603050405020304" pitchFamily="18" charset="0"/>
              </a:rPr>
              <a:t>•	Etiological therapy (alcohol refusal, elimination of other toxic agents influence, interferon therapy in case of viral genesis)</a:t>
            </a:r>
          </a:p>
          <a:p>
            <a:pPr eaLnBrk="1" hangingPunct="1"/>
            <a:r>
              <a:rPr lang="en-US" altLang="ru-RU" sz="2800">
                <a:latin typeface="Times New Roman" panose="02020603050405020304" pitchFamily="18" charset="0"/>
              </a:rPr>
              <a:t>•	Pathogenic treatment - correction of immune condition (depending on activity of the process – immunosuppression or immunomodulation)</a:t>
            </a:r>
          </a:p>
          <a:p>
            <a:pPr eaLnBrk="1" hangingPunct="1"/>
            <a:r>
              <a:rPr lang="en-US" altLang="ru-RU" sz="2800">
                <a:latin typeface="Times New Roman" panose="02020603050405020304" pitchFamily="18" charset="0"/>
              </a:rPr>
              <a:t>•	Hepatoprotectors</a:t>
            </a:r>
          </a:p>
          <a:p>
            <a:pPr eaLnBrk="1" hangingPunct="1"/>
            <a:r>
              <a:rPr lang="en-US" altLang="ru-RU" sz="2800">
                <a:latin typeface="Times New Roman" panose="02020603050405020304" pitchFamily="18" charset="0"/>
              </a:rPr>
              <a:t>•	Desintoxication therapy</a:t>
            </a:r>
          </a:p>
          <a:p>
            <a:pPr eaLnBrk="1" hangingPunct="1"/>
            <a:r>
              <a:rPr lang="en-US" altLang="ru-RU" sz="2800">
                <a:latin typeface="Times New Roman" panose="02020603050405020304" pitchFamily="18" charset="0"/>
              </a:rPr>
              <a:t>•	Vitamins</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57200" y="333375"/>
            <a:ext cx="7972425" cy="5797550"/>
          </a:xfrm>
        </p:spPr>
        <p:txBody>
          <a:bodyPr/>
          <a:lstStyle/>
          <a:p>
            <a:pPr eaLnBrk="1" hangingPunct="1">
              <a:buFont typeface="Wingdings" panose="05000000000000000000" pitchFamily="2" charset="2"/>
              <a:buNone/>
            </a:pPr>
            <a:r>
              <a:rPr lang="en-US" altLang="ru-RU" sz="3200" b="1" smtClean="0"/>
              <a:t>Treatment</a:t>
            </a:r>
          </a:p>
          <a:p>
            <a:pPr eaLnBrk="1" hangingPunct="1">
              <a:buFont typeface="Wingdings" panose="05000000000000000000" pitchFamily="2" charset="2"/>
              <a:buNone/>
            </a:pPr>
            <a:endParaRPr lang="en-US" altLang="ru-RU" sz="3200" smtClean="0"/>
          </a:p>
          <a:p>
            <a:pPr eaLnBrk="1" hangingPunct="1">
              <a:buFont typeface="Wingdings" panose="05000000000000000000" pitchFamily="2" charset="2"/>
              <a:buNone/>
            </a:pPr>
            <a:r>
              <a:rPr lang="en-US" altLang="ru-RU" sz="3200" smtClean="0"/>
              <a:t>    Chronic hepatitis, especially with moderate and severe activity, requires hospital treatment to reduce activity of the process, prevent complications, achieve clinical remission and morphological state improvement</a:t>
            </a:r>
          </a:p>
          <a:p>
            <a:pPr eaLnBrk="1" hangingPunct="1">
              <a:buFont typeface="Wingdings" panose="05000000000000000000" pitchFamily="2" charset="2"/>
              <a:buNone/>
            </a:pPr>
            <a:endParaRPr lang="ru-RU" altLang="ru-RU"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7993063" cy="577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1638"/>
            <a:ext cx="8281987" cy="57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8280400"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404813"/>
            <a:ext cx="8407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457200" y="0"/>
            <a:ext cx="8043863" cy="6597650"/>
          </a:xfrm>
        </p:spPr>
        <p:txBody>
          <a:bodyPr/>
          <a:lstStyle/>
          <a:p>
            <a:pPr lvl="1" eaLnBrk="1" hangingPunct="1">
              <a:lnSpc>
                <a:spcPct val="80000"/>
              </a:lnSpc>
              <a:buFont typeface="Wingdings" panose="05000000000000000000" pitchFamily="2" charset="2"/>
              <a:buNone/>
            </a:pPr>
            <a:r>
              <a:rPr lang="en-US" altLang="ru-RU" sz="2000" b="1" smtClean="0"/>
              <a:t>Pathogenetic therapy</a:t>
            </a:r>
          </a:p>
          <a:p>
            <a:pPr lvl="1" eaLnBrk="1" hangingPunct="1">
              <a:lnSpc>
                <a:spcPct val="80000"/>
              </a:lnSpc>
              <a:buFont typeface="Wingdings" panose="05000000000000000000" pitchFamily="2" charset="2"/>
              <a:buNone/>
            </a:pPr>
            <a:r>
              <a:rPr lang="en-US" altLang="ru-RU" sz="2000" b="1" smtClean="0"/>
              <a:t>1. Immunosuppression</a:t>
            </a:r>
          </a:p>
          <a:p>
            <a:pPr lvl="1" eaLnBrk="1" hangingPunct="1">
              <a:lnSpc>
                <a:spcPct val="80000"/>
              </a:lnSpc>
              <a:buFont typeface="Wingdings" panose="05000000000000000000" pitchFamily="2" charset="2"/>
              <a:buNone/>
            </a:pPr>
            <a:r>
              <a:rPr lang="en-US" altLang="ru-RU" sz="2000" b="1" smtClean="0"/>
              <a:t>Indications</a:t>
            </a:r>
            <a:r>
              <a:rPr lang="en-US" altLang="ru-RU" sz="2000" smtClean="0"/>
              <a:t> for immunosuppression:</a:t>
            </a:r>
          </a:p>
          <a:p>
            <a:pPr lvl="1" eaLnBrk="1" hangingPunct="1">
              <a:lnSpc>
                <a:spcPct val="80000"/>
              </a:lnSpc>
              <a:buFont typeface="Wingdings" panose="05000000000000000000" pitchFamily="2" charset="2"/>
              <a:buNone/>
            </a:pPr>
            <a:r>
              <a:rPr lang="en-US" altLang="ru-RU" sz="2000" smtClean="0"/>
              <a:t>a) evident activity of CH (more than fivefold increase in transaminases, γ- globulin - more than 30%, etc.), including autoimmune chronic hepatitis;</a:t>
            </a:r>
          </a:p>
          <a:p>
            <a:pPr lvl="1" eaLnBrk="1" hangingPunct="1">
              <a:lnSpc>
                <a:spcPct val="80000"/>
              </a:lnSpc>
              <a:buFont typeface="Wingdings" panose="05000000000000000000" pitchFamily="2" charset="2"/>
              <a:buNone/>
            </a:pPr>
            <a:r>
              <a:rPr lang="en-US" altLang="ru-RU" sz="2000" smtClean="0"/>
              <a:t>b) no effect (or even deterioration) within 1-2 months of treatment</a:t>
            </a:r>
          </a:p>
          <a:p>
            <a:pPr lvl="1" eaLnBrk="1" hangingPunct="1">
              <a:lnSpc>
                <a:spcPct val="80000"/>
              </a:lnSpc>
              <a:buFont typeface="Wingdings" panose="05000000000000000000" pitchFamily="2" charset="2"/>
              <a:buNone/>
            </a:pPr>
            <a:r>
              <a:rPr lang="en-US" altLang="ru-RU" sz="2000" b="1" smtClean="0"/>
              <a:t>Variants of immunosuppressive therapy:</a:t>
            </a:r>
          </a:p>
          <a:p>
            <a:pPr lvl="1" eaLnBrk="1" hangingPunct="1">
              <a:lnSpc>
                <a:spcPct val="80000"/>
              </a:lnSpc>
              <a:buFont typeface="Wingdings" panose="05000000000000000000" pitchFamily="2" charset="2"/>
              <a:buNone/>
            </a:pPr>
            <a:r>
              <a:rPr lang="en-US" altLang="ru-RU" sz="2000" smtClean="0"/>
              <a:t>a) monotherapy with prednisolone or other glucocorticoids (budesonide, medrol, metypred, dexamethasone, etc.):</a:t>
            </a:r>
          </a:p>
          <a:p>
            <a:pPr lvl="1" eaLnBrk="1" hangingPunct="1">
              <a:lnSpc>
                <a:spcPct val="80000"/>
              </a:lnSpc>
              <a:buFont typeface="Wingdings" panose="05000000000000000000" pitchFamily="2" charset="2"/>
              <a:buNone/>
            </a:pPr>
            <a:r>
              <a:rPr lang="en-US" altLang="ru-RU" sz="2000" smtClean="0"/>
              <a:t>30-40 mg of prednisolone per day (6 - 8 tablets), gradual dose reducing when improving the patient's condition and reducing of inflammation and cytolysis markers, but no earlier than 2 weeks after beginning of therapy. The following 4 - 8 weeks dose is reduced to 15 mg per day. When reaching clinical - biochemical remission, a maintaining dose of prednisolone is 5-15 mg for at laest 8 - 10 months (with autoimmune chronic hepatitis – life-long).</a:t>
            </a:r>
          </a:p>
          <a:p>
            <a:pPr lvl="1" eaLnBrk="1" hangingPunct="1">
              <a:lnSpc>
                <a:spcPct val="80000"/>
              </a:lnSpc>
              <a:buFont typeface="Wingdings" panose="05000000000000000000" pitchFamily="2" charset="2"/>
              <a:buNone/>
            </a:pPr>
            <a:r>
              <a:rPr lang="en-US" altLang="ru-RU" sz="2000" smtClean="0"/>
              <a:t>b) combined immunosuppressive therapy: a combination of 20 - 30 mg of prednisolone per day and50 - 150 mg of azathioprine (imuran) per day with slow dose reduction to maintaining doses (5-10 mg of prednisolone and 25-50 mg of azathioprine per day).</a:t>
            </a:r>
          </a:p>
          <a:p>
            <a:pPr lvl="1" eaLnBrk="1" hangingPunct="1">
              <a:lnSpc>
                <a:spcPct val="80000"/>
              </a:lnSpc>
              <a:buFont typeface="Wingdings" panose="05000000000000000000" pitchFamily="2" charset="2"/>
              <a:buNone/>
            </a:pPr>
            <a:r>
              <a:rPr lang="en-US" altLang="ru-RU" sz="2000" smtClean="0"/>
              <a:t>When combination of autoimmune changes and cholestasis - prednisolone with ursodeoxycholic acid (2-3 capsules per day).</a:t>
            </a:r>
          </a:p>
          <a:p>
            <a:pPr lvl="1" eaLnBrk="1" hangingPunct="1">
              <a:lnSpc>
                <a:spcPct val="80000"/>
              </a:lnSpc>
              <a:buFont typeface="Wingdings" panose="05000000000000000000" pitchFamily="2" charset="2"/>
              <a:buNone/>
            </a:pPr>
            <a:endParaRPr lang="ru-RU" altLang="ru-RU" sz="170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539750" y="549275"/>
            <a:ext cx="8147050" cy="5546725"/>
          </a:xfrm>
        </p:spPr>
        <p:txBody>
          <a:bodyPr/>
          <a:lstStyle/>
          <a:p>
            <a:pPr marL="342900" lvl="1" indent="0" eaLnBrk="1" hangingPunct="1">
              <a:lnSpc>
                <a:spcPct val="90000"/>
              </a:lnSpc>
              <a:buFont typeface="Wingdings" panose="05000000000000000000" pitchFamily="2" charset="2"/>
              <a:buNone/>
            </a:pPr>
            <a:r>
              <a:rPr lang="en-US" altLang="ru-RU" smtClean="0"/>
              <a:t>Immunosuppression is not indicated (contraindicated) when:</a:t>
            </a:r>
          </a:p>
          <a:p>
            <a:pPr marL="342900" lvl="1" indent="0" eaLnBrk="1" hangingPunct="1">
              <a:lnSpc>
                <a:spcPct val="90000"/>
              </a:lnSpc>
              <a:buFont typeface="Wingdings" panose="05000000000000000000" pitchFamily="2" charset="2"/>
              <a:buNone/>
            </a:pPr>
            <a:endParaRPr lang="en-US" altLang="ru-RU" smtClean="0"/>
          </a:p>
          <a:p>
            <a:pPr marL="342900" lvl="1" indent="0" eaLnBrk="1" hangingPunct="1">
              <a:lnSpc>
                <a:spcPct val="90000"/>
              </a:lnSpc>
              <a:buFont typeface="Wingdings" panose="05000000000000000000" pitchFamily="2" charset="2"/>
              <a:buNone/>
            </a:pPr>
            <a:r>
              <a:rPr lang="en-US" altLang="ru-RU" smtClean="0"/>
              <a:t>•	asymptomatic disease course;</a:t>
            </a:r>
          </a:p>
          <a:p>
            <a:pPr marL="342900" lvl="1" indent="0" eaLnBrk="1" hangingPunct="1">
              <a:lnSpc>
                <a:spcPct val="90000"/>
              </a:lnSpc>
              <a:buFont typeface="Wingdings" panose="05000000000000000000" pitchFamily="2" charset="2"/>
              <a:buNone/>
            </a:pPr>
            <a:r>
              <a:rPr lang="en-US" altLang="ru-RU" smtClean="0"/>
              <a:t>•	AST &lt; 3 norms;</a:t>
            </a:r>
          </a:p>
          <a:p>
            <a:pPr marL="342900" lvl="1" indent="0" eaLnBrk="1" hangingPunct="1">
              <a:lnSpc>
                <a:spcPct val="90000"/>
              </a:lnSpc>
              <a:buFont typeface="Wingdings" panose="05000000000000000000" pitchFamily="2" charset="2"/>
              <a:buNone/>
            </a:pPr>
            <a:r>
              <a:rPr lang="en-US" altLang="ru-RU" smtClean="0"/>
              <a:t>•	histological signs of portal hepatitis or inactive cirrhosis;</a:t>
            </a:r>
          </a:p>
          <a:p>
            <a:pPr marL="342900" lvl="1" indent="0" eaLnBrk="1" hangingPunct="1">
              <a:lnSpc>
                <a:spcPct val="90000"/>
              </a:lnSpc>
              <a:buFont typeface="Wingdings" panose="05000000000000000000" pitchFamily="2" charset="2"/>
              <a:buNone/>
            </a:pPr>
            <a:r>
              <a:rPr lang="en-US" altLang="ru-RU" smtClean="0"/>
              <a:t>•	decompensated cirrhosis with threat of bleeding;</a:t>
            </a:r>
          </a:p>
          <a:p>
            <a:pPr marL="342900" lvl="1" indent="0" eaLnBrk="1" hangingPunct="1">
              <a:lnSpc>
                <a:spcPct val="90000"/>
              </a:lnSpc>
              <a:buFont typeface="Wingdings" panose="05000000000000000000" pitchFamily="2" charset="2"/>
              <a:buNone/>
            </a:pPr>
            <a:r>
              <a:rPr lang="en-US" altLang="ru-RU" smtClean="0"/>
              <a:t>•	severe cytopenia</a:t>
            </a:r>
          </a:p>
          <a:p>
            <a:pPr marL="342900" lvl="1" indent="0" eaLnBrk="1" hangingPunct="1">
              <a:lnSpc>
                <a:spcPct val="90000"/>
              </a:lnSpc>
              <a:buFont typeface="Wingdings" panose="05000000000000000000" pitchFamily="2" charset="2"/>
              <a:buNone/>
            </a:pPr>
            <a:endParaRPr lang="uk-UA" altLang="ru-RU"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685800" y="609600"/>
            <a:ext cx="7772400" cy="874713"/>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ru-RU" smtClean="0"/>
              <a:t>Causes</a:t>
            </a:r>
          </a:p>
        </p:txBody>
      </p:sp>
      <p:sp>
        <p:nvSpPr>
          <p:cNvPr id="9219" name="Rectangle 2"/>
          <p:cNvSpPr>
            <a:spLocks noGrp="1" noChangeArrowheads="1"/>
          </p:cNvSpPr>
          <p:nvPr>
            <p:ph type="body" idx="1"/>
          </p:nvPr>
        </p:nvSpPr>
        <p:spPr>
          <a:xfrm>
            <a:off x="685800" y="1981200"/>
            <a:ext cx="7772400" cy="4114800"/>
          </a:xfrm>
        </p:spPr>
        <p:txBody>
          <a:bodyPr/>
          <a:lstStyle/>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400" smtClean="0"/>
              <a:t>excess bilirubin production </a:t>
            </a:r>
            <a:r>
              <a:rPr lang="en-GB" altLang="ru-RU" sz="2400" i="1" smtClean="0"/>
              <a:t>(Haemolysis)</a:t>
            </a:r>
          </a:p>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400" smtClean="0"/>
              <a:t>impaired uptake by the hepatocyte </a:t>
            </a:r>
            <a:r>
              <a:rPr lang="en-GB" altLang="ru-RU" sz="2400" i="1" smtClean="0"/>
              <a:t>(hepatocellular jaundice)</a:t>
            </a:r>
          </a:p>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400" smtClean="0"/>
              <a:t>failure of conjugation </a:t>
            </a:r>
            <a:r>
              <a:rPr lang="en-GB" altLang="ru-RU" sz="2400" i="1" smtClean="0"/>
              <a:t>(hepatocellular jaundice)</a:t>
            </a:r>
          </a:p>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400" smtClean="0"/>
              <a:t>impaired secretion of conjugated bile into the bile canaliculi </a:t>
            </a:r>
            <a:r>
              <a:rPr lang="en-GB" altLang="ru-RU" sz="2400" i="1" smtClean="0"/>
              <a:t>(hepatocellular jaundice)</a:t>
            </a:r>
          </a:p>
          <a:p>
            <a:pPr eaLnBrk="1" hangingPunct="1">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ru-RU" sz="2400" smtClean="0"/>
              <a:t>impairment of bile flow subsequent to secretion by the hepatocyte </a:t>
            </a:r>
            <a:r>
              <a:rPr lang="en-GB" altLang="ru-RU" sz="2400" i="1" smtClean="0"/>
              <a:t>(obstructive or cholestatic jaundice)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457200" y="260350"/>
            <a:ext cx="8115300" cy="5870575"/>
          </a:xfrm>
        </p:spPr>
        <p:txBody>
          <a:bodyPr/>
          <a:lstStyle/>
          <a:p>
            <a:pPr lvl="1" eaLnBrk="1" hangingPunct="1">
              <a:lnSpc>
                <a:spcPct val="90000"/>
              </a:lnSpc>
              <a:buFont typeface="Wingdings" panose="05000000000000000000" pitchFamily="2" charset="2"/>
              <a:buNone/>
            </a:pPr>
            <a:r>
              <a:rPr lang="en-US" altLang="ru-RU" sz="2400" b="1" smtClean="0"/>
              <a:t>2. Immunomodulation</a:t>
            </a:r>
          </a:p>
          <a:p>
            <a:pPr lvl="1" eaLnBrk="1" hangingPunct="1">
              <a:lnSpc>
                <a:spcPct val="90000"/>
              </a:lnSpc>
              <a:buFont typeface="Wingdings" panose="05000000000000000000" pitchFamily="2" charset="2"/>
              <a:buNone/>
            </a:pPr>
            <a:r>
              <a:rPr lang="en-US" altLang="ru-RU" sz="2400" smtClean="0"/>
              <a:t>Indications:</a:t>
            </a:r>
          </a:p>
          <a:p>
            <a:pPr lvl="1" eaLnBrk="1" hangingPunct="1">
              <a:lnSpc>
                <a:spcPct val="90000"/>
              </a:lnSpc>
              <a:buFont typeface="Wingdings" panose="05000000000000000000" pitchFamily="2" charset="2"/>
              <a:buNone/>
            </a:pPr>
            <a:r>
              <a:rPr lang="en-US" altLang="ru-RU" sz="2400" smtClean="0"/>
              <a:t>•	slowly progressive disease course with minor clinical - biochemical manifestations and increasing degenerative and fibrosis changes;</a:t>
            </a:r>
          </a:p>
          <a:p>
            <a:pPr lvl="1" eaLnBrk="1" hangingPunct="1">
              <a:lnSpc>
                <a:spcPct val="90000"/>
              </a:lnSpc>
              <a:buFont typeface="Wingdings" panose="05000000000000000000" pitchFamily="2" charset="2"/>
              <a:buNone/>
            </a:pPr>
            <a:r>
              <a:rPr lang="en-US" altLang="ru-RU" sz="2400" smtClean="0"/>
              <a:t>•	improvement of antiviral therapy effect;</a:t>
            </a:r>
          </a:p>
          <a:p>
            <a:pPr lvl="1" eaLnBrk="1" hangingPunct="1">
              <a:lnSpc>
                <a:spcPct val="90000"/>
              </a:lnSpc>
              <a:buFont typeface="Wingdings" panose="05000000000000000000" pitchFamily="2" charset="2"/>
              <a:buNone/>
            </a:pPr>
            <a:r>
              <a:rPr lang="en-US" altLang="ru-RU" sz="2400" smtClean="0"/>
              <a:t>Drugs of choice:</a:t>
            </a:r>
          </a:p>
          <a:p>
            <a:pPr lvl="1" eaLnBrk="1" hangingPunct="1">
              <a:lnSpc>
                <a:spcPct val="90000"/>
              </a:lnSpc>
              <a:buFont typeface="Wingdings" panose="05000000000000000000" pitchFamily="2" charset="2"/>
              <a:buNone/>
            </a:pPr>
            <a:r>
              <a:rPr lang="en-US" altLang="ru-RU" sz="2400" smtClean="0"/>
              <a:t>- 20 mg of timalin per day intramuscularly for 5-7 days, 100 mcg of T - activin per day intramuscularly for 5-7 days or other thymus drugs</a:t>
            </a:r>
          </a:p>
          <a:p>
            <a:pPr lvl="1" eaLnBrk="1" hangingPunct="1">
              <a:lnSpc>
                <a:spcPct val="90000"/>
              </a:lnSpc>
              <a:buFont typeface="Wingdings" panose="05000000000000000000" pitchFamily="2" charset="2"/>
              <a:buNone/>
            </a:pPr>
            <a:r>
              <a:rPr lang="en-US" altLang="ru-RU" sz="2400" smtClean="0"/>
              <a:t>- 2 ml of erbisol per day intramuscularly for 15 - 20 days</a:t>
            </a:r>
          </a:p>
          <a:p>
            <a:pPr lvl="1" eaLnBrk="1" hangingPunct="1">
              <a:lnSpc>
                <a:spcPct val="90000"/>
              </a:lnSpc>
              <a:buFont typeface="Wingdings" panose="05000000000000000000" pitchFamily="2" charset="2"/>
              <a:buNone/>
            </a:pPr>
            <a:r>
              <a:rPr lang="en-US" altLang="ru-RU" sz="2400" smtClean="0"/>
              <a:t>- 2 tablets of chophytol 3 times a day for 20 - 30 days</a:t>
            </a:r>
          </a:p>
          <a:p>
            <a:pPr lvl="1" eaLnBrk="1" hangingPunct="1">
              <a:lnSpc>
                <a:spcPct val="90000"/>
              </a:lnSpc>
              <a:buFont typeface="Wingdings" panose="05000000000000000000" pitchFamily="2" charset="2"/>
              <a:buNone/>
            </a:pPr>
            <a:r>
              <a:rPr lang="en-US" altLang="ru-RU" sz="2400" smtClean="0"/>
              <a:t>- 1,5 g of flamikar per day for 20 - 30 days</a:t>
            </a:r>
          </a:p>
          <a:p>
            <a:pPr lvl="1" eaLnBrk="1" hangingPunct="1">
              <a:lnSpc>
                <a:spcPct val="90000"/>
              </a:lnSpc>
              <a:buFont typeface="Wingdings" panose="05000000000000000000" pitchFamily="2" charset="2"/>
              <a:buNone/>
            </a:pPr>
            <a:r>
              <a:rPr lang="en-US" altLang="ru-RU" sz="2400" smtClean="0"/>
              <a:t>- 3-10 tablets of vobenzim 3 times a day for a month and other immunomodulators (proteflazid, bicyclol, etc.)</a:t>
            </a:r>
          </a:p>
          <a:p>
            <a:pPr lvl="1" eaLnBrk="1" hangingPunct="1">
              <a:lnSpc>
                <a:spcPct val="90000"/>
              </a:lnSpc>
              <a:buFont typeface="Wingdings" panose="05000000000000000000" pitchFamily="2" charset="2"/>
              <a:buNone/>
            </a:pPr>
            <a:endParaRPr lang="ru-RU" altLang="ru-RU" sz="200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body" idx="1"/>
          </p:nvPr>
        </p:nvSpPr>
        <p:spPr>
          <a:xfrm>
            <a:off x="395288" y="476250"/>
            <a:ext cx="8569325" cy="6381750"/>
          </a:xfrm>
        </p:spPr>
        <p:txBody>
          <a:bodyPr/>
          <a:lstStyle/>
          <a:p>
            <a:pPr marL="609600" indent="-609600" eaLnBrk="1" hangingPunct="1">
              <a:lnSpc>
                <a:spcPct val="80000"/>
              </a:lnSpc>
              <a:buFont typeface="Wingdings" panose="05000000000000000000" pitchFamily="2" charset="2"/>
              <a:buNone/>
            </a:pPr>
            <a:r>
              <a:rPr lang="en-US" altLang="ru-RU" sz="2800" b="1" smtClean="0"/>
              <a:t>Hepatoprotectors and other metabolic drugs</a:t>
            </a:r>
          </a:p>
          <a:p>
            <a:pPr marL="609600" indent="-609600" eaLnBrk="1" hangingPunct="1">
              <a:lnSpc>
                <a:spcPct val="80000"/>
              </a:lnSpc>
              <a:buFont typeface="Wingdings" panose="05000000000000000000" pitchFamily="2" charset="2"/>
              <a:buNone/>
            </a:pPr>
            <a:r>
              <a:rPr lang="en-US" altLang="ru-RU" sz="2800" smtClean="0"/>
              <a:t>- 5 - 10 ml of essentiale intravenously for 2 weeks, later - 1 -2 capsules 3 times a day;</a:t>
            </a:r>
          </a:p>
          <a:p>
            <a:pPr marL="609600" indent="-609600" eaLnBrk="1" hangingPunct="1">
              <a:lnSpc>
                <a:spcPct val="80000"/>
              </a:lnSpc>
              <a:buFont typeface="Wingdings" panose="05000000000000000000" pitchFamily="2" charset="2"/>
              <a:buNone/>
            </a:pPr>
            <a:r>
              <a:rPr lang="en-US" altLang="ru-RU" sz="2800" smtClean="0"/>
              <a:t>- carsil (silibor, heparsil, darsil, legalon), gepabene, hepatofalk planta - medium doses orally;</a:t>
            </a:r>
          </a:p>
          <a:p>
            <a:pPr marL="609600" indent="-609600" eaLnBrk="1" hangingPunct="1">
              <a:lnSpc>
                <a:spcPct val="80000"/>
              </a:lnSpc>
              <a:buFont typeface="Wingdings" panose="05000000000000000000" pitchFamily="2" charset="2"/>
              <a:buNone/>
            </a:pPr>
            <a:r>
              <a:rPr lang="en-US" altLang="ru-RU" sz="2800" smtClean="0"/>
              <a:t>- medicines containing some amino acids and their metabolites: 4 -8 ampules of hepa-merz per day orally; 9 – 18 g of citrarginine (powder bags 3 g) per day; 2 - 6 g of ornicetil 1 - 2 times a day intravenously or intamuscularly; 1 g of glutamic acid 2 - 3 times a day; 0,5-1,5 g (2-6 tablets) of methionine 3-4 times a day; 400 mg of ademetionin (geptral) 1-2 times a day intravenously or intamuscularly or 2-4 tablets per day; 200 - 500 ml of hepasteril A or B infusions, infezol, etc. Drugs with amino acids have both hepatoprotective and detoxificative effects</a:t>
            </a:r>
          </a:p>
          <a:p>
            <a:pPr marL="609600" indent="-609600" eaLnBrk="1" hangingPunct="1">
              <a:lnSpc>
                <a:spcPct val="80000"/>
              </a:lnSpc>
              <a:buFont typeface="Wingdings" panose="05000000000000000000" pitchFamily="2" charset="2"/>
              <a:buNone/>
            </a:pPr>
            <a:endParaRPr lang="ru-RU" altLang="ru-RU" sz="210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68313" y="188913"/>
            <a:ext cx="8075612" cy="647700"/>
          </a:xfrm>
        </p:spPr>
        <p:txBody>
          <a:bodyPr/>
          <a:lstStyle/>
          <a:p>
            <a:pPr eaLnBrk="1" hangingPunct="1"/>
            <a:r>
              <a:rPr lang="en-US" altLang="ru-RU" sz="3500" b="1" u="sng" smtClean="0"/>
              <a:t>Modern hepatoprotectors (HP)</a:t>
            </a:r>
            <a:r>
              <a:rPr lang="uk-UA" altLang="ru-RU" sz="3500" b="1" u="sng" smtClean="0"/>
              <a:t/>
            </a:r>
            <a:br>
              <a:rPr lang="uk-UA" altLang="ru-RU" sz="3500" b="1" u="sng" smtClean="0"/>
            </a:br>
            <a:r>
              <a:rPr lang="uk-UA" altLang="ru-RU" sz="3500" b="1" smtClean="0"/>
              <a:t/>
            </a:r>
            <a:br>
              <a:rPr lang="uk-UA" altLang="ru-RU" sz="3500" b="1" smtClean="0"/>
            </a:br>
            <a:endParaRPr lang="ru-RU" altLang="ru-RU" sz="3500" b="1" smtClean="0"/>
          </a:p>
        </p:txBody>
      </p:sp>
      <p:sp>
        <p:nvSpPr>
          <p:cNvPr id="75779" name="Rectangle 3"/>
          <p:cNvSpPr>
            <a:spLocks noGrp="1" noChangeArrowheads="1"/>
          </p:cNvSpPr>
          <p:nvPr>
            <p:ph type="body" idx="1"/>
          </p:nvPr>
        </p:nvSpPr>
        <p:spPr>
          <a:xfrm>
            <a:off x="250825" y="1052513"/>
            <a:ext cx="8893175" cy="5051425"/>
          </a:xfrm>
        </p:spPr>
        <p:txBody>
          <a:bodyPr/>
          <a:lstStyle/>
          <a:p>
            <a:pPr eaLnBrk="1" hangingPunct="1">
              <a:lnSpc>
                <a:spcPct val="80000"/>
              </a:lnSpc>
              <a:buFont typeface="Wingdings" panose="05000000000000000000" pitchFamily="2" charset="2"/>
              <a:buNone/>
            </a:pPr>
            <a:r>
              <a:rPr lang="en-US" altLang="ru-RU" sz="2000" smtClean="0"/>
              <a:t>1. HP containing bioflavonoids (of vegetable origin):</a:t>
            </a:r>
          </a:p>
          <a:p>
            <a:pPr eaLnBrk="1" hangingPunct="1">
              <a:lnSpc>
                <a:spcPct val="80000"/>
              </a:lnSpc>
              <a:buFont typeface="Wingdings" panose="05000000000000000000" pitchFamily="2" charset="2"/>
              <a:buNone/>
            </a:pPr>
            <a:r>
              <a:rPr lang="en-US" altLang="ru-RU" sz="2000" smtClean="0"/>
              <a:t>a) thistle: carsil, darsil, heparsil, silibor, legalon, silehon; gepabene, hepatofalk plant</a:t>
            </a:r>
          </a:p>
          <a:p>
            <a:pPr eaLnBrk="1" hangingPunct="1">
              <a:lnSpc>
                <a:spcPct val="80000"/>
              </a:lnSpc>
              <a:buFont typeface="Wingdings" panose="05000000000000000000" pitchFamily="2" charset="2"/>
              <a:buNone/>
            </a:pPr>
            <a:r>
              <a:rPr lang="en-US" altLang="ru-RU" sz="2000" smtClean="0"/>
              <a:t>b) artichoke: chofitol, artichoke extract</a:t>
            </a:r>
          </a:p>
          <a:p>
            <a:pPr eaLnBrk="1" hangingPunct="1">
              <a:lnSpc>
                <a:spcPct val="80000"/>
              </a:lnSpc>
              <a:buFont typeface="Wingdings" panose="05000000000000000000" pitchFamily="2" charset="2"/>
              <a:buNone/>
            </a:pPr>
            <a:r>
              <a:rPr lang="en-US" altLang="ru-RU" sz="2000" smtClean="0"/>
              <a:t>c) wild cereals: proteflazid, imunoflazid</a:t>
            </a:r>
          </a:p>
          <a:p>
            <a:pPr eaLnBrk="1" hangingPunct="1">
              <a:lnSpc>
                <a:spcPct val="80000"/>
              </a:lnSpc>
              <a:buFont typeface="Wingdings" panose="05000000000000000000" pitchFamily="2" charset="2"/>
              <a:buNone/>
            </a:pPr>
            <a:r>
              <a:rPr lang="en-US" altLang="ru-RU" sz="2000" smtClean="0"/>
              <a:t>d) black alder: altan</a:t>
            </a:r>
          </a:p>
          <a:p>
            <a:pPr eaLnBrk="1" hangingPunct="1">
              <a:lnSpc>
                <a:spcPct val="80000"/>
              </a:lnSpc>
              <a:buFont typeface="Wingdings" panose="05000000000000000000" pitchFamily="2" charset="2"/>
              <a:buNone/>
            </a:pPr>
            <a:r>
              <a:rPr lang="en-US" altLang="ru-RU" sz="2000" smtClean="0"/>
              <a:t>e) pea grass: peflamin</a:t>
            </a:r>
          </a:p>
          <a:p>
            <a:pPr eaLnBrk="1" hangingPunct="1">
              <a:lnSpc>
                <a:spcPct val="80000"/>
              </a:lnSpc>
              <a:buFont typeface="Wingdings" panose="05000000000000000000" pitchFamily="2" charset="2"/>
              <a:buNone/>
            </a:pPr>
            <a:r>
              <a:rPr lang="en-US" altLang="ru-RU" sz="2000" smtClean="0"/>
              <a:t>e) oat grass: aveol</a:t>
            </a:r>
          </a:p>
          <a:p>
            <a:pPr eaLnBrk="1" hangingPunct="1">
              <a:lnSpc>
                <a:spcPct val="80000"/>
              </a:lnSpc>
              <a:buFont typeface="Wingdings" panose="05000000000000000000" pitchFamily="2" charset="2"/>
              <a:buNone/>
            </a:pPr>
            <a:r>
              <a:rPr lang="en-US" altLang="ru-RU" sz="2000" smtClean="0"/>
              <a:t>2. HP containing aromatic bitters (of vegetable origin):</a:t>
            </a:r>
          </a:p>
          <a:p>
            <a:pPr eaLnBrk="1" hangingPunct="1">
              <a:lnSpc>
                <a:spcPct val="80000"/>
              </a:lnSpc>
              <a:buFont typeface="Wingdings" panose="05000000000000000000" pitchFamily="2" charset="2"/>
              <a:buNone/>
            </a:pPr>
            <a:r>
              <a:rPr lang="en-US" altLang="ru-RU" sz="2000" smtClean="0"/>
              <a:t>curcuma root - febihol, solaren, </a:t>
            </a:r>
          </a:p>
          <a:p>
            <a:pPr eaLnBrk="1" hangingPunct="1">
              <a:lnSpc>
                <a:spcPct val="80000"/>
              </a:lnSpc>
              <a:buFont typeface="Wingdings" panose="05000000000000000000" pitchFamily="2" charset="2"/>
              <a:buNone/>
            </a:pPr>
            <a:r>
              <a:rPr lang="en-US" altLang="ru-RU" sz="2000" smtClean="0"/>
              <a:t>dandelion root -dendeline</a:t>
            </a:r>
          </a:p>
          <a:p>
            <a:pPr eaLnBrk="1" hangingPunct="1">
              <a:lnSpc>
                <a:spcPct val="80000"/>
              </a:lnSpc>
              <a:buFont typeface="Wingdings" panose="05000000000000000000" pitchFamily="2" charset="2"/>
              <a:buNone/>
            </a:pPr>
            <a:r>
              <a:rPr lang="en-US" altLang="ru-RU" sz="2000" smtClean="0"/>
              <a:t>3. HP containing so-called essential phospholipids (of vegetable and animal origin):</a:t>
            </a:r>
          </a:p>
          <a:p>
            <a:pPr eaLnBrk="1" hangingPunct="1">
              <a:lnSpc>
                <a:spcPct val="80000"/>
              </a:lnSpc>
              <a:buFont typeface="Wingdings" panose="05000000000000000000" pitchFamily="2" charset="2"/>
              <a:buNone/>
            </a:pPr>
            <a:r>
              <a:rPr lang="en-US" altLang="ru-RU" sz="2000" smtClean="0"/>
              <a:t> essentiale H, vessel forte, livolin, essliver forte, livenciale, lipin, lecitin</a:t>
            </a:r>
          </a:p>
          <a:p>
            <a:pPr eaLnBrk="1" hangingPunct="1">
              <a:lnSpc>
                <a:spcPct val="80000"/>
              </a:lnSpc>
              <a:buFont typeface="Wingdings" panose="05000000000000000000" pitchFamily="2" charset="2"/>
              <a:buNone/>
            </a:pPr>
            <a:r>
              <a:rPr lang="en-US" altLang="ru-RU" sz="2000" smtClean="0"/>
              <a:t>4. Multicomponent herbal HP:</a:t>
            </a:r>
          </a:p>
          <a:p>
            <a:pPr eaLnBrk="1" hangingPunct="1">
              <a:lnSpc>
                <a:spcPct val="80000"/>
              </a:lnSpc>
              <a:buFont typeface="Wingdings" panose="05000000000000000000" pitchFamily="2" charset="2"/>
              <a:buNone/>
            </a:pPr>
            <a:r>
              <a:rPr lang="en-US" altLang="ru-RU" sz="2000" smtClean="0"/>
              <a:t> hepabene (fumaria+ milk thistle), curepar (artichoke+ Paraguay tea+ fillantus), hepafil (fillantus + curcuma), hepatofalk planta (curcuma + artichoke + celandine), antemis (milk thistle + dandelion+ sea-buckthorns + Roman chamomile).</a:t>
            </a:r>
          </a:p>
          <a:p>
            <a:pPr eaLnBrk="1" hangingPunct="1">
              <a:lnSpc>
                <a:spcPct val="80000"/>
              </a:lnSpc>
              <a:buFont typeface="Wingdings" panose="05000000000000000000" pitchFamily="2" charset="2"/>
              <a:buNone/>
            </a:pPr>
            <a:endParaRPr lang="uk-UA" altLang="ru-RU" sz="17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250825" y="549275"/>
            <a:ext cx="8435975" cy="5903913"/>
          </a:xfrm>
        </p:spPr>
        <p:txBody>
          <a:bodyPr/>
          <a:lstStyle/>
          <a:p>
            <a:pPr eaLnBrk="1" hangingPunct="1">
              <a:lnSpc>
                <a:spcPct val="80000"/>
              </a:lnSpc>
              <a:buFont typeface="Wingdings" panose="05000000000000000000" pitchFamily="2" charset="2"/>
              <a:buNone/>
            </a:pPr>
            <a:r>
              <a:rPr lang="en-US" altLang="ru-RU" sz="2100" b="1" smtClean="0"/>
              <a:t>     </a:t>
            </a:r>
            <a:r>
              <a:rPr lang="en-US" altLang="ru-RU" sz="2400" smtClean="0"/>
              <a:t>5. Medicines containing natural amino acids and their derivatives (of various origin):</a:t>
            </a:r>
          </a:p>
          <a:p>
            <a:pPr eaLnBrk="1" hangingPunct="1">
              <a:lnSpc>
                <a:spcPct val="80000"/>
              </a:lnSpc>
              <a:buFont typeface="Wingdings" panose="05000000000000000000" pitchFamily="2" charset="2"/>
              <a:buNone/>
            </a:pPr>
            <a:r>
              <a:rPr lang="en-US" altLang="ru-RU" sz="2400" smtClean="0"/>
              <a:t>a) mono- or dicomponent: glutargin, citrarginin, hepa-merz, ornicetil, ornitox, lipoic acid (berlition, dialipon, tiogamma, tioctacid), folic acid, methionine, geptral (ademetionin), betaine citrate, glutaxim;</a:t>
            </a:r>
          </a:p>
          <a:p>
            <a:pPr eaLnBrk="1" hangingPunct="1">
              <a:lnSpc>
                <a:spcPct val="80000"/>
              </a:lnSpc>
              <a:buFont typeface="Wingdings" panose="05000000000000000000" pitchFamily="2" charset="2"/>
              <a:buNone/>
            </a:pPr>
            <a:r>
              <a:rPr lang="en-US" altLang="ru-RU" sz="2400" smtClean="0"/>
              <a:t>b) multicomponent drugs: infezol, hepasteril, polyamine, vamin, aminosol and others.</a:t>
            </a:r>
          </a:p>
          <a:p>
            <a:pPr eaLnBrk="1" hangingPunct="1">
              <a:lnSpc>
                <a:spcPct val="80000"/>
              </a:lnSpc>
              <a:buFont typeface="Wingdings" panose="05000000000000000000" pitchFamily="2" charset="2"/>
              <a:buNone/>
            </a:pPr>
            <a:r>
              <a:rPr lang="en-US" altLang="ru-RU" sz="2400" smtClean="0"/>
              <a:t>6. Preparations containing bile acids (of animal origin): ursofalk, ursohol, ursosan.</a:t>
            </a:r>
          </a:p>
          <a:p>
            <a:pPr eaLnBrk="1" hangingPunct="1">
              <a:lnSpc>
                <a:spcPct val="80000"/>
              </a:lnSpc>
              <a:buFont typeface="Wingdings" panose="05000000000000000000" pitchFamily="2" charset="2"/>
              <a:buNone/>
            </a:pPr>
            <a:r>
              <a:rPr lang="en-US" altLang="ru-RU" sz="2400" smtClean="0"/>
              <a:t>7. HP of animal origin containing organ and tissue extracts:</a:t>
            </a:r>
          </a:p>
          <a:p>
            <a:pPr eaLnBrk="1" hangingPunct="1">
              <a:lnSpc>
                <a:spcPct val="80000"/>
              </a:lnSpc>
              <a:buFont typeface="Wingdings" panose="05000000000000000000" pitchFamily="2" charset="2"/>
              <a:buNone/>
            </a:pPr>
            <a:r>
              <a:rPr lang="en-US" altLang="ru-RU" sz="2400" smtClean="0"/>
              <a:t> erbisol, protozan, polizim; sirepar, vitohepat, hepadif</a:t>
            </a:r>
          </a:p>
          <a:p>
            <a:pPr eaLnBrk="1" hangingPunct="1">
              <a:lnSpc>
                <a:spcPct val="80000"/>
              </a:lnSpc>
              <a:buFont typeface="Wingdings" panose="05000000000000000000" pitchFamily="2" charset="2"/>
              <a:buNone/>
            </a:pPr>
            <a:r>
              <a:rPr lang="en-US" altLang="ru-RU" sz="2400" smtClean="0"/>
              <a:t>8. Synthetic drugs containing complex-forming agents: thiotriazolin, antral, polyoxidonium</a:t>
            </a:r>
          </a:p>
          <a:p>
            <a:pPr eaLnBrk="1" hangingPunct="1">
              <a:lnSpc>
                <a:spcPct val="80000"/>
              </a:lnSpc>
              <a:buFont typeface="Wingdings" panose="05000000000000000000" pitchFamily="2" charset="2"/>
              <a:buNone/>
            </a:pPr>
            <a:r>
              <a:rPr lang="en-US" altLang="ru-RU" sz="2400" smtClean="0"/>
              <a:t>9. HP of complex composition and various origins:</a:t>
            </a:r>
          </a:p>
          <a:p>
            <a:pPr eaLnBrk="1" hangingPunct="1">
              <a:lnSpc>
                <a:spcPct val="80000"/>
              </a:lnSpc>
              <a:buFont typeface="Wingdings" panose="05000000000000000000" pitchFamily="2" charset="2"/>
              <a:buNone/>
            </a:pPr>
            <a:r>
              <a:rPr lang="en-US" altLang="ru-RU" sz="2400" smtClean="0"/>
              <a:t> lioliv (lipin + antral); homeopathic remedies (hepar compositum, halstena); hepadif (liver extract+ carnitine + vitamins + adenosine); holiver (artichoke + curcuma + medical bile).</a:t>
            </a:r>
          </a:p>
          <a:p>
            <a:pPr eaLnBrk="1" hangingPunct="1">
              <a:lnSpc>
                <a:spcPct val="80000"/>
              </a:lnSpc>
              <a:buFont typeface="Wingdings" panose="05000000000000000000" pitchFamily="2" charset="2"/>
              <a:buNone/>
            </a:pPr>
            <a:endParaRPr lang="uk-UA" altLang="ru-RU" sz="2400"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457200" y="260350"/>
            <a:ext cx="7972425" cy="6597650"/>
          </a:xfrm>
        </p:spPr>
        <p:txBody>
          <a:bodyPr/>
          <a:lstStyle/>
          <a:p>
            <a:pPr marL="609600" indent="-609600" eaLnBrk="1" hangingPunct="1">
              <a:lnSpc>
                <a:spcPct val="80000"/>
              </a:lnSpc>
              <a:buFont typeface="Wingdings" panose="05000000000000000000" pitchFamily="2" charset="2"/>
              <a:buNone/>
            </a:pPr>
            <a:r>
              <a:rPr lang="en-US" altLang="ru-RU" sz="2400" b="1" smtClean="0"/>
              <a:t>Detoxification therapy</a:t>
            </a:r>
          </a:p>
          <a:p>
            <a:pPr marL="609600" indent="-609600" eaLnBrk="1" hangingPunct="1">
              <a:lnSpc>
                <a:spcPct val="80000"/>
              </a:lnSpc>
              <a:buFont typeface="Wingdings" panose="05000000000000000000" pitchFamily="2" charset="2"/>
              <a:buNone/>
            </a:pPr>
            <a:r>
              <a:rPr lang="en-US" altLang="ru-RU" sz="2400" smtClean="0"/>
              <a:t>•	drugs containing amino acids;</a:t>
            </a:r>
          </a:p>
          <a:p>
            <a:pPr marL="609600" indent="-609600" eaLnBrk="1" hangingPunct="1">
              <a:lnSpc>
                <a:spcPct val="80000"/>
              </a:lnSpc>
              <a:buFont typeface="Wingdings" panose="05000000000000000000" pitchFamily="2" charset="2"/>
              <a:buNone/>
            </a:pPr>
            <a:r>
              <a:rPr lang="en-US" altLang="ru-RU" sz="2400" smtClean="0"/>
              <a:t>•	400 - 800 ml of neogemodez 6% drop-by-drop introduction per day;</a:t>
            </a:r>
          </a:p>
          <a:p>
            <a:pPr marL="609600" indent="-609600" eaLnBrk="1" hangingPunct="1">
              <a:lnSpc>
                <a:spcPct val="80000"/>
              </a:lnSpc>
              <a:buFont typeface="Wingdings" panose="05000000000000000000" pitchFamily="2" charset="2"/>
              <a:buNone/>
            </a:pPr>
            <a:r>
              <a:rPr lang="en-US" altLang="ru-RU" sz="2400" smtClean="0"/>
              <a:t>•	200 - 400 ml of  glucose 5%;</a:t>
            </a:r>
          </a:p>
          <a:p>
            <a:pPr marL="609600" indent="-609600" eaLnBrk="1" hangingPunct="1">
              <a:lnSpc>
                <a:spcPct val="80000"/>
              </a:lnSpc>
              <a:buFont typeface="Wingdings" panose="05000000000000000000" pitchFamily="2" charset="2"/>
              <a:buNone/>
            </a:pPr>
            <a:r>
              <a:rPr lang="en-US" altLang="ru-RU" sz="2400" smtClean="0"/>
              <a:t>•	200 ml of albumin 5%;</a:t>
            </a:r>
          </a:p>
          <a:p>
            <a:pPr marL="609600" indent="-609600" eaLnBrk="1" hangingPunct="1">
              <a:lnSpc>
                <a:spcPct val="80000"/>
              </a:lnSpc>
              <a:buFont typeface="Wingdings" panose="05000000000000000000" pitchFamily="2" charset="2"/>
              <a:buNone/>
            </a:pPr>
            <a:r>
              <a:rPr lang="en-US" altLang="ru-RU" sz="2400" smtClean="0"/>
              <a:t>•	400 - 600 ml reopolyglukine 10%;</a:t>
            </a:r>
          </a:p>
          <a:p>
            <a:pPr marL="609600" indent="-609600" eaLnBrk="1" hangingPunct="1">
              <a:lnSpc>
                <a:spcPct val="80000"/>
              </a:lnSpc>
              <a:buFont typeface="Wingdings" panose="05000000000000000000" pitchFamily="2" charset="2"/>
              <a:buNone/>
            </a:pPr>
            <a:r>
              <a:rPr lang="en-US" altLang="ru-RU" sz="2400" smtClean="0"/>
              <a:t>•	plasma substitutes: 200 ml of refortan, 200 - 500 ml of stabizol;</a:t>
            </a:r>
          </a:p>
          <a:p>
            <a:pPr marL="609600" indent="-609600" eaLnBrk="1" hangingPunct="1">
              <a:lnSpc>
                <a:spcPct val="80000"/>
              </a:lnSpc>
              <a:buFont typeface="Wingdings" panose="05000000000000000000" pitchFamily="2" charset="2"/>
              <a:buNone/>
            </a:pPr>
            <a:r>
              <a:rPr lang="en-US" altLang="ru-RU" sz="2400" smtClean="0"/>
              <a:t>•	with symptoms of cholestasis - enterosorbent (enterosgel, cholesteramin, smecta, etc.), preparations of lactulose (dufalak, levolak, normaza and other analogues) 60 ml per day orally</a:t>
            </a:r>
          </a:p>
          <a:p>
            <a:pPr marL="609600" indent="-609600" eaLnBrk="1" hangingPunct="1">
              <a:lnSpc>
                <a:spcPct val="80000"/>
              </a:lnSpc>
              <a:buFont typeface="Wingdings" panose="05000000000000000000" pitchFamily="2" charset="2"/>
              <a:buNone/>
            </a:pPr>
            <a:endParaRPr lang="en-US" altLang="ru-RU" sz="2400" smtClean="0"/>
          </a:p>
          <a:p>
            <a:pPr marL="609600" indent="-609600" eaLnBrk="1" hangingPunct="1">
              <a:lnSpc>
                <a:spcPct val="80000"/>
              </a:lnSpc>
              <a:buFont typeface="Wingdings" panose="05000000000000000000" pitchFamily="2" charset="2"/>
              <a:buNone/>
            </a:pPr>
            <a:r>
              <a:rPr lang="en-US" altLang="ru-RU" sz="2400" b="1" smtClean="0"/>
              <a:t>Vitamin therapy</a:t>
            </a:r>
            <a:r>
              <a:rPr lang="en-US" altLang="ru-RU" sz="2400" smtClean="0"/>
              <a:t>: vitamins and paravitamins - B, C, K, D, E, A, lipoic (berlition, dialipon, tiogamma, etc), folic acid; multivitamins, etc.</a:t>
            </a:r>
          </a:p>
          <a:p>
            <a:pPr marL="609600" indent="-609600" eaLnBrk="1" hangingPunct="1">
              <a:lnSpc>
                <a:spcPct val="80000"/>
              </a:lnSpc>
              <a:buFont typeface="Wingdings" panose="05000000000000000000" pitchFamily="2" charset="2"/>
              <a:buNone/>
            </a:pPr>
            <a:endParaRPr lang="ru-RU" altLang="ru-RU" sz="200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2222500"/>
            <a:ext cx="8229600" cy="1979613"/>
          </a:xfrm>
        </p:spPr>
        <p:txBody>
          <a:bodyPr/>
          <a:lstStyle/>
          <a:p>
            <a:r>
              <a:rPr lang="en-US" altLang="ru-RU" b="1" smtClean="0"/>
              <a:t>Portal hypertension</a:t>
            </a:r>
            <a:br>
              <a:rPr lang="en-US" altLang="ru-RU" b="1" smtClean="0"/>
            </a:br>
            <a:r>
              <a:rPr lang="en-US" altLang="ru-RU" sz="4800" smtClean="0"/>
              <a:t>has no symptoms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ontent Placeholder 2"/>
          <p:cNvSpPr>
            <a:spLocks noGrp="1"/>
          </p:cNvSpPr>
          <p:nvPr>
            <p:ph idx="1"/>
          </p:nvPr>
        </p:nvSpPr>
        <p:spPr>
          <a:xfrm>
            <a:off x="457200" y="1549400"/>
            <a:ext cx="8229600" cy="3997325"/>
          </a:xfrm>
        </p:spPr>
        <p:txBody>
          <a:bodyPr/>
          <a:lstStyle/>
          <a:p>
            <a:pPr algn="ctr"/>
            <a:r>
              <a:rPr lang="en-US" altLang="ru-RU" sz="4000" smtClean="0"/>
              <a:t>Pressure &gt; 10 mm Hg</a:t>
            </a:r>
          </a:p>
          <a:p>
            <a:pPr algn="ctr"/>
            <a:r>
              <a:rPr lang="en-US" altLang="ru-RU" sz="4000" smtClean="0"/>
              <a:t>Secondary to </a:t>
            </a:r>
            <a:r>
              <a:rPr lang="en-US" altLang="ru-RU" sz="4000" b="1" smtClean="0">
                <a:latin typeface="Wingdings" panose="05000000000000000000" pitchFamily="2" charset="2"/>
                <a:sym typeface="Wingdings" panose="05000000000000000000" pitchFamily="2" charset="2"/>
              </a:rPr>
              <a:t></a:t>
            </a:r>
            <a:r>
              <a:rPr lang="en-US" altLang="ru-RU" sz="4000" smtClean="0"/>
              <a:t>resistance to flow</a:t>
            </a:r>
          </a:p>
          <a:p>
            <a:pPr algn="ctr"/>
            <a:r>
              <a:rPr lang="en-US" altLang="ru-RU" sz="4000" smtClean="0"/>
              <a:t>Presents as ascites  /  variceal bleeding</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iver.jpg"/>
          <p:cNvPicPr>
            <a:picLocks noGrp="1" noChangeAspect="1"/>
          </p:cNvPicPr>
          <p:nvPr>
            <p:ph idx="1"/>
          </p:nvPr>
        </p:nvPicPr>
        <p:blipFill>
          <a:blip r:embed="rId2"/>
          <a:srcRect l="-229" r="23" b="3111"/>
          <a:stretch>
            <a:fillRect/>
          </a:stretch>
        </p:blipFill>
        <p:spPr>
          <a:xfrm>
            <a:off x="46038" y="106363"/>
            <a:ext cx="6773862" cy="6635750"/>
          </a:xfrm>
          <a:effectLst>
            <a:outerShdw blurRad="292100" dist="139700" dir="2700000" algn="tl" rotWithShape="0">
              <a:srgbClr val="333333">
                <a:alpha val="64999"/>
              </a:srgbClr>
            </a:outerShdw>
          </a:effectLst>
        </p:spPr>
      </p:pic>
      <p:sp>
        <p:nvSpPr>
          <p:cNvPr id="6" name="TextBox 5"/>
          <p:cNvSpPr txBox="1">
            <a:spLocks noChangeArrowheads="1"/>
          </p:cNvSpPr>
          <p:nvPr/>
        </p:nvSpPr>
        <p:spPr bwMode="auto">
          <a:xfrm>
            <a:off x="6484938" y="2116138"/>
            <a:ext cx="2247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3600">
                <a:latin typeface="Corbel" panose="020B0503020204020204" pitchFamily="34" charset="0"/>
                <a:ea typeface="MS PGothic" pitchFamily="34" charset="-128"/>
              </a:rPr>
              <a:t>Prehepatic</a:t>
            </a:r>
          </a:p>
        </p:txBody>
      </p:sp>
      <p:sp>
        <p:nvSpPr>
          <p:cNvPr id="7" name="TextBox 6"/>
          <p:cNvSpPr txBox="1">
            <a:spLocks noChangeArrowheads="1"/>
          </p:cNvSpPr>
          <p:nvPr/>
        </p:nvSpPr>
        <p:spPr bwMode="auto">
          <a:xfrm>
            <a:off x="6484938" y="1173163"/>
            <a:ext cx="1663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3600">
                <a:latin typeface="Corbel" panose="020B0503020204020204" pitchFamily="34" charset="0"/>
                <a:ea typeface="MS PGothic" pitchFamily="34" charset="-128"/>
              </a:rPr>
              <a:t>Hepatic</a:t>
            </a:r>
          </a:p>
        </p:txBody>
      </p:sp>
      <p:sp>
        <p:nvSpPr>
          <p:cNvPr id="8" name="TextBox 7"/>
          <p:cNvSpPr txBox="1">
            <a:spLocks noChangeArrowheads="1"/>
          </p:cNvSpPr>
          <p:nvPr/>
        </p:nvSpPr>
        <p:spPr bwMode="auto">
          <a:xfrm>
            <a:off x="6375400" y="454025"/>
            <a:ext cx="2436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sz="3600">
                <a:latin typeface="Corbel" panose="020B0503020204020204" pitchFamily="34" charset="0"/>
                <a:ea typeface="MS PGothic" pitchFamily="34" charset="-128"/>
              </a:rPr>
              <a:t>Posthepatic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3000" fill="hold"/>
                                        <p:tgtEl>
                                          <p:spTgt spid="6"/>
                                        </p:tgtEl>
                                        <p:attrNameLst>
                                          <p:attrName>ppt_w</p:attrName>
                                        </p:attrNameLst>
                                      </p:cBhvr>
                                      <p:tavLst>
                                        <p:tav tm="0">
                                          <p:val>
                                            <p:fltVal val="0"/>
                                          </p:val>
                                        </p:tav>
                                        <p:tav tm="100000">
                                          <p:val>
                                            <p:strVal val="#ppt_w"/>
                                          </p:val>
                                        </p:tav>
                                      </p:tavLst>
                                    </p:anim>
                                    <p:anim calcmode="lin" valueType="num">
                                      <p:cBhvr>
                                        <p:cTn id="8" dur="3000" fill="hold"/>
                                        <p:tgtEl>
                                          <p:spTgt spid="6"/>
                                        </p:tgtEl>
                                        <p:attrNameLst>
                                          <p:attrName>ppt_h</p:attrName>
                                        </p:attrNameLst>
                                      </p:cBhvr>
                                      <p:tavLst>
                                        <p:tav tm="0">
                                          <p:val>
                                            <p:fltVal val="0"/>
                                          </p:val>
                                        </p:tav>
                                        <p:tav tm="100000">
                                          <p:val>
                                            <p:strVal val="#ppt_h"/>
                                          </p:val>
                                        </p:tav>
                                      </p:tavLst>
                                    </p:anim>
                                    <p:animEffect transition="in" filter="fade">
                                      <p:cBhvr>
                                        <p:cTn id="9" dur="30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0" fill="hold"/>
                                        <p:tgtEl>
                                          <p:spTgt spid="7"/>
                                        </p:tgtEl>
                                        <p:attrNameLst>
                                          <p:attrName>ppt_w</p:attrName>
                                        </p:attrNameLst>
                                      </p:cBhvr>
                                      <p:tavLst>
                                        <p:tav tm="0">
                                          <p:val>
                                            <p:fltVal val="0"/>
                                          </p:val>
                                        </p:tav>
                                        <p:tav tm="100000">
                                          <p:val>
                                            <p:strVal val="#ppt_w"/>
                                          </p:val>
                                        </p:tav>
                                      </p:tavLst>
                                    </p:anim>
                                    <p:anim calcmode="lin" valueType="num">
                                      <p:cBhvr>
                                        <p:cTn id="13" dur="5000" fill="hold"/>
                                        <p:tgtEl>
                                          <p:spTgt spid="7"/>
                                        </p:tgtEl>
                                        <p:attrNameLst>
                                          <p:attrName>ppt_h</p:attrName>
                                        </p:attrNameLst>
                                      </p:cBhvr>
                                      <p:tavLst>
                                        <p:tav tm="0">
                                          <p:val>
                                            <p:fltVal val="0"/>
                                          </p:val>
                                        </p:tav>
                                        <p:tav tm="100000">
                                          <p:val>
                                            <p:strVal val="#ppt_h"/>
                                          </p:val>
                                        </p:tav>
                                      </p:tavLst>
                                    </p:anim>
                                    <p:animEffect transition="in" filter="fade">
                                      <p:cBhvr>
                                        <p:cTn id="14" dur="50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000" fill="hold"/>
                                        <p:tgtEl>
                                          <p:spTgt spid="8"/>
                                        </p:tgtEl>
                                        <p:attrNameLst>
                                          <p:attrName>ppt_w</p:attrName>
                                        </p:attrNameLst>
                                      </p:cBhvr>
                                      <p:tavLst>
                                        <p:tav tm="0">
                                          <p:val>
                                            <p:fltVal val="0"/>
                                          </p:val>
                                        </p:tav>
                                        <p:tav tm="100000">
                                          <p:val>
                                            <p:strVal val="#ppt_w"/>
                                          </p:val>
                                        </p:tav>
                                      </p:tavLst>
                                    </p:anim>
                                    <p:anim calcmode="lin" valueType="num">
                                      <p:cBhvr>
                                        <p:cTn id="18" dur="7000" fill="hold"/>
                                        <p:tgtEl>
                                          <p:spTgt spid="8"/>
                                        </p:tgtEl>
                                        <p:attrNameLst>
                                          <p:attrName>ppt_h</p:attrName>
                                        </p:attrNameLst>
                                      </p:cBhvr>
                                      <p:tavLst>
                                        <p:tav tm="0">
                                          <p:val>
                                            <p:fltVal val="0"/>
                                          </p:val>
                                        </p:tav>
                                        <p:tav tm="100000">
                                          <p:val>
                                            <p:strVal val="#ppt_h"/>
                                          </p:val>
                                        </p:tav>
                                      </p:tavLst>
                                    </p:anim>
                                    <p:animEffect transition="in" filter="fade">
                                      <p:cBhvr>
                                        <p:cTn id="19" dur="7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ru-RU" b="1" smtClean="0"/>
              <a:t>Prehapatic</a:t>
            </a:r>
            <a:br>
              <a:rPr lang="en-US" altLang="ru-RU" b="1" smtClean="0"/>
            </a:br>
            <a:r>
              <a:rPr lang="en-US" altLang="ru-RU" sz="2800" b="1" smtClean="0"/>
              <a:t>(portal vein obstruction)</a:t>
            </a:r>
          </a:p>
        </p:txBody>
      </p:sp>
      <p:sp>
        <p:nvSpPr>
          <p:cNvPr id="81923" name="Content Placeholder 2"/>
          <p:cNvSpPr>
            <a:spLocks noGrp="1"/>
          </p:cNvSpPr>
          <p:nvPr>
            <p:ph idx="1"/>
          </p:nvPr>
        </p:nvSpPr>
        <p:spPr/>
        <p:txBody>
          <a:bodyPr/>
          <a:lstStyle/>
          <a:p>
            <a:pPr algn="ctr"/>
            <a:r>
              <a:rPr lang="en-US" altLang="ru-RU" sz="4000" smtClean="0"/>
              <a:t>Thrombosis of portal vein</a:t>
            </a:r>
          </a:p>
          <a:p>
            <a:pPr algn="ctr"/>
            <a:r>
              <a:rPr lang="en-US" altLang="ru-RU" sz="4000" smtClean="0"/>
              <a:t>Congenital atresia / stenosis</a:t>
            </a:r>
          </a:p>
          <a:p>
            <a:pPr algn="ctr"/>
            <a:r>
              <a:rPr lang="en-US" altLang="ru-RU" sz="4000" smtClean="0"/>
              <a:t>Extrinsic compression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_1_Kopie.gif"/>
          <p:cNvPicPr>
            <a:picLocks noChangeAspect="1"/>
          </p:cNvPicPr>
          <p:nvPr/>
        </p:nvPicPr>
        <p:blipFill>
          <a:blip r:embed="rId2"/>
          <a:srcRect l="647" r="836"/>
          <a:stretch>
            <a:fillRect/>
          </a:stretch>
        </p:blipFill>
        <p:spPr bwMode="auto">
          <a:xfrm>
            <a:off x="31750" y="1792288"/>
            <a:ext cx="5338763" cy="3852862"/>
          </a:xfrm>
          <a:prstGeom prst="rect">
            <a:avLst/>
          </a:prstGeom>
          <a:noFill/>
          <a:ln>
            <a:noFill/>
          </a:ln>
          <a:effectLst>
            <a:outerShdw blurRad="292100" dist="139700" dir="2700000" algn="tl" rotWithShape="0">
              <a:srgbClr val="333333">
                <a:alpha val="64999"/>
              </a:srgbClr>
            </a:outerShdw>
          </a:effectLst>
          <a:extLst/>
        </p:spPr>
      </p:pic>
      <p:sp>
        <p:nvSpPr>
          <p:cNvPr id="82947" name="Title 1"/>
          <p:cNvSpPr>
            <a:spLocks noGrp="1"/>
          </p:cNvSpPr>
          <p:nvPr>
            <p:ph type="title"/>
          </p:nvPr>
        </p:nvSpPr>
        <p:spPr/>
        <p:txBody>
          <a:bodyPr/>
          <a:lstStyle/>
          <a:p>
            <a:r>
              <a:rPr lang="en-US" altLang="ru-RU" b="1" smtClean="0"/>
              <a:t>Hepatic</a:t>
            </a:r>
          </a:p>
        </p:txBody>
      </p:sp>
      <p:sp>
        <p:nvSpPr>
          <p:cNvPr id="25602" name="Content Placeholder 2"/>
          <p:cNvSpPr>
            <a:spLocks noGrp="1"/>
          </p:cNvSpPr>
          <p:nvPr>
            <p:ph idx="1"/>
          </p:nvPr>
        </p:nvSpPr>
        <p:spPr>
          <a:xfrm>
            <a:off x="457200" y="1858963"/>
            <a:ext cx="8229600" cy="3163887"/>
          </a:xfrm>
        </p:spPr>
        <p:txBody>
          <a:bodyPr/>
          <a:lstStyle/>
          <a:p>
            <a:pPr algn="ctr"/>
            <a:r>
              <a:rPr lang="en-US" altLang="ru-RU" sz="4000" smtClean="0"/>
              <a:t>Cirrhosis</a:t>
            </a:r>
          </a:p>
          <a:p>
            <a:pPr algn="ctr"/>
            <a:r>
              <a:rPr lang="en-US" altLang="ru-RU" sz="4000" smtClean="0"/>
              <a:t>Schistosomiasis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3.47909E-6 -3.45976E-6 L 0.24953 -0.01619 " pathEditMode="relative" rAng="0" ptsTypes="AA">
                                      <p:cBhvr>
                                        <p:cTn id="6" dur="2000" fill="hold"/>
                                        <p:tgtEl>
                                          <p:spTgt spid="25602">
                                            <p:txEl>
                                              <p:pRg st="0" end="0"/>
                                            </p:txEl>
                                          </p:spTgt>
                                        </p:tgtEl>
                                        <p:attrNameLst>
                                          <p:attrName>ppt_x</p:attrName>
                                          <p:attrName>ppt_y</p:attrName>
                                        </p:attrNameLst>
                                      </p:cBhvr>
                                      <p:rCtr x="12476" y="-809"/>
                                    </p:animMotion>
                                  </p:childTnLst>
                                </p:cTn>
                              </p:par>
                              <p:par>
                                <p:cTn id="7" presetID="0" presetClass="path" presetSubtype="0" accel="50000" decel="50000" fill="hold" nodeType="withEffect">
                                  <p:stCondLst>
                                    <p:cond delay="0"/>
                                  </p:stCondLst>
                                  <p:childTnLst>
                                    <p:animMotion origin="layout" path="M -3.47909E-6 -1.60962E-6 L 0.24953 -0.00231 " pathEditMode="relative" rAng="0" ptsTypes="AA">
                                      <p:cBhvr>
                                        <p:cTn id="8" dur="2000" fill="hold"/>
                                        <p:tgtEl>
                                          <p:spTgt spid="25602">
                                            <p:txEl>
                                              <p:pRg st="1" end="1"/>
                                            </p:txEl>
                                          </p:spTgt>
                                        </p:tgtEl>
                                        <p:attrNameLst>
                                          <p:attrName>ppt_x</p:attrName>
                                          <p:attrName>ppt_y</p:attrName>
                                        </p:attrNameLst>
                                      </p:cBhvr>
                                      <p:rCtr x="12476" y="-116"/>
                                    </p:animMotion>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par>
                                <p:cTn id="12" presetID="1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p:tgtEl>
                                          <p:spTgt spid="4"/>
                                        </p:tgtEl>
                                        <p:attrNameLst>
                                          <p:attrName>ppt_x</p:attrName>
                                        </p:attrNameLst>
                                      </p:cBhvr>
                                      <p:tavLst>
                                        <p:tav tm="0">
                                          <p:val>
                                            <p:strVal val="#ppt_x-#ppt_w*1.125000"/>
                                          </p:val>
                                        </p:tav>
                                        <p:tav tm="100000">
                                          <p:val>
                                            <p:strVal val="#ppt_x"/>
                                          </p:val>
                                        </p:tav>
                                      </p:tavLst>
                                    </p:anim>
                                    <p:animEffect transition="in" filter="wipe(right)">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274638"/>
            <a:ext cx="8229600" cy="850900"/>
          </a:xfrm>
        </p:spPr>
        <p:txBody>
          <a:bodyPr/>
          <a:lstStyle/>
          <a:p>
            <a:r>
              <a:rPr lang="en-US" altLang="ru-RU" b="1" smtClean="0"/>
              <a:t>DRUG-INDUCED JAUNDICE</a:t>
            </a:r>
            <a:endParaRPr lang="ru-RU" altLang="ru-RU" b="1" smtClean="0"/>
          </a:p>
        </p:txBody>
      </p:sp>
      <p:sp>
        <p:nvSpPr>
          <p:cNvPr id="5" name="Прямоугольник 4"/>
          <p:cNvSpPr/>
          <p:nvPr/>
        </p:nvSpPr>
        <p:spPr>
          <a:xfrm>
            <a:off x="395288" y="908050"/>
            <a:ext cx="3816350" cy="4708525"/>
          </a:xfrm>
          <a:prstGeom prst="rect">
            <a:avLst/>
          </a:prstGeom>
        </p:spPr>
        <p:txBody>
          <a:bodyPr>
            <a:spAutoFit/>
          </a:bodyPr>
          <a:lstStyle/>
          <a:p>
            <a:pPr>
              <a:defRPr/>
            </a:pPr>
            <a:r>
              <a:rPr lang="en-US" dirty="0">
                <a:latin typeface="Arial" charset="0"/>
                <a:cs typeface="Arial" charset="0"/>
              </a:rPr>
              <a:t>Possible drugs that will cause a biochemical profile similar to that seen in pre-hepatic jaundice, i.e. an </a:t>
            </a:r>
            <a:r>
              <a:rPr lang="en-US" b="1" dirty="0">
                <a:latin typeface="Arial" charset="0"/>
                <a:cs typeface="Arial" charset="0"/>
              </a:rPr>
              <a:t>unconjugated </a:t>
            </a:r>
            <a:r>
              <a:rPr lang="en-US" b="1" dirty="0" err="1">
                <a:latin typeface="Arial" charset="0"/>
                <a:cs typeface="Arial" charset="0"/>
              </a:rPr>
              <a:t>hyperbilirubinaemia</a:t>
            </a:r>
            <a:r>
              <a:rPr lang="en-US" dirty="0">
                <a:latin typeface="Arial" charset="0"/>
                <a:cs typeface="Arial" charset="0"/>
              </a:rPr>
              <a:t> include:</a:t>
            </a:r>
          </a:p>
          <a:p>
            <a:pPr>
              <a:defRPr/>
            </a:pPr>
            <a:r>
              <a:rPr lang="en-US" dirty="0">
                <a:latin typeface="Arial" charset="0"/>
                <a:cs typeface="Arial" charset="0"/>
              </a:rPr>
              <a:t>- rifampicin</a:t>
            </a:r>
          </a:p>
          <a:p>
            <a:pPr>
              <a:defRPr/>
            </a:pPr>
            <a:endParaRPr lang="en-US" dirty="0">
              <a:latin typeface="Arial" charset="0"/>
              <a:cs typeface="Arial" charset="0"/>
            </a:endParaRPr>
          </a:p>
          <a:p>
            <a:pPr>
              <a:defRPr/>
            </a:pPr>
            <a:endParaRPr lang="en-US" dirty="0">
              <a:latin typeface="Arial" charset="0"/>
              <a:cs typeface="Arial" charset="0"/>
            </a:endParaRPr>
          </a:p>
          <a:p>
            <a:pPr>
              <a:defRPr/>
            </a:pPr>
            <a:endParaRPr lang="en-US" dirty="0">
              <a:latin typeface="Arial" charset="0"/>
              <a:cs typeface="Arial" charset="0"/>
            </a:endParaRPr>
          </a:p>
          <a:p>
            <a:pPr>
              <a:defRPr/>
            </a:pPr>
            <a:r>
              <a:rPr lang="en-US" dirty="0">
                <a:latin typeface="Arial" charset="0"/>
                <a:cs typeface="Arial" charset="0"/>
              </a:rPr>
              <a:t>Possible drug-related causes of </a:t>
            </a:r>
            <a:r>
              <a:rPr lang="en-US" b="1" dirty="0">
                <a:latin typeface="Arial" charset="0"/>
                <a:cs typeface="Arial" charset="0"/>
              </a:rPr>
              <a:t>intra-hepatic jaundice </a:t>
            </a:r>
            <a:r>
              <a:rPr lang="en-US" dirty="0">
                <a:latin typeface="Arial" charset="0"/>
                <a:cs typeface="Arial" charset="0"/>
              </a:rPr>
              <a:t>include:</a:t>
            </a:r>
          </a:p>
          <a:p>
            <a:pPr marL="285750" indent="-285750">
              <a:buFontTx/>
              <a:buChar char="-"/>
              <a:defRPr/>
            </a:pPr>
            <a:r>
              <a:rPr lang="en-US" dirty="0" err="1">
                <a:latin typeface="Arial" charset="0"/>
                <a:cs typeface="Arial" charset="0"/>
              </a:rPr>
              <a:t>paracetamol</a:t>
            </a:r>
            <a:r>
              <a:rPr lang="en-US" dirty="0">
                <a:latin typeface="Arial" charset="0"/>
                <a:cs typeface="Arial" charset="0"/>
              </a:rPr>
              <a:t>, </a:t>
            </a:r>
          </a:p>
          <a:p>
            <a:pPr marL="285750" indent="-285750">
              <a:buFontTx/>
              <a:buChar char="-"/>
              <a:defRPr/>
            </a:pPr>
            <a:r>
              <a:rPr lang="en-US" dirty="0">
                <a:latin typeface="Arial" charset="0"/>
                <a:cs typeface="Arial" charset="0"/>
              </a:rPr>
              <a:t>halothane, </a:t>
            </a:r>
          </a:p>
          <a:p>
            <a:pPr marL="285750" indent="-285750">
              <a:buFontTx/>
              <a:buChar char="-"/>
              <a:defRPr/>
            </a:pPr>
            <a:r>
              <a:rPr lang="en-US" dirty="0">
                <a:latin typeface="Arial" charset="0"/>
                <a:cs typeface="Arial" charset="0"/>
              </a:rPr>
              <a:t>methyldopa, </a:t>
            </a:r>
          </a:p>
          <a:p>
            <a:pPr marL="285750" indent="-285750">
              <a:buFontTx/>
              <a:buChar char="-"/>
              <a:defRPr/>
            </a:pPr>
            <a:r>
              <a:rPr lang="en-US" dirty="0">
                <a:latin typeface="Arial" charset="0"/>
                <a:cs typeface="Arial" charset="0"/>
              </a:rPr>
              <a:t>barbiturates</a:t>
            </a:r>
          </a:p>
        </p:txBody>
      </p:sp>
      <p:sp>
        <p:nvSpPr>
          <p:cNvPr id="10244" name="Прямоугольник 5"/>
          <p:cNvSpPr>
            <a:spLocks noChangeArrowheads="1"/>
          </p:cNvSpPr>
          <p:nvPr/>
        </p:nvSpPr>
        <p:spPr bwMode="auto">
          <a:xfrm>
            <a:off x="5076825" y="981075"/>
            <a:ext cx="3922713"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b="1"/>
              <a:t>Drug-induced cholestasis:</a:t>
            </a:r>
          </a:p>
          <a:p>
            <a:pPr eaLnBrk="1" hangingPunct="1"/>
            <a:r>
              <a:rPr lang="en-US" altLang="ru-RU"/>
              <a:t>- Ampicillin and other penicillin-based antibiotics</a:t>
            </a:r>
          </a:p>
          <a:p>
            <a:pPr eaLnBrk="1" hangingPunct="1"/>
            <a:r>
              <a:rPr lang="en-US" altLang="ru-RU"/>
              <a:t>- Anabolic steroids</a:t>
            </a:r>
          </a:p>
          <a:p>
            <a:pPr eaLnBrk="1" hangingPunct="1"/>
            <a:r>
              <a:rPr lang="en-US" altLang="ru-RU"/>
              <a:t>- Chlorpromazine</a:t>
            </a:r>
          </a:p>
          <a:p>
            <a:pPr eaLnBrk="1" hangingPunct="1"/>
            <a:r>
              <a:rPr lang="en-US" altLang="ru-RU"/>
              <a:t>- Cimetidine</a:t>
            </a:r>
          </a:p>
          <a:p>
            <a:pPr eaLnBrk="1" hangingPunct="1"/>
            <a:r>
              <a:rPr lang="en-US" altLang="ru-RU"/>
              <a:t>- Erythromycin estolate</a:t>
            </a:r>
          </a:p>
          <a:p>
            <a:pPr eaLnBrk="1" hangingPunct="1"/>
            <a:r>
              <a:rPr lang="en-US" altLang="ru-RU"/>
              <a:t>- Estradiol</a:t>
            </a:r>
          </a:p>
          <a:p>
            <a:pPr eaLnBrk="1" hangingPunct="1"/>
            <a:r>
              <a:rPr lang="en-US" altLang="ru-RU"/>
              <a:t>- Gold salts</a:t>
            </a:r>
          </a:p>
          <a:p>
            <a:pPr eaLnBrk="1" hangingPunct="1"/>
            <a:r>
              <a:rPr lang="en-US" altLang="ru-RU"/>
              <a:t>- Imipramine</a:t>
            </a:r>
          </a:p>
          <a:p>
            <a:pPr eaLnBrk="1" hangingPunct="1"/>
            <a:r>
              <a:rPr lang="en-US" altLang="ru-RU"/>
              <a:t>- Nitrofurantoin</a:t>
            </a:r>
          </a:p>
          <a:p>
            <a:pPr eaLnBrk="1" hangingPunct="1"/>
            <a:r>
              <a:rPr lang="en-US" altLang="ru-RU"/>
              <a:t>- Oral contraceptives</a:t>
            </a:r>
          </a:p>
          <a:p>
            <a:pPr eaLnBrk="1" hangingPunct="1"/>
            <a:r>
              <a:rPr lang="en-US" altLang="ru-RU"/>
              <a:t>- Prochlorperazine</a:t>
            </a:r>
          </a:p>
          <a:p>
            <a:pPr eaLnBrk="1" hangingPunct="1"/>
            <a:r>
              <a:rPr lang="en-US" altLang="ru-RU"/>
              <a:t>- Sulindac</a:t>
            </a:r>
          </a:p>
          <a:p>
            <a:pPr eaLnBrk="1" hangingPunct="1"/>
            <a:r>
              <a:rPr lang="en-US" altLang="ru-RU"/>
              <a:t>- Terbinafine</a:t>
            </a:r>
          </a:p>
          <a:p>
            <a:pPr eaLnBrk="1" hangingPunct="1"/>
            <a:r>
              <a:rPr lang="en-US" altLang="ru-RU"/>
              <a:t>- Tolbutamide</a:t>
            </a:r>
          </a:p>
          <a:p>
            <a:pPr eaLnBrk="1" hangingPunct="1"/>
            <a:r>
              <a:rPr lang="en-US" altLang="ru-RU"/>
              <a:t>- Isoniazid</a:t>
            </a:r>
          </a:p>
          <a:p>
            <a:pPr eaLnBrk="1" hangingPunct="1"/>
            <a:r>
              <a:rPr lang="en-US" altLang="ru-RU"/>
              <a:t>- chlorpromazine</a:t>
            </a:r>
          </a:p>
          <a:p>
            <a:pPr eaLnBrk="1" hangingPunct="1"/>
            <a:endParaRPr lang="en-US" altLang="ru-RU"/>
          </a:p>
        </p:txBody>
      </p:sp>
      <p:sp>
        <p:nvSpPr>
          <p:cNvPr id="10245" name="Прямоугольник 5"/>
          <p:cNvSpPr>
            <a:spLocks noChangeArrowheads="1"/>
          </p:cNvSpPr>
          <p:nvPr/>
        </p:nvSpPr>
        <p:spPr bwMode="auto">
          <a:xfrm>
            <a:off x="179388" y="5534025"/>
            <a:ext cx="457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b="1"/>
              <a:t>Environmental toxins </a:t>
            </a:r>
            <a:r>
              <a:rPr lang="en-US" altLang="ru-RU"/>
              <a:t>- vinyl chloride, herbal preparations, pyrrolizidine alkaloids, mushrooms.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ru-RU" b="1" smtClean="0"/>
              <a:t>Posthepatic</a:t>
            </a:r>
          </a:p>
        </p:txBody>
      </p:sp>
      <p:sp>
        <p:nvSpPr>
          <p:cNvPr id="83971" name="Content Placeholder 2"/>
          <p:cNvSpPr>
            <a:spLocks noGrp="1"/>
          </p:cNvSpPr>
          <p:nvPr>
            <p:ph idx="1"/>
          </p:nvPr>
        </p:nvSpPr>
        <p:spPr>
          <a:xfrm>
            <a:off x="457200" y="1858963"/>
            <a:ext cx="8229600" cy="4822825"/>
          </a:xfrm>
        </p:spPr>
        <p:txBody>
          <a:bodyPr/>
          <a:lstStyle/>
          <a:p>
            <a:pPr algn="ctr"/>
            <a:r>
              <a:rPr lang="en-US" altLang="ru-RU" sz="4000" smtClean="0"/>
              <a:t>Budd-Chiari syndrome</a:t>
            </a:r>
          </a:p>
          <a:p>
            <a:pPr algn="ctr"/>
            <a:r>
              <a:rPr lang="en-US" altLang="ru-RU" sz="4000" smtClean="0"/>
              <a:t>Cardiac disease</a:t>
            </a:r>
          </a:p>
          <a:p>
            <a:pPr algn="ctr"/>
            <a:endParaRPr lang="en-US" altLang="ru-RU" sz="400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68300" y="260350"/>
            <a:ext cx="8785225" cy="652463"/>
          </a:xfrm>
        </p:spPr>
        <p:txBody>
          <a:bodyPr/>
          <a:lstStyle/>
          <a:p>
            <a:pPr eaLnBrk="1" hangingPunct="1"/>
            <a:r>
              <a:rPr lang="en-US" altLang="ru-RU" sz="3200" b="1" smtClean="0">
                <a:solidFill>
                  <a:schemeClr val="tx1"/>
                </a:solidFill>
              </a:rPr>
              <a:t>Principles of drug therapy in portal hypertension</a:t>
            </a:r>
            <a:endParaRPr lang="ru-RU" altLang="ru-RU" sz="3200" b="1" smtClean="0">
              <a:solidFill>
                <a:schemeClr val="tx1"/>
              </a:solidFill>
            </a:endParaRPr>
          </a:p>
        </p:txBody>
      </p:sp>
      <p:graphicFrame>
        <p:nvGraphicFramePr>
          <p:cNvPr id="184323" name="Group 3"/>
          <p:cNvGraphicFramePr>
            <a:graphicFrameLocks noGrp="1"/>
          </p:cNvGraphicFramePr>
          <p:nvPr>
            <p:ph idx="1"/>
          </p:nvPr>
        </p:nvGraphicFramePr>
        <p:xfrm>
          <a:off x="468313" y="1268413"/>
          <a:ext cx="8229600" cy="5221287"/>
        </p:xfrm>
        <a:graphic>
          <a:graphicData uri="http://schemas.openxmlformats.org/drawingml/2006/table">
            <a:tbl>
              <a:tblPr/>
              <a:tblGrid>
                <a:gridCol w="3827462">
                  <a:extLst>
                    <a:ext uri="{9D8B030D-6E8A-4147-A177-3AD203B41FA5}">
                      <a16:colId xmlns:a16="http://schemas.microsoft.com/office/drawing/2014/main" val="20000"/>
                    </a:ext>
                  </a:extLst>
                </a:gridCol>
                <a:gridCol w="4402138">
                  <a:extLst>
                    <a:ext uri="{9D8B030D-6E8A-4147-A177-3AD203B41FA5}">
                      <a16:colId xmlns:a16="http://schemas.microsoft.com/office/drawing/2014/main" val="20001"/>
                    </a:ext>
                  </a:extLst>
                </a:gridCol>
              </a:tblGrid>
              <a:tr h="43182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Hemodynamic violations</a:t>
                      </a:r>
                      <a:endParaRPr kumimoji="0" lang="ru-RU" sz="1800" b="1"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1" i="0" u="none" strike="noStrike" cap="none" normalizeH="0" baseline="0" dirty="0" smtClean="0">
                          <a:ln>
                            <a:noFill/>
                          </a:ln>
                          <a:solidFill>
                            <a:schemeClr val="tx1"/>
                          </a:solidFill>
                          <a:effectLst/>
                          <a:latin typeface="Arial" charset="0"/>
                        </a:rPr>
                        <a:t>Drug correction</a:t>
                      </a:r>
                      <a:endParaRPr kumimoji="0" lang="ru-RU" sz="1800" b="1"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Increased blood volume (CBV)</a:t>
                      </a: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Diuretics: K-sparing, loop, etc.</a:t>
                      </a: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91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Increased cardiac output</a:t>
                      </a: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Nonselective </a:t>
                      </a:r>
                      <a:r>
                        <a:rPr kumimoji="0" lang="el-GR" sz="1800" b="0" i="0" u="none" strike="noStrike" cap="none" normalizeH="0" baseline="0" dirty="0" smtClean="0">
                          <a:ln>
                            <a:noFill/>
                          </a:ln>
                          <a:solidFill>
                            <a:schemeClr val="tx1"/>
                          </a:solidFill>
                          <a:effectLst/>
                          <a:latin typeface="Arial" charset="0"/>
                        </a:rPr>
                        <a:t>β-</a:t>
                      </a:r>
                      <a:r>
                        <a:rPr kumimoji="0" lang="en-US" sz="1800" b="0" i="0" u="none" strike="noStrike" cap="none" normalizeH="0" baseline="0" dirty="0" smtClean="0">
                          <a:ln>
                            <a:noFill/>
                          </a:ln>
                          <a:solidFill>
                            <a:schemeClr val="tx1"/>
                          </a:solidFill>
                          <a:effectLst/>
                          <a:latin typeface="Arial" charset="0"/>
                        </a:rPr>
                        <a:t>blockers (propranolol, </a:t>
                      </a:r>
                      <a:r>
                        <a:rPr kumimoji="0" lang="en-US" sz="1800" b="0" i="0" u="none" strike="noStrike" cap="none" normalizeH="0" baseline="0" dirty="0" err="1" smtClean="0">
                          <a:ln>
                            <a:noFill/>
                          </a:ln>
                          <a:solidFill>
                            <a:schemeClr val="tx1"/>
                          </a:solidFill>
                          <a:effectLst/>
                          <a:latin typeface="Arial" charset="0"/>
                        </a:rPr>
                        <a:t>nadolol</a:t>
                      </a:r>
                      <a:r>
                        <a:rPr kumimoji="0" lang="en-US" sz="1800" b="0" i="0" u="none" strike="noStrike" cap="none" normalizeH="0" baseline="0" dirty="0" smtClean="0">
                          <a:ln>
                            <a:noFill/>
                          </a:ln>
                          <a:solidFill>
                            <a:schemeClr val="tx1"/>
                          </a:solidFill>
                          <a:effectLst/>
                          <a:latin typeface="Arial" charset="0"/>
                        </a:rPr>
                        <a:t>)</a:t>
                      </a:r>
                      <a:endParaRPr kumimoji="0" lang="el-GR"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668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Visceral arterial vasodilation</a:t>
                      </a: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Vasoconstrictor, somatostatin and vasopressin - bleeding; β2-blockers (if indicated)</a:t>
                      </a:r>
                      <a:endParaRPr kumimoji="0" lang="ru-RU" sz="1800" b="0" i="0" u="none" strike="noStrike" cap="none" normalizeH="0" baseline="0" dirty="0" smtClean="0">
                        <a:ln>
                          <a:noFill/>
                        </a:ln>
                        <a:solidFill>
                          <a:schemeClr val="tx1"/>
                        </a:solidFill>
                        <a:effectLst/>
                        <a:latin typeface="Arial" charset="0"/>
                        <a:cs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97067">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Increasing pressure due to vasoconstriction in the portal vein and collaterals</a:t>
                      </a: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Vasodilators (if indicated), nitrates (</a:t>
                      </a:r>
                      <a:r>
                        <a:rPr kumimoji="0" lang="en-US" sz="1800" b="0" i="0" u="none" strike="noStrike" cap="none" normalizeH="0" baseline="0" dirty="0" err="1" smtClean="0">
                          <a:ln>
                            <a:noFill/>
                          </a:ln>
                          <a:solidFill>
                            <a:schemeClr val="tx1"/>
                          </a:solidFill>
                          <a:effectLst/>
                          <a:latin typeface="Arial" charset="0"/>
                        </a:rPr>
                        <a:t>isosorbide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mononitrate</a:t>
                      </a:r>
                      <a:r>
                        <a:rPr kumimoji="0" lang="en-US" sz="1800" b="0" i="0" u="none" strike="noStrike" cap="none" normalizeH="0" baseline="0" dirty="0" smtClean="0">
                          <a:ln>
                            <a:noFill/>
                          </a:ln>
                          <a:solidFill>
                            <a:schemeClr val="tx1"/>
                          </a:solidFill>
                          <a:effectLst/>
                          <a:latin typeface="Arial" charset="0"/>
                        </a:rPr>
                        <a:t>), clonidine, </a:t>
                      </a:r>
                      <a:r>
                        <a:rPr kumimoji="0" lang="en-US" sz="1800" b="0" i="0" u="none" strike="noStrike" cap="none" normalizeH="0" baseline="0" dirty="0" err="1" smtClean="0">
                          <a:ln>
                            <a:noFill/>
                          </a:ln>
                          <a:solidFill>
                            <a:schemeClr val="tx1"/>
                          </a:solidFill>
                          <a:effectLst/>
                          <a:latin typeface="Arial" charset="0"/>
                        </a:rPr>
                        <a:t>molsydomin</a:t>
                      </a:r>
                      <a:r>
                        <a:rPr kumimoji="0" lang="en-US" sz="1800" b="0" i="0" u="none" strike="noStrike" cap="none" normalizeH="0" baseline="0" dirty="0" smtClean="0">
                          <a:ln>
                            <a:noFill/>
                          </a:ln>
                          <a:solidFill>
                            <a:schemeClr val="tx1"/>
                          </a:solidFill>
                          <a:effectLst/>
                          <a:latin typeface="Arial" charset="0"/>
                        </a:rPr>
                        <a:t> blockers, calcium-channel - verapamil, </a:t>
                      </a:r>
                      <a:r>
                        <a:rPr kumimoji="0" lang="en-US" sz="1800" b="0" i="0" u="none" strike="noStrike" cap="none" normalizeH="0" baseline="0" dirty="0" err="1" smtClean="0">
                          <a:ln>
                            <a:noFill/>
                          </a:ln>
                          <a:solidFill>
                            <a:schemeClr val="tx1"/>
                          </a:solidFill>
                          <a:effectLst/>
                          <a:latin typeface="Arial" charset="0"/>
                        </a:rPr>
                        <a:t>halopamil</a:t>
                      </a:r>
                      <a:r>
                        <a:rPr kumimoji="0" lang="en-US" sz="1800" b="0" i="0" u="none" strike="noStrike" cap="none" normalizeH="0" baseline="0" dirty="0" smtClean="0">
                          <a:ln>
                            <a:noFill/>
                          </a:ln>
                          <a:solidFill>
                            <a:schemeClr val="tx1"/>
                          </a:solidFill>
                          <a:effectLst/>
                          <a:latin typeface="Arial" charset="0"/>
                        </a:rPr>
                        <a:t>)</a:t>
                      </a: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188792">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Increased blood flow in </a:t>
                      </a:r>
                      <a:r>
                        <a:rPr kumimoji="0" lang="en-US" sz="1800" b="0" i="0" u="none" strike="noStrike" cap="none" normalizeH="0" baseline="0" dirty="0" err="1" smtClean="0">
                          <a:ln>
                            <a:noFill/>
                          </a:ln>
                          <a:solidFill>
                            <a:schemeClr val="tx1"/>
                          </a:solidFill>
                          <a:effectLst/>
                          <a:latin typeface="Arial" charset="0"/>
                        </a:rPr>
                        <a:t>theesophagus</a:t>
                      </a: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smtClean="0">
                          <a:ln>
                            <a:noFill/>
                          </a:ln>
                          <a:solidFill>
                            <a:schemeClr val="tx1"/>
                          </a:solidFill>
                          <a:effectLst/>
                          <a:latin typeface="Arial" charset="0"/>
                        </a:rPr>
                        <a:t>Varicose veins</a:t>
                      </a: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1800" b="0" i="0" u="none" strike="noStrike" cap="none" normalizeH="0" baseline="0" dirty="0" err="1" smtClean="0">
                          <a:ln>
                            <a:noFill/>
                          </a:ln>
                          <a:solidFill>
                            <a:schemeClr val="tx1"/>
                          </a:solidFill>
                          <a:effectLst/>
                          <a:latin typeface="Arial" charset="0"/>
                        </a:rPr>
                        <a:t>Prokinetic</a:t>
                      </a:r>
                      <a:r>
                        <a:rPr kumimoji="0" lang="en-US" sz="1800" b="0" i="0" u="none" strike="noStrike" cap="none" normalizeH="0" baseline="0" dirty="0" smtClean="0">
                          <a:ln>
                            <a:noFill/>
                          </a:ln>
                          <a:solidFill>
                            <a:schemeClr val="tx1"/>
                          </a:solidFill>
                          <a:effectLst/>
                          <a:latin typeface="Arial" charset="0"/>
                        </a:rPr>
                        <a:t>, increasing the tone of the lower esophageal opening (metoclopramide, </a:t>
                      </a:r>
                      <a:r>
                        <a:rPr kumimoji="0" lang="en-US" sz="1800" b="0" i="0" u="none" strike="noStrike" cap="none" normalizeH="0" baseline="0" dirty="0" err="1" smtClean="0">
                          <a:ln>
                            <a:noFill/>
                          </a:ln>
                          <a:solidFill>
                            <a:schemeClr val="tx1"/>
                          </a:solidFill>
                          <a:effectLst/>
                          <a:latin typeface="Arial" charset="0"/>
                        </a:rPr>
                        <a:t>domperidone</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mosapryd</a:t>
                      </a:r>
                      <a:r>
                        <a:rPr kumimoji="0" lang="en-US" sz="1800" b="0" i="0" u="none" strike="noStrike" cap="none" normalizeH="0" baseline="0" dirty="0" smtClean="0">
                          <a:ln>
                            <a:noFill/>
                          </a:ln>
                          <a:solidFill>
                            <a:schemeClr val="tx1"/>
                          </a:solidFill>
                          <a:effectLst/>
                          <a:latin typeface="Arial" charset="0"/>
                        </a:rPr>
                        <a:t>, </a:t>
                      </a:r>
                      <a:r>
                        <a:rPr kumimoji="0" lang="en-US" sz="1800" b="0" i="0" u="none" strike="noStrike" cap="none" normalizeH="0" baseline="0" dirty="0" err="1" smtClean="0">
                          <a:ln>
                            <a:noFill/>
                          </a:ln>
                          <a:solidFill>
                            <a:schemeClr val="tx1"/>
                          </a:solidFill>
                          <a:effectLst/>
                          <a:latin typeface="Arial" charset="0"/>
                        </a:rPr>
                        <a:t>itopryd</a:t>
                      </a:r>
                      <a:r>
                        <a:rPr kumimoji="0" lang="en-US" sz="1800" b="0" i="0" u="none" strike="noStrike" cap="none" normalizeH="0" baseline="0" dirty="0" smtClean="0">
                          <a:ln>
                            <a:noFill/>
                          </a:ln>
                          <a:solidFill>
                            <a:schemeClr val="tx1"/>
                          </a:solidFill>
                          <a:effectLst/>
                          <a:latin typeface="Arial" charset="0"/>
                        </a:rPr>
                        <a:t>)</a:t>
                      </a:r>
                      <a:endParaRPr kumimoji="0" lang="ru-RU" sz="1800" b="0" i="0" u="none" strike="noStrike" cap="none" normalizeH="0" baseline="0" dirty="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Заголовок 1"/>
          <p:cNvSpPr>
            <a:spLocks noGrp="1"/>
          </p:cNvSpPr>
          <p:nvPr>
            <p:ph type="title"/>
          </p:nvPr>
        </p:nvSpPr>
        <p:spPr>
          <a:xfrm>
            <a:off x="457200" y="277813"/>
            <a:ext cx="8229600" cy="865187"/>
          </a:xfrm>
        </p:spPr>
        <p:txBody>
          <a:bodyPr/>
          <a:lstStyle/>
          <a:p>
            <a:r>
              <a:rPr lang="ru-RU" altLang="ru-RU" sz="2800" b="1" smtClean="0">
                <a:solidFill>
                  <a:schemeClr val="tx1"/>
                </a:solidFill>
                <a:latin typeface="Times New Roman" panose="02020603050405020304" pitchFamily="18" charset="0"/>
                <a:cs typeface="Times New Roman" panose="02020603050405020304" pitchFamily="18" charset="0"/>
              </a:rPr>
              <a:t>Primary prophylaxis and secondary prophylaxis of variceal hemorrhage</a:t>
            </a:r>
            <a:r>
              <a:rPr lang="ru-RU" altLang="ru-RU" sz="2800" smtClean="0">
                <a:solidFill>
                  <a:schemeClr val="tx1"/>
                </a:solidFill>
              </a:rPr>
              <a:t/>
            </a:r>
            <a:br>
              <a:rPr lang="ru-RU" altLang="ru-RU" sz="2800" smtClean="0">
                <a:solidFill>
                  <a:schemeClr val="tx1"/>
                </a:solidFill>
              </a:rPr>
            </a:br>
            <a:endParaRPr lang="ru-RU" altLang="ru-RU" smtClean="0">
              <a:solidFill>
                <a:schemeClr val="tx1"/>
              </a:solidFill>
            </a:endParaRPr>
          </a:p>
        </p:txBody>
      </p:sp>
      <p:graphicFrame>
        <p:nvGraphicFramePr>
          <p:cNvPr id="4" name="Таблица 3"/>
          <p:cNvGraphicFramePr>
            <a:graphicFrameLocks noGrp="1"/>
          </p:cNvGraphicFramePr>
          <p:nvPr>
            <p:ph type="tbl" idx="1"/>
          </p:nvPr>
        </p:nvGraphicFramePr>
        <p:xfrm>
          <a:off x="285750" y="1285875"/>
          <a:ext cx="8643938" cy="4429125"/>
        </p:xfrm>
        <a:graphic>
          <a:graphicData uri="http://schemas.openxmlformats.org/drawingml/2006/table">
            <a:tbl>
              <a:tblPr/>
              <a:tblGrid>
                <a:gridCol w="2160985">
                  <a:extLst>
                    <a:ext uri="{9D8B030D-6E8A-4147-A177-3AD203B41FA5}">
                      <a16:colId xmlns:a16="http://schemas.microsoft.com/office/drawing/2014/main" val="20000"/>
                    </a:ext>
                  </a:extLst>
                </a:gridCol>
                <a:gridCol w="2160985">
                  <a:extLst>
                    <a:ext uri="{9D8B030D-6E8A-4147-A177-3AD203B41FA5}">
                      <a16:colId xmlns:a16="http://schemas.microsoft.com/office/drawing/2014/main" val="20001"/>
                    </a:ext>
                  </a:extLst>
                </a:gridCol>
                <a:gridCol w="2160985">
                  <a:extLst>
                    <a:ext uri="{9D8B030D-6E8A-4147-A177-3AD203B41FA5}">
                      <a16:colId xmlns:a16="http://schemas.microsoft.com/office/drawing/2014/main" val="20002"/>
                    </a:ext>
                  </a:extLst>
                </a:gridCol>
                <a:gridCol w="2160985">
                  <a:extLst>
                    <a:ext uri="{9D8B030D-6E8A-4147-A177-3AD203B41FA5}">
                      <a16:colId xmlns:a16="http://schemas.microsoft.com/office/drawing/2014/main" val="20003"/>
                    </a:ext>
                  </a:extLst>
                </a:gridCol>
              </a:tblGrid>
              <a:tr h="263415">
                <a:tc>
                  <a:txBody>
                    <a:bodyPr/>
                    <a:lstStyle/>
                    <a:p>
                      <a:pPr algn="l" fontAlgn="t"/>
                      <a:r>
                        <a:rPr lang="en-US" sz="1200" b="1" dirty="0">
                          <a:solidFill>
                            <a:schemeClr val="tx1"/>
                          </a:solidFill>
                        </a:rPr>
                        <a:t>Therapy</a:t>
                      </a:r>
                      <a:endParaRPr lang="en-US" sz="1200" dirty="0">
                        <a:solidFill>
                          <a:schemeClr val="tx1"/>
                        </a:solidFill>
                      </a:endParaRPr>
                    </a:p>
                  </a:txBody>
                  <a:tcPr marL="16475" marR="16475" marT="8238" marB="8238">
                    <a:lnL>
                      <a:noFill/>
                    </a:lnL>
                    <a:lnR>
                      <a:noFill/>
                    </a:lnR>
                    <a:lnT>
                      <a:noFill/>
                    </a:lnT>
                    <a:lnB>
                      <a:noFill/>
                    </a:lnB>
                  </a:tcPr>
                </a:tc>
                <a:tc>
                  <a:txBody>
                    <a:bodyPr/>
                    <a:lstStyle/>
                    <a:p>
                      <a:pPr fontAlgn="t"/>
                      <a:r>
                        <a:rPr lang="en-US" sz="1200" b="1">
                          <a:solidFill>
                            <a:schemeClr val="tx1"/>
                          </a:solidFill>
                        </a:rPr>
                        <a:t>Starting dose</a:t>
                      </a:r>
                      <a:endParaRPr lang="en-US" sz="1200">
                        <a:solidFill>
                          <a:schemeClr val="tx1"/>
                        </a:solidFill>
                      </a:endParaRPr>
                    </a:p>
                  </a:txBody>
                  <a:tcPr marL="16475" marR="16475" marT="8238" marB="8238">
                    <a:lnL>
                      <a:noFill/>
                    </a:lnL>
                    <a:lnR>
                      <a:noFill/>
                    </a:lnR>
                    <a:lnT>
                      <a:noFill/>
                    </a:lnT>
                    <a:lnB>
                      <a:noFill/>
                    </a:lnB>
                  </a:tcPr>
                </a:tc>
                <a:tc>
                  <a:txBody>
                    <a:bodyPr/>
                    <a:lstStyle/>
                    <a:p>
                      <a:pPr fontAlgn="t"/>
                      <a:r>
                        <a:rPr lang="en-US" sz="1200" b="1">
                          <a:solidFill>
                            <a:schemeClr val="tx1"/>
                          </a:solidFill>
                        </a:rPr>
                        <a:t>Therapy goals</a:t>
                      </a:r>
                      <a:endParaRPr lang="en-US" sz="1200">
                        <a:solidFill>
                          <a:schemeClr val="tx1"/>
                        </a:solidFill>
                      </a:endParaRPr>
                    </a:p>
                  </a:txBody>
                  <a:tcPr marL="16475" marR="16475" marT="8238" marB="8238">
                    <a:lnL>
                      <a:noFill/>
                    </a:lnL>
                    <a:lnR>
                      <a:noFill/>
                    </a:lnR>
                    <a:lnT>
                      <a:noFill/>
                    </a:lnT>
                    <a:lnB>
                      <a:noFill/>
                    </a:lnB>
                  </a:tcPr>
                </a:tc>
                <a:tc>
                  <a:txBody>
                    <a:bodyPr/>
                    <a:lstStyle/>
                    <a:p>
                      <a:pPr fontAlgn="t"/>
                      <a:r>
                        <a:rPr lang="en-US" sz="1200" b="1" dirty="0">
                          <a:solidFill>
                            <a:schemeClr val="tx1"/>
                          </a:solidFill>
                        </a:rPr>
                        <a:t>Maintenance/follow-up</a:t>
                      </a:r>
                      <a:endParaRPr lang="en-US" sz="1200" dirty="0">
                        <a:solidFill>
                          <a:schemeClr val="tx1"/>
                        </a:solidFill>
                      </a:endParaRPr>
                    </a:p>
                  </a:txBody>
                  <a:tcPr marL="16475" marR="16475" marT="8238" marB="8238">
                    <a:lnL>
                      <a:noFill/>
                    </a:lnL>
                    <a:lnR>
                      <a:noFill/>
                    </a:lnR>
                    <a:lnT>
                      <a:noFill/>
                    </a:lnT>
                    <a:lnB>
                      <a:noFill/>
                    </a:lnB>
                  </a:tcPr>
                </a:tc>
                <a:extLst>
                  <a:ext uri="{0D108BD9-81ED-4DB2-BD59-A6C34878D82A}">
                    <a16:rowId xmlns:a16="http://schemas.microsoft.com/office/drawing/2014/main" val="10000"/>
                  </a:ext>
                </a:extLst>
              </a:tr>
              <a:tr h="983557">
                <a:tc>
                  <a:txBody>
                    <a:bodyPr/>
                    <a:lstStyle/>
                    <a:p>
                      <a:pPr algn="l" fontAlgn="t"/>
                      <a:r>
                        <a:rPr lang="en-US" sz="1200" dirty="0" err="1">
                          <a:solidFill>
                            <a:schemeClr val="tx1"/>
                          </a:solidFill>
                        </a:rPr>
                        <a:t>Propranolol</a:t>
                      </a:r>
                      <a:endParaRPr lang="en-US" sz="1200" dirty="0">
                        <a:solidFill>
                          <a:schemeClr val="tx1"/>
                        </a:solidFill>
                      </a:endParaRPr>
                    </a:p>
                  </a:txBody>
                  <a:tcPr marL="16475" marR="16475" marT="8238" marB="8238">
                    <a:lnL>
                      <a:noFill/>
                    </a:lnL>
                    <a:lnR>
                      <a:noFill/>
                    </a:lnR>
                    <a:lnT>
                      <a:noFill/>
                    </a:lnT>
                    <a:lnB>
                      <a:noFill/>
                    </a:lnB>
                  </a:tcPr>
                </a:tc>
                <a:tc>
                  <a:txBody>
                    <a:bodyPr/>
                    <a:lstStyle/>
                    <a:p>
                      <a:pPr fontAlgn="t"/>
                      <a:r>
                        <a:rPr lang="en-US" sz="1200" dirty="0">
                          <a:solidFill>
                            <a:schemeClr val="tx1"/>
                          </a:solidFill>
                        </a:rPr>
                        <a:t>(1) 20 mg orally twice a day; (2) Adjust every 2-3 d until treatment goal is achieved; (3) Maximal daily dose should not exceed 320 mg</a:t>
                      </a:r>
                    </a:p>
                  </a:txBody>
                  <a:tcPr marL="16475" marR="16475" marT="8238" marB="8238">
                    <a:lnL>
                      <a:noFill/>
                    </a:lnL>
                    <a:lnR>
                      <a:noFill/>
                    </a:lnR>
                    <a:lnT>
                      <a:noFill/>
                    </a:lnT>
                    <a:lnB>
                      <a:noFill/>
                    </a:lnB>
                  </a:tcPr>
                </a:tc>
                <a:tc>
                  <a:txBody>
                    <a:bodyPr/>
                    <a:lstStyle/>
                    <a:p>
                      <a:pPr fontAlgn="t"/>
                      <a:r>
                        <a:rPr lang="en-US" sz="1200">
                          <a:solidFill>
                            <a:schemeClr val="tx1"/>
                          </a:solidFill>
                        </a:rPr>
                        <a:t>(1) Maximum tolerated dose; (2) Aim for resting heart rate of 50-55 beats per minute</a:t>
                      </a:r>
                    </a:p>
                  </a:txBody>
                  <a:tcPr marL="16475" marR="16475" marT="8238" marB="8238">
                    <a:lnL>
                      <a:noFill/>
                    </a:lnL>
                    <a:lnR>
                      <a:noFill/>
                    </a:lnR>
                    <a:lnT>
                      <a:noFill/>
                    </a:lnT>
                    <a:lnB>
                      <a:noFill/>
                    </a:lnB>
                  </a:tcPr>
                </a:tc>
                <a:tc>
                  <a:txBody>
                    <a:bodyPr/>
                    <a:lstStyle/>
                    <a:p>
                      <a:pPr fontAlgn="t"/>
                      <a:r>
                        <a:rPr lang="en-US" sz="1200" dirty="0">
                          <a:solidFill>
                            <a:schemeClr val="tx1"/>
                          </a:solidFill>
                        </a:rPr>
                        <a:t>(1) At every outpatient visit make sure that </a:t>
                      </a:r>
                      <a:r>
                        <a:rPr lang="en-US" sz="1200" dirty="0" err="1">
                          <a:solidFill>
                            <a:schemeClr val="tx1"/>
                          </a:solidFill>
                        </a:rPr>
                        <a:t>patientis</a:t>
                      </a:r>
                      <a:r>
                        <a:rPr lang="en-US" sz="1200" dirty="0">
                          <a:solidFill>
                            <a:schemeClr val="tx1"/>
                          </a:solidFill>
                        </a:rPr>
                        <a:t> appropriately β-blocked; (2) Continue indefinitely; (3) No need for follow-up EGD</a:t>
                      </a:r>
                    </a:p>
                  </a:txBody>
                  <a:tcPr marL="16475" marR="16475" marT="8238" marB="8238">
                    <a:lnL>
                      <a:noFill/>
                    </a:lnL>
                    <a:lnR>
                      <a:noFill/>
                    </a:lnR>
                    <a:lnT>
                      <a:noFill/>
                    </a:lnT>
                    <a:lnB>
                      <a:noFill/>
                    </a:lnB>
                  </a:tcPr>
                </a:tc>
                <a:extLst>
                  <a:ext uri="{0D108BD9-81ED-4DB2-BD59-A6C34878D82A}">
                    <a16:rowId xmlns:a16="http://schemas.microsoft.com/office/drawing/2014/main" val="10001"/>
                  </a:ext>
                </a:extLst>
              </a:tr>
              <a:tr h="983557">
                <a:tc>
                  <a:txBody>
                    <a:bodyPr/>
                    <a:lstStyle/>
                    <a:p>
                      <a:pPr algn="l" fontAlgn="t"/>
                      <a:r>
                        <a:rPr lang="en-US" sz="1200" dirty="0" err="1">
                          <a:solidFill>
                            <a:schemeClr val="tx1"/>
                          </a:solidFill>
                        </a:rPr>
                        <a:t>Nadolol</a:t>
                      </a:r>
                      <a:endParaRPr lang="en-US" sz="1200" dirty="0">
                        <a:solidFill>
                          <a:schemeClr val="tx1"/>
                        </a:solidFill>
                      </a:endParaRPr>
                    </a:p>
                  </a:txBody>
                  <a:tcPr marL="16475" marR="16475" marT="8238" marB="8238">
                    <a:lnL>
                      <a:noFill/>
                    </a:lnL>
                    <a:lnR>
                      <a:noFill/>
                    </a:lnR>
                    <a:lnT>
                      <a:noFill/>
                    </a:lnT>
                    <a:lnB>
                      <a:noFill/>
                    </a:lnB>
                  </a:tcPr>
                </a:tc>
                <a:tc>
                  <a:txBody>
                    <a:bodyPr/>
                    <a:lstStyle/>
                    <a:p>
                      <a:pPr fontAlgn="t"/>
                      <a:r>
                        <a:rPr lang="en-US" sz="1200" dirty="0">
                          <a:solidFill>
                            <a:schemeClr val="tx1"/>
                          </a:solidFill>
                        </a:rPr>
                        <a:t>(1) 40 mg orally once a day; (2) Adjust every 2-3 d until treatment goal is achieved; (3) Maximal daily dose should not exceed 160 mg</a:t>
                      </a:r>
                    </a:p>
                  </a:txBody>
                  <a:tcPr marL="16475" marR="16475" marT="8238" marB="8238">
                    <a:lnL>
                      <a:noFill/>
                    </a:lnL>
                    <a:lnR>
                      <a:noFill/>
                    </a:lnR>
                    <a:lnT>
                      <a:noFill/>
                    </a:lnT>
                    <a:lnB>
                      <a:noFill/>
                    </a:lnB>
                  </a:tcPr>
                </a:tc>
                <a:tc>
                  <a:txBody>
                    <a:bodyPr/>
                    <a:lstStyle/>
                    <a:p>
                      <a:pPr fontAlgn="t"/>
                      <a:r>
                        <a:rPr lang="en-US" sz="1200">
                          <a:solidFill>
                            <a:schemeClr val="tx1"/>
                          </a:solidFill>
                        </a:rPr>
                        <a:t>As for propranolol</a:t>
                      </a:r>
                    </a:p>
                  </a:txBody>
                  <a:tcPr marL="16475" marR="16475" marT="8238" marB="8238">
                    <a:lnL>
                      <a:noFill/>
                    </a:lnL>
                    <a:lnR>
                      <a:noFill/>
                    </a:lnR>
                    <a:lnT>
                      <a:noFill/>
                    </a:lnT>
                    <a:lnB>
                      <a:noFill/>
                    </a:lnB>
                  </a:tcPr>
                </a:tc>
                <a:tc>
                  <a:txBody>
                    <a:bodyPr/>
                    <a:lstStyle/>
                    <a:p>
                      <a:pPr fontAlgn="t"/>
                      <a:r>
                        <a:rPr lang="en-US" sz="1200" dirty="0">
                          <a:solidFill>
                            <a:schemeClr val="tx1"/>
                          </a:solidFill>
                        </a:rPr>
                        <a:t>As for </a:t>
                      </a:r>
                      <a:r>
                        <a:rPr lang="en-US" sz="1200">
                          <a:solidFill>
                            <a:schemeClr val="tx1"/>
                          </a:solidFill>
                        </a:rPr>
                        <a:t>propranolol</a:t>
                      </a:r>
                      <a:endParaRPr lang="en-US" sz="1200" dirty="0">
                        <a:solidFill>
                          <a:schemeClr val="tx1"/>
                        </a:solidFill>
                      </a:endParaRPr>
                    </a:p>
                  </a:txBody>
                  <a:tcPr marL="16475" marR="16475" marT="8238" marB="8238">
                    <a:lnL>
                      <a:noFill/>
                    </a:lnL>
                    <a:lnR>
                      <a:noFill/>
                    </a:lnR>
                    <a:lnT>
                      <a:noFill/>
                    </a:lnT>
                    <a:lnB>
                      <a:noFill/>
                    </a:lnB>
                  </a:tcPr>
                </a:tc>
                <a:extLst>
                  <a:ext uri="{0D108BD9-81ED-4DB2-BD59-A6C34878D82A}">
                    <a16:rowId xmlns:a16="http://schemas.microsoft.com/office/drawing/2014/main" val="10002"/>
                  </a:ext>
                </a:extLst>
              </a:tr>
              <a:tr h="741062">
                <a:tc>
                  <a:txBody>
                    <a:bodyPr/>
                    <a:lstStyle/>
                    <a:p>
                      <a:pPr algn="l" fontAlgn="t"/>
                      <a:r>
                        <a:rPr lang="en-US" sz="1200" dirty="0">
                          <a:solidFill>
                            <a:schemeClr val="tx1"/>
                          </a:solidFill>
                        </a:rPr>
                        <a:t>EVL</a:t>
                      </a:r>
                    </a:p>
                  </a:txBody>
                  <a:tcPr marL="16475" marR="16475" marT="8238" marB="8238">
                    <a:lnL>
                      <a:noFill/>
                    </a:lnL>
                    <a:lnR>
                      <a:noFill/>
                    </a:lnR>
                    <a:lnT>
                      <a:noFill/>
                    </a:lnT>
                    <a:lnB>
                      <a:noFill/>
                    </a:lnB>
                  </a:tcPr>
                </a:tc>
                <a:tc>
                  <a:txBody>
                    <a:bodyPr/>
                    <a:lstStyle/>
                    <a:p>
                      <a:pPr fontAlgn="t"/>
                      <a:r>
                        <a:rPr lang="en-US" sz="1200" dirty="0">
                          <a:solidFill>
                            <a:schemeClr val="tx1"/>
                          </a:solidFill>
                        </a:rPr>
                        <a:t>Every 2-4 wk until the obliteration of </a:t>
                      </a:r>
                      <a:r>
                        <a:rPr lang="en-US" sz="1200" dirty="0" err="1">
                          <a:solidFill>
                            <a:schemeClr val="tx1"/>
                          </a:solidFill>
                        </a:rPr>
                        <a:t>varices</a:t>
                      </a:r>
                      <a:endParaRPr lang="en-US" sz="1200" dirty="0">
                        <a:solidFill>
                          <a:schemeClr val="tx1"/>
                        </a:solidFill>
                      </a:endParaRPr>
                    </a:p>
                  </a:txBody>
                  <a:tcPr marL="16475" marR="16475" marT="8238" marB="8238">
                    <a:lnL>
                      <a:noFill/>
                    </a:lnL>
                    <a:lnR>
                      <a:noFill/>
                    </a:lnR>
                    <a:lnT>
                      <a:noFill/>
                    </a:lnT>
                    <a:lnB>
                      <a:noFill/>
                    </a:lnB>
                  </a:tcPr>
                </a:tc>
                <a:tc>
                  <a:txBody>
                    <a:bodyPr/>
                    <a:lstStyle/>
                    <a:p>
                      <a:pPr fontAlgn="t"/>
                      <a:r>
                        <a:rPr lang="en-US" sz="1200" dirty="0">
                          <a:solidFill>
                            <a:schemeClr val="tx1"/>
                          </a:solidFill>
                        </a:rPr>
                        <a:t>Obliteration of </a:t>
                      </a:r>
                      <a:r>
                        <a:rPr lang="en-US" sz="1200" dirty="0" err="1">
                          <a:solidFill>
                            <a:schemeClr val="tx1"/>
                          </a:solidFill>
                        </a:rPr>
                        <a:t>varices</a:t>
                      </a:r>
                      <a:r>
                        <a:rPr lang="en-US" sz="1200" dirty="0">
                          <a:solidFill>
                            <a:schemeClr val="tx1"/>
                          </a:solidFill>
                        </a:rPr>
                        <a:t>; Eradication of new </a:t>
                      </a:r>
                      <a:r>
                        <a:rPr lang="en-US" sz="1200" dirty="0" err="1">
                          <a:solidFill>
                            <a:schemeClr val="tx1"/>
                          </a:solidFill>
                        </a:rPr>
                        <a:t>varices</a:t>
                      </a:r>
                      <a:r>
                        <a:rPr lang="en-US" sz="1200" dirty="0">
                          <a:solidFill>
                            <a:schemeClr val="tx1"/>
                          </a:solidFill>
                        </a:rPr>
                        <a:t> following initial obliteration</a:t>
                      </a:r>
                    </a:p>
                  </a:txBody>
                  <a:tcPr marL="16475" marR="16475" marT="8238" marB="8238">
                    <a:lnL>
                      <a:noFill/>
                    </a:lnL>
                    <a:lnR>
                      <a:noFill/>
                    </a:lnR>
                    <a:lnT>
                      <a:noFill/>
                    </a:lnT>
                    <a:lnB>
                      <a:noFill/>
                    </a:lnB>
                  </a:tcPr>
                </a:tc>
                <a:tc>
                  <a:txBody>
                    <a:bodyPr/>
                    <a:lstStyle/>
                    <a:p>
                      <a:pPr fontAlgn="t"/>
                      <a:r>
                        <a:rPr lang="en-US" sz="1200">
                          <a:solidFill>
                            <a:schemeClr val="tx1"/>
                          </a:solidFill>
                        </a:rPr>
                        <a:t>First EGD performed 1-3 mo after obliteration and every 6-12 mo thereafter</a:t>
                      </a:r>
                    </a:p>
                  </a:txBody>
                  <a:tcPr marL="16475" marR="16475" marT="8238" marB="8238">
                    <a:lnL>
                      <a:noFill/>
                    </a:lnL>
                    <a:lnR>
                      <a:noFill/>
                    </a:lnR>
                    <a:lnT>
                      <a:noFill/>
                    </a:lnT>
                    <a:lnB>
                      <a:noFill/>
                    </a:lnB>
                  </a:tcPr>
                </a:tc>
                <a:extLst>
                  <a:ext uri="{0D108BD9-81ED-4DB2-BD59-A6C34878D82A}">
                    <a16:rowId xmlns:a16="http://schemas.microsoft.com/office/drawing/2014/main" val="10003"/>
                  </a:ext>
                </a:extLst>
              </a:tr>
              <a:tr h="1457534">
                <a:tc>
                  <a:txBody>
                    <a:bodyPr/>
                    <a:lstStyle/>
                    <a:p>
                      <a:pPr algn="l" fontAlgn="t"/>
                      <a:r>
                        <a:rPr lang="en-US" sz="1200" dirty="0">
                          <a:solidFill>
                            <a:schemeClr val="tx1"/>
                          </a:solidFill>
                        </a:rPr>
                        <a:t>ISMN</a:t>
                      </a:r>
                    </a:p>
                  </a:txBody>
                  <a:tcPr marL="16475" marR="16475" marT="8238" marB="8238">
                    <a:lnL>
                      <a:noFill/>
                    </a:lnL>
                    <a:lnR>
                      <a:noFill/>
                    </a:lnR>
                    <a:lnT>
                      <a:noFill/>
                    </a:lnT>
                    <a:lnB>
                      <a:noFill/>
                    </a:lnB>
                  </a:tcPr>
                </a:tc>
                <a:tc>
                  <a:txBody>
                    <a:bodyPr/>
                    <a:lstStyle/>
                    <a:p>
                      <a:pPr fontAlgn="t"/>
                      <a:r>
                        <a:rPr lang="en-US" sz="1200">
                          <a:solidFill>
                            <a:schemeClr val="tx1"/>
                          </a:solidFill>
                        </a:rPr>
                        <a:t>(1) Only to be used in conjunction with propranolol or nadolol; (2) 10 mg orally at night every day; (3) Adjust every 2-3 d by adding 10 mg in am and then pm; (4) Maximal dose is 20 mg twice a day</a:t>
                      </a:r>
                    </a:p>
                  </a:txBody>
                  <a:tcPr marL="16475" marR="16475" marT="8238" marB="8238">
                    <a:lnL>
                      <a:noFill/>
                    </a:lnL>
                    <a:lnR>
                      <a:noFill/>
                    </a:lnR>
                    <a:lnT>
                      <a:noFill/>
                    </a:lnT>
                    <a:lnB>
                      <a:noFill/>
                    </a:lnB>
                  </a:tcPr>
                </a:tc>
                <a:tc>
                  <a:txBody>
                    <a:bodyPr/>
                    <a:lstStyle/>
                    <a:p>
                      <a:pPr fontAlgn="t"/>
                      <a:r>
                        <a:rPr lang="en-US" sz="1200" dirty="0">
                          <a:solidFill>
                            <a:schemeClr val="tx1"/>
                          </a:solidFill>
                        </a:rPr>
                        <a:t>(1) Maximal tolerated dose; (2) Systolic blood pressure remains over 95 mmHg</a:t>
                      </a:r>
                    </a:p>
                  </a:txBody>
                  <a:tcPr marL="16475" marR="16475" marT="8238" marB="8238">
                    <a:lnL>
                      <a:noFill/>
                    </a:lnL>
                    <a:lnR>
                      <a:noFill/>
                    </a:lnR>
                    <a:lnT>
                      <a:noFill/>
                    </a:lnT>
                    <a:lnB>
                      <a:noFill/>
                    </a:lnB>
                  </a:tcPr>
                </a:tc>
                <a:tc>
                  <a:txBody>
                    <a:bodyPr/>
                    <a:lstStyle/>
                    <a:p>
                      <a:pPr fontAlgn="t"/>
                      <a:r>
                        <a:rPr lang="en-US" sz="1200" dirty="0">
                          <a:solidFill>
                            <a:schemeClr val="tx1"/>
                          </a:solidFill>
                        </a:rPr>
                        <a:t>Continue indefinitely</a:t>
                      </a:r>
                    </a:p>
                  </a:txBody>
                  <a:tcPr marL="16475" marR="16475" marT="8238" marB="8238">
                    <a:lnL>
                      <a:noFill/>
                    </a:lnL>
                    <a:lnR>
                      <a:noFill/>
                    </a:lnR>
                    <a:lnT>
                      <a:noFill/>
                    </a:lnT>
                    <a:lnB>
                      <a:noFill/>
                    </a:lnB>
                  </a:tcPr>
                </a:tc>
                <a:extLst>
                  <a:ext uri="{0D108BD9-81ED-4DB2-BD59-A6C34878D82A}">
                    <a16:rowId xmlns:a16="http://schemas.microsoft.com/office/drawing/2014/main" val="10004"/>
                  </a:ext>
                </a:extLst>
              </a:tr>
            </a:tbl>
          </a:graphicData>
        </a:graphic>
      </p:graphicFrame>
      <p:sp>
        <p:nvSpPr>
          <p:cNvPr id="86040" name="Rectangle 1"/>
          <p:cNvSpPr>
            <a:spLocks noChangeArrowheads="1"/>
          </p:cNvSpPr>
          <p:nvPr/>
        </p:nvSpPr>
        <p:spPr bwMode="auto">
          <a:xfrm>
            <a:off x="214313" y="6396038"/>
            <a:ext cx="8786812" cy="461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ru-RU" altLang="ru-RU" sz="1200">
                <a:solidFill>
                  <a:srgbClr val="000000"/>
                </a:solidFill>
                <a:latin typeface="Times New Roman" panose="02020603050405020304" pitchFamily="18" charset="0"/>
                <a:cs typeface="Times New Roman" panose="02020603050405020304" pitchFamily="18" charset="0"/>
              </a:rPr>
              <a:t>Either one of the three therapies shown in the table are recommended. EGD: Esophagogastroduodenoscopy; EVL: Endoscopic variceal ligation; ISMN: Isosorbide-5-mononitrate.</a:t>
            </a:r>
            <a:endParaRPr lang="ru-RU" altLang="ru-RU"/>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268538" y="188913"/>
            <a:ext cx="4681537" cy="549275"/>
          </a:xfrm>
        </p:spPr>
        <p:txBody>
          <a:bodyPr/>
          <a:lstStyle/>
          <a:p>
            <a:pPr eaLnBrk="1" hangingPunct="1"/>
            <a:r>
              <a:rPr lang="en-US" altLang="ru-RU" sz="2000" b="1" smtClean="0">
                <a:solidFill>
                  <a:schemeClr val="tx1"/>
                </a:solidFill>
              </a:rPr>
              <a:t>Potential antifibrotic products       </a:t>
            </a:r>
            <a:br>
              <a:rPr lang="en-US" altLang="ru-RU" sz="2000" b="1" smtClean="0">
                <a:solidFill>
                  <a:schemeClr val="tx1"/>
                </a:solidFill>
              </a:rPr>
            </a:br>
            <a:r>
              <a:rPr lang="en-US" altLang="ru-RU" sz="2000" b="1" smtClean="0">
                <a:solidFill>
                  <a:schemeClr val="tx1"/>
                </a:solidFill>
              </a:rPr>
              <a:t>    ( D. Schuppen, N.H. Afdhol, 2008):</a:t>
            </a:r>
            <a:endParaRPr lang="ru-RU" altLang="ru-RU" sz="2000" b="1" smtClean="0">
              <a:solidFill>
                <a:schemeClr val="tx1"/>
              </a:solidFill>
            </a:endParaRPr>
          </a:p>
        </p:txBody>
      </p:sp>
      <p:sp>
        <p:nvSpPr>
          <p:cNvPr id="189443" name="Rectangle 3"/>
          <p:cNvSpPr>
            <a:spLocks noGrp="1" noChangeArrowheads="1"/>
          </p:cNvSpPr>
          <p:nvPr>
            <p:ph type="body" idx="1"/>
          </p:nvPr>
        </p:nvSpPr>
        <p:spPr>
          <a:xfrm>
            <a:off x="179388" y="908050"/>
            <a:ext cx="8785225" cy="5949950"/>
          </a:xfrm>
        </p:spPr>
        <p:txBody>
          <a:bodyPr/>
          <a:lstStyle/>
          <a:p>
            <a:pPr eaLnBrk="1" hangingPunct="1">
              <a:lnSpc>
                <a:spcPct val="90000"/>
              </a:lnSpc>
              <a:buFont typeface="Wingdings" panose="05000000000000000000" pitchFamily="2" charset="2"/>
              <a:buNone/>
              <a:defRPr/>
            </a:pPr>
            <a:r>
              <a:rPr lang="uk-UA" sz="1700" dirty="0" smtClean="0"/>
              <a:t>1</a:t>
            </a:r>
            <a:r>
              <a:rPr lang="en-US" sz="1700" dirty="0" smtClean="0"/>
              <a:t>. </a:t>
            </a:r>
            <a:r>
              <a:rPr lang="en-US" sz="1700" b="1" u="sng" dirty="0" smtClean="0"/>
              <a:t>Inhibition </a:t>
            </a:r>
            <a:r>
              <a:rPr lang="en-US" sz="1700" b="1" u="sng" dirty="0"/>
              <a:t>of activated stellate </a:t>
            </a:r>
            <a:r>
              <a:rPr lang="en-US" sz="1700" b="1" u="sng" dirty="0" err="1"/>
              <a:t>fibrogenic</a:t>
            </a:r>
            <a:r>
              <a:rPr lang="en-US" sz="1700" b="1" u="sng" dirty="0"/>
              <a:t> liver cells and fibroblasts:</a:t>
            </a:r>
            <a:endParaRPr lang="uk-UA" sz="1700" b="1" u="sng" dirty="0" smtClean="0"/>
          </a:p>
          <a:p>
            <a:pPr eaLnBrk="1" hangingPunct="1">
              <a:lnSpc>
                <a:spcPct val="90000"/>
              </a:lnSpc>
              <a:defRPr/>
            </a:pPr>
            <a:r>
              <a:rPr lang="en-US" sz="1700" dirty="0"/>
              <a:t>Recombinant interferon </a:t>
            </a:r>
            <a:r>
              <a:rPr lang="el-GR" sz="1700" dirty="0"/>
              <a:t>α / β / γ;</a:t>
            </a:r>
          </a:p>
          <a:p>
            <a:pPr eaLnBrk="1" hangingPunct="1">
              <a:lnSpc>
                <a:spcPct val="90000"/>
              </a:lnSpc>
              <a:defRPr/>
            </a:pPr>
            <a:r>
              <a:rPr lang="en-US" sz="1700" dirty="0" smtClean="0"/>
              <a:t>Phosphodiesterase </a:t>
            </a:r>
            <a:r>
              <a:rPr lang="en-US" sz="1700" dirty="0"/>
              <a:t>inhibitors, </a:t>
            </a:r>
            <a:r>
              <a:rPr lang="en-US" sz="1700" dirty="0" err="1"/>
              <a:t>pentoxifylline</a:t>
            </a:r>
            <a:r>
              <a:rPr lang="en-US" sz="1700" dirty="0"/>
              <a:t>;</a:t>
            </a:r>
          </a:p>
          <a:p>
            <a:pPr eaLnBrk="1" hangingPunct="1">
              <a:lnSpc>
                <a:spcPct val="90000"/>
              </a:lnSpc>
              <a:defRPr/>
            </a:pPr>
            <a:r>
              <a:rPr lang="en-US" sz="1700" dirty="0"/>
              <a:t>Inductors matrix </a:t>
            </a:r>
            <a:r>
              <a:rPr lang="en-US" sz="1700" dirty="0" err="1"/>
              <a:t>metalloproteinases</a:t>
            </a:r>
            <a:r>
              <a:rPr lang="en-US" sz="1700" dirty="0"/>
              <a:t>: </a:t>
            </a:r>
            <a:r>
              <a:rPr lang="en-US" sz="1700" dirty="0" err="1"/>
              <a:t>halofuhinon</a:t>
            </a:r>
            <a:r>
              <a:rPr lang="en-US" sz="1700" dirty="0"/>
              <a:t>;</a:t>
            </a:r>
          </a:p>
          <a:p>
            <a:pPr eaLnBrk="1" hangingPunct="1">
              <a:lnSpc>
                <a:spcPct val="90000"/>
              </a:lnSpc>
              <a:defRPr/>
            </a:pPr>
            <a:r>
              <a:rPr lang="en-US" sz="1700" dirty="0"/>
              <a:t>Prostaglandin E2 (misoprostol)</a:t>
            </a:r>
          </a:p>
          <a:p>
            <a:pPr eaLnBrk="1" hangingPunct="1">
              <a:lnSpc>
                <a:spcPct val="90000"/>
              </a:lnSpc>
              <a:defRPr/>
            </a:pPr>
            <a:r>
              <a:rPr lang="en-US" sz="1700" dirty="0"/>
              <a:t>Angiotensin system inhibitors (captopril, </a:t>
            </a:r>
            <a:r>
              <a:rPr lang="en-US" sz="1700" dirty="0" err="1"/>
              <a:t>enalapril</a:t>
            </a:r>
            <a:r>
              <a:rPr lang="en-US" sz="1700" dirty="0"/>
              <a:t>, perindopril and other ACE inhibitors, losartan, </a:t>
            </a:r>
            <a:r>
              <a:rPr lang="en-US" sz="1700" dirty="0" err="1"/>
              <a:t>irbesartan</a:t>
            </a:r>
            <a:r>
              <a:rPr lang="en-US" sz="1700" dirty="0"/>
              <a:t>, and other AII antagonists);</a:t>
            </a:r>
          </a:p>
          <a:p>
            <a:pPr eaLnBrk="1" hangingPunct="1">
              <a:lnSpc>
                <a:spcPct val="90000"/>
              </a:lnSpc>
              <a:defRPr/>
            </a:pPr>
            <a:r>
              <a:rPr lang="en-US" sz="1700" dirty="0"/>
              <a:t>Donors of nitric oxide (</a:t>
            </a:r>
            <a:r>
              <a:rPr lang="en-US" sz="1700" dirty="0" err="1"/>
              <a:t>nebivolol</a:t>
            </a:r>
            <a:r>
              <a:rPr lang="en-US" sz="1700" dirty="0"/>
              <a:t>, </a:t>
            </a:r>
            <a:r>
              <a:rPr lang="en-US" sz="1700" dirty="0" err="1"/>
              <a:t>molsydomin</a:t>
            </a:r>
            <a:r>
              <a:rPr lang="en-US" sz="1700" dirty="0"/>
              <a:t>, nitrates sildenafil ?,?)</a:t>
            </a:r>
          </a:p>
          <a:p>
            <a:pPr eaLnBrk="1" hangingPunct="1">
              <a:lnSpc>
                <a:spcPct val="90000"/>
              </a:lnSpc>
              <a:defRPr/>
            </a:pPr>
            <a:r>
              <a:rPr lang="en-US" sz="1700" dirty="0"/>
              <a:t>Receptor agonists regulators of lipid metabolism: fibrates (</a:t>
            </a:r>
            <a:r>
              <a:rPr lang="en-US" sz="1700" dirty="0" err="1"/>
              <a:t>bezofibrat</a:t>
            </a:r>
            <a:r>
              <a:rPr lang="en-US" sz="1700" dirty="0"/>
              <a:t>, </a:t>
            </a:r>
            <a:r>
              <a:rPr lang="en-US" sz="1700" dirty="0" err="1"/>
              <a:t>fenofibrate</a:t>
            </a:r>
            <a:r>
              <a:rPr lang="en-US" sz="1700" dirty="0"/>
              <a:t>);</a:t>
            </a:r>
          </a:p>
          <a:p>
            <a:pPr eaLnBrk="1" hangingPunct="1">
              <a:lnSpc>
                <a:spcPct val="90000"/>
              </a:lnSpc>
              <a:defRPr/>
            </a:pPr>
            <a:r>
              <a:rPr lang="en-US" sz="1700" dirty="0"/>
              <a:t>Receptor agonists regulators of glucose metabolism and cell growth, </a:t>
            </a:r>
            <a:r>
              <a:rPr lang="en-US" sz="1700" dirty="0" err="1"/>
              <a:t>glitazones</a:t>
            </a:r>
            <a:r>
              <a:rPr lang="en-US" sz="1700" dirty="0"/>
              <a:t> (pioglitazone, </a:t>
            </a:r>
            <a:r>
              <a:rPr lang="en-US" sz="1700" dirty="0" err="1"/>
              <a:t>trohlitazon</a:t>
            </a:r>
            <a:r>
              <a:rPr lang="en-US" sz="1700" dirty="0"/>
              <a:t>, </a:t>
            </a:r>
            <a:r>
              <a:rPr lang="en-US" sz="1700" dirty="0" err="1"/>
              <a:t>rozihlitazon</a:t>
            </a:r>
            <a:r>
              <a:rPr lang="en-US" sz="1700" dirty="0"/>
              <a:t>);</a:t>
            </a:r>
          </a:p>
          <a:p>
            <a:pPr eaLnBrk="1" hangingPunct="1">
              <a:lnSpc>
                <a:spcPct val="90000"/>
              </a:lnSpc>
              <a:defRPr/>
            </a:pPr>
            <a:r>
              <a:rPr lang="en-US" sz="1700" dirty="0"/>
              <a:t>Herbal drugs with antioxidant effect: </a:t>
            </a:r>
            <a:r>
              <a:rPr lang="en-US" sz="1700" dirty="0" err="1"/>
              <a:t>hlitsyrryzova</a:t>
            </a:r>
            <a:r>
              <a:rPr lang="en-US" sz="1700" dirty="0"/>
              <a:t> acid (from licorice root), </a:t>
            </a:r>
            <a:r>
              <a:rPr lang="en-US" sz="1700" dirty="0" err="1"/>
              <a:t>quercetin</a:t>
            </a:r>
            <a:r>
              <a:rPr lang="en-US" sz="1700" dirty="0"/>
              <a:t> (Buckwheat and others. Plants), resveratrol (from grape seed), </a:t>
            </a:r>
            <a:r>
              <a:rPr lang="en-US" sz="1700" dirty="0" err="1"/>
              <a:t>silymarin</a:t>
            </a:r>
            <a:r>
              <a:rPr lang="en-US" sz="1700" dirty="0"/>
              <a:t> (with thistle) and active components of rooibos </a:t>
            </a:r>
            <a:r>
              <a:rPr lang="en-US" sz="1700" dirty="0" smtClean="0"/>
              <a:t>tea.</a:t>
            </a:r>
          </a:p>
          <a:p>
            <a:pPr marL="0" indent="0" eaLnBrk="1" hangingPunct="1">
              <a:lnSpc>
                <a:spcPct val="90000"/>
              </a:lnSpc>
              <a:buFont typeface="Wingdings" panose="05000000000000000000" pitchFamily="2" charset="2"/>
              <a:buNone/>
              <a:defRPr/>
            </a:pPr>
            <a:r>
              <a:rPr lang="uk-UA" sz="1700" dirty="0" smtClean="0"/>
              <a:t>2. </a:t>
            </a:r>
            <a:r>
              <a:rPr lang="en-US" sz="1700" b="1" u="sng" dirty="0" smtClean="0"/>
              <a:t>The </a:t>
            </a:r>
            <a:r>
              <a:rPr lang="en-US" sz="1700" b="1" u="sng" dirty="0"/>
              <a:t>inhibition of migration and proliferation of liver stellate cells and fibroblasts:</a:t>
            </a:r>
            <a:endParaRPr lang="uk-UA" sz="1700" b="1" u="sng" dirty="0" smtClean="0"/>
          </a:p>
          <a:p>
            <a:pPr eaLnBrk="1" hangingPunct="1">
              <a:lnSpc>
                <a:spcPct val="90000"/>
              </a:lnSpc>
              <a:defRPr/>
            </a:pPr>
            <a:r>
              <a:rPr lang="en-US" sz="1700" dirty="0"/>
              <a:t>Inhibitors of HMG-CoA </a:t>
            </a:r>
            <a:r>
              <a:rPr lang="en-US" sz="1700" dirty="0" smtClean="0"/>
              <a:t>reductase inhibitors</a:t>
            </a:r>
            <a:r>
              <a:rPr lang="en-US" sz="1700" dirty="0"/>
              <a:t>, statins;</a:t>
            </a:r>
          </a:p>
          <a:p>
            <a:pPr eaLnBrk="1" hangingPunct="1">
              <a:lnSpc>
                <a:spcPct val="90000"/>
              </a:lnSpc>
              <a:defRPr/>
            </a:pPr>
            <a:r>
              <a:rPr lang="en-US" sz="1700" dirty="0"/>
              <a:t>K-keepers diuretics: </a:t>
            </a:r>
            <a:r>
              <a:rPr lang="en-US" sz="1700" dirty="0" err="1"/>
              <a:t>veroshpiron</a:t>
            </a:r>
            <a:r>
              <a:rPr lang="en-US" sz="1700" dirty="0"/>
              <a:t> (spironolactone); and a number of other substances that pass preclinical testing.</a:t>
            </a:r>
            <a:endParaRPr lang="el-GR" sz="1700" dirty="0" smtClean="0"/>
          </a:p>
        </p:txBody>
      </p:sp>
      <p:pic>
        <p:nvPicPr>
          <p:cNvPr id="87044" name="Picture 4" descr="Артишок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8413" y="549275"/>
            <a:ext cx="1525587"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0"/>
            <a:ext cx="7153275" cy="1446213"/>
          </a:xfrm>
          <a:prstGeom prst="rect">
            <a:avLst/>
          </a:prstGeom>
          <a:noFill/>
        </p:spPr>
        <p:txBody>
          <a:bodyPr>
            <a:spAutoFit/>
          </a:bodyPr>
          <a:lstStyle>
            <a:lvl1pPr eaLnBrk="0" hangingPunct="0">
              <a:defRPr sz="2400">
                <a:solidFill>
                  <a:schemeClr val="tx1"/>
                </a:solidFill>
                <a:latin typeface="Corbel" pitchFamily="34" charset="0"/>
                <a:ea typeface="MS PGothic" pitchFamily="34" charset="-128"/>
              </a:defRPr>
            </a:lvl1pPr>
            <a:lvl2pPr marL="742950" indent="-285750" eaLnBrk="0" hangingPunct="0">
              <a:defRPr sz="2400">
                <a:solidFill>
                  <a:schemeClr val="tx1"/>
                </a:solidFill>
                <a:latin typeface="Corbel" pitchFamily="34" charset="0"/>
                <a:ea typeface="MS PGothic" pitchFamily="34" charset="-128"/>
              </a:defRPr>
            </a:lvl2pPr>
            <a:lvl3pPr marL="1143000" indent="-228600" eaLnBrk="0" hangingPunct="0">
              <a:defRPr sz="2400">
                <a:solidFill>
                  <a:schemeClr val="tx1"/>
                </a:solidFill>
                <a:latin typeface="Corbel" pitchFamily="34" charset="0"/>
                <a:ea typeface="MS PGothic" pitchFamily="34" charset="-128"/>
              </a:defRPr>
            </a:lvl3pPr>
            <a:lvl4pPr marL="1600200" indent="-228600" eaLnBrk="0" hangingPunct="0">
              <a:defRPr sz="2400">
                <a:solidFill>
                  <a:schemeClr val="tx1"/>
                </a:solidFill>
                <a:latin typeface="Corbel" pitchFamily="34" charset="0"/>
                <a:ea typeface="MS PGothic" pitchFamily="34" charset="-128"/>
              </a:defRPr>
            </a:lvl4pPr>
            <a:lvl5pPr marL="2057400" indent="-228600" eaLnBrk="0" hangingPunct="0">
              <a:defRPr sz="2400">
                <a:solidFill>
                  <a:schemeClr val="tx1"/>
                </a:solidFill>
                <a:latin typeface="Corbe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orbe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orbe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orbe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orbel" pitchFamily="34" charset="0"/>
                <a:ea typeface="MS PGothic" pitchFamily="34" charset="-128"/>
              </a:defRPr>
            </a:lvl9pPr>
          </a:lstStyle>
          <a:p>
            <a:pPr algn="ctr" eaLnBrk="1" fontAlgn="auto" hangingPunct="1">
              <a:spcBef>
                <a:spcPts val="0"/>
              </a:spcBef>
              <a:spcAft>
                <a:spcPts val="0"/>
              </a:spcAft>
              <a:defRPr/>
            </a:pPr>
            <a:r>
              <a:rPr lang="en-US" sz="8800" b="1" dirty="0" smtClean="0">
                <a:solidFill>
                  <a:srgbClr val="000000"/>
                </a:solidFill>
                <a:effectLst>
                  <a:outerShdw blurRad="38100" dist="38100" dir="2700000" algn="tl">
                    <a:srgbClr val="C0C0C0"/>
                  </a:outerShdw>
                </a:effectLst>
                <a:cs typeface="Arial" charset="0"/>
              </a:rPr>
              <a:t>Ascites</a:t>
            </a:r>
          </a:p>
        </p:txBody>
      </p:sp>
      <p:pic>
        <p:nvPicPr>
          <p:cNvPr id="4" name="Content Placeholder 3" descr="4260813225_c8819745d9.jpg"/>
          <p:cNvPicPr>
            <a:picLocks noGrp="1" noChangeAspect="1"/>
          </p:cNvPicPr>
          <p:nvPr>
            <p:ph idx="1"/>
          </p:nvPr>
        </p:nvPicPr>
        <p:blipFill>
          <a:blip r:embed="rId2"/>
          <a:srcRect t="13336" r="5836" b="13336"/>
          <a:stretch>
            <a:fillRect/>
          </a:stretch>
        </p:blipFill>
        <p:spPr>
          <a:xfrm>
            <a:off x="0" y="1481138"/>
            <a:ext cx="9188450" cy="5367337"/>
          </a:xfrm>
          <a:effectLst>
            <a:outerShdw blurRad="292100" dist="139700" dir="2700000" algn="tl" rotWithShape="0">
              <a:srgbClr val="333333">
                <a:alpha val="64999"/>
              </a:srgbClr>
            </a:outerShdw>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D:\pic\12\12046.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Прямоугольник 1"/>
          <p:cNvSpPr>
            <a:spLocks noChangeArrowheads="1"/>
          </p:cNvSpPr>
          <p:nvPr/>
        </p:nvSpPr>
        <p:spPr bwMode="auto">
          <a:xfrm>
            <a:off x="539750" y="319088"/>
            <a:ext cx="426720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a:solidFill>
                  <a:srgbClr val="FF0000"/>
                </a:solidFill>
                <a:latin typeface="Georgia" panose="02040502050405020303" pitchFamily="18" charset="0"/>
              </a:rPr>
              <a:t>HEPATIC/ PORTAL HYPERTENSION</a:t>
            </a:r>
          </a:p>
          <a:p>
            <a:pPr eaLnBrk="1" hangingPunct="1"/>
            <a:r>
              <a:rPr lang="en-US" altLang="ru-RU">
                <a:latin typeface="Georgia" panose="02040502050405020303" pitchFamily="18" charset="0"/>
              </a:rPr>
              <a:t>● Cirrhosis</a:t>
            </a:r>
          </a:p>
          <a:p>
            <a:pPr eaLnBrk="1" hangingPunct="1"/>
            <a:r>
              <a:rPr lang="en-US" altLang="ru-RU">
                <a:latin typeface="Georgia" panose="02040502050405020303" pitchFamily="18" charset="0"/>
              </a:rPr>
              <a:t>● Hepatic tumours</a:t>
            </a:r>
          </a:p>
          <a:p>
            <a:pPr eaLnBrk="1" hangingPunct="1"/>
            <a:r>
              <a:rPr lang="en-US" altLang="ru-RU">
                <a:solidFill>
                  <a:srgbClr val="FF0000"/>
                </a:solidFill>
                <a:latin typeface="Georgia" panose="02040502050405020303" pitchFamily="18" charset="0"/>
              </a:rPr>
              <a:t>MALIGNANT DISEASE</a:t>
            </a:r>
          </a:p>
          <a:p>
            <a:pPr eaLnBrk="1" hangingPunct="1"/>
            <a:r>
              <a:rPr lang="en-US" altLang="ru-RU">
                <a:latin typeface="Georgia" panose="02040502050405020303" pitchFamily="18" charset="0"/>
              </a:rPr>
              <a:t>● Carcinomatosis</a:t>
            </a:r>
          </a:p>
          <a:p>
            <a:pPr eaLnBrk="1" hangingPunct="1"/>
            <a:r>
              <a:rPr lang="en-US" altLang="ru-RU">
                <a:latin typeface="Georgia" panose="02040502050405020303" pitchFamily="18" charset="0"/>
              </a:rPr>
              <a:t>● Abdominal/pelvic tumour </a:t>
            </a:r>
          </a:p>
          <a:p>
            <a:pPr eaLnBrk="1" hangingPunct="1"/>
            <a:r>
              <a:rPr lang="en-US" altLang="ru-RU">
                <a:latin typeface="Georgia" panose="02040502050405020303" pitchFamily="18" charset="0"/>
              </a:rPr>
              <a:t>(primary or secondary)</a:t>
            </a:r>
          </a:p>
          <a:p>
            <a:pPr eaLnBrk="1" hangingPunct="1"/>
            <a:r>
              <a:rPr lang="en-US" altLang="ru-RU">
                <a:latin typeface="Georgia" panose="02040502050405020303" pitchFamily="18" charset="0"/>
              </a:rPr>
              <a:t>● Pseudomyxoma peritonei</a:t>
            </a:r>
          </a:p>
          <a:p>
            <a:pPr eaLnBrk="1" hangingPunct="1"/>
            <a:r>
              <a:rPr lang="en-US" altLang="ru-RU">
                <a:latin typeface="Georgia" panose="02040502050405020303" pitchFamily="18" charset="0"/>
              </a:rPr>
              <a:t>● Primary mesothelioma</a:t>
            </a:r>
          </a:p>
          <a:p>
            <a:pPr eaLnBrk="1" hangingPunct="1"/>
            <a:r>
              <a:rPr lang="en-US" altLang="ru-RU">
                <a:solidFill>
                  <a:srgbClr val="FF0000"/>
                </a:solidFill>
                <a:latin typeface="Georgia" panose="02040502050405020303" pitchFamily="18" charset="0"/>
              </a:rPr>
              <a:t>CARDIAC</a:t>
            </a:r>
          </a:p>
          <a:p>
            <a:pPr eaLnBrk="1" hangingPunct="1"/>
            <a:r>
              <a:rPr lang="en-US" altLang="ru-RU">
                <a:latin typeface="Georgia" panose="02040502050405020303" pitchFamily="18" charset="0"/>
              </a:rPr>
              <a:t>● Cardiac failure</a:t>
            </a:r>
          </a:p>
          <a:p>
            <a:pPr eaLnBrk="1" hangingPunct="1"/>
            <a:r>
              <a:rPr lang="en-US" altLang="ru-RU">
                <a:latin typeface="Georgia" panose="02040502050405020303" pitchFamily="18" charset="0"/>
              </a:rPr>
              <a:t>● Constrictive pericarditis</a:t>
            </a:r>
          </a:p>
          <a:p>
            <a:pPr eaLnBrk="1" hangingPunct="1"/>
            <a:r>
              <a:rPr lang="en-US" altLang="ru-RU">
                <a:latin typeface="Georgia" panose="02040502050405020303" pitchFamily="18" charset="0"/>
              </a:rPr>
              <a:t>● Tricuspid incompetence</a:t>
            </a:r>
          </a:p>
          <a:p>
            <a:pPr eaLnBrk="1" hangingPunct="1"/>
            <a:r>
              <a:rPr lang="en-US" altLang="ru-RU">
                <a:solidFill>
                  <a:srgbClr val="FF0000"/>
                </a:solidFill>
                <a:latin typeface="Georgia" panose="02040502050405020303" pitchFamily="18" charset="0"/>
              </a:rPr>
              <a:t>OTHERS</a:t>
            </a:r>
          </a:p>
          <a:p>
            <a:pPr eaLnBrk="1" hangingPunct="1"/>
            <a:r>
              <a:rPr lang="en-US" altLang="ru-RU">
                <a:latin typeface="Georgia" panose="02040502050405020303" pitchFamily="18" charset="0"/>
              </a:rPr>
              <a:t>● Meig</a:t>
            </a:r>
            <a:r>
              <a:rPr lang="en-US" altLang="ru-RU"/>
              <a:t>’</a:t>
            </a:r>
            <a:r>
              <a:rPr lang="en-US" altLang="ru-RU">
                <a:latin typeface="Georgia" panose="02040502050405020303" pitchFamily="18" charset="0"/>
              </a:rPr>
              <a:t>s syndrome</a:t>
            </a:r>
          </a:p>
          <a:p>
            <a:pPr eaLnBrk="1" hangingPunct="1"/>
            <a:r>
              <a:rPr lang="en-US" altLang="ru-RU">
                <a:latin typeface="Georgia" panose="02040502050405020303" pitchFamily="18" charset="0"/>
              </a:rPr>
              <a:t>● Chylous ascites </a:t>
            </a:r>
          </a:p>
          <a:p>
            <a:pPr eaLnBrk="1" hangingPunct="1"/>
            <a:endParaRPr lang="en-US" altLang="ru-RU">
              <a:latin typeface="Georgia" panose="02040502050405020303" pitchFamily="18" charset="0"/>
            </a:endParaRPr>
          </a:p>
          <a:p>
            <a:pPr eaLnBrk="1" hangingPunct="1"/>
            <a:endParaRPr lang="ru-RU" altLang="ru-RU">
              <a:latin typeface="Georgia" panose="02040502050405020303" pitchFamily="18" charset="0"/>
            </a:endParaRPr>
          </a:p>
        </p:txBody>
      </p:sp>
      <p:sp>
        <p:nvSpPr>
          <p:cNvPr id="90115" name="Прямоугольник 2"/>
          <p:cNvSpPr>
            <a:spLocks noChangeArrowheads="1"/>
          </p:cNvSpPr>
          <p:nvPr/>
        </p:nvSpPr>
        <p:spPr bwMode="auto">
          <a:xfrm>
            <a:off x="4440238" y="333375"/>
            <a:ext cx="4572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a:solidFill>
                  <a:srgbClr val="FF0000"/>
                </a:solidFill>
                <a:latin typeface="Georgia" panose="02040502050405020303" pitchFamily="18" charset="0"/>
              </a:rPr>
              <a:t>RENAL</a:t>
            </a:r>
          </a:p>
          <a:p>
            <a:pPr eaLnBrk="1" hangingPunct="1"/>
            <a:r>
              <a:rPr lang="en-US" altLang="ru-RU">
                <a:latin typeface="Georgia" panose="02040502050405020303" pitchFamily="18" charset="0"/>
              </a:rPr>
              <a:t>● Nephrotic syndrome</a:t>
            </a:r>
          </a:p>
          <a:p>
            <a:pPr eaLnBrk="1" hangingPunct="1"/>
            <a:r>
              <a:rPr lang="en-US" altLang="ru-RU">
                <a:solidFill>
                  <a:srgbClr val="FF0000"/>
                </a:solidFill>
                <a:latin typeface="Georgia" panose="02040502050405020303" pitchFamily="18" charset="0"/>
              </a:rPr>
              <a:t>PERITONITIS</a:t>
            </a:r>
          </a:p>
          <a:p>
            <a:pPr eaLnBrk="1" hangingPunct="1"/>
            <a:r>
              <a:rPr lang="en-US" altLang="ru-RU">
                <a:latin typeface="Georgia" panose="02040502050405020303" pitchFamily="18" charset="0"/>
              </a:rPr>
              <a:t>● TB</a:t>
            </a:r>
          </a:p>
          <a:p>
            <a:pPr eaLnBrk="1" hangingPunct="1"/>
            <a:r>
              <a:rPr lang="en-US" altLang="ru-RU">
                <a:latin typeface="Georgia" panose="02040502050405020303" pitchFamily="18" charset="0"/>
              </a:rPr>
              <a:t>● Spontaneous bacterial</a:t>
            </a:r>
          </a:p>
          <a:p>
            <a:pPr eaLnBrk="1" hangingPunct="1"/>
            <a:r>
              <a:rPr lang="en-US" altLang="ru-RU">
                <a:solidFill>
                  <a:srgbClr val="FF0000"/>
                </a:solidFill>
                <a:latin typeface="Georgia" panose="02040502050405020303" pitchFamily="18" charset="0"/>
              </a:rPr>
              <a:t>VENOUS OBSTRUCTION</a:t>
            </a:r>
          </a:p>
          <a:p>
            <a:pPr eaLnBrk="1" hangingPunct="1"/>
            <a:r>
              <a:rPr lang="en-US" altLang="ru-RU">
                <a:latin typeface="Georgia" panose="02040502050405020303" pitchFamily="18" charset="0"/>
              </a:rPr>
              <a:t>● Budd–Chiari syndrome</a:t>
            </a:r>
          </a:p>
          <a:p>
            <a:pPr eaLnBrk="1" hangingPunct="1"/>
            <a:r>
              <a:rPr lang="en-US" altLang="ru-RU">
                <a:latin typeface="Georgia" panose="02040502050405020303" pitchFamily="18" charset="0"/>
              </a:rPr>
              <a:t>● Veno-occlusive disease</a:t>
            </a:r>
          </a:p>
          <a:p>
            <a:pPr eaLnBrk="1" hangingPunct="1"/>
            <a:r>
              <a:rPr lang="en-US" altLang="ru-RU">
                <a:latin typeface="Georgia" panose="02040502050405020303" pitchFamily="18" charset="0"/>
              </a:rPr>
              <a:t>● Hepatic portal vein obstruction</a:t>
            </a:r>
          </a:p>
          <a:p>
            <a:pPr eaLnBrk="1" hangingPunct="1"/>
            <a:r>
              <a:rPr lang="en-US" altLang="ru-RU">
                <a:latin typeface="Georgia" panose="02040502050405020303" pitchFamily="18" charset="0"/>
              </a:rPr>
              <a:t>● Inferior vena cava obstruction</a:t>
            </a:r>
          </a:p>
          <a:p>
            <a:pPr eaLnBrk="1" hangingPunct="1"/>
            <a:r>
              <a:rPr lang="en-US" altLang="ru-RU">
                <a:solidFill>
                  <a:srgbClr val="FF0000"/>
                </a:solidFill>
                <a:latin typeface="Georgia" panose="02040502050405020303" pitchFamily="18" charset="0"/>
              </a:rPr>
              <a:t>GASTROINTESTINAL</a:t>
            </a:r>
          </a:p>
          <a:p>
            <a:pPr eaLnBrk="1" hangingPunct="1"/>
            <a:r>
              <a:rPr lang="en-US" altLang="ru-RU">
                <a:latin typeface="Georgia" panose="02040502050405020303" pitchFamily="18" charset="0"/>
              </a:rPr>
              <a:t>● Pancreatitis</a:t>
            </a:r>
          </a:p>
          <a:p>
            <a:pPr eaLnBrk="1" hangingPunct="1"/>
            <a:r>
              <a:rPr lang="en-US" altLang="ru-RU">
                <a:latin typeface="Georgia" panose="02040502050405020303" pitchFamily="18" charset="0"/>
              </a:rPr>
              <a:t>● Malabsorption</a:t>
            </a:r>
          </a:p>
          <a:p>
            <a:pPr eaLnBrk="1" hangingPunct="1"/>
            <a:r>
              <a:rPr lang="en-US" altLang="ru-RU">
                <a:latin typeface="Georgia" panose="02040502050405020303" pitchFamily="18" charset="0"/>
              </a:rPr>
              <a:t>● Protein-losing Enteropathy </a:t>
            </a:r>
          </a:p>
          <a:p>
            <a:pPr eaLnBrk="1" hangingPunct="1"/>
            <a:r>
              <a:rPr lang="en-US" altLang="ru-RU">
                <a:latin typeface="Georgia" panose="02040502050405020303" pitchFamily="18" charset="0"/>
              </a:rPr>
              <a:t>● Bile ascites</a:t>
            </a:r>
            <a:endParaRPr lang="ru-RU" altLang="ru-RU">
              <a:latin typeface="Georgia" panose="02040502050405020303"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152400"/>
            <a:ext cx="8077200" cy="914400"/>
          </a:xfrm>
        </p:spPr>
        <p:txBody>
          <a:bodyPr/>
          <a:lstStyle/>
          <a:p>
            <a:r>
              <a:rPr lang="en-US" altLang="ru-RU" sz="4800" smtClean="0">
                <a:solidFill>
                  <a:schemeClr val="tx1"/>
                </a:solidFill>
              </a:rPr>
              <a:t>Ascites – Patient Evaluation</a:t>
            </a:r>
          </a:p>
        </p:txBody>
      </p:sp>
      <p:sp>
        <p:nvSpPr>
          <p:cNvPr id="91139" name="Rectangle 3"/>
          <p:cNvSpPr>
            <a:spLocks noGrp="1" noChangeArrowheads="1"/>
          </p:cNvSpPr>
          <p:nvPr>
            <p:ph type="body" idx="1"/>
          </p:nvPr>
        </p:nvSpPr>
        <p:spPr>
          <a:xfrm>
            <a:off x="468313" y="1052513"/>
            <a:ext cx="8229600" cy="3657600"/>
          </a:xfrm>
        </p:spPr>
        <p:txBody>
          <a:bodyPr/>
          <a:lstStyle/>
          <a:p>
            <a:r>
              <a:rPr lang="en-US" altLang="ru-RU" sz="4000" smtClean="0"/>
              <a:t>Assess liver function</a:t>
            </a:r>
          </a:p>
          <a:p>
            <a:r>
              <a:rPr lang="en-US" altLang="ru-RU" sz="4000" smtClean="0"/>
              <a:t>Evaluation of renal and CVS function</a:t>
            </a:r>
          </a:p>
          <a:p>
            <a:r>
              <a:rPr lang="en-US" altLang="ru-RU" sz="4000" smtClean="0"/>
              <a:t>Ascitic fluid analysis</a:t>
            </a:r>
          </a:p>
          <a:p>
            <a:r>
              <a:rPr lang="en-US" altLang="ru-RU" sz="4000" smtClean="0"/>
              <a:t>Endoscopy for varices</a:t>
            </a:r>
          </a:p>
          <a:p>
            <a:endParaRPr lang="en-US" altLang="ru-RU"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Content Placeholder 3" descr="F13.large.jpg"/>
          <p:cNvPicPr>
            <a:picLocks noGrp="1" noChangeAspect="1"/>
          </p:cNvPicPr>
          <p:nvPr>
            <p:ph idx="1"/>
          </p:nvPr>
        </p:nvPicPr>
        <p:blipFill>
          <a:blip r:embed="rId3">
            <a:extLst>
              <a:ext uri="{28A0092B-C50C-407E-A947-70E740481C1C}">
                <a14:useLocalDpi xmlns:a14="http://schemas.microsoft.com/office/drawing/2010/main" val="0"/>
              </a:ext>
            </a:extLst>
          </a:blip>
          <a:srcRect l="-151" r="-349"/>
          <a:stretch>
            <a:fillRect/>
          </a:stretch>
        </p:blipFill>
        <p:spPr>
          <a:xfrm>
            <a:off x="193675" y="0"/>
            <a:ext cx="8950325" cy="6848475"/>
          </a:xfrm>
        </p:spPr>
      </p:pic>
      <p:sp>
        <p:nvSpPr>
          <p:cNvPr id="5" name="TextBox 4"/>
          <p:cNvSpPr txBox="1"/>
          <p:nvPr/>
        </p:nvSpPr>
        <p:spPr>
          <a:xfrm>
            <a:off x="1671638" y="1093788"/>
            <a:ext cx="1293812" cy="522287"/>
          </a:xfrm>
          <a:prstGeom prst="rect">
            <a:avLst/>
          </a:prstGeom>
          <a:noFill/>
        </p:spPr>
        <p:txBody>
          <a:bodyPr wrap="none">
            <a:spAutoFit/>
          </a:bodyPr>
          <a:lstStyle>
            <a:lvl1pPr eaLnBrk="0" hangingPunct="0">
              <a:defRPr sz="2400">
                <a:solidFill>
                  <a:schemeClr val="tx1"/>
                </a:solidFill>
                <a:latin typeface="Corbel" pitchFamily="34" charset="0"/>
                <a:ea typeface="MS PGothic" pitchFamily="34" charset="-128"/>
              </a:defRPr>
            </a:lvl1pPr>
            <a:lvl2pPr marL="742950" indent="-285750" eaLnBrk="0" hangingPunct="0">
              <a:defRPr sz="2400">
                <a:solidFill>
                  <a:schemeClr val="tx1"/>
                </a:solidFill>
                <a:latin typeface="Corbel" pitchFamily="34" charset="0"/>
                <a:ea typeface="MS PGothic" pitchFamily="34" charset="-128"/>
              </a:defRPr>
            </a:lvl2pPr>
            <a:lvl3pPr marL="1143000" indent="-228600" eaLnBrk="0" hangingPunct="0">
              <a:defRPr sz="2400">
                <a:solidFill>
                  <a:schemeClr val="tx1"/>
                </a:solidFill>
                <a:latin typeface="Corbel" pitchFamily="34" charset="0"/>
                <a:ea typeface="MS PGothic" pitchFamily="34" charset="-128"/>
              </a:defRPr>
            </a:lvl3pPr>
            <a:lvl4pPr marL="1600200" indent="-228600" eaLnBrk="0" hangingPunct="0">
              <a:defRPr sz="2400">
                <a:solidFill>
                  <a:schemeClr val="tx1"/>
                </a:solidFill>
                <a:latin typeface="Corbel" pitchFamily="34" charset="0"/>
                <a:ea typeface="MS PGothic" pitchFamily="34" charset="-128"/>
              </a:defRPr>
            </a:lvl4pPr>
            <a:lvl5pPr marL="2057400" indent="-228600" eaLnBrk="0" hangingPunct="0">
              <a:defRPr sz="2400">
                <a:solidFill>
                  <a:schemeClr val="tx1"/>
                </a:solidFill>
                <a:latin typeface="Corbe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orbe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orbe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orbe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orbel" pitchFamily="34" charset="0"/>
                <a:ea typeface="MS PGothic" pitchFamily="34" charset="-128"/>
              </a:defRPr>
            </a:lvl9pPr>
          </a:lstStyle>
          <a:p>
            <a:pPr eaLnBrk="1" fontAlgn="auto" hangingPunct="1">
              <a:spcBef>
                <a:spcPts val="0"/>
              </a:spcBef>
              <a:spcAft>
                <a:spcPts val="0"/>
              </a:spcAft>
              <a:defRPr/>
            </a:pPr>
            <a:r>
              <a:rPr lang="en-US" sz="2800" b="1" smtClean="0">
                <a:solidFill>
                  <a:srgbClr val="FF0000"/>
                </a:solidFill>
                <a:effectLst>
                  <a:outerShdw blurRad="38100" dist="38100" dir="2700000" algn="tl">
                    <a:srgbClr val="FFFFFF"/>
                  </a:outerShdw>
                </a:effectLst>
                <a:cs typeface="Arial" charset="0"/>
              </a:rPr>
              <a:t>Ascites</a:t>
            </a:r>
          </a:p>
        </p:txBody>
      </p:sp>
      <p:sp>
        <p:nvSpPr>
          <p:cNvPr id="6" name="TextBox 5"/>
          <p:cNvSpPr txBox="1"/>
          <p:nvPr/>
        </p:nvSpPr>
        <p:spPr>
          <a:xfrm>
            <a:off x="1066800" y="3014663"/>
            <a:ext cx="1674813" cy="795337"/>
          </a:xfrm>
          <a:prstGeom prst="rect">
            <a:avLst/>
          </a:prstGeom>
          <a:noFill/>
        </p:spPr>
        <p:txBody>
          <a:bodyPr wrap="none">
            <a:spAutoFit/>
          </a:bodyPr>
          <a:lstStyle>
            <a:lvl1pPr eaLnBrk="0" hangingPunct="0">
              <a:defRPr sz="2400">
                <a:solidFill>
                  <a:schemeClr val="tx1"/>
                </a:solidFill>
                <a:latin typeface="Corbel" pitchFamily="34" charset="0"/>
                <a:ea typeface="MS PGothic" pitchFamily="34" charset="-128"/>
              </a:defRPr>
            </a:lvl1pPr>
            <a:lvl2pPr marL="742950" indent="-285750" eaLnBrk="0" hangingPunct="0">
              <a:defRPr sz="2400">
                <a:solidFill>
                  <a:schemeClr val="tx1"/>
                </a:solidFill>
                <a:latin typeface="Corbel" pitchFamily="34" charset="0"/>
                <a:ea typeface="MS PGothic" pitchFamily="34" charset="-128"/>
              </a:defRPr>
            </a:lvl2pPr>
            <a:lvl3pPr marL="1143000" indent="-228600" eaLnBrk="0" hangingPunct="0">
              <a:defRPr sz="2400">
                <a:solidFill>
                  <a:schemeClr val="tx1"/>
                </a:solidFill>
                <a:latin typeface="Corbel" pitchFamily="34" charset="0"/>
                <a:ea typeface="MS PGothic" pitchFamily="34" charset="-128"/>
              </a:defRPr>
            </a:lvl3pPr>
            <a:lvl4pPr marL="1600200" indent="-228600" eaLnBrk="0" hangingPunct="0">
              <a:defRPr sz="2400">
                <a:solidFill>
                  <a:schemeClr val="tx1"/>
                </a:solidFill>
                <a:latin typeface="Corbel" pitchFamily="34" charset="0"/>
                <a:ea typeface="MS PGothic" pitchFamily="34" charset="-128"/>
              </a:defRPr>
            </a:lvl4pPr>
            <a:lvl5pPr marL="2057400" indent="-228600" eaLnBrk="0" hangingPunct="0">
              <a:defRPr sz="2400">
                <a:solidFill>
                  <a:schemeClr val="tx1"/>
                </a:solidFill>
                <a:latin typeface="Corbe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orbe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orbe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orbe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orbel" pitchFamily="34" charset="0"/>
                <a:ea typeface="MS PGothic" pitchFamily="34" charset="-128"/>
              </a:defRPr>
            </a:lvl9pPr>
          </a:lstStyle>
          <a:p>
            <a:pPr algn="ctr" eaLnBrk="1" fontAlgn="auto" hangingPunct="1">
              <a:lnSpc>
                <a:spcPct val="80000"/>
              </a:lnSpc>
              <a:spcBef>
                <a:spcPts val="0"/>
              </a:spcBef>
              <a:spcAft>
                <a:spcPts val="0"/>
              </a:spcAft>
              <a:defRPr/>
            </a:pPr>
            <a:r>
              <a:rPr lang="en-US" sz="2800" b="1" dirty="0" smtClean="0">
                <a:solidFill>
                  <a:srgbClr val="FF0000"/>
                </a:solidFill>
                <a:effectLst>
                  <a:outerShdw blurRad="38100" dist="38100" dir="2700000" algn="tl">
                    <a:srgbClr val="FFFFFF"/>
                  </a:outerShdw>
                </a:effectLst>
                <a:cs typeface="Arial" charset="0"/>
              </a:rPr>
              <a:t>Shrunken </a:t>
            </a:r>
          </a:p>
          <a:p>
            <a:pPr algn="ctr" eaLnBrk="1" fontAlgn="auto" hangingPunct="1">
              <a:lnSpc>
                <a:spcPct val="80000"/>
              </a:lnSpc>
              <a:spcBef>
                <a:spcPts val="0"/>
              </a:spcBef>
              <a:spcAft>
                <a:spcPts val="0"/>
              </a:spcAft>
              <a:defRPr/>
            </a:pPr>
            <a:r>
              <a:rPr lang="en-US" sz="2800" b="1" dirty="0" smtClean="0">
                <a:solidFill>
                  <a:srgbClr val="FF0000"/>
                </a:solidFill>
                <a:effectLst>
                  <a:outerShdw blurRad="38100" dist="38100" dir="2700000" algn="tl">
                    <a:srgbClr val="FFFFFF"/>
                  </a:outerShdw>
                </a:effectLst>
                <a:cs typeface="Arial" charset="0"/>
              </a:rPr>
              <a:t>Liver</a:t>
            </a:r>
          </a:p>
        </p:txBody>
      </p:sp>
      <p:sp>
        <p:nvSpPr>
          <p:cNvPr id="7" name="TextBox 6"/>
          <p:cNvSpPr txBox="1"/>
          <p:nvPr/>
        </p:nvSpPr>
        <p:spPr>
          <a:xfrm>
            <a:off x="2225675" y="4251325"/>
            <a:ext cx="1944688" cy="796925"/>
          </a:xfrm>
          <a:prstGeom prst="rect">
            <a:avLst/>
          </a:prstGeom>
          <a:noFill/>
        </p:spPr>
        <p:txBody>
          <a:bodyPr wrap="none">
            <a:spAutoFit/>
          </a:bodyPr>
          <a:lstStyle>
            <a:lvl1pPr eaLnBrk="0" hangingPunct="0">
              <a:defRPr sz="2400">
                <a:solidFill>
                  <a:schemeClr val="tx1"/>
                </a:solidFill>
                <a:latin typeface="Corbel" pitchFamily="34" charset="0"/>
                <a:ea typeface="MS PGothic" pitchFamily="34" charset="-128"/>
              </a:defRPr>
            </a:lvl1pPr>
            <a:lvl2pPr marL="742950" indent="-285750" eaLnBrk="0" hangingPunct="0">
              <a:defRPr sz="2400">
                <a:solidFill>
                  <a:schemeClr val="tx1"/>
                </a:solidFill>
                <a:latin typeface="Corbel" pitchFamily="34" charset="0"/>
                <a:ea typeface="MS PGothic" pitchFamily="34" charset="-128"/>
              </a:defRPr>
            </a:lvl2pPr>
            <a:lvl3pPr marL="1143000" indent="-228600" eaLnBrk="0" hangingPunct="0">
              <a:defRPr sz="2400">
                <a:solidFill>
                  <a:schemeClr val="tx1"/>
                </a:solidFill>
                <a:latin typeface="Corbel" pitchFamily="34" charset="0"/>
                <a:ea typeface="MS PGothic" pitchFamily="34" charset="-128"/>
              </a:defRPr>
            </a:lvl3pPr>
            <a:lvl4pPr marL="1600200" indent="-228600" eaLnBrk="0" hangingPunct="0">
              <a:defRPr sz="2400">
                <a:solidFill>
                  <a:schemeClr val="tx1"/>
                </a:solidFill>
                <a:latin typeface="Corbel" pitchFamily="34" charset="0"/>
                <a:ea typeface="MS PGothic" pitchFamily="34" charset="-128"/>
              </a:defRPr>
            </a:lvl4pPr>
            <a:lvl5pPr marL="2057400" indent="-228600" eaLnBrk="0" hangingPunct="0">
              <a:defRPr sz="2400">
                <a:solidFill>
                  <a:schemeClr val="tx1"/>
                </a:solidFill>
                <a:latin typeface="Corbe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orbe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orbe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orbe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orbel" pitchFamily="34" charset="0"/>
                <a:ea typeface="MS PGothic" pitchFamily="34" charset="-128"/>
              </a:defRPr>
            </a:lvl9pPr>
          </a:lstStyle>
          <a:p>
            <a:pPr eaLnBrk="1" fontAlgn="auto" hangingPunct="1">
              <a:lnSpc>
                <a:spcPct val="80000"/>
              </a:lnSpc>
              <a:spcBef>
                <a:spcPts val="0"/>
              </a:spcBef>
              <a:spcAft>
                <a:spcPts val="0"/>
              </a:spcAft>
              <a:defRPr/>
            </a:pPr>
            <a:r>
              <a:rPr lang="en-US" sz="2800" b="1" smtClean="0">
                <a:solidFill>
                  <a:srgbClr val="FF0000"/>
                </a:solidFill>
                <a:effectLst>
                  <a:outerShdw blurRad="38100" dist="38100" dir="2700000" algn="tl">
                    <a:srgbClr val="FFFFFF"/>
                  </a:outerShdw>
                </a:effectLst>
                <a:cs typeface="Arial" charset="0"/>
              </a:rPr>
              <a:t>Portal vein </a:t>
            </a:r>
          </a:p>
          <a:p>
            <a:pPr eaLnBrk="1" fontAlgn="auto" hangingPunct="1">
              <a:lnSpc>
                <a:spcPct val="80000"/>
              </a:lnSpc>
              <a:spcBef>
                <a:spcPts val="0"/>
              </a:spcBef>
              <a:spcAft>
                <a:spcPts val="0"/>
              </a:spcAft>
              <a:defRPr/>
            </a:pPr>
            <a:r>
              <a:rPr lang="en-US" sz="2800" b="1" smtClean="0">
                <a:solidFill>
                  <a:srgbClr val="FF0000"/>
                </a:solidFill>
                <a:effectLst>
                  <a:outerShdw blurRad="38100" dist="38100" dir="2700000" algn="tl">
                    <a:srgbClr val="FFFFFF"/>
                  </a:outerShdw>
                </a:effectLst>
                <a:cs typeface="Arial" charset="0"/>
              </a:rPr>
              <a:t>thrombosis</a:t>
            </a:r>
          </a:p>
        </p:txBody>
      </p:sp>
      <p:sp>
        <p:nvSpPr>
          <p:cNvPr id="8" name="TextBox 7"/>
          <p:cNvSpPr txBox="1"/>
          <p:nvPr/>
        </p:nvSpPr>
        <p:spPr>
          <a:xfrm>
            <a:off x="5948363" y="4549775"/>
            <a:ext cx="2505075" cy="450850"/>
          </a:xfrm>
          <a:prstGeom prst="rect">
            <a:avLst/>
          </a:prstGeom>
          <a:noFill/>
        </p:spPr>
        <p:txBody>
          <a:bodyPr wrap="none">
            <a:spAutoFit/>
          </a:bodyPr>
          <a:lstStyle>
            <a:lvl1pPr eaLnBrk="0" hangingPunct="0">
              <a:defRPr sz="2400">
                <a:solidFill>
                  <a:schemeClr val="tx1"/>
                </a:solidFill>
                <a:latin typeface="Corbel" pitchFamily="34" charset="0"/>
                <a:ea typeface="MS PGothic" pitchFamily="34" charset="-128"/>
              </a:defRPr>
            </a:lvl1pPr>
            <a:lvl2pPr marL="742950" indent="-285750" eaLnBrk="0" hangingPunct="0">
              <a:defRPr sz="2400">
                <a:solidFill>
                  <a:schemeClr val="tx1"/>
                </a:solidFill>
                <a:latin typeface="Corbel" pitchFamily="34" charset="0"/>
                <a:ea typeface="MS PGothic" pitchFamily="34" charset="-128"/>
              </a:defRPr>
            </a:lvl2pPr>
            <a:lvl3pPr marL="1143000" indent="-228600" eaLnBrk="0" hangingPunct="0">
              <a:defRPr sz="2400">
                <a:solidFill>
                  <a:schemeClr val="tx1"/>
                </a:solidFill>
                <a:latin typeface="Corbel" pitchFamily="34" charset="0"/>
                <a:ea typeface="MS PGothic" pitchFamily="34" charset="-128"/>
              </a:defRPr>
            </a:lvl3pPr>
            <a:lvl4pPr marL="1600200" indent="-228600" eaLnBrk="0" hangingPunct="0">
              <a:defRPr sz="2400">
                <a:solidFill>
                  <a:schemeClr val="tx1"/>
                </a:solidFill>
                <a:latin typeface="Corbel" pitchFamily="34" charset="0"/>
                <a:ea typeface="MS PGothic" pitchFamily="34" charset="-128"/>
              </a:defRPr>
            </a:lvl4pPr>
            <a:lvl5pPr marL="2057400" indent="-228600" eaLnBrk="0" hangingPunct="0">
              <a:defRPr sz="2400">
                <a:solidFill>
                  <a:schemeClr val="tx1"/>
                </a:solidFill>
                <a:latin typeface="Corbe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orbe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orbe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orbe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orbel" pitchFamily="34" charset="0"/>
                <a:ea typeface="MS PGothic" pitchFamily="34" charset="-128"/>
              </a:defRPr>
            </a:lvl9pPr>
          </a:lstStyle>
          <a:p>
            <a:pPr eaLnBrk="1" fontAlgn="auto" hangingPunct="1">
              <a:lnSpc>
                <a:spcPct val="80000"/>
              </a:lnSpc>
              <a:spcBef>
                <a:spcPts val="0"/>
              </a:spcBef>
              <a:spcAft>
                <a:spcPts val="0"/>
              </a:spcAft>
              <a:defRPr/>
            </a:pPr>
            <a:r>
              <a:rPr lang="en-US" sz="2800" b="1" smtClean="0">
                <a:solidFill>
                  <a:srgbClr val="FF0000"/>
                </a:solidFill>
                <a:effectLst>
                  <a:outerShdw blurRad="38100" dist="38100" dir="2700000" algn="tl">
                    <a:srgbClr val="FFFFFF"/>
                  </a:outerShdw>
                </a:effectLst>
                <a:cs typeface="Arial" charset="0"/>
              </a:rPr>
              <a:t>Splenomegaly</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D:\pic\12\12053.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395288" y="-100013"/>
            <a:ext cx="8686800" cy="936626"/>
          </a:xfrm>
        </p:spPr>
        <p:txBody>
          <a:bodyPr/>
          <a:lstStyle/>
          <a:p>
            <a:r>
              <a:rPr lang="en-US" altLang="ru-RU" sz="2600" b="1" smtClean="0"/>
              <a:t>PREHEPATIC JAUNDICE (UNCONJUGATED HYPERBILIRUBINAEMIA) CAUSES</a:t>
            </a:r>
            <a:endParaRPr lang="ru-RU" altLang="ru-RU" sz="2600" b="1" smtClean="0"/>
          </a:p>
        </p:txBody>
      </p:sp>
      <p:sp>
        <p:nvSpPr>
          <p:cNvPr id="3" name="Объект 2"/>
          <p:cNvSpPr>
            <a:spLocks noGrp="1"/>
          </p:cNvSpPr>
          <p:nvPr>
            <p:ph idx="1"/>
          </p:nvPr>
        </p:nvSpPr>
        <p:spPr>
          <a:xfrm>
            <a:off x="468313" y="765175"/>
            <a:ext cx="5472112" cy="5976938"/>
          </a:xfrm>
        </p:spPr>
        <p:txBody>
          <a:bodyPr/>
          <a:lstStyle/>
          <a:p>
            <a:pPr marL="0" indent="0">
              <a:buFont typeface="Wingdings" panose="05000000000000000000" pitchFamily="2" charset="2"/>
              <a:buNone/>
              <a:defRPr/>
            </a:pPr>
            <a:r>
              <a:rPr lang="en-US" sz="1800" b="1" i="1" dirty="0"/>
              <a:t>CONGENITAL DEFECTS</a:t>
            </a:r>
          </a:p>
          <a:p>
            <a:pPr>
              <a:defRPr/>
            </a:pPr>
            <a:r>
              <a:rPr lang="en-US" sz="1800" dirty="0" smtClean="0"/>
              <a:t>Gilbert’s </a:t>
            </a:r>
            <a:r>
              <a:rPr lang="en-US" sz="1800" dirty="0"/>
              <a:t>disease</a:t>
            </a:r>
          </a:p>
          <a:p>
            <a:pPr>
              <a:defRPr/>
            </a:pPr>
            <a:r>
              <a:rPr lang="en-US" sz="1800" dirty="0" err="1" smtClean="0"/>
              <a:t>Crigler</a:t>
            </a:r>
            <a:r>
              <a:rPr lang="en-US" sz="1800" dirty="0" smtClean="0"/>
              <a:t>–</a:t>
            </a:r>
            <a:r>
              <a:rPr lang="en-US" sz="1800" dirty="0" err="1" smtClean="0"/>
              <a:t>Najjar</a:t>
            </a:r>
            <a:r>
              <a:rPr lang="en-US" sz="1800" dirty="0" smtClean="0"/>
              <a:t> </a:t>
            </a:r>
            <a:r>
              <a:rPr lang="en-US" sz="1800" dirty="0"/>
              <a:t>syndrome</a:t>
            </a:r>
          </a:p>
          <a:p>
            <a:pPr marL="0" indent="0">
              <a:buFont typeface="Wingdings" panose="05000000000000000000" pitchFamily="2" charset="2"/>
              <a:buNone/>
              <a:defRPr/>
            </a:pPr>
            <a:r>
              <a:rPr lang="en-US" sz="1800" b="1" i="1" dirty="0"/>
              <a:t>HAEMOLYSIS</a:t>
            </a:r>
          </a:p>
          <a:p>
            <a:pPr marL="0" indent="0">
              <a:buFont typeface="Wingdings" panose="05000000000000000000" pitchFamily="2" charset="2"/>
              <a:buNone/>
              <a:defRPr/>
            </a:pPr>
            <a:r>
              <a:rPr lang="en-US" sz="1800" b="1" dirty="0"/>
              <a:t>Congenital </a:t>
            </a:r>
            <a:r>
              <a:rPr lang="en-US" sz="1800" b="1" dirty="0" smtClean="0"/>
              <a:t>RBC </a:t>
            </a:r>
            <a:r>
              <a:rPr lang="en-US" sz="1800" b="1" dirty="0"/>
              <a:t>defects</a:t>
            </a:r>
          </a:p>
          <a:p>
            <a:pPr>
              <a:defRPr/>
            </a:pPr>
            <a:r>
              <a:rPr lang="en-US" sz="1800" dirty="0" smtClean="0"/>
              <a:t>Hereditary </a:t>
            </a:r>
            <a:r>
              <a:rPr lang="en-US" sz="1800" dirty="0"/>
              <a:t>spherocytosis </a:t>
            </a:r>
            <a:endParaRPr lang="en-US" sz="1800" dirty="0" smtClean="0"/>
          </a:p>
          <a:p>
            <a:pPr marL="0" indent="0">
              <a:buFont typeface="Wingdings" panose="05000000000000000000" pitchFamily="2" charset="2"/>
              <a:buNone/>
              <a:defRPr/>
            </a:pPr>
            <a:r>
              <a:rPr lang="en-US" sz="1800" dirty="0" smtClean="0"/>
              <a:t>(</a:t>
            </a:r>
            <a:r>
              <a:rPr lang="en-US" sz="1800" dirty="0"/>
              <a:t>congenital </a:t>
            </a:r>
            <a:r>
              <a:rPr lang="en-US" sz="1800" dirty="0" err="1"/>
              <a:t>acholuric</a:t>
            </a:r>
            <a:r>
              <a:rPr lang="en-US" sz="1800" dirty="0"/>
              <a:t> jaundice)</a:t>
            </a:r>
          </a:p>
          <a:p>
            <a:pPr>
              <a:defRPr/>
            </a:pPr>
            <a:r>
              <a:rPr lang="en-US" sz="1800" dirty="0" smtClean="0"/>
              <a:t>Sickle </a:t>
            </a:r>
            <a:r>
              <a:rPr lang="en-US" sz="1800" dirty="0"/>
              <a:t>cell disease</a:t>
            </a:r>
          </a:p>
          <a:p>
            <a:pPr>
              <a:defRPr/>
            </a:pPr>
            <a:r>
              <a:rPr lang="en-US" sz="1800" dirty="0" smtClean="0"/>
              <a:t>G6PD </a:t>
            </a:r>
            <a:r>
              <a:rPr lang="en-US" sz="1800" dirty="0"/>
              <a:t>deficiency</a:t>
            </a:r>
          </a:p>
          <a:p>
            <a:pPr>
              <a:defRPr/>
            </a:pPr>
            <a:r>
              <a:rPr lang="en-US" sz="1800" dirty="0" err="1" smtClean="0"/>
              <a:t>Thalassaemia</a:t>
            </a:r>
            <a:endParaRPr lang="en-US" sz="1800" dirty="0" smtClean="0"/>
          </a:p>
          <a:p>
            <a:pPr marL="0" indent="0">
              <a:buFont typeface="Wingdings" panose="05000000000000000000" pitchFamily="2" charset="2"/>
              <a:buNone/>
              <a:defRPr/>
            </a:pPr>
            <a:r>
              <a:rPr lang="en-US" sz="1800" b="1" dirty="0"/>
              <a:t>Acquired</a:t>
            </a:r>
          </a:p>
          <a:p>
            <a:pPr>
              <a:defRPr/>
            </a:pPr>
            <a:r>
              <a:rPr lang="en-US" sz="1800" dirty="0" smtClean="0"/>
              <a:t>Malaria (</a:t>
            </a:r>
            <a:r>
              <a:rPr lang="en-US" sz="1800" dirty="0"/>
              <a:t>common where malaria is endemic)</a:t>
            </a:r>
          </a:p>
          <a:p>
            <a:pPr>
              <a:defRPr/>
            </a:pPr>
            <a:r>
              <a:rPr lang="en-US" sz="1800" dirty="0" smtClean="0"/>
              <a:t>Incompatible </a:t>
            </a:r>
            <a:r>
              <a:rPr lang="en-US" sz="1800" dirty="0"/>
              <a:t>blood transfusion</a:t>
            </a:r>
          </a:p>
          <a:p>
            <a:pPr>
              <a:defRPr/>
            </a:pPr>
            <a:r>
              <a:rPr lang="en-US" sz="1800" dirty="0" smtClean="0"/>
              <a:t>Autoimmune</a:t>
            </a:r>
            <a:endParaRPr lang="en-US" sz="1800" dirty="0"/>
          </a:p>
          <a:p>
            <a:pPr>
              <a:defRPr/>
            </a:pPr>
            <a:r>
              <a:rPr lang="en-US" sz="1800" dirty="0" err="1" smtClean="0"/>
              <a:t>Haemolytic</a:t>
            </a:r>
            <a:r>
              <a:rPr lang="en-US" sz="1800" dirty="0" smtClean="0"/>
              <a:t> </a:t>
            </a:r>
            <a:r>
              <a:rPr lang="en-US" sz="1800" dirty="0"/>
              <a:t>disease of the newborn</a:t>
            </a:r>
          </a:p>
          <a:p>
            <a:pPr>
              <a:defRPr/>
            </a:pPr>
            <a:r>
              <a:rPr lang="en-US" sz="1800" dirty="0" smtClean="0"/>
              <a:t>Absorbing </a:t>
            </a:r>
            <a:r>
              <a:rPr lang="en-US" sz="1800" dirty="0"/>
              <a:t>large </a:t>
            </a:r>
            <a:r>
              <a:rPr lang="en-US" sz="1800" dirty="0" err="1"/>
              <a:t>haematoma</a:t>
            </a:r>
            <a:endParaRPr lang="en-US" sz="1800" dirty="0"/>
          </a:p>
          <a:p>
            <a:pPr>
              <a:defRPr/>
            </a:pPr>
            <a:r>
              <a:rPr lang="en-US" sz="1800" dirty="0" err="1" smtClean="0"/>
              <a:t>Hypersplenism</a:t>
            </a:r>
            <a:endParaRPr lang="ru-RU" sz="1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D:\pic\12\12054.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D:\pic\12\12055.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D:\pic\12\12057.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685800"/>
          </a:xfrm>
        </p:spPr>
        <p:txBody>
          <a:bodyPr>
            <a:normAutofit fontScale="90000"/>
          </a:bodyPr>
          <a:lstStyle/>
          <a:p>
            <a:pPr fontAlgn="auto">
              <a:spcAft>
                <a:spcPts val="0"/>
              </a:spcAft>
              <a:defRPr/>
            </a:pPr>
            <a:r>
              <a:rPr lang="en-US" dirty="0" smtClean="0">
                <a:solidFill>
                  <a:srgbClr val="FF0000"/>
                </a:solidFill>
                <a:latin typeface="BankGothic Md BT" pitchFamily="34" charset="0"/>
              </a:rPr>
              <a:t>Diuretics Rx in ASCITES (1)</a:t>
            </a:r>
            <a:endParaRPr lang="en-US" dirty="0">
              <a:solidFill>
                <a:srgbClr val="FF0000"/>
              </a:solidFill>
              <a:latin typeface="BankGothic Md BT" pitchFamily="34" charset="0"/>
            </a:endParaRPr>
          </a:p>
        </p:txBody>
      </p:sp>
      <p:sp>
        <p:nvSpPr>
          <p:cNvPr id="3" name="Прямоугольник 2"/>
          <p:cNvSpPr/>
          <p:nvPr/>
        </p:nvSpPr>
        <p:spPr>
          <a:xfrm>
            <a:off x="381000" y="1066800"/>
            <a:ext cx="5853113" cy="1200150"/>
          </a:xfrm>
          <a:prstGeom prst="rect">
            <a:avLst/>
          </a:prstGeom>
        </p:spPr>
        <p:txBody>
          <a:bodyPr wrap="none">
            <a:spAutoFit/>
          </a:bodyPr>
          <a:lstStyle/>
          <a:p>
            <a:pPr fontAlgn="auto">
              <a:spcBef>
                <a:spcPts val="0"/>
              </a:spcBef>
              <a:spcAft>
                <a:spcPts val="0"/>
              </a:spcAft>
              <a:defRPr/>
            </a:pPr>
            <a:r>
              <a:rPr lang="en-US" sz="3600" dirty="0">
                <a:solidFill>
                  <a:schemeClr val="accent3"/>
                </a:solidFill>
                <a:latin typeface="BankGothic Md BT" pitchFamily="34" charset="0"/>
                <a:cs typeface="Arial" charset="0"/>
              </a:rPr>
              <a:t>Spironolactone 100-400mg </a:t>
            </a:r>
          </a:p>
          <a:p>
            <a:pPr fontAlgn="auto">
              <a:spcBef>
                <a:spcPts val="0"/>
              </a:spcBef>
              <a:spcAft>
                <a:spcPts val="0"/>
              </a:spcAft>
              <a:defRPr/>
            </a:pPr>
            <a:r>
              <a:rPr lang="en-US" sz="3600" dirty="0">
                <a:solidFill>
                  <a:schemeClr val="accent3"/>
                </a:solidFill>
                <a:latin typeface="BankGothic Md BT" pitchFamily="34" charset="0"/>
                <a:cs typeface="Arial" charset="0"/>
              </a:rPr>
              <a:t>Furosemide 40-160 mg/d</a:t>
            </a:r>
            <a:r>
              <a:rPr lang="en-US" sz="3600" dirty="0">
                <a:latin typeface="BankGothic Md BT" pitchFamily="34" charset="0"/>
                <a:cs typeface="Arial" charset="0"/>
              </a:rPr>
              <a:t> </a:t>
            </a:r>
            <a:endParaRPr lang="ru-RU" sz="3600" dirty="0">
              <a:latin typeface="+mn-lt"/>
              <a:cs typeface="Arial" charset="0"/>
            </a:endParaRPr>
          </a:p>
        </p:txBody>
      </p:sp>
      <p:sp>
        <p:nvSpPr>
          <p:cNvPr id="97284" name="Прямоугольник 3"/>
          <p:cNvSpPr>
            <a:spLocks noChangeArrowheads="1"/>
          </p:cNvSpPr>
          <p:nvPr/>
        </p:nvSpPr>
        <p:spPr bwMode="auto">
          <a:xfrm>
            <a:off x="827088" y="1243013"/>
            <a:ext cx="7777162"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ru-RU">
                <a:latin typeface="Georgia" panose="02040502050405020303" pitchFamily="18" charset="0"/>
              </a:rPr>
              <a:t>Serum sodium 126-135 mmol / l, normal serum creatinine. Continue treatment with diuretics controlled electrolytes. Do not limit fluid intake.</a:t>
            </a:r>
          </a:p>
          <a:p>
            <a:pPr eaLnBrk="1" hangingPunct="1">
              <a:buFont typeface="Arial" panose="020B0604020202020204" pitchFamily="34" charset="0"/>
              <a:buChar char="•"/>
            </a:pPr>
            <a:r>
              <a:rPr lang="en-US" altLang="ru-RU">
                <a:latin typeface="Georgia" panose="02040502050405020303" pitchFamily="18" charset="0"/>
              </a:rPr>
              <a:t>Serum sodium 121-125 mmol / l, normal serum creatinine. Continue diuretic therapy.</a:t>
            </a:r>
          </a:p>
          <a:p>
            <a:pPr eaLnBrk="1" hangingPunct="1">
              <a:buFont typeface="Arial" panose="020B0604020202020204" pitchFamily="34" charset="0"/>
              <a:buChar char="•"/>
            </a:pPr>
            <a:r>
              <a:rPr lang="en-US" altLang="ru-RU">
                <a:latin typeface="Georgia" panose="02040502050405020303" pitchFamily="18" charset="0"/>
              </a:rPr>
              <a:t>Serum sodium 121-125 mmol / L, serum creatinine increased (&gt; 150 mg / dL or&gt; 120 mg / dL, and continues to rise). Cancel diuretics and fill fluid volume.</a:t>
            </a:r>
          </a:p>
          <a:p>
            <a:pPr eaLnBrk="1" hangingPunct="1">
              <a:buFont typeface="Arial" panose="020B0604020202020204" pitchFamily="34" charset="0"/>
              <a:buChar char="•"/>
            </a:pPr>
            <a:r>
              <a:rPr lang="en-US" altLang="ru-RU">
                <a:latin typeface="Georgia" panose="02040502050405020303" pitchFamily="18" charset="0"/>
              </a:rPr>
              <a:t>Serum sodium ≤ 120 mmol / L. Cancel diuretics. Volume replacement colloids (gematsel, gelofusin, Voluven) or saline, while avoiding raising serum sodium&gt; 12 mmol / L for 24 hours</a:t>
            </a:r>
            <a:endParaRPr lang="ru-RU" altLang="ru-RU">
              <a:latin typeface="Georgia" panose="02040502050405020303"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703262"/>
          </a:xfrm>
        </p:spPr>
        <p:txBody>
          <a:bodyPr>
            <a:normAutofit fontScale="90000"/>
          </a:bodyPr>
          <a:lstStyle/>
          <a:p>
            <a:pPr algn="ctr" fontAlgn="auto">
              <a:spcAft>
                <a:spcPts val="0"/>
              </a:spcAft>
              <a:defRPr/>
            </a:pPr>
            <a:r>
              <a:rPr lang="en-US" dirty="0">
                <a:solidFill>
                  <a:srgbClr val="FF0000"/>
                </a:solidFill>
                <a:latin typeface="BankGothic Md BT" pitchFamily="34" charset="0"/>
              </a:rPr>
              <a:t>Diuretics Rx in ASCITES </a:t>
            </a:r>
            <a:r>
              <a:rPr lang="en-US" dirty="0" smtClean="0">
                <a:solidFill>
                  <a:srgbClr val="FF0000"/>
                </a:solidFill>
                <a:latin typeface="BankGothic Md BT" pitchFamily="34" charset="0"/>
              </a:rPr>
              <a:t>(2)</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solidFill>
                  <a:srgbClr val="FF0000"/>
                </a:solidFill>
              </a:rPr>
              <a:t>Refractory ascites</a:t>
            </a:r>
            <a:endParaRPr lang="ru-RU" dirty="0">
              <a:solidFill>
                <a:srgbClr val="FF0000"/>
              </a:solidFill>
            </a:endParaRPr>
          </a:p>
        </p:txBody>
      </p:sp>
      <p:sp>
        <p:nvSpPr>
          <p:cNvPr id="3" name="Содержимое 2"/>
          <p:cNvSpPr>
            <a:spLocks noGrp="1"/>
          </p:cNvSpPr>
          <p:nvPr>
            <p:ph sz="quarter" idx="1"/>
          </p:nvPr>
        </p:nvSpPr>
        <p:spPr>
          <a:xfrm>
            <a:off x="301625" y="1527175"/>
            <a:ext cx="8504238" cy="4572000"/>
          </a:xfrm>
        </p:spPr>
        <p:txBody>
          <a:bodyPr>
            <a:normAutofit fontScale="85000" lnSpcReduction="10000"/>
          </a:bodyPr>
          <a:lstStyle/>
          <a:p>
            <a:pPr marL="274320" indent="-274320" fontAlgn="auto">
              <a:spcAft>
                <a:spcPts val="0"/>
              </a:spcAft>
              <a:buFont typeface="Wingdings 2"/>
              <a:buNone/>
              <a:defRPr/>
            </a:pPr>
            <a:r>
              <a:rPr lang="en-US" dirty="0" smtClean="0">
                <a:solidFill>
                  <a:srgbClr val="0070C0"/>
                </a:solidFill>
              </a:rPr>
              <a:t>Diuretic resistant </a:t>
            </a:r>
            <a:r>
              <a:rPr lang="en-US" dirty="0" err="1" smtClean="0">
                <a:solidFill>
                  <a:srgbClr val="0070C0"/>
                </a:solidFill>
              </a:rPr>
              <a:t>ascites</a:t>
            </a:r>
            <a:r>
              <a:rPr lang="en-US" dirty="0" smtClean="0">
                <a:solidFill>
                  <a:srgbClr val="0070C0"/>
                </a:solidFill>
              </a:rPr>
              <a:t>: </a:t>
            </a:r>
            <a:r>
              <a:rPr lang="en-US" dirty="0" err="1" smtClean="0"/>
              <a:t>ascites</a:t>
            </a:r>
            <a:r>
              <a:rPr lang="en-US" dirty="0" smtClean="0"/>
              <a:t> that is difficult to mobilize, as defined by a failure to lose at least 1.5 kg/week of fluid weight, despite maximal diuretic therapy with </a:t>
            </a:r>
            <a:r>
              <a:rPr lang="en-US" dirty="0" err="1" smtClean="0"/>
              <a:t>spironolactone</a:t>
            </a:r>
            <a:r>
              <a:rPr lang="en-US" dirty="0" smtClean="0"/>
              <a:t> (400 mg/day) and </a:t>
            </a:r>
            <a:r>
              <a:rPr lang="en-US" dirty="0" err="1" smtClean="0"/>
              <a:t>furosemide</a:t>
            </a:r>
            <a:r>
              <a:rPr lang="en-US" dirty="0" smtClean="0"/>
              <a:t> (160 mg/day) or an equivalent dose of a distal-acting and loop-acting diuretic, respectively</a:t>
            </a:r>
          </a:p>
          <a:p>
            <a:pPr marL="274320" indent="-274320" fontAlgn="auto">
              <a:spcAft>
                <a:spcPts val="0"/>
              </a:spcAft>
              <a:buFont typeface="Wingdings 2"/>
              <a:buNone/>
              <a:defRPr/>
            </a:pPr>
            <a:endParaRPr lang="en-US" dirty="0" smtClean="0"/>
          </a:p>
          <a:p>
            <a:pPr marL="274320" indent="-274320" fontAlgn="auto">
              <a:spcAft>
                <a:spcPts val="0"/>
              </a:spcAft>
              <a:buFont typeface="Wingdings 2"/>
              <a:buNone/>
              <a:defRPr/>
            </a:pPr>
            <a:r>
              <a:rPr lang="en-US" dirty="0" smtClean="0">
                <a:solidFill>
                  <a:srgbClr val="0070C0"/>
                </a:solidFill>
              </a:rPr>
              <a:t>Diuretic intractable </a:t>
            </a:r>
            <a:r>
              <a:rPr lang="en-US" dirty="0" err="1" smtClean="0">
                <a:solidFill>
                  <a:srgbClr val="0070C0"/>
                </a:solidFill>
              </a:rPr>
              <a:t>ascites</a:t>
            </a:r>
            <a:r>
              <a:rPr lang="en-US" dirty="0" smtClean="0">
                <a:solidFill>
                  <a:srgbClr val="0070C0"/>
                </a:solidFill>
              </a:rPr>
              <a:t>: </a:t>
            </a:r>
            <a:r>
              <a:rPr lang="en-US" dirty="0" err="1" smtClean="0"/>
              <a:t>ascites</a:t>
            </a:r>
            <a:r>
              <a:rPr lang="en-US" dirty="0" smtClean="0"/>
              <a:t> that is difficult to mobilize, because of the inability to provide effective doses of diuretics because of diuretic-induced adverse effects, </a:t>
            </a:r>
            <a:r>
              <a:rPr lang="en-US" dirty="0" err="1" smtClean="0"/>
              <a:t>eg</a:t>
            </a:r>
            <a:r>
              <a:rPr lang="en-US" dirty="0" smtClean="0"/>
              <a:t>, </a:t>
            </a:r>
            <a:r>
              <a:rPr lang="en-US" dirty="0" err="1" smtClean="0"/>
              <a:t>azotemia</a:t>
            </a:r>
            <a:r>
              <a:rPr lang="en-US" dirty="0" smtClean="0"/>
              <a:t>, </a:t>
            </a:r>
            <a:r>
              <a:rPr lang="en-US" dirty="0" err="1" smtClean="0"/>
              <a:t>hyponatremia</a:t>
            </a:r>
            <a:r>
              <a:rPr lang="en-US" dirty="0" smtClean="0"/>
              <a:t>, and others</a:t>
            </a:r>
            <a:endParaRPr lang="ru-RU" dirty="0"/>
          </a:p>
        </p:txBody>
      </p:sp>
      <p:sp>
        <p:nvSpPr>
          <p:cNvPr id="98308" name="Прямоугольник 3"/>
          <p:cNvSpPr>
            <a:spLocks noChangeArrowheads="1"/>
          </p:cNvSpPr>
          <p:nvPr/>
        </p:nvSpPr>
        <p:spPr bwMode="auto">
          <a:xfrm>
            <a:off x="142875" y="6357938"/>
            <a:ext cx="85010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US" altLang="ru-RU">
                <a:solidFill>
                  <a:schemeClr val="bg1"/>
                </a:solidFill>
              </a:rPr>
              <a:t>Based on International Ascites Club Criteria</a:t>
            </a:r>
            <a:endParaRPr lang="ru-RU" altLang="ru-RU">
              <a:solidFill>
                <a:schemeClr val="bg1"/>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D:\pic\12\12058.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806450"/>
            <a:ext cx="7872413"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1" name="Picture 3" descr="D:\pic\12\12059.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p:cNvSpPr>
            <a:spLocks noGrp="1"/>
          </p:cNvSpPr>
          <p:nvPr>
            <p:ph idx="1"/>
          </p:nvPr>
        </p:nvSpPr>
        <p:spPr>
          <a:xfrm>
            <a:off x="457200" y="311150"/>
            <a:ext cx="8229600" cy="2657475"/>
          </a:xfrm>
        </p:spPr>
        <p:txBody>
          <a:bodyPr/>
          <a:lstStyle/>
          <a:p>
            <a:pPr marL="0" indent="0" algn="ctr">
              <a:buFont typeface="Arial" panose="020B0604020202020204" pitchFamily="34" charset="0"/>
              <a:buNone/>
            </a:pPr>
            <a:r>
              <a:rPr lang="en-US" altLang="ru-RU" sz="5400" smtClean="0"/>
              <a:t>Peritoneo-venous shunt</a:t>
            </a:r>
          </a:p>
          <a:p>
            <a:pPr marL="0" indent="0" algn="ctr">
              <a:buFont typeface="Arial" panose="020B0604020202020204" pitchFamily="34" charset="0"/>
              <a:buNone/>
            </a:pPr>
            <a:r>
              <a:rPr lang="en-US" altLang="ru-RU" smtClean="0"/>
              <a:t>(LeVeen shunt, Denver shunt)</a:t>
            </a:r>
          </a:p>
        </p:txBody>
      </p:sp>
      <p:pic>
        <p:nvPicPr>
          <p:cNvPr id="100355" name="Picture 3" descr="denver-shunt-carousel-2.jpg"/>
          <p:cNvPicPr>
            <a:picLocks noChangeAspect="1"/>
          </p:cNvPicPr>
          <p:nvPr/>
        </p:nvPicPr>
        <p:blipFill>
          <a:blip r:embed="rId2">
            <a:extLst>
              <a:ext uri="{28A0092B-C50C-407E-A947-70E740481C1C}">
                <a14:useLocalDpi xmlns:a14="http://schemas.microsoft.com/office/drawing/2010/main" val="0"/>
              </a:ext>
            </a:extLst>
          </a:blip>
          <a:srcRect l="11758" r="10046"/>
          <a:stretch>
            <a:fillRect/>
          </a:stretch>
        </p:blipFill>
        <p:spPr bwMode="auto">
          <a:xfrm>
            <a:off x="2595563" y="3360738"/>
            <a:ext cx="401478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b_ILLab43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 descr="2004_1_1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7675" y="433388"/>
            <a:ext cx="3997325" cy="557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3" name="Picture 2" descr="denver-shunt-carousel-2.jpg"/>
          <p:cNvPicPr>
            <a:picLocks noChangeAspect="1"/>
          </p:cNvPicPr>
          <p:nvPr/>
        </p:nvPicPr>
        <p:blipFill>
          <a:blip r:embed="rId3">
            <a:extLst>
              <a:ext uri="{28A0092B-C50C-407E-A947-70E740481C1C}">
                <a14:useLocalDpi xmlns:a14="http://schemas.microsoft.com/office/drawing/2010/main" val="0"/>
              </a:ext>
            </a:extLst>
          </a:blip>
          <a:srcRect l="11758" r="10046"/>
          <a:stretch>
            <a:fillRect/>
          </a:stretch>
        </p:blipFill>
        <p:spPr bwMode="auto">
          <a:xfrm>
            <a:off x="4687888" y="3360738"/>
            <a:ext cx="4014787"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2273300" y="1468438"/>
            <a:ext cx="566738" cy="43021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US"/>
          </a:p>
        </p:txBody>
      </p:sp>
      <p:pic>
        <p:nvPicPr>
          <p:cNvPr id="10240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850" y="5332413"/>
            <a:ext cx="5969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9750" y="130175"/>
            <a:ext cx="8604250" cy="1285875"/>
          </a:xfrm>
        </p:spPr>
        <p:txBody>
          <a:bodyPr>
            <a:normAutofit fontScale="90000"/>
          </a:bodyPr>
          <a:lstStyle/>
          <a:p>
            <a:pPr fontAlgn="auto">
              <a:spcAft>
                <a:spcPts val="0"/>
              </a:spcAft>
              <a:defRPr/>
            </a:pPr>
            <a:r>
              <a:rPr lang="en-US" b="1" dirty="0" smtClean="0">
                <a:solidFill>
                  <a:srgbClr val="000000"/>
                </a:solidFill>
              </a:rPr>
              <a:t>TIPS</a:t>
            </a:r>
            <a:r>
              <a:rPr lang="ru-RU" b="1" dirty="0" smtClean="0">
                <a:solidFill>
                  <a:srgbClr val="000000"/>
                </a:solidFill>
              </a:rPr>
              <a:t> </a:t>
            </a:r>
            <a:r>
              <a:rPr lang="en-US" dirty="0" smtClean="0">
                <a:solidFill>
                  <a:schemeClr val="bg2"/>
                </a:solidFill>
              </a:rPr>
              <a:t>(</a:t>
            </a:r>
            <a:r>
              <a:rPr lang="en-US" sz="3600" b="1" dirty="0" err="1" smtClean="0">
                <a:solidFill>
                  <a:schemeClr val="bg2"/>
                </a:solidFill>
              </a:rPr>
              <a:t>transjugular</a:t>
            </a:r>
            <a:r>
              <a:rPr lang="en-US" sz="3600" b="1" dirty="0" smtClean="0">
                <a:solidFill>
                  <a:schemeClr val="bg2"/>
                </a:solidFill>
              </a:rPr>
              <a:t> intrahepatic </a:t>
            </a:r>
            <a:r>
              <a:rPr lang="en-US" sz="3600" b="1" dirty="0" err="1" smtClean="0">
                <a:solidFill>
                  <a:schemeClr val="bg2"/>
                </a:solidFill>
              </a:rPr>
              <a:t>portosystemic</a:t>
            </a:r>
            <a:r>
              <a:rPr lang="en-US" sz="3600" b="1" dirty="0" smtClean="0">
                <a:solidFill>
                  <a:schemeClr val="bg2"/>
                </a:solidFill>
              </a:rPr>
              <a:t> shunt)</a:t>
            </a:r>
            <a:r>
              <a:rPr lang="en-US" dirty="0" smtClean="0">
                <a:solidFill>
                  <a:schemeClr val="bg2"/>
                </a:solidFill>
              </a:rPr>
              <a:t/>
            </a:r>
            <a:br>
              <a:rPr lang="en-US" dirty="0" smtClean="0">
                <a:solidFill>
                  <a:schemeClr val="bg2"/>
                </a:solidFill>
              </a:rPr>
            </a:br>
            <a:endParaRPr lang="en-US" b="1" dirty="0" smtClean="0">
              <a:solidFill>
                <a:schemeClr val="bg2"/>
              </a:solidFill>
            </a:endParaRPr>
          </a:p>
        </p:txBody>
      </p:sp>
      <p:pic>
        <p:nvPicPr>
          <p:cNvPr id="103427" name="Content Placeholder 3" descr="21742.jpg"/>
          <p:cNvPicPr>
            <a:picLocks noGrp="1" noChangeAspect="1"/>
          </p:cNvPicPr>
          <p:nvPr>
            <p:ph idx="1"/>
          </p:nvPr>
        </p:nvPicPr>
        <p:blipFill>
          <a:blip r:embed="rId3">
            <a:extLst>
              <a:ext uri="{28A0092B-C50C-407E-A947-70E740481C1C}">
                <a14:useLocalDpi xmlns:a14="http://schemas.microsoft.com/office/drawing/2010/main" val="0"/>
              </a:ext>
            </a:extLst>
          </a:blip>
          <a:srcRect l="-22733" r="-22733"/>
          <a:stretch>
            <a:fillRect/>
          </a:stretch>
        </p:blipFill>
        <p:spPr>
          <a:xfrm>
            <a:off x="301625" y="1527175"/>
            <a:ext cx="8504238" cy="4572000"/>
          </a:xfrm>
        </p:spPr>
      </p:pic>
      <p:sp>
        <p:nvSpPr>
          <p:cNvPr id="5" name="Rectangle 4"/>
          <p:cNvSpPr>
            <a:spLocks noChangeArrowheads="1"/>
          </p:cNvSpPr>
          <p:nvPr/>
        </p:nvSpPr>
        <p:spPr bwMode="auto">
          <a:xfrm>
            <a:off x="6165850" y="5865813"/>
            <a:ext cx="1319213" cy="260350"/>
          </a:xfrm>
          <a:prstGeom prst="rect">
            <a:avLst/>
          </a:prstGeom>
          <a:solidFill>
            <a:schemeClr val="tx1"/>
          </a:solidFill>
          <a:ln>
            <a:noFill/>
          </a:ln>
          <a:effectLst>
            <a:outerShdw blurRad="40000" dist="23000" dir="5400000" rotWithShape="0">
              <a:srgbClr val="808080">
                <a:alpha val="34999"/>
              </a:srgbClr>
            </a:outerShdw>
          </a:effectLst>
          <a:extLst/>
        </p:spPr>
        <p:txBody>
          <a:bodyPr anchor="ctr"/>
          <a:lstStyle/>
          <a:p>
            <a:pPr algn="ctr" fontAlgn="auto">
              <a:spcBef>
                <a:spcPts val="0"/>
              </a:spcBef>
              <a:spcAft>
                <a:spcPts val="0"/>
              </a:spcAft>
              <a:defRPr/>
            </a:pPr>
            <a:endParaRPr lang="en-US">
              <a:solidFill>
                <a:schemeClr val="lt1"/>
              </a:solidFill>
              <a:latin typeface="+mn-lt"/>
              <a:cs typeface="Arial" charset="0"/>
            </a:endParaRPr>
          </a:p>
        </p:txBody>
      </p:sp>
      <p:sp>
        <p:nvSpPr>
          <p:cNvPr id="6" name="Right Arrow 5"/>
          <p:cNvSpPr/>
          <p:nvPr/>
        </p:nvSpPr>
        <p:spPr>
          <a:xfrm>
            <a:off x="1668463" y="3122613"/>
            <a:ext cx="1455737" cy="549275"/>
          </a:xfrm>
          <a:prstGeom prst="rightArrow">
            <a:avLst/>
          </a:prstGeom>
        </p:spPr>
        <p:style>
          <a:lnRef idx="3">
            <a:schemeClr val="lt1"/>
          </a:lnRef>
          <a:fillRef idx="1">
            <a:schemeClr val="dk1"/>
          </a:fillRef>
          <a:effectRef idx="1">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Край">
      <a:majorFont>
        <a:latin typeface="Garamond"/>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1136</TotalTime>
  <Words>5059</Words>
  <Application>Microsoft Office PowerPoint</Application>
  <PresentationFormat>Экран (4:3)</PresentationFormat>
  <Paragraphs>776</Paragraphs>
  <Slides>101</Slides>
  <Notes>7</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101</vt:i4>
      </vt:variant>
    </vt:vector>
  </HeadingPairs>
  <TitlesOfParts>
    <vt:vector size="114" baseType="lpstr">
      <vt:lpstr>Arial</vt:lpstr>
      <vt:lpstr>Garamond</vt:lpstr>
      <vt:lpstr>Wingdings</vt:lpstr>
      <vt:lpstr>Calibri</vt:lpstr>
      <vt:lpstr>Symbol</vt:lpstr>
      <vt:lpstr>Verdana</vt:lpstr>
      <vt:lpstr>Times New Roman</vt:lpstr>
      <vt:lpstr>Corbel</vt:lpstr>
      <vt:lpstr>MS PGothic</vt:lpstr>
      <vt:lpstr>Georgia</vt:lpstr>
      <vt:lpstr>BankGothic Md BT</vt:lpstr>
      <vt:lpstr>Wingdings 2</vt:lpstr>
      <vt:lpstr>Край</vt:lpstr>
      <vt:lpstr>Jaundice</vt:lpstr>
      <vt:lpstr>Презентация PowerPoint</vt:lpstr>
      <vt:lpstr>Mild jaundice</vt:lpstr>
      <vt:lpstr>Презентация PowerPoint</vt:lpstr>
      <vt:lpstr>Презентация PowerPoint</vt:lpstr>
      <vt:lpstr>Презентация PowerPoint</vt:lpstr>
      <vt:lpstr>Causes</vt:lpstr>
      <vt:lpstr>DRUG-INDUCED JAUNDICE</vt:lpstr>
      <vt:lpstr>PREHEPATIC JAUNDICE (UNCONJUGATED HYPERBILIRUBINAEMIA) CAUSES</vt:lpstr>
      <vt:lpstr>HEPATIC JAUNDICE CAUSES</vt:lpstr>
      <vt:lpstr>CHOLESTATIC JAUNDICE CAUSES </vt:lpstr>
      <vt:lpstr>Obstructive jaundice - etiology</vt:lpstr>
      <vt:lpstr>OTHER CONSIDERATIONS</vt:lpstr>
      <vt:lpstr>NEONATAL  JAUNDICE</vt:lpstr>
      <vt:lpstr>Pat. neonatal jaundice criteria</vt:lpstr>
      <vt:lpstr>Презентация PowerPoint</vt:lpstr>
      <vt:lpstr>Презентация PowerPoint</vt:lpstr>
      <vt:lpstr>Презентация PowerPoint</vt:lpstr>
      <vt:lpstr>Clinical Findings—Hemolytic Jaundice</vt:lpstr>
      <vt:lpstr>Clinical Findings—Hepatic Jaundice</vt:lpstr>
      <vt:lpstr>Clinical findings in obstructive jaundice</vt:lpstr>
      <vt:lpstr>Презентация PowerPoint</vt:lpstr>
      <vt:lpstr>History</vt:lpstr>
      <vt:lpstr>Physical examination</vt:lpstr>
      <vt:lpstr>OTHER CONSIDERATIONS</vt:lpstr>
      <vt:lpstr>Презентация PowerPoint</vt:lpstr>
      <vt:lpstr>Презентация PowerPoint</vt:lpstr>
      <vt:lpstr>Laboratory Tests – Prehepatic jaundice</vt:lpstr>
      <vt:lpstr>Презентация PowerPoint</vt:lpstr>
      <vt:lpstr>Презентация PowerPoint</vt:lpstr>
      <vt:lpstr>Презентация PowerPoint</vt:lpstr>
      <vt:lpstr>ERCP</vt:lpstr>
      <vt:lpstr>Презентация PowerPoint</vt:lpstr>
      <vt:lpstr>Презентация PowerPoint</vt:lpstr>
      <vt:lpstr>Презентация PowerPoint</vt:lpstr>
      <vt:lpstr>HEPATOMEGALY</vt:lpstr>
      <vt:lpstr>CAUSES (1)</vt:lpstr>
      <vt:lpstr>Презентация PowerPoint</vt:lpstr>
      <vt:lpstr>SPLENOMEGALY CAUSES</vt:lpstr>
      <vt:lpstr>Hepatorenal syndrome </vt:lpstr>
      <vt:lpstr>USG abdomen</vt:lpstr>
      <vt:lpstr>CT abdomen</vt:lpstr>
      <vt:lpstr>ERCP</vt:lpstr>
      <vt:lpstr>Treatment</vt:lpstr>
      <vt:lpstr>1. Gall stones removed from CBD 2. T-tube cholangiogram </vt:lpstr>
      <vt:lpstr>Whipple’s operation</vt:lpstr>
      <vt:lpstr>Resected g.b. and opened C-loop showing periampullary growth</vt:lpstr>
      <vt:lpstr>Презентация PowerPoint</vt:lpstr>
      <vt:lpstr>Phases of hepatitis B and C viral activity</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Serological markers of liver fibrosis (non-invasive assessment of liver morphology)</vt:lpstr>
      <vt:lpstr>Презентация PowerPoint</vt:lpstr>
      <vt:lpstr>Презентация PowerPoint</vt:lpstr>
      <vt:lpstr>Diagnostic criteria of Chronic hepatitis (CH)</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Modern hepatoprotectors (HP)  </vt:lpstr>
      <vt:lpstr>Презентация PowerPoint</vt:lpstr>
      <vt:lpstr>Презентация PowerPoint</vt:lpstr>
      <vt:lpstr>Portal hypertension has no symptoms</vt:lpstr>
      <vt:lpstr>Презентация PowerPoint</vt:lpstr>
      <vt:lpstr>Презентация PowerPoint</vt:lpstr>
      <vt:lpstr>Prehapatic (portal vein obstruction)</vt:lpstr>
      <vt:lpstr>Hepatic</vt:lpstr>
      <vt:lpstr>Posthepatic</vt:lpstr>
      <vt:lpstr>Principles of drug therapy in portal hypertension</vt:lpstr>
      <vt:lpstr>Primary prophylaxis and secondary prophylaxis of variceal hemorrhage </vt:lpstr>
      <vt:lpstr>Potential antifibrotic products            ( D. Schuppen, N.H. Afdhol, 2008):</vt:lpstr>
      <vt:lpstr>Презентация PowerPoint</vt:lpstr>
      <vt:lpstr>Презентация PowerPoint</vt:lpstr>
      <vt:lpstr>Презентация PowerPoint</vt:lpstr>
      <vt:lpstr>Ascites – Patient Evaluation</vt:lpstr>
      <vt:lpstr>Презентация PowerPoint</vt:lpstr>
      <vt:lpstr>Презентация PowerPoint</vt:lpstr>
      <vt:lpstr>Презентация PowerPoint</vt:lpstr>
      <vt:lpstr>Презентация PowerPoint</vt:lpstr>
      <vt:lpstr>Презентация PowerPoint</vt:lpstr>
      <vt:lpstr>Diuretics Rx in ASCITES (1)</vt:lpstr>
      <vt:lpstr>Diuretics Rx in ASCITES (2)       Refractory ascites</vt:lpstr>
      <vt:lpstr>Презентация PowerPoint</vt:lpstr>
      <vt:lpstr>Презентация PowerPoint</vt:lpstr>
      <vt:lpstr>Презентация PowerPoint</vt:lpstr>
      <vt:lpstr>Презентация PowerPoint</vt:lpstr>
      <vt:lpstr>TIPS (transjugular intrahepatic portosystemic shunt) </vt:lpstr>
      <vt:lpstr>TIPS</vt:lpstr>
      <vt:lpstr>… in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Саша</dc:creator>
  <cp:lastModifiedBy>Dell03</cp:lastModifiedBy>
  <cp:revision>178</cp:revision>
  <dcterms:created xsi:type="dcterms:W3CDTF">1601-01-01T00:00:00Z</dcterms:created>
  <dcterms:modified xsi:type="dcterms:W3CDTF">2020-03-25T08:34:13Z</dcterms:modified>
</cp:coreProperties>
</file>