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5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7" r:id="rId20"/>
    <p:sldId id="278" r:id="rId21"/>
    <p:sldId id="279" r:id="rId22"/>
    <p:sldId id="284" r:id="rId23"/>
    <p:sldId id="285" r:id="rId24"/>
    <p:sldId id="286" r:id="rId25"/>
    <p:sldId id="288" r:id="rId26"/>
    <p:sldId id="292" r:id="rId27"/>
    <p:sldId id="294" r:id="rId28"/>
    <p:sldId id="300" r:id="rId29"/>
    <p:sldId id="301" r:id="rId30"/>
    <p:sldId id="302" r:id="rId31"/>
    <p:sldId id="305" r:id="rId32"/>
    <p:sldId id="306" r:id="rId33"/>
    <p:sldId id="307" r:id="rId34"/>
    <p:sldId id="310" r:id="rId35"/>
    <p:sldId id="311" r:id="rId36"/>
    <p:sldId id="312" r:id="rId37"/>
    <p:sldId id="314" r:id="rId38"/>
    <p:sldId id="315" r:id="rId39"/>
    <p:sldId id="317" r:id="rId40"/>
    <p:sldId id="319" r:id="rId41"/>
    <p:sldId id="320" r:id="rId42"/>
    <p:sldId id="321" r:id="rId43"/>
    <p:sldId id="323" r:id="rId44"/>
    <p:sldId id="324" r:id="rId45"/>
    <p:sldId id="330" r:id="rId46"/>
    <p:sldId id="331" r:id="rId47"/>
    <p:sldId id="332" r:id="rId48"/>
    <p:sldId id="333" r:id="rId49"/>
    <p:sldId id="334" r:id="rId5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DA2510-6F22-49F2-AA4B-259DDC0C0E9F}" type="datetimeFigureOut">
              <a:rPr lang="ru-RU" smtClean="0"/>
              <a:t>24.09.2017</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2215E1-3726-4A04-B489-5C2BE2CC8701}" type="slidenum">
              <a:rPr lang="ru-RU" smtClean="0"/>
              <a:t>‹№›</a:t>
            </a:fld>
            <a:endParaRPr lang="ru-RU"/>
          </a:p>
        </p:txBody>
      </p:sp>
    </p:spTree>
    <p:extLst>
      <p:ext uri="{BB962C8B-B14F-4D97-AF65-F5344CB8AC3E}">
        <p14:creationId xmlns:p14="http://schemas.microsoft.com/office/powerpoint/2010/main" val="458012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C35C6057-1152-401A-A5BB-2BF390FCE7D1}" type="slidenum">
              <a:rPr lang="en-US" smtClean="0">
                <a:latin typeface="Calibri" pitchFamily="34" charset="0"/>
              </a:rPr>
              <a:pPr eaLnBrk="1" fontAlgn="base" hangingPunct="1">
                <a:spcBef>
                  <a:spcPct val="0"/>
                </a:spcBef>
                <a:spcAft>
                  <a:spcPct val="0"/>
                </a:spcAft>
              </a:pPr>
              <a:t>1</a:t>
            </a:fld>
            <a:endParaRPr lang="en-US">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962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D3EE8CE4-C806-4503-BD03-7A30A8E92558}" type="slidenum">
              <a:rPr lang="en-US" smtClean="0">
                <a:latin typeface="Calibri" pitchFamily="34" charset="0"/>
              </a:rPr>
              <a:pPr eaLnBrk="1" fontAlgn="base" hangingPunct="1">
                <a:spcBef>
                  <a:spcPct val="0"/>
                </a:spcBef>
                <a:spcAft>
                  <a:spcPct val="0"/>
                </a:spcAft>
              </a:pPr>
              <a:t>10</a:t>
            </a:fld>
            <a:endParaRPr lang="en-US">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972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E3013ED8-1F2A-4E6F-971C-7D19C91EDB3D}" type="slidenum">
              <a:rPr lang="en-US" smtClean="0">
                <a:latin typeface="Calibri" pitchFamily="34" charset="0"/>
              </a:rPr>
              <a:pPr eaLnBrk="1" fontAlgn="base" hangingPunct="1">
                <a:spcBef>
                  <a:spcPct val="0"/>
                </a:spcBef>
                <a:spcAft>
                  <a:spcPct val="0"/>
                </a:spcAft>
              </a:pPr>
              <a:t>11</a:t>
            </a:fld>
            <a:endParaRPr lang="en-US">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983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5ECFCBEA-89C2-40F1-AD31-3E9328261DF1}" type="slidenum">
              <a:rPr lang="en-US" smtClean="0">
                <a:latin typeface="Calibri" pitchFamily="34" charset="0"/>
              </a:rPr>
              <a:pPr eaLnBrk="1" fontAlgn="base" hangingPunct="1">
                <a:spcBef>
                  <a:spcPct val="0"/>
                </a:spcBef>
                <a:spcAft>
                  <a:spcPct val="0"/>
                </a:spcAft>
              </a:pPr>
              <a:t>12</a:t>
            </a:fld>
            <a:endParaRPr lang="en-US">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993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D4A6D85D-80C0-4B6D-8D88-BBB5DFCD5DEC}" type="slidenum">
              <a:rPr lang="en-US" smtClean="0">
                <a:latin typeface="Calibri" pitchFamily="34" charset="0"/>
              </a:rPr>
              <a:pPr eaLnBrk="1" fontAlgn="base" hangingPunct="1">
                <a:spcBef>
                  <a:spcPct val="0"/>
                </a:spcBef>
                <a:spcAft>
                  <a:spcPct val="0"/>
                </a:spcAft>
              </a:pPr>
              <a:t>13</a:t>
            </a:fld>
            <a:endParaRPr lang="en-US">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003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9DE1272B-C875-4B28-A99D-3F00E3E30C51}" type="slidenum">
              <a:rPr lang="en-US" smtClean="0">
                <a:latin typeface="Calibri" pitchFamily="34" charset="0"/>
              </a:rPr>
              <a:pPr eaLnBrk="1" fontAlgn="base" hangingPunct="1">
                <a:spcBef>
                  <a:spcPct val="0"/>
                </a:spcBef>
                <a:spcAft>
                  <a:spcPct val="0"/>
                </a:spcAft>
              </a:pPr>
              <a:t>14</a:t>
            </a:fld>
            <a:endParaRPr lang="en-US">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013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6346252C-8E72-44A3-B205-EE89F646AAE7}" type="slidenum">
              <a:rPr lang="en-US" smtClean="0">
                <a:latin typeface="Calibri" pitchFamily="34" charset="0"/>
              </a:rPr>
              <a:pPr eaLnBrk="1" fontAlgn="base" hangingPunct="1">
                <a:spcBef>
                  <a:spcPct val="0"/>
                </a:spcBef>
                <a:spcAft>
                  <a:spcPct val="0"/>
                </a:spcAft>
              </a:pPr>
              <a:t>15</a:t>
            </a:fld>
            <a:endParaRPr lang="en-US">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024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AFE80E35-B3C9-4F44-AE24-429645E1397F}" type="slidenum">
              <a:rPr lang="en-US" smtClean="0">
                <a:latin typeface="Calibri" pitchFamily="34" charset="0"/>
              </a:rPr>
              <a:pPr eaLnBrk="1" fontAlgn="base" hangingPunct="1">
                <a:spcBef>
                  <a:spcPct val="0"/>
                </a:spcBef>
                <a:spcAft>
                  <a:spcPct val="0"/>
                </a:spcAft>
              </a:pPr>
              <a:t>16</a:t>
            </a:fld>
            <a:endParaRPr lang="en-US">
              <a:latin typeface="Calibri"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034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1D43A080-8203-4C15-882A-29E40E830D46}" type="slidenum">
              <a:rPr lang="en-US" smtClean="0">
                <a:latin typeface="Calibri" pitchFamily="34" charset="0"/>
              </a:rPr>
              <a:pPr eaLnBrk="1" fontAlgn="base" hangingPunct="1">
                <a:spcBef>
                  <a:spcPct val="0"/>
                </a:spcBef>
                <a:spcAft>
                  <a:spcPct val="0"/>
                </a:spcAft>
              </a:pPr>
              <a:t>17</a:t>
            </a:fld>
            <a:endParaRPr lang="en-US">
              <a:latin typeface="Calibri"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044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5A4F3E5F-6AE5-41ED-A51F-684FB52927A6}" type="slidenum">
              <a:rPr lang="en-US" smtClean="0">
                <a:latin typeface="Calibri" pitchFamily="34" charset="0"/>
              </a:rPr>
              <a:pPr eaLnBrk="1" fontAlgn="base" hangingPunct="1">
                <a:spcBef>
                  <a:spcPct val="0"/>
                </a:spcBef>
                <a:spcAft>
                  <a:spcPct val="0"/>
                </a:spcAft>
              </a:pPr>
              <a:t>18</a:t>
            </a:fld>
            <a:endParaRPr lang="en-US">
              <a:latin typeface="Calibri"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075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C2572C25-4A40-4F22-A4CB-CB9CB1A5FF11}" type="slidenum">
              <a:rPr lang="en-US" smtClean="0">
                <a:latin typeface="Calibri" pitchFamily="34" charset="0"/>
              </a:rPr>
              <a:pPr eaLnBrk="1" fontAlgn="base" hangingPunct="1">
                <a:spcBef>
                  <a:spcPct val="0"/>
                </a:spcBef>
                <a:spcAft>
                  <a:spcPct val="0"/>
                </a:spcAft>
              </a:pPr>
              <a:t>19</a:t>
            </a:fld>
            <a:endParaRPr lang="en-US">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880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7A146B18-F24A-47F3-AFE7-EFA4D253551D}" type="slidenum">
              <a:rPr lang="en-US" smtClean="0">
                <a:latin typeface="Calibri" pitchFamily="34" charset="0"/>
              </a:rPr>
              <a:pPr eaLnBrk="1" fontAlgn="base" hangingPunct="1">
                <a:spcBef>
                  <a:spcPct val="0"/>
                </a:spcBef>
                <a:spcAft>
                  <a:spcPct val="0"/>
                </a:spcAft>
              </a:pPr>
              <a:t>2</a:t>
            </a:fld>
            <a:endParaRPr lang="en-US">
              <a:latin typeface="Calibri"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085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DD8483C0-2398-4FC2-87A3-074328CEBD85}" type="slidenum">
              <a:rPr lang="en-US" smtClean="0">
                <a:latin typeface="Calibri" pitchFamily="34" charset="0"/>
              </a:rPr>
              <a:pPr eaLnBrk="1" fontAlgn="base" hangingPunct="1">
                <a:spcBef>
                  <a:spcPct val="0"/>
                </a:spcBef>
                <a:spcAft>
                  <a:spcPct val="0"/>
                </a:spcAft>
              </a:pPr>
              <a:t>20</a:t>
            </a:fld>
            <a:endParaRPr lang="en-US">
              <a:latin typeface="Calibri"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095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82A18D2A-6046-419A-A354-133755EF80C3}" type="slidenum">
              <a:rPr lang="en-US" smtClean="0">
                <a:latin typeface="Calibri" pitchFamily="34" charset="0"/>
              </a:rPr>
              <a:pPr eaLnBrk="1" fontAlgn="base" hangingPunct="1">
                <a:spcBef>
                  <a:spcPct val="0"/>
                </a:spcBef>
                <a:spcAft>
                  <a:spcPct val="0"/>
                </a:spcAft>
              </a:pPr>
              <a:t>21</a:t>
            </a:fld>
            <a:endParaRPr lang="en-US">
              <a:latin typeface="Calibri"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46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146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DB3D5F6E-C552-4BA1-879D-692EF4C0A09A}" type="slidenum">
              <a:rPr lang="en-US" smtClean="0">
                <a:latin typeface="Calibri" pitchFamily="34" charset="0"/>
              </a:rPr>
              <a:pPr eaLnBrk="1" fontAlgn="base" hangingPunct="1">
                <a:spcBef>
                  <a:spcPct val="0"/>
                </a:spcBef>
                <a:spcAft>
                  <a:spcPct val="0"/>
                </a:spcAft>
              </a:pPr>
              <a:t>22</a:t>
            </a:fld>
            <a:endParaRPr lang="en-US">
              <a:latin typeface="Calibri"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157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01987916-591D-4D1B-9960-17923330CF51}" type="slidenum">
              <a:rPr lang="en-US" smtClean="0">
                <a:latin typeface="Calibri" pitchFamily="34" charset="0"/>
              </a:rPr>
              <a:pPr eaLnBrk="1" fontAlgn="base" hangingPunct="1">
                <a:spcBef>
                  <a:spcPct val="0"/>
                </a:spcBef>
                <a:spcAft>
                  <a:spcPct val="0"/>
                </a:spcAft>
              </a:pPr>
              <a:t>23</a:t>
            </a:fld>
            <a:endParaRPr lang="en-US">
              <a:latin typeface="Calibri"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167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D8FE1359-A65D-4383-8D1A-0BB3955C5F2A}" type="slidenum">
              <a:rPr lang="en-US" smtClean="0">
                <a:latin typeface="Calibri" pitchFamily="34" charset="0"/>
              </a:rPr>
              <a:pPr eaLnBrk="1" fontAlgn="base" hangingPunct="1">
                <a:spcBef>
                  <a:spcPct val="0"/>
                </a:spcBef>
                <a:spcAft>
                  <a:spcPct val="0"/>
                </a:spcAft>
              </a:pPr>
              <a:t>24</a:t>
            </a:fld>
            <a:endParaRPr lang="en-US">
              <a:latin typeface="Calibri"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187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1EBAFBA0-555F-4A47-9EC9-C46427DAF984}" type="slidenum">
              <a:rPr lang="en-US" smtClean="0">
                <a:latin typeface="Calibri" pitchFamily="34" charset="0"/>
              </a:rPr>
              <a:pPr eaLnBrk="1" fontAlgn="base" hangingPunct="1">
                <a:spcBef>
                  <a:spcPct val="0"/>
                </a:spcBef>
                <a:spcAft>
                  <a:spcPct val="0"/>
                </a:spcAft>
              </a:pPr>
              <a:t>25</a:t>
            </a:fld>
            <a:endParaRPr lang="en-US">
              <a:latin typeface="Calibri"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228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B963900A-AEAC-4040-948A-CA50BA9BFEB7}" type="slidenum">
              <a:rPr lang="en-US" smtClean="0">
                <a:latin typeface="Calibri" pitchFamily="34" charset="0"/>
              </a:rPr>
              <a:pPr eaLnBrk="1" fontAlgn="base" hangingPunct="1">
                <a:spcBef>
                  <a:spcPct val="0"/>
                </a:spcBef>
                <a:spcAft>
                  <a:spcPct val="0"/>
                </a:spcAft>
              </a:pPr>
              <a:t>26</a:t>
            </a:fld>
            <a:endParaRPr lang="en-US">
              <a:latin typeface="Calibri"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249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6486294E-04C6-4BA2-B806-83A6F8DEE71D}" type="slidenum">
              <a:rPr lang="en-US" smtClean="0">
                <a:latin typeface="Calibri" pitchFamily="34" charset="0"/>
              </a:rPr>
              <a:pPr eaLnBrk="1" fontAlgn="base" hangingPunct="1">
                <a:spcBef>
                  <a:spcPct val="0"/>
                </a:spcBef>
                <a:spcAft>
                  <a:spcPct val="0"/>
                </a:spcAft>
              </a:pPr>
              <a:t>27</a:t>
            </a:fld>
            <a:endParaRPr lang="en-US">
              <a:latin typeface="Calibri"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10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310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FB9D00C0-8A6D-42F4-9AF6-EF17B660E615}" type="slidenum">
              <a:rPr lang="en-US" smtClean="0">
                <a:latin typeface="Calibri" pitchFamily="34" charset="0"/>
              </a:rPr>
              <a:pPr eaLnBrk="1" fontAlgn="base" hangingPunct="1">
                <a:spcBef>
                  <a:spcPct val="0"/>
                </a:spcBef>
                <a:spcAft>
                  <a:spcPct val="0"/>
                </a:spcAft>
              </a:pPr>
              <a:t>28</a:t>
            </a:fld>
            <a:endParaRPr lang="en-US">
              <a:latin typeface="Calibri"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32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3889BBB2-F37D-41E2-A515-EE09F9E489DE}" type="slidenum">
              <a:rPr lang="en-US" smtClean="0">
                <a:latin typeface="Calibri" pitchFamily="34" charset="0"/>
              </a:rPr>
              <a:pPr eaLnBrk="1" fontAlgn="base" hangingPunct="1">
                <a:spcBef>
                  <a:spcPct val="0"/>
                </a:spcBef>
                <a:spcAft>
                  <a:spcPct val="0"/>
                </a:spcAft>
              </a:pPr>
              <a:t>29</a:t>
            </a:fld>
            <a:endParaRPr lang="en-US">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890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2A65A74C-345E-4530-9C04-A9C18CF5F867}" type="slidenum">
              <a:rPr lang="en-US" smtClean="0">
                <a:latin typeface="Calibri" pitchFamily="34" charset="0"/>
              </a:rPr>
              <a:pPr eaLnBrk="1" fontAlgn="base" hangingPunct="1">
                <a:spcBef>
                  <a:spcPct val="0"/>
                </a:spcBef>
                <a:spcAft>
                  <a:spcPct val="0"/>
                </a:spcAft>
              </a:pPr>
              <a:t>3</a:t>
            </a:fld>
            <a:endParaRPr lang="en-US">
              <a:latin typeface="Calibri"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33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3F69A48A-1220-488C-95F5-670CB1206520}" type="slidenum">
              <a:rPr lang="en-US" smtClean="0">
                <a:latin typeface="Calibri" pitchFamily="34" charset="0"/>
              </a:rPr>
              <a:pPr eaLnBrk="1" fontAlgn="base" hangingPunct="1">
                <a:spcBef>
                  <a:spcPct val="0"/>
                </a:spcBef>
                <a:spcAft>
                  <a:spcPct val="0"/>
                </a:spcAft>
              </a:pPr>
              <a:t>30</a:t>
            </a:fld>
            <a:endParaRPr lang="en-US">
              <a:latin typeface="Calibri"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36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8A8F4B97-D98D-489E-8A50-F9CD78C913C0}" type="slidenum">
              <a:rPr lang="en-US" smtClean="0">
                <a:latin typeface="Calibri" pitchFamily="34" charset="0"/>
              </a:rPr>
              <a:pPr eaLnBrk="1" fontAlgn="base" hangingPunct="1">
                <a:spcBef>
                  <a:spcPct val="0"/>
                </a:spcBef>
                <a:spcAft>
                  <a:spcPct val="0"/>
                </a:spcAft>
              </a:pPr>
              <a:t>31</a:t>
            </a:fld>
            <a:endParaRPr lang="en-US">
              <a:latin typeface="Calibri"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37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BA46C8F9-B338-4D39-BA9E-2E840A276DEE}" type="slidenum">
              <a:rPr lang="en-US" smtClean="0">
                <a:latin typeface="Calibri" pitchFamily="34" charset="0"/>
              </a:rPr>
              <a:pPr eaLnBrk="1" fontAlgn="base" hangingPunct="1">
                <a:spcBef>
                  <a:spcPct val="0"/>
                </a:spcBef>
                <a:spcAft>
                  <a:spcPct val="0"/>
                </a:spcAft>
              </a:pPr>
              <a:t>32</a:t>
            </a:fld>
            <a:endParaRPr lang="en-US">
              <a:latin typeface="Calibri"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8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38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18772D55-7E8F-4C43-999D-C418E234E087}" type="slidenum">
              <a:rPr lang="en-US" smtClean="0">
                <a:latin typeface="Calibri" pitchFamily="34" charset="0"/>
              </a:rPr>
              <a:pPr eaLnBrk="1" fontAlgn="base" hangingPunct="1">
                <a:spcBef>
                  <a:spcPct val="0"/>
                </a:spcBef>
                <a:spcAft>
                  <a:spcPct val="0"/>
                </a:spcAft>
              </a:pPr>
              <a:t>33</a:t>
            </a:fld>
            <a:endParaRPr lang="en-US">
              <a:latin typeface="Calibri"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1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41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E2A095B8-AC91-4ECC-9409-21DB552E2F8C}" type="slidenum">
              <a:rPr lang="en-US" smtClean="0">
                <a:latin typeface="Calibri" pitchFamily="34" charset="0"/>
              </a:rPr>
              <a:pPr eaLnBrk="1" fontAlgn="base" hangingPunct="1">
                <a:spcBef>
                  <a:spcPct val="0"/>
                </a:spcBef>
                <a:spcAft>
                  <a:spcPct val="0"/>
                </a:spcAft>
              </a:pPr>
              <a:t>34</a:t>
            </a:fld>
            <a:endParaRPr lang="en-US">
              <a:latin typeface="Calibri"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2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42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D99ABD58-CD36-4007-9643-D1ACB3D2F20D}" type="slidenum">
              <a:rPr lang="en-US" smtClean="0">
                <a:latin typeface="Calibri" pitchFamily="34" charset="0"/>
              </a:rPr>
              <a:pPr eaLnBrk="1" fontAlgn="base" hangingPunct="1">
                <a:spcBef>
                  <a:spcPct val="0"/>
                </a:spcBef>
                <a:spcAft>
                  <a:spcPct val="0"/>
                </a:spcAft>
              </a:pPr>
              <a:t>35</a:t>
            </a:fld>
            <a:endParaRPr lang="en-US">
              <a:latin typeface="Calibri"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43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C0DE44F3-5137-4C94-82B9-93BDF81CF717}" type="slidenum">
              <a:rPr lang="en-US" smtClean="0">
                <a:latin typeface="Calibri" pitchFamily="34" charset="0"/>
              </a:rPr>
              <a:pPr eaLnBrk="1" fontAlgn="base" hangingPunct="1">
                <a:spcBef>
                  <a:spcPct val="0"/>
                </a:spcBef>
                <a:spcAft>
                  <a:spcPct val="0"/>
                </a:spcAft>
              </a:pPr>
              <a:t>36</a:t>
            </a:fld>
            <a:endParaRPr lang="en-US">
              <a:latin typeface="Calibri"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5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45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622A6030-ED3B-4935-BA6C-7FF183683FAA}" type="slidenum">
              <a:rPr lang="en-US" smtClean="0">
                <a:latin typeface="Calibri" pitchFamily="34" charset="0"/>
              </a:rPr>
              <a:pPr eaLnBrk="1" fontAlgn="base" hangingPunct="1">
                <a:spcBef>
                  <a:spcPct val="0"/>
                </a:spcBef>
                <a:spcAft>
                  <a:spcPct val="0"/>
                </a:spcAft>
              </a:pPr>
              <a:t>37</a:t>
            </a:fld>
            <a:endParaRPr lang="en-US">
              <a:latin typeface="Calibri"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6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46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FE46BAE0-CEDB-4401-8FF0-43E6487C0978}" type="slidenum">
              <a:rPr lang="en-US" smtClean="0">
                <a:latin typeface="Calibri" pitchFamily="34" charset="0"/>
              </a:rPr>
              <a:pPr eaLnBrk="1" fontAlgn="base" hangingPunct="1">
                <a:spcBef>
                  <a:spcPct val="0"/>
                </a:spcBef>
                <a:spcAft>
                  <a:spcPct val="0"/>
                </a:spcAft>
              </a:pPr>
              <a:t>38</a:t>
            </a:fld>
            <a:endParaRPr lang="en-US">
              <a:latin typeface="Calibri"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48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74256B3F-F230-48B7-8D8F-1A0AB1A31C54}" type="slidenum">
              <a:rPr lang="en-US" smtClean="0">
                <a:latin typeface="Calibri" pitchFamily="34" charset="0"/>
              </a:rPr>
              <a:pPr eaLnBrk="1" fontAlgn="base" hangingPunct="1">
                <a:spcBef>
                  <a:spcPct val="0"/>
                </a:spcBef>
                <a:spcAft>
                  <a:spcPct val="0"/>
                </a:spcAft>
              </a:pPr>
              <a:t>39</a:t>
            </a:fld>
            <a:endParaRPr lang="en-US">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901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84B26604-A214-4D97-A6D9-D1920C9E1CFB}" type="slidenum">
              <a:rPr lang="en-US" smtClean="0">
                <a:latin typeface="Calibri" pitchFamily="34" charset="0"/>
              </a:rPr>
              <a:pPr eaLnBrk="1" fontAlgn="base" hangingPunct="1">
                <a:spcBef>
                  <a:spcPct val="0"/>
                </a:spcBef>
                <a:spcAft>
                  <a:spcPct val="0"/>
                </a:spcAft>
              </a:pPr>
              <a:t>4</a:t>
            </a:fld>
            <a:endParaRPr lang="en-US">
              <a:latin typeface="Calibri"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50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A597443E-0CA3-4B9E-90CA-3D9D002A1BB8}" type="slidenum">
              <a:rPr lang="en-US" smtClean="0">
                <a:latin typeface="Calibri" pitchFamily="34" charset="0"/>
              </a:rPr>
              <a:pPr eaLnBrk="1" fontAlgn="base" hangingPunct="1">
                <a:spcBef>
                  <a:spcPct val="0"/>
                </a:spcBef>
                <a:spcAft>
                  <a:spcPct val="0"/>
                </a:spcAft>
              </a:pPr>
              <a:t>40</a:t>
            </a:fld>
            <a:endParaRPr lang="en-US">
              <a:latin typeface="Calibri"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1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51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7F304914-1ADD-481E-A943-D512524EAC68}" type="slidenum">
              <a:rPr lang="en-US" smtClean="0">
                <a:latin typeface="Calibri" pitchFamily="34" charset="0"/>
              </a:rPr>
              <a:pPr eaLnBrk="1" fontAlgn="base" hangingPunct="1">
                <a:spcBef>
                  <a:spcPct val="0"/>
                </a:spcBef>
                <a:spcAft>
                  <a:spcPct val="0"/>
                </a:spcAft>
              </a:pPr>
              <a:t>41</a:t>
            </a:fld>
            <a:endParaRPr lang="en-US">
              <a:latin typeface="Calibri"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2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52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7DF20627-379B-44E6-A3E7-81290B301C61}" type="slidenum">
              <a:rPr lang="en-US" smtClean="0">
                <a:latin typeface="Calibri" pitchFamily="34" charset="0"/>
              </a:rPr>
              <a:pPr eaLnBrk="1" fontAlgn="base" hangingPunct="1">
                <a:spcBef>
                  <a:spcPct val="0"/>
                </a:spcBef>
                <a:spcAft>
                  <a:spcPct val="0"/>
                </a:spcAft>
              </a:pPr>
              <a:t>42</a:t>
            </a:fld>
            <a:endParaRPr lang="en-US">
              <a:latin typeface="Calibri"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4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54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4DC887B0-9398-463A-ABD0-7918ABD000AA}" type="slidenum">
              <a:rPr lang="en-US" smtClean="0">
                <a:latin typeface="Calibri" pitchFamily="34" charset="0"/>
              </a:rPr>
              <a:pPr eaLnBrk="1" fontAlgn="base" hangingPunct="1">
                <a:spcBef>
                  <a:spcPct val="0"/>
                </a:spcBef>
                <a:spcAft>
                  <a:spcPct val="0"/>
                </a:spcAft>
              </a:pPr>
              <a:t>43</a:t>
            </a:fld>
            <a:endParaRPr lang="en-US">
              <a:latin typeface="Calibri"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5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55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399A90CF-B695-48E2-BC7A-B9D307722BFE}" type="slidenum">
              <a:rPr lang="en-US" smtClean="0">
                <a:latin typeface="Calibri" pitchFamily="34" charset="0"/>
              </a:rPr>
              <a:pPr eaLnBrk="1" fontAlgn="base" hangingPunct="1">
                <a:spcBef>
                  <a:spcPct val="0"/>
                </a:spcBef>
                <a:spcAft>
                  <a:spcPct val="0"/>
                </a:spcAft>
              </a:pPr>
              <a:t>44</a:t>
            </a:fld>
            <a:endParaRPr lang="en-US">
              <a:latin typeface="Calibri"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1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61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DA3C09CF-C837-4A34-92E8-8FFB81362419}" type="slidenum">
              <a:rPr lang="en-US" smtClean="0">
                <a:latin typeface="Calibri" pitchFamily="34" charset="0"/>
              </a:rPr>
              <a:pPr eaLnBrk="1" fontAlgn="base" hangingPunct="1">
                <a:spcBef>
                  <a:spcPct val="0"/>
                </a:spcBef>
                <a:spcAft>
                  <a:spcPct val="0"/>
                </a:spcAft>
              </a:pPr>
              <a:t>45</a:t>
            </a:fld>
            <a:endParaRPr lang="en-US">
              <a:latin typeface="Calibri"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2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62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00EBA17D-9578-40E6-ACEE-084071CE13ED}" type="slidenum">
              <a:rPr lang="en-US" smtClean="0">
                <a:latin typeface="Calibri" pitchFamily="34" charset="0"/>
              </a:rPr>
              <a:pPr eaLnBrk="1" fontAlgn="base" hangingPunct="1">
                <a:spcBef>
                  <a:spcPct val="0"/>
                </a:spcBef>
                <a:spcAft>
                  <a:spcPct val="0"/>
                </a:spcAft>
              </a:pPr>
              <a:t>46</a:t>
            </a:fld>
            <a:endParaRPr lang="en-US">
              <a:latin typeface="Calibri" pitchFamily="34"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63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AE5345F0-A6C5-4427-AEB1-DFFAD5EB79D2}" type="slidenum">
              <a:rPr lang="en-US" smtClean="0">
                <a:latin typeface="Calibri" pitchFamily="34" charset="0"/>
              </a:rPr>
              <a:pPr eaLnBrk="1" fontAlgn="base" hangingPunct="1">
                <a:spcBef>
                  <a:spcPct val="0"/>
                </a:spcBef>
                <a:spcAft>
                  <a:spcPct val="0"/>
                </a:spcAft>
              </a:pPr>
              <a:t>47</a:t>
            </a:fld>
            <a:endParaRPr lang="en-US">
              <a:latin typeface="Calibri" pitchFamily="34"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4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64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851F0241-F8CC-4A6E-BB65-4C4A866EC5BE}" type="slidenum">
              <a:rPr lang="en-US" smtClean="0">
                <a:latin typeface="Calibri" pitchFamily="34" charset="0"/>
              </a:rPr>
              <a:pPr eaLnBrk="1" fontAlgn="base" hangingPunct="1">
                <a:spcBef>
                  <a:spcPct val="0"/>
                </a:spcBef>
                <a:spcAft>
                  <a:spcPct val="0"/>
                </a:spcAft>
              </a:pPr>
              <a:t>48</a:t>
            </a:fld>
            <a:endParaRPr lang="en-US">
              <a:latin typeface="Calibri" pitchFamily="34"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5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165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1B035D36-7F16-4FAC-8166-D87BE9699E69}" type="slidenum">
              <a:rPr lang="en-US" smtClean="0">
                <a:latin typeface="Calibri" pitchFamily="34" charset="0"/>
              </a:rPr>
              <a:pPr eaLnBrk="1" fontAlgn="base" hangingPunct="1">
                <a:spcBef>
                  <a:spcPct val="0"/>
                </a:spcBef>
                <a:spcAft>
                  <a:spcPct val="0"/>
                </a:spcAft>
              </a:pPr>
              <a:t>49</a:t>
            </a:fld>
            <a:endParaRPr lang="en-US">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911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30B04961-80F1-434E-A629-BE2B70F12981}" type="slidenum">
              <a:rPr lang="en-US" smtClean="0">
                <a:latin typeface="Calibri" pitchFamily="34" charset="0"/>
              </a:rPr>
              <a:pPr eaLnBrk="1" fontAlgn="base" hangingPunct="1">
                <a:spcBef>
                  <a:spcPct val="0"/>
                </a:spcBef>
                <a:spcAft>
                  <a:spcPct val="0"/>
                </a:spcAft>
              </a:pPr>
              <a:t>5</a:t>
            </a:fld>
            <a:endParaRPr lang="en-US">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921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E5DE8F8E-B362-43CF-91EB-49EE7FA38605}" type="slidenum">
              <a:rPr lang="en-US" smtClean="0">
                <a:latin typeface="Calibri" pitchFamily="34" charset="0"/>
              </a:rPr>
              <a:pPr eaLnBrk="1" fontAlgn="base" hangingPunct="1">
                <a:spcBef>
                  <a:spcPct val="0"/>
                </a:spcBef>
                <a:spcAft>
                  <a:spcPct val="0"/>
                </a:spcAft>
              </a:pPr>
              <a:t>6</a:t>
            </a:fld>
            <a:endParaRPr lang="en-US">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931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73B2AA77-642B-4A7D-8D6D-B4C5D8587FDE}" type="slidenum">
              <a:rPr lang="en-US" smtClean="0">
                <a:latin typeface="Calibri" pitchFamily="34" charset="0"/>
              </a:rPr>
              <a:pPr eaLnBrk="1" fontAlgn="base" hangingPunct="1">
                <a:spcBef>
                  <a:spcPct val="0"/>
                </a:spcBef>
                <a:spcAft>
                  <a:spcPct val="0"/>
                </a:spcAft>
              </a:pPr>
              <a:t>7</a:t>
            </a:fld>
            <a:endParaRPr lang="en-US">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942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7ECDB6BE-3FF9-4C64-81D2-1F38E25D3F5F}" type="slidenum">
              <a:rPr lang="en-US" smtClean="0">
                <a:latin typeface="Calibri" pitchFamily="34" charset="0"/>
              </a:rPr>
              <a:pPr eaLnBrk="1" fontAlgn="base" hangingPunct="1">
                <a:spcBef>
                  <a:spcPct val="0"/>
                </a:spcBef>
                <a:spcAft>
                  <a:spcPct val="0"/>
                </a:spcAft>
              </a:pPr>
              <a:t>8</a:t>
            </a:fld>
            <a:endParaRPr lang="en-US">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p>
        </p:txBody>
      </p:sp>
      <p:sp>
        <p:nvSpPr>
          <p:cNvPr id="95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F25B07A8-40AA-4D04-ACA1-FF4AF4E19AF1}" type="slidenum">
              <a:rPr lang="en-US" smtClean="0">
                <a:latin typeface="Calibri" pitchFamily="34" charset="0"/>
              </a:rPr>
              <a:pPr eaLnBrk="1" fontAlgn="base" hangingPunct="1">
                <a:spcBef>
                  <a:spcPct val="0"/>
                </a:spcBef>
                <a:spcAft>
                  <a:spcPct val="0"/>
                </a:spcAft>
              </a:pPr>
              <a:t>9</a:t>
            </a:fld>
            <a:endParaRPr lang="en-US">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61308A67-C1DC-40A8-8045-363997860381}" type="datetimeFigureOut">
              <a:rPr lang="ru-RU" smtClean="0"/>
              <a:t>24.09.2017</a:t>
            </a:fld>
            <a:endParaRPr lang="ru-RU"/>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ru-RU"/>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1DC1377-9626-488A-852A-EE036BB5E213}" type="slidenum">
              <a:rPr lang="ru-RU" smtClean="0"/>
              <a:t>‹№›</a:t>
            </a:fld>
            <a:endParaRPr lang="ru-RU"/>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ru-RU"/>
              <a:t>Образец заголовка</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61308A67-C1DC-40A8-8045-363997860381}" type="datetimeFigureOut">
              <a:rPr lang="ru-RU" smtClean="0"/>
              <a:t>24.09.2017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DC1377-9626-488A-852A-EE036BB5E213}" type="slidenum">
              <a:rPr lang="ru-RU" smtClean="0"/>
              <a:t>‹№›</a:t>
            </a:fld>
            <a:endParaRPr lang="ru-RU"/>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61308A67-C1DC-40A8-8045-363997860381}" type="datetimeFigureOut">
              <a:rPr lang="ru-RU" smtClean="0"/>
              <a:t>24.09.2017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DC1377-9626-488A-852A-EE036BB5E213}" type="slidenum">
              <a:rPr lang="ru-RU" smtClean="0"/>
              <a:t>‹№›</a:t>
            </a:fld>
            <a:endParaRPr lang="ru-RU"/>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61308A67-C1DC-40A8-8045-363997860381}" type="datetimeFigureOut">
              <a:rPr lang="ru-RU" smtClean="0"/>
              <a:t>24.09.2017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DC1377-9626-488A-852A-EE036BB5E213}" type="slidenum">
              <a:rPr lang="ru-RU" smtClean="0"/>
              <a:t>‹№›</a:t>
            </a:fld>
            <a:endParaRPr lang="ru-RU"/>
          </a:p>
        </p:txBody>
      </p:sp>
      <p:sp>
        <p:nvSpPr>
          <p:cNvPr id="11" name="Title 10"/>
          <p:cNvSpPr>
            <a:spLocks noGrp="1"/>
          </p:cNvSpPr>
          <p:nvPr>
            <p:ph type="title"/>
          </p:nvPr>
        </p:nvSpPr>
        <p:spPr/>
        <p:txBody>
          <a:bodyPr/>
          <a:lstStyle/>
          <a:p>
            <a:r>
              <a:rPr lang="ru-RU"/>
              <a:t>Образец заголовка</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61308A67-C1DC-40A8-8045-363997860381}" type="datetimeFigureOut">
              <a:rPr lang="ru-RU" smtClean="0"/>
              <a:t>24.09.2017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DC1377-9626-488A-852A-EE036BB5E213}"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1308A67-C1DC-40A8-8045-363997860381}" type="datetimeFigureOut">
              <a:rPr lang="ru-RU" smtClean="0"/>
              <a:t>24.09.2017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DC1377-9626-488A-852A-EE036BB5E213}" type="slidenum">
              <a:rPr lang="ru-RU" smtClean="0"/>
              <a:t>‹№›</a:t>
            </a:fld>
            <a:endParaRPr lang="ru-RU"/>
          </a:p>
        </p:txBody>
      </p:sp>
      <p:sp>
        <p:nvSpPr>
          <p:cNvPr id="12" name="Title 11"/>
          <p:cNvSpPr>
            <a:spLocks noGrp="1"/>
          </p:cNvSpPr>
          <p:nvPr>
            <p:ph type="title"/>
          </p:nvPr>
        </p:nvSpPr>
        <p:spPr/>
        <p:txBody>
          <a:bodyPr/>
          <a:lstStyle>
            <a:lvl1pPr>
              <a:defRPr>
                <a:solidFill>
                  <a:schemeClr val="tx2"/>
                </a:solidFill>
              </a:defRPr>
            </a:lvl1pPr>
          </a:lstStyle>
          <a:p>
            <a:r>
              <a:rPr lang="ru-RU"/>
              <a:t>Образец заголовка</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61308A67-C1DC-40A8-8045-363997860381}" type="datetimeFigureOut">
              <a:rPr lang="ru-RU" smtClean="0"/>
              <a:t>24.09.2017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DC1377-9626-488A-852A-EE036BB5E213}" type="slidenum">
              <a:rPr lang="ru-RU" smtClean="0"/>
              <a:t>‹№›</a:t>
            </a:fld>
            <a:endParaRPr lang="ru-RU"/>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61308A67-C1DC-40A8-8045-363997860381}" type="datetimeFigureOut">
              <a:rPr lang="ru-RU" smtClean="0"/>
              <a:t>24.09.2017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DC1377-9626-488A-852A-EE036BB5E213}" type="slidenum">
              <a:rPr lang="ru-RU" smtClean="0"/>
              <a:t>‹№›</a:t>
            </a:fld>
            <a:endParaRPr lang="ru-RU"/>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308A67-C1DC-40A8-8045-363997860381}" type="datetimeFigureOut">
              <a:rPr lang="ru-RU" smtClean="0"/>
              <a:t>24.09.2017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DC1377-9626-488A-852A-EE036BB5E213}"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ru-RU"/>
              <a:t>Образец заголовка</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61308A67-C1DC-40A8-8045-363997860381}" type="datetimeFigureOut">
              <a:rPr lang="ru-RU" smtClean="0"/>
              <a:t>24.09.2017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DC1377-9626-488A-852A-EE036BB5E213}"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ru-RU"/>
              <a:t>Образец заголовка</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61308A67-C1DC-40A8-8045-363997860381}" type="datetimeFigureOut">
              <a:rPr lang="ru-RU" smtClean="0"/>
              <a:t>24.09.2017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DC1377-9626-488A-852A-EE036BB5E213}"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ru-RU"/>
              <a:t>Образец заголовка</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61308A67-C1DC-40A8-8045-363997860381}" type="datetimeFigureOut">
              <a:rPr lang="ru-RU" smtClean="0"/>
              <a:t>24.09.2017</a:t>
            </a:fld>
            <a:endParaRPr lang="ru-RU"/>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ru-RU"/>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B1DC1377-9626-488A-852A-EE036BB5E213}"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ctrTitle"/>
          </p:nvPr>
        </p:nvSpPr>
        <p:spPr>
          <a:xfrm>
            <a:off x="899592" y="1192962"/>
            <a:ext cx="7776863" cy="1731982"/>
          </a:xfrm>
        </p:spPr>
        <p:txBody>
          <a:bodyPr>
            <a:normAutofit fontScale="90000"/>
          </a:bodyPr>
          <a:lstStyle/>
          <a:p>
            <a:pPr eaLnBrk="1" hangingPunct="1"/>
            <a:r>
              <a:rPr dirty="0"/>
              <a:t>Assessment of Patients with Endocrine Disorders</a:t>
            </a:r>
            <a:r>
              <a:rPr lang="en-US" dirty="0"/>
              <a:t>.</a:t>
            </a:r>
            <a:br>
              <a:rPr lang="en-US" dirty="0"/>
            </a:br>
            <a:r>
              <a:rPr lang="en-US" sz="4900" dirty="0">
                <a:solidFill>
                  <a:srgbClr val="C00000"/>
                </a:solidFill>
              </a:rPr>
              <a:t>Short review</a:t>
            </a:r>
            <a:endParaRPr sz="4900" dirty="0">
              <a:solidFill>
                <a:srgbClr val="C00000"/>
              </a:solidFill>
            </a:endParaRPr>
          </a:p>
        </p:txBody>
      </p:sp>
      <p:sp>
        <p:nvSpPr>
          <p:cNvPr id="6146" name="Subtitle 2"/>
          <p:cNvSpPr>
            <a:spLocks noGrp="1"/>
          </p:cNvSpPr>
          <p:nvPr>
            <p:ph type="subTitle" idx="1"/>
          </p:nvPr>
        </p:nvSpPr>
        <p:spPr>
          <a:xfrm>
            <a:off x="1371600" y="4124672"/>
            <a:ext cx="6400800" cy="1752600"/>
          </a:xfrm>
        </p:spPr>
        <p:txBody>
          <a:bodyPr/>
          <a:lstStyle/>
          <a:p>
            <a:pPr marL="109538" algn="r">
              <a:lnSpc>
                <a:spcPct val="90000"/>
              </a:lnSpc>
            </a:pPr>
            <a:r>
              <a:rPr lang="en-GB" altLang="en-US" sz="3600" dirty="0">
                <a:solidFill>
                  <a:schemeClr val="tx2"/>
                </a:solidFill>
              </a:rPr>
              <a:t>By </a:t>
            </a:r>
            <a:r>
              <a:rPr lang="en-GB" altLang="en-US" sz="3600" dirty="0" err="1">
                <a:solidFill>
                  <a:schemeClr val="tx2"/>
                </a:solidFill>
              </a:rPr>
              <a:t>Dr.</a:t>
            </a:r>
            <a:r>
              <a:rPr lang="en-GB" altLang="en-US" sz="3600" dirty="0">
                <a:solidFill>
                  <a:schemeClr val="tx2"/>
                </a:solidFill>
              </a:rPr>
              <a:t> </a:t>
            </a:r>
            <a:r>
              <a:rPr lang="en-GB" altLang="en-US" sz="3600" dirty="0" err="1">
                <a:solidFill>
                  <a:schemeClr val="tx2"/>
                </a:solidFill>
              </a:rPr>
              <a:t>Snizhana</a:t>
            </a:r>
            <a:r>
              <a:rPr lang="en-GB" altLang="en-US" sz="3600" dirty="0">
                <a:solidFill>
                  <a:schemeClr val="tx2"/>
                </a:solidFill>
              </a:rPr>
              <a:t> </a:t>
            </a:r>
            <a:r>
              <a:rPr lang="en-GB" altLang="en-US" sz="3600" dirty="0" err="1">
                <a:solidFill>
                  <a:schemeClr val="tx2"/>
                </a:solidFill>
              </a:rPr>
              <a:t>Feysa</a:t>
            </a:r>
            <a:endParaRPr lang="en-GB" altLang="en-US" sz="3600" dirty="0">
              <a:solidFill>
                <a:schemeClr val="tx2"/>
              </a:solidFill>
            </a:endParaRPr>
          </a:p>
          <a:p>
            <a:pPr marL="109538" algn="r">
              <a:lnSpc>
                <a:spcPct val="90000"/>
              </a:lnSpc>
            </a:pPr>
            <a:r>
              <a:rPr lang="en-GB" altLang="en-US" dirty="0">
                <a:solidFill>
                  <a:schemeClr val="tx2"/>
                </a:solidFill>
              </a:rPr>
              <a:t>MD, PhD</a:t>
            </a:r>
          </a:p>
          <a:p>
            <a:pPr marL="109538" algn="r">
              <a:lnSpc>
                <a:spcPct val="90000"/>
              </a:lnSpc>
            </a:pPr>
            <a:r>
              <a:rPr lang="en-GB" altLang="en-US" dirty="0" err="1">
                <a:solidFill>
                  <a:schemeClr val="tx2"/>
                </a:solidFill>
              </a:rPr>
              <a:t>Uzhhorod</a:t>
            </a:r>
            <a:r>
              <a:rPr lang="en-GB" altLang="en-US" dirty="0">
                <a:solidFill>
                  <a:schemeClr val="tx2"/>
                </a:solidFill>
              </a:rPr>
              <a:t> National University</a:t>
            </a:r>
          </a:p>
        </p:txBody>
      </p:sp>
    </p:spTree>
    <p:extLst>
      <p:ext uri="{BB962C8B-B14F-4D97-AF65-F5344CB8AC3E}">
        <p14:creationId xmlns:p14="http://schemas.microsoft.com/office/powerpoint/2010/main" val="213003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p:txBody>
          <a:bodyPr/>
          <a:lstStyle/>
          <a:p>
            <a:pPr eaLnBrk="1" hangingPunct="1"/>
            <a:r>
              <a:rPr lang="en-US" b="1" dirty="0">
                <a:solidFill>
                  <a:schemeClr val="accent2">
                    <a:lumMod val="50000"/>
                  </a:schemeClr>
                </a:solidFill>
              </a:rPr>
              <a:t>Insulin</a:t>
            </a:r>
          </a:p>
          <a:p>
            <a:pPr eaLnBrk="1" hangingPunct="1"/>
            <a:endParaRPr lang="en-US" dirty="0"/>
          </a:p>
          <a:p>
            <a:pPr eaLnBrk="1" hangingPunct="1"/>
            <a:r>
              <a:rPr lang="en-US" b="1" dirty="0">
                <a:solidFill>
                  <a:schemeClr val="accent2">
                    <a:lumMod val="50000"/>
                  </a:schemeClr>
                </a:solidFill>
              </a:rPr>
              <a:t>Glucagon</a:t>
            </a:r>
            <a:r>
              <a:rPr lang="en-US" dirty="0"/>
              <a:t>—stimulates </a:t>
            </a:r>
            <a:r>
              <a:rPr lang="en-US" dirty="0" err="1"/>
              <a:t>glycogenolysis</a:t>
            </a:r>
            <a:r>
              <a:rPr lang="en-US" dirty="0"/>
              <a:t> and </a:t>
            </a:r>
            <a:r>
              <a:rPr lang="en-US" dirty="0" err="1"/>
              <a:t>glyconeogenesis</a:t>
            </a:r>
            <a:endParaRPr lang="en-US" dirty="0"/>
          </a:p>
          <a:p>
            <a:pPr eaLnBrk="1" hangingPunct="1"/>
            <a:endParaRPr lang="en-US" dirty="0"/>
          </a:p>
          <a:p>
            <a:pPr eaLnBrk="1" hangingPunct="1"/>
            <a:r>
              <a:rPr lang="en-US" b="1" dirty="0" err="1">
                <a:solidFill>
                  <a:schemeClr val="accent2">
                    <a:lumMod val="50000"/>
                  </a:schemeClr>
                </a:solidFill>
              </a:rPr>
              <a:t>Somatostatin</a:t>
            </a:r>
            <a:r>
              <a:rPr lang="en-US" dirty="0"/>
              <a:t>—decreases intestinal absorption of glucose</a:t>
            </a:r>
          </a:p>
        </p:txBody>
      </p:sp>
      <p:sp>
        <p:nvSpPr>
          <p:cNvPr id="15362" name="Title 1"/>
          <p:cNvSpPr>
            <a:spLocks noGrp="1"/>
          </p:cNvSpPr>
          <p:nvPr>
            <p:ph type="title"/>
          </p:nvPr>
        </p:nvSpPr>
        <p:spPr/>
        <p:txBody>
          <a:bodyPr/>
          <a:lstStyle/>
          <a:p>
            <a:pPr algn="ctr" eaLnBrk="1" hangingPunct="1"/>
            <a:r>
              <a:rPr lang="en-US"/>
              <a:t>Pancreatic Islet cells</a:t>
            </a:r>
          </a:p>
        </p:txBody>
      </p:sp>
    </p:spTree>
    <p:extLst>
      <p:ext uri="{BB962C8B-B14F-4D97-AF65-F5344CB8AC3E}">
        <p14:creationId xmlns:p14="http://schemas.microsoft.com/office/powerpoint/2010/main" val="3827724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2"/>
          <p:cNvSpPr>
            <a:spLocks noGrp="1"/>
          </p:cNvSpPr>
          <p:nvPr>
            <p:ph idx="1"/>
          </p:nvPr>
        </p:nvSpPr>
        <p:spPr/>
        <p:txBody>
          <a:bodyPr/>
          <a:lstStyle/>
          <a:p>
            <a:pPr eaLnBrk="1" hangingPunct="1"/>
            <a:r>
              <a:rPr lang="en-US" b="1" dirty="0">
                <a:solidFill>
                  <a:schemeClr val="accent2">
                    <a:lumMod val="50000"/>
                  </a:schemeClr>
                </a:solidFill>
              </a:rPr>
              <a:t>1, 25 </a:t>
            </a:r>
            <a:r>
              <a:rPr lang="en-US" b="1" dirty="0" err="1">
                <a:solidFill>
                  <a:schemeClr val="accent2">
                    <a:lumMod val="50000"/>
                  </a:schemeClr>
                </a:solidFill>
              </a:rPr>
              <a:t>dihydroxyvitamin</a:t>
            </a:r>
            <a:r>
              <a:rPr lang="en-US" b="1" dirty="0">
                <a:solidFill>
                  <a:schemeClr val="accent2">
                    <a:lumMod val="50000"/>
                  </a:schemeClr>
                </a:solidFill>
              </a:rPr>
              <a:t> D</a:t>
            </a:r>
            <a:r>
              <a:rPr lang="en-US" dirty="0"/>
              <a:t>—stimulates calcium absorption from the intestine</a:t>
            </a:r>
          </a:p>
          <a:p>
            <a:pPr eaLnBrk="1" hangingPunct="1"/>
            <a:r>
              <a:rPr lang="en-US" b="1" dirty="0">
                <a:solidFill>
                  <a:schemeClr val="accent2">
                    <a:lumMod val="50000"/>
                  </a:schemeClr>
                </a:solidFill>
              </a:rPr>
              <a:t>Renin</a:t>
            </a:r>
            <a:r>
              <a:rPr lang="en-US" dirty="0"/>
              <a:t>—activates the RAAS</a:t>
            </a:r>
          </a:p>
          <a:p>
            <a:pPr eaLnBrk="1" hangingPunct="1"/>
            <a:r>
              <a:rPr lang="en-US" b="1" dirty="0">
                <a:solidFill>
                  <a:schemeClr val="accent2">
                    <a:lumMod val="50000"/>
                  </a:schemeClr>
                </a:solidFill>
              </a:rPr>
              <a:t>Erythropoietin</a:t>
            </a:r>
            <a:r>
              <a:rPr lang="en-US" dirty="0"/>
              <a:t>—Increases red blood cell production</a:t>
            </a:r>
          </a:p>
        </p:txBody>
      </p:sp>
      <p:sp>
        <p:nvSpPr>
          <p:cNvPr id="16386" name="Title 1"/>
          <p:cNvSpPr>
            <a:spLocks noGrp="1"/>
          </p:cNvSpPr>
          <p:nvPr>
            <p:ph type="title"/>
          </p:nvPr>
        </p:nvSpPr>
        <p:spPr/>
        <p:txBody>
          <a:bodyPr/>
          <a:lstStyle/>
          <a:p>
            <a:pPr algn="ctr" eaLnBrk="1" hangingPunct="1"/>
            <a:r>
              <a:rPr lang="en-US"/>
              <a:t>Kidney</a:t>
            </a:r>
          </a:p>
        </p:txBody>
      </p:sp>
    </p:spTree>
    <p:extLst>
      <p:ext uri="{BB962C8B-B14F-4D97-AF65-F5344CB8AC3E}">
        <p14:creationId xmlns:p14="http://schemas.microsoft.com/office/powerpoint/2010/main" val="326410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p:txBody>
          <a:bodyPr/>
          <a:lstStyle/>
          <a:p>
            <a:pPr eaLnBrk="1" hangingPunct="1"/>
            <a:r>
              <a:rPr lang="en-US" b="1" dirty="0">
                <a:solidFill>
                  <a:schemeClr val="accent2">
                    <a:lumMod val="50000"/>
                  </a:schemeClr>
                </a:solidFill>
              </a:rPr>
              <a:t>Estrogen</a:t>
            </a:r>
          </a:p>
          <a:p>
            <a:pPr eaLnBrk="1" hangingPunct="1"/>
            <a:r>
              <a:rPr lang="en-US" b="1" dirty="0">
                <a:solidFill>
                  <a:schemeClr val="accent2">
                    <a:lumMod val="50000"/>
                  </a:schemeClr>
                </a:solidFill>
              </a:rPr>
              <a:t>Progesterone</a:t>
            </a:r>
            <a:r>
              <a:rPr lang="en-US" dirty="0"/>
              <a:t>—important  in  menstrual cycle, *maintains pregnancy, </a:t>
            </a:r>
          </a:p>
        </p:txBody>
      </p:sp>
      <p:sp>
        <p:nvSpPr>
          <p:cNvPr id="17410" name="Title 1"/>
          <p:cNvSpPr>
            <a:spLocks noGrp="1"/>
          </p:cNvSpPr>
          <p:nvPr>
            <p:ph type="title"/>
          </p:nvPr>
        </p:nvSpPr>
        <p:spPr/>
        <p:txBody>
          <a:bodyPr/>
          <a:lstStyle/>
          <a:p>
            <a:pPr algn="ctr" eaLnBrk="1" hangingPunct="1"/>
            <a:r>
              <a:rPr lang="en-US"/>
              <a:t>Ovaries</a:t>
            </a:r>
          </a:p>
        </p:txBody>
      </p:sp>
    </p:spTree>
    <p:extLst>
      <p:ext uri="{BB962C8B-B14F-4D97-AF65-F5344CB8AC3E}">
        <p14:creationId xmlns:p14="http://schemas.microsoft.com/office/powerpoint/2010/main" val="1382469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p:txBody>
          <a:bodyPr/>
          <a:lstStyle/>
          <a:p>
            <a:pPr eaLnBrk="1" hangingPunct="1"/>
            <a:r>
              <a:rPr lang="en-US" b="1" dirty="0">
                <a:solidFill>
                  <a:schemeClr val="accent2">
                    <a:lumMod val="50000"/>
                  </a:schemeClr>
                </a:solidFill>
              </a:rPr>
              <a:t>Androgens, testosterone</a:t>
            </a:r>
            <a:r>
              <a:rPr lang="en-US" dirty="0"/>
              <a:t>—secondary sexual characteristics, sperm production</a:t>
            </a:r>
          </a:p>
        </p:txBody>
      </p:sp>
      <p:sp>
        <p:nvSpPr>
          <p:cNvPr id="18434" name="Title 1"/>
          <p:cNvSpPr>
            <a:spLocks noGrp="1"/>
          </p:cNvSpPr>
          <p:nvPr>
            <p:ph type="title"/>
          </p:nvPr>
        </p:nvSpPr>
        <p:spPr/>
        <p:txBody>
          <a:bodyPr/>
          <a:lstStyle/>
          <a:p>
            <a:pPr algn="ctr" eaLnBrk="1" hangingPunct="1"/>
            <a:r>
              <a:rPr lang="en-US"/>
              <a:t>Testes</a:t>
            </a:r>
          </a:p>
        </p:txBody>
      </p:sp>
    </p:spTree>
    <p:extLst>
      <p:ext uri="{BB962C8B-B14F-4D97-AF65-F5344CB8AC3E}">
        <p14:creationId xmlns:p14="http://schemas.microsoft.com/office/powerpoint/2010/main" val="2839418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1"/>
          </p:nvPr>
        </p:nvSpPr>
        <p:spPr/>
        <p:txBody>
          <a:bodyPr/>
          <a:lstStyle/>
          <a:p>
            <a:pPr eaLnBrk="1" hangingPunct="1"/>
            <a:r>
              <a:rPr lang="en-US" dirty="0"/>
              <a:t>Releases </a:t>
            </a:r>
            <a:r>
              <a:rPr lang="en-US" b="1" dirty="0" err="1">
                <a:solidFill>
                  <a:schemeClr val="accent2">
                    <a:lumMod val="50000"/>
                  </a:schemeClr>
                </a:solidFill>
              </a:rPr>
              <a:t>thymosin</a:t>
            </a:r>
            <a:r>
              <a:rPr lang="en-US" b="1" dirty="0">
                <a:solidFill>
                  <a:schemeClr val="accent2">
                    <a:lumMod val="50000"/>
                  </a:schemeClr>
                </a:solidFill>
              </a:rPr>
              <a:t> and </a:t>
            </a:r>
            <a:r>
              <a:rPr lang="en-US" b="1" dirty="0" err="1">
                <a:solidFill>
                  <a:schemeClr val="accent2">
                    <a:lumMod val="50000"/>
                  </a:schemeClr>
                </a:solidFill>
              </a:rPr>
              <a:t>thymopoietin</a:t>
            </a:r>
            <a:endParaRPr lang="en-US" b="1" dirty="0">
              <a:solidFill>
                <a:schemeClr val="accent2">
                  <a:lumMod val="50000"/>
                </a:schemeClr>
              </a:solidFill>
            </a:endParaRPr>
          </a:p>
          <a:p>
            <a:pPr eaLnBrk="1" hangingPunct="1"/>
            <a:r>
              <a:rPr lang="en-US" dirty="0"/>
              <a:t>Affects maturation of T </a:t>
            </a:r>
            <a:r>
              <a:rPr lang="en-US" dirty="0" err="1"/>
              <a:t>lymphocetes</a:t>
            </a:r>
            <a:endParaRPr lang="en-US" dirty="0"/>
          </a:p>
        </p:txBody>
      </p:sp>
      <p:sp>
        <p:nvSpPr>
          <p:cNvPr id="19458" name="Title 1"/>
          <p:cNvSpPr>
            <a:spLocks noGrp="1"/>
          </p:cNvSpPr>
          <p:nvPr>
            <p:ph type="title"/>
          </p:nvPr>
        </p:nvSpPr>
        <p:spPr/>
        <p:txBody>
          <a:bodyPr/>
          <a:lstStyle/>
          <a:p>
            <a:pPr algn="ctr" eaLnBrk="1" hangingPunct="1"/>
            <a:r>
              <a:rPr lang="en-US"/>
              <a:t>Thymus</a:t>
            </a:r>
          </a:p>
        </p:txBody>
      </p:sp>
    </p:spTree>
    <p:extLst>
      <p:ext uri="{BB962C8B-B14F-4D97-AF65-F5344CB8AC3E}">
        <p14:creationId xmlns:p14="http://schemas.microsoft.com/office/powerpoint/2010/main" val="36005780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p:txBody>
          <a:bodyPr/>
          <a:lstStyle/>
          <a:p>
            <a:pPr eaLnBrk="1" hangingPunct="1"/>
            <a:r>
              <a:rPr lang="en-US" b="1" dirty="0">
                <a:solidFill>
                  <a:schemeClr val="accent2">
                    <a:lumMod val="50000"/>
                  </a:schemeClr>
                </a:solidFill>
              </a:rPr>
              <a:t>Melatonin</a:t>
            </a:r>
          </a:p>
          <a:p>
            <a:pPr eaLnBrk="1" hangingPunct="1"/>
            <a:r>
              <a:rPr lang="en-US" dirty="0"/>
              <a:t>Affects sleep, fertility and aging</a:t>
            </a:r>
          </a:p>
        </p:txBody>
      </p:sp>
      <p:sp>
        <p:nvSpPr>
          <p:cNvPr id="20482" name="Title 1"/>
          <p:cNvSpPr>
            <a:spLocks noGrp="1"/>
          </p:cNvSpPr>
          <p:nvPr>
            <p:ph type="title"/>
          </p:nvPr>
        </p:nvSpPr>
        <p:spPr/>
        <p:txBody>
          <a:bodyPr/>
          <a:lstStyle/>
          <a:p>
            <a:pPr algn="ctr" eaLnBrk="1" hangingPunct="1"/>
            <a:r>
              <a:rPr lang="en-US"/>
              <a:t>Pineal</a:t>
            </a:r>
          </a:p>
        </p:txBody>
      </p:sp>
    </p:spTree>
    <p:extLst>
      <p:ext uri="{BB962C8B-B14F-4D97-AF65-F5344CB8AC3E}">
        <p14:creationId xmlns:p14="http://schemas.microsoft.com/office/powerpoint/2010/main" val="29617889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p:txBody>
          <a:bodyPr/>
          <a:lstStyle/>
          <a:p>
            <a:pPr eaLnBrk="1" hangingPunct="1"/>
            <a:r>
              <a:rPr lang="en-US"/>
              <a:t>Work locally</a:t>
            </a:r>
          </a:p>
          <a:p>
            <a:pPr eaLnBrk="1" hangingPunct="1"/>
            <a:r>
              <a:rPr lang="en-US"/>
              <a:t>Released by plasma cells</a:t>
            </a:r>
          </a:p>
          <a:p>
            <a:pPr eaLnBrk="1" hangingPunct="1"/>
            <a:r>
              <a:rPr lang="en-US"/>
              <a:t>Affect fertility, blood clotting, body temperature</a:t>
            </a:r>
          </a:p>
        </p:txBody>
      </p:sp>
      <p:sp>
        <p:nvSpPr>
          <p:cNvPr id="21506" name="Title 1"/>
          <p:cNvSpPr>
            <a:spLocks noGrp="1"/>
          </p:cNvSpPr>
          <p:nvPr>
            <p:ph type="title"/>
          </p:nvPr>
        </p:nvSpPr>
        <p:spPr/>
        <p:txBody>
          <a:bodyPr/>
          <a:lstStyle/>
          <a:p>
            <a:pPr algn="ctr" eaLnBrk="1" hangingPunct="1"/>
            <a:r>
              <a:rPr lang="en-US"/>
              <a:t>Prostaglandins</a:t>
            </a:r>
          </a:p>
        </p:txBody>
      </p:sp>
    </p:spTree>
    <p:extLst>
      <p:ext uri="{BB962C8B-B14F-4D97-AF65-F5344CB8AC3E}">
        <p14:creationId xmlns:p14="http://schemas.microsoft.com/office/powerpoint/2010/main" val="3356067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Content Placeholder 2"/>
          <p:cNvSpPr>
            <a:spLocks noGrp="1"/>
          </p:cNvSpPr>
          <p:nvPr>
            <p:ph idx="1"/>
          </p:nvPr>
        </p:nvSpPr>
        <p:spPr/>
        <p:txBody>
          <a:bodyPr/>
          <a:lstStyle/>
          <a:p>
            <a:pPr eaLnBrk="1" hangingPunct="1"/>
            <a:r>
              <a:rPr lang="en-US" b="1" dirty="0">
                <a:solidFill>
                  <a:srgbClr val="C00000"/>
                </a:solidFill>
              </a:rPr>
              <a:t>Health history</a:t>
            </a:r>
            <a:r>
              <a:rPr lang="en-US" dirty="0"/>
              <a:t>—energy level, hand and foot size changes, headaches, urinary changes, heat and cold intolerance, changes in sexual characteristics, personality changes, others</a:t>
            </a:r>
          </a:p>
          <a:p>
            <a:pPr eaLnBrk="1" hangingPunct="1"/>
            <a:r>
              <a:rPr lang="en-US" b="1" dirty="0">
                <a:solidFill>
                  <a:srgbClr val="C00000"/>
                </a:solidFill>
              </a:rPr>
              <a:t>Physical assessment</a:t>
            </a:r>
            <a:r>
              <a:rPr lang="en-US" dirty="0"/>
              <a:t>—appearance including hair distribution, fat distribution, quality of skin, appearance of eyes, size of feet and hands, peripheral edema, facial puffiness, vital signs</a:t>
            </a:r>
          </a:p>
        </p:txBody>
      </p:sp>
      <p:sp>
        <p:nvSpPr>
          <p:cNvPr id="22530" name="Title 1"/>
          <p:cNvSpPr>
            <a:spLocks noGrp="1"/>
          </p:cNvSpPr>
          <p:nvPr>
            <p:ph type="title"/>
          </p:nvPr>
        </p:nvSpPr>
        <p:spPr/>
        <p:txBody>
          <a:bodyPr/>
          <a:lstStyle/>
          <a:p>
            <a:pPr algn="ctr" eaLnBrk="1" hangingPunct="1"/>
            <a:r>
              <a:rPr lang="en-US"/>
              <a:t>Assessment</a:t>
            </a:r>
          </a:p>
        </p:txBody>
      </p:sp>
    </p:spTree>
    <p:extLst>
      <p:ext uri="{BB962C8B-B14F-4D97-AF65-F5344CB8AC3E}">
        <p14:creationId xmlns:p14="http://schemas.microsoft.com/office/powerpoint/2010/main" val="604865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274320" indent="-274320" eaLnBrk="1" fontAlgn="auto" hangingPunct="1">
              <a:spcBef>
                <a:spcPts val="580"/>
              </a:spcBef>
              <a:spcAft>
                <a:spcPts val="0"/>
              </a:spcAft>
              <a:buFont typeface="Wingdings 2"/>
              <a:buChar char=""/>
              <a:defRPr/>
            </a:pPr>
            <a:r>
              <a:rPr lang="en-US" dirty="0"/>
              <a:t>Serum levels of hormones</a:t>
            </a:r>
          </a:p>
          <a:p>
            <a:pPr marL="274320" indent="-274320" eaLnBrk="1" fontAlgn="auto" hangingPunct="1">
              <a:spcBef>
                <a:spcPts val="580"/>
              </a:spcBef>
              <a:spcAft>
                <a:spcPts val="0"/>
              </a:spcAft>
              <a:buFont typeface="Wingdings 2"/>
              <a:buChar char=""/>
              <a:defRPr/>
            </a:pPr>
            <a:r>
              <a:rPr lang="en-US" dirty="0"/>
              <a:t>Detection of antibodies against certain hormones</a:t>
            </a:r>
          </a:p>
          <a:p>
            <a:pPr marL="274320" indent="-274320" eaLnBrk="1" fontAlgn="auto" hangingPunct="1">
              <a:spcBef>
                <a:spcPts val="580"/>
              </a:spcBef>
              <a:spcAft>
                <a:spcPts val="0"/>
              </a:spcAft>
              <a:buFont typeface="Wingdings 2"/>
              <a:buChar char=""/>
              <a:defRPr/>
            </a:pPr>
            <a:r>
              <a:rPr lang="en-US" dirty="0"/>
              <a:t>Urinary tests to measure by-products (</a:t>
            </a:r>
            <a:r>
              <a:rPr lang="en-US" dirty="0" err="1"/>
              <a:t>norepinephrine</a:t>
            </a:r>
            <a:r>
              <a:rPr lang="en-US" dirty="0"/>
              <a:t>, </a:t>
            </a:r>
            <a:r>
              <a:rPr lang="en-US" dirty="0" err="1"/>
              <a:t>metanephrines</a:t>
            </a:r>
            <a:r>
              <a:rPr lang="en-US" dirty="0"/>
              <a:t>, dopamine)</a:t>
            </a:r>
          </a:p>
          <a:p>
            <a:pPr marL="274320" indent="-274320" eaLnBrk="1" fontAlgn="auto" hangingPunct="1">
              <a:spcBef>
                <a:spcPts val="580"/>
              </a:spcBef>
              <a:spcAft>
                <a:spcPts val="0"/>
              </a:spcAft>
              <a:buFont typeface="Wingdings 2"/>
              <a:buChar char=""/>
              <a:defRPr/>
            </a:pPr>
            <a:r>
              <a:rPr lang="en-US" dirty="0"/>
              <a:t>Stimulation tests—determine how an endocrine gland responds to stimulating hormone. If the hormone responds, then the problem lies w/</a:t>
            </a:r>
            <a:r>
              <a:rPr lang="en-US" dirty="0" err="1"/>
              <a:t>hypothalmus</a:t>
            </a:r>
            <a:r>
              <a:rPr lang="en-US" dirty="0"/>
              <a:t> or pituitary</a:t>
            </a:r>
          </a:p>
          <a:p>
            <a:pPr marL="274320" indent="-274320" eaLnBrk="1" fontAlgn="auto" hangingPunct="1">
              <a:spcBef>
                <a:spcPts val="580"/>
              </a:spcBef>
              <a:spcAft>
                <a:spcPts val="0"/>
              </a:spcAft>
              <a:buFont typeface="Wingdings 2"/>
              <a:buChar char=""/>
              <a:defRPr/>
            </a:pPr>
            <a:r>
              <a:rPr lang="en-US" dirty="0"/>
              <a:t>Suppression tests—tests negative feedback systems that control secretion of hormones from the hypothalamus or pituitary. </a:t>
            </a:r>
          </a:p>
        </p:txBody>
      </p:sp>
      <p:sp>
        <p:nvSpPr>
          <p:cNvPr id="23554" name="Title 1"/>
          <p:cNvSpPr>
            <a:spLocks noGrp="1"/>
          </p:cNvSpPr>
          <p:nvPr>
            <p:ph type="title"/>
          </p:nvPr>
        </p:nvSpPr>
        <p:spPr/>
        <p:txBody>
          <a:bodyPr/>
          <a:lstStyle/>
          <a:p>
            <a:pPr algn="ctr" eaLnBrk="1" hangingPunct="1"/>
            <a:r>
              <a:rPr lang="en-US"/>
              <a:t>Diagnostic Evaluation</a:t>
            </a:r>
          </a:p>
        </p:txBody>
      </p:sp>
    </p:spTree>
    <p:extLst>
      <p:ext uri="{BB962C8B-B14F-4D97-AF65-F5344CB8AC3E}">
        <p14:creationId xmlns:p14="http://schemas.microsoft.com/office/powerpoint/2010/main" val="20655052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Content Placeholder 2"/>
          <p:cNvSpPr>
            <a:spLocks noGrp="1"/>
          </p:cNvSpPr>
          <p:nvPr>
            <p:ph idx="1"/>
          </p:nvPr>
        </p:nvSpPr>
        <p:spPr>
          <a:xfrm>
            <a:off x="699247" y="2708920"/>
            <a:ext cx="7745505" cy="3417242"/>
          </a:xfrm>
        </p:spPr>
        <p:txBody>
          <a:bodyPr/>
          <a:lstStyle/>
          <a:p>
            <a:pPr eaLnBrk="1" hangingPunct="1"/>
            <a:r>
              <a:rPr lang="en-US" dirty="0"/>
              <a:t>H&amp;P        (Health history and Physical assessment)</a:t>
            </a:r>
          </a:p>
          <a:p>
            <a:pPr eaLnBrk="1" hangingPunct="1"/>
            <a:r>
              <a:rPr lang="en-US" dirty="0"/>
              <a:t>Vision tests</a:t>
            </a:r>
          </a:p>
          <a:p>
            <a:pPr eaLnBrk="1" hangingPunct="1"/>
            <a:r>
              <a:rPr lang="en-US" dirty="0"/>
              <a:t>CT, MRI</a:t>
            </a:r>
          </a:p>
          <a:p>
            <a:pPr eaLnBrk="1" hangingPunct="1"/>
            <a:r>
              <a:rPr lang="en-US" dirty="0"/>
              <a:t>Serum levels of pituitary hormones, others</a:t>
            </a:r>
          </a:p>
        </p:txBody>
      </p:sp>
      <p:sp>
        <p:nvSpPr>
          <p:cNvPr id="2" name="Title 1"/>
          <p:cNvSpPr>
            <a:spLocks noGrp="1"/>
          </p:cNvSpPr>
          <p:nvPr>
            <p:ph type="title"/>
          </p:nvPr>
        </p:nvSpPr>
        <p:spPr/>
        <p:txBody>
          <a:bodyPr>
            <a:noAutofit/>
          </a:bodyPr>
          <a:lstStyle/>
          <a:p>
            <a:pPr algn="ctr" eaLnBrk="1" fontAlgn="auto" hangingPunct="1">
              <a:spcAft>
                <a:spcPts val="0"/>
              </a:spcAft>
              <a:defRPr/>
            </a:pPr>
            <a:r>
              <a:rPr lang="en-US" sz="4000" dirty="0"/>
              <a:t>Pituitary Tumors—Assessment and Diagnostic Findings</a:t>
            </a:r>
          </a:p>
        </p:txBody>
      </p:sp>
    </p:spTree>
    <p:extLst>
      <p:ext uri="{BB962C8B-B14F-4D97-AF65-F5344CB8AC3E}">
        <p14:creationId xmlns:p14="http://schemas.microsoft.com/office/powerpoint/2010/main" val="2189038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p:txBody>
          <a:bodyPr>
            <a:normAutofit/>
          </a:bodyPr>
          <a:lstStyle/>
          <a:p>
            <a:pPr eaLnBrk="1" hangingPunct="1"/>
            <a:r>
              <a:rPr lang="en-US"/>
              <a:t>Hypothalamus</a:t>
            </a:r>
          </a:p>
          <a:p>
            <a:pPr eaLnBrk="1" hangingPunct="1"/>
            <a:r>
              <a:rPr lang="en-US"/>
              <a:t>Posterior Pituitary</a:t>
            </a:r>
          </a:p>
          <a:p>
            <a:pPr eaLnBrk="1" hangingPunct="1"/>
            <a:r>
              <a:rPr lang="en-US"/>
              <a:t>Anterior Pituitary</a:t>
            </a:r>
          </a:p>
          <a:p>
            <a:pPr eaLnBrk="1" hangingPunct="1"/>
            <a:r>
              <a:rPr lang="en-US"/>
              <a:t>Thyroid</a:t>
            </a:r>
          </a:p>
          <a:p>
            <a:pPr eaLnBrk="1" hangingPunct="1"/>
            <a:r>
              <a:rPr lang="en-US"/>
              <a:t>Parathyroids</a:t>
            </a:r>
          </a:p>
          <a:p>
            <a:pPr eaLnBrk="1" hangingPunct="1"/>
            <a:r>
              <a:rPr lang="en-US"/>
              <a:t>Adrenals</a:t>
            </a:r>
          </a:p>
          <a:p>
            <a:pPr eaLnBrk="1" hangingPunct="1"/>
            <a:r>
              <a:rPr lang="en-US"/>
              <a:t>Pancreatic islets</a:t>
            </a:r>
          </a:p>
          <a:p>
            <a:pPr eaLnBrk="1" hangingPunct="1"/>
            <a:r>
              <a:rPr lang="en-US"/>
              <a:t>Ovaries and testes</a:t>
            </a:r>
          </a:p>
        </p:txBody>
      </p:sp>
      <p:sp>
        <p:nvSpPr>
          <p:cNvPr id="7170" name="Title 1"/>
          <p:cNvSpPr>
            <a:spLocks noGrp="1"/>
          </p:cNvSpPr>
          <p:nvPr>
            <p:ph type="title"/>
          </p:nvPr>
        </p:nvSpPr>
        <p:spPr/>
        <p:txBody>
          <a:bodyPr/>
          <a:lstStyle/>
          <a:p>
            <a:pPr eaLnBrk="1" hangingPunct="1"/>
            <a:r>
              <a:rPr lang="en-US"/>
              <a:t>Glands of the Endocrine System</a:t>
            </a:r>
          </a:p>
        </p:txBody>
      </p:sp>
    </p:spTree>
    <p:extLst>
      <p:ext uri="{BB962C8B-B14F-4D97-AF65-F5344CB8AC3E}">
        <p14:creationId xmlns:p14="http://schemas.microsoft.com/office/powerpoint/2010/main" val="40941206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idx="1"/>
          </p:nvPr>
        </p:nvSpPr>
        <p:spPr>
          <a:xfrm>
            <a:off x="539553" y="2204864"/>
            <a:ext cx="8280920" cy="4464495"/>
          </a:xfrm>
        </p:spPr>
        <p:txBody>
          <a:bodyPr/>
          <a:lstStyle/>
          <a:p>
            <a:pPr eaLnBrk="1" hangingPunct="1"/>
            <a:r>
              <a:rPr lang="en-US" dirty="0"/>
              <a:t>Deficiency of ADH</a:t>
            </a:r>
          </a:p>
          <a:p>
            <a:pPr eaLnBrk="1" hangingPunct="1"/>
            <a:r>
              <a:rPr lang="en-US" dirty="0"/>
              <a:t>Excessive thirst, large volumes of dilute urine</a:t>
            </a:r>
          </a:p>
          <a:p>
            <a:pPr eaLnBrk="1" hangingPunct="1"/>
            <a:r>
              <a:rPr lang="en-US" b="1" dirty="0"/>
              <a:t>Can occur secondary to brain tumors, head trauma, infections of the CNS, and surgical ablation or radiation</a:t>
            </a:r>
          </a:p>
          <a:p>
            <a:pPr eaLnBrk="1" hangingPunct="1"/>
            <a:r>
              <a:rPr lang="en-US" dirty="0" err="1"/>
              <a:t>Nephrogenic</a:t>
            </a:r>
            <a:r>
              <a:rPr lang="en-US" dirty="0"/>
              <a:t> DI—relates to failure of the renal tubules to respond to ADH. Can be related to hypokalemia, </a:t>
            </a:r>
            <a:r>
              <a:rPr lang="en-US" dirty="0" err="1"/>
              <a:t>hypercalcemia</a:t>
            </a:r>
            <a:r>
              <a:rPr lang="en-US" dirty="0"/>
              <a:t> and to medications (lithium </a:t>
            </a:r>
            <a:r>
              <a:rPr lang="en-US" dirty="0" err="1"/>
              <a:t>demeocycline</a:t>
            </a:r>
            <a:r>
              <a:rPr lang="en-US" dirty="0"/>
              <a:t>)</a:t>
            </a:r>
          </a:p>
          <a:p>
            <a:pPr eaLnBrk="1" hangingPunct="1"/>
            <a:endParaRPr lang="en-US" dirty="0"/>
          </a:p>
        </p:txBody>
      </p:sp>
      <p:sp>
        <p:nvSpPr>
          <p:cNvPr id="27650" name="Title 1"/>
          <p:cNvSpPr>
            <a:spLocks noGrp="1"/>
          </p:cNvSpPr>
          <p:nvPr>
            <p:ph type="title"/>
          </p:nvPr>
        </p:nvSpPr>
        <p:spPr/>
        <p:txBody>
          <a:bodyPr/>
          <a:lstStyle/>
          <a:p>
            <a:pPr algn="ctr" eaLnBrk="1" hangingPunct="1"/>
            <a:r>
              <a:rPr lang="en-US"/>
              <a:t>Diabetes Insipidus</a:t>
            </a:r>
          </a:p>
        </p:txBody>
      </p:sp>
    </p:spTree>
    <p:extLst>
      <p:ext uri="{BB962C8B-B14F-4D97-AF65-F5344CB8AC3E}">
        <p14:creationId xmlns:p14="http://schemas.microsoft.com/office/powerpoint/2010/main" val="31620976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Content Placeholder 2"/>
          <p:cNvSpPr>
            <a:spLocks noGrp="1"/>
          </p:cNvSpPr>
          <p:nvPr>
            <p:ph idx="1"/>
          </p:nvPr>
        </p:nvSpPr>
        <p:spPr>
          <a:xfrm>
            <a:off x="683568" y="2132856"/>
            <a:ext cx="7745505" cy="3877815"/>
          </a:xfrm>
        </p:spPr>
        <p:txBody>
          <a:bodyPr/>
          <a:lstStyle/>
          <a:p>
            <a:pPr eaLnBrk="1" hangingPunct="1"/>
            <a:r>
              <a:rPr lang="en-US" dirty="0"/>
              <a:t>Excessive thirst</a:t>
            </a:r>
          </a:p>
          <a:p>
            <a:pPr eaLnBrk="1" hangingPunct="1"/>
            <a:r>
              <a:rPr lang="en-US" dirty="0"/>
              <a:t>Urinary sp. gr. of 1.001.1.005</a:t>
            </a:r>
          </a:p>
          <a:p>
            <a:r>
              <a:rPr lang="en-US" dirty="0"/>
              <a:t>Fluid deprivation test—withhold fluids for 8-12 hours. Weigh patient frequently. Inability to slow down the urinary output and fail to concentrate urine are diagnostic.  Stop test if patient is </a:t>
            </a:r>
            <a:r>
              <a:rPr lang="en-US" dirty="0" err="1"/>
              <a:t>tachycardic</a:t>
            </a:r>
            <a:r>
              <a:rPr lang="en-US" dirty="0"/>
              <a:t> or hypotensive </a:t>
            </a:r>
          </a:p>
          <a:p>
            <a:r>
              <a:rPr lang="en-US" dirty="0"/>
              <a:t>Trial of </a:t>
            </a:r>
            <a:r>
              <a:rPr lang="en-US" dirty="0" err="1"/>
              <a:t>desmopressin</a:t>
            </a:r>
            <a:r>
              <a:rPr lang="en-US" dirty="0"/>
              <a:t> and IV hypertonic saline</a:t>
            </a:r>
          </a:p>
          <a:p>
            <a:r>
              <a:rPr lang="en-US" dirty="0"/>
              <a:t>Monitor serum and urine osmolality and ADH levels</a:t>
            </a:r>
          </a:p>
          <a:p>
            <a:pPr eaLnBrk="1" hangingPunct="1"/>
            <a:endParaRPr lang="en-US" dirty="0"/>
          </a:p>
        </p:txBody>
      </p:sp>
      <p:sp>
        <p:nvSpPr>
          <p:cNvPr id="28674" name="Title 1"/>
          <p:cNvSpPr>
            <a:spLocks noGrp="1"/>
          </p:cNvSpPr>
          <p:nvPr>
            <p:ph type="title"/>
          </p:nvPr>
        </p:nvSpPr>
        <p:spPr>
          <a:xfrm>
            <a:off x="323528" y="404664"/>
            <a:ext cx="8640960" cy="1054250"/>
          </a:xfrm>
        </p:spPr>
        <p:txBody>
          <a:bodyPr/>
          <a:lstStyle/>
          <a:p>
            <a:r>
              <a:rPr lang="en-US" sz="4000" dirty="0"/>
              <a:t>Manifestations, </a:t>
            </a:r>
            <a:br>
              <a:rPr lang="en-US" sz="4000" dirty="0"/>
            </a:br>
            <a:r>
              <a:rPr lang="en-US" sz="4000" dirty="0"/>
              <a:t>Assessment and Diagnostic Findings</a:t>
            </a:r>
          </a:p>
        </p:txBody>
      </p:sp>
    </p:spTree>
    <p:extLst>
      <p:ext uri="{BB962C8B-B14F-4D97-AF65-F5344CB8AC3E}">
        <p14:creationId xmlns:p14="http://schemas.microsoft.com/office/powerpoint/2010/main" val="41215203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p:txBody>
          <a:bodyPr>
            <a:normAutofit lnSpcReduction="10000"/>
          </a:bodyPr>
          <a:lstStyle/>
          <a:p>
            <a:pPr eaLnBrk="1" hangingPunct="1"/>
            <a:r>
              <a:rPr lang="en-US"/>
              <a:t>T3 and T4</a:t>
            </a:r>
          </a:p>
          <a:p>
            <a:pPr eaLnBrk="1" hangingPunct="1"/>
            <a:r>
              <a:rPr lang="en-US"/>
              <a:t>Need iodine for synthesis of hormones—excess will result in adaptive decline in utilization called the Wolf-Chaikoff mechanism</a:t>
            </a:r>
          </a:p>
          <a:p>
            <a:pPr eaLnBrk="1" hangingPunct="1"/>
            <a:r>
              <a:rPr lang="en-US"/>
              <a:t>Thyroid is controlled by TSH </a:t>
            </a:r>
          </a:p>
          <a:p>
            <a:pPr eaLnBrk="1" hangingPunct="1"/>
            <a:r>
              <a:rPr lang="en-US"/>
              <a:t>Cellular metabolism, brain development, normal growth, affect every organ in the body</a:t>
            </a:r>
          </a:p>
          <a:p>
            <a:pPr eaLnBrk="1" hangingPunct="1"/>
            <a:r>
              <a:rPr lang="en-US"/>
              <a:t>T3 is five times as potent as T4</a:t>
            </a:r>
          </a:p>
          <a:p>
            <a:pPr eaLnBrk="1" hangingPunct="1"/>
            <a:r>
              <a:rPr lang="en-US"/>
              <a:t>Calcitonin—secreted in response to high levels of serum calcium, increases deposition in the bone</a:t>
            </a:r>
          </a:p>
        </p:txBody>
      </p:sp>
      <p:sp>
        <p:nvSpPr>
          <p:cNvPr id="33794" name="Title 1"/>
          <p:cNvSpPr>
            <a:spLocks noGrp="1"/>
          </p:cNvSpPr>
          <p:nvPr>
            <p:ph type="title"/>
          </p:nvPr>
        </p:nvSpPr>
        <p:spPr/>
        <p:txBody>
          <a:bodyPr/>
          <a:lstStyle/>
          <a:p>
            <a:pPr algn="ctr" eaLnBrk="1" hangingPunct="1"/>
            <a:r>
              <a:rPr lang="en-US"/>
              <a:t>Thyroid</a:t>
            </a:r>
          </a:p>
        </p:txBody>
      </p:sp>
    </p:spTree>
    <p:extLst>
      <p:ext uri="{BB962C8B-B14F-4D97-AF65-F5344CB8AC3E}">
        <p14:creationId xmlns:p14="http://schemas.microsoft.com/office/powerpoint/2010/main" val="39303477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p:txBody>
          <a:bodyPr>
            <a:normAutofit lnSpcReduction="10000"/>
          </a:bodyPr>
          <a:lstStyle/>
          <a:p>
            <a:pPr eaLnBrk="1" hangingPunct="1"/>
            <a:r>
              <a:rPr lang="en-US"/>
              <a:t>Inspect  gland</a:t>
            </a:r>
          </a:p>
          <a:p>
            <a:pPr eaLnBrk="1" hangingPunct="1"/>
            <a:r>
              <a:rPr lang="en-US"/>
              <a:t>Observe for goiter</a:t>
            </a:r>
          </a:p>
          <a:p>
            <a:pPr eaLnBrk="1" hangingPunct="1"/>
            <a:r>
              <a:rPr lang="en-US"/>
              <a:t>Check TSH, serum T3 and T4</a:t>
            </a:r>
          </a:p>
          <a:p>
            <a:pPr eaLnBrk="1" hangingPunct="1"/>
            <a:r>
              <a:rPr lang="en-US"/>
              <a:t>T3 resin uptake test useful in evaluating thyroid hormone levels in patients who have received diagnostic or therapeutic dose of iodine. Estrogens, Dilantin, Tagamet, Heparin, amiodarone, PTU,steroids and Lithium can cloud the accuracy</a:t>
            </a:r>
          </a:p>
          <a:p>
            <a:pPr eaLnBrk="1" hangingPunct="1"/>
            <a:r>
              <a:rPr lang="en-US"/>
              <a:t>T3 more accurate indicator of hyperthyroidism according to text</a:t>
            </a:r>
          </a:p>
        </p:txBody>
      </p:sp>
      <p:sp>
        <p:nvSpPr>
          <p:cNvPr id="34818" name="Title 1"/>
          <p:cNvSpPr>
            <a:spLocks noGrp="1"/>
          </p:cNvSpPr>
          <p:nvPr>
            <p:ph type="title"/>
          </p:nvPr>
        </p:nvSpPr>
        <p:spPr/>
        <p:txBody>
          <a:bodyPr/>
          <a:lstStyle/>
          <a:p>
            <a:pPr algn="ctr" eaLnBrk="1" hangingPunct="1"/>
            <a:r>
              <a:rPr lang="en-US"/>
              <a:t>Thyroid</a:t>
            </a:r>
          </a:p>
        </p:txBody>
      </p:sp>
    </p:spTree>
    <p:extLst>
      <p:ext uri="{BB962C8B-B14F-4D97-AF65-F5344CB8AC3E}">
        <p14:creationId xmlns:p14="http://schemas.microsoft.com/office/powerpoint/2010/main" val="37308106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Content Placeholder 2"/>
          <p:cNvSpPr>
            <a:spLocks noGrp="1"/>
          </p:cNvSpPr>
          <p:nvPr>
            <p:ph idx="1"/>
          </p:nvPr>
        </p:nvSpPr>
        <p:spPr/>
        <p:txBody>
          <a:bodyPr/>
          <a:lstStyle/>
          <a:p>
            <a:pPr eaLnBrk="1" hangingPunct="1"/>
            <a:r>
              <a:rPr lang="en-US"/>
              <a:t>Antibodies seen in Hashimoto’s, Grave’s and other auto-immune problems. </a:t>
            </a:r>
          </a:p>
          <a:p>
            <a:pPr eaLnBrk="1" hangingPunct="1"/>
            <a:r>
              <a:rPr lang="en-US"/>
              <a:t>Radioactive iodine uptake test measures rate of iodine uptake. Patients with hyperthyroidism exhibit a high uptake, hypothyroidism will have low uptake</a:t>
            </a:r>
          </a:p>
          <a:p>
            <a:pPr eaLnBrk="1" hangingPunct="1"/>
            <a:r>
              <a:rPr lang="en-US"/>
              <a:t>Thyroid scan—helps determine the location, size, shape and size of gland. “Hot” areas (increased function) and “cold” areas (decreased function) can assist in diagnosis.</a:t>
            </a:r>
          </a:p>
        </p:txBody>
      </p:sp>
      <p:sp>
        <p:nvSpPr>
          <p:cNvPr id="35842" name="Title 1"/>
          <p:cNvSpPr>
            <a:spLocks noGrp="1"/>
          </p:cNvSpPr>
          <p:nvPr>
            <p:ph type="title"/>
          </p:nvPr>
        </p:nvSpPr>
        <p:spPr/>
        <p:txBody>
          <a:bodyPr/>
          <a:lstStyle/>
          <a:p>
            <a:pPr algn="ctr" eaLnBrk="1" hangingPunct="1"/>
            <a:r>
              <a:rPr lang="en-US"/>
              <a:t>Thyroid</a:t>
            </a:r>
          </a:p>
        </p:txBody>
      </p:sp>
    </p:spTree>
    <p:extLst>
      <p:ext uri="{BB962C8B-B14F-4D97-AF65-F5344CB8AC3E}">
        <p14:creationId xmlns:p14="http://schemas.microsoft.com/office/powerpoint/2010/main" val="22516926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274320" indent="-274320" eaLnBrk="1" fontAlgn="auto" hangingPunct="1">
              <a:spcBef>
                <a:spcPts val="580"/>
              </a:spcBef>
              <a:spcAft>
                <a:spcPts val="0"/>
              </a:spcAft>
              <a:buFont typeface="Wingdings 2"/>
              <a:buChar char=""/>
              <a:defRPr/>
            </a:pPr>
            <a:r>
              <a:rPr lang="en-US" dirty="0"/>
              <a:t>Most common cause is Hashimoto’s </a:t>
            </a:r>
            <a:r>
              <a:rPr lang="en-US" dirty="0" err="1"/>
              <a:t>thyroiditis</a:t>
            </a:r>
            <a:endParaRPr lang="en-US" dirty="0"/>
          </a:p>
          <a:p>
            <a:pPr marL="274320" indent="-274320" eaLnBrk="1" fontAlgn="auto" hangingPunct="1">
              <a:spcBef>
                <a:spcPts val="580"/>
              </a:spcBef>
              <a:spcAft>
                <a:spcPts val="0"/>
              </a:spcAft>
              <a:buFont typeface="Wingdings 2"/>
              <a:buChar char=""/>
              <a:defRPr/>
            </a:pPr>
            <a:r>
              <a:rPr lang="en-US" dirty="0"/>
              <a:t>Common in those previously treated for hyperthyroidism</a:t>
            </a:r>
          </a:p>
          <a:p>
            <a:pPr marL="274320" indent="-274320" eaLnBrk="1" fontAlgn="auto" hangingPunct="1">
              <a:spcBef>
                <a:spcPts val="580"/>
              </a:spcBef>
              <a:spcAft>
                <a:spcPts val="0"/>
              </a:spcAft>
              <a:buFont typeface="Wingdings 2"/>
              <a:buChar char=""/>
              <a:defRPr/>
            </a:pPr>
            <a:r>
              <a:rPr lang="en-US" dirty="0"/>
              <a:t>Atrophy of gland with aging</a:t>
            </a:r>
          </a:p>
          <a:p>
            <a:pPr marL="274320" indent="-274320" eaLnBrk="1" fontAlgn="auto" hangingPunct="1">
              <a:spcBef>
                <a:spcPts val="580"/>
              </a:spcBef>
              <a:spcAft>
                <a:spcPts val="0"/>
              </a:spcAft>
              <a:buFont typeface="Wingdings 2"/>
              <a:buChar char=""/>
              <a:defRPr/>
            </a:pPr>
            <a:r>
              <a:rPr lang="en-US" dirty="0"/>
              <a:t>Medications like lithium, iodine compounds, </a:t>
            </a:r>
            <a:r>
              <a:rPr lang="en-US" dirty="0" err="1"/>
              <a:t>antithyroid</a:t>
            </a:r>
            <a:r>
              <a:rPr lang="en-US" dirty="0"/>
              <a:t> meds can cause</a:t>
            </a:r>
          </a:p>
          <a:p>
            <a:pPr marL="274320" indent="-274320" eaLnBrk="1" fontAlgn="auto" hangingPunct="1">
              <a:spcBef>
                <a:spcPts val="580"/>
              </a:spcBef>
              <a:spcAft>
                <a:spcPts val="0"/>
              </a:spcAft>
              <a:buFont typeface="Wingdings 2"/>
              <a:buChar char=""/>
              <a:defRPr/>
            </a:pPr>
            <a:r>
              <a:rPr lang="en-US" dirty="0"/>
              <a:t>Radiation treatments to head and neck</a:t>
            </a:r>
          </a:p>
          <a:p>
            <a:pPr marL="274320" indent="-274320" eaLnBrk="1" fontAlgn="auto" hangingPunct="1">
              <a:spcBef>
                <a:spcPts val="580"/>
              </a:spcBef>
              <a:spcAft>
                <a:spcPts val="0"/>
              </a:spcAft>
              <a:buFont typeface="Wingdings 2"/>
              <a:buChar char=""/>
              <a:defRPr/>
            </a:pPr>
            <a:r>
              <a:rPr lang="en-US" dirty="0"/>
              <a:t>Infiltrative diseases like </a:t>
            </a:r>
            <a:r>
              <a:rPr lang="en-US" dirty="0" err="1"/>
              <a:t>amyloidosis</a:t>
            </a:r>
            <a:r>
              <a:rPr lang="en-US" dirty="0"/>
              <a:t>, scleroderma</a:t>
            </a:r>
          </a:p>
          <a:p>
            <a:pPr marL="274320" indent="-274320" eaLnBrk="1" fontAlgn="auto" hangingPunct="1">
              <a:spcBef>
                <a:spcPts val="580"/>
              </a:spcBef>
              <a:spcAft>
                <a:spcPts val="0"/>
              </a:spcAft>
              <a:buFont typeface="Wingdings 2"/>
              <a:buChar char=""/>
              <a:defRPr/>
            </a:pPr>
            <a:r>
              <a:rPr lang="en-US" dirty="0"/>
              <a:t>Iodine deficiency and excess</a:t>
            </a:r>
          </a:p>
          <a:p>
            <a:pPr marL="274320" indent="-274320" eaLnBrk="1" fontAlgn="auto" hangingPunct="1">
              <a:spcBef>
                <a:spcPts val="580"/>
              </a:spcBef>
              <a:spcAft>
                <a:spcPts val="0"/>
              </a:spcAft>
              <a:buFont typeface="Wingdings 2"/>
              <a:buChar char=""/>
              <a:defRPr/>
            </a:pPr>
            <a:r>
              <a:rPr lang="en-US" dirty="0"/>
              <a:t>Hypothalamic or pituitary abnormality</a:t>
            </a:r>
          </a:p>
          <a:p>
            <a:pPr marL="274320" indent="-274320" eaLnBrk="1" fontAlgn="auto" hangingPunct="1">
              <a:spcBef>
                <a:spcPts val="580"/>
              </a:spcBef>
              <a:spcAft>
                <a:spcPts val="0"/>
              </a:spcAft>
              <a:buFont typeface="Wingdings 2"/>
              <a:buChar char=""/>
              <a:defRPr/>
            </a:pPr>
            <a:r>
              <a:rPr lang="en-US" dirty="0"/>
              <a:t>More common in women, especially over age 50</a:t>
            </a:r>
          </a:p>
        </p:txBody>
      </p:sp>
      <p:sp>
        <p:nvSpPr>
          <p:cNvPr id="37890" name="Title 1"/>
          <p:cNvSpPr>
            <a:spLocks noGrp="1"/>
          </p:cNvSpPr>
          <p:nvPr>
            <p:ph type="title"/>
          </p:nvPr>
        </p:nvSpPr>
        <p:spPr/>
        <p:txBody>
          <a:bodyPr/>
          <a:lstStyle/>
          <a:p>
            <a:pPr algn="ctr" eaLnBrk="1" hangingPunct="1"/>
            <a:r>
              <a:rPr lang="en-US"/>
              <a:t>Hypothyroidism</a:t>
            </a:r>
          </a:p>
        </p:txBody>
      </p:sp>
    </p:spTree>
    <p:extLst>
      <p:ext uri="{BB962C8B-B14F-4D97-AF65-F5344CB8AC3E}">
        <p14:creationId xmlns:p14="http://schemas.microsoft.com/office/powerpoint/2010/main" val="20410647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Content Placeholder 2"/>
          <p:cNvSpPr>
            <a:spLocks noGrp="1"/>
          </p:cNvSpPr>
          <p:nvPr>
            <p:ph idx="1"/>
          </p:nvPr>
        </p:nvSpPr>
        <p:spPr/>
        <p:txBody>
          <a:bodyPr/>
          <a:lstStyle/>
          <a:p>
            <a:pPr eaLnBrk="1" hangingPunct="1"/>
            <a:r>
              <a:rPr lang="en-US" dirty="0"/>
              <a:t>Extreme form is Grave’s disease</a:t>
            </a:r>
          </a:p>
          <a:p>
            <a:pPr eaLnBrk="1" hangingPunct="1"/>
            <a:r>
              <a:rPr lang="en-US" dirty="0"/>
              <a:t>Caused by thyroiditis, excessive amount thyroid hormone, abnormal output by </a:t>
            </a:r>
            <a:r>
              <a:rPr lang="en-US" dirty="0" err="1"/>
              <a:t>immunoglobulins</a:t>
            </a:r>
            <a:endParaRPr lang="en-US" dirty="0"/>
          </a:p>
          <a:p>
            <a:pPr eaLnBrk="1" hangingPunct="1"/>
            <a:r>
              <a:rPr lang="en-US" dirty="0"/>
              <a:t>Is more common in women</a:t>
            </a:r>
          </a:p>
          <a:p>
            <a:r>
              <a:rPr lang="en-US" dirty="0"/>
              <a:t>Thyrotoxicosis—nervousness, irritable, apprehensive, palpitations, heat intolerance, skin flushing, tremors, possibly exophthalmos</a:t>
            </a:r>
          </a:p>
          <a:p>
            <a:r>
              <a:rPr lang="en-US" dirty="0"/>
              <a:t>Have an increased sensitivity to </a:t>
            </a:r>
            <a:r>
              <a:rPr lang="en-US" dirty="0" err="1"/>
              <a:t>catecholamines</a:t>
            </a:r>
            <a:endParaRPr lang="en-US" dirty="0"/>
          </a:p>
          <a:p>
            <a:r>
              <a:rPr lang="en-US" dirty="0"/>
              <a:t>Can occur after irradiation or presence of a tumor</a:t>
            </a:r>
          </a:p>
          <a:p>
            <a:pPr eaLnBrk="1" hangingPunct="1"/>
            <a:endParaRPr lang="en-US" dirty="0"/>
          </a:p>
          <a:p>
            <a:pPr eaLnBrk="1" hangingPunct="1"/>
            <a:endParaRPr lang="en-US" dirty="0"/>
          </a:p>
        </p:txBody>
      </p:sp>
      <p:sp>
        <p:nvSpPr>
          <p:cNvPr id="41986" name="Title 1"/>
          <p:cNvSpPr>
            <a:spLocks noGrp="1"/>
          </p:cNvSpPr>
          <p:nvPr>
            <p:ph type="title"/>
          </p:nvPr>
        </p:nvSpPr>
        <p:spPr>
          <a:xfrm>
            <a:off x="688490" y="476672"/>
            <a:ext cx="7756263" cy="1054250"/>
          </a:xfrm>
        </p:spPr>
        <p:txBody>
          <a:bodyPr/>
          <a:lstStyle/>
          <a:p>
            <a:r>
              <a:rPr lang="en-US" sz="4800" dirty="0"/>
              <a:t>Hyperthyroidism, Manifestations </a:t>
            </a:r>
            <a:endParaRPr lang="en-US" dirty="0"/>
          </a:p>
        </p:txBody>
      </p:sp>
    </p:spTree>
    <p:extLst>
      <p:ext uri="{BB962C8B-B14F-4D97-AF65-F5344CB8AC3E}">
        <p14:creationId xmlns:p14="http://schemas.microsoft.com/office/powerpoint/2010/main" val="28356801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Content Placeholder 2"/>
          <p:cNvSpPr>
            <a:spLocks noGrp="1"/>
          </p:cNvSpPr>
          <p:nvPr>
            <p:ph idx="1"/>
          </p:nvPr>
        </p:nvSpPr>
        <p:spPr/>
        <p:txBody>
          <a:bodyPr/>
          <a:lstStyle/>
          <a:p>
            <a:pPr eaLnBrk="1" hangingPunct="1"/>
            <a:r>
              <a:rPr lang="en-US"/>
              <a:t>Thyroid thrill and or bruit may be present </a:t>
            </a:r>
          </a:p>
          <a:p>
            <a:pPr eaLnBrk="1" hangingPunct="1"/>
            <a:r>
              <a:rPr lang="en-US"/>
              <a:t>Thyroid may be enlarged</a:t>
            </a:r>
          </a:p>
          <a:p>
            <a:pPr eaLnBrk="1" hangingPunct="1"/>
            <a:r>
              <a:rPr lang="en-US"/>
              <a:t>Decreased TSH, increased free T4 and an increased radioactive iodine uptake</a:t>
            </a:r>
          </a:p>
        </p:txBody>
      </p:sp>
      <p:sp>
        <p:nvSpPr>
          <p:cNvPr id="44034" name="Title 1"/>
          <p:cNvSpPr>
            <a:spLocks noGrp="1"/>
          </p:cNvSpPr>
          <p:nvPr>
            <p:ph type="title"/>
          </p:nvPr>
        </p:nvSpPr>
        <p:spPr/>
        <p:txBody>
          <a:bodyPr/>
          <a:lstStyle/>
          <a:p>
            <a:pPr algn="ctr" eaLnBrk="1" hangingPunct="1"/>
            <a:r>
              <a:rPr lang="en-US"/>
              <a:t>Assessment and Diagnosis</a:t>
            </a:r>
          </a:p>
        </p:txBody>
      </p:sp>
    </p:spTree>
    <p:extLst>
      <p:ext uri="{BB962C8B-B14F-4D97-AF65-F5344CB8AC3E}">
        <p14:creationId xmlns:p14="http://schemas.microsoft.com/office/powerpoint/2010/main" val="24845502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274320" indent="-274320" eaLnBrk="1" fontAlgn="auto" hangingPunct="1">
              <a:spcBef>
                <a:spcPts val="580"/>
              </a:spcBef>
              <a:spcAft>
                <a:spcPts val="0"/>
              </a:spcAft>
              <a:buFont typeface="Wingdings 2"/>
              <a:buChar char=""/>
              <a:defRPr/>
            </a:pPr>
            <a:r>
              <a:rPr lang="en-US" dirty="0" err="1"/>
              <a:t>Parathormone</a:t>
            </a:r>
            <a:r>
              <a:rPr lang="en-US" dirty="0"/>
              <a:t> maintains sufficient serum calcium levels</a:t>
            </a:r>
          </a:p>
          <a:p>
            <a:pPr marL="274320" indent="-274320" eaLnBrk="1" fontAlgn="auto" hangingPunct="1">
              <a:spcBef>
                <a:spcPts val="580"/>
              </a:spcBef>
              <a:spcAft>
                <a:spcPts val="0"/>
              </a:spcAft>
              <a:buFont typeface="Wingdings 2"/>
              <a:buChar char=""/>
              <a:defRPr/>
            </a:pPr>
            <a:r>
              <a:rPr lang="en-US" dirty="0"/>
              <a:t>Excess calcium can bind with phosphate and precipitate in various organs, can cause pancreatitis</a:t>
            </a:r>
          </a:p>
          <a:p>
            <a:pPr marL="274320" indent="-274320" eaLnBrk="1" fontAlgn="auto" hangingPunct="1">
              <a:spcBef>
                <a:spcPts val="580"/>
              </a:spcBef>
              <a:spcAft>
                <a:spcPts val="0"/>
              </a:spcAft>
              <a:buFont typeface="Wingdings 2"/>
              <a:buChar char=""/>
              <a:defRPr/>
            </a:pPr>
            <a:r>
              <a:rPr lang="en-US" dirty="0"/>
              <a:t>Hyperparathyroidism will cause bone decalcification and development of renal calculi</a:t>
            </a:r>
          </a:p>
          <a:p>
            <a:pPr marL="274320" indent="-274320" eaLnBrk="1" fontAlgn="auto" hangingPunct="1">
              <a:spcBef>
                <a:spcPts val="580"/>
              </a:spcBef>
              <a:spcAft>
                <a:spcPts val="0"/>
              </a:spcAft>
              <a:buFont typeface="Wingdings 2"/>
              <a:buChar char=""/>
              <a:defRPr/>
            </a:pPr>
            <a:r>
              <a:rPr lang="en-US" dirty="0"/>
              <a:t>More common in women</a:t>
            </a:r>
          </a:p>
          <a:p>
            <a:pPr marL="274320" indent="-274320" eaLnBrk="1" fontAlgn="auto" hangingPunct="1">
              <a:spcBef>
                <a:spcPts val="580"/>
              </a:spcBef>
              <a:spcAft>
                <a:spcPts val="0"/>
              </a:spcAft>
              <a:buFont typeface="Wingdings 2"/>
              <a:buChar char=""/>
              <a:defRPr/>
            </a:pPr>
            <a:r>
              <a:rPr lang="en-US" dirty="0"/>
              <a:t>Secondary hyperparathyroidism occurs in those with chronic renal failure and renal rickets secondary to excess phosphorus retention (and increased </a:t>
            </a:r>
            <a:r>
              <a:rPr lang="en-US" dirty="0" err="1"/>
              <a:t>parathormone</a:t>
            </a:r>
            <a:r>
              <a:rPr lang="en-US" dirty="0"/>
              <a:t> secretion)</a:t>
            </a:r>
          </a:p>
        </p:txBody>
      </p:sp>
      <p:sp>
        <p:nvSpPr>
          <p:cNvPr id="50178" name="Title 1"/>
          <p:cNvSpPr>
            <a:spLocks noGrp="1"/>
          </p:cNvSpPr>
          <p:nvPr>
            <p:ph type="title"/>
          </p:nvPr>
        </p:nvSpPr>
        <p:spPr/>
        <p:txBody>
          <a:bodyPr/>
          <a:lstStyle/>
          <a:p>
            <a:pPr algn="ctr" eaLnBrk="1" hangingPunct="1"/>
            <a:r>
              <a:rPr lang="en-US"/>
              <a:t>Parathyroid Glands</a:t>
            </a:r>
          </a:p>
        </p:txBody>
      </p:sp>
    </p:spTree>
    <p:extLst>
      <p:ext uri="{BB962C8B-B14F-4D97-AF65-F5344CB8AC3E}">
        <p14:creationId xmlns:p14="http://schemas.microsoft.com/office/powerpoint/2010/main" val="16565301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Content Placeholder 2"/>
          <p:cNvSpPr>
            <a:spLocks noGrp="1"/>
          </p:cNvSpPr>
          <p:nvPr>
            <p:ph idx="1"/>
          </p:nvPr>
        </p:nvSpPr>
        <p:spPr/>
        <p:txBody>
          <a:bodyPr/>
          <a:lstStyle/>
          <a:p>
            <a:pPr eaLnBrk="1" hangingPunct="1"/>
            <a:r>
              <a:rPr lang="en-US"/>
              <a:t>May be asymptomatic</a:t>
            </a:r>
          </a:p>
          <a:p>
            <a:pPr eaLnBrk="1" hangingPunct="1"/>
            <a:r>
              <a:rPr lang="en-US"/>
              <a:t>Apathy, fatigue, muscle weakness, nausea, vomiting, constipation, hypertension and cardiac dysrhythmias</a:t>
            </a:r>
          </a:p>
          <a:p>
            <a:pPr eaLnBrk="1" hangingPunct="1"/>
            <a:r>
              <a:rPr lang="en-US"/>
              <a:t>Excess calcium in the brain can lead to psychoses</a:t>
            </a:r>
          </a:p>
          <a:p>
            <a:pPr eaLnBrk="1" hangingPunct="1"/>
            <a:r>
              <a:rPr lang="en-US"/>
              <a:t>Renal lithiasis can lead to renal damage and even failure</a:t>
            </a:r>
          </a:p>
          <a:p>
            <a:pPr eaLnBrk="1" hangingPunct="1"/>
            <a:r>
              <a:rPr lang="en-US"/>
              <a:t>Demineralization of bones with back and joint pain, pain on weight bearing, pathologic fractures</a:t>
            </a:r>
          </a:p>
          <a:p>
            <a:pPr eaLnBrk="1" hangingPunct="1"/>
            <a:r>
              <a:rPr lang="en-US"/>
              <a:t>Peptic ulcers and pancreatitis can also occur</a:t>
            </a:r>
          </a:p>
        </p:txBody>
      </p:sp>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a:t>Manifestations of Hyperparathyroidism</a:t>
            </a:r>
          </a:p>
        </p:txBody>
      </p:sp>
    </p:spTree>
    <p:extLst>
      <p:ext uri="{BB962C8B-B14F-4D97-AF65-F5344CB8AC3E}">
        <p14:creationId xmlns:p14="http://schemas.microsoft.com/office/powerpoint/2010/main" val="4267030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p:txBody>
          <a:bodyPr/>
          <a:lstStyle/>
          <a:p>
            <a:pPr eaLnBrk="1" hangingPunct="1"/>
            <a:r>
              <a:rPr lang="en-US" dirty="0"/>
              <a:t>Releasing and inhibiting hormones</a:t>
            </a:r>
          </a:p>
          <a:p>
            <a:pPr eaLnBrk="1" hangingPunct="1"/>
            <a:r>
              <a:rPr lang="en-US" dirty="0" err="1"/>
              <a:t>Corticotropin</a:t>
            </a:r>
            <a:r>
              <a:rPr lang="en-US" dirty="0"/>
              <a:t>-releasing hormone</a:t>
            </a:r>
          </a:p>
          <a:p>
            <a:pPr eaLnBrk="1" hangingPunct="1"/>
            <a:r>
              <a:rPr lang="en-US" dirty="0" err="1"/>
              <a:t>Thyrotropin</a:t>
            </a:r>
            <a:r>
              <a:rPr lang="en-US" dirty="0"/>
              <a:t>-releasing hormone</a:t>
            </a:r>
          </a:p>
          <a:p>
            <a:pPr eaLnBrk="1" hangingPunct="1"/>
            <a:r>
              <a:rPr lang="en-US" dirty="0"/>
              <a:t>Growth hormone-releasing hormone</a:t>
            </a:r>
          </a:p>
          <a:p>
            <a:pPr eaLnBrk="1" hangingPunct="1"/>
            <a:r>
              <a:rPr lang="en-US" dirty="0"/>
              <a:t>Gonadotropin-releasing hormone</a:t>
            </a:r>
          </a:p>
          <a:p>
            <a:pPr eaLnBrk="1" hangingPunct="1"/>
            <a:r>
              <a:rPr lang="en-US" dirty="0" err="1"/>
              <a:t>Somatostatin</a:t>
            </a:r>
            <a:endParaRPr lang="en-US" dirty="0"/>
          </a:p>
        </p:txBody>
      </p:sp>
      <p:sp>
        <p:nvSpPr>
          <p:cNvPr id="8194" name="Title 1"/>
          <p:cNvSpPr>
            <a:spLocks noGrp="1"/>
          </p:cNvSpPr>
          <p:nvPr>
            <p:ph type="title"/>
          </p:nvPr>
        </p:nvSpPr>
        <p:spPr/>
        <p:txBody>
          <a:bodyPr/>
          <a:lstStyle/>
          <a:p>
            <a:pPr eaLnBrk="1" hangingPunct="1"/>
            <a:r>
              <a:rPr lang="en-US"/>
              <a:t>Hypothalamus</a:t>
            </a:r>
          </a:p>
        </p:txBody>
      </p:sp>
    </p:spTree>
    <p:extLst>
      <p:ext uri="{BB962C8B-B14F-4D97-AF65-F5344CB8AC3E}">
        <p14:creationId xmlns:p14="http://schemas.microsoft.com/office/powerpoint/2010/main" val="18005480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Content Placeholder 2"/>
          <p:cNvSpPr>
            <a:spLocks noGrp="1"/>
          </p:cNvSpPr>
          <p:nvPr>
            <p:ph idx="1"/>
          </p:nvPr>
        </p:nvSpPr>
        <p:spPr/>
        <p:txBody>
          <a:bodyPr/>
          <a:lstStyle/>
          <a:p>
            <a:pPr eaLnBrk="1" hangingPunct="1"/>
            <a:r>
              <a:rPr lang="en-US"/>
              <a:t>Persistent elevated calcium levels</a:t>
            </a:r>
          </a:p>
          <a:p>
            <a:pPr eaLnBrk="1" hangingPunct="1"/>
            <a:r>
              <a:rPr lang="en-US"/>
              <a:t>Elevated serum parathormone level</a:t>
            </a:r>
          </a:p>
          <a:p>
            <a:pPr eaLnBrk="1" hangingPunct="1"/>
            <a:r>
              <a:rPr lang="en-US"/>
              <a:t>Bone studies will reveal decreased density</a:t>
            </a:r>
          </a:p>
          <a:p>
            <a:pPr eaLnBrk="1" hangingPunct="1"/>
            <a:r>
              <a:rPr lang="en-US"/>
              <a:t>Double antibody parathyroid hormone test is used to distinguish between primary hyperparathyroidism and malignancy</a:t>
            </a:r>
          </a:p>
          <a:p>
            <a:pPr eaLnBrk="1" hangingPunct="1"/>
            <a:r>
              <a:rPr lang="en-US"/>
              <a:t>Ultrasound, MRI, thallium scan, fine needle biopsy also can be used to localize cysts, adenomas, or hyperplasia</a:t>
            </a:r>
          </a:p>
        </p:txBody>
      </p:sp>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a:t>Assessment and Diagnostic Findings</a:t>
            </a:r>
          </a:p>
        </p:txBody>
      </p:sp>
    </p:spTree>
    <p:extLst>
      <p:ext uri="{BB962C8B-B14F-4D97-AF65-F5344CB8AC3E}">
        <p14:creationId xmlns:p14="http://schemas.microsoft.com/office/powerpoint/2010/main" val="7770938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Content Placeholder 2"/>
          <p:cNvSpPr>
            <a:spLocks noGrp="1"/>
          </p:cNvSpPr>
          <p:nvPr>
            <p:ph idx="1"/>
          </p:nvPr>
        </p:nvSpPr>
        <p:spPr/>
        <p:txBody>
          <a:bodyPr/>
          <a:lstStyle/>
          <a:p>
            <a:pPr eaLnBrk="1" hangingPunct="1"/>
            <a:r>
              <a:rPr lang="en-US"/>
              <a:t>Seen most often following removal of thyroid gland, parathyroid glands or following radical neck surgery</a:t>
            </a:r>
          </a:p>
          <a:p>
            <a:pPr eaLnBrk="1" hangingPunct="1"/>
            <a:r>
              <a:rPr lang="en-US"/>
              <a:t>Deficiency of parathormone results in increased bone phosphate and decreased blood calcium levels</a:t>
            </a:r>
          </a:p>
          <a:p>
            <a:pPr eaLnBrk="1" hangingPunct="1"/>
            <a:r>
              <a:rPr lang="en-US"/>
              <a:t>In absence of parathormone, there is decreased intestinal absorption of dietary calcium and decreased resorption of calcium from bone and through kidney tubules</a:t>
            </a:r>
          </a:p>
        </p:txBody>
      </p:sp>
      <p:sp>
        <p:nvSpPr>
          <p:cNvPr id="55298" name="Title 1"/>
          <p:cNvSpPr>
            <a:spLocks noGrp="1"/>
          </p:cNvSpPr>
          <p:nvPr>
            <p:ph type="title"/>
          </p:nvPr>
        </p:nvSpPr>
        <p:spPr/>
        <p:txBody>
          <a:bodyPr/>
          <a:lstStyle/>
          <a:p>
            <a:pPr algn="ctr" eaLnBrk="1" hangingPunct="1"/>
            <a:r>
              <a:rPr lang="en-US"/>
              <a:t>Hypoparathyroidism</a:t>
            </a:r>
          </a:p>
        </p:txBody>
      </p:sp>
    </p:spTree>
    <p:extLst>
      <p:ext uri="{BB962C8B-B14F-4D97-AF65-F5344CB8AC3E}">
        <p14:creationId xmlns:p14="http://schemas.microsoft.com/office/powerpoint/2010/main" val="32439843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Content Placeholder 2"/>
          <p:cNvSpPr>
            <a:spLocks noGrp="1"/>
          </p:cNvSpPr>
          <p:nvPr>
            <p:ph idx="1"/>
          </p:nvPr>
        </p:nvSpPr>
        <p:spPr/>
        <p:txBody>
          <a:bodyPr/>
          <a:lstStyle/>
          <a:p>
            <a:pPr eaLnBrk="1" hangingPunct="1"/>
            <a:r>
              <a:rPr lang="en-US"/>
              <a:t>Irritability of neuromuscular system</a:t>
            </a:r>
          </a:p>
          <a:p>
            <a:pPr eaLnBrk="1" hangingPunct="1"/>
            <a:r>
              <a:rPr lang="en-US"/>
              <a:t>Tetany—hypertonic muscle contractions , numbnes, tingling, cramps in extremities, laryngeal spasm, bronchospasm, carpopedal spasm ( flexion of the elbows and wrists, dorsiflexion of the feet), seizures</a:t>
            </a:r>
          </a:p>
        </p:txBody>
      </p:sp>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a:t>Clinical Manifestations of </a:t>
            </a:r>
            <a:r>
              <a:rPr lang="en-US" dirty="0" err="1"/>
              <a:t>Hypoparathyroidism</a:t>
            </a:r>
            <a:endParaRPr lang="en-US" dirty="0"/>
          </a:p>
        </p:txBody>
      </p:sp>
    </p:spTree>
    <p:extLst>
      <p:ext uri="{BB962C8B-B14F-4D97-AF65-F5344CB8AC3E}">
        <p14:creationId xmlns:p14="http://schemas.microsoft.com/office/powerpoint/2010/main" val="42888425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Content Placeholder 2"/>
          <p:cNvSpPr>
            <a:spLocks noGrp="1"/>
          </p:cNvSpPr>
          <p:nvPr>
            <p:ph idx="1"/>
          </p:nvPr>
        </p:nvSpPr>
        <p:spPr/>
        <p:txBody>
          <a:bodyPr/>
          <a:lstStyle/>
          <a:p>
            <a:pPr eaLnBrk="1" hangingPunct="1"/>
            <a:r>
              <a:rPr lang="en-US"/>
              <a:t>Trousseau’s sign—can check with a BP cuff</a:t>
            </a:r>
          </a:p>
          <a:p>
            <a:pPr eaLnBrk="1" hangingPunct="1"/>
            <a:r>
              <a:rPr lang="en-US"/>
              <a:t>Chvostek’s sign—tapping over facial nerve causes spasm of the mouth, nose and eye</a:t>
            </a:r>
          </a:p>
          <a:p>
            <a:pPr eaLnBrk="1" hangingPunct="1"/>
            <a:r>
              <a:rPr lang="en-US"/>
              <a:t>Lab studies may reveal calcium levels of 5-6 mg/dL or lower</a:t>
            </a:r>
          </a:p>
          <a:p>
            <a:pPr eaLnBrk="1" hangingPunct="1"/>
            <a:r>
              <a:rPr lang="en-US"/>
              <a:t>Serum phosphate levels will be decreased</a:t>
            </a:r>
          </a:p>
          <a:p>
            <a:pPr eaLnBrk="1" hangingPunct="1">
              <a:buFont typeface="Wingdings 2" pitchFamily="18" charset="2"/>
              <a:buNone/>
            </a:pPr>
            <a:endParaRPr lang="en-US"/>
          </a:p>
        </p:txBody>
      </p:sp>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a:t>Assessment and Diagnostic Findings</a:t>
            </a:r>
          </a:p>
        </p:txBody>
      </p:sp>
    </p:spTree>
    <p:extLst>
      <p:ext uri="{BB962C8B-B14F-4D97-AF65-F5344CB8AC3E}">
        <p14:creationId xmlns:p14="http://schemas.microsoft.com/office/powerpoint/2010/main" val="39311067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Content Placeholder 2"/>
          <p:cNvSpPr>
            <a:spLocks noGrp="1"/>
          </p:cNvSpPr>
          <p:nvPr>
            <p:ph idx="1"/>
          </p:nvPr>
        </p:nvSpPr>
        <p:spPr/>
        <p:txBody>
          <a:bodyPr/>
          <a:lstStyle/>
          <a:p>
            <a:pPr eaLnBrk="1" hangingPunct="1"/>
            <a:r>
              <a:rPr lang="en-US"/>
              <a:t>Usually benign tumor</a:t>
            </a:r>
          </a:p>
          <a:p>
            <a:pPr eaLnBrk="1" hangingPunct="1"/>
            <a:r>
              <a:rPr lang="en-US"/>
              <a:t>Originates from the chromaffin cells of the adrenal medulla</a:t>
            </a:r>
          </a:p>
          <a:p>
            <a:pPr eaLnBrk="1" hangingPunct="1"/>
            <a:r>
              <a:rPr lang="en-US"/>
              <a:t>Any age but usu. Between 40-50 years old</a:t>
            </a:r>
          </a:p>
          <a:p>
            <a:pPr eaLnBrk="1" hangingPunct="1"/>
            <a:r>
              <a:rPr lang="en-US"/>
              <a:t>Can be familial</a:t>
            </a:r>
          </a:p>
          <a:p>
            <a:pPr eaLnBrk="1" hangingPunct="1"/>
            <a:r>
              <a:rPr lang="en-US"/>
              <a:t>10% are malignant</a:t>
            </a:r>
          </a:p>
          <a:p>
            <a:pPr eaLnBrk="1" hangingPunct="1"/>
            <a:r>
              <a:rPr lang="en-US"/>
              <a:t>May be associated with thyroid carcinoma or parathyroid hyperplasia or tumor</a:t>
            </a:r>
          </a:p>
        </p:txBody>
      </p:sp>
      <p:sp>
        <p:nvSpPr>
          <p:cNvPr id="60418" name="Title 1"/>
          <p:cNvSpPr>
            <a:spLocks noGrp="1"/>
          </p:cNvSpPr>
          <p:nvPr>
            <p:ph type="title"/>
          </p:nvPr>
        </p:nvSpPr>
        <p:spPr/>
        <p:txBody>
          <a:bodyPr/>
          <a:lstStyle/>
          <a:p>
            <a:pPr algn="ctr" eaLnBrk="1" hangingPunct="1"/>
            <a:r>
              <a:rPr lang="en-US"/>
              <a:t>Adrenals--Pheochromocytoma</a:t>
            </a:r>
          </a:p>
        </p:txBody>
      </p:sp>
    </p:spTree>
    <p:extLst>
      <p:ext uri="{BB962C8B-B14F-4D97-AF65-F5344CB8AC3E}">
        <p14:creationId xmlns:p14="http://schemas.microsoft.com/office/powerpoint/2010/main" val="2797425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Content Placeholder 2"/>
          <p:cNvSpPr>
            <a:spLocks noGrp="1"/>
          </p:cNvSpPr>
          <p:nvPr>
            <p:ph idx="1"/>
          </p:nvPr>
        </p:nvSpPr>
        <p:spPr/>
        <p:txBody>
          <a:bodyPr/>
          <a:lstStyle/>
          <a:p>
            <a:pPr eaLnBrk="1" hangingPunct="1"/>
            <a:r>
              <a:rPr lang="en-US"/>
              <a:t>Headache, diaphoresis, palpitations, hypertension</a:t>
            </a:r>
          </a:p>
          <a:p>
            <a:pPr eaLnBrk="1" hangingPunct="1"/>
            <a:r>
              <a:rPr lang="en-US"/>
              <a:t>May have hyperglycemia related to excess epinephrine secretion</a:t>
            </a:r>
          </a:p>
          <a:p>
            <a:pPr eaLnBrk="1" hangingPunct="1"/>
            <a:r>
              <a:rPr lang="en-US"/>
              <a:t>Tremors, flushing and anxiety as well</a:t>
            </a:r>
          </a:p>
          <a:p>
            <a:pPr eaLnBrk="1" hangingPunct="1"/>
            <a:r>
              <a:rPr lang="en-US"/>
              <a:t>Blurring of vision</a:t>
            </a:r>
          </a:p>
          <a:p>
            <a:pPr eaLnBrk="1" hangingPunct="1"/>
            <a:r>
              <a:rPr lang="en-US"/>
              <a:t>Feeling of impending doom</a:t>
            </a:r>
          </a:p>
          <a:p>
            <a:pPr eaLnBrk="1" hangingPunct="1"/>
            <a:r>
              <a:rPr lang="en-US"/>
              <a:t>BPs exceeding 250/150 have occurred</a:t>
            </a:r>
          </a:p>
        </p:txBody>
      </p:sp>
      <p:sp>
        <p:nvSpPr>
          <p:cNvPr id="61442" name="Title 1"/>
          <p:cNvSpPr>
            <a:spLocks noGrp="1"/>
          </p:cNvSpPr>
          <p:nvPr>
            <p:ph type="title"/>
          </p:nvPr>
        </p:nvSpPr>
        <p:spPr/>
        <p:txBody>
          <a:bodyPr/>
          <a:lstStyle/>
          <a:p>
            <a:pPr algn="ctr" eaLnBrk="1" hangingPunct="1"/>
            <a:r>
              <a:rPr lang="en-US"/>
              <a:t>Clinical Manifestations</a:t>
            </a:r>
          </a:p>
        </p:txBody>
      </p:sp>
    </p:spTree>
    <p:extLst>
      <p:ext uri="{BB962C8B-B14F-4D97-AF65-F5344CB8AC3E}">
        <p14:creationId xmlns:p14="http://schemas.microsoft.com/office/powerpoint/2010/main" val="38215246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marL="274320" indent="-274320" eaLnBrk="1" fontAlgn="auto" hangingPunct="1">
              <a:spcBef>
                <a:spcPts val="580"/>
              </a:spcBef>
              <a:spcAft>
                <a:spcPts val="0"/>
              </a:spcAft>
              <a:buFont typeface="Wingdings 2"/>
              <a:buChar char=""/>
              <a:defRPr/>
            </a:pPr>
            <a:r>
              <a:rPr lang="en-US" dirty="0"/>
              <a:t>Associated with the 5 H’s—hypertension, headache, </a:t>
            </a:r>
            <a:r>
              <a:rPr lang="en-US" dirty="0" err="1"/>
              <a:t>hyperhidrosis</a:t>
            </a:r>
            <a:r>
              <a:rPr lang="en-US" dirty="0"/>
              <a:t>, </a:t>
            </a:r>
            <a:r>
              <a:rPr lang="en-US" dirty="0" err="1"/>
              <a:t>hypermetabolism</a:t>
            </a:r>
            <a:r>
              <a:rPr lang="en-US" dirty="0"/>
              <a:t> and hyperglycemia</a:t>
            </a:r>
          </a:p>
          <a:p>
            <a:pPr marL="274320" indent="-274320" eaLnBrk="1" fontAlgn="auto" hangingPunct="1">
              <a:spcBef>
                <a:spcPts val="580"/>
              </a:spcBef>
              <a:spcAft>
                <a:spcPts val="0"/>
              </a:spcAft>
              <a:buFont typeface="Wingdings 2"/>
              <a:buChar char=""/>
              <a:defRPr/>
            </a:pPr>
            <a:r>
              <a:rPr lang="en-US" dirty="0"/>
              <a:t>Urinary </a:t>
            </a:r>
            <a:r>
              <a:rPr lang="en-US" dirty="0" err="1"/>
              <a:t>catecholamines</a:t>
            </a:r>
            <a:r>
              <a:rPr lang="en-US" dirty="0"/>
              <a:t> and </a:t>
            </a:r>
            <a:r>
              <a:rPr lang="en-US" dirty="0" err="1"/>
              <a:t>metanephrine</a:t>
            </a:r>
            <a:r>
              <a:rPr lang="en-US" dirty="0"/>
              <a:t> are direct and conclusive tests</a:t>
            </a:r>
          </a:p>
          <a:p>
            <a:pPr marL="274320" indent="-274320" eaLnBrk="1" fontAlgn="auto" hangingPunct="1">
              <a:spcBef>
                <a:spcPts val="580"/>
              </a:spcBef>
              <a:spcAft>
                <a:spcPts val="0"/>
              </a:spcAft>
              <a:buFont typeface="Wingdings 2"/>
              <a:buChar char=""/>
              <a:defRPr/>
            </a:pPr>
            <a:r>
              <a:rPr lang="en-US" dirty="0"/>
              <a:t>Serum epinephrine and </a:t>
            </a:r>
            <a:r>
              <a:rPr lang="en-US" dirty="0" err="1"/>
              <a:t>norepinephrine</a:t>
            </a:r>
            <a:r>
              <a:rPr lang="en-US" dirty="0"/>
              <a:t> levels will be elevated</a:t>
            </a:r>
          </a:p>
          <a:p>
            <a:pPr marL="274320" indent="-274320" eaLnBrk="1" fontAlgn="auto" hangingPunct="1">
              <a:spcBef>
                <a:spcPts val="580"/>
              </a:spcBef>
              <a:spcAft>
                <a:spcPts val="0"/>
              </a:spcAft>
              <a:buFont typeface="Wingdings 2"/>
              <a:buChar char=""/>
              <a:defRPr/>
            </a:pPr>
            <a:r>
              <a:rPr lang="en-US" dirty="0"/>
              <a:t>Urinary </a:t>
            </a:r>
            <a:r>
              <a:rPr lang="en-US" dirty="0" err="1"/>
              <a:t>vanillymandelic</a:t>
            </a:r>
            <a:r>
              <a:rPr lang="en-US" dirty="0"/>
              <a:t> acid also diagnostic</a:t>
            </a:r>
          </a:p>
          <a:p>
            <a:pPr marL="274320" indent="-274320" eaLnBrk="1" fontAlgn="auto" hangingPunct="1">
              <a:spcBef>
                <a:spcPts val="580"/>
              </a:spcBef>
              <a:spcAft>
                <a:spcPts val="0"/>
              </a:spcAft>
              <a:buFont typeface="Wingdings 2"/>
              <a:buChar char=""/>
              <a:defRPr/>
            </a:pPr>
            <a:r>
              <a:rPr lang="en-US" dirty="0"/>
              <a:t>Must avoid coffee, tea, bananas, chocolate, vanilla and ASA, nicotine, amphetamines, decongestants before 24h urine testing</a:t>
            </a:r>
          </a:p>
          <a:p>
            <a:pPr marL="274320" indent="-274320" eaLnBrk="1" fontAlgn="auto" hangingPunct="1">
              <a:spcBef>
                <a:spcPts val="580"/>
              </a:spcBef>
              <a:spcAft>
                <a:spcPts val="0"/>
              </a:spcAft>
              <a:buFont typeface="Wingdings 2"/>
              <a:buChar char=""/>
              <a:defRPr/>
            </a:pPr>
            <a:r>
              <a:rPr lang="en-US" dirty="0" err="1"/>
              <a:t>Clonidine</a:t>
            </a:r>
            <a:r>
              <a:rPr lang="en-US" dirty="0"/>
              <a:t> suppression test—in normal individual, would block catecholamine release</a:t>
            </a:r>
          </a:p>
          <a:p>
            <a:pPr marL="274320" indent="-274320" eaLnBrk="1" fontAlgn="auto" hangingPunct="1">
              <a:spcBef>
                <a:spcPts val="580"/>
              </a:spcBef>
              <a:spcAft>
                <a:spcPts val="0"/>
              </a:spcAft>
              <a:buFont typeface="Wingdings 2"/>
              <a:buChar char=""/>
              <a:defRPr/>
            </a:pPr>
            <a:r>
              <a:rPr lang="en-US" dirty="0"/>
              <a:t>Imaging studies</a:t>
            </a:r>
          </a:p>
        </p:txBody>
      </p:sp>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a:t>Assessment and Diagnostic Findings</a:t>
            </a:r>
          </a:p>
        </p:txBody>
      </p:sp>
    </p:spTree>
    <p:extLst>
      <p:ext uri="{BB962C8B-B14F-4D97-AF65-F5344CB8AC3E}">
        <p14:creationId xmlns:p14="http://schemas.microsoft.com/office/powerpoint/2010/main" val="17754656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Content Placeholder 2"/>
          <p:cNvSpPr>
            <a:spLocks noGrp="1"/>
          </p:cNvSpPr>
          <p:nvPr>
            <p:ph idx="1"/>
          </p:nvPr>
        </p:nvSpPr>
        <p:spPr/>
        <p:txBody>
          <a:bodyPr/>
          <a:lstStyle/>
          <a:p>
            <a:pPr eaLnBrk="1" hangingPunct="1"/>
            <a:r>
              <a:rPr lang="en-US"/>
              <a:t>Adrenocortical insufficiency</a:t>
            </a:r>
          </a:p>
          <a:p>
            <a:pPr eaLnBrk="1" hangingPunct="1"/>
            <a:r>
              <a:rPr lang="en-US"/>
              <a:t>Autoimmune or idiopathic atrophy</a:t>
            </a:r>
          </a:p>
          <a:p>
            <a:pPr eaLnBrk="1" hangingPunct="1"/>
            <a:r>
              <a:rPr lang="en-US"/>
              <a:t>Can be caused by inadequate ACTH from pituitary</a:t>
            </a:r>
          </a:p>
          <a:p>
            <a:pPr eaLnBrk="1" hangingPunct="1"/>
            <a:r>
              <a:rPr lang="en-US"/>
              <a:t>Therapeutic use of steroids</a:t>
            </a:r>
          </a:p>
        </p:txBody>
      </p:sp>
      <p:sp>
        <p:nvSpPr>
          <p:cNvPr id="64514" name="Title 1"/>
          <p:cNvSpPr>
            <a:spLocks noGrp="1"/>
          </p:cNvSpPr>
          <p:nvPr>
            <p:ph type="title"/>
          </p:nvPr>
        </p:nvSpPr>
        <p:spPr/>
        <p:txBody>
          <a:bodyPr/>
          <a:lstStyle/>
          <a:p>
            <a:pPr algn="ctr" eaLnBrk="1" hangingPunct="1"/>
            <a:r>
              <a:rPr lang="en-US"/>
              <a:t>Addison’s Disease</a:t>
            </a:r>
          </a:p>
        </p:txBody>
      </p:sp>
    </p:spTree>
    <p:extLst>
      <p:ext uri="{BB962C8B-B14F-4D97-AF65-F5344CB8AC3E}">
        <p14:creationId xmlns:p14="http://schemas.microsoft.com/office/powerpoint/2010/main" val="21884273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Content Placeholder 2"/>
          <p:cNvSpPr>
            <a:spLocks noGrp="1"/>
          </p:cNvSpPr>
          <p:nvPr>
            <p:ph idx="1"/>
          </p:nvPr>
        </p:nvSpPr>
        <p:spPr/>
        <p:txBody>
          <a:bodyPr/>
          <a:lstStyle/>
          <a:p>
            <a:pPr eaLnBrk="1" hangingPunct="1"/>
            <a:r>
              <a:rPr lang="en-US"/>
              <a:t>Muscle weakness</a:t>
            </a:r>
          </a:p>
          <a:p>
            <a:pPr eaLnBrk="1" hangingPunct="1"/>
            <a:r>
              <a:rPr lang="en-US"/>
              <a:t>Anorexia</a:t>
            </a:r>
          </a:p>
          <a:p>
            <a:pPr eaLnBrk="1" hangingPunct="1"/>
            <a:r>
              <a:rPr lang="en-US"/>
              <a:t>Dark pigmentation</a:t>
            </a:r>
          </a:p>
          <a:p>
            <a:pPr eaLnBrk="1" hangingPunct="1"/>
            <a:r>
              <a:rPr lang="en-US"/>
              <a:t>Hypotension</a:t>
            </a:r>
          </a:p>
          <a:p>
            <a:pPr eaLnBrk="1" hangingPunct="1"/>
            <a:r>
              <a:rPr lang="en-US"/>
              <a:t>Hypoglycemia</a:t>
            </a:r>
          </a:p>
          <a:p>
            <a:pPr eaLnBrk="1" hangingPunct="1"/>
            <a:r>
              <a:rPr lang="en-US"/>
              <a:t>Low sodium levels</a:t>
            </a:r>
          </a:p>
          <a:p>
            <a:pPr eaLnBrk="1" hangingPunct="1"/>
            <a:r>
              <a:rPr lang="en-US"/>
              <a:t>High potassium levels</a:t>
            </a:r>
          </a:p>
          <a:p>
            <a:pPr eaLnBrk="1" hangingPunct="1"/>
            <a:r>
              <a:rPr lang="en-US"/>
              <a:t>Can result in </a:t>
            </a:r>
            <a:r>
              <a:rPr lang="en-US" i="1"/>
              <a:t>Addisonian crisis</a:t>
            </a:r>
          </a:p>
        </p:txBody>
      </p:sp>
      <p:sp>
        <p:nvSpPr>
          <p:cNvPr id="65538" name="Title 1"/>
          <p:cNvSpPr>
            <a:spLocks noGrp="1"/>
          </p:cNvSpPr>
          <p:nvPr>
            <p:ph type="title"/>
          </p:nvPr>
        </p:nvSpPr>
        <p:spPr/>
        <p:txBody>
          <a:bodyPr/>
          <a:lstStyle/>
          <a:p>
            <a:pPr algn="ctr" eaLnBrk="1" hangingPunct="1"/>
            <a:r>
              <a:rPr lang="en-US"/>
              <a:t>Manifestations</a:t>
            </a:r>
          </a:p>
        </p:txBody>
      </p:sp>
    </p:spTree>
    <p:extLst>
      <p:ext uri="{BB962C8B-B14F-4D97-AF65-F5344CB8AC3E}">
        <p14:creationId xmlns:p14="http://schemas.microsoft.com/office/powerpoint/2010/main" val="2116125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Content Placeholder 2"/>
          <p:cNvSpPr>
            <a:spLocks noGrp="1"/>
          </p:cNvSpPr>
          <p:nvPr>
            <p:ph idx="1"/>
          </p:nvPr>
        </p:nvSpPr>
        <p:spPr/>
        <p:txBody>
          <a:bodyPr/>
          <a:lstStyle/>
          <a:p>
            <a:pPr eaLnBrk="1" hangingPunct="1"/>
            <a:r>
              <a:rPr lang="en-US"/>
              <a:t>Early morning serum cortisol and plasma ACTH are performed. Will distinguish between primary and secondary adrenal insufficiency. In primary, will have elevated ACTH levels and below normal cortisol levels.</a:t>
            </a:r>
          </a:p>
          <a:p>
            <a:pPr eaLnBrk="1" hangingPunct="1"/>
            <a:r>
              <a:rPr lang="en-US"/>
              <a:t>If the adrenal cortex is not stimulated by the pituitary, a normal response to doses of exogenous ACTH (see text)</a:t>
            </a:r>
          </a:p>
          <a:p>
            <a:pPr eaLnBrk="1" hangingPunct="1"/>
            <a:r>
              <a:rPr lang="en-US"/>
              <a:t>Blood sugar levels and electrolyte values</a:t>
            </a:r>
          </a:p>
        </p:txBody>
      </p:sp>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a:t>Assessment and Diagnostic Findings</a:t>
            </a:r>
          </a:p>
        </p:txBody>
      </p:sp>
    </p:spTree>
    <p:extLst>
      <p:ext uri="{BB962C8B-B14F-4D97-AF65-F5344CB8AC3E}">
        <p14:creationId xmlns:p14="http://schemas.microsoft.com/office/powerpoint/2010/main" val="3933486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p:txBody>
          <a:bodyPr>
            <a:normAutofit/>
          </a:bodyPr>
          <a:lstStyle/>
          <a:p>
            <a:pPr eaLnBrk="1" hangingPunct="1"/>
            <a:r>
              <a:rPr lang="en-US" dirty="0"/>
              <a:t>Growth Hormone--</a:t>
            </a:r>
            <a:r>
              <a:rPr lang="en-US" b="1" dirty="0">
                <a:solidFill>
                  <a:schemeClr val="accent2">
                    <a:lumMod val="50000"/>
                  </a:schemeClr>
                </a:solidFill>
              </a:rPr>
              <a:t>GH</a:t>
            </a:r>
          </a:p>
          <a:p>
            <a:pPr eaLnBrk="1" hangingPunct="1"/>
            <a:r>
              <a:rPr lang="en-US" dirty="0"/>
              <a:t>Adrenocorticotropic  hormone </a:t>
            </a:r>
            <a:r>
              <a:rPr lang="en-US" b="1" dirty="0">
                <a:solidFill>
                  <a:schemeClr val="accent2">
                    <a:lumMod val="50000"/>
                  </a:schemeClr>
                </a:solidFill>
              </a:rPr>
              <a:t>ACTH</a:t>
            </a:r>
          </a:p>
          <a:p>
            <a:pPr eaLnBrk="1" hangingPunct="1"/>
            <a:r>
              <a:rPr lang="en-US" dirty="0"/>
              <a:t>Thyroid stimulating hormone </a:t>
            </a:r>
            <a:r>
              <a:rPr lang="en-US" b="1" dirty="0">
                <a:solidFill>
                  <a:schemeClr val="accent2">
                    <a:lumMod val="50000"/>
                  </a:schemeClr>
                </a:solidFill>
              </a:rPr>
              <a:t>TSH</a:t>
            </a:r>
          </a:p>
          <a:p>
            <a:pPr eaLnBrk="1" hangingPunct="1"/>
            <a:r>
              <a:rPr lang="en-US" dirty="0" err="1"/>
              <a:t>Follicule</a:t>
            </a:r>
            <a:r>
              <a:rPr lang="en-US" dirty="0"/>
              <a:t> stimulating hormone </a:t>
            </a:r>
            <a:r>
              <a:rPr lang="en-US" b="1" dirty="0">
                <a:solidFill>
                  <a:schemeClr val="accent2">
                    <a:lumMod val="50000"/>
                  </a:schemeClr>
                </a:solidFill>
              </a:rPr>
              <a:t>FSH</a:t>
            </a:r>
            <a:r>
              <a:rPr lang="en-US" dirty="0"/>
              <a:t>—ovary in female, sperm in males</a:t>
            </a:r>
          </a:p>
          <a:p>
            <a:pPr eaLnBrk="1" hangingPunct="1"/>
            <a:r>
              <a:rPr lang="en-US" dirty="0"/>
              <a:t>Luteinizing hormone </a:t>
            </a:r>
            <a:r>
              <a:rPr lang="en-US" b="1" dirty="0">
                <a:solidFill>
                  <a:schemeClr val="accent2">
                    <a:lumMod val="50000"/>
                  </a:schemeClr>
                </a:solidFill>
              </a:rPr>
              <a:t>LH</a:t>
            </a:r>
            <a:r>
              <a:rPr lang="en-US" dirty="0"/>
              <a:t>—corpus </a:t>
            </a:r>
            <a:r>
              <a:rPr lang="en-US" dirty="0" err="1"/>
              <a:t>luteum</a:t>
            </a:r>
            <a:r>
              <a:rPr lang="en-US" dirty="0"/>
              <a:t> in females, secretion of testosterone in males</a:t>
            </a:r>
          </a:p>
          <a:p>
            <a:pPr eaLnBrk="1" hangingPunct="1"/>
            <a:r>
              <a:rPr lang="en-US" dirty="0"/>
              <a:t>Prolactin—prepares female breasts for lactation</a:t>
            </a:r>
          </a:p>
        </p:txBody>
      </p:sp>
      <p:sp>
        <p:nvSpPr>
          <p:cNvPr id="9218" name="Title 1"/>
          <p:cNvSpPr>
            <a:spLocks noGrp="1"/>
          </p:cNvSpPr>
          <p:nvPr>
            <p:ph type="title"/>
          </p:nvPr>
        </p:nvSpPr>
        <p:spPr/>
        <p:txBody>
          <a:bodyPr/>
          <a:lstStyle/>
          <a:p>
            <a:pPr eaLnBrk="1" hangingPunct="1"/>
            <a:r>
              <a:rPr lang="en-US"/>
              <a:t>Anterior Pituitary</a:t>
            </a:r>
          </a:p>
        </p:txBody>
      </p:sp>
    </p:spTree>
    <p:extLst>
      <p:ext uri="{BB962C8B-B14F-4D97-AF65-F5344CB8AC3E}">
        <p14:creationId xmlns:p14="http://schemas.microsoft.com/office/powerpoint/2010/main" val="21987939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Content Placeholder 2"/>
          <p:cNvSpPr>
            <a:spLocks noGrp="1"/>
          </p:cNvSpPr>
          <p:nvPr>
            <p:ph idx="1"/>
          </p:nvPr>
        </p:nvSpPr>
        <p:spPr/>
        <p:txBody>
          <a:bodyPr/>
          <a:lstStyle/>
          <a:p>
            <a:pPr eaLnBrk="1" hangingPunct="1"/>
            <a:r>
              <a:rPr lang="en-US"/>
              <a:t>Results from excessive adrenocortical activity</a:t>
            </a:r>
          </a:p>
          <a:p>
            <a:pPr eaLnBrk="1" hangingPunct="1"/>
            <a:r>
              <a:rPr lang="en-US"/>
              <a:t>May be related to excessive use of corticosteroid medications or due to hyperplasia of the adrenal cortex</a:t>
            </a:r>
          </a:p>
          <a:p>
            <a:pPr eaLnBrk="1" hangingPunct="1"/>
            <a:r>
              <a:rPr lang="en-US"/>
              <a:t>Oversecretion of corticosteroids can also be caused by pituitary tumor</a:t>
            </a:r>
          </a:p>
          <a:p>
            <a:pPr eaLnBrk="1" hangingPunct="1"/>
            <a:r>
              <a:rPr lang="en-US"/>
              <a:t>Can be caused by bronchogenic carcinoma or other malignancy</a:t>
            </a:r>
          </a:p>
        </p:txBody>
      </p:sp>
      <p:sp>
        <p:nvSpPr>
          <p:cNvPr id="69634" name="Title 1"/>
          <p:cNvSpPr>
            <a:spLocks noGrp="1"/>
          </p:cNvSpPr>
          <p:nvPr>
            <p:ph type="title"/>
          </p:nvPr>
        </p:nvSpPr>
        <p:spPr/>
        <p:txBody>
          <a:bodyPr/>
          <a:lstStyle/>
          <a:p>
            <a:pPr algn="ctr" eaLnBrk="1" hangingPunct="1"/>
            <a:r>
              <a:rPr lang="en-US"/>
              <a:t>Cushing’s Syndrome</a:t>
            </a:r>
          </a:p>
        </p:txBody>
      </p:sp>
    </p:spTree>
    <p:extLst>
      <p:ext uri="{BB962C8B-B14F-4D97-AF65-F5344CB8AC3E}">
        <p14:creationId xmlns:p14="http://schemas.microsoft.com/office/powerpoint/2010/main" val="11456118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274320" indent="-274320" eaLnBrk="1" fontAlgn="auto" hangingPunct="1">
              <a:spcBef>
                <a:spcPts val="580"/>
              </a:spcBef>
              <a:spcAft>
                <a:spcPts val="0"/>
              </a:spcAft>
              <a:buFont typeface="Wingdings 2"/>
              <a:buChar char=""/>
              <a:defRPr/>
            </a:pPr>
            <a:r>
              <a:rPr lang="en-US" dirty="0"/>
              <a:t>Cataracts, glaucoma</a:t>
            </a:r>
          </a:p>
          <a:p>
            <a:pPr marL="274320" indent="-274320" eaLnBrk="1" fontAlgn="auto" hangingPunct="1">
              <a:spcBef>
                <a:spcPts val="580"/>
              </a:spcBef>
              <a:spcAft>
                <a:spcPts val="0"/>
              </a:spcAft>
              <a:buFont typeface="Wingdings 2"/>
              <a:buChar char=""/>
              <a:defRPr/>
            </a:pPr>
            <a:r>
              <a:rPr lang="en-US" dirty="0"/>
              <a:t>Hypertension, heart failure</a:t>
            </a:r>
          </a:p>
          <a:p>
            <a:pPr marL="274320" indent="-274320" eaLnBrk="1" fontAlgn="auto" hangingPunct="1">
              <a:spcBef>
                <a:spcPts val="580"/>
              </a:spcBef>
              <a:spcAft>
                <a:spcPts val="0"/>
              </a:spcAft>
              <a:buFont typeface="Wingdings 2"/>
              <a:buChar char=""/>
              <a:defRPr/>
            </a:pPr>
            <a:r>
              <a:rPr lang="en-US" dirty="0" err="1"/>
              <a:t>Truncal</a:t>
            </a:r>
            <a:r>
              <a:rPr lang="en-US" dirty="0"/>
              <a:t> obesity, moon face, buffalo hump, sodium retention, </a:t>
            </a:r>
            <a:r>
              <a:rPr lang="en-US" dirty="0" err="1"/>
              <a:t>hypokalemia</a:t>
            </a:r>
            <a:r>
              <a:rPr lang="en-US" dirty="0"/>
              <a:t>, hyperglycemia, negative nitrogen balance, altered calcium metabolism</a:t>
            </a:r>
          </a:p>
          <a:p>
            <a:pPr marL="274320" indent="-274320" eaLnBrk="1" fontAlgn="auto" hangingPunct="1">
              <a:spcBef>
                <a:spcPts val="580"/>
              </a:spcBef>
              <a:spcAft>
                <a:spcPts val="0"/>
              </a:spcAft>
              <a:buFont typeface="Wingdings 2"/>
              <a:buChar char=""/>
              <a:defRPr/>
            </a:pPr>
            <a:r>
              <a:rPr lang="en-US" dirty="0"/>
              <a:t>Decreased inflammatory responses, impaired wound healing, increased susceptibility to infections</a:t>
            </a:r>
          </a:p>
          <a:p>
            <a:pPr marL="274320" indent="-274320" eaLnBrk="1" fontAlgn="auto" hangingPunct="1">
              <a:spcBef>
                <a:spcPts val="580"/>
              </a:spcBef>
              <a:spcAft>
                <a:spcPts val="0"/>
              </a:spcAft>
              <a:buFont typeface="Wingdings 2"/>
              <a:buChar char=""/>
              <a:defRPr/>
            </a:pPr>
            <a:r>
              <a:rPr lang="en-US" dirty="0"/>
              <a:t>Osteoporosis, compression fractures</a:t>
            </a:r>
          </a:p>
          <a:p>
            <a:pPr marL="274320" indent="-274320" eaLnBrk="1" fontAlgn="auto" hangingPunct="1">
              <a:spcBef>
                <a:spcPts val="580"/>
              </a:spcBef>
              <a:spcAft>
                <a:spcPts val="0"/>
              </a:spcAft>
              <a:buFont typeface="Wingdings 2"/>
              <a:buChar char=""/>
              <a:defRPr/>
            </a:pPr>
            <a:r>
              <a:rPr lang="en-US" dirty="0"/>
              <a:t>Peptic ulcers, pancreatitis</a:t>
            </a:r>
          </a:p>
          <a:p>
            <a:pPr marL="274320" indent="-274320" eaLnBrk="1" fontAlgn="auto" hangingPunct="1">
              <a:spcBef>
                <a:spcPts val="580"/>
              </a:spcBef>
              <a:spcAft>
                <a:spcPts val="0"/>
              </a:spcAft>
              <a:buFont typeface="Wingdings 2"/>
              <a:buChar char=""/>
              <a:defRPr/>
            </a:pPr>
            <a:r>
              <a:rPr lang="en-US" dirty="0"/>
              <a:t>Thinning of skin, </a:t>
            </a:r>
            <a:r>
              <a:rPr lang="en-US" dirty="0" err="1"/>
              <a:t>striae</a:t>
            </a:r>
            <a:r>
              <a:rPr lang="en-US" dirty="0"/>
              <a:t>, acne</a:t>
            </a:r>
          </a:p>
          <a:p>
            <a:pPr marL="274320" indent="-274320" eaLnBrk="1" fontAlgn="auto" hangingPunct="1">
              <a:spcBef>
                <a:spcPts val="580"/>
              </a:spcBef>
              <a:spcAft>
                <a:spcPts val="0"/>
              </a:spcAft>
              <a:buFont typeface="Wingdings 2"/>
              <a:buChar char=""/>
              <a:defRPr/>
            </a:pPr>
            <a:r>
              <a:rPr lang="en-US" dirty="0"/>
              <a:t>Mood alterations</a:t>
            </a:r>
          </a:p>
        </p:txBody>
      </p:sp>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a:t>Manifestations of Cushing’s syndrome</a:t>
            </a:r>
          </a:p>
        </p:txBody>
      </p:sp>
    </p:spTree>
    <p:extLst>
      <p:ext uri="{BB962C8B-B14F-4D97-AF65-F5344CB8AC3E}">
        <p14:creationId xmlns:p14="http://schemas.microsoft.com/office/powerpoint/2010/main" val="959456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274320" indent="-274320" eaLnBrk="1" fontAlgn="auto" hangingPunct="1">
              <a:spcBef>
                <a:spcPts val="580"/>
              </a:spcBef>
              <a:spcAft>
                <a:spcPts val="0"/>
              </a:spcAft>
              <a:buFont typeface="Wingdings 2"/>
              <a:buChar char=""/>
              <a:defRPr/>
            </a:pPr>
            <a:r>
              <a:rPr lang="en-US" dirty="0"/>
              <a:t>Overnight </a:t>
            </a:r>
            <a:r>
              <a:rPr lang="en-US" dirty="0" err="1"/>
              <a:t>dexamethasone</a:t>
            </a:r>
            <a:r>
              <a:rPr lang="en-US" dirty="0"/>
              <a:t> suppression test frequently used for diagnosis</a:t>
            </a:r>
          </a:p>
          <a:p>
            <a:pPr marL="274320" indent="-274320" eaLnBrk="1" fontAlgn="auto" hangingPunct="1">
              <a:spcBef>
                <a:spcPts val="580"/>
              </a:spcBef>
              <a:spcAft>
                <a:spcPts val="0"/>
              </a:spcAft>
              <a:buFont typeface="Wingdings 2"/>
              <a:buChar char=""/>
              <a:defRPr/>
            </a:pPr>
            <a:r>
              <a:rPr lang="en-US" dirty="0"/>
              <a:t>Administered at 11pm and </a:t>
            </a:r>
            <a:r>
              <a:rPr lang="en-US" dirty="0" err="1"/>
              <a:t>cortisol</a:t>
            </a:r>
            <a:r>
              <a:rPr lang="en-US" dirty="0"/>
              <a:t> level checked at 8am</a:t>
            </a:r>
          </a:p>
          <a:p>
            <a:pPr marL="274320" indent="-274320" eaLnBrk="1" fontAlgn="auto" hangingPunct="1">
              <a:spcBef>
                <a:spcPts val="580"/>
              </a:spcBef>
              <a:spcAft>
                <a:spcPts val="0"/>
              </a:spcAft>
              <a:buFont typeface="Wingdings 2"/>
              <a:buChar char=""/>
              <a:defRPr/>
            </a:pPr>
            <a:r>
              <a:rPr lang="en-US" dirty="0"/>
              <a:t>Suppression of </a:t>
            </a:r>
            <a:r>
              <a:rPr lang="en-US" dirty="0" err="1"/>
              <a:t>cortisol</a:t>
            </a:r>
            <a:r>
              <a:rPr lang="en-US" dirty="0"/>
              <a:t> to less than 5mg/</a:t>
            </a:r>
            <a:r>
              <a:rPr lang="en-US" dirty="0" err="1"/>
              <a:t>dL</a:t>
            </a:r>
            <a:r>
              <a:rPr lang="en-US" dirty="0"/>
              <a:t> indicates normal functioning</a:t>
            </a:r>
          </a:p>
          <a:p>
            <a:pPr marL="274320" indent="-274320" eaLnBrk="1" fontAlgn="auto" hangingPunct="1">
              <a:spcBef>
                <a:spcPts val="580"/>
              </a:spcBef>
              <a:spcAft>
                <a:spcPts val="0"/>
              </a:spcAft>
              <a:buFont typeface="Wingdings 2"/>
              <a:buChar char=""/>
              <a:defRPr/>
            </a:pPr>
            <a:r>
              <a:rPr lang="en-US" dirty="0"/>
              <a:t>Measurement of plasma ACTH (radioimmunoassay) in conjunction with </a:t>
            </a:r>
            <a:r>
              <a:rPr lang="en-US" dirty="0" err="1"/>
              <a:t>dexamethasone</a:t>
            </a:r>
            <a:r>
              <a:rPr lang="en-US" dirty="0"/>
              <a:t> suppression test helps distinguish pituitary vs. ectopic sites of ACTH.</a:t>
            </a:r>
          </a:p>
          <a:p>
            <a:pPr marL="274320" indent="-274320" eaLnBrk="1" fontAlgn="auto" hangingPunct="1">
              <a:spcBef>
                <a:spcPts val="580"/>
              </a:spcBef>
              <a:spcAft>
                <a:spcPts val="0"/>
              </a:spcAft>
              <a:buFont typeface="Wingdings 2"/>
              <a:buChar char=""/>
              <a:defRPr/>
            </a:pPr>
            <a:r>
              <a:rPr lang="en-US" dirty="0"/>
              <a:t>MRI, CT and CT also help detect tumors of adrenal or pituitary</a:t>
            </a:r>
          </a:p>
        </p:txBody>
      </p:sp>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a:t>Assessment and Diagnostic Findings</a:t>
            </a:r>
          </a:p>
        </p:txBody>
      </p:sp>
    </p:spTree>
    <p:extLst>
      <p:ext uri="{BB962C8B-B14F-4D97-AF65-F5344CB8AC3E}">
        <p14:creationId xmlns:p14="http://schemas.microsoft.com/office/powerpoint/2010/main" val="29805213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Content Placeholder 2"/>
          <p:cNvSpPr>
            <a:spLocks noGrp="1"/>
          </p:cNvSpPr>
          <p:nvPr>
            <p:ph idx="1"/>
          </p:nvPr>
        </p:nvSpPr>
        <p:spPr/>
        <p:txBody>
          <a:bodyPr>
            <a:normAutofit fontScale="92500"/>
          </a:bodyPr>
          <a:lstStyle/>
          <a:p>
            <a:pPr eaLnBrk="1" hangingPunct="1"/>
            <a:r>
              <a:rPr lang="en-US"/>
              <a:t>Excessive aldosterone secondary to adrenal tumor </a:t>
            </a:r>
          </a:p>
          <a:p>
            <a:pPr eaLnBrk="1" hangingPunct="1"/>
            <a:r>
              <a:rPr lang="en-US"/>
              <a:t>retain sodium and excrete potassium</a:t>
            </a:r>
          </a:p>
          <a:p>
            <a:pPr eaLnBrk="1" hangingPunct="1"/>
            <a:r>
              <a:rPr lang="en-US"/>
              <a:t>Results in alkalosis</a:t>
            </a:r>
          </a:p>
          <a:p>
            <a:pPr eaLnBrk="1" hangingPunct="1"/>
            <a:r>
              <a:rPr lang="en-US"/>
              <a:t>Hypertension—universal sign of hyperaldosteronism</a:t>
            </a:r>
          </a:p>
          <a:p>
            <a:pPr eaLnBrk="1" hangingPunct="1"/>
            <a:r>
              <a:rPr lang="en-US"/>
              <a:t>Inability of kidneys to concentrate the urine</a:t>
            </a:r>
          </a:p>
          <a:p>
            <a:pPr eaLnBrk="1" hangingPunct="1"/>
            <a:r>
              <a:rPr lang="en-US"/>
              <a:t>Serum becomes concentrated</a:t>
            </a:r>
          </a:p>
          <a:p>
            <a:pPr eaLnBrk="1" hangingPunct="1"/>
            <a:r>
              <a:rPr lang="en-US"/>
              <a:t>Excessive thirst</a:t>
            </a:r>
          </a:p>
          <a:p>
            <a:pPr eaLnBrk="1" hangingPunct="1"/>
            <a:r>
              <a:rPr lang="en-US"/>
              <a:t>Hypokalemia interferes with insulin secretion thus will have glucose intolerance as well</a:t>
            </a:r>
          </a:p>
        </p:txBody>
      </p:sp>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a:t>Primary </a:t>
            </a:r>
            <a:r>
              <a:rPr lang="en-US" dirty="0" err="1"/>
              <a:t>Aldosteronism</a:t>
            </a:r>
            <a:r>
              <a:rPr lang="en-US" dirty="0"/>
              <a:t> or Conn’s Syndrome</a:t>
            </a:r>
          </a:p>
        </p:txBody>
      </p:sp>
    </p:spTree>
    <p:extLst>
      <p:ext uri="{BB962C8B-B14F-4D97-AF65-F5344CB8AC3E}">
        <p14:creationId xmlns:p14="http://schemas.microsoft.com/office/powerpoint/2010/main" val="40628363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Content Placeholder 2"/>
          <p:cNvSpPr>
            <a:spLocks noGrp="1"/>
          </p:cNvSpPr>
          <p:nvPr>
            <p:ph idx="1"/>
          </p:nvPr>
        </p:nvSpPr>
        <p:spPr/>
        <p:txBody>
          <a:bodyPr/>
          <a:lstStyle/>
          <a:p>
            <a:pPr eaLnBrk="1" hangingPunct="1"/>
            <a:r>
              <a:rPr lang="en-US"/>
              <a:t>High sodium</a:t>
            </a:r>
          </a:p>
          <a:p>
            <a:pPr eaLnBrk="1" hangingPunct="1"/>
            <a:r>
              <a:rPr lang="en-US"/>
              <a:t>Low potassium level</a:t>
            </a:r>
          </a:p>
          <a:p>
            <a:pPr eaLnBrk="1" hangingPunct="1"/>
            <a:r>
              <a:rPr lang="en-US"/>
              <a:t>High serum aldosterone level</a:t>
            </a:r>
          </a:p>
          <a:p>
            <a:pPr eaLnBrk="1" hangingPunct="1"/>
            <a:r>
              <a:rPr lang="en-US"/>
              <a:t>Low renin level</a:t>
            </a:r>
          </a:p>
          <a:p>
            <a:pPr eaLnBrk="1" hangingPunct="1"/>
            <a:r>
              <a:rPr lang="en-US"/>
              <a:t>Aldosterone excretion rate after salt loading is diagnostic for primary aldosteronism</a:t>
            </a:r>
          </a:p>
          <a:p>
            <a:pPr eaLnBrk="1" hangingPunct="1"/>
            <a:r>
              <a:rPr lang="en-US"/>
              <a:t>Renin-aldosterone stimulation test</a:t>
            </a:r>
          </a:p>
        </p:txBody>
      </p:sp>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a:t>Assessment and Diagnostic Findings</a:t>
            </a:r>
          </a:p>
        </p:txBody>
      </p:sp>
    </p:spTree>
    <p:extLst>
      <p:ext uri="{BB962C8B-B14F-4D97-AF65-F5344CB8AC3E}">
        <p14:creationId xmlns:p14="http://schemas.microsoft.com/office/powerpoint/2010/main" val="40178053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274320" indent="-274320" eaLnBrk="1" fontAlgn="auto" hangingPunct="1">
              <a:spcBef>
                <a:spcPts val="580"/>
              </a:spcBef>
              <a:spcAft>
                <a:spcPts val="0"/>
              </a:spcAft>
              <a:buFont typeface="Wingdings 2"/>
              <a:buChar char=""/>
              <a:defRPr/>
            </a:pPr>
            <a:r>
              <a:rPr lang="en-US" dirty="0"/>
              <a:t>35 year old male presents with BP of 188/112 at a yearly physical exam. Previous exams noted blood pressures of 160/94 and 158/92. On questioning, patient admits to twice a month episodes of apprehension, severe headache, perspiration, rapid heartbeat, and facial pallor. These episodes had an abrupt onset and lasted 10-15 minutes. </a:t>
            </a:r>
          </a:p>
          <a:p>
            <a:pPr marL="274320" indent="-274320" eaLnBrk="1" fontAlgn="auto" hangingPunct="1">
              <a:spcBef>
                <a:spcPts val="580"/>
              </a:spcBef>
              <a:spcAft>
                <a:spcPts val="0"/>
              </a:spcAft>
              <a:buFont typeface="Wingdings 2"/>
              <a:buChar char=""/>
              <a:defRPr/>
            </a:pPr>
            <a:r>
              <a:rPr lang="en-US" dirty="0"/>
              <a:t>Routine hematology and chemistry studies are normal and chest </a:t>
            </a:r>
            <a:r>
              <a:rPr lang="en-US" dirty="0" err="1"/>
              <a:t>xray</a:t>
            </a:r>
            <a:r>
              <a:rPr lang="en-US" dirty="0"/>
              <a:t> and ECG are normal.</a:t>
            </a:r>
          </a:p>
          <a:p>
            <a:pPr marL="274320" indent="-274320" eaLnBrk="1" fontAlgn="auto" hangingPunct="1">
              <a:spcBef>
                <a:spcPts val="580"/>
              </a:spcBef>
              <a:spcAft>
                <a:spcPts val="0"/>
              </a:spcAft>
              <a:buFont typeface="Wingdings 2"/>
              <a:buChar char=""/>
              <a:defRPr/>
            </a:pPr>
            <a:r>
              <a:rPr lang="en-US" dirty="0"/>
              <a:t>What is your impression?</a:t>
            </a:r>
          </a:p>
          <a:p>
            <a:pPr marL="274320" indent="-274320" eaLnBrk="1" fontAlgn="auto" hangingPunct="1">
              <a:spcBef>
                <a:spcPts val="580"/>
              </a:spcBef>
              <a:spcAft>
                <a:spcPts val="0"/>
              </a:spcAft>
              <a:buFont typeface="Wingdings 2"/>
              <a:buChar char=""/>
              <a:defRPr/>
            </a:pPr>
            <a:r>
              <a:rPr lang="en-US" dirty="0"/>
              <a:t>What labs would you draw?</a:t>
            </a:r>
          </a:p>
        </p:txBody>
      </p:sp>
      <p:sp>
        <p:nvSpPr>
          <p:cNvPr id="80898" name="Title 1"/>
          <p:cNvSpPr>
            <a:spLocks noGrp="1"/>
          </p:cNvSpPr>
          <p:nvPr>
            <p:ph type="title"/>
          </p:nvPr>
        </p:nvSpPr>
        <p:spPr/>
        <p:txBody>
          <a:bodyPr/>
          <a:lstStyle/>
          <a:p>
            <a:pPr algn="ctr" eaLnBrk="1" hangingPunct="1"/>
            <a:r>
              <a:rPr lang="en-US"/>
              <a:t>Case Study 1</a:t>
            </a:r>
          </a:p>
        </p:txBody>
      </p:sp>
    </p:spTree>
    <p:extLst>
      <p:ext uri="{BB962C8B-B14F-4D97-AF65-F5344CB8AC3E}">
        <p14:creationId xmlns:p14="http://schemas.microsoft.com/office/powerpoint/2010/main" val="30481863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Content Placeholder 2"/>
          <p:cNvSpPr>
            <a:spLocks noGrp="1"/>
          </p:cNvSpPr>
          <p:nvPr>
            <p:ph idx="1"/>
          </p:nvPr>
        </p:nvSpPr>
        <p:spPr/>
        <p:txBody>
          <a:bodyPr>
            <a:normAutofit/>
          </a:bodyPr>
          <a:lstStyle/>
          <a:p>
            <a:pPr eaLnBrk="1" hangingPunct="1"/>
            <a:r>
              <a:rPr lang="en-US" dirty="0"/>
              <a:t>50 year old woman presents with enlargement of left anterior neck. She has noted increased appetite over the past month with no weight gain, and more frequent bowel movements over the same period. Patient feels jittery at times, experiences palpitations and feels “hot” a lot recently.</a:t>
            </a:r>
          </a:p>
          <a:p>
            <a:pPr eaLnBrk="1" hangingPunct="1"/>
            <a:r>
              <a:rPr lang="en-US" dirty="0"/>
              <a:t>Heart rate is 110 and blood pressure is 110/76. </a:t>
            </a:r>
          </a:p>
          <a:p>
            <a:pPr eaLnBrk="1" hangingPunct="1"/>
            <a:r>
              <a:rPr lang="en-US" dirty="0"/>
              <a:t>What might be this patient’s problem?</a:t>
            </a:r>
          </a:p>
          <a:p>
            <a:pPr eaLnBrk="1" hangingPunct="1"/>
            <a:r>
              <a:rPr lang="en-US" dirty="0"/>
              <a:t>What lab tests might you draw?</a:t>
            </a:r>
          </a:p>
        </p:txBody>
      </p:sp>
      <p:sp>
        <p:nvSpPr>
          <p:cNvPr id="81922" name="Title 1"/>
          <p:cNvSpPr>
            <a:spLocks noGrp="1"/>
          </p:cNvSpPr>
          <p:nvPr>
            <p:ph type="title"/>
          </p:nvPr>
        </p:nvSpPr>
        <p:spPr/>
        <p:txBody>
          <a:bodyPr/>
          <a:lstStyle/>
          <a:p>
            <a:pPr algn="ctr" eaLnBrk="1" hangingPunct="1"/>
            <a:r>
              <a:rPr lang="en-US"/>
              <a:t>Case Study 2</a:t>
            </a:r>
          </a:p>
        </p:txBody>
      </p:sp>
    </p:spTree>
    <p:extLst>
      <p:ext uri="{BB962C8B-B14F-4D97-AF65-F5344CB8AC3E}">
        <p14:creationId xmlns:p14="http://schemas.microsoft.com/office/powerpoint/2010/main" val="87508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274320" indent="-274320" eaLnBrk="1" fontAlgn="auto" hangingPunct="1">
              <a:spcBef>
                <a:spcPts val="580"/>
              </a:spcBef>
              <a:spcAft>
                <a:spcPts val="0"/>
              </a:spcAft>
              <a:buFont typeface="Wingdings 2"/>
              <a:buChar char=""/>
              <a:defRPr/>
            </a:pPr>
            <a:r>
              <a:rPr lang="en-US" dirty="0"/>
              <a:t>48 year old woman with a past history of mental illness presents with a new onset of bizarre psychotic behavior. She had been well over the past two years.</a:t>
            </a:r>
          </a:p>
          <a:p>
            <a:pPr marL="274320" indent="-274320" eaLnBrk="1" fontAlgn="auto" hangingPunct="1">
              <a:spcBef>
                <a:spcPts val="580"/>
              </a:spcBef>
              <a:spcAft>
                <a:spcPts val="0"/>
              </a:spcAft>
              <a:buFont typeface="Wingdings 2"/>
              <a:buChar char=""/>
              <a:defRPr/>
            </a:pPr>
            <a:r>
              <a:rPr lang="en-US" dirty="0"/>
              <a:t>Her heart rate is 65, </a:t>
            </a:r>
            <a:r>
              <a:rPr lang="en-US" dirty="0" err="1"/>
              <a:t>irreg</a:t>
            </a:r>
            <a:r>
              <a:rPr lang="en-US" dirty="0"/>
              <a:t> and BP is 130/75.</a:t>
            </a:r>
          </a:p>
          <a:p>
            <a:pPr marL="274320" indent="-274320" eaLnBrk="1" fontAlgn="auto" hangingPunct="1">
              <a:spcBef>
                <a:spcPts val="580"/>
              </a:spcBef>
              <a:spcAft>
                <a:spcPts val="0"/>
              </a:spcAft>
              <a:buFont typeface="Wingdings 2"/>
              <a:buChar char=""/>
              <a:defRPr/>
            </a:pPr>
            <a:r>
              <a:rPr lang="en-US" dirty="0"/>
              <a:t>Exam is normal except that she is confused to place, time and year.</a:t>
            </a:r>
          </a:p>
          <a:p>
            <a:pPr marL="274320" indent="-274320" eaLnBrk="1" fontAlgn="auto" hangingPunct="1">
              <a:spcBef>
                <a:spcPts val="580"/>
              </a:spcBef>
              <a:spcAft>
                <a:spcPts val="0"/>
              </a:spcAft>
              <a:buFont typeface="Wingdings 2"/>
              <a:buChar char=""/>
              <a:defRPr/>
            </a:pPr>
            <a:r>
              <a:rPr lang="en-US" dirty="0"/>
              <a:t>Patient joints aching and of feeling fatigued.</a:t>
            </a:r>
          </a:p>
          <a:p>
            <a:pPr marL="274320" indent="-274320" eaLnBrk="1" fontAlgn="auto" hangingPunct="1">
              <a:spcBef>
                <a:spcPts val="580"/>
              </a:spcBef>
              <a:spcAft>
                <a:spcPts val="0"/>
              </a:spcAft>
              <a:buFont typeface="Wingdings 2"/>
              <a:buChar char=""/>
              <a:defRPr/>
            </a:pPr>
            <a:r>
              <a:rPr lang="en-US" dirty="0"/>
              <a:t>Lab tests reveal serum calcium level of 13.8mg/</a:t>
            </a:r>
            <a:r>
              <a:rPr lang="en-US" dirty="0" err="1"/>
              <a:t>dL</a:t>
            </a:r>
            <a:r>
              <a:rPr lang="en-US" dirty="0"/>
              <a:t> (reference range is 8.4-10.1)</a:t>
            </a:r>
          </a:p>
          <a:p>
            <a:pPr marL="274320" indent="-274320" eaLnBrk="1" fontAlgn="auto" hangingPunct="1">
              <a:spcBef>
                <a:spcPts val="580"/>
              </a:spcBef>
              <a:spcAft>
                <a:spcPts val="0"/>
              </a:spcAft>
              <a:buFont typeface="Wingdings 2"/>
              <a:buChar char=""/>
              <a:defRPr/>
            </a:pPr>
            <a:r>
              <a:rPr lang="en-US" dirty="0"/>
              <a:t>Phosphorus is 2.4 (reference range is 2.5-4.5)</a:t>
            </a:r>
          </a:p>
          <a:p>
            <a:pPr marL="274320" indent="-274320" eaLnBrk="1" fontAlgn="auto" hangingPunct="1">
              <a:spcBef>
                <a:spcPts val="580"/>
              </a:spcBef>
              <a:spcAft>
                <a:spcPts val="0"/>
              </a:spcAft>
              <a:buFont typeface="Wingdings 2"/>
              <a:buChar char=""/>
              <a:defRPr/>
            </a:pPr>
            <a:r>
              <a:rPr lang="en-US" dirty="0"/>
              <a:t>What is your diagnosis?</a:t>
            </a:r>
          </a:p>
          <a:p>
            <a:pPr marL="274320" indent="-274320" eaLnBrk="1" fontAlgn="auto" hangingPunct="1">
              <a:spcBef>
                <a:spcPts val="580"/>
              </a:spcBef>
              <a:spcAft>
                <a:spcPts val="0"/>
              </a:spcAft>
              <a:buFont typeface="Wingdings 2"/>
              <a:buChar char=""/>
              <a:defRPr/>
            </a:pPr>
            <a:endParaRPr lang="en-US" dirty="0"/>
          </a:p>
        </p:txBody>
      </p:sp>
      <p:sp>
        <p:nvSpPr>
          <p:cNvPr id="82946" name="Title 1"/>
          <p:cNvSpPr>
            <a:spLocks noGrp="1"/>
          </p:cNvSpPr>
          <p:nvPr>
            <p:ph type="title"/>
          </p:nvPr>
        </p:nvSpPr>
        <p:spPr/>
        <p:txBody>
          <a:bodyPr/>
          <a:lstStyle/>
          <a:p>
            <a:pPr algn="ctr" eaLnBrk="1" hangingPunct="1"/>
            <a:r>
              <a:rPr lang="en-US"/>
              <a:t>Case study 3</a:t>
            </a:r>
          </a:p>
        </p:txBody>
      </p:sp>
    </p:spTree>
    <p:extLst>
      <p:ext uri="{BB962C8B-B14F-4D97-AF65-F5344CB8AC3E}">
        <p14:creationId xmlns:p14="http://schemas.microsoft.com/office/powerpoint/2010/main" val="16292729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Content Placeholder 2"/>
          <p:cNvSpPr>
            <a:spLocks noGrp="1"/>
          </p:cNvSpPr>
          <p:nvPr>
            <p:ph idx="1"/>
          </p:nvPr>
        </p:nvSpPr>
        <p:spPr/>
        <p:txBody>
          <a:bodyPr/>
          <a:lstStyle/>
          <a:p>
            <a:pPr eaLnBrk="1" hangingPunct="1"/>
            <a:r>
              <a:rPr lang="en-US" dirty="0"/>
              <a:t>40 year old deeply tanned woman presents with a 6 month history of increasing fatigue. For the past three months she has suffered from poor appetite, abdominal cramps, fatigue and diarrhea. She has lost 12 kg. She has noted joint pains, muscle weakness, and has not menstruated for the past 3 months. </a:t>
            </a:r>
          </a:p>
          <a:p>
            <a:pPr eaLnBrk="1" hangingPunct="1"/>
            <a:r>
              <a:rPr lang="en-US" dirty="0"/>
              <a:t>Labs reveal blood glucose of 59, Na+ 130, K+ 6.0.</a:t>
            </a:r>
          </a:p>
          <a:p>
            <a:pPr eaLnBrk="1" hangingPunct="1"/>
            <a:r>
              <a:rPr lang="en-US" dirty="0"/>
              <a:t>What disorder do you expect?</a:t>
            </a:r>
          </a:p>
        </p:txBody>
      </p:sp>
      <p:sp>
        <p:nvSpPr>
          <p:cNvPr id="83970" name="Title 1"/>
          <p:cNvSpPr>
            <a:spLocks noGrp="1"/>
          </p:cNvSpPr>
          <p:nvPr>
            <p:ph type="title"/>
          </p:nvPr>
        </p:nvSpPr>
        <p:spPr/>
        <p:txBody>
          <a:bodyPr/>
          <a:lstStyle/>
          <a:p>
            <a:pPr algn="ctr" eaLnBrk="1" hangingPunct="1"/>
            <a:r>
              <a:rPr lang="en-US"/>
              <a:t>Case Study 4</a:t>
            </a:r>
          </a:p>
        </p:txBody>
      </p:sp>
    </p:spTree>
    <p:extLst>
      <p:ext uri="{BB962C8B-B14F-4D97-AF65-F5344CB8AC3E}">
        <p14:creationId xmlns:p14="http://schemas.microsoft.com/office/powerpoint/2010/main" val="27201404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274320" indent="-274320" eaLnBrk="1" fontAlgn="auto" hangingPunct="1">
              <a:spcBef>
                <a:spcPts val="580"/>
              </a:spcBef>
              <a:spcAft>
                <a:spcPts val="0"/>
              </a:spcAft>
              <a:buFont typeface="Wingdings 2"/>
              <a:buChar char=""/>
              <a:defRPr/>
            </a:pPr>
            <a:r>
              <a:rPr lang="en-US" dirty="0"/>
              <a:t>27 year old woman presents with depression, insomnia, increased facial fullness and recent increase in acne. She had an episode of depression and acute psychosis following uncomplicated delivery of normal baby boy 9 months previously. Her menses have been irregular since their resumption after the birth (she is not breast feeding). Patient relates has had several vaginal yeast infections recently.</a:t>
            </a:r>
          </a:p>
          <a:p>
            <a:pPr marL="274320" indent="-274320" eaLnBrk="1" fontAlgn="auto" hangingPunct="1">
              <a:spcBef>
                <a:spcPts val="580"/>
              </a:spcBef>
              <a:spcAft>
                <a:spcPts val="0"/>
              </a:spcAft>
              <a:buFont typeface="Wingdings 2"/>
              <a:buChar char=""/>
              <a:defRPr/>
            </a:pPr>
            <a:r>
              <a:rPr lang="en-US" dirty="0"/>
              <a:t>Heart rate is 90bpm, BP is 146/100. Her face is puffy and has acne </a:t>
            </a:r>
            <a:r>
              <a:rPr lang="en-US" dirty="0" err="1"/>
              <a:t>vulgaris</a:t>
            </a:r>
            <a:r>
              <a:rPr lang="en-US" dirty="0"/>
              <a:t>. Thin extremities and with </a:t>
            </a:r>
            <a:r>
              <a:rPr lang="en-US" dirty="0" err="1"/>
              <a:t>truncal</a:t>
            </a:r>
            <a:r>
              <a:rPr lang="en-US" dirty="0"/>
              <a:t> obesity. </a:t>
            </a:r>
          </a:p>
          <a:p>
            <a:pPr marL="274320" indent="-274320" eaLnBrk="1" fontAlgn="auto" hangingPunct="1">
              <a:spcBef>
                <a:spcPts val="580"/>
              </a:spcBef>
              <a:spcAft>
                <a:spcPts val="0"/>
              </a:spcAft>
              <a:buFont typeface="Wingdings 2"/>
              <a:buChar char=""/>
              <a:defRPr/>
            </a:pPr>
            <a:r>
              <a:rPr lang="en-US" dirty="0"/>
              <a:t>What are your suspicions?</a:t>
            </a:r>
          </a:p>
          <a:p>
            <a:pPr marL="274320" indent="-274320" eaLnBrk="1" fontAlgn="auto" hangingPunct="1">
              <a:spcBef>
                <a:spcPts val="580"/>
              </a:spcBef>
              <a:spcAft>
                <a:spcPts val="0"/>
              </a:spcAft>
              <a:buFont typeface="Wingdings 2"/>
              <a:buChar char=""/>
              <a:defRPr/>
            </a:pPr>
            <a:r>
              <a:rPr lang="en-US" dirty="0"/>
              <a:t>What labs will you draw?</a:t>
            </a:r>
          </a:p>
        </p:txBody>
      </p:sp>
      <p:sp>
        <p:nvSpPr>
          <p:cNvPr id="84994" name="Title 1"/>
          <p:cNvSpPr>
            <a:spLocks noGrp="1"/>
          </p:cNvSpPr>
          <p:nvPr>
            <p:ph type="title"/>
          </p:nvPr>
        </p:nvSpPr>
        <p:spPr/>
        <p:txBody>
          <a:bodyPr/>
          <a:lstStyle/>
          <a:p>
            <a:pPr algn="ctr" eaLnBrk="1" hangingPunct="1"/>
            <a:r>
              <a:rPr lang="en-US"/>
              <a:t>Case Study #5</a:t>
            </a:r>
          </a:p>
        </p:txBody>
      </p:sp>
    </p:spTree>
    <p:extLst>
      <p:ext uri="{BB962C8B-B14F-4D97-AF65-F5344CB8AC3E}">
        <p14:creationId xmlns:p14="http://schemas.microsoft.com/office/powerpoint/2010/main" val="4120065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p:txBody>
          <a:bodyPr/>
          <a:lstStyle/>
          <a:p>
            <a:pPr eaLnBrk="1" hangingPunct="1"/>
            <a:r>
              <a:rPr lang="en-US" dirty="0"/>
              <a:t>Antidiuretic Hormone </a:t>
            </a:r>
            <a:r>
              <a:rPr lang="en-US" b="1" dirty="0">
                <a:solidFill>
                  <a:schemeClr val="accent2">
                    <a:lumMod val="50000"/>
                  </a:schemeClr>
                </a:solidFill>
              </a:rPr>
              <a:t>ADH</a:t>
            </a:r>
          </a:p>
          <a:p>
            <a:pPr eaLnBrk="1" hangingPunct="1"/>
            <a:endParaRPr lang="en-US" dirty="0"/>
          </a:p>
          <a:p>
            <a:pPr eaLnBrk="1" hangingPunct="1"/>
            <a:r>
              <a:rPr lang="en-US" dirty="0"/>
              <a:t>Oxytocin—contraction of uterus, milk ejection from breasts</a:t>
            </a:r>
          </a:p>
        </p:txBody>
      </p:sp>
      <p:sp>
        <p:nvSpPr>
          <p:cNvPr id="10242" name="Title 1"/>
          <p:cNvSpPr>
            <a:spLocks noGrp="1"/>
          </p:cNvSpPr>
          <p:nvPr>
            <p:ph type="title"/>
          </p:nvPr>
        </p:nvSpPr>
        <p:spPr/>
        <p:txBody>
          <a:bodyPr/>
          <a:lstStyle/>
          <a:p>
            <a:pPr algn="ctr" eaLnBrk="1" hangingPunct="1"/>
            <a:r>
              <a:rPr lang="en-US"/>
              <a:t>Posterior Pituitary</a:t>
            </a:r>
          </a:p>
        </p:txBody>
      </p:sp>
    </p:spTree>
    <p:extLst>
      <p:ext uri="{BB962C8B-B14F-4D97-AF65-F5344CB8AC3E}">
        <p14:creationId xmlns:p14="http://schemas.microsoft.com/office/powerpoint/2010/main" val="2479204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p:txBody>
          <a:bodyPr>
            <a:normAutofit lnSpcReduction="10000"/>
          </a:bodyPr>
          <a:lstStyle/>
          <a:p>
            <a:pPr eaLnBrk="1" hangingPunct="1"/>
            <a:r>
              <a:rPr lang="en-US" b="1" dirty="0">
                <a:solidFill>
                  <a:schemeClr val="accent2">
                    <a:lumMod val="50000"/>
                  </a:schemeClr>
                </a:solidFill>
              </a:rPr>
              <a:t>Mineralocorticoid—aldosterone. </a:t>
            </a:r>
            <a:r>
              <a:rPr lang="en-US" dirty="0"/>
              <a:t>Affects sodium absorption, loss of potassium by kidney</a:t>
            </a:r>
          </a:p>
          <a:p>
            <a:pPr eaLnBrk="1" hangingPunct="1"/>
            <a:endParaRPr lang="en-US" dirty="0"/>
          </a:p>
          <a:p>
            <a:pPr eaLnBrk="1" hangingPunct="1"/>
            <a:r>
              <a:rPr lang="en-US" b="1" dirty="0">
                <a:solidFill>
                  <a:schemeClr val="accent2">
                    <a:lumMod val="50000"/>
                  </a:schemeClr>
                </a:solidFill>
              </a:rPr>
              <a:t>Glucocorticoids—cortisol. </a:t>
            </a:r>
            <a:r>
              <a:rPr lang="en-US" dirty="0"/>
              <a:t>Affects metabolism, regulates blood sugar levels, affects growth, anti-inflammatory action, decreases effects of stress</a:t>
            </a:r>
          </a:p>
          <a:p>
            <a:pPr eaLnBrk="1" hangingPunct="1"/>
            <a:endParaRPr lang="en-US" dirty="0"/>
          </a:p>
          <a:p>
            <a:pPr eaLnBrk="1" hangingPunct="1"/>
            <a:r>
              <a:rPr lang="en-US" b="1" dirty="0">
                <a:solidFill>
                  <a:schemeClr val="accent2">
                    <a:lumMod val="50000"/>
                  </a:schemeClr>
                </a:solidFill>
              </a:rPr>
              <a:t>Adrenal androgens</a:t>
            </a:r>
            <a:r>
              <a:rPr lang="en-US" dirty="0"/>
              <a:t>—</a:t>
            </a:r>
            <a:r>
              <a:rPr lang="en-US" dirty="0" err="1"/>
              <a:t>dehydroepiandrosterone</a:t>
            </a:r>
            <a:r>
              <a:rPr lang="en-US" dirty="0"/>
              <a:t> and </a:t>
            </a:r>
            <a:r>
              <a:rPr lang="en-US" dirty="0" err="1"/>
              <a:t>androstenedione</a:t>
            </a:r>
            <a:r>
              <a:rPr lang="en-US" dirty="0"/>
              <a:t>. Converted to testosterone in the periphery.</a:t>
            </a:r>
          </a:p>
        </p:txBody>
      </p:sp>
      <p:sp>
        <p:nvSpPr>
          <p:cNvPr id="11266" name="Title 1"/>
          <p:cNvSpPr>
            <a:spLocks noGrp="1"/>
          </p:cNvSpPr>
          <p:nvPr>
            <p:ph type="title"/>
          </p:nvPr>
        </p:nvSpPr>
        <p:spPr/>
        <p:txBody>
          <a:bodyPr/>
          <a:lstStyle/>
          <a:p>
            <a:pPr eaLnBrk="1" hangingPunct="1"/>
            <a:r>
              <a:rPr lang="en-US"/>
              <a:t>Adrenal Cortex</a:t>
            </a:r>
          </a:p>
        </p:txBody>
      </p:sp>
    </p:spTree>
    <p:extLst>
      <p:ext uri="{BB962C8B-B14F-4D97-AF65-F5344CB8AC3E}">
        <p14:creationId xmlns:p14="http://schemas.microsoft.com/office/powerpoint/2010/main" val="2261746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p:txBody>
          <a:bodyPr/>
          <a:lstStyle/>
          <a:p>
            <a:pPr eaLnBrk="1" hangingPunct="1"/>
            <a:r>
              <a:rPr lang="en-US" b="1" dirty="0">
                <a:solidFill>
                  <a:schemeClr val="accent2">
                    <a:lumMod val="50000"/>
                  </a:schemeClr>
                </a:solidFill>
              </a:rPr>
              <a:t>Epinephrine and norepinephrine</a:t>
            </a:r>
          </a:p>
          <a:p>
            <a:pPr eaLnBrk="1" hangingPunct="1">
              <a:buFont typeface="Wingdings 2" pitchFamily="18" charset="2"/>
              <a:buNone/>
            </a:pPr>
            <a:r>
              <a:rPr lang="en-US" dirty="0"/>
              <a:t>serve as neurotransmitters for sympathetic system</a:t>
            </a:r>
          </a:p>
          <a:p>
            <a:pPr eaLnBrk="1" hangingPunct="1"/>
            <a:endParaRPr lang="en-US" dirty="0"/>
          </a:p>
        </p:txBody>
      </p:sp>
      <p:sp>
        <p:nvSpPr>
          <p:cNvPr id="12290" name="Title 1"/>
          <p:cNvSpPr>
            <a:spLocks noGrp="1"/>
          </p:cNvSpPr>
          <p:nvPr>
            <p:ph type="title"/>
          </p:nvPr>
        </p:nvSpPr>
        <p:spPr/>
        <p:txBody>
          <a:bodyPr/>
          <a:lstStyle/>
          <a:p>
            <a:pPr algn="ctr" eaLnBrk="1" hangingPunct="1"/>
            <a:r>
              <a:rPr lang="en-US"/>
              <a:t>Adrenal Medulla</a:t>
            </a:r>
          </a:p>
        </p:txBody>
      </p:sp>
    </p:spTree>
    <p:extLst>
      <p:ext uri="{BB962C8B-B14F-4D97-AF65-F5344CB8AC3E}">
        <p14:creationId xmlns:p14="http://schemas.microsoft.com/office/powerpoint/2010/main" val="3315297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p:txBody>
          <a:bodyPr/>
          <a:lstStyle/>
          <a:p>
            <a:pPr eaLnBrk="1" hangingPunct="1"/>
            <a:r>
              <a:rPr lang="en-US" b="1" dirty="0">
                <a:solidFill>
                  <a:schemeClr val="accent2">
                    <a:lumMod val="50000"/>
                  </a:schemeClr>
                </a:solidFill>
              </a:rPr>
              <a:t>Follicular cells</a:t>
            </a:r>
            <a:r>
              <a:rPr lang="en-US" dirty="0"/>
              <a:t>—excretion of </a:t>
            </a:r>
            <a:r>
              <a:rPr lang="en-US" dirty="0" err="1"/>
              <a:t>triiodothyronine</a:t>
            </a:r>
            <a:r>
              <a:rPr lang="en-US" dirty="0"/>
              <a:t> (</a:t>
            </a:r>
            <a:r>
              <a:rPr lang="en-US" b="1" dirty="0">
                <a:solidFill>
                  <a:schemeClr val="accent2">
                    <a:lumMod val="50000"/>
                  </a:schemeClr>
                </a:solidFill>
              </a:rPr>
              <a:t>T3</a:t>
            </a:r>
            <a:r>
              <a:rPr lang="en-US" dirty="0"/>
              <a:t>) and </a:t>
            </a:r>
            <a:r>
              <a:rPr lang="en-US" dirty="0" err="1"/>
              <a:t>thyroxine</a:t>
            </a:r>
            <a:r>
              <a:rPr lang="en-US" dirty="0"/>
              <a:t> (</a:t>
            </a:r>
            <a:r>
              <a:rPr lang="en-US" b="1" dirty="0">
                <a:solidFill>
                  <a:schemeClr val="accent2">
                    <a:lumMod val="50000"/>
                  </a:schemeClr>
                </a:solidFill>
              </a:rPr>
              <a:t>T4</a:t>
            </a:r>
            <a:r>
              <a:rPr lang="en-US" dirty="0"/>
              <a:t>)—Increase BMR, increase bone and calcium turnover, increase response to </a:t>
            </a:r>
            <a:r>
              <a:rPr lang="en-US" dirty="0" err="1"/>
              <a:t>catecholamines</a:t>
            </a:r>
            <a:r>
              <a:rPr lang="en-US" dirty="0"/>
              <a:t>, need for fetal G&amp;D</a:t>
            </a:r>
          </a:p>
          <a:p>
            <a:pPr eaLnBrk="1" hangingPunct="1"/>
            <a:r>
              <a:rPr lang="en-US" b="1" dirty="0">
                <a:solidFill>
                  <a:schemeClr val="accent2">
                    <a:lumMod val="50000"/>
                  </a:schemeClr>
                </a:solidFill>
              </a:rPr>
              <a:t>Thyroid C cells—calcitonin</a:t>
            </a:r>
            <a:r>
              <a:rPr lang="en-US" dirty="0"/>
              <a:t>. Lowers blood calcium and phosphate levels</a:t>
            </a:r>
          </a:p>
        </p:txBody>
      </p:sp>
      <p:sp>
        <p:nvSpPr>
          <p:cNvPr id="13314" name="Title 1"/>
          <p:cNvSpPr>
            <a:spLocks noGrp="1"/>
          </p:cNvSpPr>
          <p:nvPr>
            <p:ph type="title"/>
          </p:nvPr>
        </p:nvSpPr>
        <p:spPr/>
        <p:txBody>
          <a:bodyPr/>
          <a:lstStyle/>
          <a:p>
            <a:pPr algn="ctr" eaLnBrk="1" hangingPunct="1"/>
            <a:r>
              <a:rPr lang="en-US"/>
              <a:t>Thyroid</a:t>
            </a:r>
          </a:p>
        </p:txBody>
      </p:sp>
    </p:spTree>
    <p:extLst>
      <p:ext uri="{BB962C8B-B14F-4D97-AF65-F5344CB8AC3E}">
        <p14:creationId xmlns:p14="http://schemas.microsoft.com/office/powerpoint/2010/main" val="3449729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p:txBody>
          <a:bodyPr/>
          <a:lstStyle/>
          <a:p>
            <a:pPr eaLnBrk="1" hangingPunct="1"/>
            <a:r>
              <a:rPr lang="en-US" b="1" dirty="0">
                <a:solidFill>
                  <a:schemeClr val="accent2">
                    <a:lumMod val="50000"/>
                  </a:schemeClr>
                </a:solidFill>
              </a:rPr>
              <a:t>Parathyroid hormone</a:t>
            </a:r>
            <a:r>
              <a:rPr lang="en-US" dirty="0"/>
              <a:t>—regulates serum calcium</a:t>
            </a:r>
          </a:p>
        </p:txBody>
      </p:sp>
      <p:sp>
        <p:nvSpPr>
          <p:cNvPr id="14338" name="Title 1"/>
          <p:cNvSpPr>
            <a:spLocks noGrp="1"/>
          </p:cNvSpPr>
          <p:nvPr>
            <p:ph type="title"/>
          </p:nvPr>
        </p:nvSpPr>
        <p:spPr/>
        <p:txBody>
          <a:bodyPr/>
          <a:lstStyle/>
          <a:p>
            <a:pPr eaLnBrk="1" hangingPunct="1"/>
            <a:r>
              <a:rPr lang="en-US"/>
              <a:t>Parathyroid</a:t>
            </a:r>
          </a:p>
        </p:txBody>
      </p:sp>
    </p:spTree>
    <p:extLst>
      <p:ext uri="{BB962C8B-B14F-4D97-AF65-F5344CB8AC3E}">
        <p14:creationId xmlns:p14="http://schemas.microsoft.com/office/powerpoint/2010/main" val="180710634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вердый переплет">
  <a:themeElements>
    <a:clrScheme name="Твердый переплет">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Твердый переплет">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214</TotalTime>
  <Words>2314</Words>
  <Application>Microsoft Office PowerPoint</Application>
  <PresentationFormat>Екран (4:3)</PresentationFormat>
  <Paragraphs>316</Paragraphs>
  <Slides>49</Slides>
  <Notes>49</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49</vt:i4>
      </vt:variant>
    </vt:vector>
  </HeadingPairs>
  <TitlesOfParts>
    <vt:vector size="55" baseType="lpstr">
      <vt:lpstr>Book Antiqua</vt:lpstr>
      <vt:lpstr>Calibri</vt:lpstr>
      <vt:lpstr>Times New Roman</vt:lpstr>
      <vt:lpstr>Wingdings</vt:lpstr>
      <vt:lpstr>Wingdings 2</vt:lpstr>
      <vt:lpstr>Твердый переплет</vt:lpstr>
      <vt:lpstr>Assessment of Patients with Endocrine Disorders. Short review</vt:lpstr>
      <vt:lpstr>Glands of the Endocrine System</vt:lpstr>
      <vt:lpstr>Hypothalamus</vt:lpstr>
      <vt:lpstr>Anterior Pituitary</vt:lpstr>
      <vt:lpstr>Posterior Pituitary</vt:lpstr>
      <vt:lpstr>Adrenal Cortex</vt:lpstr>
      <vt:lpstr>Adrenal Medulla</vt:lpstr>
      <vt:lpstr>Thyroid</vt:lpstr>
      <vt:lpstr>Parathyroid</vt:lpstr>
      <vt:lpstr>Pancreatic Islet cells</vt:lpstr>
      <vt:lpstr>Kidney</vt:lpstr>
      <vt:lpstr>Ovaries</vt:lpstr>
      <vt:lpstr>Testes</vt:lpstr>
      <vt:lpstr>Thymus</vt:lpstr>
      <vt:lpstr>Pineal</vt:lpstr>
      <vt:lpstr>Prostaglandins</vt:lpstr>
      <vt:lpstr>Assessment</vt:lpstr>
      <vt:lpstr>Diagnostic Evaluation</vt:lpstr>
      <vt:lpstr>Pituitary Tumors—Assessment and Diagnostic Findings</vt:lpstr>
      <vt:lpstr>Diabetes Insipidus</vt:lpstr>
      <vt:lpstr>Manifestations,  Assessment and Diagnostic Findings</vt:lpstr>
      <vt:lpstr>Thyroid</vt:lpstr>
      <vt:lpstr>Thyroid</vt:lpstr>
      <vt:lpstr>Thyroid</vt:lpstr>
      <vt:lpstr>Hypothyroidism</vt:lpstr>
      <vt:lpstr>Hyperthyroidism, Manifestations </vt:lpstr>
      <vt:lpstr>Assessment and Diagnosis</vt:lpstr>
      <vt:lpstr>Parathyroid Glands</vt:lpstr>
      <vt:lpstr>Manifestations of Hyperparathyroidism</vt:lpstr>
      <vt:lpstr>Assessment and Diagnostic Findings</vt:lpstr>
      <vt:lpstr>Hypoparathyroidism</vt:lpstr>
      <vt:lpstr>Clinical Manifestations of Hypoparathyroidism</vt:lpstr>
      <vt:lpstr>Assessment and Diagnostic Findings</vt:lpstr>
      <vt:lpstr>Adrenals--Pheochromocytoma</vt:lpstr>
      <vt:lpstr>Clinical Manifestations</vt:lpstr>
      <vt:lpstr>Assessment and Diagnostic Findings</vt:lpstr>
      <vt:lpstr>Addison’s Disease</vt:lpstr>
      <vt:lpstr>Manifestations</vt:lpstr>
      <vt:lpstr>Assessment and Diagnostic Findings</vt:lpstr>
      <vt:lpstr>Cushing’s Syndrome</vt:lpstr>
      <vt:lpstr>Manifestations of Cushing’s syndrome</vt:lpstr>
      <vt:lpstr>Assessment and Diagnostic Findings</vt:lpstr>
      <vt:lpstr>Primary Aldosteronism or Conn’s Syndrome</vt:lpstr>
      <vt:lpstr>Assessment and Diagnostic Findings</vt:lpstr>
      <vt:lpstr>Case Study 1</vt:lpstr>
      <vt:lpstr>Case Study 2</vt:lpstr>
      <vt:lpstr>Case study 3</vt:lpstr>
      <vt:lpstr>Case Study 4</vt:lpstr>
      <vt:lpstr>Case Study #5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and Management of Patients with Endocrine Disorders</dc:title>
  <dc:creator>Admin</dc:creator>
  <cp:lastModifiedBy>Server</cp:lastModifiedBy>
  <cp:revision>7</cp:revision>
  <dcterms:created xsi:type="dcterms:W3CDTF">2017-01-09T11:31:24Z</dcterms:created>
  <dcterms:modified xsi:type="dcterms:W3CDTF">2017-09-24T20:27:15Z</dcterms:modified>
</cp:coreProperties>
</file>