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98" r:id="rId2"/>
    <p:sldId id="261" r:id="rId3"/>
    <p:sldId id="278" r:id="rId4"/>
    <p:sldId id="262" r:id="rId5"/>
    <p:sldId id="308" r:id="rId6"/>
    <p:sldId id="309" r:id="rId7"/>
    <p:sldId id="310" r:id="rId8"/>
    <p:sldId id="311" r:id="rId9"/>
    <p:sldId id="312" r:id="rId10"/>
    <p:sldId id="313" r:id="rId11"/>
    <p:sldId id="279" r:id="rId12"/>
    <p:sldId id="306" r:id="rId13"/>
    <p:sldId id="307" r:id="rId14"/>
    <p:sldId id="314" r:id="rId15"/>
    <p:sldId id="315" r:id="rId16"/>
    <p:sldId id="316" r:id="rId17"/>
    <p:sldId id="284" r:id="rId18"/>
    <p:sldId id="281" r:id="rId19"/>
    <p:sldId id="282" r:id="rId20"/>
    <p:sldId id="283" r:id="rId21"/>
    <p:sldId id="366" r:id="rId22"/>
    <p:sldId id="369" r:id="rId23"/>
    <p:sldId id="367" r:id="rId24"/>
    <p:sldId id="368" r:id="rId25"/>
    <p:sldId id="299" r:id="rId26"/>
    <p:sldId id="317" r:id="rId27"/>
    <p:sldId id="318" r:id="rId28"/>
    <p:sldId id="319" r:id="rId29"/>
    <p:sldId id="365" r:id="rId30"/>
    <p:sldId id="320" r:id="rId31"/>
    <p:sldId id="360" r:id="rId32"/>
    <p:sldId id="361" r:id="rId33"/>
    <p:sldId id="321" r:id="rId34"/>
    <p:sldId id="363" r:id="rId35"/>
    <p:sldId id="364" r:id="rId36"/>
    <p:sldId id="323" r:id="rId37"/>
    <p:sldId id="324" r:id="rId38"/>
    <p:sldId id="325" r:id="rId39"/>
    <p:sldId id="326" r:id="rId40"/>
    <p:sldId id="359" r:id="rId41"/>
    <p:sldId id="327" r:id="rId42"/>
    <p:sldId id="328" r:id="rId43"/>
    <p:sldId id="329" r:id="rId44"/>
    <p:sldId id="334" r:id="rId45"/>
    <p:sldId id="330" r:id="rId46"/>
    <p:sldId id="331" r:id="rId47"/>
    <p:sldId id="333" r:id="rId48"/>
    <p:sldId id="340" r:id="rId49"/>
    <p:sldId id="362" r:id="rId50"/>
    <p:sldId id="332" r:id="rId51"/>
    <p:sldId id="335" r:id="rId52"/>
    <p:sldId id="358" r:id="rId53"/>
    <p:sldId id="336" r:id="rId54"/>
    <p:sldId id="337" r:id="rId55"/>
    <p:sldId id="338" r:id="rId56"/>
    <p:sldId id="339" r:id="rId57"/>
    <p:sldId id="341" r:id="rId58"/>
    <p:sldId id="342" r:id="rId59"/>
    <p:sldId id="343" r:id="rId60"/>
    <p:sldId id="344" r:id="rId61"/>
    <p:sldId id="345" r:id="rId62"/>
    <p:sldId id="346" r:id="rId63"/>
    <p:sldId id="347" r:id="rId64"/>
    <p:sldId id="348" r:id="rId65"/>
    <p:sldId id="349" r:id="rId66"/>
    <p:sldId id="351" r:id="rId67"/>
    <p:sldId id="352" r:id="rId68"/>
    <p:sldId id="353" r:id="rId69"/>
    <p:sldId id="354" r:id="rId70"/>
    <p:sldId id="355" r:id="rId71"/>
    <p:sldId id="357" r:id="rId72"/>
    <p:sldId id="350" r:id="rId73"/>
    <p:sldId id="285" r:id="rId74"/>
    <p:sldId id="300" r:id="rId75"/>
    <p:sldId id="301" r:id="rId76"/>
    <p:sldId id="289" r:id="rId77"/>
    <p:sldId id="290" r:id="rId78"/>
    <p:sldId id="291" r:id="rId79"/>
    <p:sldId id="287" r:id="rId80"/>
    <p:sldId id="303" r:id="rId81"/>
    <p:sldId id="292" r:id="rId82"/>
    <p:sldId id="295" r:id="rId83"/>
    <p:sldId id="296" r:id="rId84"/>
    <p:sldId id="293" r:id="rId85"/>
    <p:sldId id="286" r:id="rId8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322"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defRPr/>
              </a:pPr>
              <a:endParaRPr lang="en-US">
                <a:latin typeface="Arial" charset="0"/>
              </a:endParaRPr>
            </a:p>
          </p:txBody>
        </p:sp>
        <p:sp>
          <p:nvSpPr>
            <p:cNvPr id="7" name="Полилиния 18"/>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ru-RU"/>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email">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fld id="{EE387E03-85D6-4598-A7C7-F7AFC8850C49}" type="datetimeFigureOut">
              <a:rPr lang="ru-RU"/>
              <a:pPr>
                <a:defRPr/>
              </a:pPr>
              <a:t>24.03.2020</a:t>
            </a:fld>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lstStyle>
          <a:p>
            <a:fld id="{C8B62C69-2D08-4E64-92F4-B3DC791460D7}" type="slidenum">
              <a:rPr lang="ru-RU" altLang="ru-RU"/>
              <a:pPr/>
              <a:t>‹#›</a:t>
            </a:fld>
            <a:endParaRPr lang="ru-RU" altLang="ru-RU"/>
          </a:p>
        </p:txBody>
      </p:sp>
    </p:spTree>
    <p:extLst>
      <p:ext uri="{BB962C8B-B14F-4D97-AF65-F5344CB8AC3E}">
        <p14:creationId xmlns:p14="http://schemas.microsoft.com/office/powerpoint/2010/main" val="3507557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CF040D6A-81D0-4863-8DA8-5C2C24263D26}" type="datetimeFigureOut">
              <a:rPr lang="ru-RU"/>
              <a:pPr>
                <a:defRPr/>
              </a:pPr>
              <a:t>24.03.2020</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fld id="{B6A85D01-033A-4ECA-8EEF-13DC301FAFCA}" type="slidenum">
              <a:rPr lang="ru-RU" altLang="ru-RU"/>
              <a:pPr/>
              <a:t>‹#›</a:t>
            </a:fld>
            <a:endParaRPr lang="ru-RU" altLang="ru-RU"/>
          </a:p>
        </p:txBody>
      </p:sp>
    </p:spTree>
    <p:extLst>
      <p:ext uri="{BB962C8B-B14F-4D97-AF65-F5344CB8AC3E}">
        <p14:creationId xmlns:p14="http://schemas.microsoft.com/office/powerpoint/2010/main" val="3227568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9CEFEA31-0107-4ADF-B3FD-E1609B7E523F}" type="datetimeFigureOut">
              <a:rPr lang="ru-RU"/>
              <a:pPr>
                <a:defRPr/>
              </a:pPr>
              <a:t>24.03.2020</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fld id="{59BA37DB-6FAD-4244-82B3-8499BD8C25D2}" type="slidenum">
              <a:rPr lang="ru-RU" altLang="ru-RU"/>
              <a:pPr/>
              <a:t>‹#›</a:t>
            </a:fld>
            <a:endParaRPr lang="ru-RU" altLang="ru-RU"/>
          </a:p>
        </p:txBody>
      </p:sp>
    </p:spTree>
    <p:extLst>
      <p:ext uri="{BB962C8B-B14F-4D97-AF65-F5344CB8AC3E}">
        <p14:creationId xmlns:p14="http://schemas.microsoft.com/office/powerpoint/2010/main" val="3424164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fld id="{A6FC61D0-E690-46F3-9528-556E74BD673F}" type="datetimeFigureOut">
              <a:rPr lang="ru-RU"/>
              <a:pPr>
                <a:defRPr/>
              </a:pPr>
              <a:t>24.03.2020</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fld id="{F4CDE4B5-2430-428B-AC1E-03B8B946D262}" type="slidenum">
              <a:rPr lang="ru-RU" altLang="ru-RU"/>
              <a:pPr/>
              <a:t>‹#›</a:t>
            </a:fld>
            <a:endParaRPr lang="ru-RU" altLang="ru-RU"/>
          </a:p>
        </p:txBody>
      </p:sp>
    </p:spTree>
    <p:extLst>
      <p:ext uri="{BB962C8B-B14F-4D97-AF65-F5344CB8AC3E}">
        <p14:creationId xmlns:p14="http://schemas.microsoft.com/office/powerpoint/2010/main" val="3814004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Нашивка 10"/>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p>
        </p:txBody>
      </p:sp>
      <p:sp>
        <p:nvSpPr>
          <p:cNvPr id="5" name="Нашивка 15"/>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fld id="{533F86D4-3FC0-4887-8CAF-57EC0237A71C}" type="datetimeFigureOut">
              <a:rPr lang="ru-RU"/>
              <a:pPr>
                <a:defRPr/>
              </a:pPr>
              <a:t>24.03.2020</a:t>
            </a:fld>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lstStyle>
          <a:p>
            <a:fld id="{1146C8B3-7954-4472-8106-6E3D54F32763}" type="slidenum">
              <a:rPr lang="ru-RU" altLang="ru-RU"/>
              <a:pPr/>
              <a:t>‹#›</a:t>
            </a:fld>
            <a:endParaRPr lang="ru-RU" altLang="ru-RU"/>
          </a:p>
        </p:txBody>
      </p:sp>
    </p:spTree>
    <p:extLst>
      <p:ext uri="{BB962C8B-B14F-4D97-AF65-F5344CB8AC3E}">
        <p14:creationId xmlns:p14="http://schemas.microsoft.com/office/powerpoint/2010/main" val="327312764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fld id="{7B5D2FDD-B6F4-4399-87CD-7A72332F5ADD}" type="datetimeFigureOut">
              <a:rPr lang="ru-RU"/>
              <a:pPr>
                <a:defRPr/>
              </a:pPr>
              <a:t>24.03.2020</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lstStyle>
          <a:p>
            <a:fld id="{D8FA866E-EAB5-4888-A714-1C923DB6100A}" type="slidenum">
              <a:rPr lang="ru-RU" altLang="ru-RU"/>
              <a:pPr/>
              <a:t>‹#›</a:t>
            </a:fld>
            <a:endParaRPr lang="ru-RU" altLang="ru-RU"/>
          </a:p>
        </p:txBody>
      </p:sp>
    </p:spTree>
    <p:extLst>
      <p:ext uri="{BB962C8B-B14F-4D97-AF65-F5344CB8AC3E}">
        <p14:creationId xmlns:p14="http://schemas.microsoft.com/office/powerpoint/2010/main" val="730760970"/>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fld id="{9D302432-B214-414F-ADB4-76445C343D82}" type="datetimeFigureOut">
              <a:rPr lang="ru-RU"/>
              <a:pPr>
                <a:defRPr/>
              </a:pPr>
              <a:t>24.03.2020</a:t>
            </a:fld>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lstStyle>
          <a:p>
            <a:fld id="{77C7244D-E935-47CD-9691-7AF9B51B9E5B}" type="slidenum">
              <a:rPr lang="ru-RU" altLang="ru-RU"/>
              <a:pPr/>
              <a:t>‹#›</a:t>
            </a:fld>
            <a:endParaRPr lang="ru-RU" altLang="ru-RU"/>
          </a:p>
        </p:txBody>
      </p:sp>
    </p:spTree>
    <p:extLst>
      <p:ext uri="{BB962C8B-B14F-4D97-AF65-F5344CB8AC3E}">
        <p14:creationId xmlns:p14="http://schemas.microsoft.com/office/powerpoint/2010/main" val="2845971079"/>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fld id="{509B808D-F04B-45A2-B322-DD42B4944CAE}" type="datetimeFigureOut">
              <a:rPr lang="ru-RU"/>
              <a:pPr>
                <a:defRPr/>
              </a:pPr>
              <a:t>24.03.2020</a:t>
            </a:fld>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lstStyle>
          <a:p>
            <a:fld id="{3FB64DD2-9161-476E-8FAB-474C1EE55052}" type="slidenum">
              <a:rPr lang="ru-RU" altLang="ru-RU"/>
              <a:pPr/>
              <a:t>‹#›</a:t>
            </a:fld>
            <a:endParaRPr lang="ru-RU" altLang="ru-RU"/>
          </a:p>
        </p:txBody>
      </p:sp>
    </p:spTree>
    <p:extLst>
      <p:ext uri="{BB962C8B-B14F-4D97-AF65-F5344CB8AC3E}">
        <p14:creationId xmlns:p14="http://schemas.microsoft.com/office/powerpoint/2010/main" val="3399259581"/>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20A33EC1-399F-4F42-BF02-36B8859E9BEE}" type="datetimeFigureOut">
              <a:rPr lang="ru-RU"/>
              <a:pPr>
                <a:defRPr/>
              </a:pPr>
              <a:t>24.03.2020</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fld id="{BC631DAE-DA50-4C18-846E-FBE39A679EDA}" type="slidenum">
              <a:rPr lang="ru-RU" altLang="ru-RU"/>
              <a:pPr/>
              <a:t>‹#›</a:t>
            </a:fld>
            <a:endParaRPr lang="ru-RU" altLang="ru-RU"/>
          </a:p>
        </p:txBody>
      </p:sp>
    </p:spTree>
    <p:extLst>
      <p:ext uri="{BB962C8B-B14F-4D97-AF65-F5344CB8AC3E}">
        <p14:creationId xmlns:p14="http://schemas.microsoft.com/office/powerpoint/2010/main" val="1232395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fld id="{3063F2FB-14CC-4C42-9A1C-88E810BCF54F}" type="datetimeFigureOut">
              <a:rPr lang="ru-RU"/>
              <a:pPr>
                <a:defRPr/>
              </a:pPr>
              <a:t>24.03.2020</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lstStyle>
          <a:p>
            <a:fld id="{261044FB-D3C2-43AD-B039-25C8BEDF1A63}" type="slidenum">
              <a:rPr lang="ru-RU" altLang="ru-RU"/>
              <a:pPr/>
              <a:t>‹#›</a:t>
            </a:fld>
            <a:endParaRPr lang="ru-RU" altLang="ru-RU"/>
          </a:p>
        </p:txBody>
      </p:sp>
    </p:spTree>
    <p:extLst>
      <p:ext uri="{BB962C8B-B14F-4D97-AF65-F5344CB8AC3E}">
        <p14:creationId xmlns:p14="http://schemas.microsoft.com/office/powerpoint/2010/main" val="408992788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Полилиния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defRPr/>
            </a:pPr>
            <a:endParaRPr lang="en-US">
              <a:latin typeface="Arial" charset="0"/>
            </a:endParaRPr>
          </a:p>
        </p:txBody>
      </p:sp>
      <p:sp>
        <p:nvSpPr>
          <p:cNvPr id="6" name="Полилиния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ru-RU"/>
          </a:p>
        </p:txBody>
      </p:sp>
      <p:sp>
        <p:nvSpPr>
          <p:cNvPr id="7" name="Прямоугольный треугольник 6"/>
          <p:cNvSpPr>
            <a:spLocks/>
          </p:cNvSpPr>
          <p:nvPr/>
        </p:nvSpPr>
        <p:spPr bwMode="auto">
          <a:xfrm>
            <a:off x="-6042" y="5791253"/>
            <a:ext cx="3402314" cy="1080868"/>
          </a:xfrm>
          <a:prstGeom prst="rtTriangle">
            <a:avLst/>
          </a:prstGeom>
          <a:blipFill>
            <a:blip r:embed="rId4" cstate="email">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19"/>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p>
        </p:txBody>
      </p:sp>
      <p:sp>
        <p:nvSpPr>
          <p:cNvPr id="10" name="Нашивка 20"/>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fld id="{9C992CBF-33E6-47CC-978F-B5523C5D9A00}" type="datetimeFigureOut">
              <a:rPr lang="ru-RU"/>
              <a:pPr>
                <a:defRPr/>
              </a:pPr>
              <a:t>24.03.2020</a:t>
            </a:fld>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lvl1pPr>
          </a:lstStyle>
          <a:p>
            <a:fld id="{DBE9D7D2-12F5-4BE5-AAB7-89899DCE2F01}" type="slidenum">
              <a:rPr lang="ru-RU" altLang="ru-RU"/>
              <a:pPr/>
              <a:t>‹#›</a:t>
            </a:fld>
            <a:endParaRPr lang="ru-RU" altLang="ru-RU"/>
          </a:p>
        </p:txBody>
      </p:sp>
    </p:spTree>
    <p:extLst>
      <p:ext uri="{BB962C8B-B14F-4D97-AF65-F5344CB8AC3E}">
        <p14:creationId xmlns:p14="http://schemas.microsoft.com/office/powerpoint/2010/main" val="602362363"/>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Полилиния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defRPr/>
            </a:pPr>
            <a:endParaRPr lang="en-US">
              <a:latin typeface="Arial" charset="0"/>
            </a:endParaRPr>
          </a:p>
        </p:txBody>
      </p:sp>
      <p:sp>
        <p:nvSpPr>
          <p:cNvPr id="1027" name="Полилиния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ru-RU"/>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email">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uk-UA" smtClean="0"/>
              <a:t>Образец текста</a:t>
            </a:r>
          </a:p>
          <a:p>
            <a:pPr lvl="1"/>
            <a:r>
              <a:rPr lang="ru-RU" altLang="uk-UA" smtClean="0"/>
              <a:t>Второй уровень</a:t>
            </a:r>
          </a:p>
          <a:p>
            <a:pPr lvl="2"/>
            <a:r>
              <a:rPr lang="ru-RU" altLang="uk-UA" smtClean="0"/>
              <a:t>Третий уровень</a:t>
            </a:r>
          </a:p>
          <a:p>
            <a:pPr lvl="3"/>
            <a:r>
              <a:rPr lang="ru-RU" altLang="uk-UA" smtClean="0"/>
              <a:t>Четвертый уровень</a:t>
            </a:r>
          </a:p>
          <a:p>
            <a:pPr lvl="4"/>
            <a:r>
              <a:rPr lang="ru-RU" altLang="uk-UA" smtClean="0"/>
              <a:t>Пятый уровень</a:t>
            </a:r>
            <a:endParaRPr lang="en-US" altLang="uk-UA"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latin typeface="Arial" charset="0"/>
              </a:defRPr>
            </a:lvl1pPr>
            <a:extLst/>
          </a:lstStyle>
          <a:p>
            <a:pPr>
              <a:defRPr/>
            </a:pPr>
            <a:fld id="{D70DB07E-B159-4E6E-BAEC-BD3868809645}" type="datetimeFigureOut">
              <a:rPr lang="ru-RU"/>
              <a:pPr>
                <a:defRPr/>
              </a:pPr>
              <a:t>24.03.2020</a:t>
            </a:fld>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latin typeface="Arial" charset="0"/>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1pPr algn="r">
              <a:defRPr sz="1000"/>
            </a:lvl1pPr>
          </a:lstStyle>
          <a:p>
            <a:fld id="{ECF1D80F-62C5-42C9-BFBB-0CF6F37724E3}"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731" r:id="rId1"/>
    <p:sldLayoutId id="2147483727" r:id="rId2"/>
    <p:sldLayoutId id="2147483732" r:id="rId3"/>
    <p:sldLayoutId id="2147483733" r:id="rId4"/>
    <p:sldLayoutId id="2147483734" r:id="rId5"/>
    <p:sldLayoutId id="2147483735" r:id="rId6"/>
    <p:sldLayoutId id="2147483728" r:id="rId7"/>
    <p:sldLayoutId id="2147483736" r:id="rId8"/>
    <p:sldLayoutId id="2147483737" r:id="rId9"/>
    <p:sldLayoutId id="2147483729" r:id="rId10"/>
    <p:sldLayoutId id="2147483730"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hyperlink" Target="https://opentextbc.ca/anatomyandphysiology/chapter/6-4-bone-formation-and-development/" TargetMode="Externa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hyperlink" Target="https://opentextbc.ca/anatomyandphysiology/chapter/6-4-bone-formation-and-development/#fig-ch06_04_02" TargetMode="Externa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hyperlink" Target="https://opentextbc.ca/anatomyandphysiology/chapter/6-4-bone-formation-and-development/#fig-ch06_04_02"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hyperlink" Target="https://opentextbc.ca/anatomyandphysiology/chapter/6-4-bone-formation-and-development/#fig-ch06_04_04" TargetMode="Externa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hyperlink" Target="https://opentextbc.ca/anatomyandphysiology/chapter/6-5-fractures-bone-repair/#tbl-ch06_04" TargetMode="External"/><Relationship Id="rId2" Type="http://schemas.openxmlformats.org/officeDocument/2006/relationships/hyperlink" Target="https://opentextbc.ca/anatomyandphysiology/chapter/6-5-fractures-bone-repair/#fig-ch06_05_01" TargetMode="Externa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s://opentextbc.ca/anatomyandphysiology/chapter/6-5-fractures-bone-repair/#fig-ch06_05_02" TargetMode="Externa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hyperlink" Target="https://opentextbc.ca/anatomyandphysiology/chapter/6-5-fractures-bone-repair/#fig-ch06_05_02" TargetMode="Externa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p:nvPr>
        </p:nvSpPr>
        <p:spPr/>
        <p:txBody>
          <a:bodyPr/>
          <a:lstStyle/>
          <a:p>
            <a:pPr eaLnBrk="1" fontAlgn="auto" hangingPunct="1">
              <a:spcAft>
                <a:spcPts val="0"/>
              </a:spcAft>
              <a:defRPr/>
            </a:pPr>
            <a:r>
              <a:rPr lang="en-US" smtClean="0"/>
              <a:t>CARTILAGE</a:t>
            </a:r>
            <a:endParaRPr lang="ru-RU"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Прямоугольник 1"/>
          <p:cNvSpPr>
            <a:spLocks noChangeArrowheads="1"/>
          </p:cNvSpPr>
          <p:nvPr/>
        </p:nvSpPr>
        <p:spPr bwMode="auto">
          <a:xfrm>
            <a:off x="0" y="0"/>
            <a:ext cx="5562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200">
                <a:solidFill>
                  <a:srgbClr val="FF0000"/>
                </a:solidFill>
                <a:latin typeface="Arial" panose="020B0604020202020204" pitchFamily="34" charset="0"/>
              </a:rPr>
              <a:t>Interstitial Growth</a:t>
            </a:r>
            <a:endParaRPr lang="ru-RU" altLang="uk-UA" sz="3200">
              <a:solidFill>
                <a:srgbClr val="FF0000"/>
              </a:solidFill>
              <a:latin typeface="Arial" panose="020B0604020202020204" pitchFamily="34" charset="0"/>
            </a:endParaRPr>
          </a:p>
        </p:txBody>
      </p:sp>
      <p:sp>
        <p:nvSpPr>
          <p:cNvPr id="18435" name="Прямоугольник 2"/>
          <p:cNvSpPr>
            <a:spLocks noChangeArrowheads="1"/>
          </p:cNvSpPr>
          <p:nvPr/>
        </p:nvSpPr>
        <p:spPr bwMode="auto">
          <a:xfrm>
            <a:off x="0" y="476250"/>
            <a:ext cx="3348038" cy="60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200">
                <a:latin typeface="Arial" panose="020B0604020202020204" pitchFamily="34" charset="0"/>
              </a:rPr>
              <a:t>Interstitial growth (growth from within) occurs only in young cartilage from cell divisions within the cartilage.</a:t>
            </a:r>
            <a:br>
              <a:rPr lang="en-US" altLang="uk-UA" sz="3200">
                <a:latin typeface="Arial" panose="020B0604020202020204" pitchFamily="34" charset="0"/>
              </a:rPr>
            </a:br>
            <a:r>
              <a:rPr lang="en-US" altLang="uk-UA" sz="3200">
                <a:latin typeface="Arial" panose="020B0604020202020204" pitchFamily="34" charset="0"/>
              </a:rPr>
              <a:t>This process increases the length of the cartilage</a:t>
            </a:r>
            <a:endParaRPr lang="ru-RU" altLang="uk-UA" sz="3200">
              <a:latin typeface="Arial" panose="020B0604020202020204" pitchFamily="34" charset="0"/>
            </a:endParaRPr>
          </a:p>
        </p:txBody>
      </p:sp>
      <p:pic>
        <p:nvPicPr>
          <p:cNvPr id="18436" name="Picture 2" descr="Interstitial growth (growth from within) occurs only in young cartilage from cell divisions within the cartilage.&#10;This process increases the length of the cartilag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419475" y="188913"/>
            <a:ext cx="5040313"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Lecture_Presentation\S9781929007868-006-f003.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0" y="0"/>
            <a:ext cx="9144000" cy="7143750"/>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descr="Nose, tracheal rings, costal cartilages, bone surfaces, fetal skeleton, epiphyseal growth &#10;Type II Cartilage &#10;-Have appositional and interstitial growth &#10;-bad regeneration - leaves scar &#10;Function:&#10;cushion, structure, shock absorbe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48213" y="188913"/>
            <a:ext cx="3981450"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2"/>
          <p:cNvSpPr>
            <a:spLocks noChangeArrowheads="1"/>
          </p:cNvSpPr>
          <p:nvPr/>
        </p:nvSpPr>
        <p:spPr bwMode="auto">
          <a:xfrm>
            <a:off x="0" y="42863"/>
            <a:ext cx="23177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spcBef>
                <a:spcPct val="0"/>
              </a:spcBef>
              <a:buClrTx/>
              <a:buSzTx/>
              <a:buFontTx/>
              <a:buNone/>
            </a:pPr>
            <a:r>
              <a:rPr lang="ru-RU" altLang="uk-UA" sz="1300">
                <a:solidFill>
                  <a:srgbClr val="222222"/>
                </a:solidFill>
                <a:latin typeface="Arial" panose="020B0604020202020204" pitchFamily="34" charset="0"/>
              </a:rPr>
              <a:t> </a:t>
            </a:r>
            <a:endParaRPr lang="ru-RU" altLang="uk-UA" sz="900">
              <a:latin typeface="Arial" panose="020B0604020202020204" pitchFamily="34" charset="0"/>
            </a:endParaRPr>
          </a:p>
        </p:txBody>
      </p:sp>
      <p:sp>
        <p:nvSpPr>
          <p:cNvPr id="20484" name="Прямоугольник 3"/>
          <p:cNvSpPr>
            <a:spLocks noChangeArrowheads="1"/>
          </p:cNvSpPr>
          <p:nvPr/>
        </p:nvSpPr>
        <p:spPr bwMode="auto">
          <a:xfrm>
            <a:off x="0" y="908050"/>
            <a:ext cx="4500563" cy="60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200">
                <a:latin typeface="Arial" panose="020B0604020202020204" pitchFamily="34" charset="0"/>
              </a:rPr>
              <a:t>Nose, tracheal rings, costal cartilages, bone surfaces, fetal skeleton, epiphyseal growth </a:t>
            </a:r>
            <a:br>
              <a:rPr lang="en-US" altLang="uk-UA" sz="3200">
                <a:latin typeface="Arial" panose="020B0604020202020204" pitchFamily="34" charset="0"/>
              </a:rPr>
            </a:br>
            <a:r>
              <a:rPr lang="en-US" altLang="uk-UA" sz="3200">
                <a:latin typeface="Arial" panose="020B0604020202020204" pitchFamily="34" charset="0"/>
              </a:rPr>
              <a:t>Type II Cartilage </a:t>
            </a:r>
            <a:br>
              <a:rPr lang="en-US" altLang="uk-UA" sz="3200">
                <a:latin typeface="Arial" panose="020B0604020202020204" pitchFamily="34" charset="0"/>
              </a:rPr>
            </a:br>
            <a:r>
              <a:rPr lang="en-US" altLang="uk-UA" sz="3200">
                <a:latin typeface="Arial" panose="020B0604020202020204" pitchFamily="34" charset="0"/>
              </a:rPr>
              <a:t>-Have appositional and interstitial growth </a:t>
            </a:r>
            <a:br>
              <a:rPr lang="en-US" altLang="uk-UA" sz="3200">
                <a:latin typeface="Arial" panose="020B0604020202020204" pitchFamily="34" charset="0"/>
              </a:rPr>
            </a:br>
            <a:r>
              <a:rPr lang="en-US" altLang="uk-UA" sz="3200">
                <a:latin typeface="Arial" panose="020B0604020202020204" pitchFamily="34" charset="0"/>
              </a:rPr>
              <a:t>-bad regeneration - leaves scar </a:t>
            </a:r>
            <a:br>
              <a:rPr lang="en-US" altLang="uk-UA" sz="3200">
                <a:latin typeface="Arial" panose="020B0604020202020204" pitchFamily="34" charset="0"/>
              </a:rPr>
            </a:br>
            <a:r>
              <a:rPr lang="en-US" altLang="uk-UA" sz="3200">
                <a:latin typeface="Arial" panose="020B0604020202020204" pitchFamily="34" charset="0"/>
              </a:rPr>
              <a:t>Function:</a:t>
            </a:r>
            <a:br>
              <a:rPr lang="en-US" altLang="uk-UA" sz="3200">
                <a:latin typeface="Arial" panose="020B0604020202020204" pitchFamily="34" charset="0"/>
              </a:rPr>
            </a:br>
            <a:r>
              <a:rPr lang="en-US" altLang="uk-UA" sz="3200">
                <a:latin typeface="Arial" panose="020B0604020202020204" pitchFamily="34" charset="0"/>
              </a:rPr>
              <a:t>cushion, structure, shock absorber</a:t>
            </a:r>
            <a:endParaRPr lang="ru-RU" altLang="uk-UA" sz="3200">
              <a:latin typeface="Arial" panose="020B0604020202020204" pitchFamily="34" charset="0"/>
            </a:endParaRPr>
          </a:p>
        </p:txBody>
      </p:sp>
      <p:sp>
        <p:nvSpPr>
          <p:cNvPr id="20485" name="Прямоугольник 4"/>
          <p:cNvSpPr>
            <a:spLocks noChangeArrowheads="1"/>
          </p:cNvSpPr>
          <p:nvPr/>
        </p:nvSpPr>
        <p:spPr bwMode="auto">
          <a:xfrm>
            <a:off x="0" y="260350"/>
            <a:ext cx="46434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600">
                <a:solidFill>
                  <a:srgbClr val="FF0000"/>
                </a:solidFill>
                <a:latin typeface="Arial" panose="020B0604020202020204" pitchFamily="34" charset="0"/>
              </a:rPr>
              <a:t>Hyaline Cartilage</a:t>
            </a:r>
            <a:endParaRPr lang="ru-RU" altLang="uk-UA" sz="3600">
              <a:solidFill>
                <a:srgbClr val="FF0000"/>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yaline cartilage at joints which do not contain perichondrium."/>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563938" y="0"/>
            <a:ext cx="5400675" cy="638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Прямоугольник 2"/>
          <p:cNvSpPr>
            <a:spLocks noChangeArrowheads="1"/>
          </p:cNvSpPr>
          <p:nvPr/>
        </p:nvSpPr>
        <p:spPr bwMode="auto">
          <a:xfrm>
            <a:off x="179388" y="188913"/>
            <a:ext cx="5376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200">
                <a:solidFill>
                  <a:srgbClr val="FF0000"/>
                </a:solidFill>
                <a:latin typeface="Arial" panose="020B0604020202020204" pitchFamily="34" charset="0"/>
              </a:rPr>
              <a:t>Articular cartilage</a:t>
            </a:r>
            <a:endParaRPr lang="ru-RU" altLang="uk-UA" sz="3200">
              <a:solidFill>
                <a:srgbClr val="FF0000"/>
              </a:solidFill>
              <a:latin typeface="Arial" panose="020B0604020202020204" pitchFamily="34" charset="0"/>
            </a:endParaRPr>
          </a:p>
        </p:txBody>
      </p:sp>
      <p:sp>
        <p:nvSpPr>
          <p:cNvPr id="21508" name="Прямоугольник 3"/>
          <p:cNvSpPr>
            <a:spLocks noChangeArrowheads="1"/>
          </p:cNvSpPr>
          <p:nvPr/>
        </p:nvSpPr>
        <p:spPr bwMode="auto">
          <a:xfrm>
            <a:off x="0" y="765175"/>
            <a:ext cx="32766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200">
                <a:latin typeface="Arial" panose="020B0604020202020204" pitchFamily="34" charset="0"/>
              </a:rPr>
              <a:t>Hyaline cartilage at joints which do not contain perichondrium.</a:t>
            </a:r>
            <a:endParaRPr lang="ru-RU" altLang="uk-UA" sz="32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Прямоугольник 1"/>
          <p:cNvSpPr>
            <a:spLocks noChangeArrowheads="1"/>
          </p:cNvSpPr>
          <p:nvPr/>
        </p:nvSpPr>
        <p:spPr bwMode="auto">
          <a:xfrm>
            <a:off x="0" y="0"/>
            <a:ext cx="5497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200">
                <a:solidFill>
                  <a:srgbClr val="FF0000"/>
                </a:solidFill>
                <a:latin typeface="Arial" panose="020B0604020202020204" pitchFamily="34" charset="0"/>
              </a:rPr>
              <a:t>Elastic Cartilage</a:t>
            </a:r>
            <a:endParaRPr lang="ru-RU" altLang="uk-UA" sz="3200">
              <a:solidFill>
                <a:srgbClr val="FF0000"/>
              </a:solidFill>
              <a:latin typeface="Arial" panose="020B0604020202020204" pitchFamily="34" charset="0"/>
            </a:endParaRPr>
          </a:p>
        </p:txBody>
      </p:sp>
      <p:sp>
        <p:nvSpPr>
          <p:cNvPr id="22531" name="Прямоугольник 2"/>
          <p:cNvSpPr>
            <a:spLocks noChangeArrowheads="1"/>
          </p:cNvSpPr>
          <p:nvPr/>
        </p:nvSpPr>
        <p:spPr bwMode="auto">
          <a:xfrm>
            <a:off x="0" y="692150"/>
            <a:ext cx="2987675"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Ear, auditry canal, ear tube, epiglottis </a:t>
            </a:r>
            <a:br>
              <a:rPr lang="en-US" altLang="uk-UA" sz="2800">
                <a:latin typeface="Arial" panose="020B0604020202020204" pitchFamily="34" charset="0"/>
              </a:rPr>
            </a:br>
            <a:r>
              <a:rPr lang="en-US" altLang="uk-UA" sz="2800">
                <a:latin typeface="Arial" panose="020B0604020202020204" pitchFamily="34" charset="0"/>
              </a:rPr>
              <a:t>Type II collagen and ELASTIC FIBERS</a:t>
            </a:r>
            <a:br>
              <a:rPr lang="en-US" altLang="uk-UA" sz="2800">
                <a:latin typeface="Arial" panose="020B0604020202020204" pitchFamily="34" charset="0"/>
              </a:rPr>
            </a:br>
            <a:r>
              <a:rPr lang="en-US" altLang="uk-UA" sz="2800">
                <a:latin typeface="Arial" panose="020B0604020202020204" pitchFamily="34" charset="0"/>
              </a:rPr>
              <a:t>NEVER CALCIFIES </a:t>
            </a:r>
            <a:br>
              <a:rPr lang="en-US" altLang="uk-UA" sz="2800">
                <a:latin typeface="Arial" panose="020B0604020202020204" pitchFamily="34" charset="0"/>
              </a:rPr>
            </a:br>
            <a:r>
              <a:rPr lang="en-US" altLang="uk-UA" sz="2800">
                <a:latin typeface="Arial" panose="020B0604020202020204" pitchFamily="34" charset="0"/>
              </a:rPr>
              <a:t>Matrix identical to hyaline, but contains elastic fibers </a:t>
            </a:r>
            <a:br>
              <a:rPr lang="en-US" altLang="uk-UA" sz="2800">
                <a:latin typeface="Arial" panose="020B0604020202020204" pitchFamily="34" charset="0"/>
              </a:rPr>
            </a:br>
            <a:r>
              <a:rPr lang="en-US" altLang="uk-UA" sz="2800">
                <a:latin typeface="Arial" panose="020B0604020202020204" pitchFamily="34" charset="0"/>
              </a:rPr>
              <a:t>Support and flexibility</a:t>
            </a:r>
            <a:endParaRPr lang="ru-RU" altLang="uk-UA" sz="2800">
              <a:latin typeface="Arial" panose="020B0604020202020204" pitchFamily="34" charset="0"/>
            </a:endParaRPr>
          </a:p>
        </p:txBody>
      </p:sp>
      <p:pic>
        <p:nvPicPr>
          <p:cNvPr id="22532" name="Picture 2" descr="Ear, auditry canal, ear tube, epiglottis &#10;Type II collagen and ELASTIC FIBERS&#10;NEVER CALCIFIES &#10;Matrix identical to hyaline, but contains elastic fibers &#10;Support and flexibilit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132138" y="0"/>
            <a:ext cx="6192837" cy="671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Прямоугольник 1"/>
          <p:cNvSpPr>
            <a:spLocks noChangeArrowheads="1"/>
          </p:cNvSpPr>
          <p:nvPr/>
        </p:nvSpPr>
        <p:spPr bwMode="auto">
          <a:xfrm>
            <a:off x="0" y="0"/>
            <a:ext cx="5362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200">
                <a:solidFill>
                  <a:srgbClr val="FF0000"/>
                </a:solidFill>
                <a:latin typeface="Arial" panose="020B0604020202020204" pitchFamily="34" charset="0"/>
              </a:rPr>
              <a:t>Fibrocartilage</a:t>
            </a:r>
            <a:endParaRPr lang="ru-RU" altLang="uk-UA" sz="3200">
              <a:solidFill>
                <a:srgbClr val="FF0000"/>
              </a:solidFill>
              <a:latin typeface="Arial" panose="020B0604020202020204" pitchFamily="34" charset="0"/>
            </a:endParaRPr>
          </a:p>
        </p:txBody>
      </p:sp>
      <p:sp>
        <p:nvSpPr>
          <p:cNvPr id="23555" name="Прямоугольник 2"/>
          <p:cNvSpPr>
            <a:spLocks noChangeArrowheads="1"/>
          </p:cNvSpPr>
          <p:nvPr/>
        </p:nvSpPr>
        <p:spPr bwMode="auto">
          <a:xfrm>
            <a:off x="0" y="620713"/>
            <a:ext cx="3492500"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400">
                <a:latin typeface="Arial" panose="020B0604020202020204" pitchFamily="34" charset="0"/>
              </a:rPr>
              <a:t>Invertebral disc (annulus fibrosis), attachment of ligament to bone, articular discs, pubic symphysis </a:t>
            </a:r>
            <a:br>
              <a:rPr lang="en-US" altLang="uk-UA" sz="2400">
                <a:latin typeface="Arial" panose="020B0604020202020204" pitchFamily="34" charset="0"/>
              </a:rPr>
            </a:br>
            <a:r>
              <a:rPr lang="en-US" altLang="uk-UA" sz="2400">
                <a:latin typeface="Arial" panose="020B0604020202020204" pitchFamily="34" charset="0"/>
              </a:rPr>
              <a:t>TYPE I Collagen but does contain Type 2</a:t>
            </a:r>
            <a:br>
              <a:rPr lang="en-US" altLang="uk-UA" sz="2400">
                <a:latin typeface="Arial" panose="020B0604020202020204" pitchFamily="34" charset="0"/>
              </a:rPr>
            </a:br>
            <a:r>
              <a:rPr lang="en-US" altLang="uk-UA" sz="2400">
                <a:latin typeface="Arial" panose="020B0604020202020204" pitchFamily="34" charset="0"/>
              </a:rPr>
              <a:t>GAGS - mainly chondroiti</a:t>
            </a:r>
            <a:br>
              <a:rPr lang="en-US" altLang="uk-UA" sz="2400">
                <a:latin typeface="Arial" panose="020B0604020202020204" pitchFamily="34" charset="0"/>
              </a:rPr>
            </a:br>
            <a:r>
              <a:rPr lang="en-US" altLang="uk-UA" sz="2400" b="1">
                <a:latin typeface="Arial" panose="020B0604020202020204" pitchFamily="34" charset="0"/>
              </a:rPr>
              <a:t>ONLY INTERSITIAL GROWTH - NO PERICHONDRIUM</a:t>
            </a:r>
            <a:br>
              <a:rPr lang="en-US" altLang="uk-UA" sz="2400" b="1">
                <a:latin typeface="Arial" panose="020B0604020202020204" pitchFamily="34" charset="0"/>
              </a:rPr>
            </a:br>
            <a:r>
              <a:rPr lang="en-US" altLang="uk-UA" sz="2400" b="1">
                <a:latin typeface="Arial" panose="020B0604020202020204" pitchFamily="34" charset="0"/>
              </a:rPr>
              <a:t>SUPPOR</a:t>
            </a:r>
            <a:r>
              <a:rPr lang="en-US" altLang="uk-UA" sz="2400">
                <a:latin typeface="Arial" panose="020B0604020202020204" pitchFamily="34" charset="0"/>
              </a:rPr>
              <a:t>T and tensile strength</a:t>
            </a:r>
            <a:endParaRPr lang="ru-RU" altLang="uk-UA" sz="2400">
              <a:latin typeface="Arial" panose="020B0604020202020204" pitchFamily="34" charset="0"/>
            </a:endParaRPr>
          </a:p>
        </p:txBody>
      </p:sp>
      <p:pic>
        <p:nvPicPr>
          <p:cNvPr id="23556" name="Picture 2" descr="Invertebral disc (annulus fibrosis), attachment of ligament to bone, articular discs, pubic symphysis &#10;TYPE I Collagen but does contain Type 2&#10;GAGS - mainly chondroiti&#10;ONLY INTERSITIAL GROWTH - NO PERICHONDRIUM&#10;SUPPORT and tensile strength"/>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132138" y="188913"/>
            <a:ext cx="6011862" cy="647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fce-study.netdna-ssl.com/images/upload-flashcards/626899/594277_m.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68313" y="836613"/>
            <a:ext cx="9952038" cy="522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Gartner_Histology_fullsize\S29458-004-f009.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357188" y="0"/>
            <a:ext cx="8429625" cy="7143750"/>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Lecture_Presentation\S9781929007868-006-f007.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0" y="0"/>
            <a:ext cx="9144000" cy="7072313"/>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Lecture_Presentation\S9781929007868-006-f006.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0" y="0"/>
            <a:ext cx="9144000" cy="714375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Содержимое 2"/>
          <p:cNvSpPr>
            <a:spLocks noGrp="1"/>
          </p:cNvSpPr>
          <p:nvPr>
            <p:ph idx="1"/>
          </p:nvPr>
        </p:nvSpPr>
        <p:spPr>
          <a:xfrm>
            <a:off x="0" y="1071563"/>
            <a:ext cx="9144000" cy="5786437"/>
          </a:xfrm>
        </p:spPr>
        <p:txBody>
          <a:bodyPr/>
          <a:lstStyle/>
          <a:p>
            <a:pPr eaLnBrk="1" hangingPunct="1">
              <a:buFont typeface="Arial" panose="020B0604020202020204" pitchFamily="34" charset="0"/>
              <a:buNone/>
            </a:pPr>
            <a:r>
              <a:rPr lang="en-US" altLang="uk-UA" sz="2800" smtClean="0">
                <a:latin typeface="Arial" panose="020B0604020202020204" pitchFamily="34" charset="0"/>
                <a:cs typeface="Arial" panose="020B0604020202020204" pitchFamily="34" charset="0"/>
              </a:rPr>
              <a:t>Cartilage is a form of connective tissue composed of cells called chondrocytes and a highly specialized extracellular matrix.</a:t>
            </a:r>
          </a:p>
          <a:p>
            <a:pPr eaLnBrk="1" hangingPunct="1">
              <a:buFont typeface="Arial" panose="020B0604020202020204" pitchFamily="34" charset="0"/>
              <a:buNone/>
            </a:pPr>
            <a:r>
              <a:rPr lang="en-US" altLang="uk-UA" sz="2800" smtClean="0">
                <a:latin typeface="Arial" panose="020B0604020202020204" pitchFamily="34" charset="0"/>
                <a:cs typeface="Arial" panose="020B0604020202020204" pitchFamily="34" charset="0"/>
              </a:rPr>
              <a:t> </a:t>
            </a:r>
          </a:p>
          <a:p>
            <a:pPr eaLnBrk="1" hangingPunct="1">
              <a:buFont typeface="Arial" panose="020B0604020202020204" pitchFamily="34" charset="0"/>
              <a:buNone/>
            </a:pPr>
            <a:r>
              <a:rPr lang="en-US" altLang="uk-UA" sz="2800" smtClean="0">
                <a:latin typeface="Arial" panose="020B0604020202020204" pitchFamily="34" charset="0"/>
                <a:cs typeface="Arial" panose="020B0604020202020204" pitchFamily="34" charset="0"/>
              </a:rPr>
              <a:t>Types of CARTILAGE:</a:t>
            </a:r>
          </a:p>
          <a:p>
            <a:pPr eaLnBrk="1" hangingPunct="1"/>
            <a:r>
              <a:rPr lang="en-US" altLang="uk-UA" sz="2800" smtClean="0">
                <a:latin typeface="Arial" panose="020B0604020202020204" pitchFamily="34" charset="0"/>
                <a:cs typeface="Arial" panose="020B0604020202020204" pitchFamily="34" charset="0"/>
              </a:rPr>
              <a:t>HYALINE CARTILAGE is characterized by a homogeneous amorphous matrix</a:t>
            </a:r>
          </a:p>
          <a:p>
            <a:pPr eaLnBrk="1" hangingPunct="1"/>
            <a:r>
              <a:rPr lang="en-US" altLang="uk-UA" sz="2800" smtClean="0">
                <a:latin typeface="Arial" panose="020B0604020202020204" pitchFamily="34" charset="0"/>
                <a:cs typeface="Arial" panose="020B0604020202020204" pitchFamily="34" charset="0"/>
              </a:rPr>
              <a:t>ELASTIC CARTILAGE, whose matrix contains elastic fibers and elastic lamellae</a:t>
            </a:r>
          </a:p>
          <a:p>
            <a:pPr eaLnBrk="1" hangingPunct="1"/>
            <a:r>
              <a:rPr lang="en-US" altLang="uk-UA" sz="2800" smtClean="0">
                <a:latin typeface="Arial" panose="020B0604020202020204" pitchFamily="34" charset="0"/>
                <a:cs typeface="Arial" panose="020B0604020202020204" pitchFamily="34" charset="0"/>
              </a:rPr>
              <a:t>FIBROCARTILAGE, whose matrix contains large bundles of type 1 collagen</a:t>
            </a:r>
          </a:p>
          <a:p>
            <a:pPr eaLnBrk="1" hangingPunct="1"/>
            <a:endParaRPr lang="ru-RU" altLang="uk-UA" sz="2800" smtClean="0">
              <a:latin typeface="Arial" panose="020B0604020202020204" pitchFamily="34" charset="0"/>
              <a:cs typeface="Arial" panose="020B0604020202020204" pitchFamily="34" charset="0"/>
            </a:endParaRPr>
          </a:p>
        </p:txBody>
      </p:sp>
      <p:sp>
        <p:nvSpPr>
          <p:cNvPr id="3074" name="Заголовок 1"/>
          <p:cNvSpPr>
            <a:spLocks noGrp="1"/>
          </p:cNvSpPr>
          <p:nvPr>
            <p:ph type="title"/>
          </p:nvPr>
        </p:nvSpPr>
        <p:spPr>
          <a:xfrm>
            <a:off x="457200" y="0"/>
            <a:ext cx="8229600" cy="857250"/>
          </a:xfrm>
        </p:spPr>
        <p:txBody>
          <a:bodyPr/>
          <a:lstStyle/>
          <a:p>
            <a:pPr eaLnBrk="1" fontAlgn="auto" hangingPunct="1">
              <a:spcAft>
                <a:spcPts val="0"/>
              </a:spcAft>
              <a:defRPr/>
            </a:pPr>
            <a:r>
              <a:rPr lang="en-US" sz="3200" smtClean="0">
                <a:latin typeface="Arial" charset="0"/>
                <a:cs typeface="Arial" charset="0"/>
              </a:rPr>
              <a:t>CARTILAGE</a:t>
            </a:r>
            <a:endParaRPr lang="ru-RU" sz="3200" smtClean="0">
              <a:latin typeface="Arial" charset="0"/>
              <a:cs typeface="Arial"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Lecture_Presentation\S9781929007868-006-f005.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0" y="0"/>
            <a:ext cx="9144000" cy="714375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Прямоугольник 2"/>
          <p:cNvSpPr>
            <a:spLocks noChangeArrowheads="1"/>
          </p:cNvSpPr>
          <p:nvPr/>
        </p:nvSpPr>
        <p:spPr bwMode="auto">
          <a:xfrm>
            <a:off x="0" y="0"/>
            <a:ext cx="9144000" cy="698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u="sng">
                <a:solidFill>
                  <a:srgbClr val="C00000"/>
                </a:solidFill>
                <a:latin typeface="Arial" panose="020B0604020202020204" pitchFamily="34" charset="0"/>
              </a:rPr>
              <a:t>Tendons</a:t>
            </a:r>
            <a:r>
              <a:rPr lang="en-US" altLang="uk-UA" sz="2800">
                <a:latin typeface="Arial" panose="020B0604020202020204" pitchFamily="34" charset="0"/>
              </a:rPr>
              <a:t> consist of collagen (mostly type I collagen) and elastin embedded in a proteoglycan-water matrix with collagen accounting for 65-80% and elastin approximately 1-2% of the dry mass of the tendon. These elements are produced by tenoblasts and tenocytes, which are the elongated fibroblasts and fibrocytes that lie between the collagen fibers, and are organized in a complex hierarchical scheme to form the tendon proper. Soluble tropocollagen molecules form cross-links to create insoluble collagen molecules which then aggregate progressively into microfibrils and then into electronmicroscopically clearly visible units, the collagen fibrils. A bunch of collagen fibrils forms a collagen fiber, which is the basic unit of a tendon. A fine sheath of connective tissue called </a:t>
            </a:r>
            <a:r>
              <a:rPr lang="en-US" altLang="uk-UA" sz="2800" b="1">
                <a:latin typeface="Arial" panose="020B0604020202020204" pitchFamily="34" charset="0"/>
              </a:rPr>
              <a:t>endotenon</a:t>
            </a:r>
            <a:r>
              <a:rPr lang="en-US" altLang="uk-UA" sz="2800">
                <a:latin typeface="Arial" panose="020B0604020202020204" pitchFamily="34" charset="0"/>
              </a:rPr>
              <a:t> invests each collagen fiber and binds fibers together</a:t>
            </a:r>
            <a:endParaRPr lang="ru-RU" altLang="uk-UA" sz="2800">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Прямоугольник 1"/>
          <p:cNvSpPr>
            <a:spLocks noChangeArrowheads="1"/>
          </p:cNvSpPr>
          <p:nvPr/>
        </p:nvSpPr>
        <p:spPr bwMode="auto">
          <a:xfrm>
            <a:off x="0" y="115888"/>
            <a:ext cx="9144000" cy="674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just" eaLnBrk="1" hangingPunct="1">
              <a:spcBef>
                <a:spcPct val="0"/>
              </a:spcBef>
              <a:buClrTx/>
              <a:buSzTx/>
              <a:buFontTx/>
              <a:buNone/>
            </a:pPr>
            <a:r>
              <a:rPr lang="en-US" altLang="uk-UA" sz="2400">
                <a:latin typeface="Arial" panose="020B0604020202020204" pitchFamily="34" charset="0"/>
              </a:rPr>
              <a:t> A bunch of collagen fibers forms a primary fiber bundle, and a group of </a:t>
            </a:r>
            <a:r>
              <a:rPr lang="en-US" altLang="uk-UA" sz="2400" b="1">
                <a:latin typeface="Arial" panose="020B0604020202020204" pitchFamily="34" charset="0"/>
              </a:rPr>
              <a:t>primary fiber </a:t>
            </a:r>
            <a:r>
              <a:rPr lang="en-US" altLang="uk-UA" sz="2400">
                <a:latin typeface="Arial" panose="020B0604020202020204" pitchFamily="34" charset="0"/>
              </a:rPr>
              <a:t>bundles forms a secondary fiber bundle. A group of </a:t>
            </a:r>
            <a:r>
              <a:rPr lang="en-US" altLang="uk-UA" sz="2400" b="1">
                <a:latin typeface="Arial" panose="020B0604020202020204" pitchFamily="34" charset="0"/>
              </a:rPr>
              <a:t>secondary fiber </a:t>
            </a:r>
            <a:r>
              <a:rPr lang="en-US" altLang="uk-UA" sz="2400">
                <a:latin typeface="Arial" panose="020B0604020202020204" pitchFamily="34" charset="0"/>
              </a:rPr>
              <a:t>bundles, in turn, forms a </a:t>
            </a:r>
            <a:r>
              <a:rPr lang="en-US" altLang="uk-UA" sz="2400" b="1">
                <a:latin typeface="Arial" panose="020B0604020202020204" pitchFamily="34" charset="0"/>
              </a:rPr>
              <a:t>tertiary bundle</a:t>
            </a:r>
            <a:r>
              <a:rPr lang="en-US" altLang="uk-UA" sz="2400">
                <a:latin typeface="Arial" panose="020B0604020202020204" pitchFamily="34" charset="0"/>
              </a:rPr>
              <a:t>, and the tertiary bundles make up the tendon. The entire tendon is surrounded by a fine connective tissue sheath called </a:t>
            </a:r>
            <a:r>
              <a:rPr lang="en-US" altLang="uk-UA" sz="2400" b="1">
                <a:latin typeface="Arial" panose="020B0604020202020204" pitchFamily="34" charset="0"/>
              </a:rPr>
              <a:t>epitenon</a:t>
            </a:r>
            <a:r>
              <a:rPr lang="en-US" altLang="uk-UA" sz="2400">
                <a:latin typeface="Arial" panose="020B0604020202020204" pitchFamily="34" charset="0"/>
              </a:rPr>
              <a:t>. The three-dimensional ultrastructure of tendon fibers and fiber bundles is complex. Within one collagen fiber, the fibrils are oriented not only longitudinally but also transversely and horizontally. The longitudinal fibers do not run only parallel but also cross each other, forming spirals. Some of the individual fibrils and fibril groups form spiral-type plaits. The basic function of the tendon is to transmit the force created by the muscle to the bone, and, in this way, make joint movement possible. The complex macro- and microstructure of tendons and tendon fibers make this possible. During various phases of movements, the tendons are exposed not only to longitudinal but also to transversal and rotational forces. In addition, they must be prepared to withstand direct contusions and pressures.</a:t>
            </a:r>
            <a:endParaRPr lang="ru-RU" altLang="uk-UA" sz="2400">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Картинки по запросу tenden histolog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572000" y="0"/>
            <a:ext cx="4302125" cy="657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Картинки по запросу tenden histolog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1750" y="0"/>
            <a:ext cx="90011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ctrTitle"/>
          </p:nvPr>
        </p:nvSpPr>
        <p:spPr/>
        <p:txBody>
          <a:bodyPr/>
          <a:lstStyle/>
          <a:p>
            <a:pPr eaLnBrk="1" fontAlgn="auto" hangingPunct="1">
              <a:spcAft>
                <a:spcPts val="0"/>
              </a:spcAft>
              <a:defRPr/>
            </a:pPr>
            <a:r>
              <a:rPr lang="en-US" dirty="0" smtClean="0">
                <a:solidFill>
                  <a:srgbClr val="C00000"/>
                </a:solidFill>
              </a:rPr>
              <a:t>BONE</a:t>
            </a:r>
            <a:endParaRPr lang="ru-RU" dirty="0" smtClean="0">
              <a:solidFill>
                <a:srgbClr val="C0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850" y="188913"/>
            <a:ext cx="8640763" cy="6554787"/>
          </a:xfrm>
          <a:prstGeom prst="rect">
            <a:avLst/>
          </a:prstGeom>
        </p:spPr>
        <p:txBody>
          <a:bodyPr>
            <a:spAutoFit/>
          </a:bodyPr>
          <a:lstStyle/>
          <a:p>
            <a:pPr>
              <a:defRPr/>
            </a:pPr>
            <a:r>
              <a:rPr lang="en-US" sz="2800" dirty="0">
                <a:solidFill>
                  <a:srgbClr val="FF0000"/>
                </a:solidFill>
                <a:latin typeface="Arial" charset="0"/>
              </a:rPr>
              <a:t>BONE TISSUE </a:t>
            </a:r>
            <a:r>
              <a:rPr lang="en-US" sz="2800" dirty="0">
                <a:latin typeface="Arial" charset="0"/>
              </a:rPr>
              <a:t>- structural component of bones - specialized connective tissue for support and protection - composition:</a:t>
            </a:r>
          </a:p>
          <a:p>
            <a:pPr>
              <a:defRPr/>
            </a:pPr>
            <a:r>
              <a:rPr lang="en-US" sz="2800" dirty="0">
                <a:latin typeface="Arial" charset="0"/>
              </a:rPr>
              <a:t> - cells</a:t>
            </a:r>
          </a:p>
          <a:p>
            <a:pPr>
              <a:defRPr/>
            </a:pPr>
            <a:r>
              <a:rPr lang="en-US" sz="2800" dirty="0">
                <a:latin typeface="Arial" charset="0"/>
              </a:rPr>
              <a:t> - mineralized intercellular matrix – bone matrix </a:t>
            </a:r>
            <a:r>
              <a:rPr lang="en-US" sz="2800" dirty="0">
                <a:solidFill>
                  <a:srgbClr val="FF0000"/>
                </a:solidFill>
                <a:latin typeface="Arial" charset="0"/>
              </a:rPr>
              <a:t>Histological composition of the bone tissue:</a:t>
            </a:r>
            <a:r>
              <a:rPr lang="en-US" sz="2800" dirty="0">
                <a:latin typeface="Arial" charset="0"/>
              </a:rPr>
              <a:t> </a:t>
            </a:r>
          </a:p>
          <a:p>
            <a:pPr marL="514350" indent="-514350">
              <a:defRPr/>
            </a:pPr>
            <a:r>
              <a:rPr lang="en-US" sz="2800" dirty="0">
                <a:latin typeface="Arial" charset="0"/>
              </a:rPr>
              <a:t>Bone matrix – intercellular substance a</a:t>
            </a:r>
          </a:p>
          <a:p>
            <a:pPr marL="514350" indent="-514350">
              <a:buFontTx/>
              <a:buAutoNum type="arabicPeriod"/>
              <a:defRPr/>
            </a:pPr>
            <a:r>
              <a:rPr lang="en-US" sz="2800" dirty="0">
                <a:solidFill>
                  <a:schemeClr val="tx2"/>
                </a:solidFill>
                <a:latin typeface="Arial" charset="0"/>
              </a:rPr>
              <a:t>Inorganic components </a:t>
            </a:r>
            <a:r>
              <a:rPr lang="en-US" sz="2800" dirty="0">
                <a:latin typeface="Arial" charset="0"/>
              </a:rPr>
              <a:t>→ Ca, P, Mg, K, Na → </a:t>
            </a:r>
            <a:r>
              <a:rPr lang="en-US" sz="2800" dirty="0" err="1">
                <a:latin typeface="Arial" charset="0"/>
              </a:rPr>
              <a:t>hyproxyapatit</a:t>
            </a:r>
            <a:r>
              <a:rPr lang="en-US" sz="2800" dirty="0">
                <a:latin typeface="Arial" charset="0"/>
              </a:rPr>
              <a:t> crystals (65%) crystals lie alongside collagen </a:t>
            </a:r>
            <a:r>
              <a:rPr lang="en-US" sz="2800" dirty="0" err="1">
                <a:latin typeface="Arial" charset="0"/>
              </a:rPr>
              <a:t>fibrills</a:t>
            </a:r>
            <a:r>
              <a:rPr lang="en-US" sz="2800" dirty="0">
                <a:latin typeface="Arial" charset="0"/>
              </a:rPr>
              <a:t> and are surrounded by amorphous ground substance. </a:t>
            </a:r>
          </a:p>
          <a:p>
            <a:pPr marL="514350" indent="-514350">
              <a:buFontTx/>
              <a:buAutoNum type="arabicPeriod"/>
              <a:defRPr/>
            </a:pPr>
            <a:r>
              <a:rPr lang="en-US" sz="2800" dirty="0">
                <a:solidFill>
                  <a:schemeClr val="tx2"/>
                </a:solidFill>
                <a:latin typeface="Arial" charset="0"/>
              </a:rPr>
              <a:t>Organic components</a:t>
            </a:r>
            <a:r>
              <a:rPr lang="en-US" sz="2800" dirty="0">
                <a:latin typeface="Arial" charset="0"/>
              </a:rPr>
              <a:t>: Fibers : collagen fibers (collagen type I ) ! Amorphous ground substance : </a:t>
            </a:r>
            <a:r>
              <a:rPr lang="en-US" sz="2800" dirty="0" err="1">
                <a:latin typeface="Arial" charset="0"/>
              </a:rPr>
              <a:t>noncollagenous</a:t>
            </a:r>
            <a:r>
              <a:rPr lang="en-US" sz="2800" dirty="0">
                <a:latin typeface="Arial" charset="0"/>
              </a:rPr>
              <a:t> proteins GAG, PG, structural GP small regulatory proteins</a:t>
            </a:r>
            <a:endParaRPr lang="ru-RU" sz="2800" dirty="0">
              <a:latin typeface="Arial"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88913"/>
            <a:ext cx="9144000" cy="2862262"/>
          </a:xfrm>
          <a:prstGeom prst="rect">
            <a:avLst/>
          </a:prstGeom>
        </p:spPr>
        <p:txBody>
          <a:bodyPr>
            <a:spAutoFit/>
          </a:bodyPr>
          <a:lstStyle/>
          <a:p>
            <a:pPr>
              <a:defRPr/>
            </a:pPr>
            <a:r>
              <a:rPr lang="en-US" sz="3600" dirty="0">
                <a:solidFill>
                  <a:srgbClr val="FF0000"/>
                </a:solidFill>
                <a:latin typeface="Arial" charset="0"/>
              </a:rPr>
              <a:t>2. Cells </a:t>
            </a:r>
          </a:p>
          <a:p>
            <a:pPr marL="742950" indent="-742950">
              <a:buFontTx/>
              <a:buAutoNum type="alphaLcPeriod"/>
              <a:defRPr/>
            </a:pPr>
            <a:r>
              <a:rPr lang="en-US" sz="3600" dirty="0" err="1">
                <a:latin typeface="Arial" charset="0"/>
              </a:rPr>
              <a:t>Osteoprogenitor</a:t>
            </a:r>
            <a:r>
              <a:rPr lang="en-US" sz="3600" dirty="0">
                <a:latin typeface="Arial" charset="0"/>
              </a:rPr>
              <a:t> cells (</a:t>
            </a:r>
            <a:r>
              <a:rPr lang="en-US" sz="3600" dirty="0" err="1">
                <a:latin typeface="Arial" charset="0"/>
              </a:rPr>
              <a:t>preosteoblasts</a:t>
            </a:r>
            <a:r>
              <a:rPr lang="en-US" sz="3600" dirty="0">
                <a:latin typeface="Arial" charset="0"/>
              </a:rPr>
              <a:t>) </a:t>
            </a:r>
          </a:p>
          <a:p>
            <a:pPr marL="742950" indent="-742950">
              <a:buFontTx/>
              <a:buAutoNum type="alphaLcPeriod"/>
              <a:defRPr/>
            </a:pPr>
            <a:r>
              <a:rPr lang="en-US" sz="3600" dirty="0">
                <a:latin typeface="Arial" charset="0"/>
              </a:rPr>
              <a:t> </a:t>
            </a:r>
            <a:r>
              <a:rPr lang="en-US" sz="3600" dirty="0" err="1">
                <a:latin typeface="Arial" charset="0"/>
              </a:rPr>
              <a:t>Osteoblasts</a:t>
            </a:r>
            <a:r>
              <a:rPr lang="en-US" sz="3600" dirty="0">
                <a:latin typeface="Arial" charset="0"/>
              </a:rPr>
              <a:t> (bone forming cells) </a:t>
            </a:r>
          </a:p>
          <a:p>
            <a:pPr marL="742950" indent="-742950">
              <a:buFontTx/>
              <a:buAutoNum type="alphaLcPeriod"/>
              <a:defRPr/>
            </a:pPr>
            <a:r>
              <a:rPr lang="en-US" sz="3600" dirty="0">
                <a:latin typeface="Arial" charset="0"/>
              </a:rPr>
              <a:t> </a:t>
            </a:r>
            <a:r>
              <a:rPr lang="en-US" sz="3600" dirty="0" err="1">
                <a:latin typeface="Arial" charset="0"/>
              </a:rPr>
              <a:t>Osteocytes</a:t>
            </a:r>
            <a:r>
              <a:rPr lang="en-US" sz="3600" dirty="0">
                <a:latin typeface="Arial" charset="0"/>
              </a:rPr>
              <a:t> (inactive </a:t>
            </a:r>
            <a:r>
              <a:rPr lang="en-US" sz="3600" dirty="0" err="1">
                <a:latin typeface="Arial" charset="0"/>
              </a:rPr>
              <a:t>osteoblast</a:t>
            </a:r>
            <a:r>
              <a:rPr lang="en-US" sz="3600" dirty="0">
                <a:latin typeface="Arial" charset="0"/>
              </a:rPr>
              <a:t>) </a:t>
            </a:r>
          </a:p>
          <a:p>
            <a:pPr marL="742950" indent="-742950">
              <a:buFontTx/>
              <a:buAutoNum type="alphaLcPeriod"/>
              <a:defRPr/>
            </a:pPr>
            <a:r>
              <a:rPr lang="en-US" sz="3600" dirty="0">
                <a:latin typeface="Arial" charset="0"/>
              </a:rPr>
              <a:t> </a:t>
            </a:r>
            <a:r>
              <a:rPr lang="en-US" sz="3600" dirty="0" err="1">
                <a:latin typeface="Arial" charset="0"/>
              </a:rPr>
              <a:t>Osteoclasts</a:t>
            </a:r>
            <a:r>
              <a:rPr lang="en-US" sz="3600" dirty="0">
                <a:latin typeface="Arial" charset="0"/>
              </a:rPr>
              <a:t> (bone </a:t>
            </a:r>
            <a:r>
              <a:rPr lang="en-US" sz="3600" dirty="0" err="1">
                <a:latin typeface="Arial" charset="0"/>
              </a:rPr>
              <a:t>resorbing</a:t>
            </a:r>
            <a:r>
              <a:rPr lang="en-US" sz="3600" dirty="0">
                <a:latin typeface="Arial" charset="0"/>
              </a:rPr>
              <a:t> cells) </a:t>
            </a:r>
            <a:endParaRPr lang="ru-RU" sz="3600" dirty="0">
              <a:latin typeface="Arial"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Прямоугольник 1"/>
          <p:cNvSpPr>
            <a:spLocks noChangeArrowheads="1"/>
          </p:cNvSpPr>
          <p:nvPr/>
        </p:nvSpPr>
        <p:spPr bwMode="auto">
          <a:xfrm>
            <a:off x="179388" y="115888"/>
            <a:ext cx="8964612" cy="698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just" eaLnBrk="1" hangingPunct="1">
              <a:spcBef>
                <a:spcPct val="0"/>
              </a:spcBef>
              <a:buClrTx/>
              <a:buSzTx/>
              <a:buFontTx/>
              <a:buNone/>
            </a:pPr>
            <a:r>
              <a:rPr lang="en-US" altLang="uk-UA" sz="2800">
                <a:solidFill>
                  <a:srgbClr val="FF0000"/>
                </a:solidFill>
                <a:latin typeface="Arial" panose="020B0604020202020204" pitchFamily="34" charset="0"/>
              </a:rPr>
              <a:t>Osteoblasts</a:t>
            </a:r>
            <a:r>
              <a:rPr lang="en-US" altLang="uk-UA" sz="2800">
                <a:latin typeface="Arial" panose="020B0604020202020204" pitchFamily="34" charset="0"/>
              </a:rPr>
              <a:t> – line endosteal and periosteal surfaces ( 1 layer) - cuboidal cells with basophilic cytoplasm (proteosynthesis) - deposit of unmineralized organic matrix –osteoid – produced at the surface of the bone tissue when new bone tissue is required</a:t>
            </a:r>
          </a:p>
          <a:p>
            <a:pPr algn="just" eaLnBrk="1" hangingPunct="1">
              <a:spcBef>
                <a:spcPct val="0"/>
              </a:spcBef>
              <a:buClrTx/>
              <a:buSzTx/>
              <a:buFontTx/>
              <a:buNone/>
            </a:pPr>
            <a:r>
              <a:rPr lang="en-US" altLang="uk-UA" sz="2800">
                <a:latin typeface="Arial" panose="020B0604020202020204" pitchFamily="34" charset="0"/>
              </a:rPr>
              <a:t> </a:t>
            </a:r>
            <a:r>
              <a:rPr lang="en-US" altLang="uk-UA" sz="2800">
                <a:solidFill>
                  <a:schemeClr val="tx2"/>
                </a:solidFill>
                <a:latin typeface="Arial" panose="020B0604020202020204" pitchFamily="34" charset="0"/>
              </a:rPr>
              <a:t>FUNCTION</a:t>
            </a:r>
            <a:r>
              <a:rPr lang="en-US" altLang="uk-UA" sz="2800">
                <a:latin typeface="Arial" panose="020B0604020202020204" pitchFamily="34" charset="0"/>
              </a:rPr>
              <a:t> : 1) synthesis of organic components of bone matrix (growth, response to fracture, remodelling) 2) regulate mineralization of bone matrix 3) regulate activity of bone resorption (osteoclasts) </a:t>
            </a:r>
          </a:p>
          <a:p>
            <a:pPr algn="just" eaLnBrk="1" hangingPunct="1">
              <a:spcBef>
                <a:spcPct val="0"/>
              </a:spcBef>
              <a:buClrTx/>
              <a:buSzTx/>
              <a:buFontTx/>
              <a:buNone/>
            </a:pPr>
            <a:r>
              <a:rPr lang="en-US" altLang="uk-UA" sz="2800">
                <a:solidFill>
                  <a:schemeClr val="tx2"/>
                </a:solidFill>
                <a:latin typeface="Arial" panose="020B0604020202020204" pitchFamily="34" charset="0"/>
              </a:rPr>
              <a:t>Produce</a:t>
            </a:r>
            <a:r>
              <a:rPr lang="en-US" altLang="uk-UA" sz="2800">
                <a:latin typeface="Arial" panose="020B0604020202020204" pitchFamily="34" charset="0"/>
              </a:rPr>
              <a:t> : - collagen type I (95 %) - non-collagenous bone matrix proteins : GAG, proteoglycans (hyaluronan, chondroitin and keratan sulfate) calcium binding proteins- osteocalcin multiadhesive glycoproteins- sialoproteins, osteonectin - membrane limited matrix vesicles rich in phosphatases (alkaline phosphatase, pyrophosphatase) </a:t>
            </a:r>
            <a:endParaRPr lang="ru-RU" altLang="uk-UA" sz="2800">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Картинки по запросу osteoblasts histolog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2775" y="0"/>
            <a:ext cx="100282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Lecture_Presentation\S9781929007868-006-f002.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0" y="0"/>
            <a:ext cx="9144000" cy="7286625"/>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Прямоугольник 1"/>
          <p:cNvSpPr>
            <a:spLocks noChangeArrowheads="1"/>
          </p:cNvSpPr>
          <p:nvPr/>
        </p:nvSpPr>
        <p:spPr bwMode="auto">
          <a:xfrm>
            <a:off x="0" y="0"/>
            <a:ext cx="4716463" cy="711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just" eaLnBrk="1" hangingPunct="1">
              <a:spcBef>
                <a:spcPct val="0"/>
              </a:spcBef>
              <a:buClrTx/>
              <a:buSzTx/>
              <a:buFontTx/>
              <a:buNone/>
            </a:pPr>
            <a:r>
              <a:rPr lang="en-US" altLang="uk-UA" sz="2400">
                <a:solidFill>
                  <a:srgbClr val="FF0000"/>
                </a:solidFill>
                <a:latin typeface="Arial" panose="020B0604020202020204" pitchFamily="34" charset="0"/>
              </a:rPr>
              <a:t>Osteocytes </a:t>
            </a:r>
            <a:r>
              <a:rPr lang="en-US" altLang="uk-UA" sz="2400">
                <a:latin typeface="Arial" panose="020B0604020202020204" pitchFamily="34" charset="0"/>
              </a:rPr>
              <a:t>- are differentiated osteoblasts surrounded by mineralized bone matrix- terminally differentiated cells for years - involved in maintenance of bone matrix oval shape cells with long processes - occupy small cavities – lacunae - nucleus with higher content of heterochromatin - reduced GER, GA - osteocytes lie in the lacunae between or inside the lamellae of mineralized matrix thin processes inside thin tunnels make contact of adjacent cells - communication - maintain physiological links between the living osteocytes and distribute nutrients to and from Harversian canals</a:t>
            </a:r>
            <a:endParaRPr lang="ru-RU" altLang="uk-UA" sz="2400">
              <a:latin typeface="Arial" panose="020B0604020202020204" pitchFamily="34" charset="0"/>
            </a:endParaRPr>
          </a:p>
        </p:txBody>
      </p:sp>
      <p:pic>
        <p:nvPicPr>
          <p:cNvPr id="38915"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87900" y="28575"/>
            <a:ext cx="5556250" cy="682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Картинки по запросу osteocytes histology"/>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125538"/>
            <a:ext cx="9120188" cy="370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23850" y="0"/>
            <a:ext cx="97567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Прямоугольник 1"/>
          <p:cNvSpPr>
            <a:spLocks noChangeArrowheads="1"/>
          </p:cNvSpPr>
          <p:nvPr/>
        </p:nvSpPr>
        <p:spPr bwMode="auto">
          <a:xfrm>
            <a:off x="0" y="0"/>
            <a:ext cx="6372225" cy="60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400">
                <a:solidFill>
                  <a:srgbClr val="FF0000"/>
                </a:solidFill>
                <a:latin typeface="Arial" panose="020B0604020202020204" pitchFamily="34" charset="0"/>
              </a:rPr>
              <a:t>Osteoclasts</a:t>
            </a:r>
          </a:p>
          <a:p>
            <a:pPr eaLnBrk="1" hangingPunct="1">
              <a:spcBef>
                <a:spcPct val="0"/>
              </a:spcBef>
              <a:buClrTx/>
              <a:buSzTx/>
              <a:buFontTx/>
              <a:buNone/>
            </a:pPr>
            <a:r>
              <a:rPr lang="en-US" altLang="uk-UA" sz="2400">
                <a:solidFill>
                  <a:srgbClr val="FF0000"/>
                </a:solidFill>
                <a:latin typeface="Arial" panose="020B0604020202020204" pitchFamily="34" charset="0"/>
              </a:rPr>
              <a:t> </a:t>
            </a:r>
            <a:r>
              <a:rPr lang="en-US" altLang="uk-UA" sz="2400">
                <a:latin typeface="Arial" panose="020B0604020202020204" pitchFamily="34" charset="0"/>
              </a:rPr>
              <a:t>• derived from the fusion of mononuclear hemopeiteic cells (mononuclear phagocyte system) </a:t>
            </a:r>
          </a:p>
          <a:p>
            <a:pPr eaLnBrk="1" hangingPunct="1">
              <a:spcBef>
                <a:spcPct val="0"/>
              </a:spcBef>
              <a:buClrTx/>
              <a:buSzTx/>
              <a:buFontTx/>
              <a:buNone/>
            </a:pPr>
            <a:r>
              <a:rPr lang="en-US" altLang="uk-UA" sz="2400">
                <a:latin typeface="Arial" panose="020B0604020202020204" pitchFamily="34" charset="0"/>
              </a:rPr>
              <a:t>• involved in resorption of bone matrix </a:t>
            </a:r>
          </a:p>
          <a:p>
            <a:pPr eaLnBrk="1" hangingPunct="1">
              <a:spcBef>
                <a:spcPct val="0"/>
              </a:spcBef>
              <a:buClrTx/>
              <a:buSzTx/>
              <a:buFontTx/>
              <a:buNone/>
            </a:pPr>
            <a:r>
              <a:rPr lang="en-US" altLang="uk-UA" sz="2400">
                <a:latin typeface="Arial" panose="020B0604020202020204" pitchFamily="34" charset="0"/>
              </a:rPr>
              <a:t>• found in depressions on the bone surface of bone tissue - Howship´s launae</a:t>
            </a:r>
          </a:p>
          <a:p>
            <a:pPr eaLnBrk="1" hangingPunct="1">
              <a:spcBef>
                <a:spcPct val="0"/>
              </a:spcBef>
              <a:buClrTx/>
              <a:buSzTx/>
              <a:buFontTx/>
              <a:buNone/>
            </a:pPr>
            <a:r>
              <a:rPr lang="en-US" altLang="uk-UA" sz="2400">
                <a:latin typeface="Arial" panose="020B0604020202020204" pitchFamily="34" charset="0"/>
              </a:rPr>
              <a:t> • 5-50 nuclei, very large cells - 40µm , motile cells </a:t>
            </a:r>
          </a:p>
          <a:p>
            <a:pPr eaLnBrk="1" hangingPunct="1">
              <a:spcBef>
                <a:spcPct val="0"/>
              </a:spcBef>
              <a:buClrTx/>
              <a:buSzTx/>
              <a:buFontTx/>
              <a:buNone/>
            </a:pPr>
            <a:r>
              <a:rPr lang="en-US" altLang="uk-UA" sz="2400">
                <a:latin typeface="Arial" panose="020B0604020202020204" pitchFamily="34" charset="0"/>
              </a:rPr>
              <a:t>• abundant mitochondria - acidophilic cytoplasm </a:t>
            </a:r>
          </a:p>
          <a:p>
            <a:pPr eaLnBrk="1" hangingPunct="1">
              <a:spcBef>
                <a:spcPct val="0"/>
              </a:spcBef>
              <a:buClrTx/>
              <a:buSzTx/>
              <a:buFontTx/>
              <a:buNone/>
            </a:pPr>
            <a:r>
              <a:rPr lang="en-US" altLang="uk-UA" sz="2400">
                <a:latin typeface="Arial" panose="020B0604020202020204" pitchFamily="34" charset="0"/>
              </a:rPr>
              <a:t>• great number of lysosomes 1) erosion of bone starts with its demineralization – acidification </a:t>
            </a:r>
          </a:p>
          <a:p>
            <a:pPr eaLnBrk="1" hangingPunct="1">
              <a:spcBef>
                <a:spcPct val="0"/>
              </a:spcBef>
              <a:buClrTx/>
              <a:buSzTx/>
              <a:buFontTx/>
              <a:buNone/>
            </a:pPr>
            <a:r>
              <a:rPr lang="en-US" altLang="uk-UA" sz="2400">
                <a:latin typeface="Arial" panose="020B0604020202020204" pitchFamily="34" charset="0"/>
              </a:rPr>
              <a:t>2) range of lysosomal proteolytic enzymes digest organic components extracellularly</a:t>
            </a:r>
            <a:endParaRPr lang="ru-RU" altLang="uk-UA" sz="2400">
              <a:latin typeface="Arial" panose="020B0604020202020204" pitchFamily="34" charset="0"/>
            </a:endParaRPr>
          </a:p>
        </p:txBody>
      </p:sp>
      <p:pic>
        <p:nvPicPr>
          <p:cNvPr id="41987"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56325" y="2349500"/>
            <a:ext cx="2987675"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Картинки по запросу osteoclasts histolog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49275" y="0"/>
            <a:ext cx="96932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57188" y="1600200"/>
            <a:ext cx="8429625" cy="504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95288" y="1052513"/>
            <a:ext cx="8429625" cy="504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Заголовок 1"/>
          <p:cNvSpPr txBox="1">
            <a:spLocks/>
          </p:cNvSpPr>
          <p:nvPr/>
        </p:nvSpPr>
        <p:spPr>
          <a:xfrm>
            <a:off x="457200" y="274638"/>
            <a:ext cx="8218488" cy="1143000"/>
          </a:xfrm>
          <a:prstGeom prst="rect">
            <a:avLst/>
          </a:prstGeom>
        </p:spPr>
        <p:txBody>
          <a:bodyPr/>
          <a:lstStyle/>
          <a:p>
            <a:pPr algn="ctr" eaLnBrk="0" hangingPunct="0">
              <a:defRPr/>
            </a:pPr>
            <a:r>
              <a:rPr lang="en-US" sz="3600" dirty="0" err="1">
                <a:solidFill>
                  <a:schemeClr val="tx2"/>
                </a:solidFill>
                <a:latin typeface="+mj-lt"/>
                <a:ea typeface="+mj-ea"/>
                <a:cs typeface="+mj-cs"/>
              </a:rPr>
              <a:t>Osteoclast</a:t>
            </a:r>
            <a:r>
              <a:rPr lang="en-US" sz="3600" dirty="0">
                <a:solidFill>
                  <a:schemeClr val="tx2"/>
                </a:solidFill>
                <a:latin typeface="+mj-lt"/>
                <a:ea typeface="+mj-ea"/>
                <a:cs typeface="+mj-cs"/>
              </a:rPr>
              <a:t> structure and function (scheme)</a:t>
            </a:r>
            <a:endParaRPr lang="ru-RU" sz="3600" dirty="0">
              <a:solidFill>
                <a:schemeClr val="tx2"/>
              </a:solidFill>
              <a:latin typeface="+mj-lt"/>
              <a:ea typeface="+mj-ea"/>
              <a:cs typeface="+mj-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388" y="0"/>
            <a:ext cx="8964612" cy="6124575"/>
          </a:xfrm>
          <a:prstGeom prst="rect">
            <a:avLst/>
          </a:prstGeom>
        </p:spPr>
        <p:txBody>
          <a:bodyPr>
            <a:spAutoFit/>
          </a:bodyPr>
          <a:lstStyle/>
          <a:p>
            <a:pPr>
              <a:defRPr/>
            </a:pPr>
            <a:r>
              <a:rPr lang="en-US" sz="2800" dirty="0">
                <a:solidFill>
                  <a:srgbClr val="FF0000"/>
                </a:solidFill>
                <a:latin typeface="Arial" charset="0"/>
              </a:rPr>
              <a:t>Types of bone tissue </a:t>
            </a:r>
            <a:r>
              <a:rPr lang="en-US" sz="2800" dirty="0">
                <a:latin typeface="Arial" charset="0"/>
              </a:rPr>
              <a:t>: </a:t>
            </a:r>
          </a:p>
          <a:p>
            <a:pPr marL="514350" indent="-514350" algn="just">
              <a:buFontTx/>
              <a:buAutoNum type="arabicPeriod"/>
              <a:defRPr/>
            </a:pPr>
            <a:r>
              <a:rPr lang="en-US" sz="2800" dirty="0">
                <a:latin typeface="Arial" charset="0"/>
              </a:rPr>
              <a:t>primary woven bone tissue-immature</a:t>
            </a:r>
          </a:p>
          <a:p>
            <a:pPr marL="514350" indent="-514350" algn="just">
              <a:buFontTx/>
              <a:buAutoNum type="arabicPeriod"/>
              <a:defRPr/>
            </a:pPr>
            <a:r>
              <a:rPr lang="en-US" sz="2800" dirty="0">
                <a:latin typeface="Arial" charset="0"/>
              </a:rPr>
              <a:t> secondary lamellar bone tissue –mature a. </a:t>
            </a:r>
            <a:r>
              <a:rPr lang="en-US" sz="2800" dirty="0" err="1">
                <a:latin typeface="Arial" charset="0"/>
              </a:rPr>
              <a:t>trabecular</a:t>
            </a:r>
            <a:r>
              <a:rPr lang="en-US" sz="2800" dirty="0">
                <a:latin typeface="Arial" charset="0"/>
              </a:rPr>
              <a:t> bone tissue (</a:t>
            </a:r>
            <a:r>
              <a:rPr lang="en-US" sz="2800" dirty="0" err="1">
                <a:latin typeface="Arial" charset="0"/>
              </a:rPr>
              <a:t>cancellous</a:t>
            </a:r>
            <a:r>
              <a:rPr lang="en-US" sz="2800" dirty="0">
                <a:latin typeface="Arial" charset="0"/>
              </a:rPr>
              <a:t> or spongy bone tissue) b. compact bone tissue (dense bone tissue) </a:t>
            </a:r>
            <a:r>
              <a:rPr lang="en-US" sz="2800" dirty="0">
                <a:solidFill>
                  <a:schemeClr val="tx2"/>
                </a:solidFill>
                <a:latin typeface="Arial" charset="0"/>
              </a:rPr>
              <a:t>1. PRIMARY- </a:t>
            </a:r>
            <a:r>
              <a:rPr lang="en-US" sz="2800" dirty="0">
                <a:latin typeface="Arial" charset="0"/>
              </a:rPr>
              <a:t>woven-immature bone tissue formed at the beginning -primary bone tissue is replaced by lamellar!! - In growing skeleton, particularly in fetus - In adults- during rapid bone </a:t>
            </a:r>
            <a:r>
              <a:rPr lang="en-US" sz="2800" dirty="0" err="1">
                <a:latin typeface="Arial" charset="0"/>
              </a:rPr>
              <a:t>remodelling</a:t>
            </a:r>
            <a:r>
              <a:rPr lang="en-US" sz="2800" dirty="0">
                <a:latin typeface="Arial" charset="0"/>
              </a:rPr>
              <a:t> (post fracture repair), tooth sockets, tendon insertion a) bundles of collagen </a:t>
            </a:r>
            <a:r>
              <a:rPr lang="en-US" sz="2800" dirty="0" err="1">
                <a:latin typeface="Arial" charset="0"/>
              </a:rPr>
              <a:t>fibres</a:t>
            </a:r>
            <a:r>
              <a:rPr lang="en-US" sz="2800" dirty="0">
                <a:latin typeface="Arial" charset="0"/>
              </a:rPr>
              <a:t> are irregular b) more bone cells per unit area, randomly arranged c) irregular lacunae </a:t>
            </a:r>
            <a:r>
              <a:rPr lang="en-US" sz="2800" dirty="0" err="1">
                <a:latin typeface="Arial" charset="0"/>
              </a:rPr>
              <a:t>ossium</a:t>
            </a:r>
            <a:r>
              <a:rPr lang="en-US" sz="2800" dirty="0">
                <a:latin typeface="Arial" charset="0"/>
              </a:rPr>
              <a:t> d) less mineralized, no lamellae are present!!</a:t>
            </a:r>
            <a:endParaRPr lang="ru-RU" sz="2800" dirty="0">
              <a:latin typeface="Arial"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Прямоугольник 1"/>
          <p:cNvSpPr>
            <a:spLocks noChangeArrowheads="1"/>
          </p:cNvSpPr>
          <p:nvPr/>
        </p:nvSpPr>
        <p:spPr bwMode="auto">
          <a:xfrm>
            <a:off x="0" y="0"/>
            <a:ext cx="91440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just" eaLnBrk="1" hangingPunct="1">
              <a:spcBef>
                <a:spcPct val="0"/>
              </a:spcBef>
              <a:buClrTx/>
              <a:buSzTx/>
              <a:buFontTx/>
              <a:buNone/>
            </a:pPr>
            <a:r>
              <a:rPr lang="en-US" altLang="uk-UA" sz="3200">
                <a:latin typeface="Arial" panose="020B0604020202020204" pitchFamily="34" charset="0"/>
              </a:rPr>
              <a:t>2</a:t>
            </a:r>
            <a:r>
              <a:rPr lang="en-US" altLang="uk-UA" sz="3200">
                <a:solidFill>
                  <a:srgbClr val="FF0000"/>
                </a:solidFill>
                <a:latin typeface="Arial" panose="020B0604020202020204" pitchFamily="34" charset="0"/>
              </a:rPr>
              <a:t>) SECONDARY BONE </a:t>
            </a:r>
            <a:r>
              <a:rPr lang="en-US" altLang="uk-UA" sz="3200">
                <a:latin typeface="Arial" panose="020B0604020202020204" pitchFamily="34" charset="0"/>
              </a:rPr>
              <a:t>tissue - lamellar - mature a) collagen fibers in lamellae are paralelly arranged </a:t>
            </a:r>
          </a:p>
          <a:p>
            <a:pPr algn="just" eaLnBrk="1" hangingPunct="1">
              <a:spcBef>
                <a:spcPct val="0"/>
              </a:spcBef>
              <a:buClrTx/>
              <a:buSzTx/>
              <a:buFontTx/>
              <a:buNone/>
            </a:pPr>
            <a:r>
              <a:rPr lang="en-US" altLang="uk-UA" sz="3200">
                <a:latin typeface="Arial" panose="020B0604020202020204" pitchFamily="34" charset="0"/>
              </a:rPr>
              <a:t>b) embedded in mineralized bone matrix </a:t>
            </a:r>
          </a:p>
          <a:p>
            <a:pPr algn="just" eaLnBrk="1" hangingPunct="1">
              <a:spcBef>
                <a:spcPct val="0"/>
              </a:spcBef>
              <a:buClrTx/>
              <a:buSzTx/>
              <a:buFontTx/>
              <a:buNone/>
            </a:pPr>
            <a:r>
              <a:rPr lang="en-US" altLang="uk-UA" sz="3200">
                <a:latin typeface="Arial" panose="020B0604020202020204" pitchFamily="34" charset="0"/>
              </a:rPr>
              <a:t>c) concentric layers -lamellae thick 3-7 µm </a:t>
            </a:r>
          </a:p>
          <a:p>
            <a:pPr algn="just" eaLnBrk="1" hangingPunct="1">
              <a:spcBef>
                <a:spcPct val="0"/>
              </a:spcBef>
              <a:buClrTx/>
              <a:buSzTx/>
              <a:buFontTx/>
              <a:buNone/>
            </a:pPr>
            <a:r>
              <a:rPr lang="en-US" altLang="uk-UA" sz="3200">
                <a:latin typeface="Arial" panose="020B0604020202020204" pitchFamily="34" charset="0"/>
              </a:rPr>
              <a:t>d) osteocytes occupy the cavities -lacunae at the outer margin of the lamellae, or inside of lamellae e) basic units – osteons (Harversian) systems </a:t>
            </a:r>
            <a:endParaRPr lang="ru-RU" altLang="uk-UA" sz="3200">
              <a:latin typeface="Arial" panose="020B0604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Прямоугольник 1"/>
          <p:cNvSpPr>
            <a:spLocks noChangeArrowheads="1"/>
          </p:cNvSpPr>
          <p:nvPr/>
        </p:nvSpPr>
        <p:spPr bwMode="auto">
          <a:xfrm>
            <a:off x="250825" y="115888"/>
            <a:ext cx="8713788"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600">
                <a:solidFill>
                  <a:srgbClr val="FF0000"/>
                </a:solidFill>
                <a:latin typeface="Arial" panose="020B0604020202020204" pitchFamily="34" charset="0"/>
              </a:rPr>
              <a:t>TYPES OF LAMELLAR BONE TISSUE</a:t>
            </a:r>
            <a:r>
              <a:rPr lang="en-US" altLang="uk-UA" sz="3600">
                <a:latin typeface="Arial" panose="020B0604020202020204" pitchFamily="34" charset="0"/>
              </a:rPr>
              <a:t>: 1. cancellous (</a:t>
            </a:r>
            <a:r>
              <a:rPr lang="en-US" altLang="uk-UA" sz="3600">
                <a:solidFill>
                  <a:schemeClr val="tx2"/>
                </a:solidFill>
                <a:latin typeface="Arial" panose="020B0604020202020204" pitchFamily="34" charset="0"/>
              </a:rPr>
              <a:t>spongy</a:t>
            </a:r>
            <a:r>
              <a:rPr lang="en-US" altLang="uk-UA" sz="3600">
                <a:latin typeface="Arial" panose="020B0604020202020204" pitchFamily="34" charset="0"/>
              </a:rPr>
              <a:t>) in epiphysis </a:t>
            </a:r>
          </a:p>
          <a:p>
            <a:pPr eaLnBrk="1" hangingPunct="1">
              <a:spcBef>
                <a:spcPct val="0"/>
              </a:spcBef>
              <a:buClrTx/>
              <a:buSzTx/>
              <a:buFontTx/>
              <a:buNone/>
            </a:pPr>
            <a:r>
              <a:rPr lang="en-US" altLang="uk-UA" sz="3600">
                <a:latin typeface="Arial" panose="020B0604020202020204" pitchFamily="34" charset="0"/>
              </a:rPr>
              <a:t>2. </a:t>
            </a:r>
            <a:r>
              <a:rPr lang="en-US" altLang="uk-UA" sz="3600">
                <a:solidFill>
                  <a:schemeClr val="tx2"/>
                </a:solidFill>
                <a:latin typeface="Arial" panose="020B0604020202020204" pitchFamily="34" charset="0"/>
              </a:rPr>
              <a:t>compact </a:t>
            </a:r>
            <a:r>
              <a:rPr lang="en-US" altLang="uk-UA" sz="3600">
                <a:latin typeface="Arial" panose="020B0604020202020204" pitchFamily="34" charset="0"/>
              </a:rPr>
              <a:t>(in diaphysis) </a:t>
            </a:r>
          </a:p>
          <a:p>
            <a:pPr eaLnBrk="1" hangingPunct="1">
              <a:spcBef>
                <a:spcPct val="0"/>
              </a:spcBef>
              <a:buClrTx/>
              <a:buSzTx/>
              <a:buFontTx/>
              <a:buNone/>
            </a:pPr>
            <a:r>
              <a:rPr lang="en-US" altLang="uk-UA" sz="3600">
                <a:latin typeface="Arial" panose="020B0604020202020204" pitchFamily="34" charset="0"/>
              </a:rPr>
              <a:t>Cancellous bone (spongy) tissue: </a:t>
            </a:r>
          </a:p>
          <a:p>
            <a:pPr eaLnBrk="1" hangingPunct="1">
              <a:spcBef>
                <a:spcPct val="0"/>
              </a:spcBef>
              <a:buClrTx/>
              <a:buSzTx/>
              <a:buFontTx/>
              <a:buNone/>
            </a:pPr>
            <a:r>
              <a:rPr lang="en-US" altLang="uk-UA" sz="3600">
                <a:latin typeface="Arial" panose="020B0604020202020204" pitchFamily="34" charset="0"/>
              </a:rPr>
              <a:t>• Network of irregular plates (trabeculae)</a:t>
            </a:r>
          </a:p>
          <a:p>
            <a:pPr eaLnBrk="1" hangingPunct="1">
              <a:spcBef>
                <a:spcPct val="0"/>
              </a:spcBef>
              <a:buClrTx/>
              <a:buSzTx/>
              <a:buFontTx/>
              <a:buNone/>
            </a:pPr>
            <a:r>
              <a:rPr lang="en-US" altLang="uk-UA" sz="3600">
                <a:latin typeface="Arial" panose="020B0604020202020204" pitchFamily="34" charset="0"/>
              </a:rPr>
              <a:t> • Bone marrow between trabeculae, covered by endost </a:t>
            </a:r>
          </a:p>
          <a:p>
            <a:pPr eaLnBrk="1" hangingPunct="1">
              <a:spcBef>
                <a:spcPct val="0"/>
              </a:spcBef>
              <a:buClrTx/>
              <a:buSzTx/>
              <a:buFontTx/>
              <a:buNone/>
            </a:pPr>
            <a:r>
              <a:rPr lang="en-US" altLang="uk-UA" sz="3600">
                <a:latin typeface="Arial" panose="020B0604020202020204" pitchFamily="34" charset="0"/>
              </a:rPr>
              <a:t>• Parallel lamellae, osteocytes between lamellae, Haversian systems only in thick trabecules </a:t>
            </a:r>
            <a:endParaRPr lang="ru-RU" altLang="uk-UA" sz="3600">
              <a:latin typeface="Arial" panose="020B060402020202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Прямоугольник 1"/>
          <p:cNvSpPr>
            <a:spLocks noChangeArrowheads="1"/>
          </p:cNvSpPr>
          <p:nvPr/>
        </p:nvSpPr>
        <p:spPr bwMode="auto">
          <a:xfrm>
            <a:off x="0" y="0"/>
            <a:ext cx="91440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solidFill>
                  <a:schemeClr val="tx2"/>
                </a:solidFill>
                <a:latin typeface="Arial" panose="020B0604020202020204" pitchFamily="34" charset="0"/>
              </a:rPr>
              <a:t>Compact bone tissue - 4 systems of lamellae</a:t>
            </a:r>
            <a:r>
              <a:rPr lang="en-US" altLang="uk-UA" sz="2800">
                <a:latin typeface="Arial" panose="020B0604020202020204" pitchFamily="34" charset="0"/>
              </a:rPr>
              <a:t>:</a:t>
            </a:r>
          </a:p>
          <a:p>
            <a:pPr eaLnBrk="1" hangingPunct="1">
              <a:spcBef>
                <a:spcPct val="0"/>
              </a:spcBef>
              <a:buClrTx/>
              <a:buSzTx/>
              <a:buFontTx/>
              <a:buNone/>
            </a:pPr>
            <a:r>
              <a:rPr lang="en-US" altLang="uk-UA" sz="2800">
                <a:latin typeface="Arial" panose="020B0604020202020204" pitchFamily="34" charset="0"/>
              </a:rPr>
              <a:t> 1. Outer circumferential lamellae</a:t>
            </a:r>
          </a:p>
          <a:p>
            <a:pPr eaLnBrk="1" hangingPunct="1">
              <a:spcBef>
                <a:spcPct val="0"/>
              </a:spcBef>
              <a:buClrTx/>
              <a:buSzTx/>
              <a:buFontTx/>
              <a:buNone/>
            </a:pPr>
            <a:r>
              <a:rPr lang="en-US" altLang="uk-UA" sz="2800">
                <a:latin typeface="Arial" panose="020B0604020202020204" pitchFamily="34" charset="0"/>
              </a:rPr>
              <a:t> 2. Haversian systems (osteons) </a:t>
            </a:r>
          </a:p>
          <a:p>
            <a:pPr eaLnBrk="1" hangingPunct="1">
              <a:spcBef>
                <a:spcPct val="0"/>
              </a:spcBef>
              <a:buClrTx/>
              <a:buSzTx/>
              <a:buFontTx/>
              <a:buNone/>
            </a:pPr>
            <a:r>
              <a:rPr lang="en-US" altLang="uk-UA" sz="2800">
                <a:latin typeface="Arial" panose="020B0604020202020204" pitchFamily="34" charset="0"/>
              </a:rPr>
              <a:t> 3. Interstitial lamellae</a:t>
            </a:r>
          </a:p>
          <a:p>
            <a:pPr eaLnBrk="1" hangingPunct="1">
              <a:spcBef>
                <a:spcPct val="0"/>
              </a:spcBef>
              <a:buClrTx/>
              <a:buSzTx/>
              <a:buFontTx/>
              <a:buNone/>
            </a:pPr>
            <a:r>
              <a:rPr lang="en-US" altLang="uk-UA" sz="2800">
                <a:latin typeface="Arial" panose="020B0604020202020204" pitchFamily="34" charset="0"/>
              </a:rPr>
              <a:t> 4. Inner circumferential lamellae</a:t>
            </a:r>
          </a:p>
          <a:p>
            <a:pPr eaLnBrk="1" hangingPunct="1">
              <a:spcBef>
                <a:spcPct val="0"/>
              </a:spcBef>
              <a:buClrTx/>
              <a:buSzTx/>
              <a:buFontTx/>
              <a:buNone/>
            </a:pPr>
            <a:endParaRPr lang="ru-RU" altLang="uk-UA" sz="2800">
              <a:latin typeface="Arial" panose="020B0604020202020204" pitchFamily="34" charset="0"/>
            </a:endParaRPr>
          </a:p>
        </p:txBody>
      </p:sp>
      <p:sp>
        <p:nvSpPr>
          <p:cNvPr id="48131" name="Прямоугольник 3"/>
          <p:cNvSpPr>
            <a:spLocks noChangeArrowheads="1"/>
          </p:cNvSpPr>
          <p:nvPr/>
        </p:nvSpPr>
        <p:spPr bwMode="auto">
          <a:xfrm>
            <a:off x="0" y="2205038"/>
            <a:ext cx="6858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 typeface="Arial" panose="020B0604020202020204" pitchFamily="34" charset="0"/>
              <a:buChar char="•"/>
            </a:pPr>
            <a:r>
              <a:rPr lang="en-US" altLang="uk-UA" sz="2800">
                <a:latin typeface="Arial" panose="020B0604020202020204" pitchFamily="34" charset="0"/>
                <a:cs typeface="Arial" panose="020B0604020202020204" pitchFamily="34" charset="0"/>
              </a:rPr>
              <a:t>Periosteum</a:t>
            </a:r>
          </a:p>
          <a:p>
            <a:pPr eaLnBrk="1" hangingPunct="1">
              <a:spcBef>
                <a:spcPct val="0"/>
              </a:spcBef>
              <a:buClrTx/>
              <a:buSzTx/>
              <a:buFont typeface="Arial" panose="020B0604020202020204" pitchFamily="34" charset="0"/>
              <a:buChar char="•"/>
            </a:pPr>
            <a:r>
              <a:rPr lang="en-US" altLang="uk-UA" sz="2800">
                <a:latin typeface="Arial" panose="020B0604020202020204" pitchFamily="34" charset="0"/>
                <a:cs typeface="Arial" panose="020B0604020202020204" pitchFamily="34" charset="0"/>
              </a:rPr>
              <a:t>Endosteum</a:t>
            </a:r>
            <a:endParaRPr lang="ru-RU" altLang="uk-UA" sz="2800">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Содержимое 2"/>
          <p:cNvSpPr>
            <a:spLocks noGrp="1"/>
          </p:cNvSpPr>
          <p:nvPr>
            <p:ph idx="1"/>
          </p:nvPr>
        </p:nvSpPr>
        <p:spPr>
          <a:xfrm>
            <a:off x="285750" y="857250"/>
            <a:ext cx="8572500" cy="5715000"/>
          </a:xfrm>
        </p:spPr>
        <p:txBody>
          <a:bodyPr/>
          <a:lstStyle/>
          <a:p>
            <a:pPr eaLnBrk="1" hangingPunct="1">
              <a:buFont typeface="Arial" panose="020B0604020202020204" pitchFamily="34" charset="0"/>
              <a:buNone/>
            </a:pPr>
            <a:r>
              <a:rPr lang="en-US" altLang="uk-UA" sz="2400" u="sng" smtClean="0">
                <a:latin typeface="Arial" panose="020B0604020202020204" pitchFamily="34" charset="0"/>
                <a:cs typeface="Arial" panose="020B0604020202020204" pitchFamily="34" charset="0"/>
              </a:rPr>
              <a:t>PERICHONDRIUM</a:t>
            </a:r>
          </a:p>
          <a:p>
            <a:pPr eaLnBrk="1" hangingPunct="1"/>
            <a:r>
              <a:rPr lang="en-US" altLang="uk-UA" sz="2400" smtClean="0">
                <a:latin typeface="Arial" panose="020B0604020202020204" pitchFamily="34" charset="0"/>
                <a:cs typeface="Arial" panose="020B0604020202020204" pitchFamily="34" charset="0"/>
              </a:rPr>
              <a:t>outer fibrous layer</a:t>
            </a:r>
          </a:p>
          <a:p>
            <a:pPr eaLnBrk="1" hangingPunct="1"/>
            <a:r>
              <a:rPr lang="en-US" altLang="uk-UA" sz="2400" smtClean="0">
                <a:latin typeface="Arial" panose="020B0604020202020204" pitchFamily="34" charset="0"/>
                <a:cs typeface="Arial" panose="020B0604020202020204" pitchFamily="34" charset="0"/>
              </a:rPr>
              <a:t>inner cell layer (chondrogenic cells + chondroblasts)</a:t>
            </a:r>
          </a:p>
          <a:p>
            <a:pPr eaLnBrk="1" hangingPunct="1">
              <a:buFont typeface="Arial" panose="020B0604020202020204" pitchFamily="34" charset="0"/>
              <a:buNone/>
            </a:pPr>
            <a:r>
              <a:rPr lang="en-US" altLang="uk-UA" sz="2400" u="sng" smtClean="0">
                <a:latin typeface="Arial" panose="020B0604020202020204" pitchFamily="34" charset="0"/>
                <a:cs typeface="Arial" panose="020B0604020202020204" pitchFamily="34" charset="0"/>
              </a:rPr>
              <a:t>CHONDROCYTES </a:t>
            </a:r>
            <a:r>
              <a:rPr lang="en-US" altLang="uk-UA" sz="2400" smtClean="0">
                <a:latin typeface="Arial" panose="020B0604020202020204" pitchFamily="34" charset="0"/>
                <a:cs typeface="Arial" panose="020B0604020202020204" pitchFamily="34" charset="0"/>
              </a:rPr>
              <a:t> (isogenous groups of cells located in lacunas) with integrin (anchoring glycoprotein of plasma membrane)</a:t>
            </a:r>
            <a:endParaRPr lang="ru-RU" altLang="uk-UA" sz="2400" smtClean="0">
              <a:latin typeface="Arial" panose="020B0604020202020204" pitchFamily="34" charset="0"/>
              <a:cs typeface="Arial" panose="020B0604020202020204" pitchFamily="34" charset="0"/>
            </a:endParaRPr>
          </a:p>
          <a:p>
            <a:pPr eaLnBrk="1" hangingPunct="1">
              <a:buFont typeface="Arial" panose="020B0604020202020204" pitchFamily="34" charset="0"/>
              <a:buNone/>
            </a:pPr>
            <a:r>
              <a:rPr lang="en-US" altLang="uk-UA" sz="2400" u="sng" smtClean="0">
                <a:latin typeface="Arial" panose="020B0604020202020204" pitchFamily="34" charset="0"/>
                <a:cs typeface="Arial" panose="020B0604020202020204" pitchFamily="34" charset="0"/>
              </a:rPr>
              <a:t>CARTILAGE MATRIX</a:t>
            </a:r>
          </a:p>
          <a:p>
            <a:pPr eaLnBrk="1" hangingPunct="1"/>
            <a:r>
              <a:rPr lang="en-US" altLang="uk-UA" sz="2400" smtClean="0">
                <a:latin typeface="Arial" panose="020B0604020202020204" pitchFamily="34" charset="0"/>
                <a:cs typeface="Arial" panose="020B0604020202020204" pitchFamily="34" charset="0"/>
              </a:rPr>
              <a:t>type II collagen fibers or elastic fibers</a:t>
            </a:r>
          </a:p>
          <a:p>
            <a:pPr eaLnBrk="1" hangingPunct="1"/>
            <a:r>
              <a:rPr lang="en-US" altLang="uk-UA" sz="2400" smtClean="0">
                <a:latin typeface="Arial" panose="020B0604020202020204" pitchFamily="34" charset="0"/>
                <a:cs typeface="Arial" panose="020B0604020202020204" pitchFamily="34" charset="0"/>
              </a:rPr>
              <a:t>ground substance consisting </a:t>
            </a:r>
          </a:p>
          <a:p>
            <a:pPr eaLnBrk="1" hangingPunct="1">
              <a:buFont typeface="Arial" panose="020B0604020202020204" pitchFamily="34" charset="0"/>
              <a:buNone/>
            </a:pPr>
            <a:r>
              <a:rPr lang="en-US" altLang="uk-UA" sz="2400" smtClean="0">
                <a:latin typeface="Arial" panose="020B0604020202020204" pitchFamily="34" charset="0"/>
                <a:cs typeface="Arial" panose="020B0604020202020204" pitchFamily="34" charset="0"/>
              </a:rPr>
              <a:t>	- aggrecan (proteoglycan rich in hyaluronic acid + 	chondroitin sulfate + keratan sulfate)</a:t>
            </a:r>
          </a:p>
          <a:p>
            <a:pPr eaLnBrk="1" hangingPunct="1">
              <a:buFont typeface="Arial" panose="020B0604020202020204" pitchFamily="34" charset="0"/>
              <a:buNone/>
            </a:pPr>
            <a:r>
              <a:rPr lang="en-US" altLang="uk-UA" sz="2400" smtClean="0">
                <a:latin typeface="Arial" panose="020B0604020202020204" pitchFamily="34" charset="0"/>
                <a:cs typeface="Arial" panose="020B0604020202020204" pitchFamily="34" charset="0"/>
              </a:rPr>
              <a:t>	- chondronectin (anchoring glycoprotein)</a:t>
            </a:r>
          </a:p>
        </p:txBody>
      </p:sp>
      <p:sp>
        <p:nvSpPr>
          <p:cNvPr id="5122" name="Заголовок 1"/>
          <p:cNvSpPr>
            <a:spLocks noGrp="1"/>
          </p:cNvSpPr>
          <p:nvPr>
            <p:ph type="title"/>
          </p:nvPr>
        </p:nvSpPr>
        <p:spPr>
          <a:xfrm>
            <a:off x="457200" y="142875"/>
            <a:ext cx="8229600" cy="642938"/>
          </a:xfrm>
        </p:spPr>
        <p:txBody>
          <a:bodyPr/>
          <a:lstStyle/>
          <a:p>
            <a:pPr eaLnBrk="1" fontAlgn="auto" hangingPunct="1">
              <a:spcAft>
                <a:spcPts val="0"/>
              </a:spcAft>
              <a:defRPr/>
            </a:pPr>
            <a:r>
              <a:rPr lang="en-US" sz="3200" dirty="0" smtClean="0">
                <a:solidFill>
                  <a:srgbClr val="FF0000"/>
                </a:solidFill>
                <a:latin typeface="Arial" charset="0"/>
                <a:cs typeface="Arial" charset="0"/>
              </a:rPr>
              <a:t>STRUCTURAL  PLAN OF CARTILAGE</a:t>
            </a:r>
            <a:endParaRPr lang="ru-RU" sz="3200" dirty="0" smtClean="0">
              <a:solidFill>
                <a:srgbClr val="FF0000"/>
              </a:solidFill>
              <a:latin typeface="Arial" charset="0"/>
              <a:cs typeface="Arial"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5088" y="0"/>
            <a:ext cx="9194801" cy="666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Прямоугольник 1"/>
          <p:cNvSpPr>
            <a:spLocks noChangeArrowheads="1"/>
          </p:cNvSpPr>
          <p:nvPr/>
        </p:nvSpPr>
        <p:spPr bwMode="auto">
          <a:xfrm>
            <a:off x="0" y="0"/>
            <a:ext cx="4140200" cy="674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just" eaLnBrk="1" hangingPunct="1">
              <a:spcBef>
                <a:spcPct val="0"/>
              </a:spcBef>
              <a:buClrTx/>
              <a:buSzTx/>
              <a:buFontTx/>
              <a:buNone/>
            </a:pPr>
            <a:r>
              <a:rPr lang="en-US" altLang="uk-UA" sz="2400">
                <a:latin typeface="Arial" panose="020B0604020202020204" pitchFamily="34" charset="0"/>
              </a:rPr>
              <a:t>Structural unit of compact bone tissue is OSTEON OSTEONS are long, cylindrical units arranged in parallel manner with long axis of the diaphysis of long bone - consists of a central canal surrounded by 4-20 concentric lamellae-lamellae ossium - between and within the lamellae lie the osteocytes which are located in empty spaces called – lacunae ossium. - Osteocytes have long cytoplasmic processes which lie in empty tunnels – canaliculi .</a:t>
            </a:r>
            <a:endParaRPr lang="ru-RU" altLang="uk-UA" sz="2400">
              <a:latin typeface="Arial" panose="020B0604020202020204" pitchFamily="34" charset="0"/>
            </a:endParaRPr>
          </a:p>
        </p:txBody>
      </p:sp>
      <p:pic>
        <p:nvPicPr>
          <p:cNvPr id="50179" name="Picture 2" descr="Картинки по запросу bone tissue histolog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140200" y="404813"/>
            <a:ext cx="5003800" cy="597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Прямоугольник 1"/>
          <p:cNvSpPr>
            <a:spLocks noChangeArrowheads="1"/>
          </p:cNvSpPr>
          <p:nvPr/>
        </p:nvSpPr>
        <p:spPr bwMode="auto">
          <a:xfrm>
            <a:off x="0" y="0"/>
            <a:ext cx="889317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just" eaLnBrk="1" hangingPunct="1">
              <a:spcBef>
                <a:spcPct val="0"/>
              </a:spcBef>
              <a:buClrTx/>
              <a:buSzTx/>
              <a:buFontTx/>
              <a:buNone/>
            </a:pPr>
            <a:r>
              <a:rPr lang="en-US" altLang="uk-UA" sz="2800">
                <a:latin typeface="Arial" panose="020B0604020202020204" pitchFamily="34" charset="0"/>
              </a:rPr>
              <a:t>The Haversian canals communicate with the marrow cavity, the periostium, and each other through transverse or oblique Volkmann´s canals. Volkmann's canals run at right angle to the Haversian canals. Haversian canal contains - blood vessels, nerves and loose connective tissue. </a:t>
            </a:r>
            <a:endParaRPr lang="ru-RU" altLang="uk-UA" sz="2800">
              <a:latin typeface="Arial" panose="020B0604020202020204" pitchFamily="34" charset="0"/>
            </a:endParaRPr>
          </a:p>
        </p:txBody>
      </p:sp>
      <p:pic>
        <p:nvPicPr>
          <p:cNvPr id="51203" name="Picture 2" descr="Похожее изображение"/>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5288" y="2565400"/>
            <a:ext cx="8067675" cy="400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Прямоугольник 1"/>
          <p:cNvSpPr>
            <a:spLocks noChangeArrowheads="1"/>
          </p:cNvSpPr>
          <p:nvPr/>
        </p:nvSpPr>
        <p:spPr bwMode="auto">
          <a:xfrm>
            <a:off x="0" y="0"/>
            <a:ext cx="91440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600">
                <a:solidFill>
                  <a:srgbClr val="FF0000"/>
                </a:solidFill>
                <a:latin typeface="Arial" panose="020B0604020202020204" pitchFamily="34" charset="0"/>
              </a:rPr>
              <a:t>Periosteum</a:t>
            </a:r>
            <a:r>
              <a:rPr lang="en-US" altLang="uk-UA" sz="3600">
                <a:latin typeface="Arial" panose="020B0604020202020204" pitchFamily="34" charset="0"/>
              </a:rPr>
              <a:t> – covers the external surface of the bone • outer layer: dense connective tissue ; Sharpey´s fibers (collagen type I) •inner layer: osteoprogenitor cells – spindle shaped – can change to active osteoblasts- growth and repair of the bone </a:t>
            </a:r>
          </a:p>
          <a:p>
            <a:pPr eaLnBrk="1" hangingPunct="1">
              <a:spcBef>
                <a:spcPct val="0"/>
              </a:spcBef>
              <a:buClrTx/>
              <a:buSzTx/>
              <a:buFontTx/>
              <a:buNone/>
            </a:pPr>
            <a:r>
              <a:rPr lang="en-US" altLang="uk-UA" sz="3600">
                <a:solidFill>
                  <a:srgbClr val="FF0000"/>
                </a:solidFill>
                <a:latin typeface="Arial" panose="020B0604020202020204" pitchFamily="34" charset="0"/>
              </a:rPr>
              <a:t>Endosteum -</a:t>
            </a:r>
            <a:r>
              <a:rPr lang="en-US" altLang="uk-UA" sz="3600">
                <a:latin typeface="Arial" panose="020B0604020202020204" pitchFamily="34" charset="0"/>
              </a:rPr>
              <a:t> covers the internal surface of bone marrow cavity, surface of cancellous bone, Haversian canal - thin layer of connective tissue and osteoprogenitor cells</a:t>
            </a:r>
            <a:endParaRPr lang="ru-RU" altLang="uk-UA" sz="3600">
              <a:latin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Прямоугольник 1"/>
          <p:cNvSpPr>
            <a:spLocks noChangeArrowheads="1"/>
          </p:cNvSpPr>
          <p:nvPr/>
        </p:nvSpPr>
        <p:spPr bwMode="auto">
          <a:xfrm>
            <a:off x="0" y="0"/>
            <a:ext cx="63309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eaLnBrk="1" hangingPunct="1">
              <a:spcBef>
                <a:spcPct val="0"/>
              </a:spcBef>
              <a:buClrTx/>
              <a:buSzTx/>
              <a:buFontTx/>
              <a:buNone/>
            </a:pPr>
            <a:r>
              <a:rPr lang="en-US" altLang="uk-UA" sz="3600" b="1">
                <a:solidFill>
                  <a:srgbClr val="FF0000"/>
                </a:solidFill>
                <a:latin typeface="Arial" panose="020B0604020202020204" pitchFamily="34" charset="0"/>
              </a:rPr>
              <a:t>Intramembranous Ossification</a:t>
            </a:r>
          </a:p>
        </p:txBody>
      </p:sp>
      <p:sp>
        <p:nvSpPr>
          <p:cNvPr id="89089" name="Rectangle 1"/>
          <p:cNvSpPr>
            <a:spLocks noChangeArrowheads="1"/>
          </p:cNvSpPr>
          <p:nvPr/>
        </p:nvSpPr>
        <p:spPr bwMode="auto">
          <a:xfrm>
            <a:off x="0" y="1114425"/>
            <a:ext cx="9144000" cy="3538538"/>
          </a:xfrm>
          <a:prstGeom prst="rect">
            <a:avLst/>
          </a:prstGeom>
          <a:noFill/>
          <a:ln w="9525">
            <a:noFill/>
            <a:miter lim="800000"/>
            <a:headEnd/>
            <a:tailEnd/>
          </a:ln>
          <a:effectLst/>
        </p:spPr>
        <p:txBody>
          <a:bodyPr anchor="ctr">
            <a:spAutoFit/>
          </a:bodyPr>
          <a:lstStyle/>
          <a:p>
            <a:pPr indent="444500" algn="just" eaLnBrk="0" hangingPunct="0">
              <a:tabLst>
                <a:tab pos="738188" algn="l"/>
              </a:tabLst>
              <a:defRPr/>
            </a:pPr>
            <a:r>
              <a:rPr lang="en-US" sz="2800" i="1" dirty="0" err="1">
                <a:ea typeface="Times New Roman" pitchFamily="18" charset="0"/>
              </a:rPr>
              <a:t>Intramembranous</a:t>
            </a:r>
            <a:r>
              <a:rPr lang="en-US" sz="2800" i="1" dirty="0">
                <a:ea typeface="Times New Roman" pitchFamily="18" charset="0"/>
              </a:rPr>
              <a:t> ossification </a:t>
            </a:r>
            <a:r>
              <a:rPr lang="en-US" sz="2800" dirty="0">
                <a:ea typeface="Times New Roman" pitchFamily="18" charset="0"/>
              </a:rPr>
              <a:t>is responsible for the formation of most flat bones.</a:t>
            </a:r>
            <a:endParaRPr lang="ru-RU" sz="2800" dirty="0"/>
          </a:p>
          <a:p>
            <a:pPr indent="444500" algn="just" eaLnBrk="0" hangingPunct="0">
              <a:tabLst>
                <a:tab pos="738188" algn="l"/>
              </a:tabLst>
              <a:defRPr/>
            </a:pPr>
            <a:r>
              <a:rPr lang="en-US" sz="2800" i="1" dirty="0">
                <a:ea typeface="Times New Roman" pitchFamily="18" charset="0"/>
              </a:rPr>
              <a:t>Steps in </a:t>
            </a:r>
            <a:r>
              <a:rPr lang="en-US" sz="2800" i="1" dirty="0" err="1">
                <a:ea typeface="Times New Roman" pitchFamily="18" charset="0"/>
              </a:rPr>
              <a:t>intramembranous</a:t>
            </a:r>
            <a:r>
              <a:rPr lang="en-US" sz="2800" i="1" dirty="0">
                <a:ea typeface="Times New Roman" pitchFamily="18" charset="0"/>
              </a:rPr>
              <a:t> ossification</a:t>
            </a:r>
            <a:r>
              <a:rPr lang="en-US" sz="2800" dirty="0">
                <a:ea typeface="Times New Roman" pitchFamily="18" charset="0"/>
              </a:rPr>
              <a:t> are:</a:t>
            </a:r>
            <a:endParaRPr lang="ru-RU" sz="2800" dirty="0"/>
          </a:p>
          <a:p>
            <a:pPr algn="just" eaLnBrk="0" hangingPunct="0">
              <a:buFontTx/>
              <a:buChar char="•"/>
              <a:tabLst>
                <a:tab pos="738188" algn="l"/>
              </a:tabLst>
              <a:defRPr/>
            </a:pPr>
            <a:r>
              <a:rPr lang="en-US" sz="2800" b="1" i="1" dirty="0">
                <a:ea typeface="Times New Roman" pitchFamily="18" charset="0"/>
              </a:rPr>
              <a:t>Development of ossification center .</a:t>
            </a:r>
          </a:p>
          <a:p>
            <a:pPr algn="just" eaLnBrk="0" hangingPunct="0">
              <a:buFontTx/>
              <a:buChar char="•"/>
              <a:tabLst>
                <a:tab pos="738188" algn="l"/>
              </a:tabLst>
              <a:defRPr/>
            </a:pPr>
            <a:r>
              <a:rPr lang="en-US" sz="2800" b="1" i="1" dirty="0">
                <a:latin typeface="Arial" charset="0"/>
              </a:rPr>
              <a:t>Formation of </a:t>
            </a:r>
            <a:r>
              <a:rPr lang="en-US" sz="2800" b="1" i="1" dirty="0" err="1">
                <a:latin typeface="Arial" charset="0"/>
              </a:rPr>
              <a:t>trabeculae</a:t>
            </a:r>
            <a:r>
              <a:rPr lang="en-US" sz="2800" b="1" i="1" dirty="0">
                <a:latin typeface="Arial" charset="0"/>
              </a:rPr>
              <a:t>:.</a:t>
            </a:r>
            <a:endParaRPr lang="en-US" sz="2800" b="1" i="1" dirty="0">
              <a:ea typeface="Times New Roman" pitchFamily="18" charset="0"/>
            </a:endParaRPr>
          </a:p>
          <a:p>
            <a:pPr algn="just" eaLnBrk="0" hangingPunct="0">
              <a:buFontTx/>
              <a:buChar char="•"/>
              <a:tabLst>
                <a:tab pos="738188" algn="l"/>
              </a:tabLst>
              <a:defRPr/>
            </a:pPr>
            <a:r>
              <a:rPr lang="en-US" sz="2800" b="1" i="1" dirty="0">
                <a:latin typeface="Arial" charset="0"/>
              </a:rPr>
              <a:t>Calcification:</a:t>
            </a:r>
          </a:p>
          <a:p>
            <a:pPr algn="just" eaLnBrk="0" hangingPunct="0">
              <a:buFontTx/>
              <a:buChar char="•"/>
              <a:tabLst>
                <a:tab pos="738188" algn="l"/>
              </a:tabLst>
              <a:defRPr/>
            </a:pPr>
            <a:r>
              <a:rPr lang="en-US" sz="2800" b="1" i="1" dirty="0">
                <a:latin typeface="Arial" charset="0"/>
              </a:rPr>
              <a:t>Development of </a:t>
            </a:r>
            <a:r>
              <a:rPr lang="en-US" sz="2800" b="1" i="1" dirty="0" err="1">
                <a:latin typeface="Arial" charset="0"/>
              </a:rPr>
              <a:t>periosteum</a:t>
            </a:r>
            <a:r>
              <a:rPr lang="en-US" sz="2800" b="1" i="1" dirty="0">
                <a:latin typeface="Arial" charset="0"/>
              </a:rPr>
              <a:t>.</a:t>
            </a:r>
            <a:endParaRPr lang="ru-RU" sz="2800" b="1" dirty="0">
              <a:latin typeface="Arial" charset="0"/>
            </a:endParaRPr>
          </a:p>
          <a:p>
            <a:pPr algn="just" eaLnBrk="0" hangingPunct="0">
              <a:buFontTx/>
              <a:buChar char="•"/>
              <a:tabLst>
                <a:tab pos="738188" algn="l"/>
              </a:tabLst>
              <a:defRPr/>
            </a:pPr>
            <a:endParaRPr lang="en-US" sz="28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Прямоугольник 2"/>
          <p:cNvSpPr>
            <a:spLocks noChangeArrowheads="1"/>
          </p:cNvSpPr>
          <p:nvPr/>
        </p:nvSpPr>
        <p:spPr bwMode="auto">
          <a:xfrm>
            <a:off x="179388" y="0"/>
            <a:ext cx="8964612" cy="655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During intramembranous ossification, compact and spongy bone develops directly from sheets of mesenchymal (undifferentiated) connective tissue. The flat bones of the face, most of the cranial bones, and the clavicles (collarbones) are formed via intramembranous ossification.</a:t>
            </a:r>
          </a:p>
          <a:p>
            <a:pPr eaLnBrk="1" hangingPunct="1">
              <a:spcBef>
                <a:spcPct val="0"/>
              </a:spcBef>
              <a:buClrTx/>
              <a:buSzTx/>
              <a:buFontTx/>
              <a:buNone/>
            </a:pPr>
            <a:endParaRPr lang="en-US" altLang="uk-UA" sz="2800">
              <a:latin typeface="Arial" panose="020B0604020202020204" pitchFamily="34" charset="0"/>
            </a:endParaRPr>
          </a:p>
          <a:p>
            <a:pPr eaLnBrk="1" hangingPunct="1">
              <a:spcBef>
                <a:spcPct val="0"/>
              </a:spcBef>
              <a:buClrTx/>
              <a:buSzTx/>
              <a:buFontTx/>
              <a:buNone/>
            </a:pPr>
            <a:r>
              <a:rPr lang="en-US" altLang="uk-UA" sz="2800">
                <a:latin typeface="Arial" panose="020B0604020202020204" pitchFamily="34" charset="0"/>
              </a:rPr>
              <a:t>The process begins when mesenchymal cells in the embryonic skeleton gather together and begin to differentiate into specialized cells (Figure 1a). Some of these cells will differentiate into capillaries, while others will become osteogenic cells and then osteoblasts. Although they will ultimately be spread out by the formation of bone tissue, early osteoblasts appear in a cluster called an </a:t>
            </a:r>
            <a:r>
              <a:rPr lang="en-US" altLang="uk-UA" sz="2800" b="1">
                <a:latin typeface="Arial" panose="020B0604020202020204" pitchFamily="34" charset="0"/>
              </a:rPr>
              <a:t>ossification center</a:t>
            </a:r>
            <a:r>
              <a:rPr lang="en-US" altLang="uk-UA" sz="2800">
                <a:latin typeface="Arial" panose="020B0604020202020204" pitchFamily="34" charset="0"/>
              </a:rPr>
              <a:t>.</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Прямоугольник 1"/>
          <p:cNvSpPr>
            <a:spLocks noChangeArrowheads="1"/>
          </p:cNvSpPr>
          <p:nvPr/>
        </p:nvSpPr>
        <p:spPr bwMode="auto">
          <a:xfrm>
            <a:off x="179388" y="0"/>
            <a:ext cx="8785225" cy="698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The osteoblasts secrete osteoid, uncalcified matrix, which calcifies (hardens) within a few days as mineral salts are deposited on it, thereby entrapping the osteoblasts within. Once entrapped, the osteoblasts become osteocytes (Figure 1b). As osteoblasts transform into osteocytes, osteogenic cells in the surrounding connective tissue differentiate into new osteoblasts.</a:t>
            </a:r>
          </a:p>
          <a:p>
            <a:pPr eaLnBrk="1" hangingPunct="1">
              <a:spcBef>
                <a:spcPct val="0"/>
              </a:spcBef>
              <a:buClrTx/>
              <a:buSzTx/>
              <a:buFontTx/>
              <a:buNone/>
            </a:pPr>
            <a:r>
              <a:rPr lang="en-US" altLang="uk-UA" sz="2800">
                <a:latin typeface="Arial" panose="020B0604020202020204" pitchFamily="34" charset="0"/>
              </a:rPr>
              <a:t>Osteoid (unmineralized bone matrix) secreted around the capillaries results in a trabecular matrix, while osteoblasts on the surface of the spongy bone become the periosteum (Figure 1c). The periosteum then creates a protective layer of compact bone superficial to the trabecular bone. The trabecular bone crowds nearby blood vessels, which eventually condense into red marrow (Figure 1d).</a:t>
            </a:r>
            <a:endParaRPr lang="ru-RU" altLang="uk-UA" sz="2800">
              <a:latin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Image A shows seven osteoblasts, cells with small, finger like projections. They are surrounded by granules of osteoid. Both the cells and the osteoid are contained within a blue, circular, ossification center that is surrounded by a “socket” of dark, string-like collagen fibers and gray mesenchymal cells. The cells are generally amorphous, similar in appearance to an amoeba. In image B, the ossification center is no longer surrounded by a ring of osteoblasts. The osteoblasts have secreted bone into the ossification center, creating a new bone matrix. There are also five osteocytes embedded in the new bone matrix. The osteocytes are thin, oval-shaped cells with many fingerlike projections. Osteoid particles are still embedded in the bony matrix in image B. In image C, the ring of osteoblasts surrounding the ossification center has separated, forming an upper and lower layer of osteoblasts sandwiched between the two layers of mesenchyme cells. A label indicates that the mesenchyme cells and the surrounding collagen fibers form the periosteum. The osteoblasts secrete spongy bone into the space between the two osteoblast rows. Therefore, the accumulating spongy bone pushes the upper and lower rows of osteoblasts away from each other. In this image, most of the spongy bone has been secreted by the osteoblasts, as the trabeculae are visible. In addition, an artery has already broken through the periosteum and invaded the spongy bone. Image D looks similar to image C, except that the rows of osteoblasts are now secreting layers of compact bone between the spongy bone and the periosteum. The artery has now branched and spread throughout the spongy bone. A label indicates that the cavities between the trabeculae now contain red bone marrow."/>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89038" y="-242888"/>
            <a:ext cx="11553826" cy="806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Прямоугольник 2"/>
          <p:cNvSpPr>
            <a:spLocks noChangeArrowheads="1"/>
          </p:cNvSpPr>
          <p:nvPr/>
        </p:nvSpPr>
        <p:spPr bwMode="auto">
          <a:xfrm>
            <a:off x="0" y="188913"/>
            <a:ext cx="9144000"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Figure 1. Intramembranous Ossification. Intramembranous ossification follows four steps. (a) Mesenchymal cells group into clusters, and ossification centers form. (b) Secreted osteoid traps osteoblasts, which then become osteocytes. (c) Trabecular matrix and periosteum form. (d) Compact bone develops superficial to the trabecular bone, and crowded blood vessels condense into red marrow.</a:t>
            </a:r>
            <a:endParaRPr lang="ru-RU" altLang="uk-UA" sz="2800">
              <a:latin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Картинки по запросу osteoclasts histolog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69863"/>
            <a:ext cx="9144000" cy="702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Прямоугольник 1"/>
          <p:cNvSpPr>
            <a:spLocks noChangeArrowheads="1"/>
          </p:cNvSpPr>
          <p:nvPr/>
        </p:nvSpPr>
        <p:spPr bwMode="auto">
          <a:xfrm>
            <a:off x="395288" y="188913"/>
            <a:ext cx="5013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600">
                <a:solidFill>
                  <a:srgbClr val="FF0000"/>
                </a:solidFill>
                <a:latin typeface="Arial" panose="020B0604020202020204" pitchFamily="34" charset="0"/>
              </a:rPr>
              <a:t>Perichondrium</a:t>
            </a:r>
            <a:endParaRPr lang="ru-RU" altLang="uk-UA" sz="3600">
              <a:solidFill>
                <a:srgbClr val="FF0000"/>
              </a:solidFill>
              <a:latin typeface="Arial" panose="020B0604020202020204" pitchFamily="34" charset="0"/>
            </a:endParaRPr>
          </a:p>
        </p:txBody>
      </p:sp>
      <p:sp>
        <p:nvSpPr>
          <p:cNvPr id="13315" name="Прямоугольник 2"/>
          <p:cNvSpPr>
            <a:spLocks noChangeArrowheads="1"/>
          </p:cNvSpPr>
          <p:nvPr/>
        </p:nvSpPr>
        <p:spPr bwMode="auto">
          <a:xfrm>
            <a:off x="179388" y="836613"/>
            <a:ext cx="3313112"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Is connective tissue covering,</a:t>
            </a:r>
            <a:br>
              <a:rPr lang="en-US" altLang="uk-UA" sz="2800">
                <a:latin typeface="Arial" panose="020B0604020202020204" pitchFamily="34" charset="0"/>
              </a:rPr>
            </a:br>
            <a:r>
              <a:rPr lang="en-US" altLang="uk-UA" sz="2800" b="1" u="sng">
                <a:latin typeface="Arial" panose="020B0604020202020204" pitchFamily="34" charset="0"/>
              </a:rPr>
              <a:t>Outer Layer </a:t>
            </a:r>
            <a:r>
              <a:rPr lang="en-US" altLang="uk-UA" sz="2800">
                <a:latin typeface="Arial" panose="020B0604020202020204" pitchFamily="34" charset="0"/>
              </a:rPr>
              <a:t>-containing type 1 collagen, fibroblasts and BV</a:t>
            </a:r>
            <a:br>
              <a:rPr lang="en-US" altLang="uk-UA" sz="2800">
                <a:latin typeface="Arial" panose="020B0604020202020204" pitchFamily="34" charset="0"/>
              </a:rPr>
            </a:br>
            <a:r>
              <a:rPr lang="en-US" altLang="uk-UA" sz="2800" b="1" u="sng">
                <a:latin typeface="Arial" panose="020B0604020202020204" pitchFamily="34" charset="0"/>
              </a:rPr>
              <a:t>Inner Layer - </a:t>
            </a:r>
            <a:r>
              <a:rPr lang="en-US" altLang="uk-UA" sz="2800">
                <a:latin typeface="Arial" panose="020B0604020202020204" pitchFamily="34" charset="0"/>
              </a:rPr>
              <a:t>source of chondroblasts </a:t>
            </a:r>
            <a:br>
              <a:rPr lang="en-US" altLang="uk-UA" sz="2800">
                <a:latin typeface="Arial" panose="020B0604020202020204" pitchFamily="34" charset="0"/>
              </a:rPr>
            </a:br>
            <a:r>
              <a:rPr lang="en-US" altLang="uk-UA" sz="2800">
                <a:latin typeface="Arial" panose="020B0604020202020204" pitchFamily="34" charset="0"/>
              </a:rPr>
              <a:t>NO Perichondrium at joints</a:t>
            </a:r>
            <a:endParaRPr lang="ru-RU" altLang="uk-UA" sz="2800">
              <a:latin typeface="Arial" panose="020B0604020202020204" pitchFamily="34" charset="0"/>
            </a:endParaRPr>
          </a:p>
        </p:txBody>
      </p:sp>
      <p:pic>
        <p:nvPicPr>
          <p:cNvPr id="13316" name="Picture 2" descr="Is connective tissue covering,&#10;Outer Layer -containing type 1 collagen, fibroblasts and BV&#10;Inner Layer - source of chondroblasts &#10;NO Perichondrium at joints"/>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492500" y="836613"/>
            <a:ext cx="5400675" cy="501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Прямоугольник 1"/>
          <p:cNvSpPr>
            <a:spLocks noChangeArrowheads="1"/>
          </p:cNvSpPr>
          <p:nvPr/>
        </p:nvSpPr>
        <p:spPr bwMode="auto">
          <a:xfrm>
            <a:off x="0" y="0"/>
            <a:ext cx="91440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just" eaLnBrk="1" hangingPunct="1">
              <a:spcBef>
                <a:spcPct val="0"/>
              </a:spcBef>
              <a:buClrTx/>
              <a:buSzTx/>
              <a:buFontTx/>
              <a:buNone/>
            </a:pPr>
            <a:r>
              <a:rPr lang="en-US" altLang="uk-UA" sz="3200">
                <a:latin typeface="Arial" panose="020B0604020202020204" pitchFamily="34" charset="0"/>
              </a:rPr>
              <a:t>Intramembranous ossification begins </a:t>
            </a:r>
            <a:r>
              <a:rPr lang="en-US" altLang="uk-UA" sz="3200" i="1">
                <a:latin typeface="Arial" panose="020B0604020202020204" pitchFamily="34" charset="0"/>
              </a:rPr>
              <a:t>in utero</a:t>
            </a:r>
            <a:r>
              <a:rPr lang="en-US" altLang="uk-UA" sz="3200">
                <a:latin typeface="Arial" panose="020B0604020202020204" pitchFamily="34" charset="0"/>
              </a:rPr>
              <a:t> during fetal development and continues on into adolescence. At birth, the skull and clavicles are not fully ossified nor are the sutures of the skull closed. This allows the skull and shoulders to deform during passage through the birth canal. The last bones to ossify via intramembranous ossification are the flat bones of the face, which reach their adult size at the end of the adolescent growth spurt.</a:t>
            </a:r>
            <a:endParaRPr lang="ru-RU" altLang="uk-UA" sz="3200">
              <a:latin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Прямоугольник 1"/>
          <p:cNvSpPr>
            <a:spLocks noChangeArrowheads="1"/>
          </p:cNvSpPr>
          <p:nvPr/>
        </p:nvSpPr>
        <p:spPr bwMode="auto">
          <a:xfrm>
            <a:off x="611188" y="188913"/>
            <a:ext cx="835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600" b="1">
                <a:solidFill>
                  <a:srgbClr val="FF0000"/>
                </a:solidFill>
                <a:latin typeface="Arial" panose="020B0604020202020204" pitchFamily="34" charset="0"/>
              </a:rPr>
              <a:t>Endochondral Ossification</a:t>
            </a:r>
          </a:p>
        </p:txBody>
      </p:sp>
      <p:sp>
        <p:nvSpPr>
          <p:cNvPr id="60419" name="Прямоугольник 2"/>
          <p:cNvSpPr>
            <a:spLocks noChangeArrowheads="1"/>
          </p:cNvSpPr>
          <p:nvPr/>
        </p:nvSpPr>
        <p:spPr bwMode="auto">
          <a:xfrm>
            <a:off x="250825" y="1989138"/>
            <a:ext cx="8893175"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cs typeface="Arial" panose="020B0604020202020204" pitchFamily="34" charset="0"/>
              </a:rPr>
              <a:t>- Formation of a hyaline cartilage template (model)</a:t>
            </a:r>
          </a:p>
          <a:p>
            <a:pPr eaLnBrk="1" hangingPunct="1">
              <a:spcBef>
                <a:spcPct val="0"/>
              </a:spcBef>
              <a:buClrTx/>
              <a:buSzTx/>
              <a:buFontTx/>
              <a:buNone/>
            </a:pPr>
            <a:r>
              <a:rPr lang="en-US" altLang="uk-UA" sz="2800">
                <a:latin typeface="Arial" panose="020B0604020202020204" pitchFamily="34" charset="0"/>
                <a:cs typeface="Arial" panose="020B0604020202020204" pitchFamily="34" charset="0"/>
              </a:rPr>
              <a:t>- Appearance of a bony collar around the cartilage model</a:t>
            </a:r>
          </a:p>
          <a:p>
            <a:pPr eaLnBrk="1" hangingPunct="1">
              <a:spcBef>
                <a:spcPct val="0"/>
              </a:spcBef>
              <a:buClrTx/>
              <a:buSzTx/>
              <a:buFontTx/>
              <a:buNone/>
            </a:pPr>
            <a:r>
              <a:rPr lang="en-US" altLang="uk-UA" sz="2800">
                <a:latin typeface="Arial" panose="020B0604020202020204" pitchFamily="34" charset="0"/>
                <a:cs typeface="Arial" panose="020B0604020202020204" pitchFamily="34" charset="0"/>
              </a:rPr>
              <a:t>- Calcification of cartilage matrix</a:t>
            </a:r>
          </a:p>
          <a:p>
            <a:pPr eaLnBrk="1" hangingPunct="1">
              <a:spcBef>
                <a:spcPct val="0"/>
              </a:spcBef>
              <a:buClrTx/>
              <a:buSzTx/>
              <a:buFontTx/>
              <a:buNone/>
            </a:pPr>
            <a:r>
              <a:rPr lang="en-US" altLang="uk-UA" sz="2800">
                <a:latin typeface="Arial" panose="020B0604020202020204" pitchFamily="34" charset="0"/>
                <a:cs typeface="Arial" panose="020B0604020202020204" pitchFamily="34" charset="0"/>
              </a:rPr>
              <a:t>- Migration of periosteal cells into the cavity with growing blood vessels</a:t>
            </a:r>
          </a:p>
        </p:txBody>
      </p:sp>
      <p:sp>
        <p:nvSpPr>
          <p:cNvPr id="60420" name="Прямоугольник 4"/>
          <p:cNvSpPr>
            <a:spLocks noChangeArrowheads="1"/>
          </p:cNvSpPr>
          <p:nvPr/>
        </p:nvSpPr>
        <p:spPr bwMode="auto">
          <a:xfrm>
            <a:off x="900113" y="1125538"/>
            <a:ext cx="59578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400">
                <a:solidFill>
                  <a:schemeClr val="tx2"/>
                </a:solidFill>
                <a:latin typeface="Arial" panose="020B0604020202020204" pitchFamily="34" charset="0"/>
                <a:cs typeface="Arial" panose="020B0604020202020204" pitchFamily="34" charset="0"/>
              </a:rPr>
              <a:t>STAGES OF ENDOCHONDRAL  OSSIFICATION</a:t>
            </a:r>
            <a:endParaRPr lang="ru-RU" altLang="uk-UA" sz="2400">
              <a:solidFill>
                <a:schemeClr val="tx2"/>
              </a:solidFill>
              <a:latin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Прямоугольник 1"/>
          <p:cNvSpPr>
            <a:spLocks noChangeArrowheads="1"/>
          </p:cNvSpPr>
          <p:nvPr/>
        </p:nvSpPr>
        <p:spPr bwMode="auto">
          <a:xfrm>
            <a:off x="0" y="115888"/>
            <a:ext cx="91440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 typeface="Arial" panose="020B0604020202020204" pitchFamily="34" charset="0"/>
              <a:buNone/>
            </a:pPr>
            <a:r>
              <a:rPr lang="en-US" altLang="uk-UA" sz="3200" b="1">
                <a:solidFill>
                  <a:srgbClr val="FF0000"/>
                </a:solidFill>
                <a:latin typeface="Arial" panose="020B0604020202020204" pitchFamily="34" charset="0"/>
                <a:cs typeface="Arial" panose="020B0604020202020204" pitchFamily="34" charset="0"/>
              </a:rPr>
              <a:t>Structure of epiphyseal cartilage throughout the     growth period:</a:t>
            </a:r>
          </a:p>
          <a:p>
            <a:pPr eaLnBrk="1" hangingPunct="1">
              <a:spcBef>
                <a:spcPct val="0"/>
              </a:spcBef>
              <a:buClrTx/>
              <a:buSzTx/>
              <a:buFontTx/>
              <a:buNone/>
            </a:pPr>
            <a:r>
              <a:rPr lang="en-US" altLang="uk-UA" sz="3200">
                <a:latin typeface="Arial" panose="020B0604020202020204" pitchFamily="34" charset="0"/>
                <a:cs typeface="Arial" panose="020B0604020202020204" pitchFamily="34" charset="0"/>
              </a:rPr>
              <a:t>Zone of reserve cartilage</a:t>
            </a:r>
          </a:p>
          <a:p>
            <a:pPr eaLnBrk="1" hangingPunct="1">
              <a:spcBef>
                <a:spcPct val="0"/>
              </a:spcBef>
              <a:buClrTx/>
              <a:buSzTx/>
              <a:buFontTx/>
              <a:buNone/>
            </a:pPr>
            <a:r>
              <a:rPr lang="en-US" altLang="uk-UA" sz="3200">
                <a:latin typeface="Arial" panose="020B0604020202020204" pitchFamily="34" charset="0"/>
                <a:cs typeface="Arial" panose="020B0604020202020204" pitchFamily="34" charset="0"/>
              </a:rPr>
              <a:t>Zone of proliferation </a:t>
            </a:r>
          </a:p>
          <a:p>
            <a:pPr eaLnBrk="1" hangingPunct="1">
              <a:spcBef>
                <a:spcPct val="0"/>
              </a:spcBef>
              <a:buClrTx/>
              <a:buSzTx/>
              <a:buFontTx/>
              <a:buNone/>
            </a:pPr>
            <a:r>
              <a:rPr lang="en-US" altLang="uk-UA" sz="3200">
                <a:latin typeface="Arial" panose="020B0604020202020204" pitchFamily="34" charset="0"/>
                <a:cs typeface="Arial" panose="020B0604020202020204" pitchFamily="34" charset="0"/>
              </a:rPr>
              <a:t>Zone of maturation and hypertrophy</a:t>
            </a:r>
          </a:p>
          <a:p>
            <a:pPr eaLnBrk="1" hangingPunct="1">
              <a:spcBef>
                <a:spcPct val="0"/>
              </a:spcBef>
              <a:buClrTx/>
              <a:buSzTx/>
              <a:buFontTx/>
              <a:buNone/>
            </a:pPr>
            <a:r>
              <a:rPr lang="en-US" altLang="uk-UA" sz="3200">
                <a:latin typeface="Arial" panose="020B0604020202020204" pitchFamily="34" charset="0"/>
                <a:cs typeface="Arial" panose="020B0604020202020204" pitchFamily="34" charset="0"/>
              </a:rPr>
              <a:t>Zone of cartilage calcification</a:t>
            </a:r>
          </a:p>
          <a:p>
            <a:pPr eaLnBrk="1" hangingPunct="1">
              <a:spcBef>
                <a:spcPct val="0"/>
              </a:spcBef>
              <a:buClrTx/>
              <a:buSzTx/>
              <a:buFontTx/>
              <a:buNone/>
            </a:pPr>
            <a:r>
              <a:rPr lang="en-US" altLang="uk-UA" sz="3200">
                <a:latin typeface="Arial" panose="020B0604020202020204" pitchFamily="34" charset="0"/>
                <a:cs typeface="Arial" panose="020B0604020202020204" pitchFamily="34" charset="0"/>
              </a:rPr>
              <a:t>Zone of ossification (cartilage resorption)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Прямоугольник 1"/>
          <p:cNvSpPr>
            <a:spLocks noChangeArrowheads="1"/>
          </p:cNvSpPr>
          <p:nvPr/>
        </p:nvSpPr>
        <p:spPr bwMode="auto">
          <a:xfrm>
            <a:off x="0" y="0"/>
            <a:ext cx="9144000" cy="569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In </a:t>
            </a:r>
            <a:r>
              <a:rPr lang="en-US" altLang="uk-UA" sz="2800" b="1">
                <a:latin typeface="Arial" panose="020B0604020202020204" pitchFamily="34" charset="0"/>
              </a:rPr>
              <a:t>endochondral ossification</a:t>
            </a:r>
            <a:r>
              <a:rPr lang="en-US" altLang="uk-UA" sz="2800">
                <a:latin typeface="Arial" panose="020B0604020202020204" pitchFamily="34" charset="0"/>
              </a:rPr>
              <a:t>, bone develops by </a:t>
            </a:r>
            <a:r>
              <a:rPr lang="en-US" altLang="uk-UA" sz="2800" i="1">
                <a:latin typeface="Arial" panose="020B0604020202020204" pitchFamily="34" charset="0"/>
              </a:rPr>
              <a:t>replacing</a:t>
            </a:r>
            <a:r>
              <a:rPr lang="en-US" altLang="uk-UA" sz="2800">
                <a:latin typeface="Arial" panose="020B0604020202020204" pitchFamily="34" charset="0"/>
              </a:rPr>
              <a:t> hyaline cartilage. Cartilage does not become bone. Instead, cartilage serves as a template to be completely replaced by new bone. Endochondral ossification takes much longer than intramembranous ossification. Bones at the base of the skull and long bones form via endochondral ossification.</a:t>
            </a:r>
          </a:p>
          <a:p>
            <a:pPr eaLnBrk="1" hangingPunct="1">
              <a:spcBef>
                <a:spcPct val="0"/>
              </a:spcBef>
              <a:buClrTx/>
              <a:buSzTx/>
              <a:buFontTx/>
              <a:buNone/>
            </a:pPr>
            <a:r>
              <a:rPr lang="en-US" altLang="uk-UA" sz="2800">
                <a:latin typeface="Arial" panose="020B0604020202020204" pitchFamily="34" charset="0"/>
              </a:rPr>
              <a:t>In a long bone, for example, at about 6 to 8 weeks after conception, some of the mesenchymal cells differentiate into chondrocytes (cartilage cells) that form the cartilaginous skeletal precursor of the bones (</a:t>
            </a:r>
            <a:r>
              <a:rPr lang="en-US" altLang="uk-UA" sz="2800">
                <a:latin typeface="Arial" panose="020B0604020202020204" pitchFamily="34" charset="0"/>
                <a:hlinkClick r:id="rId2"/>
              </a:rPr>
              <a:t>Figure 2</a:t>
            </a:r>
            <a:r>
              <a:rPr lang="en-US" altLang="uk-UA" sz="2800" b="1">
                <a:latin typeface="Arial" panose="020B0604020202020204" pitchFamily="34" charset="0"/>
              </a:rPr>
              <a:t>a</a:t>
            </a:r>
            <a:r>
              <a:rPr lang="en-US" altLang="uk-UA" sz="2800">
                <a:latin typeface="Arial" panose="020B0604020202020204" pitchFamily="34" charset="0"/>
              </a:rPr>
              <a:t>). Soon after, the</a:t>
            </a:r>
            <a:r>
              <a:rPr lang="en-US" altLang="uk-UA" sz="2800" b="1">
                <a:latin typeface="Arial" panose="020B0604020202020204" pitchFamily="34" charset="0"/>
              </a:rPr>
              <a:t>perichondrium</a:t>
            </a:r>
            <a:r>
              <a:rPr lang="en-US" altLang="uk-UA" sz="2800">
                <a:latin typeface="Arial" panose="020B0604020202020204" pitchFamily="34" charset="0"/>
              </a:rPr>
              <a:t>, a membrane that covers the cartilage, appears </a:t>
            </a:r>
            <a:r>
              <a:rPr lang="en-US" altLang="uk-UA" sz="2800">
                <a:latin typeface="Arial" panose="020B0604020202020204" pitchFamily="34" charset="0"/>
                <a:hlinkClick r:id="rId2"/>
              </a:rPr>
              <a:t>Figure 2</a:t>
            </a:r>
            <a:r>
              <a:rPr lang="en-US" altLang="uk-UA" sz="2800" b="1">
                <a:latin typeface="Arial" panose="020B0604020202020204" pitchFamily="34" charset="0"/>
              </a:rPr>
              <a:t>b</a:t>
            </a:r>
            <a:r>
              <a:rPr lang="en-US" altLang="uk-UA" sz="2800">
                <a:latin typeface="Arial" panose="020B0604020202020204" pitchFamily="34" charset="0"/>
              </a:rPr>
              <a: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Image A shows a small piece of hyaline cartilage that looks like a bone but without the characteristic enlarged ends. The hyaline cartilage is surrounded by a thin perichondrium. In image B, the hyaline cartilage has increased in size and the ends have begun to bulge outwards. A group of dark granules form at the center of the cartilage. This is labeled the calcified matrix, as opposed to the rest of the cartilage, which is uncalcified matrix. In image C, the hyaline cartilage has again increased in size and spongy bone has formed at the calcified matrix. This is now called the primary ossification center. A nutrient artery has invaded the ossification center and is growing through the cavities of the new spongy bone. In image D, the cartilage now looks like a bone, as it has greatly increased in size and each end has two bulges. Only the proximal half of the bone is shown in all of the remaining images. In image D, spongy bone has completely developed in the medullary cavity, which is surrounded, on both sides, by compact bone. Now, the calcified matrix is located at the border between the proximal metaphysis and the proximal epiphysis. The epiphysis is still composed of uncalcified matrix. In image E, arteries and veins have now invaded the epiphysis, forming a calcified matrix at its center. This is called a secondary ossification center. In image F, the interior of the epiphysis is now completely calcified into bone. The outer edge of the epiphysis remains as cartilage, forming the articular cartilage at the joint. In addition, the border between the epiphysis and the metaphysis remains uncalcified, forming the epiphyseal plat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260350"/>
            <a:ext cx="9144000" cy="645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6" descr="Image A shows a small piece of hyaline cartilage that looks like a bone but without the characteristic enlarged ends. The hyaline cartilage is surrounded by a thin perichondrium. In image B, the hyaline cartilage has increased in size and the ends have begun to bulge outwards. A group of dark granules form at the center of the cartilage. This is labeled the calcified matrix, as opposed to the rest of the cartilage, which is uncalcified matrix. In image C, the hyaline cartilage has again increased in size and spongy bone has formed at the calcified matrix. This is now called the primary ossification center. A nutrient artery has invaded the ossification center and is growing through the cavities of the new spongy bone. In image D, the cartilage now looks like a bone, as it has greatly increased in size and each end has two bulges. Only the proximal half of the bone is shown in all of the remaining images. In image D, spongy bone has completely developed in the medullary cavity, which is surrounded, on both sides, by compact bone. Now, the calcified matrix is located at the border between the proximal metaphysis and the proximal epiphysis. The epiphysis is still composed of uncalcified matrix. In image E, arteries and veins have now invaded the epiphysis, forming a calcified matrix at its center. This is called a secondary ossification center. In image F, the interior of the epiphysis is now completely calcified into bone. The outer edge of the epiphysis remains as cartilage, forming the articular cartilage at the joint. In addition, the border between the epiphysis and the metaphysis remains uncalcified, forming the epiphyseal plat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57238" y="7100888"/>
            <a:ext cx="10791826"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5" name="Picture 2" descr="Image A shows a small piece of hyaline cartilage that looks like a bone but without the characteristic enlarged ends. The hyaline cartilage is surrounded by a thin perichondrium. In image B, the hyaline cartilage has increased in size and the ends have begun to bulge outwards. A group of dark granules form at the center of the cartilage. This is labeled the calcified matrix, as opposed to the rest of the cartilage, which is uncalcified matrix. In image C, the hyaline cartilage has again increased in size and spongy bone has formed at the calcified matrix. This is now called the primary ossification center. A nutrient artery has invaded the ossification center and is growing through the cavities of the new spongy bone. In image D, the cartilage now looks like a bone, as it has greatly increased in size and each end has two bulges. Only the proximal half of the bone is shown in all of the remaining images. In image D, spongy bone has completely developed in the medullary cavity, which is surrounded, on both sides, by compact bone. Now, the calcified matrix is located at the border between the proximal metaphysis and the proximal epiphysis. The epiphysis is still composed of uncalcified matrix. In image E, arteries and veins have now invaded the epiphysis, forming a calcified matrix at its center. This is called a secondary ossification center. In image F, the interior of the epiphysis is now completely calcified into bone. The outer edge of the epiphysis remains as cartilage, forming the articular cartilage at the joint. In addition, the border between the epiphysis and the metaphysis remains uncalcified, forming the epiphyseal plat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7088" y="0"/>
            <a:ext cx="8316912"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Прямоугольник 1"/>
          <p:cNvSpPr>
            <a:spLocks noChangeArrowheads="1"/>
          </p:cNvSpPr>
          <p:nvPr/>
        </p:nvSpPr>
        <p:spPr bwMode="auto">
          <a:xfrm>
            <a:off x="179388" y="0"/>
            <a:ext cx="8964612"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Figure 2. </a:t>
            </a:r>
            <a:r>
              <a:rPr lang="en-US" altLang="uk-UA" sz="2800">
                <a:solidFill>
                  <a:srgbClr val="FF0000"/>
                </a:solidFill>
                <a:latin typeface="Arial" panose="020B0604020202020204" pitchFamily="34" charset="0"/>
              </a:rPr>
              <a:t>Endochondral Ossification</a:t>
            </a:r>
            <a:r>
              <a:rPr lang="en-US" altLang="uk-UA" sz="2800">
                <a:latin typeface="Arial" panose="020B0604020202020204" pitchFamily="34" charset="0"/>
              </a:rPr>
              <a:t>. Endochondral ossification follows five steps. (a) Mesenchymal cells differentiate into chondrocytes. (b) The cartilage model of the future bony skeleton and the perichondrium form. (c) Capillaries penetrate cartilage. Perichondrium transforms into periosteum. Periosteal collar develops. Primary ossification center develops. (d) Cartilage and chondrocytes continue to grow at ends of the bone. (e) Secondary ossification centers develop. (f) Cartilage remains at epiphyseal (growth) plate and at joint surface as articular cartilage.</a:t>
            </a:r>
            <a:endParaRPr lang="ru-RU" altLang="uk-UA" sz="2800">
              <a:latin typeface="Arial" panose="020B060402020202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Прямоугольник 1"/>
          <p:cNvSpPr>
            <a:spLocks noChangeArrowheads="1"/>
          </p:cNvSpPr>
          <p:nvPr/>
        </p:nvSpPr>
        <p:spPr bwMode="auto">
          <a:xfrm>
            <a:off x="0" y="260350"/>
            <a:ext cx="9144000" cy="60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400">
                <a:latin typeface="Arial" panose="020B0604020202020204" pitchFamily="34" charset="0"/>
              </a:rPr>
              <a:t>As more matrix is produced, the chondrocytes in the center of the cartilaginous model grow in size. As the matrix calcifies, nutrients can no longer reach the chondrocytes. This results in their death and the disintegration of the surrounding cartilage. Blood vessels invade the resulting spaces, not only enlarging the cavities but also carrying osteogenic cells with them, many of which will become osteoblasts. These enlarging spaces eventually combine to become the medullary cavity.</a:t>
            </a:r>
          </a:p>
          <a:p>
            <a:pPr eaLnBrk="1" hangingPunct="1">
              <a:spcBef>
                <a:spcPct val="0"/>
              </a:spcBef>
              <a:buClrTx/>
              <a:buSzTx/>
              <a:buFontTx/>
              <a:buNone/>
            </a:pPr>
            <a:r>
              <a:rPr lang="en-US" altLang="uk-UA" sz="2400">
                <a:latin typeface="Arial" panose="020B0604020202020204" pitchFamily="34" charset="0"/>
              </a:rPr>
              <a:t>As the cartilage grows, capillaries penetrate it. This penetration initiates the transformation of the perichondrium into the bone-producing periosteum. Here, the osteoblasts form a periosteal collar of compact bone around the cartilage of the diaphysis. By the second or third month of fetal life, bone cell development and ossification ramps up and creates the </a:t>
            </a:r>
            <a:r>
              <a:rPr lang="en-US" altLang="uk-UA" sz="2400" b="1">
                <a:latin typeface="Arial" panose="020B0604020202020204" pitchFamily="34" charset="0"/>
              </a:rPr>
              <a:t>primary ossification center, a region deep in the periosteal collar where ossification begins (</a:t>
            </a:r>
            <a:r>
              <a:rPr lang="en-US" altLang="uk-UA" sz="2400" b="1">
                <a:latin typeface="Arial" panose="020B0604020202020204" pitchFamily="34" charset="0"/>
                <a:hlinkClick r:id="rId2"/>
              </a:rPr>
              <a:t>Figure 2</a:t>
            </a:r>
            <a:r>
              <a:rPr lang="en-US" altLang="uk-UA" sz="2400" b="1">
                <a:latin typeface="Arial" panose="020B0604020202020204" pitchFamily="34" charset="0"/>
              </a:rPr>
              <a:t>c).</a:t>
            </a:r>
            <a:endParaRPr lang="en-US" altLang="uk-UA" sz="2400">
              <a:latin typeface="Arial" panose="020B060402020202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Прямоугольник 1"/>
          <p:cNvSpPr>
            <a:spLocks noChangeArrowheads="1"/>
          </p:cNvSpPr>
          <p:nvPr/>
        </p:nvSpPr>
        <p:spPr bwMode="auto">
          <a:xfrm>
            <a:off x="0" y="0"/>
            <a:ext cx="9144000" cy="655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While these deep changes are occurring, chondrocytes and cartilage continue to grow at the ends of the bone (the future epiphyses), which increases the bone’s length at the same time bone is replacing cartilage in the diaphyses. By the time the fetal skeleton is fully formed, cartilage only remains at the joint surface as articular cartilage and between the diaphysis and epiphysis as the epiphyseal plate, the latter of which is responsible for the longitudinal growth of bones. After birth, this same sequence of events (matrix mineralization, death of chondrocytes, invasion of blood vessels from the periosteum, and seeding with osteogenic cells that become osteoblasts) occurs in the epiphyseal regions, and each of these centers of activity is referred to as a </a:t>
            </a:r>
            <a:r>
              <a:rPr lang="en-US" altLang="uk-UA" sz="2800" b="1">
                <a:latin typeface="Arial" panose="020B0604020202020204" pitchFamily="34" charset="0"/>
              </a:rPr>
              <a:t>secondary ossification center</a:t>
            </a:r>
            <a:r>
              <a:rPr lang="en-US" altLang="uk-UA" sz="2800">
                <a:latin typeface="Arial" panose="020B0604020202020204" pitchFamily="34" charset="0"/>
              </a:rPr>
              <a:t> (</a:t>
            </a:r>
            <a:r>
              <a:rPr lang="en-US" altLang="uk-UA" sz="2800">
                <a:latin typeface="Arial" panose="020B0604020202020204" pitchFamily="34" charset="0"/>
                <a:hlinkClick r:id="rId2"/>
              </a:rPr>
              <a:t>Figure 2</a:t>
            </a:r>
            <a:r>
              <a:rPr lang="en-US" altLang="uk-UA" sz="2800" b="1">
                <a:latin typeface="Arial" panose="020B0604020202020204" pitchFamily="34" charset="0"/>
              </a:rPr>
              <a:t>e</a:t>
            </a:r>
            <a:r>
              <a:rPr lang="en-US" altLang="uk-UA" sz="2800">
                <a:latin typeface="Arial" panose="020B0604020202020204" pitchFamily="34" charset="0"/>
              </a:rPr>
              <a:t>).</a:t>
            </a:r>
            <a:endParaRPr lang="ru-RU" altLang="uk-UA" sz="2800">
              <a:latin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Прямоугольник 2"/>
          <p:cNvSpPr>
            <a:spLocks noChangeArrowheads="1"/>
          </p:cNvSpPr>
          <p:nvPr/>
        </p:nvSpPr>
        <p:spPr bwMode="auto">
          <a:xfrm>
            <a:off x="0" y="0"/>
            <a:ext cx="9144000" cy="603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eaLnBrk="1" hangingPunct="1">
              <a:spcBef>
                <a:spcPct val="0"/>
              </a:spcBef>
              <a:buClrTx/>
              <a:buSzTx/>
              <a:buFontTx/>
              <a:buNone/>
            </a:pPr>
            <a:r>
              <a:rPr lang="en-US" altLang="uk-UA" sz="3200">
                <a:solidFill>
                  <a:srgbClr val="FF0000"/>
                </a:solidFill>
                <a:latin typeface="Arial" panose="020B0604020202020204" pitchFamily="34" charset="0"/>
              </a:rPr>
              <a:t>How Bones Grow in Length</a:t>
            </a:r>
          </a:p>
          <a:p>
            <a:pPr eaLnBrk="1" hangingPunct="1">
              <a:spcBef>
                <a:spcPct val="0"/>
              </a:spcBef>
              <a:buClrTx/>
              <a:buSzTx/>
              <a:buFontTx/>
              <a:buNone/>
            </a:pPr>
            <a:endParaRPr lang="en-US" altLang="uk-UA" sz="1800">
              <a:latin typeface="Arial" panose="020B0604020202020204" pitchFamily="34" charset="0"/>
            </a:endParaRPr>
          </a:p>
          <a:p>
            <a:pPr algn="just" eaLnBrk="1" hangingPunct="1">
              <a:spcBef>
                <a:spcPct val="0"/>
              </a:spcBef>
              <a:buClrTx/>
              <a:buSzTx/>
              <a:buFontTx/>
              <a:buNone/>
            </a:pPr>
            <a:r>
              <a:rPr lang="en-US" altLang="uk-UA" sz="2800">
                <a:latin typeface="Arial" panose="020B0604020202020204" pitchFamily="34" charset="0"/>
              </a:rPr>
              <a:t>The epiphyseal plate is the area of growth in a long bone. It is a layer of hyaline cartilage where ossification occurs in immature bones. On the epiphyseal side of the epiphyseal plate, cartilage is formed. On the diaphyseal side, cartilage is ossified, and the diaphysis grows in length. The epiphyseal plate is composed of four zones of cells and activity (Figure 3). The reserve zone is the region closest to the epiphyseal end of the plate and contains small chondrocytes within the matrix. These chondrocytes do not participate in bone growth but secure the epiphyseal plate to the osseous tissue of the epiphysis.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Прямоугольник 1"/>
          <p:cNvSpPr>
            <a:spLocks noChangeArrowheads="1"/>
          </p:cNvSpPr>
          <p:nvPr/>
        </p:nvSpPr>
        <p:spPr bwMode="auto">
          <a:xfrm>
            <a:off x="179388" y="0"/>
            <a:ext cx="51958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200">
                <a:solidFill>
                  <a:srgbClr val="FF0000"/>
                </a:solidFill>
                <a:latin typeface="Arial" panose="020B0604020202020204" pitchFamily="34" charset="0"/>
              </a:rPr>
              <a:t>Chondrocytes</a:t>
            </a:r>
            <a:endParaRPr lang="ru-RU" altLang="uk-UA" sz="3200">
              <a:solidFill>
                <a:srgbClr val="FF0000"/>
              </a:solidFill>
              <a:latin typeface="Arial" panose="020B0604020202020204" pitchFamily="34" charset="0"/>
            </a:endParaRPr>
          </a:p>
        </p:txBody>
      </p:sp>
      <p:sp>
        <p:nvSpPr>
          <p:cNvPr id="14339" name="Прямоугольник 2"/>
          <p:cNvSpPr>
            <a:spLocks noChangeArrowheads="1"/>
          </p:cNvSpPr>
          <p:nvPr/>
        </p:nvSpPr>
        <p:spPr bwMode="auto">
          <a:xfrm>
            <a:off x="179388" y="620713"/>
            <a:ext cx="2592387" cy="569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Are matured chondroblasts located in lucanue of cartilage. Mitotic division leads to group of 4-8 chondrocyte reffered to Isogenous groups or cell nest.</a:t>
            </a:r>
            <a:endParaRPr lang="ru-RU" altLang="uk-UA" sz="2800">
              <a:latin typeface="Arial" panose="020B0604020202020204" pitchFamily="34" charset="0"/>
            </a:endParaRPr>
          </a:p>
        </p:txBody>
      </p:sp>
      <p:pic>
        <p:nvPicPr>
          <p:cNvPr id="14340" name="Picture 2" descr="Are matured chondroblasts located in lucanue of cartilage. Mitotic division leads to group of 4-8 chondrocyte reffered to Isogenous groups or cell nest."/>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779838" y="449263"/>
            <a:ext cx="4679950" cy="588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This illustration shows the zones bordering the epiphyseal plate of the epiphysis. The topmost layer of the epiphysis is the reserve zone, which is colored blue because it is made of cartilage. Two arteries are shown travelling through this zone to supply nutrients to the second zone: the proliferative zone. Here, five chondrocytes are undergoing mitosis. They continually divide, producing five long rows of chondrocytes. The next zone is the zone of maturation and hypertrophy. Here, lipids, glycogen and alkaline phosphatase accumulate, causing the cartilaginous matrix to calcify. This zone consists of five rows of ten chondrocytes which are increasing in size as one moves down a row. The next zone is the calcified matrix. Here, the chondrocytes have hardened and die as the matrix around them has calcified. The bottommost row is the zone of ossification. This zone is actually part of the metaphysis. Arteries from the metaphysis branch through the newly-formed trabeculae in this zone. The newly deposited bone tissue at the top of the zone of ossification is called the primary spongiosa. The older bone at the bottom of the zone of ossification is labeled the secondary spongiosa."/>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24075" y="0"/>
            <a:ext cx="4391025"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Прямоугольник 1"/>
          <p:cNvSpPr>
            <a:spLocks noChangeArrowheads="1"/>
          </p:cNvSpPr>
          <p:nvPr/>
        </p:nvSpPr>
        <p:spPr bwMode="auto">
          <a:xfrm>
            <a:off x="0" y="188913"/>
            <a:ext cx="9144000" cy="594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000">
                <a:latin typeface="Arial" panose="020B0604020202020204" pitchFamily="34" charset="0"/>
              </a:rPr>
              <a:t>The </a:t>
            </a:r>
            <a:r>
              <a:rPr lang="en-US" altLang="uk-UA" sz="2000" b="1">
                <a:latin typeface="Arial" panose="020B0604020202020204" pitchFamily="34" charset="0"/>
              </a:rPr>
              <a:t>proliferative zone</a:t>
            </a:r>
            <a:r>
              <a:rPr lang="en-US" altLang="uk-UA" sz="2000">
                <a:latin typeface="Arial" panose="020B0604020202020204" pitchFamily="34" charset="0"/>
              </a:rPr>
              <a:t> is the next layer toward the diaphysis and contains stacks of slightly larger chondrocytes. It makes new chondrocytes (via mitosis) to replace those that die at the diaphyseal end of the plate. Chondrocytes in the next layer, the </a:t>
            </a:r>
            <a:r>
              <a:rPr lang="en-US" altLang="uk-UA" sz="2000" b="1">
                <a:latin typeface="Arial" panose="020B0604020202020204" pitchFamily="34" charset="0"/>
              </a:rPr>
              <a:t>zone of maturation and hypertrophy</a:t>
            </a:r>
            <a:r>
              <a:rPr lang="en-US" altLang="uk-UA" sz="2000">
                <a:latin typeface="Arial" panose="020B0604020202020204" pitchFamily="34" charset="0"/>
              </a:rPr>
              <a:t>, are older and larger than those in the proliferative zone. The more mature cells are situated closer to the diaphyseal end of the plate. The longitudinal growth of bone is a result of cellular division in the proliferative zone and the maturation of cells in the zone of maturation and hypertrophy.</a:t>
            </a:r>
          </a:p>
          <a:p>
            <a:pPr eaLnBrk="1" hangingPunct="1">
              <a:spcBef>
                <a:spcPct val="0"/>
              </a:spcBef>
              <a:buClrTx/>
              <a:buSzTx/>
              <a:buFontTx/>
              <a:buNone/>
            </a:pPr>
            <a:r>
              <a:rPr lang="en-US" altLang="uk-UA" sz="2000">
                <a:latin typeface="Arial" panose="020B0604020202020204" pitchFamily="34" charset="0"/>
              </a:rPr>
              <a:t>Most of the chondrocytes in the </a:t>
            </a:r>
            <a:r>
              <a:rPr lang="en-US" altLang="uk-UA" sz="2000" b="1">
                <a:latin typeface="Arial" panose="020B0604020202020204" pitchFamily="34" charset="0"/>
              </a:rPr>
              <a:t>zone of calcified matrix</a:t>
            </a:r>
            <a:r>
              <a:rPr lang="en-US" altLang="uk-UA" sz="2000">
                <a:latin typeface="Arial" panose="020B0604020202020204" pitchFamily="34" charset="0"/>
              </a:rPr>
              <a:t>, the zone closest to the diaphysis, are dead because the matrix around them has calcified. Capillaries and osteoblasts from the diaphysis penetrate this zone, and the osteoblasts secrete bone tissue on the remaining calcified cartilage. Thus, the zone of calcified matrix connects the epiphyseal plate to the diaphysis. A bone grows in length when osseous tissue is added to the diaphysis.</a:t>
            </a:r>
          </a:p>
          <a:p>
            <a:pPr eaLnBrk="1" hangingPunct="1">
              <a:spcBef>
                <a:spcPct val="0"/>
              </a:spcBef>
              <a:buClrTx/>
              <a:buSzTx/>
              <a:buFontTx/>
              <a:buNone/>
            </a:pPr>
            <a:r>
              <a:rPr lang="en-US" altLang="uk-UA" sz="2000">
                <a:latin typeface="Arial" panose="020B0604020202020204" pitchFamily="34" charset="0"/>
              </a:rPr>
              <a:t>Bones continue to grow in length until early adulthood. The rate of growth is controlled by hormones, which will be discussed later. When the chondrocytes in the epiphyseal plate cease their proliferation and bone replaces the cartilage, longitudinal growth stops. All that remains of the epiphyseal plate is the </a:t>
            </a:r>
            <a:r>
              <a:rPr lang="en-US" altLang="uk-UA" sz="2000" b="1">
                <a:latin typeface="Arial" panose="020B0604020202020204" pitchFamily="34" charset="0"/>
              </a:rPr>
              <a:t>epiphyseal line</a:t>
            </a:r>
            <a:r>
              <a:rPr lang="en-US" altLang="uk-UA" sz="2000">
                <a:latin typeface="Arial" panose="020B0604020202020204" pitchFamily="34" charset="0"/>
              </a:rPr>
              <a:t> (</a:t>
            </a:r>
            <a:r>
              <a:rPr lang="en-US" altLang="uk-UA" sz="2000">
                <a:latin typeface="Arial" panose="020B0604020202020204" pitchFamily="34" charset="0"/>
                <a:hlinkClick r:id="rId2"/>
              </a:rPr>
              <a:t>Figure 4</a:t>
            </a:r>
            <a:r>
              <a:rPr lang="en-US" altLang="uk-UA" sz="2000">
                <a:latin typeface="Arial" panose="020B0604020202020204" pitchFamily="34" charset="0"/>
              </a:rPr>
              <a: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This illustration shows anterior views of a right and left femur. The left femur possesses a growth plate at the border of its distal metaphysis and distal epiphysis. The proximal epiphysis has two growth plates. The first is located below the head of the femur while the second is located below the trochanter, which is the bump on the lateral side of the femur. The right femur has the same plates as the left femur. However, the left femur represents a mature long bone. Here, growth is completed and the epiphyseal plate has degraded to a thin, faint, epiphyseal lin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55650" y="404813"/>
            <a:ext cx="7524750" cy="595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Прямоугольник 1"/>
          <p:cNvSpPr>
            <a:spLocks noChangeArrowheads="1"/>
          </p:cNvSpPr>
          <p:nvPr/>
        </p:nvSpPr>
        <p:spPr bwMode="auto">
          <a:xfrm>
            <a:off x="179388" y="188913"/>
            <a:ext cx="896461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Figure 4. Progression from Epiphyseal Plate to Epiphyseal Line. As a bone matures, the epiphyseal plate progresses to an epiphyseal line. (a) Epiphyseal plates are visible in a growing bone. (b) Epiphyseal lines are the remnants of epiphyseal plates in a mature bone.</a:t>
            </a:r>
            <a:endParaRPr lang="ru-RU" altLang="uk-UA" sz="2800">
              <a:latin typeface="Arial" panose="020B060402020202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Прямоугольник 1"/>
          <p:cNvSpPr>
            <a:spLocks noChangeArrowheads="1"/>
          </p:cNvSpPr>
          <p:nvPr/>
        </p:nvSpPr>
        <p:spPr bwMode="auto">
          <a:xfrm>
            <a:off x="0" y="0"/>
            <a:ext cx="58562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eaLnBrk="1" hangingPunct="1">
              <a:spcBef>
                <a:spcPct val="0"/>
              </a:spcBef>
              <a:buClrTx/>
              <a:buSzTx/>
              <a:buFontTx/>
              <a:buNone/>
            </a:pPr>
            <a:r>
              <a:rPr lang="en-US" altLang="uk-UA" sz="3200">
                <a:solidFill>
                  <a:srgbClr val="FF0000"/>
                </a:solidFill>
                <a:latin typeface="Arial" panose="020B0604020202020204" pitchFamily="34" charset="0"/>
              </a:rPr>
              <a:t>Fractures: Bone Repair</a:t>
            </a:r>
          </a:p>
        </p:txBody>
      </p:sp>
      <p:sp>
        <p:nvSpPr>
          <p:cNvPr id="73731" name="Прямоугольник 2"/>
          <p:cNvSpPr>
            <a:spLocks noChangeArrowheads="1"/>
          </p:cNvSpPr>
          <p:nvPr/>
        </p:nvSpPr>
        <p:spPr bwMode="auto">
          <a:xfrm>
            <a:off x="0" y="750888"/>
            <a:ext cx="9144000"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A </a:t>
            </a:r>
            <a:r>
              <a:rPr lang="en-US" altLang="uk-UA" sz="2800" b="1">
                <a:latin typeface="Arial" panose="020B0604020202020204" pitchFamily="34" charset="0"/>
              </a:rPr>
              <a:t>fracture</a:t>
            </a:r>
            <a:r>
              <a:rPr lang="en-US" altLang="uk-UA" sz="2800">
                <a:latin typeface="Arial" panose="020B0604020202020204" pitchFamily="34" charset="0"/>
              </a:rPr>
              <a:t> is a broken bone. It will heal whether or not a physician resets it in its anatomical position. If the bone is not reset correctly, the healing process will keep the bone in its deformed position.</a:t>
            </a:r>
          </a:p>
          <a:p>
            <a:pPr eaLnBrk="1" hangingPunct="1">
              <a:spcBef>
                <a:spcPct val="0"/>
              </a:spcBef>
              <a:buClrTx/>
              <a:buSzTx/>
              <a:buFontTx/>
              <a:buNone/>
            </a:pPr>
            <a:r>
              <a:rPr lang="en-US" altLang="uk-UA" sz="2800">
                <a:latin typeface="Arial" panose="020B0604020202020204" pitchFamily="34" charset="0"/>
              </a:rPr>
              <a:t>When a broken bone is manipulated and set into its natural position without surgery, the procedure is called a </a:t>
            </a:r>
            <a:r>
              <a:rPr lang="en-US" altLang="uk-UA" sz="2800" b="1">
                <a:latin typeface="Arial" panose="020B0604020202020204" pitchFamily="34" charset="0"/>
              </a:rPr>
              <a:t>closed reduction</a:t>
            </a:r>
            <a:r>
              <a:rPr lang="en-US" altLang="uk-UA" sz="2800">
                <a:latin typeface="Arial" panose="020B0604020202020204" pitchFamily="34" charset="0"/>
              </a:rPr>
              <a:t>. </a:t>
            </a:r>
            <a:r>
              <a:rPr lang="en-US" altLang="uk-UA" sz="2800" b="1">
                <a:latin typeface="Arial" panose="020B0604020202020204" pitchFamily="34" charset="0"/>
              </a:rPr>
              <a:t>Open reduction</a:t>
            </a:r>
            <a:r>
              <a:rPr lang="en-US" altLang="uk-UA" sz="2800">
                <a:latin typeface="Arial" panose="020B0604020202020204" pitchFamily="34" charset="0"/>
              </a:rPr>
              <a:t> requires surgery to expose the fracture and reset the bone. While some fractures can be minor, others are quite severe and result in grave complications. For example, a fractured diaphysis of the femur has the potential to release fat globules into the bloodstream. These can become lodged in the capillary beds of the lungs, leading to respiratory distress and if not treated quickly, death.</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Прямоугольник 1"/>
          <p:cNvSpPr>
            <a:spLocks noChangeArrowheads="1"/>
          </p:cNvSpPr>
          <p:nvPr/>
        </p:nvSpPr>
        <p:spPr bwMode="auto">
          <a:xfrm>
            <a:off x="323850" y="188913"/>
            <a:ext cx="88201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b="1">
                <a:solidFill>
                  <a:srgbClr val="FF0000"/>
                </a:solidFill>
                <a:latin typeface="Arial" panose="020B0604020202020204" pitchFamily="34" charset="0"/>
              </a:rPr>
              <a:t>Types of Fractures</a:t>
            </a:r>
          </a:p>
          <a:p>
            <a:pPr eaLnBrk="1" hangingPunct="1">
              <a:spcBef>
                <a:spcPct val="0"/>
              </a:spcBef>
              <a:buClrTx/>
              <a:buSzTx/>
              <a:buFontTx/>
              <a:buNone/>
            </a:pPr>
            <a:r>
              <a:rPr lang="en-US" altLang="uk-UA" sz="2000">
                <a:latin typeface="Arial" panose="020B0604020202020204" pitchFamily="34" charset="0"/>
              </a:rPr>
              <a:t>Fractures are classified by their complexity, location, and other features (</a:t>
            </a:r>
            <a:r>
              <a:rPr lang="en-US" altLang="uk-UA" sz="2000">
                <a:latin typeface="Arial" panose="020B0604020202020204" pitchFamily="34" charset="0"/>
                <a:hlinkClick r:id="rId2"/>
              </a:rPr>
              <a:t>Figure 1</a:t>
            </a:r>
            <a:r>
              <a:rPr lang="en-US" altLang="uk-UA" sz="2000">
                <a:latin typeface="Arial" panose="020B0604020202020204" pitchFamily="34" charset="0"/>
              </a:rPr>
              <a:t>). </a:t>
            </a:r>
            <a:r>
              <a:rPr lang="en-US" altLang="uk-UA" sz="2000">
                <a:latin typeface="Arial" panose="020B0604020202020204" pitchFamily="34" charset="0"/>
                <a:hlinkClick r:id="rId3"/>
              </a:rPr>
              <a:t>Table 4</a:t>
            </a:r>
            <a:r>
              <a:rPr lang="en-US" altLang="uk-UA" sz="2000">
                <a:latin typeface="Arial" panose="020B0604020202020204" pitchFamily="34" charset="0"/>
              </a:rPr>
              <a:t> outlines common types of fractures. Some fractures may be described using more than one term because it may have the features of more than one type (e.g., an open transverse fracture).</a:t>
            </a:r>
          </a:p>
          <a:p>
            <a:pPr eaLnBrk="1" hangingPunct="1">
              <a:spcBef>
                <a:spcPct val="0"/>
              </a:spcBef>
              <a:buClrTx/>
              <a:buSzTx/>
              <a:buFontTx/>
              <a:buNone/>
            </a:pPr>
            <a:r>
              <a:rPr lang="en-US" altLang="uk-UA" sz="1800">
                <a:latin typeface="Arial" panose="020B0604020202020204" pitchFamily="34" charset="0"/>
              </a:rPr>
              <a:t/>
            </a:r>
            <a:br>
              <a:rPr lang="en-US" altLang="uk-UA" sz="1800">
                <a:latin typeface="Arial" panose="020B0604020202020204" pitchFamily="34" charset="0"/>
              </a:rPr>
            </a:br>
            <a:endParaRPr lang="ru-RU" altLang="uk-UA" sz="1800">
              <a:latin typeface="Arial" panose="020B060402020202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In this illustration, each type of fracture is shown on the right femur from an anterior view. In the closed fracture, the femur is broken in the middle of the shaft with the upper and lower halves of the bone completely separated. However, the two halves of the bones are still aligned in that the broken edges are still facing each other. In an open fracture, the femur is broken in the middle of the shaft with the upper and lower halves of the bone completely separated. Unlike the closed fracture, in the open fracture, the two bone halves are misaligned. The lower half is turned laterally and it has protruded through the skin of the thigh. The broken ends no longer line up with each other. In a transverse fracture, the bone has a crack entirely through its width, however, the broken ends are not separated. The crack is perpendicular to the long axis of the bone. Arrows indicate that this is usually caused by compression of the bone in a superior-inferior direction. A spiral fracture travels diagonally through the diameter of the bone. In a comminuted fracture, the bone has several connecting cracks at its middle. It is possible that the bone could splinter into several small pieces at the site of the comminuted fracture. In an impacted fracture, the crack zig zags throughout the width of the bone like a lightning bolt. An arrow indicates that these are usually caused by an impact that pushes the femur up into the body. A greenstick fracture is a small crack that does not extend through the entire width of the bone. The oblique fracture shown here is travelling diagonally through the shaft of the femur at about a thirty degree angl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87450" y="188913"/>
            <a:ext cx="6534150" cy="613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In this illustration, each type of fracture is shown on the right femur from an anterior view. In the closed fracture, the femur is broken in the middle of the shaft with the upper and lower halves of the bone completely separated. However, the two halves of the bones are still aligned in that the broken edges are still facing each other. In an open fracture, the femur is broken in the middle of the shaft with the upper and lower halves of the bone completely separated. Unlike the closed fracture, in the open fracture, the two bone halves are misaligned. The lower half is turned laterally and it has protruded through the skin of the thigh. The broken ends no longer line up with each other. In a transverse fracture, the bone has a crack entirely through its width, however, the broken ends are not separated. The crack is perpendicular to the long axis of the bone. Arrows indicate that this is usually caused by compression of the bone in a superior-inferior direction. A spiral fracture travels diagonally through the diameter of the bone. In a comminuted fracture, the bone has several connecting cracks at its middle. It is possible that the bone could splinter into several small pieces at the site of the comminuted fracture. In an impacted fracture, the crack zig zags throughout the width of the bone like a lightning bolt. An arrow indicates that these are usually caused by an impact that pushes the femur up into the body. A greenstick fracture is a small crack that does not extend through the entire width of the bone. The oblique fracture shown here is travelling diagonally through the shaft of the femur at about a thirty degree angl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03350" y="333375"/>
            <a:ext cx="6534150" cy="624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Прямоугольник 1"/>
          <p:cNvSpPr>
            <a:spLocks noChangeArrowheads="1"/>
          </p:cNvSpPr>
          <p:nvPr/>
        </p:nvSpPr>
        <p:spPr bwMode="auto">
          <a:xfrm>
            <a:off x="0" y="0"/>
            <a:ext cx="9144000"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eaLnBrk="1" hangingPunct="1">
              <a:spcBef>
                <a:spcPct val="0"/>
              </a:spcBef>
              <a:buClrTx/>
              <a:buSzTx/>
              <a:buFontTx/>
              <a:buNone/>
            </a:pPr>
            <a:r>
              <a:rPr lang="en-US" altLang="uk-UA" sz="2000" b="1">
                <a:solidFill>
                  <a:srgbClr val="FF0000"/>
                </a:solidFill>
                <a:latin typeface="Arial" panose="020B0604020202020204" pitchFamily="34" charset="0"/>
              </a:rPr>
              <a:t>Bone Repair</a:t>
            </a:r>
          </a:p>
          <a:p>
            <a:pPr eaLnBrk="1" hangingPunct="1">
              <a:spcBef>
                <a:spcPct val="0"/>
              </a:spcBef>
              <a:buClrTx/>
              <a:buSzTx/>
              <a:buFontTx/>
              <a:buNone/>
            </a:pPr>
            <a:r>
              <a:rPr lang="en-US" altLang="uk-UA" sz="2000">
                <a:latin typeface="Arial" panose="020B0604020202020204" pitchFamily="34" charset="0"/>
              </a:rPr>
              <a:t>When a bone breaks, blood flows from any vessel torn by the fracture. These vessels could be in the periosteum, osteons, and/or medullary cavity. The blood begins to clot, and about six to eight hours after the fracture, the clotting blood has formed a </a:t>
            </a:r>
            <a:r>
              <a:rPr lang="en-US" altLang="uk-UA" sz="2000" b="1">
                <a:latin typeface="Arial" panose="020B0604020202020204" pitchFamily="34" charset="0"/>
              </a:rPr>
              <a:t>fracture hematoma</a:t>
            </a:r>
            <a:r>
              <a:rPr lang="en-US" altLang="uk-UA" sz="2000">
                <a:latin typeface="Arial" panose="020B0604020202020204" pitchFamily="34" charset="0"/>
              </a:rPr>
              <a:t> (</a:t>
            </a:r>
            <a:r>
              <a:rPr lang="en-US" altLang="uk-UA" sz="2000">
                <a:latin typeface="Arial" panose="020B0604020202020204" pitchFamily="34" charset="0"/>
                <a:hlinkClick r:id="rId2"/>
              </a:rPr>
              <a:t>Figure 2</a:t>
            </a:r>
            <a:r>
              <a:rPr lang="en-US" altLang="uk-UA" sz="2000" b="1">
                <a:latin typeface="Arial" panose="020B0604020202020204" pitchFamily="34" charset="0"/>
              </a:rPr>
              <a:t>a</a:t>
            </a:r>
            <a:r>
              <a:rPr lang="en-US" altLang="uk-UA" sz="2000">
                <a:latin typeface="Arial" panose="020B0604020202020204" pitchFamily="34" charset="0"/>
              </a:rPr>
              <a:t>). The disruption of blood flow to the bone results in the death of bone cells around the fracture.</a:t>
            </a:r>
          </a:p>
          <a:p>
            <a:pPr eaLnBrk="1" hangingPunct="1">
              <a:spcBef>
                <a:spcPct val="0"/>
              </a:spcBef>
              <a:buClrTx/>
              <a:buSzTx/>
              <a:buFontTx/>
              <a:buNone/>
            </a:pPr>
            <a:r>
              <a:rPr lang="en-US" altLang="uk-UA" sz="1800">
                <a:latin typeface="Arial" panose="020B0604020202020204" pitchFamily="34" charset="0"/>
              </a:rPr>
              <a:t/>
            </a:r>
            <a:br>
              <a:rPr lang="en-US" altLang="uk-UA" sz="1800">
                <a:latin typeface="Arial" panose="020B0604020202020204" pitchFamily="34" charset="0"/>
              </a:rPr>
            </a:br>
            <a:endParaRPr lang="ru-RU" altLang="uk-UA" sz="1800">
              <a:latin typeface="Arial" panose="020B0604020202020204" pitchFamily="34" charset="0"/>
            </a:endParaRPr>
          </a:p>
        </p:txBody>
      </p:sp>
      <p:pic>
        <p:nvPicPr>
          <p:cNvPr id="77827" name="Picture 2" descr="This illustration shows a left to right progression of bone repair. The break is shown in the leftmost image, where the femur has an oblique, closed fracture in the middle of its shaft. The next image magnifies the break, showing that blood has filled the area between the broken bones. Blood has also filled in around the lateral and medial sides of the break. The influx of blood causes the broken area to swell, creating a hematoma. In the next image, the hematoma has been replaced with an external callus between the two broken ends. Within the internal callus, the blood vessels have reconnected and some spongy bone has regenerated in the gap between the two bone halves. In the next image, spongy bone has completely regenerated, connecting the two broken ends, referred to as the bony callus. The external callus still remains on the lateral and medial sides of the break, as the compact bone has not yet regenerated. In the final image, the compact bone has fully regenerated, encapsulating the bony callus and completely reconnecting the two bone halves. The bone has a slight bulge at the location of the healed fracture, which is clearly shown in the final image, which shows a zoomed out image of the completely healed femu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2349500"/>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Прямоугольник 1"/>
          <p:cNvSpPr>
            <a:spLocks noChangeArrowheads="1"/>
          </p:cNvSpPr>
          <p:nvPr/>
        </p:nvSpPr>
        <p:spPr bwMode="auto">
          <a:xfrm>
            <a:off x="0" y="0"/>
            <a:ext cx="91440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latin typeface="Arial" panose="020B0604020202020204" pitchFamily="34" charset="0"/>
              </a:rPr>
              <a:t>Figure 2. Stages in Fracture Repair. The healing of a bone fracture follows a series of progressive steps: (a) A fracture hematoma forms. (b) Internal and external calli form. (c) Cartilage of the calli is replaced by trabecular bone. (d) Remodeling occurs.</a:t>
            </a:r>
          </a:p>
          <a:p>
            <a:pPr eaLnBrk="1" hangingPunct="1">
              <a:spcBef>
                <a:spcPct val="0"/>
              </a:spcBef>
              <a:buClrTx/>
              <a:buSzTx/>
              <a:buFontTx/>
              <a:buNone/>
            </a:pPr>
            <a:r>
              <a:rPr lang="en-US" altLang="uk-UA" sz="1800">
                <a:latin typeface="Arial" panose="020B0604020202020204" pitchFamily="34" charset="0"/>
              </a:rPr>
              <a:t/>
            </a:r>
            <a:br>
              <a:rPr lang="en-US" altLang="uk-UA" sz="1800">
                <a:latin typeface="Arial" panose="020B0604020202020204" pitchFamily="34" charset="0"/>
              </a:rPr>
            </a:br>
            <a:endParaRPr lang="ru-RU" altLang="uk-UA" sz="18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Прямоугольник 1"/>
          <p:cNvSpPr>
            <a:spLocks noChangeArrowheads="1"/>
          </p:cNvSpPr>
          <p:nvPr/>
        </p:nvSpPr>
        <p:spPr bwMode="auto">
          <a:xfrm>
            <a:off x="0" y="0"/>
            <a:ext cx="34925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b="1">
                <a:latin typeface="Arial" panose="020B0604020202020204" pitchFamily="34" charset="0"/>
              </a:rPr>
              <a:t>Capsular matrix </a:t>
            </a:r>
            <a:r>
              <a:rPr lang="en-US" altLang="uk-UA" sz="2800">
                <a:latin typeface="Arial" panose="020B0604020202020204" pitchFamily="34" charset="0"/>
              </a:rPr>
              <a:t>- (matrix adjacent to the chondrocyte) is poor in collagen but rich in glycosaminoglycans</a:t>
            </a:r>
            <a:br>
              <a:rPr lang="en-US" altLang="uk-UA" sz="2800">
                <a:latin typeface="Arial" panose="020B0604020202020204" pitchFamily="34" charset="0"/>
              </a:rPr>
            </a:br>
            <a:r>
              <a:rPr lang="en-US" altLang="uk-UA" sz="2800" b="1">
                <a:latin typeface="Arial" panose="020B0604020202020204" pitchFamily="34" charset="0"/>
              </a:rPr>
              <a:t>Territorial matrix- </a:t>
            </a:r>
            <a:r>
              <a:rPr lang="en-US" altLang="uk-UA" sz="2800">
                <a:latin typeface="Arial" panose="020B0604020202020204" pitchFamily="34" charset="0"/>
              </a:rPr>
              <a:t>matrix found around Isogenous groups.</a:t>
            </a:r>
            <a:br>
              <a:rPr lang="en-US" altLang="uk-UA" sz="2800">
                <a:latin typeface="Arial" panose="020B0604020202020204" pitchFamily="34" charset="0"/>
              </a:rPr>
            </a:br>
            <a:r>
              <a:rPr lang="en-US" altLang="uk-UA" sz="2800">
                <a:latin typeface="Arial" panose="020B0604020202020204" pitchFamily="34" charset="0"/>
              </a:rPr>
              <a:t>Inter territorial matrix – matrix in between isogenous groups</a:t>
            </a:r>
            <a:endParaRPr lang="ru-RU" altLang="uk-UA" sz="2800">
              <a:latin typeface="Arial" panose="020B0604020202020204" pitchFamily="34" charset="0"/>
            </a:endParaRPr>
          </a:p>
        </p:txBody>
      </p:sp>
      <p:pic>
        <p:nvPicPr>
          <p:cNvPr id="15363" name="Picture 2" descr="http://fce-study.netdna-ssl.com/images/upload-flashcards/626899/594271_m.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492500" y="188913"/>
            <a:ext cx="5256213"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Прямоугольник 1"/>
          <p:cNvSpPr>
            <a:spLocks noChangeArrowheads="1"/>
          </p:cNvSpPr>
          <p:nvPr/>
        </p:nvSpPr>
        <p:spPr bwMode="auto">
          <a:xfrm>
            <a:off x="0" y="58738"/>
            <a:ext cx="9144000" cy="637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400">
                <a:latin typeface="Arial" panose="020B0604020202020204" pitchFamily="34" charset="0"/>
              </a:rPr>
              <a:t>Within about 48 hours after the fracture, chondrocytes from the endosteum have created an </a:t>
            </a:r>
            <a:r>
              <a:rPr lang="en-US" altLang="uk-UA" sz="2400" b="1">
                <a:latin typeface="Arial" panose="020B0604020202020204" pitchFamily="34" charset="0"/>
              </a:rPr>
              <a:t>internal callus</a:t>
            </a:r>
            <a:r>
              <a:rPr lang="en-US" altLang="uk-UA" sz="2400">
                <a:latin typeface="Arial" panose="020B0604020202020204" pitchFamily="34" charset="0"/>
              </a:rPr>
              <a:t> (plural = calli) by secreting a fibrocartilaginous matrix between the two ends of the broken bone, while the periosteal chondrocytes and osteoblasts create an </a:t>
            </a:r>
            <a:r>
              <a:rPr lang="en-US" altLang="uk-UA" sz="2400" b="1">
                <a:latin typeface="Arial" panose="020B0604020202020204" pitchFamily="34" charset="0"/>
              </a:rPr>
              <a:t>external callus</a:t>
            </a:r>
            <a:r>
              <a:rPr lang="en-US" altLang="uk-UA" sz="2400">
                <a:latin typeface="Arial" panose="020B0604020202020204" pitchFamily="34" charset="0"/>
              </a:rPr>
              <a:t> of hyaline cartilage and bone, respectively, around the outside of the break (</a:t>
            </a:r>
            <a:r>
              <a:rPr lang="en-US" altLang="uk-UA" sz="2400">
                <a:latin typeface="Arial" panose="020B0604020202020204" pitchFamily="34" charset="0"/>
                <a:hlinkClick r:id="rId2"/>
              </a:rPr>
              <a:t>Figure 2</a:t>
            </a:r>
            <a:r>
              <a:rPr lang="en-US" altLang="uk-UA" sz="2400" b="1">
                <a:latin typeface="Arial" panose="020B0604020202020204" pitchFamily="34" charset="0"/>
              </a:rPr>
              <a:t>b</a:t>
            </a:r>
            <a:r>
              <a:rPr lang="en-US" altLang="uk-UA" sz="2400">
                <a:latin typeface="Arial" panose="020B0604020202020204" pitchFamily="34" charset="0"/>
              </a:rPr>
              <a:t>). This stabilizes the fracture.</a:t>
            </a:r>
          </a:p>
          <a:p>
            <a:pPr eaLnBrk="1" hangingPunct="1">
              <a:spcBef>
                <a:spcPct val="0"/>
              </a:spcBef>
              <a:buClrTx/>
              <a:buSzTx/>
              <a:buFontTx/>
              <a:buNone/>
            </a:pPr>
            <a:r>
              <a:rPr lang="en-US" altLang="uk-UA" sz="2400">
                <a:latin typeface="Arial" panose="020B0604020202020204" pitchFamily="34" charset="0"/>
              </a:rPr>
              <a:t>Over the next several weeks, osteoclasts resorb the dead bone; osteogenic cells become active, divide, and differentiate into osteoblasts. The cartilage in the calli is replaced by trabecular bone via endochondral ossification (</a:t>
            </a:r>
            <a:r>
              <a:rPr lang="en-US" altLang="uk-UA" sz="2400">
                <a:latin typeface="Arial" panose="020B0604020202020204" pitchFamily="34" charset="0"/>
                <a:hlinkClick r:id="rId2"/>
              </a:rPr>
              <a:t>Figure 2</a:t>
            </a:r>
            <a:r>
              <a:rPr lang="en-US" altLang="uk-UA" sz="2400" b="1">
                <a:latin typeface="Arial" panose="020B0604020202020204" pitchFamily="34" charset="0"/>
              </a:rPr>
              <a:t>c</a:t>
            </a:r>
            <a:r>
              <a:rPr lang="en-US" altLang="uk-UA" sz="2400">
                <a:latin typeface="Arial" panose="020B0604020202020204" pitchFamily="34" charset="0"/>
              </a:rPr>
              <a:t>).</a:t>
            </a:r>
          </a:p>
          <a:p>
            <a:pPr eaLnBrk="1" hangingPunct="1">
              <a:spcBef>
                <a:spcPct val="0"/>
              </a:spcBef>
              <a:buClrTx/>
              <a:buSzTx/>
              <a:buFontTx/>
              <a:buNone/>
            </a:pPr>
            <a:r>
              <a:rPr lang="en-US" altLang="uk-UA" sz="2400">
                <a:latin typeface="Arial" panose="020B0604020202020204" pitchFamily="34" charset="0"/>
              </a:rPr>
              <a:t>Eventually, the internal and external calli unite, compact bone replaces spongy bone at the outer margins of the fracture, and healing is complete. A slight swelling may remain on the outer surface of the bone, but quite often, that region undergoes remodeling (</a:t>
            </a:r>
            <a:r>
              <a:rPr lang="en-US" altLang="uk-UA" sz="2400">
                <a:latin typeface="Arial" panose="020B0604020202020204" pitchFamily="34" charset="0"/>
                <a:hlinkClick r:id="rId2"/>
              </a:rPr>
              <a:t>Figure 2</a:t>
            </a:r>
            <a:r>
              <a:rPr lang="en-US" altLang="uk-UA" sz="2400" b="1">
                <a:latin typeface="Arial" panose="020B0604020202020204" pitchFamily="34" charset="0"/>
              </a:rPr>
              <a:t>d</a:t>
            </a:r>
            <a:r>
              <a:rPr lang="en-US" altLang="uk-UA" sz="2400">
                <a:latin typeface="Arial" panose="020B0604020202020204" pitchFamily="34" charset="0"/>
              </a:rPr>
              <a:t>), and no external evidence of the fracture remains.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Прямоугольник 1"/>
          <p:cNvSpPr>
            <a:spLocks noChangeArrowheads="1"/>
          </p:cNvSpPr>
          <p:nvPr/>
        </p:nvSpPr>
        <p:spPr bwMode="auto">
          <a:xfrm>
            <a:off x="0" y="26035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eaLnBrk="1" hangingPunct="1">
              <a:spcBef>
                <a:spcPct val="0"/>
              </a:spcBef>
              <a:buClrTx/>
              <a:buSzTx/>
              <a:buFontTx/>
              <a:buNone/>
            </a:pPr>
            <a:r>
              <a:rPr lang="en-US" altLang="uk-UA" sz="2000" b="1">
                <a:solidFill>
                  <a:srgbClr val="FF0000"/>
                </a:solidFill>
                <a:latin typeface="Arial" panose="020B0604020202020204" pitchFamily="34" charset="0"/>
              </a:rPr>
              <a:t>Exercise and Bone Tissue</a:t>
            </a:r>
          </a:p>
          <a:p>
            <a:pPr eaLnBrk="1" hangingPunct="1">
              <a:spcBef>
                <a:spcPct val="0"/>
              </a:spcBef>
              <a:buClrTx/>
              <a:buSzTx/>
              <a:buFontTx/>
              <a:buNone/>
            </a:pPr>
            <a:r>
              <a:rPr lang="en-US" altLang="uk-UA" sz="2000">
                <a:latin typeface="Arial" panose="020B0604020202020204" pitchFamily="34" charset="0"/>
              </a:rPr>
              <a:t>During long space missions, astronauts can lose approximately 1 to 2 percent of their bone mass per month. This loss of bone mass is thought to be caused by the lack of mechanical stress on astronauts’ bones due to the low gravitational forces in space. Lack of mechanical stress causes bones to lose mineral salts and collagen fibers, and thus strength. Similarly, mechanical stress stimulates the deposition of mineral salts and collagen fibers. The internal and external structure of a bone will change as stress increases or decreases so that the bone is an ideal size and weight for the amount of activity it endures. That is why people who exercise regularly have thicker bones than people who are more sedentary. It is also why a broken bone in a cast atrophies while its contralateral mate maintains its concentration of mineral salts and collagen fibers. The bones undergo remodeling as a result of forces (or lack of forces) placed on them.</a:t>
            </a:r>
          </a:p>
          <a:p>
            <a:pPr eaLnBrk="1" hangingPunct="1">
              <a:spcBef>
                <a:spcPct val="0"/>
              </a:spcBef>
              <a:buClrTx/>
              <a:buSzTx/>
              <a:buFontTx/>
              <a:buNone/>
            </a:pPr>
            <a:r>
              <a:rPr lang="en-US" altLang="uk-UA" sz="2000">
                <a:latin typeface="Arial" panose="020B0604020202020204" pitchFamily="34" charset="0"/>
              </a:rPr>
              <a:t>Numerous, controlled studies have demonstrated that people who exercise regularly have greater bone density than those who are more sedentary. Any type of exercise will stimulate the deposition of more bone tissue, but resistance training has a greater effect than cardiovascular activities. Resistance training is especially important to slow down the eventual bone loss due to aging and for preventing osteoporosis.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Прямоугольник 1"/>
          <p:cNvSpPr>
            <a:spLocks noChangeArrowheads="1"/>
          </p:cNvSpPr>
          <p:nvPr/>
        </p:nvSpPr>
        <p:spPr bwMode="auto">
          <a:xfrm>
            <a:off x="0" y="0"/>
            <a:ext cx="91440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eaLnBrk="1" hangingPunct="1">
              <a:spcBef>
                <a:spcPct val="0"/>
              </a:spcBef>
              <a:buClrTx/>
              <a:buSzTx/>
              <a:buFontTx/>
              <a:buNone/>
            </a:pPr>
            <a:r>
              <a:rPr lang="en-US" altLang="uk-UA" sz="2800" b="1">
                <a:solidFill>
                  <a:srgbClr val="FF0000"/>
                </a:solidFill>
                <a:latin typeface="Arial" panose="020B0604020202020204" pitchFamily="34" charset="0"/>
              </a:rPr>
              <a:t>How Bones Grow in Diameter</a:t>
            </a:r>
          </a:p>
          <a:p>
            <a:pPr algn="just" eaLnBrk="1" hangingPunct="1">
              <a:spcBef>
                <a:spcPct val="0"/>
              </a:spcBef>
              <a:buClrTx/>
              <a:buSzTx/>
              <a:buFontTx/>
              <a:buNone/>
            </a:pPr>
            <a:r>
              <a:rPr lang="en-US" altLang="uk-UA" sz="2800">
                <a:latin typeface="Arial" panose="020B0604020202020204" pitchFamily="34" charset="0"/>
              </a:rPr>
              <a:t>While bones are increasing in length, they are also increasing in diameter; growth in diameter can continue even after longitudinal growth ceases. This is called appositional growth. Osteoclasts resorb old bone that lines the medullary cavity, while osteoblasts, via intramembranous ossification, produce new bone tissue beneath the periosteum. The erosion of old bone along the medullary cavity and the deposition of new bone beneath the periosteum not only increase the diameter of the diaphysis but also increase the diameter of the medullary cavity. This process is called </a:t>
            </a:r>
            <a:r>
              <a:rPr lang="en-US" altLang="uk-UA" sz="2800" b="1">
                <a:latin typeface="Arial" panose="020B0604020202020204" pitchFamily="34" charset="0"/>
              </a:rPr>
              <a:t>modeling</a:t>
            </a:r>
            <a:r>
              <a:rPr lang="en-US" altLang="uk-UA" sz="2800">
                <a:latin typeface="Arial" panose="020B0604020202020204" pitchFamily="34" charset="0"/>
              </a:rPr>
              <a:t>.</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H:\Lecture_Presentation\S9781929007868-006-f016.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0" y="0"/>
            <a:ext cx="9144000" cy="7143750"/>
          </a:xfr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2214563" y="1600200"/>
            <a:ext cx="4643437" cy="5043488"/>
          </a:xfrm>
          <a:noFill/>
        </p:spPr>
      </p:pic>
      <p:sp>
        <p:nvSpPr>
          <p:cNvPr id="17410" name="Заголовок 1"/>
          <p:cNvSpPr>
            <a:spLocks noGrp="1"/>
          </p:cNvSpPr>
          <p:nvPr>
            <p:ph type="title"/>
          </p:nvPr>
        </p:nvSpPr>
        <p:spPr>
          <a:xfrm>
            <a:off x="457200" y="274638"/>
            <a:ext cx="8229600" cy="1011237"/>
          </a:xfrm>
        </p:spPr>
        <p:txBody>
          <a:bodyPr>
            <a:normAutofit fontScale="90000"/>
          </a:bodyPr>
          <a:lstStyle/>
          <a:p>
            <a:pPr eaLnBrk="1" fontAlgn="auto" hangingPunct="1">
              <a:spcAft>
                <a:spcPts val="0"/>
              </a:spcAft>
              <a:defRPr/>
            </a:pPr>
            <a:r>
              <a:rPr lang="en-US" sz="3600" smtClean="0"/>
              <a:t>Light micrograph of intramembranous ossification with different cell types</a:t>
            </a:r>
            <a:endParaRPr lang="ru-RU" sz="3600" smtClean="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2571750" y="1285875"/>
            <a:ext cx="3786188" cy="5329238"/>
          </a:xfrm>
          <a:noFill/>
        </p:spPr>
      </p:pic>
      <p:sp>
        <p:nvSpPr>
          <p:cNvPr id="18434" name="Заголовок 1"/>
          <p:cNvSpPr>
            <a:spLocks noGrp="1"/>
          </p:cNvSpPr>
          <p:nvPr>
            <p:ph type="title"/>
          </p:nvPr>
        </p:nvSpPr>
        <p:spPr>
          <a:xfrm>
            <a:off x="457200" y="274638"/>
            <a:ext cx="8229600" cy="939800"/>
          </a:xfrm>
        </p:spPr>
        <p:txBody>
          <a:bodyPr/>
          <a:lstStyle/>
          <a:p>
            <a:pPr eaLnBrk="1" fontAlgn="auto" hangingPunct="1">
              <a:spcAft>
                <a:spcPts val="0"/>
              </a:spcAft>
              <a:defRPr/>
            </a:pPr>
            <a:r>
              <a:rPr lang="en-US" sz="3600" smtClean="0"/>
              <a:t>EM of bone-forming cells</a:t>
            </a:r>
            <a:endParaRPr lang="ru-RU" sz="3600" smtClean="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H:\Lecture_Presentation\S9781929007868-006-f019.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0" y="0"/>
            <a:ext cx="9144000" cy="7286625"/>
          </a:xfr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H:\Lecture_Presentation\S9781929007868-006-f020.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0" y="0"/>
            <a:ext cx="9144000" cy="7072313"/>
          </a:xfr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Содержимое 2"/>
          <p:cNvSpPr>
            <a:spLocks noGrp="1"/>
          </p:cNvSpPr>
          <p:nvPr>
            <p:ph idx="1"/>
          </p:nvPr>
        </p:nvSpPr>
        <p:spPr/>
        <p:txBody>
          <a:bodyPr/>
          <a:lstStyle/>
          <a:p>
            <a:pPr eaLnBrk="1" hangingPunct="1"/>
            <a:endParaRPr lang="uk-UA" altLang="uk-UA" smtClean="0"/>
          </a:p>
        </p:txBody>
      </p:sp>
      <p:sp>
        <p:nvSpPr>
          <p:cNvPr id="22530" name="Заголовок 1"/>
          <p:cNvSpPr>
            <a:spLocks noGrp="1"/>
          </p:cNvSpPr>
          <p:nvPr>
            <p:ph type="title"/>
          </p:nvPr>
        </p:nvSpPr>
        <p:spPr/>
        <p:txBody>
          <a:bodyPr/>
          <a:lstStyle/>
          <a:p>
            <a:pPr eaLnBrk="1" fontAlgn="auto" hangingPunct="1">
              <a:spcAft>
                <a:spcPts val="0"/>
              </a:spcAft>
              <a:defRPr/>
            </a:pPr>
            <a:endParaRPr lang="ru-RU" smtClean="0"/>
          </a:p>
        </p:txBody>
      </p:sp>
      <p:pic>
        <p:nvPicPr>
          <p:cNvPr id="88068" name="Picture 2" descr="H:\Lecture_Presentation\S9781929007868-006-f02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9144000" cy="714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H:\Lecture_Presentation\S9781929007868-006-f015.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0" y="0"/>
            <a:ext cx="9144000" cy="7215188"/>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1"/>
          <p:cNvSpPr>
            <a:spLocks noChangeArrowheads="1"/>
          </p:cNvSpPr>
          <p:nvPr/>
        </p:nvSpPr>
        <p:spPr bwMode="auto">
          <a:xfrm>
            <a:off x="179388" y="188913"/>
            <a:ext cx="47990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200">
                <a:solidFill>
                  <a:srgbClr val="FF0000"/>
                </a:solidFill>
                <a:latin typeface="Arial" panose="020B0604020202020204" pitchFamily="34" charset="0"/>
              </a:rPr>
              <a:t>Matrix</a:t>
            </a:r>
            <a:endParaRPr lang="ru-RU" altLang="uk-UA" sz="3200">
              <a:solidFill>
                <a:srgbClr val="FF0000"/>
              </a:solidFill>
              <a:latin typeface="Arial" panose="020B0604020202020204" pitchFamily="34" charset="0"/>
            </a:endParaRPr>
          </a:p>
        </p:txBody>
      </p:sp>
      <p:sp>
        <p:nvSpPr>
          <p:cNvPr id="16387" name="Прямоугольник 2"/>
          <p:cNvSpPr>
            <a:spLocks noChangeArrowheads="1"/>
          </p:cNvSpPr>
          <p:nvPr/>
        </p:nvSpPr>
        <p:spPr bwMode="auto">
          <a:xfrm>
            <a:off x="179388" y="908050"/>
            <a:ext cx="8713787"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200">
                <a:latin typeface="Arial" panose="020B0604020202020204" pitchFamily="34" charset="0"/>
              </a:rPr>
              <a:t>Sulphated groups present in GAGs, make it hydrophilic, enabling easy diffusion of nutrition to the cells.</a:t>
            </a:r>
            <a:br>
              <a:rPr lang="en-US" altLang="uk-UA" sz="3200">
                <a:latin typeface="Arial" panose="020B0604020202020204" pitchFamily="34" charset="0"/>
              </a:rPr>
            </a:br>
            <a:r>
              <a:rPr lang="en-US" altLang="uk-UA" sz="3200">
                <a:latin typeface="Arial" panose="020B0604020202020204" pitchFamily="34" charset="0"/>
              </a:rPr>
              <a:t>Presence of proteoglycans provide immense strength to the matrix</a:t>
            </a:r>
            <a:br>
              <a:rPr lang="en-US" altLang="uk-UA" sz="3200">
                <a:latin typeface="Arial" panose="020B0604020202020204" pitchFamily="34" charset="0"/>
              </a:rPr>
            </a:br>
            <a:r>
              <a:rPr lang="en-US" altLang="uk-UA" sz="3200">
                <a:latin typeface="Arial" panose="020B0604020202020204" pitchFamily="34" charset="0"/>
              </a:rPr>
              <a:t>so that cartilage can function as</a:t>
            </a:r>
            <a:br>
              <a:rPr lang="en-US" altLang="uk-UA" sz="3200">
                <a:latin typeface="Arial" panose="020B0604020202020204" pitchFamily="34" charset="0"/>
              </a:rPr>
            </a:br>
            <a:r>
              <a:rPr lang="en-US" altLang="uk-UA" sz="3200">
                <a:latin typeface="Arial" panose="020B0604020202020204" pitchFamily="34" charset="0"/>
              </a:rPr>
              <a:t>a model for bone formation.</a:t>
            </a:r>
            <a:endParaRPr lang="ru-RU" altLang="uk-UA" sz="3200">
              <a:latin typeface="Arial" panose="020B0604020202020204"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2428875" y="1600200"/>
            <a:ext cx="4143375" cy="5043488"/>
          </a:xfrm>
          <a:noFill/>
        </p:spPr>
      </p:pic>
      <p:sp>
        <p:nvSpPr>
          <p:cNvPr id="26626" name="Заголовок 1"/>
          <p:cNvSpPr>
            <a:spLocks noGrp="1"/>
          </p:cNvSpPr>
          <p:nvPr>
            <p:ph type="title"/>
          </p:nvPr>
        </p:nvSpPr>
        <p:spPr>
          <a:xfrm>
            <a:off x="0" y="274638"/>
            <a:ext cx="9144000" cy="1143000"/>
          </a:xfrm>
        </p:spPr>
        <p:txBody>
          <a:bodyPr>
            <a:normAutofit fontScale="90000"/>
          </a:bodyPr>
          <a:lstStyle/>
          <a:p>
            <a:pPr eaLnBrk="1" fontAlgn="auto" hangingPunct="1">
              <a:spcAft>
                <a:spcPts val="0"/>
              </a:spcAft>
              <a:defRPr/>
            </a:pPr>
            <a:r>
              <a:rPr lang="en-US" sz="3600" smtClean="0"/>
              <a:t>Primary (intramembranous) bone formation</a:t>
            </a:r>
            <a:endParaRPr lang="ru-RU" sz="3600" smtClean="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H:\Lecture_Presentation\S9781929007868-006-f013.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214313" y="0"/>
            <a:ext cx="8643937" cy="6858000"/>
          </a:xfr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H:\Lecture_Presentation\S9781929007868-006-f011.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214313" y="0"/>
            <a:ext cx="8929687" cy="6858000"/>
          </a:xfr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Lecture_Presentation\S9781929007868-006-f012.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285750" y="0"/>
            <a:ext cx="8572500" cy="6858000"/>
          </a:xfr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H:\Lecture_Presentation\S9781929007868-006-f009.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357188" y="0"/>
            <a:ext cx="8501062" cy="6858000"/>
          </a:xfr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H:\Lecture_Presentation\S9781929007868-006-f017.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a:xfrm>
            <a:off x="0" y="0"/>
            <a:ext cx="9144000" cy="7143750"/>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Прямоугольник 1"/>
          <p:cNvSpPr>
            <a:spLocks noChangeArrowheads="1"/>
          </p:cNvSpPr>
          <p:nvPr/>
        </p:nvSpPr>
        <p:spPr bwMode="auto">
          <a:xfrm>
            <a:off x="0" y="0"/>
            <a:ext cx="5695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2800">
                <a:solidFill>
                  <a:srgbClr val="FF0000"/>
                </a:solidFill>
                <a:latin typeface="Arial" panose="020B0604020202020204" pitchFamily="34" charset="0"/>
              </a:rPr>
              <a:t>Appositional Growth</a:t>
            </a:r>
            <a:endParaRPr lang="ru-RU" altLang="uk-UA" sz="2800">
              <a:solidFill>
                <a:srgbClr val="FF0000"/>
              </a:solidFill>
              <a:latin typeface="Arial" panose="020B0604020202020204" pitchFamily="34" charset="0"/>
            </a:endParaRPr>
          </a:p>
        </p:txBody>
      </p:sp>
      <p:sp>
        <p:nvSpPr>
          <p:cNvPr id="17411" name="Прямоугольник 2"/>
          <p:cNvSpPr>
            <a:spLocks noChangeArrowheads="1"/>
          </p:cNvSpPr>
          <p:nvPr/>
        </p:nvSpPr>
        <p:spPr bwMode="auto">
          <a:xfrm>
            <a:off x="0" y="549275"/>
            <a:ext cx="3492500" cy="649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eaLnBrk="0" hangingPunct="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eaLnBrk="0" hangingPunct="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eaLnBrk="0" hangingPunct="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eaLnBrk="0" hangingPunct="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altLang="uk-UA" sz="3200">
                <a:latin typeface="Arial" panose="020B0604020202020204" pitchFamily="34" charset="0"/>
              </a:rPr>
              <a:t>Appositional growth occurs from chondrogenic cells in the perichondrium differentiating into chondroblasts, forming a new layer of cartilage around the periphery of the existing cartilage.</a:t>
            </a:r>
            <a:endParaRPr lang="ru-RU" altLang="uk-UA" sz="3200">
              <a:latin typeface="Arial" panose="020B0604020202020204" pitchFamily="34" charset="0"/>
            </a:endParaRPr>
          </a:p>
        </p:txBody>
      </p:sp>
      <p:pic>
        <p:nvPicPr>
          <p:cNvPr id="17412" name="Picture 2" descr="Appositional growth occurs from chondrogenic cells in the perichondrium differentiating into chondroblasts, forming a new layer of cartilage around the periphery of the existing cartilag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779838" y="188913"/>
            <a:ext cx="4824412" cy="666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1324</TotalTime>
  <Words>3033</Words>
  <Application>Microsoft Office PowerPoint</Application>
  <PresentationFormat>Экран (4:3)</PresentationFormat>
  <Paragraphs>150</Paragraphs>
  <Slides>85</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85</vt:i4>
      </vt:variant>
    </vt:vector>
  </HeadingPairs>
  <TitlesOfParts>
    <vt:vector size="93" baseType="lpstr">
      <vt:lpstr>Arial</vt:lpstr>
      <vt:lpstr>Lucida Sans Unicode</vt:lpstr>
      <vt:lpstr>Wingdings 3</vt:lpstr>
      <vt:lpstr>Verdana</vt:lpstr>
      <vt:lpstr>Wingdings 2</vt:lpstr>
      <vt:lpstr>Calibri</vt:lpstr>
      <vt:lpstr>Times New Roman</vt:lpstr>
      <vt:lpstr>Открытая</vt:lpstr>
      <vt:lpstr>CARTILAGE</vt:lpstr>
      <vt:lpstr>CARTILAGE</vt:lpstr>
      <vt:lpstr>Презентация PowerPoint</vt:lpstr>
      <vt:lpstr>STRUCTURAL  PLAN OF CARTILAGE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BONE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Light micrograph of intramembranous ossification with different cell types</vt:lpstr>
      <vt:lpstr>EM of bone-forming cells</vt:lpstr>
      <vt:lpstr>Презентация PowerPoint</vt:lpstr>
      <vt:lpstr>Презентация PowerPoint</vt:lpstr>
      <vt:lpstr>Презентация PowerPoint</vt:lpstr>
      <vt:lpstr>Презентация PowerPoint</vt:lpstr>
      <vt:lpstr>Primary (intramembranous) bone formation</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CLASSIFICATION OF CONNECTIVE TISSUE</dc:title>
  <dc:creator>Луцик</dc:creator>
  <cp:lastModifiedBy>Dell03</cp:lastModifiedBy>
  <cp:revision>99</cp:revision>
  <dcterms:modified xsi:type="dcterms:W3CDTF">2020-03-24T12:14:04Z</dcterms:modified>
</cp:coreProperties>
</file>