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9" r:id="rId2"/>
    <p:sldId id="257" r:id="rId3"/>
    <p:sldId id="258" r:id="rId4"/>
    <p:sldId id="259" r:id="rId5"/>
    <p:sldId id="260" r:id="rId6"/>
    <p:sldId id="262" r:id="rId7"/>
    <p:sldId id="261" r:id="rId8"/>
    <p:sldId id="263" r:id="rId9"/>
    <p:sldId id="264" r:id="rId10"/>
    <p:sldId id="265" r:id="rId11"/>
    <p:sldId id="266" r:id="rId12"/>
    <p:sldId id="267" r:id="rId13"/>
    <p:sldId id="268" r:id="rId14"/>
    <p:sldId id="315" r:id="rId15"/>
    <p:sldId id="317" r:id="rId16"/>
    <p:sldId id="319" r:id="rId17"/>
    <p:sldId id="354" r:id="rId18"/>
    <p:sldId id="355" r:id="rId19"/>
    <p:sldId id="356" r:id="rId20"/>
    <p:sldId id="357" r:id="rId21"/>
    <p:sldId id="316" r:id="rId22"/>
    <p:sldId id="321" r:id="rId23"/>
    <p:sldId id="270" r:id="rId24"/>
    <p:sldId id="271" r:id="rId25"/>
    <p:sldId id="272" r:id="rId26"/>
    <p:sldId id="324" r:id="rId27"/>
    <p:sldId id="326" r:id="rId28"/>
    <p:sldId id="273" r:id="rId29"/>
    <p:sldId id="325" r:id="rId30"/>
    <p:sldId id="299" r:id="rId31"/>
    <p:sldId id="305" r:id="rId32"/>
    <p:sldId id="275" r:id="rId33"/>
    <p:sldId id="327" r:id="rId34"/>
    <p:sldId id="328" r:id="rId35"/>
    <p:sldId id="322" r:id="rId36"/>
    <p:sldId id="274" r:id="rId37"/>
    <p:sldId id="323" r:id="rId38"/>
    <p:sldId id="276" r:id="rId39"/>
    <p:sldId id="300" r:id="rId40"/>
    <p:sldId id="343" r:id="rId41"/>
    <p:sldId id="277" r:id="rId42"/>
    <p:sldId id="278" r:id="rId43"/>
    <p:sldId id="280" r:id="rId44"/>
    <p:sldId id="281" r:id="rId45"/>
    <p:sldId id="282" r:id="rId46"/>
    <p:sldId id="283" r:id="rId47"/>
    <p:sldId id="284" r:id="rId48"/>
    <p:sldId id="348" r:id="rId49"/>
    <p:sldId id="344" r:id="rId50"/>
    <p:sldId id="345" r:id="rId51"/>
    <p:sldId id="340" r:id="rId52"/>
    <p:sldId id="341" r:id="rId53"/>
    <p:sldId id="329" r:id="rId54"/>
    <p:sldId id="336" r:id="rId55"/>
    <p:sldId id="337" r:id="rId56"/>
    <p:sldId id="335" r:id="rId57"/>
    <p:sldId id="339" r:id="rId58"/>
    <p:sldId id="330" r:id="rId59"/>
    <p:sldId id="331" r:id="rId60"/>
    <p:sldId id="332" r:id="rId61"/>
    <p:sldId id="334" r:id="rId62"/>
    <p:sldId id="333" r:id="rId63"/>
    <p:sldId id="301" r:id="rId64"/>
    <p:sldId id="303" r:id="rId65"/>
    <p:sldId id="304" r:id="rId66"/>
    <p:sldId id="302" r:id="rId67"/>
    <p:sldId id="342" r:id="rId68"/>
    <p:sldId id="288" r:id="rId69"/>
    <p:sldId id="312" r:id="rId70"/>
    <p:sldId id="313" r:id="rId71"/>
    <p:sldId id="314" r:id="rId72"/>
    <p:sldId id="291" r:id="rId73"/>
    <p:sldId id="290" r:id="rId74"/>
    <p:sldId id="292" r:id="rId75"/>
    <p:sldId id="294" r:id="rId76"/>
    <p:sldId id="295" r:id="rId77"/>
    <p:sldId id="296" r:id="rId78"/>
    <p:sldId id="293" r:id="rId79"/>
    <p:sldId id="298" r:id="rId80"/>
    <p:sldId id="350" r:id="rId81"/>
    <p:sldId id="351" r:id="rId82"/>
    <p:sldId id="352" r:id="rId83"/>
    <p:sldId id="353" r:id="rId8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322"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BAB4264-198E-437B-B331-C48236155CE6}" type="datetimeFigureOut">
              <a:rPr lang="ru-RU" smtClean="0"/>
              <a:pPr/>
              <a:t>24.03.2020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477D4F2-D691-46B7-AEF2-30654B8F6D22}"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BAB4264-198E-437B-B331-C48236155CE6}" type="datetimeFigureOut">
              <a:rPr lang="ru-RU" smtClean="0"/>
              <a:pPr/>
              <a:t>24.03.2020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477D4F2-D691-46B7-AEF2-30654B8F6D2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BAB4264-198E-437B-B331-C48236155CE6}" type="datetimeFigureOut">
              <a:rPr lang="ru-RU" smtClean="0"/>
              <a:pPr/>
              <a:t>24.03.2020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477D4F2-D691-46B7-AEF2-30654B8F6D22}"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73163" y="4572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173163"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35563"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051"/>
          <p:cNvSpPr>
            <a:spLocks noGrp="1" noChangeArrowheads="1"/>
          </p:cNvSpPr>
          <p:nvPr>
            <p:ph type="dt" sz="half" idx="10"/>
          </p:nvPr>
        </p:nvSpPr>
        <p:spPr>
          <a:ln/>
        </p:spPr>
        <p:txBody>
          <a:bodyPr/>
          <a:lstStyle>
            <a:lvl1pPr>
              <a:defRPr/>
            </a:lvl1pPr>
          </a:lstStyle>
          <a:p>
            <a:pPr>
              <a:defRPr/>
            </a:pPr>
            <a:endParaRPr lang="en-US"/>
          </a:p>
        </p:txBody>
      </p:sp>
      <p:sp>
        <p:nvSpPr>
          <p:cNvPr id="6" name="Rectangle 1052"/>
          <p:cNvSpPr>
            <a:spLocks noGrp="1" noChangeArrowheads="1"/>
          </p:cNvSpPr>
          <p:nvPr>
            <p:ph type="ftr" sz="quarter" idx="11"/>
          </p:nvPr>
        </p:nvSpPr>
        <p:spPr>
          <a:ln/>
        </p:spPr>
        <p:txBody>
          <a:bodyPr/>
          <a:lstStyle>
            <a:lvl1pPr>
              <a:defRPr/>
            </a:lvl1pPr>
          </a:lstStyle>
          <a:p>
            <a:pPr>
              <a:defRPr/>
            </a:pPr>
            <a:endParaRPr lang="en-US"/>
          </a:p>
        </p:txBody>
      </p:sp>
      <p:sp>
        <p:nvSpPr>
          <p:cNvPr id="7" name="Rectangle 1053"/>
          <p:cNvSpPr>
            <a:spLocks noGrp="1" noChangeArrowheads="1"/>
          </p:cNvSpPr>
          <p:nvPr>
            <p:ph type="sldNum" sz="quarter" idx="12"/>
          </p:nvPr>
        </p:nvSpPr>
        <p:spPr>
          <a:ln/>
        </p:spPr>
        <p:txBody>
          <a:bodyPr/>
          <a:lstStyle>
            <a:lvl1pPr>
              <a:defRPr/>
            </a:lvl1pPr>
          </a:lstStyle>
          <a:p>
            <a:pPr>
              <a:defRPr/>
            </a:pPr>
            <a:fld id="{0CE71941-6B2F-4954-9004-097223FA4444}"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73163" y="457200"/>
            <a:ext cx="77724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1173163"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135563"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051"/>
          <p:cNvSpPr>
            <a:spLocks noGrp="1" noChangeArrowheads="1"/>
          </p:cNvSpPr>
          <p:nvPr>
            <p:ph type="dt" sz="half" idx="10"/>
          </p:nvPr>
        </p:nvSpPr>
        <p:spPr>
          <a:ln/>
        </p:spPr>
        <p:txBody>
          <a:bodyPr/>
          <a:lstStyle>
            <a:lvl1pPr>
              <a:defRPr/>
            </a:lvl1pPr>
          </a:lstStyle>
          <a:p>
            <a:pPr>
              <a:defRPr/>
            </a:pPr>
            <a:endParaRPr lang="en-US"/>
          </a:p>
        </p:txBody>
      </p:sp>
      <p:sp>
        <p:nvSpPr>
          <p:cNvPr id="6" name="Rectangle 1052"/>
          <p:cNvSpPr>
            <a:spLocks noGrp="1" noChangeArrowheads="1"/>
          </p:cNvSpPr>
          <p:nvPr>
            <p:ph type="ftr" sz="quarter" idx="11"/>
          </p:nvPr>
        </p:nvSpPr>
        <p:spPr>
          <a:ln/>
        </p:spPr>
        <p:txBody>
          <a:bodyPr/>
          <a:lstStyle>
            <a:lvl1pPr>
              <a:defRPr/>
            </a:lvl1pPr>
          </a:lstStyle>
          <a:p>
            <a:pPr>
              <a:defRPr/>
            </a:pPr>
            <a:endParaRPr lang="en-US"/>
          </a:p>
        </p:txBody>
      </p:sp>
      <p:sp>
        <p:nvSpPr>
          <p:cNvPr id="7" name="Rectangle 1053"/>
          <p:cNvSpPr>
            <a:spLocks noGrp="1" noChangeArrowheads="1"/>
          </p:cNvSpPr>
          <p:nvPr>
            <p:ph type="sldNum" sz="quarter" idx="12"/>
          </p:nvPr>
        </p:nvSpPr>
        <p:spPr>
          <a:ln/>
        </p:spPr>
        <p:txBody>
          <a:bodyPr/>
          <a:lstStyle>
            <a:lvl1pPr>
              <a:defRPr/>
            </a:lvl1pPr>
          </a:lstStyle>
          <a:p>
            <a:pPr>
              <a:defRPr/>
            </a:pPr>
            <a:fld id="{7CEA7536-A528-40DE-9AF1-A113B8F9E893}"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73163" y="457200"/>
            <a:ext cx="77724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1173163"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5135563" y="1981200"/>
            <a:ext cx="38100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5135563" y="4114800"/>
            <a:ext cx="38100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1051"/>
          <p:cNvSpPr>
            <a:spLocks noGrp="1" noChangeArrowheads="1"/>
          </p:cNvSpPr>
          <p:nvPr>
            <p:ph type="dt" sz="half" idx="10"/>
          </p:nvPr>
        </p:nvSpPr>
        <p:spPr>
          <a:ln/>
        </p:spPr>
        <p:txBody>
          <a:bodyPr/>
          <a:lstStyle>
            <a:lvl1pPr>
              <a:defRPr/>
            </a:lvl1pPr>
          </a:lstStyle>
          <a:p>
            <a:pPr>
              <a:defRPr/>
            </a:pPr>
            <a:endParaRPr lang="en-US"/>
          </a:p>
        </p:txBody>
      </p:sp>
      <p:sp>
        <p:nvSpPr>
          <p:cNvPr id="7" name="Rectangle 1052"/>
          <p:cNvSpPr>
            <a:spLocks noGrp="1" noChangeArrowheads="1"/>
          </p:cNvSpPr>
          <p:nvPr>
            <p:ph type="ftr" sz="quarter" idx="11"/>
          </p:nvPr>
        </p:nvSpPr>
        <p:spPr>
          <a:ln/>
        </p:spPr>
        <p:txBody>
          <a:bodyPr/>
          <a:lstStyle>
            <a:lvl1pPr>
              <a:defRPr/>
            </a:lvl1pPr>
          </a:lstStyle>
          <a:p>
            <a:pPr>
              <a:defRPr/>
            </a:pPr>
            <a:endParaRPr lang="en-US"/>
          </a:p>
        </p:txBody>
      </p:sp>
      <p:sp>
        <p:nvSpPr>
          <p:cNvPr id="8" name="Rectangle 1053"/>
          <p:cNvSpPr>
            <a:spLocks noGrp="1" noChangeArrowheads="1"/>
          </p:cNvSpPr>
          <p:nvPr>
            <p:ph type="sldNum" sz="quarter" idx="12"/>
          </p:nvPr>
        </p:nvSpPr>
        <p:spPr>
          <a:ln/>
        </p:spPr>
        <p:txBody>
          <a:bodyPr/>
          <a:lstStyle>
            <a:lvl1pPr>
              <a:defRPr/>
            </a:lvl1pPr>
          </a:lstStyle>
          <a:p>
            <a:pPr>
              <a:defRPr/>
            </a:pPr>
            <a:fld id="{1237B1A9-A8ED-4933-9580-0B6A9766686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BAB4264-198E-437B-B331-C48236155CE6}" type="datetimeFigureOut">
              <a:rPr lang="ru-RU" smtClean="0"/>
              <a:pPr/>
              <a:t>24.03.2020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477D4F2-D691-46B7-AEF2-30654B8F6D2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BAB4264-198E-437B-B331-C48236155CE6}" type="datetimeFigureOut">
              <a:rPr lang="ru-RU" smtClean="0"/>
              <a:pPr/>
              <a:t>24.03.2020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477D4F2-D691-46B7-AEF2-30654B8F6D22}"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BAB4264-198E-437B-B331-C48236155CE6}" type="datetimeFigureOut">
              <a:rPr lang="ru-RU" smtClean="0"/>
              <a:pPr/>
              <a:t>24.03.2020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477D4F2-D691-46B7-AEF2-30654B8F6D22}"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BAB4264-198E-437B-B331-C48236155CE6}" type="datetimeFigureOut">
              <a:rPr lang="ru-RU" smtClean="0"/>
              <a:pPr/>
              <a:t>24.03.2020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477D4F2-D691-46B7-AEF2-30654B8F6D2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BAB4264-198E-437B-B331-C48236155CE6}" type="datetimeFigureOut">
              <a:rPr lang="ru-RU" smtClean="0"/>
              <a:pPr/>
              <a:t>24.03.2020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477D4F2-D691-46B7-AEF2-30654B8F6D2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BAB4264-198E-437B-B331-C48236155CE6}" type="datetimeFigureOut">
              <a:rPr lang="ru-RU" smtClean="0"/>
              <a:pPr/>
              <a:t>24.03.2020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477D4F2-D691-46B7-AEF2-30654B8F6D2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BAB4264-198E-437B-B331-C48236155CE6}" type="datetimeFigureOut">
              <a:rPr lang="ru-RU" smtClean="0"/>
              <a:pPr/>
              <a:t>24.03.2020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477D4F2-D691-46B7-AEF2-30654B8F6D2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BAB4264-198E-437B-B331-C48236155CE6}" type="datetimeFigureOut">
              <a:rPr lang="ru-RU" smtClean="0"/>
              <a:pPr/>
              <a:t>24.03.2020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477D4F2-D691-46B7-AEF2-30654B8F6D22}"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AB4264-198E-437B-B331-C48236155CE6}" type="datetimeFigureOut">
              <a:rPr lang="ru-RU" smtClean="0"/>
              <a:pPr/>
              <a:t>24.03.2020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77D4F2-D691-46B7-AEF2-30654B8F6D2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en.wikipedia.org/wiki/Head_louse"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Layout" Target="../slideLayouts/slideLayout14.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mondofacto.com/facts/dictionary?query=nit" TargetMode="External"/><Relationship Id="rId2" Type="http://schemas.openxmlformats.org/officeDocument/2006/relationships/image" Target="../media/image17.jpeg"/><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hyperlink" Target="http://www.mondofacto.com/facts/dictionary?query=physostigmine"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en.wikipedia.org/wiki/Biological_life_cycle" TargetMode="External"/><Relationship Id="rId7" Type="http://schemas.openxmlformats.org/officeDocument/2006/relationships/hyperlink" Target="https://en.wikipedia.org/wiki/Imago" TargetMode="External"/><Relationship Id="rId2" Type="http://schemas.openxmlformats.org/officeDocument/2006/relationships/hyperlink" Target="https://en.wikipedia.org/wiki/Holometabolism" TargetMode="External"/><Relationship Id="rId1" Type="http://schemas.openxmlformats.org/officeDocument/2006/relationships/slideLayout" Target="../slideLayouts/slideLayout2.xml"/><Relationship Id="rId6" Type="http://schemas.openxmlformats.org/officeDocument/2006/relationships/hyperlink" Target="https://en.wikipedia.org/wiki/Pupa" TargetMode="External"/><Relationship Id="rId5" Type="http://schemas.openxmlformats.org/officeDocument/2006/relationships/hyperlink" Target="https://en.wikipedia.org/wiki/Larva" TargetMode="External"/><Relationship Id="rId4" Type="http://schemas.openxmlformats.org/officeDocument/2006/relationships/hyperlink" Target="https://en.wikipedia.org/wiki/Egg"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hyperlink" Target="https://en.wikipedia.org/wiki/Nearctic_ecozone" TargetMode="External"/><Relationship Id="rId13" Type="http://schemas.openxmlformats.org/officeDocument/2006/relationships/hyperlink" Target="https://en.wikipedia.org/wiki/Dog" TargetMode="External"/><Relationship Id="rId18" Type="http://schemas.openxmlformats.org/officeDocument/2006/relationships/hyperlink" Target="https://en.wikipedia.org/wiki/Felidae" TargetMode="External"/><Relationship Id="rId26" Type="http://schemas.openxmlformats.org/officeDocument/2006/relationships/hyperlink" Target="https://en.wikipedia.org/wiki/Dipylidium_caninum" TargetMode="External"/><Relationship Id="rId3" Type="http://schemas.openxmlformats.org/officeDocument/2006/relationships/hyperlink" Target="https://en.wikipedia.org/wiki/Flea" TargetMode="External"/><Relationship Id="rId21" Type="http://schemas.openxmlformats.org/officeDocument/2006/relationships/hyperlink" Target="https://en.wikipedia.org/wiki/Brown_Rat" TargetMode="External"/><Relationship Id="rId7" Type="http://schemas.openxmlformats.org/officeDocument/2006/relationships/hyperlink" Target="https://en.wikipedia.org/wiki/Pulex" TargetMode="External"/><Relationship Id="rId12" Type="http://schemas.openxmlformats.org/officeDocument/2006/relationships/hyperlink" Target="https://en.wikipedia.org/wiki/Peccary" TargetMode="External"/><Relationship Id="rId17" Type="http://schemas.openxmlformats.org/officeDocument/2006/relationships/hyperlink" Target="https://en.wikipedia.org/wiki/Domestic_cat" TargetMode="External"/><Relationship Id="rId25" Type="http://schemas.openxmlformats.org/officeDocument/2006/relationships/hyperlink" Target="https://en.wikipedia.org/wiki/Cestode" TargetMode="External"/><Relationship Id="rId2" Type="http://schemas.openxmlformats.org/officeDocument/2006/relationships/hyperlink" Target="https://en.wikipedia.org/wiki/Cosmopolitan_distribution" TargetMode="External"/><Relationship Id="rId16" Type="http://schemas.openxmlformats.org/officeDocument/2006/relationships/hyperlink" Target="https://en.wikipedia.org/wiki/Opossum" TargetMode="External"/><Relationship Id="rId20" Type="http://schemas.openxmlformats.org/officeDocument/2006/relationships/hyperlink" Target="https://en.wikipedia.org/wiki/Black_Rat" TargetMode="External"/><Relationship Id="rId1" Type="http://schemas.openxmlformats.org/officeDocument/2006/relationships/slideLayout" Target="../slideLayouts/slideLayout2.xml"/><Relationship Id="rId6" Type="http://schemas.openxmlformats.org/officeDocument/2006/relationships/hyperlink" Target="https://en.wikipedia.org/wiki/Host_(biology)" TargetMode="External"/><Relationship Id="rId11" Type="http://schemas.openxmlformats.org/officeDocument/2006/relationships/hyperlink" Target="https://en.wikipedia.org/wiki/Guinea_pig" TargetMode="External"/><Relationship Id="rId24" Type="http://schemas.openxmlformats.org/officeDocument/2006/relationships/hyperlink" Target="https://en.wikipedia.org/wiki/Free-tailed_bat" TargetMode="External"/><Relationship Id="rId5" Type="http://schemas.openxmlformats.org/officeDocument/2006/relationships/hyperlink" Target="https://en.wikipedia.org/wiki/Common_name" TargetMode="External"/><Relationship Id="rId15" Type="http://schemas.openxmlformats.org/officeDocument/2006/relationships/hyperlink" Target="https://en.wikipedia.org/wiki/Monkey" TargetMode="External"/><Relationship Id="rId23" Type="http://schemas.openxmlformats.org/officeDocument/2006/relationships/hyperlink" Target="https://en.wikipedia.org/wiki/Pig" TargetMode="External"/><Relationship Id="rId10" Type="http://schemas.openxmlformats.org/officeDocument/2006/relationships/hyperlink" Target="https://en.wikipedia.org/wiki/South_America" TargetMode="External"/><Relationship Id="rId19" Type="http://schemas.openxmlformats.org/officeDocument/2006/relationships/hyperlink" Target="https://en.wikipedia.org/wiki/Chicken" TargetMode="External"/><Relationship Id="rId4" Type="http://schemas.openxmlformats.org/officeDocument/2006/relationships/hyperlink" Target="https://en.wikipedia.org/wiki/Species" TargetMode="External"/><Relationship Id="rId9" Type="http://schemas.openxmlformats.org/officeDocument/2006/relationships/hyperlink" Target="https://en.wikipedia.org/wiki/Neotropic_ecozone" TargetMode="External"/><Relationship Id="rId14" Type="http://schemas.openxmlformats.org/officeDocument/2006/relationships/hyperlink" Target="https://en.wikipedia.org/wiki/Canidae" TargetMode="External"/><Relationship Id="rId22" Type="http://schemas.openxmlformats.org/officeDocument/2006/relationships/hyperlink" Target="https://en.wikipedia.org/wiki/Rodent"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en.wikipedia.org/wiki/Yersinia_pestis" TargetMode="External"/><Relationship Id="rId2" Type="http://schemas.openxmlformats.org/officeDocument/2006/relationships/hyperlink" Target="https://en.wikipedia.org/wiki/Plague_(disease)" TargetMode="External"/><Relationship Id="rId1" Type="http://schemas.openxmlformats.org/officeDocument/2006/relationships/slideLayout" Target="../slideLayouts/slideLayout2.xml"/><Relationship Id="rId4" Type="http://schemas.openxmlformats.org/officeDocument/2006/relationships/hyperlink" Target="https://en.wikipedia.org/wiki/Eurasia"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hyperlink" Target="https://en.wikipedia.org/wiki/Sub-Saharan_Africa" TargetMode="External"/><Relationship Id="rId3" Type="http://schemas.openxmlformats.org/officeDocument/2006/relationships/hyperlink" Target="https://en.wikipedia.org/wiki/Insect" TargetMode="External"/><Relationship Id="rId7" Type="http://schemas.openxmlformats.org/officeDocument/2006/relationships/hyperlink" Target="https://en.wikipedia.org/wiki/South_America" TargetMode="External"/><Relationship Id="rId2" Type="http://schemas.openxmlformats.org/officeDocument/2006/relationships/hyperlink" Target="https://en.wikipedia.org/wiki/Parasite" TargetMode="External"/><Relationship Id="rId1" Type="http://schemas.openxmlformats.org/officeDocument/2006/relationships/slideLayout" Target="../slideLayouts/slideLayout2.xml"/><Relationship Id="rId6" Type="http://schemas.openxmlformats.org/officeDocument/2006/relationships/hyperlink" Target="https://en.wikipedia.org/wiki/Central_America" TargetMode="External"/><Relationship Id="rId5" Type="http://schemas.openxmlformats.org/officeDocument/2006/relationships/hyperlink" Target="https://en.wikipedia.org/wiki/Subtropics" TargetMode="External"/><Relationship Id="rId10" Type="http://schemas.openxmlformats.org/officeDocument/2006/relationships/hyperlink" Target="https://en.wikipedia.org/wiki/Tungiasis" TargetMode="External"/><Relationship Id="rId4" Type="http://schemas.openxmlformats.org/officeDocument/2006/relationships/hyperlink" Target="https://en.wikipedia.org/wiki/Tropical_climate" TargetMode="External"/><Relationship Id="rId9" Type="http://schemas.openxmlformats.org/officeDocument/2006/relationships/hyperlink" Target="https://en.wikipedia.org/wiki/Mammalian"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hyperlink" Target="https://en.wikipedia.org/wiki/Tunga_penetrans" TargetMode="External"/><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hyperlink" Target="https://www.flickr.com/people/23229809@N02" TargetMode="External"/></Relationships>
</file>

<file path=ppt/slides/_rels/slide3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https://en.wikipedia.org/wiki/Mange" TargetMode="External"/><Relationship Id="rId13" Type="http://schemas.openxmlformats.org/officeDocument/2006/relationships/hyperlink" Target="https://en.wikipedia.org/wiki/Scrub_typhus" TargetMode="External"/><Relationship Id="rId18" Type="http://schemas.openxmlformats.org/officeDocument/2006/relationships/hyperlink" Target="https://en.wikipedia.org/wiki/Asthma" TargetMode="External"/><Relationship Id="rId3" Type="http://schemas.openxmlformats.org/officeDocument/2006/relationships/hyperlink" Target="https://en.wikipedia.org/wiki/Grain_itch" TargetMode="External"/><Relationship Id="rId7" Type="http://schemas.openxmlformats.org/officeDocument/2006/relationships/hyperlink" Target="https://en.wikipedia.org/wiki/Demodex" TargetMode="External"/><Relationship Id="rId12" Type="http://schemas.openxmlformats.org/officeDocument/2006/relationships/hyperlink" Target="https://en.wikipedia.org/wiki/Chigger_bite" TargetMode="External"/><Relationship Id="rId17" Type="http://schemas.openxmlformats.org/officeDocument/2006/relationships/hyperlink" Target="https://en.wikipedia.org/wiki/Hay_fever" TargetMode="External"/><Relationship Id="rId2" Type="http://schemas.openxmlformats.org/officeDocument/2006/relationships/hyperlink" Target="https://en.wikipedia.org/wiki/Vector_(epidemiology)" TargetMode="External"/><Relationship Id="rId16" Type="http://schemas.openxmlformats.org/officeDocument/2006/relationships/hyperlink" Target="https://en.wikipedia.org/wiki/House_dust_mite" TargetMode="External"/><Relationship Id="rId20" Type="http://schemas.openxmlformats.org/officeDocument/2006/relationships/hyperlink" Target="https://en.wikipedia.org/wiki/Atopic_dermatitis" TargetMode="External"/><Relationship Id="rId1" Type="http://schemas.openxmlformats.org/officeDocument/2006/relationships/slideLayout" Target="../slideLayouts/slideLayout2.xml"/><Relationship Id="rId6" Type="http://schemas.openxmlformats.org/officeDocument/2006/relationships/hyperlink" Target="https://en.wikipedia.org/wiki/Sarcoptes_scabiei" TargetMode="External"/><Relationship Id="rId11" Type="http://schemas.openxmlformats.org/officeDocument/2006/relationships/hyperlink" Target="https://en.wikipedia.org/wiki/Chiggers" TargetMode="External"/><Relationship Id="rId5" Type="http://schemas.openxmlformats.org/officeDocument/2006/relationships/hyperlink" Target="https://en.wikipedia.org/wiki/Scabies" TargetMode="External"/><Relationship Id="rId15" Type="http://schemas.openxmlformats.org/officeDocument/2006/relationships/hyperlink" Target="https://en.wikipedia.org/wiki/Rickettsialpox" TargetMode="External"/><Relationship Id="rId10" Type="http://schemas.openxmlformats.org/officeDocument/2006/relationships/hyperlink" Target="https://en.wikipedia.org/wiki/Rosacea" TargetMode="External"/><Relationship Id="rId19" Type="http://schemas.openxmlformats.org/officeDocument/2006/relationships/hyperlink" Target="https://en.wikipedia.org/wiki/Eczema" TargetMode="External"/><Relationship Id="rId4" Type="http://schemas.openxmlformats.org/officeDocument/2006/relationships/hyperlink" Target="https://en.wikipedia.org/wiki/Grocer's_itch" TargetMode="External"/><Relationship Id="rId9" Type="http://schemas.openxmlformats.org/officeDocument/2006/relationships/hyperlink" Target="https://en.wikipedia.org/wiki/Dogs" TargetMode="External"/><Relationship Id="rId14" Type="http://schemas.openxmlformats.org/officeDocument/2006/relationships/hyperlink" Target="https://en.wikipedia.org/wiki/House-mouse_mite"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www.mondofacto.com/facts/dictionary?query=pruritus+" TargetMode="External"/><Relationship Id="rId2" Type="http://schemas.openxmlformats.org/officeDocument/2006/relationships/hyperlink" Target="http://www.mondofacto.com/facts/dictionary?query=erythematous&amp;action=Search+OMD"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gi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hyperlink" Target="https://en.wikipedia.org/wiki/Argasidae" TargetMode="External"/><Relationship Id="rId13" Type="http://schemas.openxmlformats.org/officeDocument/2006/relationships/hyperlink" Target="https://en.wikipedia.org/wiki/African_tick_bite_fever" TargetMode="External"/><Relationship Id="rId18" Type="http://schemas.openxmlformats.org/officeDocument/2006/relationships/hyperlink" Target="https://en.wikipedia.org/wiki/Anaplasmosis" TargetMode="External"/><Relationship Id="rId3" Type="http://schemas.openxmlformats.org/officeDocument/2006/relationships/hyperlink" Target="https://en.wikipedia.org/wiki/Arthropod" TargetMode="External"/><Relationship Id="rId7" Type="http://schemas.openxmlformats.org/officeDocument/2006/relationships/hyperlink" Target="https://en.wikipedia.org/wiki/Ixodidae" TargetMode="External"/><Relationship Id="rId12" Type="http://schemas.openxmlformats.org/officeDocument/2006/relationships/hyperlink" Target="https://en.wikipedia.org/wiki/Rickettsialpox" TargetMode="External"/><Relationship Id="rId17" Type="http://schemas.openxmlformats.org/officeDocument/2006/relationships/hyperlink" Target="https://en.wikipedia.org/wiki/Colorado_tick_fever" TargetMode="External"/><Relationship Id="rId2" Type="http://schemas.openxmlformats.org/officeDocument/2006/relationships/hyperlink" Target="https://en.wikipedia.org/wiki/Animal" TargetMode="External"/><Relationship Id="rId16" Type="http://schemas.openxmlformats.org/officeDocument/2006/relationships/hyperlink" Target="https://en.wikipedia.org/wiki/Q_fever" TargetMode="External"/><Relationship Id="rId1" Type="http://schemas.openxmlformats.org/officeDocument/2006/relationships/slideLayout" Target="../slideLayouts/slideLayout2.xml"/><Relationship Id="rId6" Type="http://schemas.openxmlformats.org/officeDocument/2006/relationships/hyperlink" Target="https://en.wikipedia.org/wiki/Parasitiformes" TargetMode="External"/><Relationship Id="rId11" Type="http://schemas.openxmlformats.org/officeDocument/2006/relationships/hyperlink" Target="https://en.wikipedia.org/wiki/Rickettsia" TargetMode="External"/><Relationship Id="rId5" Type="http://schemas.openxmlformats.org/officeDocument/2006/relationships/hyperlink" Target="https://en.wikipedia.org/wiki/Acari" TargetMode="External"/><Relationship Id="rId15" Type="http://schemas.openxmlformats.org/officeDocument/2006/relationships/hyperlink" Target="https://en.wikipedia.org/wiki/Queensland_tick_typhus" TargetMode="External"/><Relationship Id="rId10" Type="http://schemas.openxmlformats.org/officeDocument/2006/relationships/hyperlink" Target="https://www.cdc.gov/dpdx/babesiosis/index.html" TargetMode="External"/><Relationship Id="rId19" Type="http://schemas.openxmlformats.org/officeDocument/2006/relationships/hyperlink" Target="https://en.wikipedia.org/wiki/Heartland_virus" TargetMode="External"/><Relationship Id="rId4" Type="http://schemas.openxmlformats.org/officeDocument/2006/relationships/hyperlink" Target="https://en.wikipedia.org/wiki/Arachnid" TargetMode="External"/><Relationship Id="rId9" Type="http://schemas.openxmlformats.org/officeDocument/2006/relationships/hyperlink" Target="https://en.wikipedia.org/wiki/Nuttalliellidae" TargetMode="External"/><Relationship Id="rId14" Type="http://schemas.openxmlformats.org/officeDocument/2006/relationships/hyperlink" Target="https://en.wikipedia.org/wiki/Flinders_Island_spotted_fever"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en.wikipedia.org/wiki/Venom" TargetMode="External"/><Relationship Id="rId2" Type="http://schemas.openxmlformats.org/officeDocument/2006/relationships/hyperlink" Target="https://en.wikipedia.org/wiki/Ixodes_holocyclus" TargetMode="External"/><Relationship Id="rId1" Type="http://schemas.openxmlformats.org/officeDocument/2006/relationships/slideLayout" Target="../slideLayouts/slideLayout2.xml"/><Relationship Id="rId6" Type="http://schemas.openxmlformats.org/officeDocument/2006/relationships/hyperlink" Target="https://en.wikipedia.org/wiki/Ehrlichia_ruminantium" TargetMode="External"/><Relationship Id="rId5" Type="http://schemas.openxmlformats.org/officeDocument/2006/relationships/hyperlink" Target="https://en.wikipedia.org/wiki/Ovary" TargetMode="External"/><Relationship Id="rId4" Type="http://schemas.openxmlformats.org/officeDocument/2006/relationships/hyperlink" Target="https://en.wikipedia.org/wiki/Tick_paralysis"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en.wikipedia.org/wiki/Nymph_(biology)" TargetMode="External"/><Relationship Id="rId2" Type="http://schemas.openxmlformats.org/officeDocument/2006/relationships/hyperlink" Target="https://en.wikipedia.org/wiki/Larva"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s://en.wikipedia.org/wiki/Ixodes_ricinus" TargetMode="External"/><Relationship Id="rId2" Type="http://schemas.openxmlformats.org/officeDocument/2006/relationships/image" Target="../media/image43.jpeg"/><Relationship Id="rId1" Type="http://schemas.openxmlformats.org/officeDocument/2006/relationships/slideLayout" Target="../slideLayouts/slideLayout4.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55.xml.rels><?xml version="1.0" encoding="UTF-8" standalone="yes"?>
<Relationships xmlns="http://schemas.openxmlformats.org/package/2006/relationships"><Relationship Id="rId8" Type="http://schemas.openxmlformats.org/officeDocument/2006/relationships/hyperlink" Target="https://en.wikipedia.org/wiki/Parasite" TargetMode="External"/><Relationship Id="rId13" Type="http://schemas.openxmlformats.org/officeDocument/2006/relationships/hyperlink" Target="https://en.wikipedia.org/wiki/Argasidae" TargetMode="External"/><Relationship Id="rId3" Type="http://schemas.openxmlformats.org/officeDocument/2006/relationships/hyperlink" Target="https://en.wikipedia.org/wiki/Order_(biology)" TargetMode="External"/><Relationship Id="rId7" Type="http://schemas.openxmlformats.org/officeDocument/2006/relationships/hyperlink" Target="https://en.wikipedia.org/wiki/Ectoparasite" TargetMode="External"/><Relationship Id="rId12" Type="http://schemas.openxmlformats.org/officeDocument/2006/relationships/hyperlink" Target="https://en.wikipedia.org/wiki/Ixodidae" TargetMode="External"/><Relationship Id="rId2" Type="http://schemas.openxmlformats.org/officeDocument/2006/relationships/hyperlink" Target="https://en.wikipedia.org/wiki/Arachnid" TargetMode="External"/><Relationship Id="rId1" Type="http://schemas.openxmlformats.org/officeDocument/2006/relationships/slideLayout" Target="../slideLayouts/slideLayout2.xml"/><Relationship Id="rId6" Type="http://schemas.openxmlformats.org/officeDocument/2006/relationships/hyperlink" Target="https://en.wikipedia.org/wiki/Acari" TargetMode="External"/><Relationship Id="rId11" Type="http://schemas.openxmlformats.org/officeDocument/2006/relationships/hyperlink" Target="https://en.wikipedia.org/wiki/Amber" TargetMode="External"/><Relationship Id="rId5" Type="http://schemas.openxmlformats.org/officeDocument/2006/relationships/hyperlink" Target="https://en.wikipedia.org/wiki/Mite" TargetMode="External"/><Relationship Id="rId15" Type="http://schemas.openxmlformats.org/officeDocument/2006/relationships/hyperlink" Target="https://en.wikipedia.org/wiki/Vector_(epidemiology)" TargetMode="External"/><Relationship Id="rId10" Type="http://schemas.openxmlformats.org/officeDocument/2006/relationships/hyperlink" Target="https://en.wikipedia.org/wiki/Cretaceous" TargetMode="External"/><Relationship Id="rId4" Type="http://schemas.openxmlformats.org/officeDocument/2006/relationships/hyperlink" Target="https://en.wikipedia.org/wiki/Parasitiformes" TargetMode="External"/><Relationship Id="rId9" Type="http://schemas.openxmlformats.org/officeDocument/2006/relationships/hyperlink" Target="https://en.wikipedia.org/wiki/Hematophagy" TargetMode="External"/><Relationship Id="rId14" Type="http://schemas.openxmlformats.org/officeDocument/2006/relationships/hyperlink" Target="https://en.wikipedia.org/wiki/Instar"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hyperlink" Target="https://en.wikipedia.org/wiki/Amblyomma_americanum" TargetMode="External"/><Relationship Id="rId2" Type="http://schemas.openxmlformats.org/officeDocument/2006/relationships/hyperlink" Target="https://en.wikipedia.org/wiki/Instar" TargetMode="External"/><Relationship Id="rId1" Type="http://schemas.openxmlformats.org/officeDocument/2006/relationships/slideLayout" Target="../slideLayouts/slideLayout2.xml"/><Relationship Id="rId6" Type="http://schemas.openxmlformats.org/officeDocument/2006/relationships/hyperlink" Target="https://en.wikipedia.org/wiki/Ixodidae" TargetMode="External"/><Relationship Id="rId5" Type="http://schemas.openxmlformats.org/officeDocument/2006/relationships/image" Target="../media/image48.jpeg"/><Relationship Id="rId4" Type="http://schemas.openxmlformats.org/officeDocument/2006/relationships/hyperlink" Target="https://en.wikipedia.org/wiki/Argasidae" TargetMode="External"/></Relationships>
</file>

<file path=ppt/slides/_rels/slide58.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s://www.cdc.gov/dpdx/babesiosis/index.html" TargetMode="External"/><Relationship Id="rId2" Type="http://schemas.openxmlformats.org/officeDocument/2006/relationships/image" Target="../media/image51.gif"/><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2.gif"/><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hyperlink" Target="https://en.wikipedia.org/wiki/Phenothrin" TargetMode="External"/><Relationship Id="rId3" Type="http://schemas.openxmlformats.org/officeDocument/2006/relationships/hyperlink" Target="https://en.wikipedia.org/wiki/Soviet_Union" TargetMode="External"/><Relationship Id="rId7" Type="http://schemas.openxmlformats.org/officeDocument/2006/relationships/hyperlink" Target="https://en.wikipedia.org/wiki/Synthetic_pyrethroid" TargetMode="External"/><Relationship Id="rId2" Type="http://schemas.openxmlformats.org/officeDocument/2006/relationships/hyperlink" Target="https://en.wikipedia.org/wiki/DDT" TargetMode="External"/><Relationship Id="rId1" Type="http://schemas.openxmlformats.org/officeDocument/2006/relationships/slideLayout" Target="../slideLayouts/slideLayout2.xml"/><Relationship Id="rId6" Type="http://schemas.openxmlformats.org/officeDocument/2006/relationships/hyperlink" Target="https://en.wikipedia.org/wiki/Guineafowl" TargetMode="External"/><Relationship Id="rId5" Type="http://schemas.openxmlformats.org/officeDocument/2006/relationships/hyperlink" Target="https://en.wikipedia.org/wiki/Ixodiphagus_hookeri" TargetMode="External"/><Relationship Id="rId4" Type="http://schemas.openxmlformats.org/officeDocument/2006/relationships/hyperlink" Target="https://en.wikipedia.org/wiki/Chalcid_wasp" TargetMode="External"/><Relationship Id="rId9" Type="http://schemas.openxmlformats.org/officeDocument/2006/relationships/hyperlink" Target="https://en.wikipedia.org/wiki/Methoprene" TargetMode="External"/></Relationships>
</file>

<file path=ppt/slides/_rels/slide68.xml.rels><?xml version="1.0" encoding="UTF-8" standalone="yes"?>
<Relationships xmlns="http://schemas.openxmlformats.org/package/2006/relationships"><Relationship Id="rId3" Type="http://schemas.openxmlformats.org/officeDocument/2006/relationships/hyperlink" Target="http://www.mondofacto.com/facts/dictionary?query=instar" TargetMode="External"/><Relationship Id="rId2" Type="http://schemas.openxmlformats.org/officeDocument/2006/relationships/hyperlink" Target="http://www.mondofacto.com/facts/dictionary?query=Diptera" TargetMode="Externa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5.gi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www.mondofacto.com/facts/dictionary?query=warble" TargetMode="External"/><Relationship Id="rId7" Type="http://schemas.openxmlformats.org/officeDocument/2006/relationships/hyperlink" Target="http://www.mondofacto.com/facts/dictionary?query=lymphadenopathy" TargetMode="External"/><Relationship Id="rId2" Type="http://schemas.openxmlformats.org/officeDocument/2006/relationships/image" Target="../media/image56.jpeg"/><Relationship Id="rId1" Type="http://schemas.openxmlformats.org/officeDocument/2006/relationships/slideLayout" Target="../slideLayouts/slideLayout2.xml"/><Relationship Id="rId6" Type="http://schemas.openxmlformats.org/officeDocument/2006/relationships/hyperlink" Target="http://www.mondofacto.com/facts/dictionary?query=serosanguineous" TargetMode="External"/><Relationship Id="rId5" Type="http://schemas.openxmlformats.org/officeDocument/2006/relationships/hyperlink" Target="http://www.mondofacto.com/facts/dictionary?query=pruritus+" TargetMode="External"/><Relationship Id="rId4" Type="http://schemas.openxmlformats.org/officeDocument/2006/relationships/hyperlink" Target="http://www.mondofacto.com/facts/dictionary?query=furuncle" TargetMode="External"/></Relationships>
</file>

<file path=ppt/slides/_rels/slide7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7.gif"/><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hyperlink" Target="http://www.parasitesinhumans.org/cimex-lectularius-bedbug.html" TargetMode="External"/><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2130425"/>
            <a:ext cx="9144000" cy="1470025"/>
          </a:xfrm>
        </p:spPr>
        <p:style>
          <a:lnRef idx="1">
            <a:schemeClr val="accent3"/>
          </a:lnRef>
          <a:fillRef idx="2">
            <a:schemeClr val="accent3"/>
          </a:fillRef>
          <a:effectRef idx="1">
            <a:schemeClr val="accent3"/>
          </a:effectRef>
          <a:fontRef idx="minor">
            <a:schemeClr val="dk1"/>
          </a:fontRef>
        </p:style>
        <p:txBody>
          <a:bodyPr/>
          <a:lstStyle/>
          <a:p>
            <a:r>
              <a:rPr lang="en-US" b="1" smtClean="0"/>
              <a:t>Lecture 11. </a:t>
            </a:r>
            <a:r>
              <a:rPr lang="en-US" b="1" dirty="0" smtClean="0"/>
              <a:t>PARASITIC  ARTHROPODS</a:t>
            </a:r>
            <a:endParaRPr lang="uk-UA" b="1" dirty="0"/>
          </a:p>
        </p:txBody>
      </p:sp>
      <p:sp>
        <p:nvSpPr>
          <p:cNvPr id="3" name="Підзаголовок 2"/>
          <p:cNvSpPr>
            <a:spLocks noGrp="1"/>
          </p:cNvSpPr>
          <p:nvPr>
            <p:ph type="subTitle" idx="1"/>
          </p:nvPr>
        </p:nvSpPr>
        <p:spPr>
          <a:xfrm>
            <a:off x="0" y="3886200"/>
            <a:ext cx="9144000" cy="1752600"/>
          </a:xfrm>
        </p:spPr>
        <p:txBody>
          <a:bodyPr>
            <a:normAutofit fontScale="70000" lnSpcReduction="20000"/>
          </a:bodyPr>
          <a:lstStyle/>
          <a:p>
            <a:r>
              <a:rPr lang="en-US" dirty="0" smtClean="0">
                <a:solidFill>
                  <a:srgbClr val="00B050"/>
                </a:solidFill>
              </a:rPr>
              <a:t>Lecture </a:t>
            </a:r>
            <a:r>
              <a:rPr lang="en-US" smtClean="0">
                <a:solidFill>
                  <a:srgbClr val="00B050"/>
                </a:solidFill>
              </a:rPr>
              <a:t>materials by </a:t>
            </a:r>
            <a:endParaRPr lang="en-US" dirty="0" smtClean="0">
              <a:solidFill>
                <a:srgbClr val="00B050"/>
              </a:solidFill>
            </a:endParaRPr>
          </a:p>
          <a:p>
            <a:r>
              <a:rPr lang="en-US" dirty="0" smtClean="0">
                <a:solidFill>
                  <a:srgbClr val="00B050"/>
                </a:solidFill>
              </a:rPr>
              <a:t>Boris M. SHARGA, </a:t>
            </a:r>
            <a:r>
              <a:rPr lang="en-US" dirty="0" err="1" smtClean="0">
                <a:solidFill>
                  <a:srgbClr val="00B050"/>
                </a:solidFill>
              </a:rPr>
              <a:t>CSc</a:t>
            </a:r>
            <a:r>
              <a:rPr lang="en-US" dirty="0" smtClean="0">
                <a:solidFill>
                  <a:srgbClr val="00B050"/>
                </a:solidFill>
              </a:rPr>
              <a:t>, docent,     </a:t>
            </a:r>
          </a:p>
          <a:p>
            <a:r>
              <a:rPr lang="en-US" dirty="0" smtClean="0">
                <a:solidFill>
                  <a:srgbClr val="00B050"/>
                </a:solidFill>
              </a:rPr>
              <a:t>Dpt. of Fundamental Medical Disciplines,</a:t>
            </a:r>
          </a:p>
          <a:p>
            <a:r>
              <a:rPr lang="en-US" dirty="0" smtClean="0">
                <a:solidFill>
                  <a:srgbClr val="00B050"/>
                </a:solidFill>
              </a:rPr>
              <a:t>Medical Faculty N2</a:t>
            </a:r>
          </a:p>
          <a:p>
            <a:r>
              <a:rPr lang="en-US" dirty="0" smtClean="0"/>
              <a:t>    </a:t>
            </a:r>
            <a:endParaRPr lang="uk-UA"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dirty="0" smtClean="0"/>
              <a:t>Female head louse</a:t>
            </a:r>
            <a:endParaRPr lang="ru-RU" dirty="0"/>
          </a:p>
        </p:txBody>
      </p:sp>
      <p:sp>
        <p:nvSpPr>
          <p:cNvPr id="3" name="Содержимое 2"/>
          <p:cNvSpPr>
            <a:spLocks noGrp="1"/>
          </p:cNvSpPr>
          <p:nvPr>
            <p:ph idx="1"/>
          </p:nvPr>
        </p:nvSpPr>
        <p:spPr>
          <a:xfrm>
            <a:off x="457200" y="1600200"/>
            <a:ext cx="8229600" cy="5257800"/>
          </a:xfrm>
        </p:spPr>
        <p:txBody>
          <a:bodyPr>
            <a:normAutofit/>
          </a:bodyPr>
          <a:lstStyle/>
          <a:p>
            <a:endParaRPr lang="en-US" dirty="0" smtClean="0"/>
          </a:p>
          <a:p>
            <a:endParaRPr lang="en-US" dirty="0"/>
          </a:p>
          <a:p>
            <a:endParaRPr lang="en-US" dirty="0" smtClean="0"/>
          </a:p>
          <a:p>
            <a:pPr>
              <a:buNone/>
            </a:pPr>
            <a:r>
              <a:rPr lang="en-US" i="1" dirty="0" smtClean="0"/>
              <a:t>			</a:t>
            </a:r>
          </a:p>
          <a:p>
            <a:pPr>
              <a:buNone/>
            </a:pPr>
            <a:endParaRPr lang="en-US" i="1" dirty="0" smtClean="0"/>
          </a:p>
          <a:p>
            <a:pPr>
              <a:buNone/>
            </a:pPr>
            <a:r>
              <a:rPr lang="en-US" i="1" dirty="0" smtClean="0"/>
              <a:t>			</a:t>
            </a:r>
          </a:p>
          <a:p>
            <a:pPr>
              <a:buNone/>
            </a:pPr>
            <a:endParaRPr lang="en-US" i="1" dirty="0" smtClean="0"/>
          </a:p>
          <a:p>
            <a:pPr>
              <a:buNone/>
            </a:pPr>
            <a:r>
              <a:rPr lang="en-US" i="1" dirty="0" smtClean="0"/>
              <a:t>			</a:t>
            </a:r>
            <a:r>
              <a:rPr lang="en-US" i="1" dirty="0" err="1" smtClean="0"/>
              <a:t>Pediculus</a:t>
            </a:r>
            <a:r>
              <a:rPr lang="en-US" i="1" dirty="0" smtClean="0"/>
              <a:t> </a:t>
            </a:r>
            <a:r>
              <a:rPr lang="en-US" i="1" dirty="0" err="1" smtClean="0"/>
              <a:t>humanus</a:t>
            </a:r>
            <a:r>
              <a:rPr lang="en-US" i="1" dirty="0" smtClean="0"/>
              <a:t> </a:t>
            </a:r>
            <a:r>
              <a:rPr lang="en-US" dirty="0" err="1" smtClean="0"/>
              <a:t>var</a:t>
            </a:r>
            <a:r>
              <a:rPr lang="en-US" dirty="0" smtClean="0"/>
              <a:t> </a:t>
            </a:r>
            <a:r>
              <a:rPr lang="en-US" i="1" dirty="0" err="1" smtClean="0"/>
              <a:t>capitis</a:t>
            </a:r>
            <a:r>
              <a:rPr lang="en-US" dirty="0" smtClean="0"/>
              <a:t> </a:t>
            </a:r>
            <a:endParaRPr lang="ru-RU" dirty="0"/>
          </a:p>
        </p:txBody>
      </p:sp>
      <p:pic>
        <p:nvPicPr>
          <p:cNvPr id="5" name="Рисунок 4" descr="lice5.jpg"/>
          <p:cNvPicPr>
            <a:picLocks noChangeAspect="1"/>
          </p:cNvPicPr>
          <p:nvPr/>
        </p:nvPicPr>
        <p:blipFill>
          <a:blip r:embed="rId2" cstate="print"/>
          <a:stretch>
            <a:fillRect/>
          </a:stretch>
        </p:blipFill>
        <p:spPr>
          <a:xfrm>
            <a:off x="1715277" y="1484784"/>
            <a:ext cx="6385115" cy="434555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Scanning electron microscopy  of </a:t>
            </a:r>
            <a:br>
              <a:rPr lang="en-US" dirty="0" smtClean="0"/>
            </a:br>
            <a:r>
              <a:rPr lang="en-US" dirty="0" smtClean="0"/>
              <a:t>Head Louse </a:t>
            </a:r>
            <a:endParaRPr lang="ru-RU" dirty="0"/>
          </a:p>
        </p:txBody>
      </p:sp>
      <p:sp>
        <p:nvSpPr>
          <p:cNvPr id="3" name="Содержимое 2"/>
          <p:cNvSpPr>
            <a:spLocks noGrp="1"/>
          </p:cNvSpPr>
          <p:nvPr>
            <p:ph idx="1"/>
          </p:nvPr>
        </p:nvSpPr>
        <p:spPr/>
        <p:txBody>
          <a:bodyPr>
            <a:normAutofit fontScale="92500" lnSpcReduction="10000"/>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smtClean="0"/>
              <a:t>Head Louse on Human Hair - </a:t>
            </a:r>
            <a:r>
              <a:rPr lang="en-US" i="1" dirty="0" err="1" smtClean="0"/>
              <a:t>Pediculus</a:t>
            </a:r>
            <a:r>
              <a:rPr lang="en-US" i="1" dirty="0" smtClean="0"/>
              <a:t> </a:t>
            </a:r>
            <a:r>
              <a:rPr lang="en-US" i="1" dirty="0" err="1" smtClean="0"/>
              <a:t>humanus</a:t>
            </a:r>
            <a:r>
              <a:rPr lang="en-US" i="1" dirty="0" smtClean="0"/>
              <a:t> </a:t>
            </a:r>
            <a:r>
              <a:rPr lang="en-US" i="1" dirty="0" err="1" smtClean="0"/>
              <a:t>capitis</a:t>
            </a:r>
            <a:r>
              <a:rPr lang="en-US" dirty="0" smtClean="0"/>
              <a:t>  (SEM x55)</a:t>
            </a:r>
            <a:endParaRPr lang="ru-RU" dirty="0"/>
          </a:p>
        </p:txBody>
      </p:sp>
      <p:pic>
        <p:nvPicPr>
          <p:cNvPr id="4" name="Рисунок 3" descr="louse-dk1.jpg"/>
          <p:cNvPicPr>
            <a:picLocks noChangeAspect="1"/>
          </p:cNvPicPr>
          <p:nvPr/>
        </p:nvPicPr>
        <p:blipFill>
          <a:blip r:embed="rId2" cstate="print"/>
          <a:stretch>
            <a:fillRect/>
          </a:stretch>
        </p:blipFill>
        <p:spPr>
          <a:xfrm>
            <a:off x="2393950" y="1682750"/>
            <a:ext cx="4356100" cy="34925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Scanning electron microscopy  of </a:t>
            </a:r>
            <a:br>
              <a:rPr lang="en-US" dirty="0" smtClean="0"/>
            </a:br>
            <a:r>
              <a:rPr lang="en-US" dirty="0" smtClean="0"/>
              <a:t>Head Louse </a:t>
            </a:r>
            <a:endParaRPr lang="ru-RU" dirty="0"/>
          </a:p>
        </p:txBody>
      </p:sp>
      <p:sp>
        <p:nvSpPr>
          <p:cNvPr id="3" name="Содержимое 2"/>
          <p:cNvSpPr>
            <a:spLocks noGrp="1"/>
          </p:cNvSpPr>
          <p:nvPr>
            <p:ph idx="1"/>
          </p:nvPr>
        </p:nvSpPr>
        <p:spPr/>
        <p:txBody>
          <a:bodyPr>
            <a:normAutofit fontScale="92500" lnSpcReduction="10000"/>
          </a:bodyPr>
          <a:lstStyle/>
          <a:p>
            <a:endParaRPr lang="en-US" dirty="0" smtClean="0"/>
          </a:p>
          <a:p>
            <a:endParaRPr lang="en-US" dirty="0"/>
          </a:p>
          <a:p>
            <a:endParaRPr lang="en-US" dirty="0" smtClean="0"/>
          </a:p>
          <a:p>
            <a:endParaRPr lang="en-US" dirty="0" smtClean="0"/>
          </a:p>
          <a:p>
            <a:endParaRPr lang="en-US" dirty="0" smtClean="0"/>
          </a:p>
          <a:p>
            <a:endParaRPr lang="en-US" dirty="0" smtClean="0"/>
          </a:p>
          <a:p>
            <a:endParaRPr lang="en-US" dirty="0" smtClean="0"/>
          </a:p>
          <a:p>
            <a:r>
              <a:rPr lang="en-US" dirty="0" smtClean="0"/>
              <a:t>Head Louse on Human Hair - </a:t>
            </a:r>
            <a:r>
              <a:rPr lang="en-US" i="1" dirty="0" err="1" smtClean="0"/>
              <a:t>Pediculus</a:t>
            </a:r>
            <a:r>
              <a:rPr lang="en-US" i="1" dirty="0" smtClean="0"/>
              <a:t> </a:t>
            </a:r>
            <a:r>
              <a:rPr lang="en-US" i="1" dirty="0" err="1" smtClean="0"/>
              <a:t>humanus</a:t>
            </a:r>
            <a:r>
              <a:rPr lang="en-US" i="1" dirty="0" smtClean="0"/>
              <a:t> </a:t>
            </a:r>
            <a:r>
              <a:rPr lang="en-US" dirty="0" err="1" smtClean="0"/>
              <a:t>capitis</a:t>
            </a:r>
            <a:r>
              <a:rPr lang="en-US" dirty="0" smtClean="0"/>
              <a:t>  (SEM x55) </a:t>
            </a:r>
            <a:endParaRPr lang="ru-RU" dirty="0"/>
          </a:p>
        </p:txBody>
      </p:sp>
      <p:pic>
        <p:nvPicPr>
          <p:cNvPr id="5" name="Рисунок 4" descr="louse-dk2.jpg"/>
          <p:cNvPicPr>
            <a:picLocks noChangeAspect="1"/>
          </p:cNvPicPr>
          <p:nvPr/>
        </p:nvPicPr>
        <p:blipFill>
          <a:blip r:embed="rId2" cstate="print"/>
          <a:stretch>
            <a:fillRect/>
          </a:stretch>
        </p:blipFill>
        <p:spPr>
          <a:xfrm>
            <a:off x="2393950" y="1682750"/>
            <a:ext cx="4356100" cy="34925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i="1" dirty="0" err="1" smtClean="0"/>
              <a:t>Pediculus</a:t>
            </a:r>
            <a:r>
              <a:rPr lang="en-US" i="1" dirty="0" smtClean="0"/>
              <a:t> </a:t>
            </a:r>
            <a:r>
              <a:rPr lang="en-US" i="1" dirty="0" err="1" smtClean="0"/>
              <a:t>humanus</a:t>
            </a:r>
            <a:r>
              <a:rPr lang="en-US" i="1" dirty="0" smtClean="0"/>
              <a:t> </a:t>
            </a:r>
            <a:r>
              <a:rPr lang="en-US" i="1" dirty="0" err="1" smtClean="0"/>
              <a:t>capitis</a:t>
            </a:r>
            <a:r>
              <a:rPr lang="en-US" dirty="0" smtClean="0"/>
              <a:t>. </a:t>
            </a:r>
            <a:endParaRPr lang="ru-RU" dirty="0"/>
          </a:p>
        </p:txBody>
      </p:sp>
      <p:sp>
        <p:nvSpPr>
          <p:cNvPr id="3" name="Содержимое 2"/>
          <p:cNvSpPr>
            <a:spLocks noGrp="1"/>
          </p:cNvSpPr>
          <p:nvPr>
            <p:ph idx="1"/>
          </p:nvPr>
        </p:nvSpPr>
        <p:spPr>
          <a:xfrm>
            <a:off x="0" y="1600200"/>
            <a:ext cx="8686800" cy="4525963"/>
          </a:xfrm>
        </p:spPr>
        <p:txBody>
          <a:bodyPr>
            <a:normAutofit fontScale="92500" lnSpcReduction="20000"/>
          </a:bodyPr>
          <a:lstStyle/>
          <a:p>
            <a:endParaRPr lang="en-US" dirty="0" smtClean="0"/>
          </a:p>
          <a:p>
            <a:endParaRPr lang="en-US" dirty="0"/>
          </a:p>
          <a:p>
            <a:endParaRPr lang="en-US" dirty="0" smtClean="0"/>
          </a:p>
          <a:p>
            <a:endParaRPr lang="en-US" dirty="0"/>
          </a:p>
          <a:p>
            <a:pPr>
              <a:buNone/>
            </a:pPr>
            <a:r>
              <a:rPr lang="en-US" dirty="0" smtClean="0"/>
              <a:t>	</a:t>
            </a:r>
          </a:p>
          <a:p>
            <a:pPr>
              <a:buNone/>
            </a:pPr>
            <a:endParaRPr lang="en-US" dirty="0" smtClean="0"/>
          </a:p>
          <a:p>
            <a:pPr>
              <a:buNone/>
            </a:pPr>
            <a:endParaRPr lang="en-US" dirty="0" smtClean="0"/>
          </a:p>
          <a:p>
            <a:pPr>
              <a:buNone/>
            </a:pPr>
            <a:r>
              <a:rPr lang="en-US" dirty="0" smtClean="0"/>
              <a:t>Head Louse Egg Case on a Human Hair, </a:t>
            </a:r>
          </a:p>
          <a:p>
            <a:pPr>
              <a:buNone/>
            </a:pPr>
            <a:r>
              <a:rPr lang="en-US" dirty="0" smtClean="0"/>
              <a:t>         SEM x130 (Left),            light microscopy (right)</a:t>
            </a:r>
            <a:endParaRPr lang="ru-RU" dirty="0"/>
          </a:p>
        </p:txBody>
      </p:sp>
      <p:pic>
        <p:nvPicPr>
          <p:cNvPr id="5" name="Рисунок 4" descr="louse-dk3.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323528" y="1628800"/>
            <a:ext cx="3779912" cy="2736304"/>
          </a:xfrm>
          <a:prstGeom prst="rect">
            <a:avLst/>
          </a:prstGeom>
        </p:spPr>
      </p:pic>
      <p:pic>
        <p:nvPicPr>
          <p:cNvPr id="6" name="Picture 7" descr="head_louse_nit_on_hair"/>
          <p:cNvPicPr>
            <a:picLocks noChangeAspect="1" noChangeArrowheads="1"/>
          </p:cNvPicPr>
          <p:nvPr/>
        </p:nvPicPr>
        <p:blipFill>
          <a:blip r:embed="rId3" cstate="screen">
            <a:extLst>
              <a:ext uri="{28A0092B-C50C-407E-A947-70E740481C1C}">
                <a14:useLocalDpi xmlns:a14="http://schemas.microsoft.com/office/drawing/2010/main"/>
              </a:ext>
            </a:extLst>
          </a:blip>
          <a:srcRect l="1990" t="3613" r="4492" b="7020"/>
          <a:stretch>
            <a:fillRect/>
          </a:stretch>
        </p:blipFill>
        <p:spPr>
          <a:xfrm>
            <a:off x="4716016" y="1628800"/>
            <a:ext cx="3384376" cy="2592288"/>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20688"/>
          </a:xfrm>
        </p:spPr>
        <p:style>
          <a:lnRef idx="1">
            <a:schemeClr val="accent5"/>
          </a:lnRef>
          <a:fillRef idx="2">
            <a:schemeClr val="accent5"/>
          </a:fillRef>
          <a:effectRef idx="1">
            <a:schemeClr val="accent5"/>
          </a:effectRef>
          <a:fontRef idx="minor">
            <a:schemeClr val="dk1"/>
          </a:fontRef>
        </p:style>
        <p:txBody>
          <a:bodyPr>
            <a:normAutofit fontScale="90000"/>
          </a:bodyPr>
          <a:lstStyle/>
          <a:p>
            <a:r>
              <a:rPr lang="en-US" b="1" dirty="0" smtClean="0"/>
              <a:t>Body lice:</a:t>
            </a:r>
            <a:r>
              <a:rPr lang="en-US" b="1" i="1" dirty="0" smtClean="0"/>
              <a:t> </a:t>
            </a:r>
            <a:r>
              <a:rPr lang="en-US" b="1" i="1" dirty="0" err="1" smtClean="0"/>
              <a:t>Pediculus</a:t>
            </a:r>
            <a:r>
              <a:rPr lang="en-US" b="1" i="1" dirty="0" smtClean="0"/>
              <a:t> </a:t>
            </a:r>
            <a:r>
              <a:rPr lang="en-US" b="1" i="1" dirty="0" err="1" smtClean="0"/>
              <a:t>humanus</a:t>
            </a:r>
            <a:r>
              <a:rPr lang="en-US" dirty="0" smtClean="0"/>
              <a:t> </a:t>
            </a:r>
            <a:r>
              <a:rPr lang="en-US" b="1" i="1" dirty="0" err="1" smtClean="0"/>
              <a:t>humanus</a:t>
            </a:r>
            <a:endParaRPr lang="uk-UA" dirty="0"/>
          </a:p>
        </p:txBody>
      </p:sp>
      <p:sp>
        <p:nvSpPr>
          <p:cNvPr id="3" name="Місце для вмісту 2"/>
          <p:cNvSpPr>
            <a:spLocks noGrp="1"/>
          </p:cNvSpPr>
          <p:nvPr>
            <p:ph idx="1"/>
          </p:nvPr>
        </p:nvSpPr>
        <p:spPr>
          <a:xfrm>
            <a:off x="0" y="692696"/>
            <a:ext cx="9144000" cy="5832648"/>
          </a:xfrm>
        </p:spPr>
        <p:txBody>
          <a:bodyPr>
            <a:normAutofit fontScale="92500" lnSpcReduction="10000"/>
          </a:bodyPr>
          <a:lstStyle/>
          <a:p>
            <a:pPr>
              <a:buNone/>
            </a:pPr>
            <a:r>
              <a:rPr lang="en-US" dirty="0" smtClean="0"/>
              <a:t>Body lice are morphologically and genetically similar to head lice. They have a different life cycle, whereas body lice reside on and lay their eggs on the clothing and </a:t>
            </a:r>
            <a:r>
              <a:rPr lang="en-US" dirty="0" err="1" smtClean="0"/>
              <a:t>fomites</a:t>
            </a:r>
            <a:r>
              <a:rPr lang="en-US" dirty="0" smtClean="0"/>
              <a:t> of infected individuals and migrate to the human body to feed.</a:t>
            </a:r>
          </a:p>
          <a:p>
            <a:r>
              <a:rPr lang="en-US" b="1" dirty="0" smtClean="0"/>
              <a:t>Geographic Distribution </a:t>
            </a:r>
            <a:r>
              <a:rPr lang="en-US" dirty="0" smtClean="0"/>
              <a:t>Head lice infestation is very common and is distributed worldwide. Preschool and elementary-age children, 3 to 11 years of age are infested most often. Females are infested more often than males, probably due to more frequent head to head contact. Body lice are also cosmopolitan but are less common and usually seen in settings of poverty, war, and homelessness.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9269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t/>
            </a:r>
            <a:br>
              <a:rPr lang="en-US" b="1" dirty="0" smtClean="0"/>
            </a:br>
            <a:r>
              <a:rPr lang="en-US" b="1" dirty="0" smtClean="0"/>
              <a:t>Life cycle and morphology</a:t>
            </a:r>
            <a:br>
              <a:rPr lang="en-US" b="1" dirty="0" smtClean="0"/>
            </a:br>
            <a:endParaRPr lang="uk-UA" dirty="0"/>
          </a:p>
        </p:txBody>
      </p:sp>
      <p:sp>
        <p:nvSpPr>
          <p:cNvPr id="3" name="Місце для вмісту 2"/>
          <p:cNvSpPr>
            <a:spLocks noGrp="1"/>
          </p:cNvSpPr>
          <p:nvPr>
            <p:ph idx="1"/>
          </p:nvPr>
        </p:nvSpPr>
        <p:spPr>
          <a:xfrm>
            <a:off x="0" y="764704"/>
            <a:ext cx="9144000" cy="5361459"/>
          </a:xfrm>
        </p:spPr>
        <p:txBody>
          <a:bodyPr>
            <a:normAutofit fontScale="62500" lnSpcReduction="20000"/>
          </a:bodyPr>
          <a:lstStyle/>
          <a:p>
            <a:r>
              <a:rPr lang="en-US" i="1" dirty="0" err="1" smtClean="0"/>
              <a:t>Pediculus</a:t>
            </a:r>
            <a:r>
              <a:rPr lang="en-US" i="1" dirty="0" smtClean="0"/>
              <a:t> </a:t>
            </a:r>
            <a:r>
              <a:rPr lang="en-US" i="1" dirty="0" err="1" smtClean="0"/>
              <a:t>humanus</a:t>
            </a:r>
            <a:r>
              <a:rPr lang="en-US" i="1" dirty="0" smtClean="0"/>
              <a:t> </a:t>
            </a:r>
            <a:r>
              <a:rPr lang="en-US" i="1" dirty="0" err="1" smtClean="0"/>
              <a:t>humanus</a:t>
            </a:r>
            <a:r>
              <a:rPr lang="en-US" dirty="0" smtClean="0"/>
              <a:t> (the body louse) is indistinguishable in appearance from </a:t>
            </a:r>
            <a:r>
              <a:rPr lang="en-US" i="1" dirty="0" err="1" smtClean="0"/>
              <a:t>Pediculus</a:t>
            </a:r>
            <a:r>
              <a:rPr lang="en-US" i="1" dirty="0" smtClean="0"/>
              <a:t> </a:t>
            </a:r>
            <a:r>
              <a:rPr lang="en-US" i="1" dirty="0" err="1" smtClean="0"/>
              <a:t>humanus</a:t>
            </a:r>
            <a:r>
              <a:rPr lang="en-US" i="1" dirty="0" smtClean="0"/>
              <a:t> </a:t>
            </a:r>
            <a:r>
              <a:rPr lang="en-US" i="1" dirty="0" err="1" smtClean="0"/>
              <a:t>capitis</a:t>
            </a:r>
            <a:r>
              <a:rPr lang="en-US" dirty="0" smtClean="0"/>
              <a:t> (the </a:t>
            </a:r>
            <a:r>
              <a:rPr lang="en-US" dirty="0" smtClean="0">
                <a:hlinkClick r:id="rId2" tooltip="Head louse"/>
              </a:rPr>
              <a:t>head louse</a:t>
            </a:r>
            <a:r>
              <a:rPr lang="en-US" dirty="0" smtClean="0"/>
              <a:t>) but will interbreed only under laboratory conditions. In their natural state, they occupy different habitats and do not usually meet. In particular, body lice have evolved to attach their eggs to clothes, whereas head lice attach their eggs to the base of hairs. The body louse diverged from the head louse at around 100,000 years ago, hinting at the time of the origin of clothing.</a:t>
            </a:r>
          </a:p>
          <a:p>
            <a:r>
              <a:rPr lang="en-US" dirty="0" smtClean="0"/>
              <a:t>The life cycle of the body louse consists of three stages: egg (also called a nit), nymph, and adult.</a:t>
            </a:r>
          </a:p>
          <a:p>
            <a:r>
              <a:rPr lang="en-US" b="1" dirty="0" smtClean="0"/>
              <a:t>Nits</a:t>
            </a:r>
            <a:r>
              <a:rPr lang="en-US" dirty="0" smtClean="0"/>
              <a:t> are louse eggs. They are generally easy to see in the seams of an infested person's clothing, particularly around the waistline, under armpits or even in body hair. They are oval and usually yellow to white in color. Body lice nits may take 1–2 weeks to hatch.</a:t>
            </a:r>
          </a:p>
          <a:p>
            <a:r>
              <a:rPr lang="en-US" dirty="0" smtClean="0"/>
              <a:t>A </a:t>
            </a:r>
            <a:r>
              <a:rPr lang="en-US" b="1" dirty="0" smtClean="0"/>
              <a:t>nymph</a:t>
            </a:r>
            <a:r>
              <a:rPr lang="en-US" dirty="0" smtClean="0"/>
              <a:t> is an immature louse that hatches from the nit (egg). A nymph looks like an adult body louse, but is smaller. Nymphs mature into adults about 9–12 days after hatching. To live, it must feed on blood.</a:t>
            </a:r>
          </a:p>
          <a:p>
            <a:r>
              <a:rPr lang="en-US" dirty="0" smtClean="0"/>
              <a:t>The </a:t>
            </a:r>
            <a:r>
              <a:rPr lang="en-US" b="1" dirty="0" smtClean="0"/>
              <a:t>adult</a:t>
            </a:r>
            <a:r>
              <a:rPr lang="en-US" dirty="0" smtClean="0"/>
              <a:t> body louse is about the size of a sesame seed (2.5–3.5 mm), has six legs, and is tan to </a:t>
            </a:r>
            <a:r>
              <a:rPr lang="en-US" dirty="0" err="1" smtClean="0"/>
              <a:t>greyish</a:t>
            </a:r>
            <a:r>
              <a:rPr lang="en-US" dirty="0" smtClean="0"/>
              <a:t>-white. Females lay eggs. To live, lice must feed on blood. If separated from their hosts, lice die.</a:t>
            </a:r>
          </a:p>
          <a:p>
            <a:endParaRPr lang="en-US" dirty="0" smtClean="0"/>
          </a:p>
          <a:p>
            <a:endParaRPr lang="uk-UA"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9269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Body lice</a:t>
            </a:r>
            <a:endParaRPr lang="uk-UA" dirty="0"/>
          </a:p>
        </p:txBody>
      </p:sp>
      <p:pic>
        <p:nvPicPr>
          <p:cNvPr id="5" name="Місце для вмісту 4" descr="Body_lice.jpg"/>
          <p:cNvPicPr>
            <a:picLocks noGrp="1" noChangeAspect="1"/>
          </p:cNvPicPr>
          <p:nvPr>
            <p:ph sz="half" idx="1"/>
          </p:nvPr>
        </p:nvPicPr>
        <p:blipFill>
          <a:blip r:embed="rId2" cstate="screen">
            <a:extLst>
              <a:ext uri="{28A0092B-C50C-407E-A947-70E740481C1C}">
                <a14:useLocalDpi xmlns:a14="http://schemas.microsoft.com/office/drawing/2010/main"/>
              </a:ext>
            </a:extLst>
          </a:blip>
          <a:srcRect/>
          <a:stretch>
            <a:fillRect/>
          </a:stretch>
        </p:blipFill>
        <p:spPr>
          <a:xfrm>
            <a:off x="323528" y="919799"/>
            <a:ext cx="3528393" cy="4885465"/>
          </a:xfrm>
        </p:spPr>
      </p:pic>
      <p:sp>
        <p:nvSpPr>
          <p:cNvPr id="4" name="Місце для вмісту 3"/>
          <p:cNvSpPr>
            <a:spLocks noGrp="1"/>
          </p:cNvSpPr>
          <p:nvPr>
            <p:ph sz="half" idx="2"/>
          </p:nvPr>
        </p:nvSpPr>
        <p:spPr>
          <a:xfrm>
            <a:off x="4427984" y="764704"/>
            <a:ext cx="4258816" cy="6093296"/>
          </a:xfrm>
        </p:spPr>
        <p:txBody>
          <a:bodyPr>
            <a:normAutofit fontScale="62500" lnSpcReduction="20000"/>
          </a:bodyPr>
          <a:lstStyle/>
          <a:p>
            <a:pPr marL="0">
              <a:spcBef>
                <a:spcPts val="0"/>
              </a:spcBef>
              <a:buNone/>
            </a:pPr>
            <a:r>
              <a:rPr lang="en-US" dirty="0" smtClean="0"/>
              <a:t> Some of the external morphologic features displayed by members of the genus </a:t>
            </a:r>
            <a:r>
              <a:rPr lang="en-US" i="1" dirty="0" err="1" smtClean="0"/>
              <a:t>Pediculus</a:t>
            </a:r>
            <a:r>
              <a:rPr lang="en-US" dirty="0" smtClean="0"/>
              <a:t> include an elongated abdominal region without any processes, and three pairs of legs, all equal in length and width. The distal tip of the male’s abdomen is rounded, whereas, the female’s is concave. Body lice are parasitic insects that live on the body, and in the clothing or bedding of infested humans. Infestation is common, found worldwide, and affects people of all races. Body lice infestations spread rapidly under crowded conditions where hygiene is poor, and there is frequent contact among people. Note the sensorial setae, or hairs that cover the louse’s body, which pick up, and transmit information to the insect about changes in its environment such as temperature, and chemical queues. The dark mass inside the abdomen is a previously ingested blood meal. Janice Harney Carr By Janice Harney Carr, Center for Disease Control - This media comes from the Centers for Disease Control and Prevention's Public Health Image Library (PHIL), with identification number #9217. </a:t>
            </a:r>
            <a:endParaRPr lang="uk-UA"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algn="ctr" eaLnBrk="1" hangingPunct="1"/>
            <a:r>
              <a:rPr lang="en-US" smtClean="0"/>
              <a:t>Other Parasites</a:t>
            </a:r>
          </a:p>
        </p:txBody>
      </p:sp>
      <p:pic>
        <p:nvPicPr>
          <p:cNvPr id="88067" name="Picture 3" descr="Mosquito"/>
          <p:cNvPicPr>
            <a:picLocks noChangeAspect="1" noChangeArrowheads="1"/>
          </p:cNvPicPr>
          <p:nvPr/>
        </p:nvPicPr>
        <p:blipFill>
          <a:blip r:embed="rId2" cstate="print"/>
          <a:srcRect/>
          <a:stretch>
            <a:fillRect/>
          </a:stretch>
        </p:blipFill>
        <p:spPr bwMode="auto">
          <a:xfrm>
            <a:off x="2286000" y="2286000"/>
            <a:ext cx="5410200" cy="3192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algn="ctr" eaLnBrk="1" hangingPunct="1"/>
            <a:r>
              <a:rPr lang="en-US" smtClean="0"/>
              <a:t>Arthropod Parasites</a:t>
            </a:r>
          </a:p>
        </p:txBody>
      </p:sp>
      <p:sp>
        <p:nvSpPr>
          <p:cNvPr id="89091" name="Rectangle 3"/>
          <p:cNvSpPr>
            <a:spLocks noGrp="1" noChangeArrowheads="1"/>
          </p:cNvSpPr>
          <p:nvPr>
            <p:ph type="body" sz="half" idx="1"/>
          </p:nvPr>
        </p:nvSpPr>
        <p:spPr/>
        <p:txBody>
          <a:bodyPr/>
          <a:lstStyle/>
          <a:p>
            <a:pPr eaLnBrk="1" hangingPunct="1"/>
            <a:r>
              <a:rPr lang="en-US" sz="2800" smtClean="0"/>
              <a:t>Scabies</a:t>
            </a:r>
          </a:p>
          <a:p>
            <a:pPr lvl="1" eaLnBrk="1" hangingPunct="1"/>
            <a:r>
              <a:rPr lang="en-US" sz="2400" smtClean="0"/>
              <a:t>Sarcoptes scabeii</a:t>
            </a:r>
          </a:p>
          <a:p>
            <a:pPr lvl="1" eaLnBrk="1" hangingPunct="1"/>
            <a:r>
              <a:rPr lang="en-US" sz="2400" smtClean="0"/>
              <a:t>Mite</a:t>
            </a:r>
          </a:p>
          <a:p>
            <a:pPr lvl="1" eaLnBrk="1" hangingPunct="1"/>
            <a:r>
              <a:rPr lang="en-US" sz="2400" smtClean="0"/>
              <a:t>Burrows into skin</a:t>
            </a:r>
          </a:p>
          <a:p>
            <a:pPr lvl="2" eaLnBrk="1" hangingPunct="1"/>
            <a:r>
              <a:rPr lang="en-US" sz="2000" smtClean="0"/>
              <a:t>Lays eggs</a:t>
            </a:r>
          </a:p>
          <a:p>
            <a:pPr lvl="2" eaLnBrk="1" hangingPunct="1"/>
            <a:r>
              <a:rPr lang="en-US" sz="2000" smtClean="0"/>
              <a:t>Intense pruritis</a:t>
            </a:r>
          </a:p>
          <a:p>
            <a:pPr lvl="1" eaLnBrk="1" hangingPunct="1"/>
            <a:r>
              <a:rPr lang="en-US" sz="2400" smtClean="0"/>
              <a:t>Direct contact</a:t>
            </a:r>
          </a:p>
          <a:p>
            <a:pPr lvl="1" eaLnBrk="1" hangingPunct="1"/>
            <a:r>
              <a:rPr lang="en-US" sz="2400" smtClean="0"/>
              <a:t>Zoonosis</a:t>
            </a:r>
          </a:p>
          <a:p>
            <a:pPr lvl="1" eaLnBrk="1" hangingPunct="1"/>
            <a:r>
              <a:rPr lang="en-US" sz="2400" smtClean="0"/>
              <a:t>TX: insecticides</a:t>
            </a:r>
          </a:p>
        </p:txBody>
      </p:sp>
      <p:pic>
        <p:nvPicPr>
          <p:cNvPr id="89092" name="Picture 6" descr="sarcoptes_scabiei"/>
          <p:cNvPicPr>
            <a:picLocks noGrp="1" noChangeAspect="1" noChangeArrowheads="1"/>
          </p:cNvPicPr>
          <p:nvPr>
            <p:ph sz="half" idx="2"/>
          </p:nvPr>
        </p:nvPicPr>
        <p:blipFill>
          <a:blip r:embed="rId2" cstate="print"/>
          <a:srcRect/>
          <a:stretch>
            <a:fillRect/>
          </a:stretch>
        </p:blipFill>
        <p:spPr>
          <a:xfrm>
            <a:off x="5334000" y="2514600"/>
            <a:ext cx="3276600" cy="2457450"/>
          </a:xfr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r>
              <a:rPr lang="en-US" smtClean="0"/>
              <a:t>Arthropod Parasites</a:t>
            </a:r>
          </a:p>
        </p:txBody>
      </p:sp>
      <p:sp>
        <p:nvSpPr>
          <p:cNvPr id="90115" name="Rectangle 4"/>
          <p:cNvSpPr>
            <a:spLocks noGrp="1" noChangeArrowheads="1"/>
          </p:cNvSpPr>
          <p:nvPr>
            <p:ph type="body" sz="half" idx="2"/>
          </p:nvPr>
        </p:nvSpPr>
        <p:spPr/>
        <p:txBody>
          <a:bodyPr/>
          <a:lstStyle/>
          <a:p>
            <a:pPr eaLnBrk="1" hangingPunct="1">
              <a:lnSpc>
                <a:spcPct val="90000"/>
              </a:lnSpc>
            </a:pPr>
            <a:r>
              <a:rPr lang="en-US" sz="2400" smtClean="0"/>
              <a:t>Pediculosis</a:t>
            </a:r>
          </a:p>
          <a:p>
            <a:pPr eaLnBrk="1" hangingPunct="1">
              <a:lnSpc>
                <a:spcPct val="90000"/>
              </a:lnSpc>
            </a:pPr>
            <a:r>
              <a:rPr lang="en-US" sz="2400" smtClean="0"/>
              <a:t>Human Lice</a:t>
            </a:r>
          </a:p>
          <a:p>
            <a:pPr lvl="1" eaLnBrk="1" hangingPunct="1">
              <a:lnSpc>
                <a:spcPct val="90000"/>
              </a:lnSpc>
            </a:pPr>
            <a:r>
              <a:rPr lang="en-US" sz="2000" smtClean="0"/>
              <a:t>Head</a:t>
            </a:r>
          </a:p>
          <a:p>
            <a:pPr lvl="1" eaLnBrk="1" hangingPunct="1">
              <a:lnSpc>
                <a:spcPct val="90000"/>
              </a:lnSpc>
            </a:pPr>
            <a:r>
              <a:rPr lang="en-US" sz="2000" smtClean="0"/>
              <a:t>Body</a:t>
            </a:r>
          </a:p>
          <a:p>
            <a:pPr eaLnBrk="1" hangingPunct="1">
              <a:lnSpc>
                <a:spcPct val="90000"/>
              </a:lnSpc>
            </a:pPr>
            <a:r>
              <a:rPr lang="en-US" sz="2400" smtClean="0"/>
              <a:t>Direct contact</a:t>
            </a:r>
          </a:p>
          <a:p>
            <a:pPr eaLnBrk="1" hangingPunct="1">
              <a:lnSpc>
                <a:spcPct val="90000"/>
              </a:lnSpc>
            </a:pPr>
            <a:r>
              <a:rPr lang="en-US" sz="2400" smtClean="0"/>
              <a:t>Blood meal</a:t>
            </a:r>
          </a:p>
          <a:p>
            <a:pPr eaLnBrk="1" hangingPunct="1">
              <a:lnSpc>
                <a:spcPct val="90000"/>
              </a:lnSpc>
            </a:pPr>
            <a:r>
              <a:rPr lang="en-US" sz="2400" smtClean="0"/>
              <a:t>Eggs (nits) laid at base of hair shaft</a:t>
            </a:r>
          </a:p>
          <a:p>
            <a:pPr eaLnBrk="1" hangingPunct="1">
              <a:lnSpc>
                <a:spcPct val="90000"/>
              </a:lnSpc>
            </a:pPr>
            <a:r>
              <a:rPr lang="en-US" sz="2400" smtClean="0"/>
              <a:t>Pruritis</a:t>
            </a:r>
          </a:p>
          <a:p>
            <a:pPr eaLnBrk="1" hangingPunct="1">
              <a:lnSpc>
                <a:spcPct val="90000"/>
              </a:lnSpc>
            </a:pPr>
            <a:r>
              <a:rPr lang="en-US" sz="2400" smtClean="0"/>
              <a:t>TX: Insecticides</a:t>
            </a:r>
          </a:p>
        </p:txBody>
      </p:sp>
      <p:pic>
        <p:nvPicPr>
          <p:cNvPr id="90116" name="Picture 6" descr="pediculus_capits"/>
          <p:cNvPicPr>
            <a:picLocks noGrp="1" noChangeAspect="1" noChangeArrowheads="1"/>
          </p:cNvPicPr>
          <p:nvPr>
            <p:ph sz="half" idx="1"/>
          </p:nvPr>
        </p:nvPicPr>
        <p:blipFill>
          <a:blip r:embed="rId2" cstate="print"/>
          <a:srcRect/>
          <a:stretch>
            <a:fillRect/>
          </a:stretch>
        </p:blipFill>
        <p:spPr>
          <a:xfrm>
            <a:off x="1676400" y="1981200"/>
            <a:ext cx="2668588" cy="3429000"/>
          </a:xfrm>
          <a:noFill/>
        </p:spPr>
      </p:pic>
      <p:sp>
        <p:nvSpPr>
          <p:cNvPr id="90117" name="Text Box 7"/>
          <p:cNvSpPr txBox="1">
            <a:spLocks noChangeArrowheads="1"/>
          </p:cNvSpPr>
          <p:nvPr/>
        </p:nvSpPr>
        <p:spPr bwMode="auto">
          <a:xfrm>
            <a:off x="1752600" y="5486400"/>
            <a:ext cx="2562225" cy="457200"/>
          </a:xfrm>
          <a:prstGeom prst="rect">
            <a:avLst/>
          </a:prstGeom>
          <a:noFill/>
          <a:ln w="9525">
            <a:noFill/>
            <a:miter lim="800000"/>
            <a:headEnd/>
            <a:tailEnd/>
          </a:ln>
        </p:spPr>
        <p:txBody>
          <a:bodyPr wrap="none">
            <a:spAutoFit/>
          </a:bodyPr>
          <a:lstStyle/>
          <a:p>
            <a:r>
              <a:rPr lang="en-US" i="1"/>
              <a:t>Pediculus humanus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620688"/>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PARASITIC  ARTHROPODS</a:t>
            </a:r>
            <a:endParaRPr lang="ru-RU" dirty="0"/>
          </a:p>
        </p:txBody>
      </p:sp>
      <p:sp>
        <p:nvSpPr>
          <p:cNvPr id="3" name="Содержимое 2"/>
          <p:cNvSpPr>
            <a:spLocks noGrp="1"/>
          </p:cNvSpPr>
          <p:nvPr>
            <p:ph idx="1"/>
          </p:nvPr>
        </p:nvSpPr>
        <p:spPr>
          <a:xfrm>
            <a:off x="0" y="692696"/>
            <a:ext cx="9144000" cy="5976664"/>
          </a:xfrm>
        </p:spPr>
        <p:txBody>
          <a:bodyPr>
            <a:normAutofit fontScale="77500" lnSpcReduction="20000"/>
          </a:bodyPr>
          <a:lstStyle/>
          <a:p>
            <a:r>
              <a:rPr lang="en-US" dirty="0" smtClean="0"/>
              <a:t>Here, we shall deal with arthropods that are parasitic to and cause disease in man.  For example, </a:t>
            </a:r>
            <a:r>
              <a:rPr lang="en-US" dirty="0" err="1" smtClean="0"/>
              <a:t>myiasis</a:t>
            </a:r>
            <a:r>
              <a:rPr lang="en-US" dirty="0" smtClean="0"/>
              <a:t> (burial of larvae in tissue) is an obligatory step in the life cycle of some flies and incidental for others. Species that cause </a:t>
            </a:r>
            <a:r>
              <a:rPr lang="en-US" dirty="0" err="1" smtClean="0"/>
              <a:t>myiasis</a:t>
            </a:r>
            <a:r>
              <a:rPr lang="en-US" dirty="0" smtClean="0"/>
              <a:t> in the Americas are </a:t>
            </a:r>
            <a:r>
              <a:rPr lang="en-US" b="1" i="1" dirty="0" err="1" smtClean="0"/>
              <a:t>Cochliomyia</a:t>
            </a:r>
            <a:r>
              <a:rPr lang="en-US" dirty="0" smtClean="0"/>
              <a:t> (Screw worm fly), </a:t>
            </a:r>
            <a:r>
              <a:rPr lang="en-US" b="1" i="1" dirty="0" err="1" smtClean="0"/>
              <a:t>Calliphora</a:t>
            </a:r>
            <a:r>
              <a:rPr lang="en-US" b="1" dirty="0" smtClean="0"/>
              <a:t>, </a:t>
            </a:r>
            <a:r>
              <a:rPr lang="en-US" b="1" i="1" dirty="0" err="1" smtClean="0"/>
              <a:t>Oestrus</a:t>
            </a:r>
            <a:r>
              <a:rPr lang="en-US" b="1" dirty="0" smtClean="0"/>
              <a:t>, </a:t>
            </a:r>
            <a:r>
              <a:rPr lang="en-US" b="1" i="1" dirty="0" err="1" smtClean="0"/>
              <a:t>Sarcophaga</a:t>
            </a:r>
            <a:r>
              <a:rPr lang="en-US" b="1" dirty="0" smtClean="0"/>
              <a:t>, </a:t>
            </a:r>
            <a:r>
              <a:rPr lang="en-US" b="1" i="1" dirty="0" err="1" smtClean="0"/>
              <a:t>Gastrophilus</a:t>
            </a:r>
            <a:r>
              <a:rPr lang="en-US" b="1" dirty="0" smtClean="0"/>
              <a:t>, </a:t>
            </a:r>
            <a:r>
              <a:rPr lang="en-US" dirty="0" smtClean="0"/>
              <a:t>etc. </a:t>
            </a:r>
            <a:r>
              <a:rPr lang="en-US" i="1" u="sng" dirty="0" err="1" smtClean="0"/>
              <a:t>Myiasis</a:t>
            </a:r>
            <a:r>
              <a:rPr lang="en-US" i="1" u="sng" dirty="0" smtClean="0"/>
              <a:t> </a:t>
            </a:r>
            <a:r>
              <a:rPr lang="en-US" u="sng" dirty="0" smtClean="0"/>
              <a:t>may be </a:t>
            </a:r>
            <a:r>
              <a:rPr lang="en-US" u="sng" dirty="0" err="1" smtClean="0"/>
              <a:t>cutaneous</a:t>
            </a:r>
            <a:r>
              <a:rPr lang="en-US" u="sng" dirty="0" smtClean="0"/>
              <a:t>, arterial, intestinal or urinary in normal tissue or in pre-existing wounds</a:t>
            </a:r>
            <a:r>
              <a:rPr lang="en-US" dirty="0" smtClean="0"/>
              <a:t>, some of which may result from other infections. Larvae can burrow through necrotic or healthy tissue using their </a:t>
            </a:r>
            <a:r>
              <a:rPr lang="en-US" dirty="0" err="1" smtClean="0"/>
              <a:t>mandibular</a:t>
            </a:r>
            <a:r>
              <a:rPr lang="en-US" dirty="0" smtClean="0"/>
              <a:t> hooks aided by </a:t>
            </a:r>
            <a:r>
              <a:rPr lang="en-US" dirty="0" err="1" smtClean="0"/>
              <a:t>proteolytic</a:t>
            </a:r>
            <a:r>
              <a:rPr lang="en-US" dirty="0" smtClean="0"/>
              <a:t> enzymes. They can cause mechanical damage and the affected area may be the site of a secondary infection. </a:t>
            </a:r>
            <a:r>
              <a:rPr lang="en-US" dirty="0" err="1" smtClean="0"/>
              <a:t>Cutaneous</a:t>
            </a:r>
            <a:r>
              <a:rPr lang="en-US" dirty="0" smtClean="0"/>
              <a:t> </a:t>
            </a:r>
            <a:r>
              <a:rPr lang="en-US" dirty="0" err="1" smtClean="0"/>
              <a:t>myiasis</a:t>
            </a:r>
            <a:r>
              <a:rPr lang="en-US" dirty="0" smtClean="0"/>
              <a:t> may require surgical removal of burrowed larvae. </a:t>
            </a:r>
          </a:p>
          <a:p>
            <a:pPr>
              <a:buNone/>
            </a:pPr>
            <a:r>
              <a:rPr lang="en-US" b="1" dirty="0" smtClean="0"/>
              <a:t>Treatment</a:t>
            </a:r>
            <a:r>
              <a:rPr lang="en-US" dirty="0" smtClean="0"/>
              <a:t> : Eggs and maggots may be washed from hair, skin and wounds with soap and water. Urinary </a:t>
            </a:r>
            <a:r>
              <a:rPr lang="en-US" dirty="0" err="1" smtClean="0"/>
              <a:t>myiasis</a:t>
            </a:r>
            <a:r>
              <a:rPr lang="en-US" dirty="0" smtClean="0"/>
              <a:t> usually clears itself. Purgation with anti-</a:t>
            </a:r>
            <a:r>
              <a:rPr lang="en-US" dirty="0" err="1" smtClean="0"/>
              <a:t>helminths</a:t>
            </a:r>
            <a:r>
              <a:rPr lang="en-US" dirty="0" smtClean="0"/>
              <a:t> may be necessary for gastrointestinal </a:t>
            </a:r>
            <a:r>
              <a:rPr lang="en-US" dirty="0" err="1" smtClean="0"/>
              <a:t>myiasis</a:t>
            </a:r>
            <a:r>
              <a:rPr lang="en-US" dirty="0" smtClean="0"/>
              <a:t>.</a:t>
            </a:r>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4"/>
          <p:cNvSpPr>
            <a:spLocks noGrp="1" noChangeArrowheads="1"/>
          </p:cNvSpPr>
          <p:nvPr>
            <p:ph type="title"/>
          </p:nvPr>
        </p:nvSpPr>
        <p:spPr/>
        <p:txBody>
          <a:bodyPr/>
          <a:lstStyle/>
          <a:p>
            <a:pPr eaLnBrk="1" hangingPunct="1"/>
            <a:r>
              <a:rPr lang="en-US" smtClean="0"/>
              <a:t>Human Lice</a:t>
            </a:r>
          </a:p>
        </p:txBody>
      </p:sp>
      <p:pic>
        <p:nvPicPr>
          <p:cNvPr id="91139" name="Picture 6" descr="adult_head_louse_gross"/>
          <p:cNvPicPr>
            <a:picLocks noGrp="1" noChangeAspect="1" noChangeArrowheads="1"/>
          </p:cNvPicPr>
          <p:nvPr>
            <p:ph sz="half" idx="1"/>
          </p:nvPr>
        </p:nvPicPr>
        <p:blipFill>
          <a:blip r:embed="rId2" cstate="print"/>
          <a:srcRect/>
          <a:stretch>
            <a:fillRect/>
          </a:stretch>
        </p:blipFill>
        <p:spPr>
          <a:xfrm>
            <a:off x="1219200" y="2286000"/>
            <a:ext cx="4237038" cy="2419350"/>
          </a:xfrm>
          <a:noFill/>
        </p:spPr>
      </p:pic>
      <p:pic>
        <p:nvPicPr>
          <p:cNvPr id="91140" name="Picture 7" descr="head_louse_nit_on_hair"/>
          <p:cNvPicPr>
            <a:picLocks noGrp="1" noChangeAspect="1" noChangeArrowheads="1"/>
          </p:cNvPicPr>
          <p:nvPr>
            <p:ph sz="quarter" idx="2"/>
          </p:nvPr>
        </p:nvPicPr>
        <p:blipFill>
          <a:blip r:embed="rId3" cstate="print"/>
          <a:srcRect/>
          <a:stretch>
            <a:fillRect/>
          </a:stretch>
        </p:blipFill>
        <p:spPr>
          <a:xfrm>
            <a:off x="5791200" y="1524000"/>
            <a:ext cx="2471738" cy="1981200"/>
          </a:xfrm>
          <a:noFill/>
        </p:spPr>
      </p:pic>
      <p:pic>
        <p:nvPicPr>
          <p:cNvPr id="91141" name="Picture 9" descr="pubic_louse_Phthirus_pubis"/>
          <p:cNvPicPr>
            <a:picLocks noGrp="1" noChangeAspect="1" noChangeArrowheads="1"/>
          </p:cNvPicPr>
          <p:nvPr>
            <p:ph sz="quarter" idx="3"/>
          </p:nvPr>
        </p:nvPicPr>
        <p:blipFill>
          <a:blip r:embed="rId4" cstate="print"/>
          <a:srcRect/>
          <a:stretch>
            <a:fillRect/>
          </a:stretch>
        </p:blipFill>
        <p:spPr>
          <a:xfrm>
            <a:off x="6011863" y="4114800"/>
            <a:ext cx="2057400" cy="1981200"/>
          </a:xfrm>
          <a:noFill/>
        </p:spPr>
      </p:pic>
      <p:sp>
        <p:nvSpPr>
          <p:cNvPr id="91142" name="Text Box 11"/>
          <p:cNvSpPr txBox="1">
            <a:spLocks noChangeArrowheads="1"/>
          </p:cNvSpPr>
          <p:nvPr/>
        </p:nvSpPr>
        <p:spPr bwMode="auto">
          <a:xfrm>
            <a:off x="1905000" y="4953000"/>
            <a:ext cx="2562225" cy="457200"/>
          </a:xfrm>
          <a:prstGeom prst="rect">
            <a:avLst/>
          </a:prstGeom>
          <a:noFill/>
          <a:ln w="9525">
            <a:noFill/>
            <a:miter lim="800000"/>
            <a:headEnd/>
            <a:tailEnd/>
          </a:ln>
        </p:spPr>
        <p:txBody>
          <a:bodyPr wrap="none">
            <a:spAutoFit/>
          </a:bodyPr>
          <a:lstStyle/>
          <a:p>
            <a:r>
              <a:rPr lang="en-US" i="1"/>
              <a:t>Pediculus humanus</a:t>
            </a:r>
          </a:p>
        </p:txBody>
      </p:sp>
      <p:sp>
        <p:nvSpPr>
          <p:cNvPr id="91143" name="Text Box 12"/>
          <p:cNvSpPr txBox="1">
            <a:spLocks noChangeArrowheads="1"/>
          </p:cNvSpPr>
          <p:nvPr/>
        </p:nvSpPr>
        <p:spPr bwMode="auto">
          <a:xfrm>
            <a:off x="6248400" y="3505200"/>
            <a:ext cx="1622425" cy="457200"/>
          </a:xfrm>
          <a:prstGeom prst="rect">
            <a:avLst/>
          </a:prstGeom>
          <a:noFill/>
          <a:ln w="9525">
            <a:noFill/>
            <a:miter lim="800000"/>
            <a:headEnd/>
            <a:tailEnd/>
          </a:ln>
        </p:spPr>
        <p:txBody>
          <a:bodyPr wrap="none">
            <a:spAutoFit/>
          </a:bodyPr>
          <a:lstStyle/>
          <a:p>
            <a:r>
              <a:rPr lang="en-US"/>
              <a:t>Nits on hair</a:t>
            </a:r>
          </a:p>
        </p:txBody>
      </p:sp>
      <p:sp>
        <p:nvSpPr>
          <p:cNvPr id="91144" name="Text Box 13"/>
          <p:cNvSpPr txBox="1">
            <a:spLocks noChangeArrowheads="1"/>
          </p:cNvSpPr>
          <p:nvPr/>
        </p:nvSpPr>
        <p:spPr bwMode="auto">
          <a:xfrm>
            <a:off x="4800600" y="5715000"/>
            <a:ext cx="1096963" cy="457200"/>
          </a:xfrm>
          <a:prstGeom prst="rect">
            <a:avLst/>
          </a:prstGeom>
          <a:noFill/>
          <a:ln w="9525">
            <a:noFill/>
            <a:miter lim="800000"/>
            <a:headEnd/>
            <a:tailEnd/>
          </a:ln>
        </p:spPr>
        <p:txBody>
          <a:bodyPr wrap="none">
            <a:spAutoFit/>
          </a:bodyPr>
          <a:lstStyle/>
          <a:p>
            <a:r>
              <a:rPr lang="en-US"/>
              <a:t>“crabs”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05273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t/>
            </a:r>
            <a:br>
              <a:rPr lang="en-US" b="1" dirty="0" smtClean="0"/>
            </a:br>
            <a:r>
              <a:rPr lang="en-US" b="1" dirty="0" smtClean="0"/>
              <a:t/>
            </a:r>
            <a:br>
              <a:rPr lang="en-US" b="1" dirty="0" smtClean="0"/>
            </a:br>
            <a:r>
              <a:rPr lang="en-US" b="1" dirty="0" smtClean="0"/>
              <a:t>Clinical Presentation</a:t>
            </a:r>
            <a:br>
              <a:rPr lang="en-US" b="1" dirty="0" smtClean="0"/>
            </a:br>
            <a:r>
              <a:rPr lang="en-US" b="1" dirty="0" smtClean="0"/>
              <a:t>Modes of Transmission:</a:t>
            </a:r>
            <a:br>
              <a:rPr lang="en-US" b="1" dirty="0" smtClean="0"/>
            </a:br>
            <a:r>
              <a:rPr lang="en-US" b="1" dirty="0" smtClean="0"/>
              <a:t/>
            </a:r>
            <a:br>
              <a:rPr lang="en-US" b="1" dirty="0" smtClean="0"/>
            </a:br>
            <a:endParaRPr lang="uk-UA" dirty="0"/>
          </a:p>
        </p:txBody>
      </p:sp>
      <p:sp>
        <p:nvSpPr>
          <p:cNvPr id="3" name="Місце для вмісту 2"/>
          <p:cNvSpPr>
            <a:spLocks noGrp="1"/>
          </p:cNvSpPr>
          <p:nvPr>
            <p:ph idx="1"/>
          </p:nvPr>
        </p:nvSpPr>
        <p:spPr>
          <a:xfrm>
            <a:off x="0" y="1124744"/>
            <a:ext cx="9144000" cy="5733256"/>
          </a:xfrm>
        </p:spPr>
        <p:txBody>
          <a:bodyPr>
            <a:normAutofit fontScale="70000" lnSpcReduction="20000"/>
          </a:bodyPr>
          <a:lstStyle/>
          <a:p>
            <a:pPr>
              <a:buNone/>
            </a:pPr>
            <a:r>
              <a:rPr lang="en-US" dirty="0" smtClean="0"/>
              <a:t> The majority of head lice infestations are asymptomatic. When symptoms are noted they may include a tickling feeling of something moving in the hair, itching, caused by an allergic reaction to louse saliva, and irritability. Secondary bacterial infection may be a complication. Body lice can serve as vectors for </a:t>
            </a:r>
            <a:r>
              <a:rPr lang="en-US" i="1" dirty="0" err="1" smtClean="0"/>
              <a:t>Rickettsia</a:t>
            </a:r>
            <a:r>
              <a:rPr lang="en-US" i="1" dirty="0" smtClean="0"/>
              <a:t> </a:t>
            </a:r>
            <a:r>
              <a:rPr lang="en-US" i="1" dirty="0" err="1" smtClean="0"/>
              <a:t>prowazekii</a:t>
            </a:r>
            <a:r>
              <a:rPr lang="en-US" i="1" dirty="0" smtClean="0"/>
              <a:t> </a:t>
            </a:r>
            <a:r>
              <a:rPr lang="en-US" dirty="0" smtClean="0"/>
              <a:t>(epidemic typhus), </a:t>
            </a:r>
            <a:r>
              <a:rPr lang="en-US" i="1" dirty="0" err="1" smtClean="0"/>
              <a:t>Bartonella</a:t>
            </a:r>
            <a:r>
              <a:rPr lang="en-US" i="1" dirty="0" smtClean="0"/>
              <a:t> </a:t>
            </a:r>
            <a:r>
              <a:rPr lang="en-US" i="1" dirty="0" err="1" smtClean="0"/>
              <a:t>quintana</a:t>
            </a:r>
            <a:r>
              <a:rPr lang="en-US" i="1" dirty="0" smtClean="0"/>
              <a:t> </a:t>
            </a:r>
            <a:r>
              <a:rPr lang="en-US" dirty="0" smtClean="0"/>
              <a:t>(trench fever), and </a:t>
            </a:r>
            <a:r>
              <a:rPr lang="en-US" i="1" dirty="0" err="1" smtClean="0"/>
              <a:t>Borrelia</a:t>
            </a:r>
            <a:r>
              <a:rPr lang="en-US" i="1" dirty="0" smtClean="0"/>
              <a:t> </a:t>
            </a:r>
            <a:r>
              <a:rPr lang="en-US" i="1" dirty="0" err="1" smtClean="0"/>
              <a:t>recurrentis</a:t>
            </a:r>
            <a:r>
              <a:rPr lang="en-US" i="1" dirty="0" smtClean="0"/>
              <a:t> </a:t>
            </a:r>
            <a:r>
              <a:rPr lang="en-US" dirty="0" smtClean="0"/>
              <a:t>(louse-borne relapsing fever).</a:t>
            </a:r>
          </a:p>
          <a:p>
            <a:pPr>
              <a:buNone/>
            </a:pPr>
            <a:r>
              <a:rPr lang="en-US" dirty="0" smtClean="0"/>
              <a:t>The main mode of transmission of head lice is contact with a person who is already infested (i.e., head-to-head contact). Contact is common during play (sports activities, playgrounds, at camp, and slumber parties) at school and at home.</a:t>
            </a:r>
          </a:p>
          <a:p>
            <a:pPr>
              <a:buNone/>
            </a:pPr>
            <a:r>
              <a:rPr lang="en-US" dirty="0" smtClean="0"/>
              <a:t>Less commonly, transmission via </a:t>
            </a:r>
            <a:r>
              <a:rPr lang="en-US" dirty="0" err="1" smtClean="0"/>
              <a:t>fomites</a:t>
            </a:r>
            <a:r>
              <a:rPr lang="en-US" dirty="0" smtClean="0"/>
              <a:t> may occur with regards to head lice (more common with body lice). Wearing clothing, such as hats, scarves, coats, sports uniforms, or hair ribbons worn by an infested person; using infested combs, brushes or towels; or lying on a bed, couch, pillow, carpet, or stuffed animal that has recently been in contact with an infested person may result in transmission. Of note, both nymph and adult lice forms need to feed on blood to live. If an adult louse does not have a blood meal, it can die in 2 days.</a:t>
            </a:r>
          </a:p>
          <a:p>
            <a:pPr>
              <a:buNone/>
            </a:pPr>
            <a:endParaRPr lang="uk-UA" dirty="0" smtClean="0"/>
          </a:p>
          <a:p>
            <a:endParaRPr lang="uk-UA"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вмісту 4" descr="Body_Louse_(Pediculus_humanus_humanus).jpg"/>
          <p:cNvPicPr>
            <a:picLocks noGrp="1" noChangeAspect="1"/>
          </p:cNvPicPr>
          <p:nvPr>
            <p:ph sz="half" idx="1"/>
          </p:nvPr>
        </p:nvPicPr>
        <p:blipFill>
          <a:blip r:embed="rId2" cstate="screen">
            <a:extLst>
              <a:ext uri="{28A0092B-C50C-407E-A947-70E740481C1C}">
                <a14:useLocalDpi xmlns:a14="http://schemas.microsoft.com/office/drawing/2010/main"/>
              </a:ext>
            </a:extLst>
          </a:blip>
          <a:srcRect/>
          <a:stretch>
            <a:fillRect/>
          </a:stretch>
        </p:blipFill>
        <p:spPr>
          <a:xfrm>
            <a:off x="395536" y="2708087"/>
            <a:ext cx="3372457" cy="3313201"/>
          </a:xfrm>
        </p:spPr>
      </p:pic>
      <p:sp>
        <p:nvSpPr>
          <p:cNvPr id="4" name="Місце для вмісту 3"/>
          <p:cNvSpPr>
            <a:spLocks noGrp="1"/>
          </p:cNvSpPr>
          <p:nvPr>
            <p:ph sz="half" idx="2"/>
          </p:nvPr>
        </p:nvSpPr>
        <p:spPr>
          <a:xfrm>
            <a:off x="4211960" y="620688"/>
            <a:ext cx="4932040" cy="5217443"/>
          </a:xfrm>
        </p:spPr>
        <p:txBody>
          <a:bodyPr>
            <a:normAutofit fontScale="85000" lnSpcReduction="20000"/>
          </a:bodyPr>
          <a:lstStyle/>
          <a:p>
            <a:pPr>
              <a:buNone/>
            </a:pPr>
            <a:r>
              <a:rPr lang="en-US" dirty="0" smtClean="0"/>
              <a:t>	Pubic lice, also known as crab lice, infest widely-spaced coarse hair in the pubic area in adults or eye lashes in children. Transmission in adults is usually by sexual contact. </a:t>
            </a:r>
          </a:p>
          <a:p>
            <a:pPr>
              <a:buNone/>
            </a:pPr>
            <a:r>
              <a:rPr lang="en-US" b="1" dirty="0" smtClean="0"/>
              <a:t>Diagnosis</a:t>
            </a:r>
            <a:r>
              <a:rPr lang="en-US" dirty="0" smtClean="0"/>
              <a:t> is based on finding lice or </a:t>
            </a:r>
            <a:r>
              <a:rPr lang="en-US" dirty="0" smtClean="0">
                <a:hlinkClick r:id="rId3"/>
              </a:rPr>
              <a:t>nits</a:t>
            </a:r>
            <a:r>
              <a:rPr lang="en-US" dirty="0" smtClean="0"/>
              <a:t> in the infested area; crab lice may be difficult to see at the base of the hair. </a:t>
            </a:r>
          </a:p>
          <a:p>
            <a:pPr>
              <a:buNone/>
            </a:pPr>
            <a:r>
              <a:rPr lang="en-US" b="1" dirty="0" err="1" smtClean="0"/>
              <a:t>Treatment:The</a:t>
            </a:r>
            <a:r>
              <a:rPr lang="en-US" dirty="0" smtClean="0"/>
              <a:t> pubic area is treated in the same manner as the infested head. Nits and lice may be removed from eye lashes with forceps. Ointments with </a:t>
            </a:r>
            <a:r>
              <a:rPr lang="en-US" dirty="0" err="1" smtClean="0">
                <a:hlinkClick r:id="rId4"/>
              </a:rPr>
              <a:t>physostigmine</a:t>
            </a:r>
            <a:r>
              <a:rPr lang="en-US" dirty="0" smtClean="0">
                <a:hlinkClick r:id="rId4"/>
              </a:rPr>
              <a:t> </a:t>
            </a:r>
            <a:r>
              <a:rPr lang="en-US" dirty="0" smtClean="0"/>
              <a:t>(0.25%) or yellow mercury oxide are effective.</a:t>
            </a:r>
            <a:endParaRPr lang="uk-UA" dirty="0"/>
          </a:p>
        </p:txBody>
      </p:sp>
      <p:sp>
        <p:nvSpPr>
          <p:cNvPr id="6" name="Прямокутник 5"/>
          <p:cNvSpPr/>
          <p:nvPr/>
        </p:nvSpPr>
        <p:spPr>
          <a:xfrm>
            <a:off x="0" y="5962054"/>
            <a:ext cx="4572000" cy="923330"/>
          </a:xfrm>
          <a:prstGeom prst="rect">
            <a:avLst/>
          </a:prstGeom>
        </p:spPr>
        <p:txBody>
          <a:bodyPr>
            <a:spAutoFit/>
          </a:bodyPr>
          <a:lstStyle/>
          <a:p>
            <a:r>
              <a:rPr lang="en-US" dirty="0" smtClean="0"/>
              <a:t>Fresh, unstained, whole mounted specimen, obtained from post-doctoral fellow's jacket. Phase contrast image reveals </a:t>
            </a:r>
            <a:r>
              <a:rPr lang="en-US" dirty="0" err="1" smtClean="0"/>
              <a:t>trabeculae</a:t>
            </a:r>
            <a:r>
              <a:rPr lang="en-US" dirty="0" smtClean="0"/>
              <a:t>.</a:t>
            </a:r>
            <a:endParaRPr lang="uk-UA" dirty="0"/>
          </a:p>
        </p:txBody>
      </p:sp>
      <p:sp>
        <p:nvSpPr>
          <p:cNvPr id="7" name="Заголовок 1"/>
          <p:cNvSpPr>
            <a:spLocks noGrp="1"/>
          </p:cNvSpPr>
          <p:nvPr>
            <p:ph type="title"/>
          </p:nvPr>
        </p:nvSpPr>
        <p:spPr>
          <a:xfrm>
            <a:off x="467544" y="0"/>
            <a:ext cx="8229600" cy="620688"/>
          </a:xfrm>
        </p:spPr>
        <p:style>
          <a:lnRef idx="1">
            <a:schemeClr val="accent5"/>
          </a:lnRef>
          <a:fillRef idx="2">
            <a:schemeClr val="accent5"/>
          </a:fillRef>
          <a:effectRef idx="1">
            <a:schemeClr val="accent5"/>
          </a:effectRef>
          <a:fontRef idx="minor">
            <a:schemeClr val="dk1"/>
          </a:fontRef>
        </p:style>
        <p:txBody>
          <a:bodyPr>
            <a:normAutofit fontScale="90000"/>
          </a:bodyPr>
          <a:lstStyle/>
          <a:p>
            <a:r>
              <a:rPr lang="en-US" b="1" dirty="0" smtClean="0"/>
              <a:t/>
            </a:r>
            <a:br>
              <a:rPr lang="en-US" b="1" dirty="0" smtClean="0"/>
            </a:br>
            <a:r>
              <a:rPr lang="en-US" b="1" dirty="0" smtClean="0"/>
              <a:t>Pubic Lice</a:t>
            </a:r>
            <a:r>
              <a:rPr lang="en-US" i="1" dirty="0" smtClean="0"/>
              <a:t> </a:t>
            </a:r>
            <a:r>
              <a:rPr lang="en-US" i="1" dirty="0" err="1" smtClean="0"/>
              <a:t>Pthirus</a:t>
            </a:r>
            <a:r>
              <a:rPr lang="en-US" i="1" dirty="0" smtClean="0"/>
              <a:t> pubis </a:t>
            </a:r>
            <a:r>
              <a:rPr lang="en-US" dirty="0" smtClean="0"/>
              <a:t/>
            </a:r>
            <a:br>
              <a:rPr lang="en-US" dirty="0" smtClean="0"/>
            </a:br>
            <a:endParaRPr lang="ru-RU" dirty="0"/>
          </a:p>
        </p:txBody>
      </p:sp>
      <p:pic>
        <p:nvPicPr>
          <p:cNvPr id="8" name="Picture 9" descr="pubic_louse_Phthirus_pubis"/>
          <p:cNvPicPr>
            <a:picLocks noChangeAspect="1" noChangeArrowheads="1"/>
          </p:cNvPicPr>
          <p:nvPr/>
        </p:nvPicPr>
        <p:blipFill>
          <a:blip r:embed="rId5" cstate="screen">
            <a:extLst>
              <a:ext uri="{28A0092B-C50C-407E-A947-70E740481C1C}">
                <a14:useLocalDpi xmlns:a14="http://schemas.microsoft.com/office/drawing/2010/main"/>
              </a:ext>
            </a:extLst>
          </a:blip>
          <a:srcRect l="3501" t="3249" r="5475" b="16791"/>
          <a:stretch>
            <a:fillRect/>
          </a:stretch>
        </p:blipFill>
        <p:spPr>
          <a:xfrm>
            <a:off x="1115616" y="836712"/>
            <a:ext cx="1872208" cy="1584176"/>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648072"/>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Pubic Louse</a:t>
            </a:r>
            <a:endParaRPr lang="ru-RU" dirty="0"/>
          </a:p>
        </p:txBody>
      </p:sp>
      <p:sp>
        <p:nvSpPr>
          <p:cNvPr id="5" name="Прямоугольник 4"/>
          <p:cNvSpPr/>
          <p:nvPr/>
        </p:nvSpPr>
        <p:spPr>
          <a:xfrm>
            <a:off x="5272202" y="4293096"/>
            <a:ext cx="4196342" cy="830997"/>
          </a:xfrm>
          <a:prstGeom prst="rect">
            <a:avLst/>
          </a:prstGeom>
        </p:spPr>
        <p:txBody>
          <a:bodyPr wrap="square">
            <a:spAutoFit/>
          </a:bodyPr>
          <a:lstStyle/>
          <a:p>
            <a:pPr algn="ctr"/>
            <a:r>
              <a:rPr lang="en-US" dirty="0" smtClean="0"/>
              <a:t> </a:t>
            </a:r>
            <a:r>
              <a:rPr lang="en-US" sz="2400" dirty="0" smtClean="0"/>
              <a:t>Pubic Louse - </a:t>
            </a:r>
            <a:r>
              <a:rPr lang="en-US" sz="2400" i="1" dirty="0" err="1" smtClean="0"/>
              <a:t>Phthirus</a:t>
            </a:r>
            <a:r>
              <a:rPr lang="en-US" sz="2400" i="1" dirty="0" smtClean="0"/>
              <a:t> pubis </a:t>
            </a:r>
            <a:r>
              <a:rPr lang="en-US" sz="2400" dirty="0" smtClean="0"/>
              <a:t> </a:t>
            </a:r>
          </a:p>
          <a:p>
            <a:pPr algn="ctr"/>
            <a:r>
              <a:rPr lang="en-US" sz="2400" dirty="0" smtClean="0"/>
              <a:t>(SEM x110)</a:t>
            </a:r>
            <a:endParaRPr lang="ru-RU" sz="2400" dirty="0"/>
          </a:p>
        </p:txBody>
      </p:sp>
      <p:pic>
        <p:nvPicPr>
          <p:cNvPr id="7" name="Рисунок 6" descr="pubiclice-cdcar.gif"/>
          <p:cNvPicPr>
            <a:picLocks noChangeAspect="1"/>
          </p:cNvPicPr>
          <p:nvPr/>
        </p:nvPicPr>
        <p:blipFill>
          <a:blip r:embed="rId2" cstate="print"/>
          <a:stretch>
            <a:fillRect/>
          </a:stretch>
        </p:blipFill>
        <p:spPr>
          <a:xfrm>
            <a:off x="179512" y="713432"/>
            <a:ext cx="5017947" cy="3003600"/>
          </a:xfrm>
          <a:prstGeom prst="rect">
            <a:avLst/>
          </a:prstGeom>
        </p:spPr>
      </p:pic>
      <p:sp>
        <p:nvSpPr>
          <p:cNvPr id="8" name="Прямоугольник 7"/>
          <p:cNvSpPr/>
          <p:nvPr/>
        </p:nvSpPr>
        <p:spPr>
          <a:xfrm>
            <a:off x="0" y="3690898"/>
            <a:ext cx="5580112" cy="2308324"/>
          </a:xfrm>
          <a:prstGeom prst="rect">
            <a:avLst/>
          </a:prstGeom>
        </p:spPr>
        <p:txBody>
          <a:bodyPr wrap="square">
            <a:spAutoFit/>
          </a:bodyPr>
          <a:lstStyle/>
          <a:p>
            <a:r>
              <a:rPr lang="en-US" sz="2400" dirty="0" smtClean="0"/>
              <a:t>      This patient presented with an infestation of </a:t>
            </a:r>
            <a:r>
              <a:rPr lang="en-US" sz="2400" i="1" dirty="0" err="1" smtClean="0"/>
              <a:t>Phthirus</a:t>
            </a:r>
            <a:r>
              <a:rPr lang="en-US" sz="2400" i="1" dirty="0" smtClean="0"/>
              <a:t> pubis</a:t>
            </a:r>
            <a:r>
              <a:rPr lang="en-US" sz="2400" dirty="0" smtClean="0"/>
              <a:t>, or crab lice (arrows). A </a:t>
            </a:r>
            <a:r>
              <a:rPr lang="en-US" sz="2400" i="1" dirty="0" err="1" smtClean="0"/>
              <a:t>Phthirus</a:t>
            </a:r>
            <a:r>
              <a:rPr lang="en-US" sz="2400" i="1" dirty="0" smtClean="0"/>
              <a:t> pubis</a:t>
            </a:r>
            <a:r>
              <a:rPr lang="en-US" sz="2400" dirty="0" smtClean="0"/>
              <a:t> infestation has caused the </a:t>
            </a:r>
            <a:r>
              <a:rPr lang="en-US" sz="2400" dirty="0" err="1" smtClean="0"/>
              <a:t>erythematous</a:t>
            </a:r>
            <a:r>
              <a:rPr lang="en-US" sz="2400" dirty="0" smtClean="0"/>
              <a:t> lesions seen in the pubic region of this patient in response to the bites of the crab lice arthropods</a:t>
            </a:r>
            <a:endParaRPr lang="ru-RU" sz="2400" dirty="0"/>
          </a:p>
        </p:txBody>
      </p:sp>
      <p:pic>
        <p:nvPicPr>
          <p:cNvPr id="9" name="Рисунок 8" descr="louse-dk4.jpg"/>
          <p:cNvPicPr>
            <a:picLocks noChangeAspect="1"/>
          </p:cNvPicPr>
          <p:nvPr/>
        </p:nvPicPr>
        <p:blipFill>
          <a:blip r:embed="rId3" cstate="print"/>
          <a:stretch>
            <a:fillRect/>
          </a:stretch>
        </p:blipFill>
        <p:spPr>
          <a:xfrm>
            <a:off x="5652120" y="764704"/>
            <a:ext cx="2479664" cy="3164954"/>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78904" y="-27384"/>
            <a:ext cx="8229600" cy="114300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i="1" dirty="0" err="1" smtClean="0"/>
              <a:t>Phthiriasis</a:t>
            </a:r>
            <a:r>
              <a:rPr lang="en-US" i="1" dirty="0" smtClean="0"/>
              <a:t> pubis</a:t>
            </a:r>
            <a:r>
              <a:rPr lang="en-US" dirty="0" smtClean="0"/>
              <a:t> (Pubic lice) on eyelids</a:t>
            </a:r>
            <a:endParaRPr lang="ru-RU" dirty="0"/>
          </a:p>
        </p:txBody>
      </p:sp>
      <p:pic>
        <p:nvPicPr>
          <p:cNvPr id="4" name="Содержимое 3" descr="louse-dk5.jpg"/>
          <p:cNvPicPr>
            <a:picLocks noGrp="1" noChangeAspect="1"/>
          </p:cNvPicPr>
          <p:nvPr>
            <p:ph idx="1"/>
          </p:nvPr>
        </p:nvPicPr>
        <p:blipFill>
          <a:blip r:embed="rId2" cstate="print"/>
          <a:stretch>
            <a:fillRect/>
          </a:stretch>
        </p:blipFill>
        <p:spPr>
          <a:xfrm>
            <a:off x="5651500" y="1196752"/>
            <a:ext cx="3492500" cy="4432300"/>
          </a:xfrm>
        </p:spPr>
      </p:pic>
      <p:sp>
        <p:nvSpPr>
          <p:cNvPr id="5" name="Прямоугольник 4"/>
          <p:cNvSpPr/>
          <p:nvPr/>
        </p:nvSpPr>
        <p:spPr>
          <a:xfrm>
            <a:off x="0" y="5157192"/>
            <a:ext cx="5436096" cy="1077218"/>
          </a:xfrm>
          <a:prstGeom prst="rect">
            <a:avLst/>
          </a:prstGeom>
        </p:spPr>
        <p:txBody>
          <a:bodyPr wrap="square">
            <a:spAutoFit/>
          </a:bodyPr>
          <a:lstStyle/>
          <a:p>
            <a:pPr algn="ctr"/>
            <a:r>
              <a:rPr lang="en-US" sz="3200" i="1" dirty="0" err="1" smtClean="0"/>
              <a:t>Phthiriasis</a:t>
            </a:r>
            <a:r>
              <a:rPr lang="en-US" sz="3200" i="1" dirty="0" smtClean="0"/>
              <a:t> pubis</a:t>
            </a:r>
            <a:r>
              <a:rPr lang="en-US" sz="3200" dirty="0" smtClean="0"/>
              <a:t> (Pubic lice) on eyelids</a:t>
            </a:r>
            <a:endParaRPr lang="ru-RU" sz="3200" dirty="0"/>
          </a:p>
        </p:txBody>
      </p:sp>
      <p:pic>
        <p:nvPicPr>
          <p:cNvPr id="6" name="Рисунок 5" descr="eyelid.jpg"/>
          <p:cNvPicPr>
            <a:picLocks noChangeAspect="1"/>
          </p:cNvPicPr>
          <p:nvPr/>
        </p:nvPicPr>
        <p:blipFill>
          <a:blip r:embed="rId3" cstate="print"/>
          <a:stretch>
            <a:fillRect/>
          </a:stretch>
        </p:blipFill>
        <p:spPr>
          <a:xfrm>
            <a:off x="683568" y="1196752"/>
            <a:ext cx="4824536" cy="3789747"/>
          </a:xfrm>
          <a:prstGeom prst="rect">
            <a:avLst/>
          </a:prstGeom>
        </p:spPr>
      </p:pic>
      <p:sp>
        <p:nvSpPr>
          <p:cNvPr id="7" name="Прямоугольник 6"/>
          <p:cNvSpPr/>
          <p:nvPr/>
        </p:nvSpPr>
        <p:spPr>
          <a:xfrm>
            <a:off x="5363926" y="5733256"/>
            <a:ext cx="3938771" cy="954107"/>
          </a:xfrm>
          <a:prstGeom prst="rect">
            <a:avLst/>
          </a:prstGeom>
        </p:spPr>
        <p:txBody>
          <a:bodyPr wrap="square">
            <a:spAutoFit/>
          </a:bodyPr>
          <a:lstStyle/>
          <a:p>
            <a:r>
              <a:rPr lang="en-US" dirty="0" smtClean="0"/>
              <a:t>   </a:t>
            </a:r>
            <a:r>
              <a:rPr lang="en-US" sz="2800" dirty="0" smtClean="0"/>
              <a:t>Pubic Louse </a:t>
            </a:r>
          </a:p>
          <a:p>
            <a:r>
              <a:rPr lang="en-US" sz="2800" i="1" dirty="0" err="1" smtClean="0"/>
              <a:t>Pthirus</a:t>
            </a:r>
            <a:r>
              <a:rPr lang="en-US" sz="2800" i="1" dirty="0" smtClean="0"/>
              <a:t> pubis</a:t>
            </a:r>
            <a:r>
              <a:rPr lang="en-US" sz="2800" dirty="0" smtClean="0"/>
              <a:t>  (SEM x130)</a:t>
            </a:r>
            <a:endParaRPr lang="ru-RU" sz="28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20688"/>
          </a:xfrm>
        </p:spPr>
        <p:style>
          <a:lnRef idx="1">
            <a:schemeClr val="accent5"/>
          </a:lnRef>
          <a:fillRef idx="2">
            <a:schemeClr val="accent5"/>
          </a:fillRef>
          <a:effectRef idx="1">
            <a:schemeClr val="accent5"/>
          </a:effectRef>
          <a:fontRef idx="minor">
            <a:schemeClr val="dk1"/>
          </a:fontRef>
        </p:style>
        <p:txBody>
          <a:bodyPr>
            <a:normAutofit fontScale="90000"/>
          </a:bodyPr>
          <a:lstStyle/>
          <a:p>
            <a:r>
              <a:rPr lang="en-US" b="1" dirty="0" smtClean="0"/>
              <a:t/>
            </a:r>
            <a:br>
              <a:rPr lang="en-US" b="1" dirty="0" smtClean="0"/>
            </a:br>
            <a:r>
              <a:rPr lang="en-US" b="1" dirty="0" smtClean="0"/>
              <a:t>FLEAS</a:t>
            </a:r>
            <a:r>
              <a:rPr lang="en-US" dirty="0" smtClean="0"/>
              <a:t/>
            </a:r>
            <a:br>
              <a:rPr lang="en-US" dirty="0" smtClean="0"/>
            </a:br>
            <a:endParaRPr lang="ru-RU" dirty="0"/>
          </a:p>
        </p:txBody>
      </p:sp>
      <p:sp>
        <p:nvSpPr>
          <p:cNvPr id="3" name="Содержимое 2"/>
          <p:cNvSpPr>
            <a:spLocks noGrp="1"/>
          </p:cNvSpPr>
          <p:nvPr>
            <p:ph idx="1"/>
          </p:nvPr>
        </p:nvSpPr>
        <p:spPr>
          <a:xfrm>
            <a:off x="0" y="692696"/>
            <a:ext cx="9144000" cy="6165304"/>
          </a:xfrm>
        </p:spPr>
        <p:txBody>
          <a:bodyPr>
            <a:normAutofit fontScale="62500" lnSpcReduction="20000"/>
          </a:bodyPr>
          <a:lstStyle/>
          <a:p>
            <a:r>
              <a:rPr lang="en-US" dirty="0" smtClean="0"/>
              <a:t>Most fleas are of clinical significance to man because they are vectors for other parasites. However, the jigger flea or </a:t>
            </a:r>
            <a:r>
              <a:rPr lang="en-US" dirty="0" err="1" smtClean="0"/>
              <a:t>chigoe</a:t>
            </a:r>
            <a:r>
              <a:rPr lang="en-US" dirty="0" smtClean="0"/>
              <a:t> (</a:t>
            </a:r>
            <a:r>
              <a:rPr lang="en-US" i="1" dirty="0" err="1" smtClean="0"/>
              <a:t>Tunga</a:t>
            </a:r>
            <a:r>
              <a:rPr lang="en-US" i="1" dirty="0" smtClean="0"/>
              <a:t> </a:t>
            </a:r>
            <a:r>
              <a:rPr lang="en-US" i="1" dirty="0" err="1" smtClean="0"/>
              <a:t>penetrans</a:t>
            </a:r>
            <a:r>
              <a:rPr lang="en-US" dirty="0" smtClean="0"/>
              <a:t>) is a serious pest in the tropical and subtropical regions of the Americas and Africa. Diagnosis of </a:t>
            </a:r>
            <a:r>
              <a:rPr lang="en-US" dirty="0" err="1" smtClean="0"/>
              <a:t>tungiasis</a:t>
            </a:r>
            <a:r>
              <a:rPr lang="en-US" dirty="0" smtClean="0"/>
              <a:t> is rare in North America. An epidemiological study in a traditional fishing village in </a:t>
            </a:r>
            <a:r>
              <a:rPr lang="en-US" dirty="0" err="1" smtClean="0"/>
              <a:t>Ceará</a:t>
            </a:r>
            <a:r>
              <a:rPr lang="en-US" dirty="0" smtClean="0"/>
              <a:t> State, north-eastern Brazil found about 51% of the population was infested</a:t>
            </a:r>
          </a:p>
          <a:p>
            <a:r>
              <a:rPr lang="en-US" dirty="0" smtClean="0"/>
              <a:t>Fleas are </a:t>
            </a:r>
            <a:r>
              <a:rPr lang="en-US" dirty="0" err="1" smtClean="0">
                <a:hlinkClick r:id="rId2" tooltip="Holometabolism"/>
              </a:rPr>
              <a:t>holometabolous</a:t>
            </a:r>
            <a:r>
              <a:rPr lang="en-US" dirty="0" smtClean="0"/>
              <a:t> insects, going through the four </a:t>
            </a:r>
            <a:r>
              <a:rPr lang="en-US" dirty="0" smtClean="0">
                <a:hlinkClick r:id="rId3" tooltip="Biological life cycle"/>
              </a:rPr>
              <a:t>lifecycle</a:t>
            </a:r>
            <a:r>
              <a:rPr lang="en-US" dirty="0" smtClean="0"/>
              <a:t> stages of </a:t>
            </a:r>
            <a:r>
              <a:rPr lang="en-US" dirty="0" smtClean="0">
                <a:hlinkClick r:id="rId4" tooltip="Egg"/>
              </a:rPr>
              <a:t>egg</a:t>
            </a:r>
            <a:r>
              <a:rPr lang="en-US" dirty="0" smtClean="0"/>
              <a:t>, </a:t>
            </a:r>
            <a:r>
              <a:rPr lang="en-US" dirty="0" smtClean="0">
                <a:hlinkClick r:id="rId5" tooltip="Larva"/>
              </a:rPr>
              <a:t>larva</a:t>
            </a:r>
            <a:r>
              <a:rPr lang="en-US" dirty="0" smtClean="0"/>
              <a:t>, </a:t>
            </a:r>
            <a:r>
              <a:rPr lang="en-US" dirty="0" smtClean="0">
                <a:hlinkClick r:id="rId6" tooltip="Pupa"/>
              </a:rPr>
              <a:t>pupa</a:t>
            </a:r>
            <a:r>
              <a:rPr lang="en-US" dirty="0" smtClean="0"/>
              <a:t>, and </a:t>
            </a:r>
            <a:r>
              <a:rPr lang="en-US" dirty="0" smtClean="0">
                <a:hlinkClick r:id="rId7" tooltip="Imago"/>
              </a:rPr>
              <a:t>imago</a:t>
            </a:r>
            <a:r>
              <a:rPr lang="en-US" dirty="0" smtClean="0"/>
              <a:t> (adult). In most species, neither female nor male fleas are fully mature when they first emerge but must feed on blood before they become capable of reproduction.</a:t>
            </a:r>
            <a:r>
              <a:rPr lang="en-US" baseline="30000" dirty="0" smtClean="0"/>
              <a:t> </a:t>
            </a:r>
            <a:r>
              <a:rPr lang="en-US" dirty="0" smtClean="0"/>
              <a:t>The first blood meal triggers the maturation of the ovaries in females and the dissolution of the testicular plug in males, and copulation soon follows.</a:t>
            </a:r>
            <a:r>
              <a:rPr lang="en-US" baseline="30000" dirty="0" smtClean="0"/>
              <a:t> </a:t>
            </a:r>
            <a:r>
              <a:rPr lang="en-US" dirty="0" smtClean="0"/>
              <a:t>Some species breed all year round while others </a:t>
            </a:r>
            <a:r>
              <a:rPr lang="en-US" dirty="0" err="1" smtClean="0"/>
              <a:t>synchronise</a:t>
            </a:r>
            <a:r>
              <a:rPr lang="en-US" dirty="0" smtClean="0"/>
              <a:t> their activities with their hosts' life cycles or with local environmental factors and climatic conditions.</a:t>
            </a:r>
            <a:r>
              <a:rPr lang="en-US" baseline="30000" dirty="0" smtClean="0"/>
              <a:t> </a:t>
            </a:r>
            <a:r>
              <a:rPr lang="en-US" dirty="0" smtClean="0"/>
              <a:t>Flea populations consist of roughly 50% eggs, 35% larvae, 10% pupae, and 5% adults.</a:t>
            </a:r>
          </a:p>
          <a:p>
            <a:r>
              <a:rPr lang="en-US" dirty="0" smtClean="0"/>
              <a:t>Both sexes feed on blood. The female flea, after insemination, burrows itself in the skin of the toes and the sole of the foot. The female swells to the size of a pea, produces eggs and dies in the tissue. There is local reaction to the bite and the eggs and dead flea produce reaction. The infested tissue can get infected and gangrenous; auto-amputation is not uncommon. Treatments are symptomatic: infestation may be physically removed; secondary infections are treated appropriately. Shoes should be worn in infested areas.</a:t>
            </a:r>
          </a:p>
          <a:p>
            <a:endParaRPr lang="ru-R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9269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i="1" dirty="0" err="1" smtClean="0"/>
              <a:t>Pulex</a:t>
            </a:r>
            <a:r>
              <a:rPr lang="en-US" i="1" dirty="0" smtClean="0"/>
              <a:t> </a:t>
            </a:r>
            <a:r>
              <a:rPr lang="en-US" i="1" dirty="0" err="1" smtClean="0"/>
              <a:t>irritans</a:t>
            </a:r>
            <a:endParaRPr lang="uk-UA" i="1" dirty="0"/>
          </a:p>
        </p:txBody>
      </p:sp>
      <p:pic>
        <p:nvPicPr>
          <p:cNvPr id="5" name="Місце для вмісту 4" descr="Pulex_irritans_female_ZSM.jpg"/>
          <p:cNvPicPr>
            <a:picLocks noGrp="1" noChangeAspect="1"/>
          </p:cNvPicPr>
          <p:nvPr>
            <p:ph sz="half" idx="1"/>
          </p:nvPr>
        </p:nvPicPr>
        <p:blipFill>
          <a:blip r:embed="rId2" cstate="screen">
            <a:extLst>
              <a:ext uri="{28A0092B-C50C-407E-A947-70E740481C1C}">
                <a14:useLocalDpi xmlns:a14="http://schemas.microsoft.com/office/drawing/2010/main"/>
              </a:ext>
            </a:extLst>
          </a:blip>
          <a:stretch>
            <a:fillRect/>
          </a:stretch>
        </p:blipFill>
        <p:spPr>
          <a:xfrm>
            <a:off x="457200" y="1909550"/>
            <a:ext cx="4038600" cy="3907263"/>
          </a:xfrm>
        </p:spPr>
      </p:pic>
      <p:pic>
        <p:nvPicPr>
          <p:cNvPr id="6" name="Содержимое 3" descr="flea1.jpg"/>
          <p:cNvPicPr>
            <a:picLocks noGrp="1" noChangeAspect="1"/>
          </p:cNvPicPr>
          <p:nvPr>
            <p:ph sz="half" idx="2"/>
          </p:nvPr>
        </p:nvPicPr>
        <p:blipFill>
          <a:blip r:embed="rId3" cstate="print"/>
          <a:stretch>
            <a:fillRect/>
          </a:stretch>
        </p:blipFill>
        <p:spPr>
          <a:xfrm>
            <a:off x="5220072" y="1916832"/>
            <a:ext cx="3226131" cy="4104492"/>
          </a:xfrm>
        </p:spPr>
      </p:pic>
      <p:sp>
        <p:nvSpPr>
          <p:cNvPr id="7" name="Прямокутник 6"/>
          <p:cNvSpPr/>
          <p:nvPr/>
        </p:nvSpPr>
        <p:spPr>
          <a:xfrm>
            <a:off x="467544" y="6093296"/>
            <a:ext cx="2158732" cy="369332"/>
          </a:xfrm>
          <a:prstGeom prst="rect">
            <a:avLst/>
          </a:prstGeom>
        </p:spPr>
        <p:txBody>
          <a:bodyPr wrap="none">
            <a:spAutoFit/>
          </a:bodyPr>
          <a:lstStyle/>
          <a:p>
            <a:r>
              <a:rPr lang="en-US" dirty="0" err="1" smtClean="0"/>
              <a:t>Pulex</a:t>
            </a:r>
            <a:r>
              <a:rPr lang="en-US" dirty="0" smtClean="0"/>
              <a:t> </a:t>
            </a:r>
            <a:r>
              <a:rPr lang="en-US" dirty="0" err="1" smtClean="0"/>
              <a:t>irritans</a:t>
            </a:r>
            <a:r>
              <a:rPr lang="en-US" dirty="0" smtClean="0"/>
              <a:t>, female</a:t>
            </a:r>
            <a:endParaRPr lang="uk-UA" dirty="0"/>
          </a:p>
        </p:txBody>
      </p:sp>
      <p:sp>
        <p:nvSpPr>
          <p:cNvPr id="9" name="Прямокутник 8"/>
          <p:cNvSpPr/>
          <p:nvPr/>
        </p:nvSpPr>
        <p:spPr>
          <a:xfrm>
            <a:off x="6156176" y="6165304"/>
            <a:ext cx="1214756" cy="369332"/>
          </a:xfrm>
          <a:prstGeom prst="rect">
            <a:avLst/>
          </a:prstGeom>
        </p:spPr>
        <p:txBody>
          <a:bodyPr wrap="none">
            <a:spAutoFit/>
          </a:bodyPr>
          <a:lstStyle/>
          <a:p>
            <a:r>
              <a:rPr lang="en-US" dirty="0" smtClean="0"/>
              <a:t>SEM photo</a:t>
            </a:r>
            <a:endParaRPr lang="uk-UA"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Місце для вмісту 3" descr="PulexIrritans.jpg"/>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3569" y="1484784"/>
            <a:ext cx="9139625" cy="4326055"/>
          </a:xfrm>
        </p:spPr>
      </p:pic>
      <p:sp>
        <p:nvSpPr>
          <p:cNvPr id="5" name="Прямокутник 4"/>
          <p:cNvSpPr/>
          <p:nvPr/>
        </p:nvSpPr>
        <p:spPr>
          <a:xfrm>
            <a:off x="159225" y="6093296"/>
            <a:ext cx="8735660" cy="400110"/>
          </a:xfrm>
          <a:prstGeom prst="rect">
            <a:avLst/>
          </a:prstGeom>
        </p:spPr>
        <p:txBody>
          <a:bodyPr wrap="none">
            <a:spAutoFit/>
          </a:bodyPr>
          <a:lstStyle/>
          <a:p>
            <a:pPr algn="ctr"/>
            <a:r>
              <a:rPr lang="en-US" sz="2000" dirty="0" smtClean="0"/>
              <a:t>Herms, William </a:t>
            </a:r>
            <a:r>
              <a:rPr lang="en-US" sz="2000" dirty="0" err="1" smtClean="0"/>
              <a:t>Brodbeck</a:t>
            </a:r>
            <a:r>
              <a:rPr lang="en-US" sz="2000" dirty="0" smtClean="0"/>
              <a:t> (1876-1949)  Medical and Veterinary Entomology (1915)</a:t>
            </a:r>
            <a:endParaRPr lang="uk-UA" sz="2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764704"/>
          </a:xfrm>
        </p:spPr>
        <p:style>
          <a:lnRef idx="1">
            <a:schemeClr val="accent3"/>
          </a:lnRef>
          <a:fillRef idx="2">
            <a:schemeClr val="accent3"/>
          </a:fillRef>
          <a:effectRef idx="1">
            <a:schemeClr val="accent3"/>
          </a:effectRef>
          <a:fontRef idx="minor">
            <a:schemeClr val="dk1"/>
          </a:fontRef>
        </p:style>
        <p:txBody>
          <a:bodyPr/>
          <a:lstStyle/>
          <a:p>
            <a:r>
              <a:rPr lang="en-US" i="1" dirty="0" err="1" smtClean="0"/>
              <a:t>Pulex</a:t>
            </a:r>
            <a:r>
              <a:rPr lang="en-US" i="1" dirty="0" smtClean="0"/>
              <a:t> </a:t>
            </a:r>
            <a:r>
              <a:rPr lang="en-US" i="1" dirty="0" err="1" smtClean="0"/>
              <a:t>irritans</a:t>
            </a:r>
            <a:endParaRPr lang="ru-RU" dirty="0"/>
          </a:p>
        </p:txBody>
      </p:sp>
      <p:sp>
        <p:nvSpPr>
          <p:cNvPr id="6" name="Місце для вмісту 5"/>
          <p:cNvSpPr>
            <a:spLocks noGrp="1"/>
          </p:cNvSpPr>
          <p:nvPr>
            <p:ph idx="1"/>
          </p:nvPr>
        </p:nvSpPr>
        <p:spPr>
          <a:xfrm>
            <a:off x="0" y="764704"/>
            <a:ext cx="9144000" cy="6093296"/>
          </a:xfrm>
        </p:spPr>
        <p:txBody>
          <a:bodyPr>
            <a:normAutofit fontScale="62500" lnSpcReduction="20000"/>
          </a:bodyPr>
          <a:lstStyle/>
          <a:p>
            <a:r>
              <a:rPr lang="en-US" dirty="0" smtClean="0"/>
              <a:t>The </a:t>
            </a:r>
            <a:r>
              <a:rPr lang="en-US" b="1" dirty="0" smtClean="0"/>
              <a:t>human flea</a:t>
            </a:r>
            <a:r>
              <a:rPr lang="en-US" dirty="0" smtClean="0"/>
              <a:t> (</a:t>
            </a:r>
            <a:r>
              <a:rPr lang="en-US" i="1" dirty="0" err="1" smtClean="0"/>
              <a:t>Pulex</a:t>
            </a:r>
            <a:r>
              <a:rPr lang="en-US" i="1" dirty="0" smtClean="0"/>
              <a:t> </a:t>
            </a:r>
            <a:r>
              <a:rPr lang="en-US" i="1" dirty="0" err="1" smtClean="0"/>
              <a:t>irritans</a:t>
            </a:r>
            <a:r>
              <a:rPr lang="en-US" dirty="0" smtClean="0"/>
              <a:t>) – once also called the </a:t>
            </a:r>
            <a:r>
              <a:rPr lang="en-US" b="1" dirty="0" smtClean="0"/>
              <a:t>house flea</a:t>
            </a:r>
            <a:r>
              <a:rPr lang="en-US" dirty="0" smtClean="0"/>
              <a:t> – is a </a:t>
            </a:r>
            <a:r>
              <a:rPr lang="en-US" dirty="0" smtClean="0">
                <a:hlinkClick r:id="rId2" tooltip="Cosmopolitan distribution"/>
              </a:rPr>
              <a:t>cosmopolitan</a:t>
            </a:r>
            <a:r>
              <a:rPr lang="en-US" dirty="0" smtClean="0"/>
              <a:t> </a:t>
            </a:r>
            <a:r>
              <a:rPr lang="en-US" dirty="0" smtClean="0">
                <a:hlinkClick r:id="rId3" tooltip="Flea"/>
              </a:rPr>
              <a:t>flea</a:t>
            </a:r>
            <a:r>
              <a:rPr lang="en-US" dirty="0" smtClean="0"/>
              <a:t> </a:t>
            </a:r>
            <a:r>
              <a:rPr lang="en-US" dirty="0" smtClean="0">
                <a:hlinkClick r:id="rId4" tooltip="Species"/>
              </a:rPr>
              <a:t>species</a:t>
            </a:r>
            <a:r>
              <a:rPr lang="en-US" dirty="0" smtClean="0"/>
              <a:t> that has, in spite of the </a:t>
            </a:r>
            <a:r>
              <a:rPr lang="en-US" dirty="0" smtClean="0">
                <a:hlinkClick r:id="rId5" tooltip="Common name"/>
              </a:rPr>
              <a:t>common name</a:t>
            </a:r>
            <a:r>
              <a:rPr lang="en-US" dirty="0" smtClean="0"/>
              <a:t>, a wide </a:t>
            </a:r>
            <a:r>
              <a:rPr lang="en-US" dirty="0" smtClean="0">
                <a:hlinkClick r:id="rId6" tooltip="Host (biology)"/>
              </a:rPr>
              <a:t>host spectrum</a:t>
            </a:r>
            <a:r>
              <a:rPr lang="en-US" dirty="0" smtClean="0"/>
              <a:t>. It is one of six species in the genus </a:t>
            </a:r>
            <a:r>
              <a:rPr lang="en-US" i="1" dirty="0" err="1" smtClean="0">
                <a:hlinkClick r:id="rId7" tooltip="Pulex"/>
              </a:rPr>
              <a:t>Pulex</a:t>
            </a:r>
            <a:r>
              <a:rPr lang="en-US" dirty="0" smtClean="0"/>
              <a:t>; the other five are all confined to the </a:t>
            </a:r>
            <a:r>
              <a:rPr lang="en-US" dirty="0" err="1" smtClean="0">
                <a:hlinkClick r:id="rId8" tooltip="Nearctic ecozone"/>
              </a:rPr>
              <a:t>Nearctic</a:t>
            </a:r>
            <a:r>
              <a:rPr lang="en-US" dirty="0" smtClean="0"/>
              <a:t> and </a:t>
            </a:r>
            <a:r>
              <a:rPr lang="en-US" dirty="0" err="1" smtClean="0">
                <a:hlinkClick r:id="rId9" tooltip="Neotropic ecozone"/>
              </a:rPr>
              <a:t>Neotropical</a:t>
            </a:r>
            <a:r>
              <a:rPr lang="en-US" dirty="0" smtClean="0">
                <a:hlinkClick r:id="rId9" tooltip="Neotropic ecozone"/>
              </a:rPr>
              <a:t> </a:t>
            </a:r>
            <a:r>
              <a:rPr lang="en-US" dirty="0" err="1" smtClean="0">
                <a:hlinkClick r:id="rId9" tooltip="Neotropic ecozone"/>
              </a:rPr>
              <a:t>regions</a:t>
            </a:r>
            <a:r>
              <a:rPr lang="en-US" dirty="0" err="1" smtClean="0"/>
              <a:t>.The</a:t>
            </a:r>
            <a:r>
              <a:rPr lang="en-US" dirty="0" smtClean="0"/>
              <a:t> species is thought to have originated in </a:t>
            </a:r>
            <a:r>
              <a:rPr lang="en-US" dirty="0" smtClean="0">
                <a:hlinkClick r:id="rId10" tooltip="South America"/>
              </a:rPr>
              <a:t>South America</a:t>
            </a:r>
            <a:r>
              <a:rPr lang="en-US" dirty="0" smtClean="0"/>
              <a:t>, where its original host may have been the </a:t>
            </a:r>
            <a:r>
              <a:rPr lang="en-US" dirty="0" smtClean="0">
                <a:hlinkClick r:id="rId11" tooltip="Guinea pig"/>
              </a:rPr>
              <a:t>guinea pig</a:t>
            </a:r>
            <a:r>
              <a:rPr lang="en-US" dirty="0" smtClean="0"/>
              <a:t> or </a:t>
            </a:r>
            <a:r>
              <a:rPr lang="en-US" dirty="0" smtClean="0">
                <a:hlinkClick r:id="rId12" tooltip="Peccary"/>
              </a:rPr>
              <a:t>peccary</a:t>
            </a:r>
            <a:r>
              <a:rPr lang="en-US" dirty="0" smtClean="0"/>
              <a:t>.</a:t>
            </a:r>
          </a:p>
          <a:p>
            <a:r>
              <a:rPr lang="en-US" dirty="0" smtClean="0"/>
              <a:t>Fleas are a pest species to their hosts, causing an itching sensation that results in discomfort and leads to scratching in the vicinity of the bite. Flea bites generally cause the skin to raise, swell, and itch. The bite site has a single puncture point in the center. Bites often appear in clusters or small rows and can remain inflamed for up to several weeks.</a:t>
            </a:r>
          </a:p>
          <a:p>
            <a:r>
              <a:rPr lang="en-US" dirty="0" smtClean="0"/>
              <a:t>This species bites many species of mammals and birds, including domesticated ones. It has been found on </a:t>
            </a:r>
            <a:r>
              <a:rPr lang="en-US" dirty="0" smtClean="0">
                <a:hlinkClick r:id="rId13" tooltip="Dog"/>
              </a:rPr>
              <a:t>dogs</a:t>
            </a:r>
            <a:r>
              <a:rPr lang="en-US" dirty="0" smtClean="0"/>
              <a:t> and wild </a:t>
            </a:r>
            <a:r>
              <a:rPr lang="en-US" dirty="0" err="1" smtClean="0">
                <a:hlinkClick r:id="rId14" tooltip="Canidae"/>
              </a:rPr>
              <a:t>canids</a:t>
            </a:r>
            <a:r>
              <a:rPr lang="en-US" dirty="0" smtClean="0"/>
              <a:t>, </a:t>
            </a:r>
            <a:r>
              <a:rPr lang="en-US" dirty="0" smtClean="0">
                <a:hlinkClick r:id="rId15" tooltip="Monkey"/>
              </a:rPr>
              <a:t>monkeys</a:t>
            </a:r>
            <a:r>
              <a:rPr lang="en-US" dirty="0" smtClean="0"/>
              <a:t> in captivity, </a:t>
            </a:r>
            <a:r>
              <a:rPr lang="en-US" dirty="0" smtClean="0">
                <a:hlinkClick r:id="rId16" tooltip="Opossum"/>
              </a:rPr>
              <a:t>opossums</a:t>
            </a:r>
            <a:r>
              <a:rPr lang="en-US" dirty="0" smtClean="0"/>
              <a:t>, </a:t>
            </a:r>
            <a:r>
              <a:rPr lang="en-US" dirty="0" smtClean="0">
                <a:hlinkClick r:id="rId17" tooltip="Domestic cat"/>
              </a:rPr>
              <a:t>domestic cats</a:t>
            </a:r>
            <a:r>
              <a:rPr lang="en-US" dirty="0" smtClean="0"/>
              <a:t>, </a:t>
            </a:r>
            <a:r>
              <a:rPr lang="en-US" dirty="0" smtClean="0">
                <a:hlinkClick r:id="rId18" tooltip="Felidae"/>
              </a:rPr>
              <a:t>wild felids</a:t>
            </a:r>
            <a:r>
              <a:rPr lang="en-US" dirty="0" smtClean="0"/>
              <a:t> in captivity, </a:t>
            </a:r>
            <a:r>
              <a:rPr lang="en-US" dirty="0" smtClean="0">
                <a:hlinkClick r:id="rId19" tooltip="Chicken"/>
              </a:rPr>
              <a:t>chickens</a:t>
            </a:r>
            <a:r>
              <a:rPr lang="en-US" dirty="0" smtClean="0"/>
              <a:t>, </a:t>
            </a:r>
            <a:r>
              <a:rPr lang="en-US" dirty="0" smtClean="0">
                <a:hlinkClick r:id="rId20" tooltip="Black Rat"/>
              </a:rPr>
              <a:t>black rats</a:t>
            </a:r>
            <a:r>
              <a:rPr lang="en-US" dirty="0" smtClean="0"/>
              <a:t> and </a:t>
            </a:r>
            <a:r>
              <a:rPr lang="en-US" dirty="0" smtClean="0">
                <a:hlinkClick r:id="rId21" tooltip="Brown Rat"/>
              </a:rPr>
              <a:t>Norwegian rats</a:t>
            </a:r>
            <a:r>
              <a:rPr lang="en-US" dirty="0" smtClean="0"/>
              <a:t>, wild </a:t>
            </a:r>
            <a:r>
              <a:rPr lang="en-US" dirty="0" smtClean="0">
                <a:hlinkClick r:id="rId22" tooltip="Rodent"/>
              </a:rPr>
              <a:t>rodents</a:t>
            </a:r>
            <a:r>
              <a:rPr lang="en-US" dirty="0" smtClean="0"/>
              <a:t>, </a:t>
            </a:r>
            <a:r>
              <a:rPr lang="en-US" dirty="0" smtClean="0">
                <a:hlinkClick r:id="rId23" tooltip="Pig"/>
              </a:rPr>
              <a:t>pigs</a:t>
            </a:r>
            <a:r>
              <a:rPr lang="en-US" dirty="0" smtClean="0"/>
              <a:t>, </a:t>
            </a:r>
            <a:r>
              <a:rPr lang="en-US" dirty="0" smtClean="0">
                <a:hlinkClick r:id="rId24" tooltip="Free-tailed bat"/>
              </a:rPr>
              <a:t>free-tailed bats</a:t>
            </a:r>
            <a:r>
              <a:rPr lang="en-US" dirty="0" smtClean="0"/>
              <a:t>, and other species. It can also be an intermediate host for the flea tapeworm </a:t>
            </a:r>
            <a:r>
              <a:rPr lang="en-US" dirty="0" err="1" smtClean="0">
                <a:hlinkClick r:id="rId25" tooltip="Cestode"/>
              </a:rPr>
              <a:t>cestode</a:t>
            </a:r>
            <a:r>
              <a:rPr lang="en-US" dirty="0" smtClean="0"/>
              <a:t> </a:t>
            </a:r>
            <a:r>
              <a:rPr lang="en-US" i="1" dirty="0" err="1" smtClean="0">
                <a:hlinkClick r:id="rId26" tooltip="Dipylidium caninum"/>
              </a:rPr>
              <a:t>Dipylidium</a:t>
            </a:r>
            <a:r>
              <a:rPr lang="en-US" i="1" dirty="0" smtClean="0">
                <a:hlinkClick r:id="rId26" tooltip="Dipylidium caninum"/>
              </a:rPr>
              <a:t> </a:t>
            </a:r>
            <a:r>
              <a:rPr lang="en-US" i="1" dirty="0" err="1" smtClean="0">
                <a:hlinkClick r:id="rId26" tooltip="Dipylidium caninum"/>
              </a:rPr>
              <a:t>caninum</a:t>
            </a:r>
            <a:r>
              <a:rPr lang="en-US" dirty="0" smtClean="0"/>
              <a:t>.</a:t>
            </a:r>
          </a:p>
          <a:p>
            <a:r>
              <a:rPr lang="en-US" dirty="0" smtClean="0"/>
              <a:t>Fleas can spread rapidly and move between areas to include eyebrows, eyelashes, and pubic regions.</a:t>
            </a:r>
          </a:p>
          <a:p>
            <a:r>
              <a:rPr lang="en-US" dirty="0" smtClean="0"/>
              <a:t>Hair loss as a result of itching is common, especially in wild and domestic animals. Anemia is also possible in extreme cases of high-volume infestations.</a:t>
            </a:r>
          </a:p>
          <a:p>
            <a:endParaRPr lang="uk-UA"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764704"/>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t/>
            </a:r>
            <a:br>
              <a:rPr lang="en-US" b="1" dirty="0" smtClean="0"/>
            </a:br>
            <a:r>
              <a:rPr lang="en-US" b="1" dirty="0" smtClean="0"/>
              <a:t>Morphology and behavior</a:t>
            </a:r>
            <a:br>
              <a:rPr lang="en-US" b="1" dirty="0" smtClean="0"/>
            </a:br>
            <a:endParaRPr lang="uk-UA" dirty="0"/>
          </a:p>
        </p:txBody>
      </p:sp>
      <p:sp>
        <p:nvSpPr>
          <p:cNvPr id="3" name="Місце для вмісту 2"/>
          <p:cNvSpPr>
            <a:spLocks noGrp="1"/>
          </p:cNvSpPr>
          <p:nvPr>
            <p:ph idx="1"/>
          </p:nvPr>
        </p:nvSpPr>
        <p:spPr>
          <a:xfrm>
            <a:off x="0" y="836712"/>
            <a:ext cx="9144000" cy="5289451"/>
          </a:xfrm>
        </p:spPr>
        <p:txBody>
          <a:bodyPr>
            <a:normAutofit fontScale="62500" lnSpcReduction="20000"/>
          </a:bodyPr>
          <a:lstStyle/>
          <a:p>
            <a:r>
              <a:rPr lang="en-US" i="1" dirty="0" err="1" smtClean="0"/>
              <a:t>Pulex</a:t>
            </a:r>
            <a:r>
              <a:rPr lang="en-US" i="1" dirty="0" smtClean="0"/>
              <a:t> </a:t>
            </a:r>
            <a:r>
              <a:rPr lang="en-US" i="1" dirty="0" err="1" smtClean="0"/>
              <a:t>irritans</a:t>
            </a:r>
            <a:r>
              <a:rPr lang="en-US" dirty="0" smtClean="0"/>
              <a:t> is a </a:t>
            </a:r>
            <a:r>
              <a:rPr lang="en-US" dirty="0" err="1" smtClean="0"/>
              <a:t>holometabolous</a:t>
            </a:r>
            <a:r>
              <a:rPr lang="en-US" dirty="0" smtClean="0"/>
              <a:t> insect with a four-part lifecycle consisting of eggs, larvae, pupae, and adults. Eggs are shed by the female in the environment and hatch into larvae in about 3–4 days. Larvae feed on organic debris in the environment. Larvae eventually form pupae, which are in cocoons that are often covered with debris from the environment (sand, pebbles, etc.). The larval and </a:t>
            </a:r>
            <a:r>
              <a:rPr lang="en-US" dirty="0" err="1" smtClean="0"/>
              <a:t>pupal</a:t>
            </a:r>
            <a:r>
              <a:rPr lang="en-US" dirty="0" smtClean="0"/>
              <a:t> stages are completed in about 3–4 weeks when the adults hatch from pupae, then must seek out a warm-blooded host for blood meals.</a:t>
            </a:r>
          </a:p>
          <a:p>
            <a:r>
              <a:rPr lang="en-US" dirty="0" smtClean="0"/>
              <a:t>The flea eggs are about 0.5 mm in length. They are oval-shaped and pearly white in color. Eggs are often laid on the body of the host, but they often fall off in many different places. The larvae are about 0.6 mm in length. They are creamy white or yellow in color. Larvae have 13 segments with bristles on each segment. The larvae feed on a variety of organic debris. The pupa are around 4 × 2 mm. After undergoing three separate molts, the larvae pupate, then emerge as adults. If conditions are unfavorable, a cocooned flea can remain dormant for up to a year in the </a:t>
            </a:r>
            <a:r>
              <a:rPr lang="en-US" dirty="0" err="1" smtClean="0"/>
              <a:t>pupal</a:t>
            </a:r>
            <a:r>
              <a:rPr lang="en-US" dirty="0" smtClean="0"/>
              <a:t> phase. The adults are roughly 1.5 to 4 mm in length and are laterally flattened. They are dark brown in color, are wingless, and have piercing-sucking mouthparts that aid in feeding on the host’s blood. Both </a:t>
            </a:r>
            <a:r>
              <a:rPr lang="en-US" dirty="0" err="1" smtClean="0"/>
              <a:t>genal</a:t>
            </a:r>
            <a:r>
              <a:rPr lang="en-US" dirty="0" smtClean="0"/>
              <a:t> and </a:t>
            </a:r>
            <a:r>
              <a:rPr lang="en-US" dirty="0" err="1" smtClean="0"/>
              <a:t>pronotal</a:t>
            </a:r>
            <a:r>
              <a:rPr lang="en-US" dirty="0" smtClean="0"/>
              <a:t> combs are absent and the adult flea has a rounded head. Most fleas are distributed in the egg, larval, or </a:t>
            </a:r>
            <a:r>
              <a:rPr lang="en-US" dirty="0" err="1" smtClean="0"/>
              <a:t>pupal</a:t>
            </a:r>
            <a:r>
              <a:rPr lang="en-US" dirty="0" smtClean="0"/>
              <a:t> stages.</a:t>
            </a:r>
          </a:p>
          <a:p>
            <a:endParaRPr lang="uk-UA"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384"/>
            <a:ext cx="9144000" cy="504056"/>
          </a:xfrm>
        </p:spPr>
        <p:style>
          <a:lnRef idx="1">
            <a:schemeClr val="accent5"/>
          </a:lnRef>
          <a:fillRef idx="2">
            <a:schemeClr val="accent5"/>
          </a:fillRef>
          <a:effectRef idx="1">
            <a:schemeClr val="accent5"/>
          </a:effectRef>
          <a:fontRef idx="minor">
            <a:schemeClr val="dk1"/>
          </a:fontRef>
        </p:style>
        <p:txBody>
          <a:bodyPr>
            <a:normAutofit fontScale="90000"/>
          </a:bodyPr>
          <a:lstStyle/>
          <a:p>
            <a:r>
              <a:rPr lang="en-US" dirty="0" smtClean="0"/>
              <a:t>LICE</a:t>
            </a:r>
            <a:endParaRPr lang="ru-RU" dirty="0"/>
          </a:p>
        </p:txBody>
      </p:sp>
      <p:sp>
        <p:nvSpPr>
          <p:cNvPr id="3" name="Содержимое 2"/>
          <p:cNvSpPr>
            <a:spLocks noGrp="1"/>
          </p:cNvSpPr>
          <p:nvPr>
            <p:ph idx="1"/>
          </p:nvPr>
        </p:nvSpPr>
        <p:spPr>
          <a:xfrm>
            <a:off x="0" y="620688"/>
            <a:ext cx="9144000" cy="5505475"/>
          </a:xfrm>
        </p:spPr>
        <p:txBody>
          <a:bodyPr/>
          <a:lstStyle/>
          <a:p>
            <a:r>
              <a:rPr lang="en-US" dirty="0" smtClean="0"/>
              <a:t>3 types of sucking lice are important for human health: </a:t>
            </a:r>
          </a:p>
          <a:p>
            <a:r>
              <a:rPr lang="en-US" b="1" i="1" dirty="0" err="1" smtClean="0"/>
              <a:t>Pediculus</a:t>
            </a:r>
            <a:r>
              <a:rPr lang="en-US" b="1" i="1" dirty="0" smtClean="0"/>
              <a:t> </a:t>
            </a:r>
            <a:r>
              <a:rPr lang="en-US" b="1" i="1" dirty="0" err="1" smtClean="0"/>
              <a:t>humanus</a:t>
            </a:r>
            <a:r>
              <a:rPr lang="en-US" b="1" i="1" dirty="0" smtClean="0"/>
              <a:t> </a:t>
            </a:r>
            <a:r>
              <a:rPr lang="en-US" b="1" i="1" dirty="0" err="1" smtClean="0"/>
              <a:t>capitis</a:t>
            </a:r>
            <a:r>
              <a:rPr lang="en-US" b="1" dirty="0" smtClean="0"/>
              <a:t> </a:t>
            </a:r>
            <a:r>
              <a:rPr lang="en-US" dirty="0" smtClean="0"/>
              <a:t>(head louse), </a:t>
            </a:r>
          </a:p>
          <a:p>
            <a:r>
              <a:rPr lang="en-US" b="1" i="1" dirty="0" smtClean="0"/>
              <a:t>P. </a:t>
            </a:r>
            <a:r>
              <a:rPr lang="en-US" b="1" i="1" dirty="0" err="1" smtClean="0"/>
              <a:t>humanus</a:t>
            </a:r>
            <a:r>
              <a:rPr lang="en-US" b="1" i="1" dirty="0" smtClean="0"/>
              <a:t> </a:t>
            </a:r>
            <a:r>
              <a:rPr lang="en-US" b="1" i="1" dirty="0" err="1" smtClean="0"/>
              <a:t>humanus</a:t>
            </a:r>
            <a:r>
              <a:rPr lang="en-US" b="1" dirty="0" smtClean="0"/>
              <a:t> </a:t>
            </a:r>
            <a:r>
              <a:rPr lang="en-US" dirty="0" smtClean="0"/>
              <a:t>(body louse) and </a:t>
            </a:r>
          </a:p>
          <a:p>
            <a:r>
              <a:rPr lang="en-US" b="1" i="1" dirty="0" err="1" smtClean="0"/>
              <a:t>Pthirus</a:t>
            </a:r>
            <a:r>
              <a:rPr lang="en-US" b="1" i="1" dirty="0" smtClean="0"/>
              <a:t> pubis</a:t>
            </a:r>
            <a:r>
              <a:rPr lang="en-US" b="1" dirty="0" smtClean="0"/>
              <a:t> </a:t>
            </a:r>
            <a:r>
              <a:rPr lang="en-US" dirty="0" smtClean="0"/>
              <a:t>(crab louse). </a:t>
            </a:r>
          </a:p>
          <a:p>
            <a:pPr>
              <a:buNone/>
            </a:pPr>
            <a:r>
              <a:rPr lang="en-US" dirty="0" smtClean="0"/>
              <a:t>Lice spend all of their life on one very specific host and both male and female feed on blood and leave one host only to transfer to another</a:t>
            </a:r>
          </a:p>
          <a:p>
            <a:pPr>
              <a:buNone/>
            </a:pPr>
            <a:r>
              <a:rPr lang="en-US" dirty="0" smtClean="0"/>
              <a:t> The claws of these three species are adapted to attachment to specific </a:t>
            </a:r>
            <a:r>
              <a:rPr lang="en-US" b="1" dirty="0" smtClean="0"/>
              <a:t>hair diameters.</a:t>
            </a:r>
            <a:endParaRPr lang="en-US"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screen">
            <a:extLst>
              <a:ext uri="{28A0092B-C50C-407E-A947-70E740481C1C}">
                <a14:useLocalDpi xmlns:a14="http://schemas.microsoft.com/office/drawing/2010/main"/>
              </a:ext>
            </a:extLst>
          </a:blip>
          <a:srcRect/>
          <a:stretch>
            <a:fillRect/>
          </a:stretch>
        </p:blipFill>
        <p:spPr bwMode="auto">
          <a:xfrm>
            <a:off x="642244" y="0"/>
            <a:ext cx="7768068" cy="5694115"/>
          </a:xfrm>
          <a:prstGeom prst="rect">
            <a:avLst/>
          </a:prstGeom>
          <a:noFill/>
          <a:ln w="9525">
            <a:noFill/>
            <a:miter lim="800000"/>
            <a:headEnd/>
            <a:tailEnd/>
          </a:ln>
        </p:spPr>
      </p:pic>
      <p:sp>
        <p:nvSpPr>
          <p:cNvPr id="5" name="Прямоугольник 4"/>
          <p:cNvSpPr/>
          <p:nvPr/>
        </p:nvSpPr>
        <p:spPr>
          <a:xfrm>
            <a:off x="0" y="5592722"/>
            <a:ext cx="9144000" cy="1015663"/>
          </a:xfrm>
          <a:prstGeom prst="rect">
            <a:avLst/>
          </a:prstGeom>
        </p:spPr>
        <p:txBody>
          <a:bodyPr wrap="square">
            <a:spAutoFit/>
          </a:bodyPr>
          <a:lstStyle/>
          <a:p>
            <a:r>
              <a:rPr lang="en-US" sz="2000" b="1" baseline="-25000" dirty="0" smtClean="0">
                <a:latin typeface="Arial" pitchFamily="34" charset="0"/>
                <a:cs typeface="Arial" pitchFamily="34" charset="0"/>
              </a:rPr>
              <a:t>Plague is spread to humans through (1) the urban cycle and rat fleas, (2) the </a:t>
            </a:r>
            <a:r>
              <a:rPr lang="en-US" sz="2000" b="1" baseline="-25000" dirty="0" err="1" smtClean="0">
                <a:latin typeface="Arial" pitchFamily="34" charset="0"/>
                <a:cs typeface="Arial" pitchFamily="34" charset="0"/>
              </a:rPr>
              <a:t>sylvatic</a:t>
            </a:r>
            <a:r>
              <a:rPr lang="en-US" sz="2000" b="1" baseline="-25000" dirty="0" smtClean="0">
                <a:latin typeface="Arial" pitchFamily="34" charset="0"/>
                <a:cs typeface="Arial" pitchFamily="34" charset="0"/>
              </a:rPr>
              <a:t> cycle centered on wild rodents and their fleas, or (3) by airborne transmission from an infected person leading to pneumonic plague. Dogs, cats, and coyotes can also acquire the bacterium by ingestion of infected animals. The insert shows </a:t>
            </a:r>
            <a:r>
              <a:rPr lang="en-US" sz="2000" b="1" i="1" baseline="-25000" dirty="0" err="1" smtClean="0">
                <a:latin typeface="Arial" pitchFamily="34" charset="0"/>
                <a:cs typeface="Arial" pitchFamily="34" charset="0"/>
              </a:rPr>
              <a:t>Yersinia</a:t>
            </a:r>
            <a:r>
              <a:rPr lang="en-US" sz="2000" b="1" i="1" baseline="-25000" dirty="0" smtClean="0">
                <a:latin typeface="Arial" pitchFamily="34" charset="0"/>
                <a:cs typeface="Arial" pitchFamily="34" charset="0"/>
              </a:rPr>
              <a:t> </a:t>
            </a:r>
            <a:r>
              <a:rPr lang="en-US" sz="2000" b="1" i="1" baseline="-25000" dirty="0" err="1" smtClean="0">
                <a:latin typeface="Arial" pitchFamily="34" charset="0"/>
                <a:cs typeface="Arial" pitchFamily="34" charset="0"/>
              </a:rPr>
              <a:t>pestis</a:t>
            </a:r>
            <a:r>
              <a:rPr lang="en-US" sz="2000" b="1" i="1" baseline="-25000" dirty="0" smtClean="0">
                <a:latin typeface="Arial" pitchFamily="34" charset="0"/>
                <a:cs typeface="Arial" pitchFamily="34" charset="0"/>
              </a:rPr>
              <a:t> </a:t>
            </a:r>
            <a:r>
              <a:rPr lang="en-US" sz="2000" b="1" baseline="-25000" dirty="0" smtClean="0">
                <a:latin typeface="Arial" pitchFamily="34" charset="0"/>
                <a:cs typeface="Arial" pitchFamily="34" charset="0"/>
              </a:rPr>
              <a:t>stained with fluorescent antibodies</a:t>
            </a:r>
            <a:r>
              <a:rPr lang="en-US" sz="2000" b="1" i="1" baseline="-25000" dirty="0" smtClean="0">
                <a:latin typeface="Arial" pitchFamily="34" charset="0"/>
                <a:cs typeface="Arial" pitchFamily="34" charset="0"/>
              </a:rPr>
              <a:t>.</a:t>
            </a:r>
            <a:endParaRPr lang="ru-RU"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0"/>
            <a:ext cx="8229600" cy="476672"/>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Plaque diagnosis and treatment</a:t>
            </a:r>
            <a:endParaRPr lang="ru-RU" dirty="0"/>
          </a:p>
        </p:txBody>
      </p:sp>
      <p:sp>
        <p:nvSpPr>
          <p:cNvPr id="3" name="Содержимое 2"/>
          <p:cNvSpPr>
            <a:spLocks noGrp="1"/>
          </p:cNvSpPr>
          <p:nvPr>
            <p:ph idx="1"/>
          </p:nvPr>
        </p:nvSpPr>
        <p:spPr>
          <a:xfrm>
            <a:off x="0" y="548680"/>
            <a:ext cx="9144000" cy="6309320"/>
          </a:xfrm>
        </p:spPr>
        <p:txBody>
          <a:bodyPr>
            <a:normAutofit fontScale="32500" lnSpcReduction="20000"/>
          </a:bodyPr>
          <a:lstStyle/>
          <a:p>
            <a:pPr marL="0">
              <a:spcBef>
                <a:spcPts val="0"/>
              </a:spcBef>
            </a:pPr>
            <a:r>
              <a:rPr lang="en-US" sz="7400" baseline="-25000" dirty="0" smtClean="0">
                <a:latin typeface="Arial" pitchFamily="34" charset="0"/>
                <a:cs typeface="Arial" pitchFamily="34" charset="0"/>
              </a:rPr>
              <a:t>Laboratory diagnosis of plague is by direct microscopic examination, culture of the bacterium, serological tests, and phage testing. Treatment is with streptomycin or tetracycline, and recovery from the disease gives a good immunity.</a:t>
            </a:r>
            <a:r>
              <a:rPr lang="en-US" sz="7400" dirty="0" smtClean="0">
                <a:latin typeface="Arial" pitchFamily="34" charset="0"/>
                <a:cs typeface="Arial" pitchFamily="34" charset="0"/>
                <a:hlinkClick r:id="rId2" tooltip="Plague (disease)"/>
              </a:rPr>
              <a:t> </a:t>
            </a:r>
          </a:p>
          <a:p>
            <a:pPr marL="0">
              <a:spcBef>
                <a:spcPts val="0"/>
              </a:spcBef>
            </a:pPr>
            <a:r>
              <a:rPr lang="en-US" sz="4500" dirty="0" smtClean="0">
                <a:latin typeface="Arial" pitchFamily="34" charset="0"/>
                <a:cs typeface="Arial" pitchFamily="34" charset="0"/>
                <a:hlinkClick r:id="rId2" tooltip="Plague (disease)"/>
              </a:rPr>
              <a:t>Plague</a:t>
            </a:r>
            <a:r>
              <a:rPr lang="en-US" sz="4500" dirty="0" smtClean="0">
                <a:latin typeface="Arial" pitchFamily="34" charset="0"/>
                <a:cs typeface="Arial" pitchFamily="34" charset="0"/>
              </a:rPr>
              <a:t>, a disease that affects humans and other mammals, is caused by the bacterium </a:t>
            </a:r>
            <a:r>
              <a:rPr lang="en-US" sz="4500" i="1" dirty="0" err="1" smtClean="0">
                <a:latin typeface="Arial" pitchFamily="34" charset="0"/>
                <a:cs typeface="Arial" pitchFamily="34" charset="0"/>
                <a:hlinkClick r:id="rId3" tooltip="Yersinia pestis"/>
              </a:rPr>
              <a:t>Yersinia</a:t>
            </a:r>
            <a:r>
              <a:rPr lang="en-US" sz="4500" i="1" dirty="0" smtClean="0">
                <a:latin typeface="Arial" pitchFamily="34" charset="0"/>
                <a:cs typeface="Arial" pitchFamily="34" charset="0"/>
                <a:hlinkClick r:id="rId3" tooltip="Yersinia pestis"/>
              </a:rPr>
              <a:t> </a:t>
            </a:r>
            <a:r>
              <a:rPr lang="en-US" sz="4500" i="1" dirty="0" err="1" smtClean="0">
                <a:latin typeface="Arial" pitchFamily="34" charset="0"/>
                <a:cs typeface="Arial" pitchFamily="34" charset="0"/>
                <a:hlinkClick r:id="rId3" tooltip="Yersinia pestis"/>
              </a:rPr>
              <a:t>pestis</a:t>
            </a:r>
            <a:r>
              <a:rPr lang="en-US" sz="4500" dirty="0" smtClean="0">
                <a:latin typeface="Arial" pitchFamily="34" charset="0"/>
                <a:cs typeface="Arial" pitchFamily="34" charset="0"/>
              </a:rPr>
              <a:t>. The human flea can be a carrier of the plague bacterium. Plague is infamous for killing millions of people in </a:t>
            </a:r>
            <a:r>
              <a:rPr lang="en-US" sz="4500" dirty="0" smtClean="0">
                <a:latin typeface="Arial" pitchFamily="34" charset="0"/>
                <a:cs typeface="Arial" pitchFamily="34" charset="0"/>
                <a:hlinkClick r:id="rId4" tooltip="Eurasia"/>
              </a:rPr>
              <a:t>Eurasia</a:t>
            </a:r>
            <a:r>
              <a:rPr lang="en-US" sz="4500" dirty="0" smtClean="0">
                <a:latin typeface="Arial" pitchFamily="34" charset="0"/>
                <a:cs typeface="Arial" pitchFamily="34" charset="0"/>
              </a:rPr>
              <a:t> during the Middle Ages. Without prompt treatment, the disease can cause serious illness or death. Today, human plague infections continue to occur in the western United States, but significantly more cases occur in parts of Africa and Asia.</a:t>
            </a:r>
          </a:p>
          <a:p>
            <a:pPr marL="0">
              <a:spcBef>
                <a:spcPts val="0"/>
              </a:spcBef>
            </a:pPr>
            <a:r>
              <a:rPr lang="en-US" sz="4500" dirty="0" smtClean="0">
                <a:latin typeface="Arial" pitchFamily="34" charset="0"/>
                <a:cs typeface="Arial" pitchFamily="34" charset="0"/>
              </a:rPr>
              <a:t>Plague is a very serious illness, but is treatable with commonly available antibiotics. The earlier a patient seeks medical care and receives treatment that is appropriate for plague, the better their chances are of a full recovery.</a:t>
            </a:r>
          </a:p>
          <a:p>
            <a:pPr marL="0">
              <a:spcBef>
                <a:spcPts val="0"/>
              </a:spcBef>
            </a:pPr>
            <a:r>
              <a:rPr lang="en-US" sz="4500" dirty="0" smtClean="0">
                <a:latin typeface="Arial" pitchFamily="34" charset="0"/>
                <a:cs typeface="Arial" pitchFamily="34" charset="0"/>
              </a:rPr>
              <a:t>People in close contact with very sick pneumonic plague patients may be evaluated and possibly placed under observation. Preventive antibiotic therapy may also be given, depending on the type and timing of personal contact.</a:t>
            </a:r>
          </a:p>
          <a:p>
            <a:pPr marL="0">
              <a:spcBef>
                <a:spcPts val="0"/>
              </a:spcBef>
            </a:pPr>
            <a:r>
              <a:rPr lang="en-US" sz="7400" baseline="-25000" dirty="0" smtClean="0">
                <a:latin typeface="Arial" pitchFamily="34" charset="0"/>
                <a:cs typeface="Arial" pitchFamily="34" charset="0"/>
              </a:rPr>
              <a:t>If the patient does not receive antibiotics, the bacteria may invade the lungs and produce pneumonic plague, a type of pneumonia. The mortality rate for this kind of plague is almost 100% if it is not recognized within 12 to 24 hours. Obviously, great care must be taken to prevent the spread of airborne infections to personnel taking care of pneumonic plague patients.</a:t>
            </a:r>
            <a:endParaRPr lang="en-US" sz="7400" dirty="0" smtClean="0">
              <a:latin typeface="Arial" pitchFamily="34" charset="0"/>
              <a:cs typeface="Arial" pitchFamily="34" charset="0"/>
            </a:endParaRPr>
          </a:p>
          <a:p>
            <a:pPr marL="0">
              <a:spcBef>
                <a:spcPts val="0"/>
              </a:spcBef>
            </a:pPr>
            <a:r>
              <a:rPr lang="en-US" sz="7400" baseline="-25000" dirty="0" smtClean="0">
                <a:latin typeface="Arial" pitchFamily="34" charset="0"/>
                <a:cs typeface="Arial" pitchFamily="34" charset="0"/>
              </a:rPr>
              <a:t>Prevention and control involves </a:t>
            </a:r>
            <a:r>
              <a:rPr lang="en-US" sz="7400" baseline="-25000" dirty="0" err="1" smtClean="0">
                <a:latin typeface="Arial" pitchFamily="34" charset="0"/>
                <a:cs typeface="Arial" pitchFamily="34" charset="0"/>
              </a:rPr>
              <a:t>ectoparasite</a:t>
            </a:r>
            <a:r>
              <a:rPr lang="en-US" sz="7400" baseline="-25000" dirty="0" smtClean="0">
                <a:latin typeface="Arial" pitchFamily="34" charset="0"/>
                <a:cs typeface="Arial" pitchFamily="34" charset="0"/>
              </a:rPr>
              <a:t> and rodent control, isolation of human patients, prophylaxis or abortive therapy of exposed persons, and vaccination (USP Plague vaccine) of persons at high risk.</a:t>
            </a:r>
            <a:r>
              <a:rPr lang="en-US" sz="7400" dirty="0" smtClean="0">
                <a:latin typeface="Arial" pitchFamily="34" charset="0"/>
                <a:cs typeface="Arial" pitchFamily="34" charset="0"/>
              </a:rPr>
              <a:t> </a:t>
            </a:r>
          </a:p>
          <a:p>
            <a:pPr marL="0">
              <a:spcBef>
                <a:spcPts val="0"/>
              </a:spcBef>
            </a:pPr>
            <a:r>
              <a:rPr lang="en-US" sz="4500" dirty="0" smtClean="0">
                <a:latin typeface="Arial" pitchFamily="34" charset="0"/>
                <a:cs typeface="Arial" pitchFamily="34" charset="0"/>
              </a:rPr>
              <a:t>Common treatments include body shaving and medicated shampoos and combing. </a:t>
            </a:r>
          </a:p>
          <a:p>
            <a:pPr marL="0">
              <a:spcBef>
                <a:spcPts val="0"/>
              </a:spcBef>
            </a:pPr>
            <a:r>
              <a:rPr lang="en-US" sz="4500" dirty="0" smtClean="0">
                <a:latin typeface="Arial" pitchFamily="34" charset="0"/>
                <a:cs typeface="Arial" pitchFamily="34" charset="0"/>
              </a:rPr>
              <a:t>When preventing fleas, it is important to treat both the host and the environment. Household pets should be treated to prevent being infested. Carpets, and other floor surfaces, should be shampooed and vacuumed regularly to prevent fleas. When dealing with an infestation, bedding and clothing that may have been exposed should be washed thoroughly in hot water and kept away from other materials that have not been exposed. In extreme cases, extermination by a professional is necessary.</a:t>
            </a:r>
          </a:p>
          <a:p>
            <a:endParaRPr lang="ru-RU"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72008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i="1" dirty="0" err="1" smtClean="0"/>
              <a:t>Tunga</a:t>
            </a:r>
            <a:r>
              <a:rPr lang="en-US" i="1" dirty="0" smtClean="0"/>
              <a:t> </a:t>
            </a:r>
            <a:r>
              <a:rPr lang="en-US" i="1" dirty="0" err="1" smtClean="0"/>
              <a:t>penetrans</a:t>
            </a:r>
            <a:endParaRPr lang="ru-RU" dirty="0"/>
          </a:p>
        </p:txBody>
      </p:sp>
      <p:sp>
        <p:nvSpPr>
          <p:cNvPr id="3" name="Содержимое 2"/>
          <p:cNvSpPr>
            <a:spLocks noGrp="1"/>
          </p:cNvSpPr>
          <p:nvPr>
            <p:ph idx="1"/>
          </p:nvPr>
        </p:nvSpPr>
        <p:spPr>
          <a:xfrm>
            <a:off x="4283968" y="1600200"/>
            <a:ext cx="4860032" cy="5257800"/>
          </a:xfrm>
        </p:spPr>
        <p:txBody>
          <a:bodyPr>
            <a:normAutofit fontScale="85000" lnSpcReduction="20000"/>
          </a:bodyPr>
          <a:lstStyle/>
          <a:p>
            <a:pPr>
              <a:buNone/>
            </a:pPr>
            <a:r>
              <a:rPr lang="en-US" i="1" dirty="0" smtClean="0"/>
              <a:t>         </a:t>
            </a:r>
            <a:r>
              <a:rPr lang="en-US" i="1" dirty="0" err="1" smtClean="0"/>
              <a:t>Tunga</a:t>
            </a:r>
            <a:r>
              <a:rPr lang="en-US" i="1" dirty="0" smtClean="0"/>
              <a:t> </a:t>
            </a:r>
            <a:r>
              <a:rPr lang="en-US" i="1" dirty="0" err="1" smtClean="0"/>
              <a:t>penetrans</a:t>
            </a:r>
            <a:r>
              <a:rPr lang="en-US" i="1" dirty="0" smtClean="0"/>
              <a:t> </a:t>
            </a:r>
            <a:r>
              <a:rPr lang="en-US" dirty="0" smtClean="0"/>
              <a:t>is known as the chigger, jigger, </a:t>
            </a:r>
            <a:r>
              <a:rPr lang="en-US" dirty="0" err="1" smtClean="0"/>
              <a:t>chigoe</a:t>
            </a:r>
            <a:r>
              <a:rPr lang="en-US" dirty="0" smtClean="0"/>
              <a:t>, </a:t>
            </a:r>
            <a:r>
              <a:rPr lang="en-US" dirty="0" err="1" smtClean="0"/>
              <a:t>bicho</a:t>
            </a:r>
            <a:r>
              <a:rPr lang="en-US" dirty="0" smtClean="0"/>
              <a:t> do </a:t>
            </a:r>
            <a:r>
              <a:rPr lang="en-US" dirty="0" err="1" smtClean="0"/>
              <a:t>pé</a:t>
            </a:r>
            <a:r>
              <a:rPr lang="en-US" dirty="0" smtClean="0"/>
              <a:t> or sand flea. The head is angular, it has no comb of spines, and the thoracic segments are narrow at the top. The female feeds by burrowing into the skin of its host. The abdomen becomes enormously enlarged between the second and third segments so that the flea forms a round sac with the shape and size of a pea.</a:t>
            </a:r>
            <a:endParaRPr lang="ru-RU" dirty="0"/>
          </a:p>
        </p:txBody>
      </p:sp>
      <p:pic>
        <p:nvPicPr>
          <p:cNvPr id="4" name="Рисунок 3" descr="sifo7.jpg"/>
          <p:cNvPicPr>
            <a:picLocks noChangeAspect="1"/>
          </p:cNvPicPr>
          <p:nvPr/>
        </p:nvPicPr>
        <p:blipFill>
          <a:blip r:embed="rId2" cstate="print"/>
          <a:stretch>
            <a:fillRect/>
          </a:stretch>
        </p:blipFill>
        <p:spPr>
          <a:xfrm>
            <a:off x="0" y="1916832"/>
            <a:ext cx="4304546" cy="3861048"/>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5273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Geographic Distribution &amp; Clinical Presentation </a:t>
            </a:r>
            <a:endParaRPr lang="uk-UA" dirty="0"/>
          </a:p>
        </p:txBody>
      </p:sp>
      <p:sp>
        <p:nvSpPr>
          <p:cNvPr id="3" name="Місце для вмісту 2"/>
          <p:cNvSpPr>
            <a:spLocks noGrp="1"/>
          </p:cNvSpPr>
          <p:nvPr>
            <p:ph idx="1"/>
          </p:nvPr>
        </p:nvSpPr>
        <p:spPr>
          <a:xfrm>
            <a:off x="0" y="1052736"/>
            <a:ext cx="9144000" cy="5805264"/>
          </a:xfrm>
        </p:spPr>
        <p:txBody>
          <a:bodyPr>
            <a:normAutofit fontScale="70000" lnSpcReduction="20000"/>
          </a:bodyPr>
          <a:lstStyle/>
          <a:p>
            <a:r>
              <a:rPr lang="en-US" b="1" dirty="0" smtClean="0"/>
              <a:t>Geographic Distribution </a:t>
            </a:r>
            <a:r>
              <a:rPr lang="en-US" i="1" dirty="0" err="1" smtClean="0"/>
              <a:t>Tunga</a:t>
            </a:r>
            <a:r>
              <a:rPr lang="en-US" i="1" dirty="0" smtClean="0"/>
              <a:t> </a:t>
            </a:r>
            <a:r>
              <a:rPr lang="en-US" i="1" dirty="0" err="1" smtClean="0"/>
              <a:t>penetrans</a:t>
            </a:r>
            <a:r>
              <a:rPr lang="en-US" dirty="0" smtClean="0"/>
              <a:t> (</a:t>
            </a:r>
            <a:r>
              <a:rPr lang="en-US" dirty="0" err="1" smtClean="0"/>
              <a:t>chigoe</a:t>
            </a:r>
            <a:r>
              <a:rPr lang="en-US" dirty="0" smtClean="0"/>
              <a:t> flea or jigger) is a </a:t>
            </a:r>
            <a:r>
              <a:rPr lang="en-US" dirty="0" smtClean="0">
                <a:hlinkClick r:id="rId2" tooltip="Parasite"/>
              </a:rPr>
              <a:t>parasitic</a:t>
            </a:r>
            <a:r>
              <a:rPr lang="en-US" dirty="0" smtClean="0"/>
              <a:t> </a:t>
            </a:r>
            <a:r>
              <a:rPr lang="en-US" dirty="0" smtClean="0">
                <a:hlinkClick r:id="rId3" tooltip="Insect"/>
              </a:rPr>
              <a:t>insect</a:t>
            </a:r>
            <a:r>
              <a:rPr lang="en-US" dirty="0" smtClean="0"/>
              <a:t> found in most </a:t>
            </a:r>
            <a:r>
              <a:rPr lang="en-US" dirty="0" smtClean="0">
                <a:hlinkClick r:id="rId4" tooltip="Tropical climate"/>
              </a:rPr>
              <a:t>tropical</a:t>
            </a:r>
            <a:r>
              <a:rPr lang="en-US" dirty="0" smtClean="0"/>
              <a:t> and </a:t>
            </a:r>
            <a:r>
              <a:rPr lang="en-US" dirty="0" smtClean="0">
                <a:hlinkClick r:id="rId5" tooltip="Subtropics"/>
              </a:rPr>
              <a:t>sub-tropical climates</a:t>
            </a:r>
            <a:r>
              <a:rPr lang="en-US" dirty="0" smtClean="0"/>
              <a:t>. It is native to </a:t>
            </a:r>
            <a:r>
              <a:rPr lang="en-US" dirty="0" smtClean="0">
                <a:hlinkClick r:id="rId6" tooltip="Central America"/>
              </a:rPr>
              <a:t>Central</a:t>
            </a:r>
            <a:r>
              <a:rPr lang="en-US" dirty="0" smtClean="0"/>
              <a:t> and </a:t>
            </a:r>
            <a:r>
              <a:rPr lang="en-US" dirty="0" smtClean="0">
                <a:hlinkClick r:id="rId7" tooltip="South America"/>
              </a:rPr>
              <a:t>South America</a:t>
            </a:r>
            <a:r>
              <a:rPr lang="en-US" dirty="0" smtClean="0"/>
              <a:t>, the West Indies and has been inadvertently introduced by humans to </a:t>
            </a:r>
            <a:r>
              <a:rPr lang="en-US" dirty="0" smtClean="0">
                <a:hlinkClick r:id="rId8" tooltip="Sub-Saharan Africa"/>
              </a:rPr>
              <a:t>sub-Saharan Africa</a:t>
            </a:r>
            <a:r>
              <a:rPr lang="en-US" dirty="0" smtClean="0"/>
              <a:t>.</a:t>
            </a:r>
          </a:p>
          <a:p>
            <a:r>
              <a:rPr lang="en-US" dirty="0" smtClean="0"/>
              <a:t>Synonyms for </a:t>
            </a:r>
            <a:r>
              <a:rPr lang="en-US" i="1" dirty="0" err="1" smtClean="0"/>
              <a:t>Tunga</a:t>
            </a:r>
            <a:r>
              <a:rPr lang="en-US" i="1" dirty="0" smtClean="0"/>
              <a:t> </a:t>
            </a:r>
            <a:r>
              <a:rPr lang="en-US" i="1" dirty="0" err="1" smtClean="0"/>
              <a:t>penetrans</a:t>
            </a:r>
            <a:r>
              <a:rPr lang="en-US" dirty="0" smtClean="0"/>
              <a:t> include </a:t>
            </a:r>
            <a:r>
              <a:rPr lang="en-US" i="1" dirty="0" err="1" smtClean="0"/>
              <a:t>Sarcopsylla</a:t>
            </a:r>
            <a:r>
              <a:rPr lang="en-US" i="1" dirty="0" smtClean="0"/>
              <a:t> </a:t>
            </a:r>
            <a:r>
              <a:rPr lang="en-US" i="1" dirty="0" err="1" smtClean="0"/>
              <a:t>penetrans</a:t>
            </a:r>
            <a:r>
              <a:rPr lang="en-US" dirty="0" smtClean="0"/>
              <a:t>, </a:t>
            </a:r>
            <a:r>
              <a:rPr lang="en-US" i="1" dirty="0" err="1" smtClean="0"/>
              <a:t>Pulex</a:t>
            </a:r>
            <a:r>
              <a:rPr lang="en-US" i="1" dirty="0" smtClean="0"/>
              <a:t> penetrates</a:t>
            </a:r>
            <a:r>
              <a:rPr lang="en-US" dirty="0" smtClean="0"/>
              <a:t>, and many others.</a:t>
            </a:r>
            <a:r>
              <a:rPr lang="en-US" baseline="30000" dirty="0" smtClean="0"/>
              <a:t> </a:t>
            </a:r>
            <a:r>
              <a:rPr lang="en-US" dirty="0" smtClean="0"/>
              <a:t>In its </a:t>
            </a:r>
            <a:r>
              <a:rPr lang="en-US" dirty="0" smtClean="0">
                <a:hlinkClick r:id="rId2" tooltip="Parasite"/>
              </a:rPr>
              <a:t>parasitic</a:t>
            </a:r>
            <a:r>
              <a:rPr lang="en-US" dirty="0" smtClean="0"/>
              <a:t> phase it has significant impact on its host, which include humans and certain other </a:t>
            </a:r>
            <a:r>
              <a:rPr lang="en-US" dirty="0" smtClean="0">
                <a:hlinkClick r:id="rId9" tooltip="Mammalian"/>
              </a:rPr>
              <a:t>mammalian</a:t>
            </a:r>
            <a:r>
              <a:rPr lang="en-US" dirty="0" smtClean="0"/>
              <a:t> species. A parasitical infestation of </a:t>
            </a:r>
            <a:r>
              <a:rPr lang="en-US" i="1" dirty="0" smtClean="0"/>
              <a:t>T. </a:t>
            </a:r>
            <a:r>
              <a:rPr lang="en-US" i="1" dirty="0" err="1" smtClean="0"/>
              <a:t>penetrans</a:t>
            </a:r>
            <a:r>
              <a:rPr lang="en-US" dirty="0" smtClean="0"/>
              <a:t> is called </a:t>
            </a:r>
            <a:r>
              <a:rPr lang="en-US" dirty="0" err="1" smtClean="0">
                <a:hlinkClick r:id="rId10" tooltip="Tungiasis"/>
              </a:rPr>
              <a:t>tungiasis</a:t>
            </a:r>
            <a:r>
              <a:rPr lang="en-US" dirty="0" smtClean="0"/>
              <a:t>.</a:t>
            </a:r>
            <a:r>
              <a:rPr lang="en-US" b="1" dirty="0" smtClean="0"/>
              <a:t> </a:t>
            </a:r>
          </a:p>
          <a:p>
            <a:r>
              <a:rPr lang="en-US" i="1" dirty="0" err="1" smtClean="0"/>
              <a:t>Tunga</a:t>
            </a:r>
            <a:r>
              <a:rPr lang="en-US" i="1" dirty="0" smtClean="0"/>
              <a:t> </a:t>
            </a:r>
            <a:r>
              <a:rPr lang="en-US" i="1" dirty="0" err="1" smtClean="0"/>
              <a:t>penetrans</a:t>
            </a:r>
            <a:r>
              <a:rPr lang="en-US" dirty="0" smtClean="0"/>
              <a:t> is distributed in tropical and subtropical regions of the world, including Mexico to South America, and Africa. The fleas normally occur in sandy climates, including beaches, stables and farms.</a:t>
            </a:r>
          </a:p>
          <a:p>
            <a:r>
              <a:rPr lang="en-US" b="1" dirty="0" smtClean="0"/>
              <a:t>Clinical Presentation </a:t>
            </a:r>
            <a:r>
              <a:rPr lang="en-US" dirty="0" smtClean="0"/>
              <a:t>The initial burrowing by the gravid females is usually painless; symptoms, including itching and irritation, usually start to develop as the females become fully-developed into the engorged state. Inflammation and ulceration may become severe, and multiple lesions in the feet can lead to difficulty in walking. </a:t>
            </a:r>
            <a:r>
              <a:rPr lang="en-US" b="1" dirty="0" smtClean="0"/>
              <a:t>Secondary bacterial infections</a:t>
            </a:r>
            <a:r>
              <a:rPr lang="en-US" dirty="0" smtClean="0"/>
              <a:t>, including </a:t>
            </a:r>
            <a:r>
              <a:rPr lang="en-US" b="1" dirty="0" smtClean="0"/>
              <a:t>tetanus</a:t>
            </a:r>
            <a:r>
              <a:rPr lang="en-US" dirty="0" smtClean="0"/>
              <a:t> and </a:t>
            </a:r>
            <a:r>
              <a:rPr lang="en-US" b="1" dirty="0" smtClean="0"/>
              <a:t>gangrene</a:t>
            </a:r>
            <a:r>
              <a:rPr lang="en-US" dirty="0" smtClean="0"/>
              <a:t>, are not uncommon with </a:t>
            </a:r>
            <a:r>
              <a:rPr lang="en-US" dirty="0" err="1" smtClean="0"/>
              <a:t>tungiasis</a:t>
            </a:r>
            <a:r>
              <a:rPr lang="en-US" dirty="0" smtClean="0"/>
              <a:t>.</a:t>
            </a:r>
          </a:p>
          <a:p>
            <a:endParaRPr lang="en-US" dirty="0" smtClean="0"/>
          </a:p>
          <a:p>
            <a:endParaRPr lang="uk-UA"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764704"/>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t/>
            </a:r>
            <a:br>
              <a:rPr lang="en-US" b="1" dirty="0" smtClean="0"/>
            </a:br>
            <a:r>
              <a:rPr lang="en-US" b="1" dirty="0" smtClean="0"/>
              <a:t>Life Cycle</a:t>
            </a:r>
            <a:r>
              <a:rPr lang="en-US" i="1" dirty="0" smtClean="0"/>
              <a:t> </a:t>
            </a:r>
            <a:r>
              <a:rPr lang="en-US" b="1" i="1" dirty="0" smtClean="0"/>
              <a:t>of </a:t>
            </a:r>
            <a:r>
              <a:rPr lang="en-US" b="1" i="1" dirty="0" err="1" smtClean="0"/>
              <a:t>Tunga</a:t>
            </a:r>
            <a:r>
              <a:rPr lang="en-US" b="1" i="1" dirty="0" smtClean="0"/>
              <a:t> </a:t>
            </a:r>
            <a:r>
              <a:rPr lang="en-US" b="1" i="1" dirty="0" err="1" smtClean="0"/>
              <a:t>penetrans</a:t>
            </a:r>
            <a:r>
              <a:rPr lang="en-US" b="1" dirty="0" smtClean="0"/>
              <a:t> </a:t>
            </a:r>
            <a:br>
              <a:rPr lang="en-US" b="1" dirty="0" smtClean="0"/>
            </a:br>
            <a:endParaRPr lang="uk-UA" b="1" dirty="0"/>
          </a:p>
        </p:txBody>
      </p:sp>
      <p:pic>
        <p:nvPicPr>
          <p:cNvPr id="5" name="Місце для вмісту 4" descr="Tungiasis2_LifeCycle.gif"/>
          <p:cNvPicPr>
            <a:picLocks noGrp="1" noChangeAspect="1"/>
          </p:cNvPicPr>
          <p:nvPr>
            <p:ph sz="half" idx="1"/>
          </p:nvPr>
        </p:nvPicPr>
        <p:blipFill>
          <a:blip r:embed="rId2" cstate="screen">
            <a:extLst>
              <a:ext uri="{28A0092B-C50C-407E-A947-70E740481C1C}">
                <a14:useLocalDpi xmlns:a14="http://schemas.microsoft.com/office/drawing/2010/main"/>
              </a:ext>
            </a:extLst>
          </a:blip>
          <a:srcRect t="1561" r="10760"/>
          <a:stretch>
            <a:fillRect/>
          </a:stretch>
        </p:blipFill>
        <p:spPr>
          <a:xfrm>
            <a:off x="-10756" y="836712"/>
            <a:ext cx="5881408" cy="4968552"/>
          </a:xfrm>
        </p:spPr>
      </p:pic>
      <p:sp>
        <p:nvSpPr>
          <p:cNvPr id="4" name="Місце для вмісту 3"/>
          <p:cNvSpPr>
            <a:spLocks noGrp="1"/>
          </p:cNvSpPr>
          <p:nvPr>
            <p:ph sz="half" idx="2"/>
          </p:nvPr>
        </p:nvSpPr>
        <p:spPr>
          <a:xfrm>
            <a:off x="5868144" y="764704"/>
            <a:ext cx="3275856" cy="6093296"/>
          </a:xfrm>
        </p:spPr>
        <p:txBody>
          <a:bodyPr>
            <a:normAutofit fontScale="55000" lnSpcReduction="20000"/>
          </a:bodyPr>
          <a:lstStyle/>
          <a:p>
            <a:pPr marL="0">
              <a:spcBef>
                <a:spcPts val="0"/>
              </a:spcBef>
              <a:buNone/>
            </a:pPr>
            <a:r>
              <a:rPr lang="en-US" dirty="0" smtClean="0"/>
              <a:t>Eggs are shed by the gravid female into the environment </a:t>
            </a:r>
            <a:r>
              <a:rPr lang="en-US" b="1" dirty="0" smtClean="0"/>
              <a:t>(1)</a:t>
            </a:r>
            <a:r>
              <a:rPr lang="en-US" dirty="0" smtClean="0"/>
              <a:t>. Eggs hatch into larvae in about 3-4 days and feed on organic debris in the environment </a:t>
            </a:r>
            <a:r>
              <a:rPr lang="en-US" b="1" dirty="0" smtClean="0"/>
              <a:t>(2)</a:t>
            </a:r>
            <a:r>
              <a:rPr lang="en-US" dirty="0" smtClean="0"/>
              <a:t>. </a:t>
            </a:r>
            <a:r>
              <a:rPr lang="en-US" i="1" dirty="0" err="1" smtClean="0"/>
              <a:t>Tunga</a:t>
            </a:r>
            <a:r>
              <a:rPr lang="en-US" i="1" dirty="0" smtClean="0"/>
              <a:t> </a:t>
            </a:r>
            <a:r>
              <a:rPr lang="en-US" i="1" dirty="0" err="1" smtClean="0"/>
              <a:t>penetrans</a:t>
            </a:r>
            <a:r>
              <a:rPr lang="en-US" dirty="0" smtClean="0"/>
              <a:t> has two larval stages before forming pupae </a:t>
            </a:r>
            <a:r>
              <a:rPr lang="en-US" b="1" dirty="0" smtClean="0"/>
              <a:t>(3)</a:t>
            </a:r>
            <a:r>
              <a:rPr lang="en-US" dirty="0" smtClean="0"/>
              <a:t>. The pupae are in cocoons that are often covered with debris from the environment (sand, pebbles, etc). The larval and </a:t>
            </a:r>
            <a:r>
              <a:rPr lang="en-US" dirty="0" err="1" smtClean="0"/>
              <a:t>pupal</a:t>
            </a:r>
            <a:r>
              <a:rPr lang="en-US" dirty="0" smtClean="0"/>
              <a:t> stages take about 3-4 weeks to complete. Afterwards, adults hatch from pupae and seek out a warm-blooded host for blood meals </a:t>
            </a:r>
            <a:r>
              <a:rPr lang="en-US" b="1" dirty="0" smtClean="0"/>
              <a:t>(4)</a:t>
            </a:r>
            <a:r>
              <a:rPr lang="en-US" dirty="0" smtClean="0"/>
              <a:t>. Both males and females feed intermittently on their host, but only mated females burrow into the skin (epidermis) of the host, where they cause a nodular swelling </a:t>
            </a:r>
            <a:r>
              <a:rPr lang="en-US" b="1" dirty="0" smtClean="0"/>
              <a:t>(6)</a:t>
            </a:r>
            <a:r>
              <a:rPr lang="en-US" dirty="0" smtClean="0"/>
              <a:t>. Females do not have any specialized burrowing organs, and simply claw into the epidermis after attaching with their mouthparts. After penetrating the stratum </a:t>
            </a:r>
            <a:r>
              <a:rPr lang="en-US" dirty="0" err="1" smtClean="0"/>
              <a:t>corneum</a:t>
            </a:r>
            <a:r>
              <a:rPr lang="en-US" dirty="0" smtClean="0"/>
              <a:t>, they burrow into the stratum </a:t>
            </a:r>
            <a:r>
              <a:rPr lang="en-US" dirty="0" err="1" smtClean="0"/>
              <a:t>granulosum</a:t>
            </a:r>
            <a:r>
              <a:rPr lang="en-US" dirty="0" smtClean="0"/>
              <a:t>, with only their posterior ends exposed to the environment . The female fleas continue to feed and their abdomens extend up to about 1 cm. Females shed about 100 eggs over a two-week period, after which they die and are sloughed by the host’s skin. </a:t>
            </a:r>
            <a:endParaRPr lang="uk-UA"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i="1" dirty="0" err="1" smtClean="0"/>
              <a:t>Tunga</a:t>
            </a:r>
            <a:r>
              <a:rPr lang="en-US" i="1" dirty="0" smtClean="0"/>
              <a:t> </a:t>
            </a:r>
            <a:r>
              <a:rPr lang="en-US" i="1" dirty="0" err="1" smtClean="0"/>
              <a:t>penetrans</a:t>
            </a:r>
            <a:endParaRPr lang="uk-UA" dirty="0"/>
          </a:p>
        </p:txBody>
      </p:sp>
      <p:pic>
        <p:nvPicPr>
          <p:cNvPr id="4" name="Місце для вмісту 3" descr="Tunga.jpg"/>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899592" y="1412776"/>
            <a:ext cx="7095744" cy="3898392"/>
          </a:xfrm>
        </p:spPr>
      </p:pic>
      <p:sp>
        <p:nvSpPr>
          <p:cNvPr id="5" name="Прямокутник 4"/>
          <p:cNvSpPr/>
          <p:nvPr/>
        </p:nvSpPr>
        <p:spPr>
          <a:xfrm>
            <a:off x="395536" y="5301208"/>
            <a:ext cx="8136904" cy="1200329"/>
          </a:xfrm>
          <a:prstGeom prst="rect">
            <a:avLst/>
          </a:prstGeom>
        </p:spPr>
        <p:txBody>
          <a:bodyPr wrap="square">
            <a:spAutoFit/>
          </a:bodyPr>
          <a:lstStyle/>
          <a:p>
            <a:pPr algn="ctr"/>
            <a:r>
              <a:rPr lang="sv-SE" dirty="0" smtClean="0"/>
              <a:t>Jigger, </a:t>
            </a:r>
            <a:r>
              <a:rPr lang="sv-SE" i="1" dirty="0" smtClean="0">
                <a:hlinkClick r:id="rId3" tooltip="Tunga penetrans"/>
              </a:rPr>
              <a:t>Tunga penetrans</a:t>
            </a:r>
            <a:r>
              <a:rPr lang="sv-SE" dirty="0" smtClean="0"/>
              <a:t>, in human skin </a:t>
            </a:r>
          </a:p>
          <a:p>
            <a:pPr algn="ctr"/>
            <a:r>
              <a:rPr lang="sv-SE" dirty="0" smtClean="0"/>
              <a:t>By </a:t>
            </a:r>
            <a:r>
              <a:rPr lang="pt-BR" dirty="0" smtClean="0">
                <a:hlinkClick r:id="rId4"/>
              </a:rPr>
              <a:t>Gilberto M Palma</a:t>
            </a:r>
            <a:r>
              <a:rPr lang="pt-BR" dirty="0" smtClean="0"/>
              <a:t> from Patos de Minas –MG, Brasil</a:t>
            </a:r>
            <a:endParaRPr lang="uk-UA" dirty="0" smtClean="0"/>
          </a:p>
          <a:p>
            <a:r>
              <a:rPr lang="sv-SE" dirty="0" smtClean="0"/>
              <a:t> </a:t>
            </a:r>
          </a:p>
          <a:p>
            <a:endParaRPr lang="uk-UA"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i="1" dirty="0" err="1" smtClean="0"/>
              <a:t>Tunga</a:t>
            </a:r>
            <a:r>
              <a:rPr lang="en-US" i="1" dirty="0" smtClean="0"/>
              <a:t> </a:t>
            </a:r>
            <a:r>
              <a:rPr lang="en-US" i="1" dirty="0" err="1" smtClean="0"/>
              <a:t>penetrans</a:t>
            </a:r>
            <a:endParaRPr lang="ru-RU" dirty="0"/>
          </a:p>
        </p:txBody>
      </p:sp>
      <p:sp>
        <p:nvSpPr>
          <p:cNvPr id="3" name="Содержимое 2"/>
          <p:cNvSpPr>
            <a:spLocks noGrp="1"/>
          </p:cNvSpPr>
          <p:nvPr>
            <p:ph idx="1"/>
          </p:nvPr>
        </p:nvSpPr>
        <p:spPr>
          <a:xfrm>
            <a:off x="5004048" y="1412776"/>
            <a:ext cx="3682752" cy="4713387"/>
          </a:xfrm>
        </p:spPr>
        <p:txBody>
          <a:bodyPr>
            <a:normAutofit fontScale="92500" lnSpcReduction="10000"/>
          </a:bodyPr>
          <a:lstStyle/>
          <a:p>
            <a:pPr>
              <a:buNone/>
            </a:pPr>
            <a:endParaRPr lang="en-US" dirty="0" smtClean="0"/>
          </a:p>
          <a:p>
            <a:pPr>
              <a:buNone/>
            </a:pPr>
            <a:r>
              <a:rPr lang="en-US" dirty="0" smtClean="0"/>
              <a:t>The impregnated female </a:t>
            </a:r>
            <a:r>
              <a:rPr lang="en-US" i="1" dirty="0" err="1" smtClean="0"/>
              <a:t>Tunga</a:t>
            </a:r>
            <a:r>
              <a:rPr lang="en-US" dirty="0" smtClean="0"/>
              <a:t> embeds itself in the skin under the toenails and fingernails of man - where the resultant sores may fill with pus and become infected </a:t>
            </a:r>
            <a:endParaRPr lang="ru-RU" dirty="0"/>
          </a:p>
        </p:txBody>
      </p:sp>
      <p:pic>
        <p:nvPicPr>
          <p:cNvPr id="4" name="Рисунок 3" descr="sifo13cc.jpg"/>
          <p:cNvPicPr>
            <a:picLocks noChangeAspect="1"/>
          </p:cNvPicPr>
          <p:nvPr/>
        </p:nvPicPr>
        <p:blipFill>
          <a:blip r:embed="rId2" cstate="print"/>
          <a:stretch>
            <a:fillRect/>
          </a:stretch>
        </p:blipFill>
        <p:spPr>
          <a:xfrm>
            <a:off x="755576" y="1791444"/>
            <a:ext cx="4224507" cy="4517876"/>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i="1" dirty="0" err="1" smtClean="0"/>
              <a:t>Tunga</a:t>
            </a:r>
            <a:r>
              <a:rPr lang="en-US" i="1" dirty="0" smtClean="0"/>
              <a:t> </a:t>
            </a:r>
            <a:r>
              <a:rPr lang="en-US" i="1" dirty="0" err="1" smtClean="0"/>
              <a:t>penetrans</a:t>
            </a:r>
            <a:endParaRPr lang="uk-UA" dirty="0"/>
          </a:p>
        </p:txBody>
      </p:sp>
      <p:pic>
        <p:nvPicPr>
          <p:cNvPr id="5" name="Місце для вмісту 4" descr="Jigger_infested_foot_(2).jpg"/>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1554691" y="1600200"/>
            <a:ext cx="6034617" cy="4525963"/>
          </a:xfr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1143000"/>
          </a:xfrm>
        </p:spPr>
        <p:style>
          <a:lnRef idx="1">
            <a:schemeClr val="accent3"/>
          </a:lnRef>
          <a:fillRef idx="2">
            <a:schemeClr val="accent3"/>
          </a:fillRef>
          <a:effectRef idx="1">
            <a:schemeClr val="accent3"/>
          </a:effectRef>
          <a:fontRef idx="minor">
            <a:schemeClr val="dk1"/>
          </a:fontRef>
        </p:style>
        <p:txBody>
          <a:bodyPr/>
          <a:lstStyle/>
          <a:p>
            <a:r>
              <a:rPr lang="en-US" dirty="0" err="1" smtClean="0"/>
              <a:t>Tungiasis</a:t>
            </a:r>
            <a:r>
              <a:rPr lang="en-US" dirty="0" smtClean="0"/>
              <a:t> in a dog</a:t>
            </a:r>
            <a:endParaRPr lang="ru-RU" dirty="0"/>
          </a:p>
        </p:txBody>
      </p:sp>
      <p:pic>
        <p:nvPicPr>
          <p:cNvPr id="4" name="Содержимое 3" descr="tunga01.jpg"/>
          <p:cNvPicPr>
            <a:picLocks noGrp="1" noChangeAspect="1"/>
          </p:cNvPicPr>
          <p:nvPr>
            <p:ph idx="1"/>
          </p:nvPr>
        </p:nvPicPr>
        <p:blipFill>
          <a:blip r:embed="rId2" cstate="print"/>
          <a:stretch>
            <a:fillRect/>
          </a:stretch>
        </p:blipFill>
        <p:spPr>
          <a:xfrm>
            <a:off x="0" y="1628800"/>
            <a:ext cx="4267200" cy="2590800"/>
          </a:xfrm>
        </p:spPr>
      </p:pic>
      <p:sp>
        <p:nvSpPr>
          <p:cNvPr id="5" name="Прямоугольник 4"/>
          <p:cNvSpPr/>
          <p:nvPr/>
        </p:nvSpPr>
        <p:spPr>
          <a:xfrm>
            <a:off x="4283968" y="1109057"/>
            <a:ext cx="4860032" cy="5632311"/>
          </a:xfrm>
          <a:prstGeom prst="rect">
            <a:avLst/>
          </a:prstGeom>
        </p:spPr>
        <p:txBody>
          <a:bodyPr wrap="square">
            <a:spAutoFit/>
          </a:bodyPr>
          <a:lstStyle/>
          <a:p>
            <a:r>
              <a:rPr lang="en-US" dirty="0" smtClean="0"/>
              <a:t>  </a:t>
            </a:r>
            <a:r>
              <a:rPr lang="en-US" sz="2400" i="1" dirty="0" err="1" smtClean="0"/>
              <a:t>Tunga</a:t>
            </a:r>
            <a:r>
              <a:rPr lang="en-US" sz="2400" i="1" dirty="0" smtClean="0"/>
              <a:t> </a:t>
            </a:r>
            <a:r>
              <a:rPr lang="en-US" sz="2400" i="1" dirty="0" err="1" smtClean="0"/>
              <a:t>penetrans</a:t>
            </a:r>
            <a:r>
              <a:rPr lang="en-US" sz="2400" dirty="0" smtClean="0"/>
              <a:t> may also pose significant problems in dogs but infestation tends to be sporadic, geographically </a:t>
            </a:r>
            <a:r>
              <a:rPr lang="en-US" sz="2400" dirty="0" err="1" smtClean="0"/>
              <a:t>isolated,or</a:t>
            </a:r>
            <a:r>
              <a:rPr lang="en-US" sz="2400" dirty="0" smtClean="0"/>
              <a:t> related to special environmental circumstances. The impregnated </a:t>
            </a:r>
            <a:r>
              <a:rPr lang="en-US" sz="2400" i="1" dirty="0" err="1" smtClean="0"/>
              <a:t>Tunga</a:t>
            </a:r>
            <a:r>
              <a:rPr lang="en-US" sz="2400" dirty="0" smtClean="0"/>
              <a:t> female attaches firmly to the </a:t>
            </a:r>
            <a:r>
              <a:rPr lang="en-US" sz="2400" dirty="0" err="1" smtClean="0"/>
              <a:t>dog,usual</a:t>
            </a:r>
            <a:r>
              <a:rPr lang="en-US" sz="2400" dirty="0" smtClean="0"/>
              <a:t> areas being the </a:t>
            </a:r>
            <a:r>
              <a:rPr lang="en-US" sz="2400" dirty="0" err="1" smtClean="0"/>
              <a:t>interdigital</a:t>
            </a:r>
            <a:r>
              <a:rPr lang="en-US" sz="2400" dirty="0" smtClean="0"/>
              <a:t> </a:t>
            </a:r>
            <a:r>
              <a:rPr lang="en-US" sz="2400" dirty="0" err="1" smtClean="0"/>
              <a:t>spaces,under</a:t>
            </a:r>
            <a:r>
              <a:rPr lang="en-US" sz="2400" dirty="0" smtClean="0"/>
              <a:t> the pads, and the scrotum. The presence of a number of adult </a:t>
            </a:r>
            <a:r>
              <a:rPr lang="en-US" sz="2400" i="1" dirty="0" err="1" smtClean="0"/>
              <a:t>T.penetrans</a:t>
            </a:r>
            <a:r>
              <a:rPr lang="en-US" sz="2400" dirty="0" smtClean="0"/>
              <a:t> in the </a:t>
            </a:r>
            <a:r>
              <a:rPr lang="en-US" sz="2400" dirty="0" err="1" smtClean="0"/>
              <a:t>the</a:t>
            </a:r>
            <a:r>
              <a:rPr lang="en-US" sz="2400" dirty="0" smtClean="0"/>
              <a:t> paws can be crippling, and the damage to the skin can facilitate the entry of other pathogens leading to secondary infection and ulceration</a:t>
            </a:r>
            <a:endParaRPr lang="ru-RU" sz="24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88640"/>
            <a:ext cx="9144000" cy="6669360"/>
          </a:xfrm>
        </p:spPr>
        <p:txBody>
          <a:bodyPr>
            <a:normAutofit fontScale="92500"/>
          </a:bodyPr>
          <a:lstStyle/>
          <a:p>
            <a:pPr>
              <a:buNone/>
            </a:pPr>
            <a:r>
              <a:rPr lang="en-US" b="1" baseline="-25000" dirty="0" smtClean="0"/>
              <a:t>Plague (Latin </a:t>
            </a:r>
            <a:r>
              <a:rPr lang="en-US" b="1" i="1" baseline="-25000" dirty="0" err="1" smtClean="0"/>
              <a:t>plaga</a:t>
            </a:r>
            <a:r>
              <a:rPr lang="en-US" b="1" i="1" baseline="-25000" dirty="0" smtClean="0"/>
              <a:t>, pest) occurs primarily in wild rodents (ground squirrels </a:t>
            </a:r>
            <a:r>
              <a:rPr lang="en-US" baseline="-25000" dirty="0" smtClean="0"/>
              <a:t>and prairie dogs). However, massive human epidemics occurred during the Middle Ages, and the disease was known as the Black Death because one of its characteristics is blackish areas on the skin caused by subcutaneous hemorrhages. Infections now occur in humans only sporadically or in limited outbreaks. </a:t>
            </a:r>
          </a:p>
          <a:p>
            <a:pPr>
              <a:buNone/>
            </a:pPr>
            <a:r>
              <a:rPr lang="en-US" baseline="-25000" dirty="0" smtClean="0"/>
              <a:t>In the United States, approximately 25 cases are reported annually, and the mortality rate is about 15%</a:t>
            </a:r>
            <a:endParaRPr lang="en-US" dirty="0" smtClean="0"/>
          </a:p>
          <a:p>
            <a:pPr>
              <a:buNone/>
            </a:pPr>
            <a:r>
              <a:rPr lang="en-US" baseline="-25000" dirty="0" smtClean="0"/>
              <a:t>The disease is caused by the gram-negative bacterium </a:t>
            </a:r>
            <a:r>
              <a:rPr lang="en-US" b="1" i="1" baseline="-25000" dirty="0" err="1" smtClean="0"/>
              <a:t>Yersinia</a:t>
            </a:r>
            <a:r>
              <a:rPr lang="en-US" b="1" i="1" baseline="-25000" dirty="0" smtClean="0"/>
              <a:t> </a:t>
            </a:r>
            <a:r>
              <a:rPr lang="en-US" b="1" i="1" baseline="-25000" dirty="0" err="1" smtClean="0"/>
              <a:t>pestis</a:t>
            </a:r>
            <a:r>
              <a:rPr lang="en-US" b="1" i="1" baseline="-25000" dirty="0" smtClean="0"/>
              <a:t>. </a:t>
            </a:r>
            <a:r>
              <a:rPr lang="en-US" baseline="-25000" dirty="0" smtClean="0"/>
              <a:t>It is transmitted from rodent to human by the bite of an infected flea, direct contact with infected animals or their products, or inhalation of contaminated airborne droplets. Once in the human body, the bacteria multiply in the blood and lymph. An important factor in </a:t>
            </a:r>
            <a:r>
              <a:rPr lang="en-US" baseline="-25000" dirty="0" err="1" smtClean="0"/>
              <a:t>thevirulence</a:t>
            </a:r>
            <a:r>
              <a:rPr lang="en-US" baseline="-25000" dirty="0" smtClean="0"/>
              <a:t> of </a:t>
            </a:r>
            <a:r>
              <a:rPr lang="en-US" b="1" i="1" baseline="-25000" dirty="0" smtClean="0"/>
              <a:t>Y. </a:t>
            </a:r>
            <a:r>
              <a:rPr lang="en-US" b="1" i="1" baseline="-25000" dirty="0" err="1" smtClean="0"/>
              <a:t>pestis</a:t>
            </a:r>
            <a:r>
              <a:rPr lang="en-US" b="1" i="1" baseline="-25000" dirty="0" smtClean="0"/>
              <a:t> </a:t>
            </a:r>
            <a:r>
              <a:rPr lang="en-US" baseline="-25000" dirty="0" smtClean="0"/>
              <a:t>is its ability to survive and proliferate inside </a:t>
            </a:r>
            <a:r>
              <a:rPr lang="en-US" baseline="-25000" dirty="0" err="1" smtClean="0"/>
              <a:t>phagocytic</a:t>
            </a:r>
            <a:r>
              <a:rPr lang="en-US" baseline="-25000" dirty="0" smtClean="0"/>
              <a:t> cells rather than be killed by them. One of the ways this is accomplished is by the YOPS (</a:t>
            </a:r>
            <a:r>
              <a:rPr lang="en-US" baseline="-25000" dirty="0" err="1" smtClean="0"/>
              <a:t>yersinal</a:t>
            </a:r>
            <a:r>
              <a:rPr lang="en-US" baseline="-25000" dirty="0" smtClean="0"/>
              <a:t> plasmid-encoded outer membrane proteins) that counteract natural defense mechanisms and help the bacteria multiply and disseminate in the host.</a:t>
            </a:r>
            <a:endParaRPr lang="en-US" dirty="0" smtClean="0"/>
          </a:p>
          <a:p>
            <a:pPr>
              <a:buNone/>
            </a:pPr>
            <a:r>
              <a:rPr lang="en-US" baseline="-25000" dirty="0" smtClean="0"/>
              <a:t>Symptoms—besides the </a:t>
            </a:r>
            <a:r>
              <a:rPr lang="en-US" b="1" baseline="-25000" dirty="0" smtClean="0"/>
              <a:t>subcutaneous hemorrhages</a:t>
            </a:r>
            <a:r>
              <a:rPr lang="en-US" baseline="-25000" dirty="0" smtClean="0"/>
              <a:t>— include fever and the appearance of </a:t>
            </a:r>
            <a:r>
              <a:rPr lang="en-US" b="1" baseline="-25000" dirty="0" smtClean="0"/>
              <a:t>enlarged lymph nodes called buboes </a:t>
            </a:r>
            <a:r>
              <a:rPr lang="en-US" baseline="-25000" dirty="0" smtClean="0"/>
              <a:t>(hence the old name, bubonic plague). In 50 to 70% of the untreated cases, death follows in 3 to 5 days from toxic conditions caused by the large number of bacilli in the blood.</a:t>
            </a:r>
            <a:endParaRPr lang="en-US" dirty="0" smtClean="0"/>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620688"/>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t/>
            </a:r>
            <a:br>
              <a:rPr lang="en-US" b="1" dirty="0" smtClean="0"/>
            </a:br>
            <a:r>
              <a:rPr lang="en-US" b="1" dirty="0" smtClean="0"/>
              <a:t>Head Lice</a:t>
            </a:r>
            <a:r>
              <a:rPr lang="en-US" b="1" i="1" dirty="0" smtClean="0"/>
              <a:t> </a:t>
            </a:r>
            <a:r>
              <a:rPr lang="en-US" b="1" i="1" dirty="0" err="1" smtClean="0"/>
              <a:t>Pediculus</a:t>
            </a:r>
            <a:r>
              <a:rPr lang="en-US" b="1" i="1" dirty="0" smtClean="0"/>
              <a:t> </a:t>
            </a:r>
            <a:r>
              <a:rPr lang="en-US" b="1" i="1" dirty="0" err="1" smtClean="0"/>
              <a:t>humanus</a:t>
            </a:r>
            <a:r>
              <a:rPr lang="en-US" b="1" i="1" dirty="0" smtClean="0"/>
              <a:t> </a:t>
            </a:r>
            <a:r>
              <a:rPr lang="en-US" b="1" i="1" dirty="0" err="1" smtClean="0"/>
              <a:t>capitis</a:t>
            </a:r>
            <a:r>
              <a:rPr lang="en-US" b="1" dirty="0" smtClean="0"/>
              <a:t> </a:t>
            </a:r>
            <a:r>
              <a:rPr lang="en-US" dirty="0" smtClean="0"/>
              <a:t/>
            </a:r>
            <a:br>
              <a:rPr lang="en-US" dirty="0" smtClean="0"/>
            </a:br>
            <a:endParaRPr lang="ru-RU" dirty="0"/>
          </a:p>
        </p:txBody>
      </p:sp>
      <p:sp>
        <p:nvSpPr>
          <p:cNvPr id="3" name="Содержимое 2"/>
          <p:cNvSpPr>
            <a:spLocks noGrp="1"/>
          </p:cNvSpPr>
          <p:nvPr>
            <p:ph idx="1"/>
          </p:nvPr>
        </p:nvSpPr>
        <p:spPr>
          <a:xfrm>
            <a:off x="0" y="836712"/>
            <a:ext cx="9144000" cy="6021288"/>
          </a:xfrm>
        </p:spPr>
        <p:txBody>
          <a:bodyPr>
            <a:normAutofit fontScale="92500" lnSpcReduction="10000"/>
          </a:bodyPr>
          <a:lstStyle/>
          <a:p>
            <a:r>
              <a:rPr lang="en-US" dirty="0" smtClean="0"/>
              <a:t>In the developed world, 2 to 10% of children are infested with head lice. Light infestations cause moderate itching of the scalp due to sensitization to louse saliva. Heavy infestations may result in fever, aches and </a:t>
            </a:r>
            <a:r>
              <a:rPr lang="en-US" b="1" i="1" dirty="0" smtClean="0"/>
              <a:t>secondary infections</a:t>
            </a:r>
            <a:r>
              <a:rPr lang="en-US" dirty="0" smtClean="0"/>
              <a:t>. Diagnosis is based on finding live lice or empty egg shells (nits measuring 0.8 x 0.3 mm) attached to hair, often behind the ears.     </a:t>
            </a:r>
            <a:r>
              <a:rPr lang="en-US" b="1" u="sng" dirty="0" smtClean="0"/>
              <a:t>Treatment:</a:t>
            </a:r>
            <a:r>
              <a:rPr lang="en-US" dirty="0" smtClean="0"/>
              <a:t> Topical application of </a:t>
            </a:r>
            <a:r>
              <a:rPr lang="en-US" b="1" i="1" dirty="0" smtClean="0"/>
              <a:t>soothing lotions </a:t>
            </a:r>
            <a:r>
              <a:rPr lang="en-US" dirty="0" smtClean="0"/>
              <a:t>relieves irritation. Hair should be washed with shampoo containing </a:t>
            </a:r>
            <a:r>
              <a:rPr lang="en-US" b="1" dirty="0" smtClean="0"/>
              <a:t>1% benzene </a:t>
            </a:r>
            <a:r>
              <a:rPr lang="en-US" b="1" dirty="0" err="1" smtClean="0"/>
              <a:t>hexachloride</a:t>
            </a:r>
            <a:r>
              <a:rPr lang="en-US" b="1" dirty="0" smtClean="0"/>
              <a:t> (</a:t>
            </a:r>
            <a:r>
              <a:rPr lang="en-US" b="1" dirty="0" err="1" smtClean="0"/>
              <a:t>Kwell</a:t>
            </a:r>
            <a:r>
              <a:rPr lang="en-US" b="1" dirty="0" smtClean="0"/>
              <a:t>)</a:t>
            </a:r>
            <a:r>
              <a:rPr lang="en-US" dirty="0" smtClean="0"/>
              <a:t>. Application of a </a:t>
            </a:r>
            <a:r>
              <a:rPr lang="en-US" b="1" dirty="0" smtClean="0"/>
              <a:t>mixture of </a:t>
            </a:r>
            <a:r>
              <a:rPr lang="en-US" b="1" dirty="0" err="1" smtClean="0"/>
              <a:t>pyrentins</a:t>
            </a:r>
            <a:r>
              <a:rPr lang="en-US" b="1" dirty="0" smtClean="0"/>
              <a:t> (0.2%) and </a:t>
            </a:r>
            <a:r>
              <a:rPr lang="en-US" b="1" dirty="0" err="1" smtClean="0"/>
              <a:t>pipronyl</a:t>
            </a:r>
            <a:r>
              <a:rPr lang="en-US" b="1" dirty="0" smtClean="0"/>
              <a:t> </a:t>
            </a:r>
            <a:r>
              <a:rPr lang="en-US" b="1" dirty="0" err="1" smtClean="0"/>
              <a:t>butoxide</a:t>
            </a:r>
            <a:r>
              <a:rPr lang="en-US" b="1" dirty="0" smtClean="0"/>
              <a:t> (2%) </a:t>
            </a:r>
            <a:r>
              <a:rPr lang="en-US" dirty="0" smtClean="0"/>
              <a:t>or copper </a:t>
            </a:r>
            <a:r>
              <a:rPr lang="en-US" dirty="0" err="1" smtClean="0"/>
              <a:t>oleate</a:t>
            </a:r>
            <a:r>
              <a:rPr lang="en-US" dirty="0" smtClean="0"/>
              <a:t> may be as effective and </a:t>
            </a:r>
            <a:r>
              <a:rPr lang="en-US" b="1" dirty="0" smtClean="0"/>
              <a:t>less toxic </a:t>
            </a:r>
            <a:r>
              <a:rPr lang="en-US" dirty="0" smtClean="0"/>
              <a:t>than benzene </a:t>
            </a:r>
            <a:r>
              <a:rPr lang="en-US" dirty="0" err="1" smtClean="0"/>
              <a:t>hexachloride</a:t>
            </a:r>
            <a:r>
              <a:rPr lang="en-US" dirty="0" smtClean="0"/>
              <a:t>.</a:t>
            </a:r>
          </a:p>
          <a:p>
            <a:endParaRPr lang="ru-RU"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562074"/>
          </a:xfrm>
        </p:spPr>
        <p:style>
          <a:lnRef idx="1">
            <a:schemeClr val="accent5"/>
          </a:lnRef>
          <a:fillRef idx="2">
            <a:schemeClr val="accent5"/>
          </a:fillRef>
          <a:effectRef idx="1">
            <a:schemeClr val="accent5"/>
          </a:effectRef>
          <a:fontRef idx="minor">
            <a:schemeClr val="dk1"/>
          </a:fontRef>
        </p:style>
        <p:txBody>
          <a:bodyPr>
            <a:normAutofit fontScale="90000"/>
          </a:bodyPr>
          <a:lstStyle/>
          <a:p>
            <a:r>
              <a:rPr lang="en-US" b="1" dirty="0" smtClean="0"/>
              <a:t>MITES</a:t>
            </a:r>
            <a:endParaRPr lang="uk-UA" dirty="0"/>
          </a:p>
        </p:txBody>
      </p:sp>
      <p:sp>
        <p:nvSpPr>
          <p:cNvPr id="3" name="Місце для вмісту 2"/>
          <p:cNvSpPr>
            <a:spLocks noGrp="1"/>
          </p:cNvSpPr>
          <p:nvPr>
            <p:ph idx="1"/>
          </p:nvPr>
        </p:nvSpPr>
        <p:spPr>
          <a:xfrm>
            <a:off x="0" y="548680"/>
            <a:ext cx="9144000" cy="6309320"/>
          </a:xfrm>
        </p:spPr>
        <p:txBody>
          <a:bodyPr>
            <a:normAutofit fontScale="77500" lnSpcReduction="20000"/>
          </a:bodyPr>
          <a:lstStyle/>
          <a:p>
            <a:r>
              <a:rPr lang="en-US" dirty="0" smtClean="0"/>
              <a:t>The majority of mite species are harmless to humans, but a few species of mites can colonize humans directly, act as </a:t>
            </a:r>
            <a:r>
              <a:rPr lang="en-US" dirty="0" smtClean="0">
                <a:hlinkClick r:id="rId2" tooltip="Vector (epidemiology)"/>
              </a:rPr>
              <a:t>vectors</a:t>
            </a:r>
            <a:r>
              <a:rPr lang="en-US" dirty="0" smtClean="0"/>
              <a:t> for disease transmission, or cause or contribute to allergenic diseases.</a:t>
            </a:r>
          </a:p>
          <a:p>
            <a:r>
              <a:rPr lang="en-US" dirty="0" smtClean="0"/>
              <a:t>Mites which colonize human skin are the cause of several types of itchy skin rashes, such as </a:t>
            </a:r>
            <a:r>
              <a:rPr lang="en-US" dirty="0" smtClean="0">
                <a:hlinkClick r:id="rId3" tooltip="Grain itch"/>
              </a:rPr>
              <a:t>grain itch</a:t>
            </a:r>
            <a:r>
              <a:rPr lang="en-US" dirty="0" smtClean="0"/>
              <a:t>, </a:t>
            </a:r>
            <a:r>
              <a:rPr lang="en-US" dirty="0" smtClean="0">
                <a:hlinkClick r:id="rId4" tooltip="Grocer's itch"/>
              </a:rPr>
              <a:t>grocer's itch</a:t>
            </a:r>
            <a:r>
              <a:rPr lang="en-US" dirty="0" smtClean="0"/>
              <a:t>, and </a:t>
            </a:r>
            <a:r>
              <a:rPr lang="en-US" dirty="0" smtClean="0">
                <a:hlinkClick r:id="rId5" tooltip="Scabies"/>
              </a:rPr>
              <a:t>scabies</a:t>
            </a:r>
            <a:r>
              <a:rPr lang="en-US" dirty="0" smtClean="0"/>
              <a:t>. </a:t>
            </a:r>
            <a:r>
              <a:rPr lang="en-US" i="1" dirty="0" err="1" smtClean="0">
                <a:hlinkClick r:id="rId6" tooltip="Sarcoptes scabiei"/>
              </a:rPr>
              <a:t>Sarcoptes</a:t>
            </a:r>
            <a:r>
              <a:rPr lang="en-US" i="1" dirty="0" smtClean="0">
                <a:hlinkClick r:id="rId6" tooltip="Sarcoptes scabiei"/>
              </a:rPr>
              <a:t> </a:t>
            </a:r>
            <a:r>
              <a:rPr lang="en-US" i="1" dirty="0" err="1" smtClean="0">
                <a:hlinkClick r:id="rId6" tooltip="Sarcoptes scabiei"/>
              </a:rPr>
              <a:t>scabiei</a:t>
            </a:r>
            <a:r>
              <a:rPr lang="en-US" dirty="0" smtClean="0"/>
              <a:t> is a parasitic mite responsible for scabies which is one of the three most common skin disorders in children.</a:t>
            </a:r>
            <a:r>
              <a:rPr lang="en-US" baseline="30000" dirty="0" smtClean="0"/>
              <a:t> </a:t>
            </a:r>
          </a:p>
          <a:p>
            <a:r>
              <a:rPr lang="en-US" dirty="0" err="1" smtClean="0">
                <a:hlinkClick r:id="rId7" tooltip="Demodex"/>
              </a:rPr>
              <a:t>Demodex</a:t>
            </a:r>
            <a:r>
              <a:rPr lang="en-US" dirty="0" smtClean="0"/>
              <a:t> mites, which are common cause of </a:t>
            </a:r>
            <a:r>
              <a:rPr lang="en-US" dirty="0" smtClean="0">
                <a:hlinkClick r:id="rId8" tooltip="Mange"/>
              </a:rPr>
              <a:t>mange</a:t>
            </a:r>
            <a:r>
              <a:rPr lang="en-US" dirty="0" smtClean="0"/>
              <a:t> in </a:t>
            </a:r>
            <a:r>
              <a:rPr lang="en-US" dirty="0" smtClean="0">
                <a:hlinkClick r:id="rId9" tooltip="Dogs"/>
              </a:rPr>
              <a:t>dogs</a:t>
            </a:r>
            <a:r>
              <a:rPr lang="en-US" dirty="0" smtClean="0"/>
              <a:t> and other domesticated animals, have also been implicated in the human skin disease </a:t>
            </a:r>
            <a:r>
              <a:rPr lang="en-US" dirty="0" err="1" smtClean="0">
                <a:hlinkClick r:id="rId10" tooltip="Rosacea"/>
              </a:rPr>
              <a:t>rosacea</a:t>
            </a:r>
            <a:r>
              <a:rPr lang="en-US" dirty="0" smtClean="0"/>
              <a:t>, although the mechanism by which </a:t>
            </a:r>
            <a:r>
              <a:rPr lang="en-US" dirty="0" err="1" smtClean="0"/>
              <a:t>demodex</a:t>
            </a:r>
            <a:r>
              <a:rPr lang="en-US" dirty="0" smtClean="0"/>
              <a:t> contributes to the disease is unclear.</a:t>
            </a:r>
          </a:p>
          <a:p>
            <a:r>
              <a:rPr lang="en-US" dirty="0" smtClean="0">
                <a:hlinkClick r:id="rId11" tooltip="Chiggers"/>
              </a:rPr>
              <a:t>Chiggers</a:t>
            </a:r>
            <a:r>
              <a:rPr lang="en-US" dirty="0" smtClean="0"/>
              <a:t> are known primarily for their </a:t>
            </a:r>
            <a:r>
              <a:rPr lang="en-US" dirty="0" smtClean="0">
                <a:hlinkClick r:id="rId12" tooltip="Chigger bite"/>
              </a:rPr>
              <a:t>itchy bite</a:t>
            </a:r>
            <a:r>
              <a:rPr lang="en-US" dirty="0" smtClean="0"/>
              <a:t>, but they can also spread disease in some limited circumstances, such as </a:t>
            </a:r>
            <a:r>
              <a:rPr lang="en-US" dirty="0" smtClean="0">
                <a:hlinkClick r:id="rId13" tooltip="Scrub typhus"/>
              </a:rPr>
              <a:t>scrub typhus</a:t>
            </a:r>
            <a:r>
              <a:rPr lang="en-US" dirty="0" smtClean="0"/>
              <a:t>. The </a:t>
            </a:r>
            <a:r>
              <a:rPr lang="en-US" dirty="0" smtClean="0">
                <a:hlinkClick r:id="rId14" tooltip="House-mouse mite"/>
              </a:rPr>
              <a:t>house-mouse mite</a:t>
            </a:r>
            <a:r>
              <a:rPr lang="en-US" dirty="0" smtClean="0"/>
              <a:t> is the only known vector of the disease </a:t>
            </a:r>
            <a:r>
              <a:rPr lang="en-US" dirty="0" err="1" smtClean="0">
                <a:hlinkClick r:id="rId15" tooltip="Rickettsialpox"/>
              </a:rPr>
              <a:t>rickettsialpox</a:t>
            </a:r>
            <a:r>
              <a:rPr lang="en-US" dirty="0" smtClean="0"/>
              <a:t>.</a:t>
            </a:r>
          </a:p>
          <a:p>
            <a:r>
              <a:rPr lang="en-US" dirty="0" smtClean="0">
                <a:hlinkClick r:id="rId16" tooltip="House dust mite"/>
              </a:rPr>
              <a:t>House dust mites</a:t>
            </a:r>
            <a:r>
              <a:rPr lang="en-US" dirty="0" smtClean="0"/>
              <a:t>, found in warm and humid places such as beds, cause several forms of allergic diseases, including </a:t>
            </a:r>
            <a:r>
              <a:rPr lang="en-US" dirty="0" smtClean="0">
                <a:hlinkClick r:id="rId17" tooltip="Hay fever"/>
              </a:rPr>
              <a:t>hay fever</a:t>
            </a:r>
            <a:r>
              <a:rPr lang="en-US" dirty="0" smtClean="0"/>
              <a:t>, </a:t>
            </a:r>
            <a:r>
              <a:rPr lang="en-US" dirty="0" smtClean="0">
                <a:hlinkClick r:id="rId18" tooltip="Asthma"/>
              </a:rPr>
              <a:t>asthma</a:t>
            </a:r>
            <a:r>
              <a:rPr lang="en-US" dirty="0" smtClean="0"/>
              <a:t> and </a:t>
            </a:r>
            <a:r>
              <a:rPr lang="en-US" dirty="0" smtClean="0">
                <a:hlinkClick r:id="rId19" tooltip="Eczema"/>
              </a:rPr>
              <a:t>eczema</a:t>
            </a:r>
            <a:r>
              <a:rPr lang="en-US" dirty="0" smtClean="0"/>
              <a:t>, and are known to aggravate </a:t>
            </a:r>
            <a:r>
              <a:rPr lang="en-US" dirty="0" smtClean="0">
                <a:hlinkClick r:id="rId20" tooltip="Atopic dermatitis"/>
              </a:rPr>
              <a:t>atopic dermatitis</a:t>
            </a:r>
            <a:r>
              <a:rPr lang="en-US" dirty="0" smtClean="0"/>
              <a:t>.</a:t>
            </a:r>
          </a:p>
          <a:p>
            <a:endParaRPr lang="uk-UA"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720080"/>
          </a:xfrm>
        </p:spPr>
        <p:style>
          <a:lnRef idx="1">
            <a:schemeClr val="accent3"/>
          </a:lnRef>
          <a:fillRef idx="2">
            <a:schemeClr val="accent3"/>
          </a:fillRef>
          <a:effectRef idx="1">
            <a:schemeClr val="accent3"/>
          </a:effectRef>
          <a:fontRef idx="minor">
            <a:schemeClr val="dk1"/>
          </a:fontRef>
        </p:style>
        <p:txBody>
          <a:bodyPr>
            <a:normAutofit fontScale="90000"/>
          </a:bodyPr>
          <a:lstStyle/>
          <a:p>
            <a:pPr>
              <a:tabLst>
                <a:tab pos="4043363" algn="l"/>
              </a:tabLst>
            </a:pPr>
            <a:r>
              <a:rPr lang="en-US" i="1" dirty="0" err="1" smtClean="0"/>
              <a:t>Sarcoptes</a:t>
            </a:r>
            <a:r>
              <a:rPr lang="en-US" i="1" dirty="0" smtClean="0"/>
              <a:t> </a:t>
            </a:r>
            <a:r>
              <a:rPr lang="en-US" i="1" dirty="0" err="1" smtClean="0"/>
              <a:t>scabei</a:t>
            </a:r>
            <a:r>
              <a:rPr lang="en-US" i="1" dirty="0" smtClean="0"/>
              <a:t> </a:t>
            </a:r>
            <a:r>
              <a:rPr lang="en-US" dirty="0" smtClean="0"/>
              <a:t>mite </a:t>
            </a:r>
            <a:endParaRPr lang="ru-RU" dirty="0"/>
          </a:p>
        </p:txBody>
      </p:sp>
      <p:sp>
        <p:nvSpPr>
          <p:cNvPr id="3" name="Содержимое 2"/>
          <p:cNvSpPr>
            <a:spLocks noGrp="1"/>
          </p:cNvSpPr>
          <p:nvPr>
            <p:ph idx="1"/>
          </p:nvPr>
        </p:nvSpPr>
        <p:spPr>
          <a:xfrm>
            <a:off x="0" y="692696"/>
            <a:ext cx="9144000" cy="6021288"/>
          </a:xfrm>
        </p:spPr>
        <p:txBody>
          <a:bodyPr>
            <a:normAutofit fontScale="25000" lnSpcReduction="20000"/>
          </a:bodyPr>
          <a:lstStyle/>
          <a:p>
            <a:r>
              <a:rPr lang="en-US" sz="9600" dirty="0" smtClean="0"/>
              <a:t>Scabies mite (</a:t>
            </a:r>
            <a:r>
              <a:rPr lang="en-US" sz="9600" i="1" dirty="0" err="1" smtClean="0"/>
              <a:t>Sarcoptes</a:t>
            </a:r>
            <a:r>
              <a:rPr lang="en-US" sz="9600" i="1" dirty="0" smtClean="0"/>
              <a:t> </a:t>
            </a:r>
            <a:r>
              <a:rPr lang="en-US" sz="9600" i="1" dirty="0" err="1" smtClean="0"/>
              <a:t>scabei</a:t>
            </a:r>
            <a:r>
              <a:rPr lang="en-US" sz="9600" dirty="0" smtClean="0"/>
              <a:t>) is the cause of scabies and is distributed worldwide. Epidemics of the disease may occur for long periods but mites may be common at all times in very poor communities with inadequate washing facilities. The mite transmitted by contact burrows into the skin on the webbing side of fingers, later spreading to the wrists, elbows and the rest of the body. The buttocks, women's breasts and external genitalia may be involved. The mite tunnels itself through the upper layer of the skin depositing eggs. Larvae escape the tunnel and wander on the skin and start new burrows and mature there to continue the cycle. Scabies itch is due to the sensitization of the patient to the mite and eggs and is characteristically nocturnal. Septic pustules may develop after scratching, if the hygiene is poor. Diagnosis is made by the characteristic rash and by smearing black ink on the skin and observing burrows when the ink is wiped away. Microscopic examination of a skin scraping shows the mites. Treatment involves swabbing of the whole body from the neck down with 1% </a:t>
            </a:r>
            <a:r>
              <a:rPr lang="en-US" sz="9600" dirty="0" err="1" smtClean="0"/>
              <a:t>malathion</a:t>
            </a:r>
            <a:r>
              <a:rPr lang="en-US" sz="9600" dirty="0" smtClean="0"/>
              <a:t> or benzene </a:t>
            </a:r>
            <a:r>
              <a:rPr lang="en-US" sz="9600" dirty="0" err="1" smtClean="0"/>
              <a:t>hexachloride</a:t>
            </a:r>
            <a:r>
              <a:rPr lang="en-US" sz="9600" dirty="0" smtClean="0"/>
              <a:t> (</a:t>
            </a:r>
            <a:r>
              <a:rPr lang="en-US" sz="9600" dirty="0" err="1" smtClean="0"/>
              <a:t>crotamiton</a:t>
            </a:r>
            <a:r>
              <a:rPr lang="en-US" sz="9600" dirty="0" smtClean="0"/>
              <a:t> for infants). Topical steroids must not be used. If possible, the whole family should be treated. Contact with an infested person should be avoided. Clothes should be washed in hot water.</a:t>
            </a:r>
          </a:p>
          <a:p>
            <a:endParaRPr lang="ru-RU"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1143000"/>
          </a:xfrm>
        </p:spPr>
        <p:style>
          <a:lnRef idx="1">
            <a:schemeClr val="accent3"/>
          </a:lnRef>
          <a:fillRef idx="2">
            <a:schemeClr val="accent3"/>
          </a:fillRef>
          <a:effectRef idx="1">
            <a:schemeClr val="accent3"/>
          </a:effectRef>
          <a:fontRef idx="minor">
            <a:schemeClr val="dk1"/>
          </a:fontRef>
        </p:style>
        <p:txBody>
          <a:bodyPr/>
          <a:lstStyle/>
          <a:p>
            <a:r>
              <a:rPr lang="en-US" i="1" dirty="0" err="1" smtClean="0"/>
              <a:t>Sarcoptes</a:t>
            </a:r>
            <a:r>
              <a:rPr lang="en-US" i="1" dirty="0" smtClean="0"/>
              <a:t> </a:t>
            </a:r>
            <a:r>
              <a:rPr lang="en-US" i="1" dirty="0" err="1" smtClean="0"/>
              <a:t>scabei</a:t>
            </a:r>
            <a:r>
              <a:rPr lang="en-US" i="1" dirty="0" smtClean="0"/>
              <a:t> </a:t>
            </a:r>
            <a:r>
              <a:rPr lang="en-US" dirty="0" smtClean="0"/>
              <a:t>mite </a:t>
            </a:r>
            <a:endParaRPr lang="ru-RU" dirty="0"/>
          </a:p>
        </p:txBody>
      </p:sp>
      <p:pic>
        <p:nvPicPr>
          <p:cNvPr id="4" name="Содержимое 3" descr="mite1.jpg"/>
          <p:cNvPicPr>
            <a:picLocks noGrp="1" noChangeAspect="1"/>
          </p:cNvPicPr>
          <p:nvPr>
            <p:ph idx="1"/>
          </p:nvPr>
        </p:nvPicPr>
        <p:blipFill>
          <a:blip r:embed="rId2" cstate="print"/>
          <a:stretch>
            <a:fillRect/>
          </a:stretch>
        </p:blipFill>
        <p:spPr>
          <a:xfrm>
            <a:off x="0" y="1124744"/>
            <a:ext cx="3635896" cy="2457357"/>
          </a:xfrm>
        </p:spPr>
      </p:pic>
      <p:sp>
        <p:nvSpPr>
          <p:cNvPr id="5" name="Прямоугольник 4"/>
          <p:cNvSpPr/>
          <p:nvPr/>
        </p:nvSpPr>
        <p:spPr>
          <a:xfrm>
            <a:off x="0" y="4005064"/>
            <a:ext cx="9144000" cy="1077218"/>
          </a:xfrm>
          <a:prstGeom prst="rect">
            <a:avLst/>
          </a:prstGeom>
        </p:spPr>
        <p:txBody>
          <a:bodyPr wrap="square">
            <a:spAutoFit/>
          </a:bodyPr>
          <a:lstStyle/>
          <a:p>
            <a:r>
              <a:rPr lang="en-US" sz="3200" dirty="0" smtClean="0"/>
              <a:t>Females are 0.3 to 0.4 mm long and 0.25 to 0.35 mm wide. Males are slightly more than half that size.</a:t>
            </a:r>
            <a:endParaRPr lang="ru-RU" sz="3200" dirty="0"/>
          </a:p>
        </p:txBody>
      </p:sp>
      <p:pic>
        <p:nvPicPr>
          <p:cNvPr id="6" name="Рисунок 5" descr="170px-Sarcoptes_scabei_2.jpg"/>
          <p:cNvPicPr>
            <a:picLocks noChangeAspect="1"/>
          </p:cNvPicPr>
          <p:nvPr/>
        </p:nvPicPr>
        <p:blipFill>
          <a:blip r:embed="rId3" cstate="print"/>
          <a:stretch>
            <a:fillRect/>
          </a:stretch>
        </p:blipFill>
        <p:spPr>
          <a:xfrm>
            <a:off x="3275856" y="1124744"/>
            <a:ext cx="2159000" cy="2476500"/>
          </a:xfrm>
          <a:prstGeom prst="rect">
            <a:avLst/>
          </a:prstGeom>
        </p:spPr>
      </p:pic>
      <p:pic>
        <p:nvPicPr>
          <p:cNvPr id="7" name="Содержимое 3" descr="scabies03.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36096" y="1155821"/>
            <a:ext cx="3384376" cy="2422501"/>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1143000"/>
          </a:xfrm>
        </p:spPr>
        <p:style>
          <a:lnRef idx="1">
            <a:schemeClr val="accent3"/>
          </a:lnRef>
          <a:fillRef idx="2">
            <a:schemeClr val="accent3"/>
          </a:fillRef>
          <a:effectRef idx="1">
            <a:schemeClr val="accent3"/>
          </a:effectRef>
          <a:fontRef idx="minor">
            <a:schemeClr val="dk1"/>
          </a:fontRef>
        </p:style>
        <p:txBody>
          <a:bodyPr/>
          <a:lstStyle/>
          <a:p>
            <a:r>
              <a:rPr lang="en-US" i="1" dirty="0" err="1" smtClean="0"/>
              <a:t>Sarcoptes</a:t>
            </a:r>
            <a:r>
              <a:rPr lang="en-US" i="1" dirty="0" smtClean="0"/>
              <a:t> </a:t>
            </a:r>
            <a:r>
              <a:rPr lang="en-US" i="1" dirty="0" err="1" smtClean="0"/>
              <a:t>scabei</a:t>
            </a:r>
            <a:endParaRPr lang="ru-RU" dirty="0"/>
          </a:p>
        </p:txBody>
      </p:sp>
      <p:pic>
        <p:nvPicPr>
          <p:cNvPr id="4" name="Содержимое 3" descr="sscabads.jpg"/>
          <p:cNvPicPr>
            <a:picLocks noGrp="1" noChangeAspect="1"/>
          </p:cNvPicPr>
          <p:nvPr>
            <p:ph idx="1"/>
          </p:nvPr>
        </p:nvPicPr>
        <p:blipFill>
          <a:blip r:embed="rId2" cstate="print"/>
          <a:stretch>
            <a:fillRect/>
          </a:stretch>
        </p:blipFill>
        <p:spPr>
          <a:xfrm>
            <a:off x="1475656" y="1052736"/>
            <a:ext cx="5904656" cy="4784989"/>
          </a:xfrm>
        </p:spPr>
      </p:pic>
      <p:sp>
        <p:nvSpPr>
          <p:cNvPr id="5" name="Прямоугольник 4"/>
          <p:cNvSpPr/>
          <p:nvPr/>
        </p:nvSpPr>
        <p:spPr>
          <a:xfrm>
            <a:off x="0" y="5868561"/>
            <a:ext cx="9144000" cy="584775"/>
          </a:xfrm>
          <a:prstGeom prst="rect">
            <a:avLst/>
          </a:prstGeom>
        </p:spPr>
        <p:txBody>
          <a:bodyPr wrap="square">
            <a:spAutoFit/>
          </a:bodyPr>
          <a:lstStyle/>
          <a:p>
            <a:r>
              <a:rPr lang="en-US" sz="3200" i="1" dirty="0" err="1" smtClean="0"/>
              <a:t>Sarcoptes</a:t>
            </a:r>
            <a:r>
              <a:rPr lang="en-US" sz="3200" i="1" dirty="0" smtClean="0"/>
              <a:t> </a:t>
            </a:r>
            <a:r>
              <a:rPr lang="en-US" sz="3200" i="1" dirty="0" err="1" smtClean="0"/>
              <a:t>scabiei</a:t>
            </a:r>
            <a:r>
              <a:rPr lang="en-US" sz="3200" dirty="0" smtClean="0"/>
              <a:t> adult, whole and in section of skin</a:t>
            </a:r>
            <a:endParaRPr lang="ru-RU" sz="32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Scabies-lc.gif"/>
          <p:cNvPicPr>
            <a:picLocks noGrp="1" noChangeAspect="1"/>
          </p:cNvPicPr>
          <p:nvPr>
            <p:ph idx="1"/>
          </p:nvPr>
        </p:nvPicPr>
        <p:blipFill>
          <a:blip r:embed="rId2" cstate="print"/>
          <a:stretch>
            <a:fillRect/>
          </a:stretch>
        </p:blipFill>
        <p:spPr>
          <a:xfrm>
            <a:off x="2699792" y="-101288"/>
            <a:ext cx="5328592" cy="6982293"/>
          </a:xfrm>
        </p:spPr>
      </p:pic>
      <p:sp>
        <p:nvSpPr>
          <p:cNvPr id="5" name="Прямоугольник 4"/>
          <p:cNvSpPr/>
          <p:nvPr/>
        </p:nvSpPr>
        <p:spPr>
          <a:xfrm>
            <a:off x="0" y="0"/>
            <a:ext cx="2681536" cy="144655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lvl="0" algn="ctr">
              <a:spcBef>
                <a:spcPct val="0"/>
              </a:spcBef>
            </a:pPr>
            <a:r>
              <a:rPr lang="en-US" sz="4400" dirty="0" smtClean="0">
                <a:solidFill>
                  <a:prstClr val="black"/>
                </a:solidFill>
              </a:rPr>
              <a:t>Disease cycle</a:t>
            </a:r>
            <a:endParaRPr lang="ru-RU" sz="4400" dirty="0">
              <a:solidFill>
                <a:prstClr val="black"/>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mite2.jpg"/>
          <p:cNvPicPr>
            <a:picLocks noGrp="1" noChangeAspect="1"/>
          </p:cNvPicPr>
          <p:nvPr>
            <p:ph idx="1"/>
          </p:nvPr>
        </p:nvPicPr>
        <p:blipFill>
          <a:blip r:embed="rId2" cstate="print"/>
          <a:stretch>
            <a:fillRect/>
          </a:stretch>
        </p:blipFill>
        <p:spPr>
          <a:xfrm>
            <a:off x="1691680" y="620688"/>
            <a:ext cx="5753276" cy="3848049"/>
          </a:xfrm>
        </p:spPr>
      </p:pic>
      <p:sp>
        <p:nvSpPr>
          <p:cNvPr id="5" name="Прямоугольник 4"/>
          <p:cNvSpPr/>
          <p:nvPr/>
        </p:nvSpPr>
        <p:spPr>
          <a:xfrm>
            <a:off x="755576" y="4759984"/>
            <a:ext cx="8388424" cy="1815882"/>
          </a:xfrm>
          <a:prstGeom prst="rect">
            <a:avLst/>
          </a:prstGeom>
        </p:spPr>
        <p:txBody>
          <a:bodyPr wrap="square">
            <a:spAutoFit/>
          </a:bodyPr>
          <a:lstStyle/>
          <a:p>
            <a:r>
              <a:rPr lang="en-US" sz="2800" dirty="0" smtClean="0"/>
              <a:t>Scabies lesions are caused by </a:t>
            </a:r>
            <a:r>
              <a:rPr lang="en-US" sz="2800" i="1" dirty="0" err="1" smtClean="0"/>
              <a:t>Sarcoptes</a:t>
            </a:r>
            <a:r>
              <a:rPr lang="en-US" sz="2800" i="1" dirty="0" smtClean="0"/>
              <a:t> </a:t>
            </a:r>
            <a:r>
              <a:rPr lang="en-US" sz="2800" i="1" dirty="0" err="1" smtClean="0"/>
              <a:t>scabei</a:t>
            </a:r>
            <a:r>
              <a:rPr lang="en-US" sz="2800" dirty="0" smtClean="0"/>
              <a:t> burrowing under the skin. A typical location is on the hands, particularly the webbing between the fingers, as shown in this image.</a:t>
            </a:r>
            <a:endParaRPr lang="ru-RU" sz="28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18654"/>
            <a:ext cx="8229600" cy="778098"/>
          </a:xfrm>
        </p:spPr>
        <p:txBody>
          <a:bodyPr>
            <a:normAutofit fontScale="90000"/>
          </a:bodyPr>
          <a:lstStyle/>
          <a:p>
            <a:r>
              <a:rPr lang="en-US" dirty="0" smtClean="0"/>
              <a:t>Child's arm exhibiting </a:t>
            </a:r>
            <a:r>
              <a:rPr lang="en-US" dirty="0" err="1" smtClean="0"/>
              <a:t>papular</a:t>
            </a:r>
            <a:r>
              <a:rPr lang="en-US" dirty="0" smtClean="0"/>
              <a:t> rash due to </a:t>
            </a:r>
            <a:r>
              <a:rPr lang="en-US" i="1" dirty="0" err="1" smtClean="0"/>
              <a:t>Sarcoptes</a:t>
            </a:r>
            <a:r>
              <a:rPr lang="en-US" i="1" dirty="0" smtClean="0"/>
              <a:t> </a:t>
            </a:r>
            <a:r>
              <a:rPr lang="en-US" i="1" dirty="0" err="1" smtClean="0"/>
              <a:t>scabiei</a:t>
            </a:r>
            <a:r>
              <a:rPr lang="en-US" i="1" dirty="0" smtClean="0"/>
              <a:t/>
            </a:r>
            <a:br>
              <a:rPr lang="en-US" i="1" dirty="0" smtClean="0"/>
            </a:br>
            <a:endParaRPr lang="ru-RU" dirty="0"/>
          </a:p>
        </p:txBody>
      </p:sp>
      <p:pic>
        <p:nvPicPr>
          <p:cNvPr id="4" name="Рисунок 3" descr="mite.jpg"/>
          <p:cNvPicPr>
            <a:picLocks noChangeAspect="1"/>
          </p:cNvPicPr>
          <p:nvPr/>
        </p:nvPicPr>
        <p:blipFill>
          <a:blip r:embed="rId2" cstate="print"/>
          <a:stretch>
            <a:fillRect/>
          </a:stretch>
        </p:blipFill>
        <p:spPr>
          <a:xfrm>
            <a:off x="1835696" y="1325822"/>
            <a:ext cx="7436368" cy="5532177"/>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77281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Cross sectional view of the burrows created in the epithelium by </a:t>
            </a:r>
            <a:br>
              <a:rPr lang="en-US" dirty="0" smtClean="0"/>
            </a:br>
            <a:r>
              <a:rPr lang="en-US" i="1" dirty="0" err="1" smtClean="0"/>
              <a:t>Sarcoptes</a:t>
            </a:r>
            <a:r>
              <a:rPr lang="en-US" i="1" dirty="0" smtClean="0"/>
              <a:t> </a:t>
            </a:r>
            <a:r>
              <a:rPr lang="en-US" i="1" dirty="0" err="1" smtClean="0"/>
              <a:t>scabei</a:t>
            </a:r>
            <a:endParaRPr lang="ru-RU" dirty="0"/>
          </a:p>
        </p:txBody>
      </p:sp>
      <p:pic>
        <p:nvPicPr>
          <p:cNvPr id="4" name="Содержимое 3" descr="mite3.jpg"/>
          <p:cNvPicPr>
            <a:picLocks noGrp="1" noChangeAspect="1"/>
          </p:cNvPicPr>
          <p:nvPr>
            <p:ph idx="1"/>
          </p:nvPr>
        </p:nvPicPr>
        <p:blipFill>
          <a:blip r:embed="rId2" cstate="print"/>
          <a:stretch>
            <a:fillRect/>
          </a:stretch>
        </p:blipFill>
        <p:spPr>
          <a:xfrm>
            <a:off x="2418090" y="1988840"/>
            <a:ext cx="5109332" cy="3240360"/>
          </a:xfr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4624"/>
            <a:ext cx="8229600" cy="576064"/>
          </a:xfrm>
        </p:spPr>
        <p:style>
          <a:lnRef idx="1">
            <a:schemeClr val="accent5"/>
          </a:lnRef>
          <a:fillRef idx="2">
            <a:schemeClr val="accent5"/>
          </a:fillRef>
          <a:effectRef idx="1">
            <a:schemeClr val="accent5"/>
          </a:effectRef>
          <a:fontRef idx="minor">
            <a:schemeClr val="dk1"/>
          </a:fontRef>
        </p:style>
        <p:txBody>
          <a:bodyPr>
            <a:normAutofit fontScale="90000"/>
          </a:bodyPr>
          <a:lstStyle/>
          <a:p>
            <a:r>
              <a:rPr lang="en-US" b="1" dirty="0" smtClean="0"/>
              <a:t/>
            </a:r>
            <a:br>
              <a:rPr lang="en-US" b="1" dirty="0" smtClean="0"/>
            </a:br>
            <a:r>
              <a:rPr lang="en-US" b="1" dirty="0" smtClean="0"/>
              <a:t>CHIGGERS</a:t>
            </a:r>
            <a:r>
              <a:rPr lang="en-US" dirty="0" smtClean="0"/>
              <a:t/>
            </a:r>
            <a:br>
              <a:rPr lang="en-US" dirty="0" smtClean="0"/>
            </a:br>
            <a:endParaRPr lang="ru-RU" dirty="0"/>
          </a:p>
        </p:txBody>
      </p:sp>
      <p:sp>
        <p:nvSpPr>
          <p:cNvPr id="3" name="Содержимое 2"/>
          <p:cNvSpPr>
            <a:spLocks noGrp="1"/>
          </p:cNvSpPr>
          <p:nvPr>
            <p:ph idx="1"/>
          </p:nvPr>
        </p:nvSpPr>
        <p:spPr>
          <a:xfrm>
            <a:off x="0" y="692696"/>
            <a:ext cx="9144000" cy="6165304"/>
          </a:xfrm>
        </p:spPr>
        <p:txBody>
          <a:bodyPr>
            <a:normAutofit fontScale="32500" lnSpcReduction="20000"/>
          </a:bodyPr>
          <a:lstStyle/>
          <a:p>
            <a:r>
              <a:rPr lang="en-US" sz="7400" dirty="0" smtClean="0"/>
              <a:t>Chiggers (the larvae of red mites or harvest mites) (</a:t>
            </a:r>
            <a:r>
              <a:rPr lang="en-US" sz="7400" i="1" dirty="0" err="1" smtClean="0"/>
              <a:t>Trombiculidae</a:t>
            </a:r>
            <a:r>
              <a:rPr lang="en-US" sz="7400" dirty="0" smtClean="0"/>
              <a:t>) are an important group of </a:t>
            </a:r>
            <a:r>
              <a:rPr lang="en-US" sz="7400" dirty="0" err="1" smtClean="0"/>
              <a:t>ectoparasites</a:t>
            </a:r>
            <a:r>
              <a:rPr lang="en-US" sz="7400" dirty="0" smtClean="0"/>
              <a:t> affecting humans. They attach to the skin in the ankles, waistline, armpits and </a:t>
            </a:r>
            <a:r>
              <a:rPr lang="en-US" sz="7400" dirty="0" err="1" smtClean="0"/>
              <a:t>perianal</a:t>
            </a:r>
            <a:r>
              <a:rPr lang="en-US" sz="7400" dirty="0" smtClean="0"/>
              <a:t> area after the host walks through a grassy environment. Contrary to popular belief, these mite larvae do not feed on blood and do not burrow into the skin. They pierce the skin near a hair follicle and feed on partially digested skin cells using enzymes in the chigger's saliva. They then drop off the host. The host reacts to the mouth parts and saliva of the mite, however, and after a few hours an </a:t>
            </a:r>
            <a:r>
              <a:rPr lang="en-US" sz="7400" dirty="0" err="1" smtClean="0">
                <a:hlinkClick r:id="rId2"/>
              </a:rPr>
              <a:t>erythematous</a:t>
            </a:r>
            <a:r>
              <a:rPr lang="en-US" sz="7400" dirty="0" smtClean="0"/>
              <a:t> papule appears (figure ) that is highly </a:t>
            </a:r>
            <a:r>
              <a:rPr lang="en-US" sz="7400" dirty="0" err="1" smtClean="0">
                <a:hlinkClick r:id="rId3"/>
              </a:rPr>
              <a:t>pruritic</a:t>
            </a:r>
            <a:r>
              <a:rPr lang="en-US" sz="7400" dirty="0" smtClean="0"/>
              <a:t>. The intensity of the eruption depends on the sensitivity of the host and may be followed by fever.  </a:t>
            </a:r>
          </a:p>
          <a:p>
            <a:r>
              <a:rPr lang="en-US" sz="7400" b="1" dirty="0" smtClean="0"/>
              <a:t>Treatment</a:t>
            </a:r>
            <a:r>
              <a:rPr lang="en-US" sz="7400" dirty="0" smtClean="0"/>
              <a:t> with a local anesthetic is useful. Insect repellents (DEET) may be effective in avoiding chigger bites.</a:t>
            </a:r>
          </a:p>
          <a:p>
            <a:r>
              <a:rPr lang="en-US" sz="7400" dirty="0" smtClean="0"/>
              <a:t>In south Asia, chiggers are the vectors for </a:t>
            </a:r>
            <a:r>
              <a:rPr lang="en-US" sz="7400" b="1" dirty="0" smtClean="0"/>
              <a:t>scrub typhus </a:t>
            </a:r>
            <a:r>
              <a:rPr lang="en-US" sz="7400" dirty="0" smtClean="0"/>
              <a:t>(</a:t>
            </a:r>
            <a:r>
              <a:rPr lang="en-US" sz="7400" i="1" dirty="0" err="1" smtClean="0"/>
              <a:t>Orientia</a:t>
            </a:r>
            <a:r>
              <a:rPr lang="en-US" sz="7400" i="1" dirty="0" smtClean="0"/>
              <a:t> </a:t>
            </a:r>
            <a:r>
              <a:rPr lang="en-US" sz="7400" i="1" dirty="0" err="1" smtClean="0"/>
              <a:t>tsutsugamushi</a:t>
            </a:r>
            <a:r>
              <a:rPr lang="en-US" sz="7400" dirty="0" smtClean="0"/>
              <a:t>), a </a:t>
            </a:r>
            <a:r>
              <a:rPr lang="en-US" sz="7400" dirty="0" err="1" smtClean="0"/>
              <a:t>rickettsial</a:t>
            </a:r>
            <a:r>
              <a:rPr lang="en-US" sz="7400" dirty="0" smtClean="0"/>
              <a:t> disease that can (rarely) be life-threatening.</a:t>
            </a:r>
          </a:p>
          <a:p>
            <a:endParaRPr lang="ru-RU"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4624"/>
            <a:ext cx="8229600" cy="1143000"/>
          </a:xfrm>
        </p:spPr>
        <p:style>
          <a:lnRef idx="1">
            <a:schemeClr val="accent3"/>
          </a:lnRef>
          <a:fillRef idx="2">
            <a:schemeClr val="accent3"/>
          </a:fillRef>
          <a:effectRef idx="1">
            <a:schemeClr val="accent3"/>
          </a:effectRef>
          <a:fontRef idx="minor">
            <a:schemeClr val="dk1"/>
          </a:fontRef>
        </p:style>
        <p:txBody>
          <a:bodyPr/>
          <a:lstStyle/>
          <a:p>
            <a:r>
              <a:rPr lang="en-US" dirty="0" smtClean="0"/>
              <a:t>Chigger bite</a:t>
            </a:r>
            <a:endParaRPr lang="ru-RU" dirty="0"/>
          </a:p>
        </p:txBody>
      </p:sp>
      <p:pic>
        <p:nvPicPr>
          <p:cNvPr id="4" name="Содержимое 3" descr="chigger bite.jpg"/>
          <p:cNvPicPr>
            <a:picLocks noGrp="1" noChangeAspect="1"/>
          </p:cNvPicPr>
          <p:nvPr>
            <p:ph idx="1"/>
          </p:nvPr>
        </p:nvPicPr>
        <p:blipFill>
          <a:blip r:embed="rId2" cstate="print"/>
          <a:stretch>
            <a:fillRect/>
          </a:stretch>
        </p:blipFill>
        <p:spPr>
          <a:xfrm>
            <a:off x="0" y="1412776"/>
            <a:ext cx="4507606" cy="3000777"/>
          </a:xfrm>
        </p:spPr>
      </p:pic>
      <p:sp>
        <p:nvSpPr>
          <p:cNvPr id="5" name="Прямоугольник 4"/>
          <p:cNvSpPr/>
          <p:nvPr/>
        </p:nvSpPr>
        <p:spPr>
          <a:xfrm>
            <a:off x="4644008" y="1268760"/>
            <a:ext cx="4499992" cy="5262979"/>
          </a:xfrm>
          <a:prstGeom prst="rect">
            <a:avLst/>
          </a:prstGeom>
        </p:spPr>
        <p:txBody>
          <a:bodyPr wrap="square">
            <a:spAutoFit/>
          </a:bodyPr>
          <a:lstStyle/>
          <a:p>
            <a:r>
              <a:rPr lang="en-US" sz="2800" dirty="0" smtClean="0"/>
              <a:t>	24hrs after a chigger bite, genus </a:t>
            </a:r>
            <a:r>
              <a:rPr lang="en-US" sz="2800" i="1" dirty="0" err="1" smtClean="0"/>
              <a:t>Trombicula</a:t>
            </a:r>
            <a:r>
              <a:rPr lang="en-US" sz="2800" dirty="0" smtClean="0"/>
              <a:t>, this patient presented with a red welt or bleb at the bite site. </a:t>
            </a:r>
          </a:p>
          <a:p>
            <a:r>
              <a:rPr lang="en-US" sz="2800" dirty="0" smtClean="0"/>
              <a:t>	These chiggers  can cause intense itching and reddish welts on skin, but are not known to transmit infectious diseases in the U.S. However, in some Asian countries, they are vectors of </a:t>
            </a:r>
            <a:r>
              <a:rPr lang="en-US" sz="2800" b="1" dirty="0" smtClean="0"/>
              <a:t>scrub typhus</a:t>
            </a:r>
            <a:r>
              <a:rPr lang="en-US" sz="2800" dirty="0" smtClean="0"/>
              <a:t>. </a:t>
            </a:r>
            <a:endParaRPr lang="ru-RU" sz="2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Lice-lc.gif"/>
          <p:cNvPicPr>
            <a:picLocks noGrp="1" noChangeAspect="1"/>
          </p:cNvPicPr>
          <p:nvPr>
            <p:ph idx="1"/>
          </p:nvPr>
        </p:nvPicPr>
        <p:blipFill>
          <a:blip r:embed="rId2" cstate="print"/>
          <a:stretch>
            <a:fillRect/>
          </a:stretch>
        </p:blipFill>
        <p:spPr>
          <a:xfrm>
            <a:off x="4308623" y="0"/>
            <a:ext cx="5159921" cy="6808722"/>
          </a:xfrm>
        </p:spPr>
      </p:pic>
      <p:sp>
        <p:nvSpPr>
          <p:cNvPr id="11" name="Содержимое 2"/>
          <p:cNvSpPr txBox="1">
            <a:spLocks/>
          </p:cNvSpPr>
          <p:nvPr/>
        </p:nvSpPr>
        <p:spPr>
          <a:xfrm>
            <a:off x="-252536" y="0"/>
            <a:ext cx="4536504" cy="6858000"/>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600" b="0" i="0" u="none" strike="noStrike" kern="1200" cap="none" spc="0" normalizeH="0" baseline="0" noProof="0" dirty="0" smtClean="0">
                <a:ln>
                  <a:noFill/>
                </a:ln>
                <a:solidFill>
                  <a:schemeClr val="tx1"/>
                </a:solidFill>
                <a:effectLst/>
                <a:uLnTx/>
                <a:uFillTx/>
                <a:latin typeface="+mn-lt"/>
                <a:ea typeface="+mn-ea"/>
                <a:cs typeface="+mn-cs"/>
              </a:rPr>
              <a:t>The life cycle of the head louse has 3 stages: egg, nymph, and adult.</a:t>
            </a:r>
            <a:br>
              <a:rPr kumimoji="0" lang="en-US" sz="1600" b="0" i="0" u="none" strike="noStrike" kern="1200" cap="none" spc="0" normalizeH="0" baseline="0" noProof="0" dirty="0" smtClean="0">
                <a:ln>
                  <a:noFill/>
                </a:ln>
                <a:solidFill>
                  <a:schemeClr val="tx1"/>
                </a:solidFill>
                <a:effectLst/>
                <a:uLnTx/>
                <a:uFillTx/>
                <a:latin typeface="+mn-lt"/>
                <a:ea typeface="+mn-ea"/>
                <a:cs typeface="+mn-cs"/>
              </a:rPr>
            </a:br>
            <a:r>
              <a:rPr kumimoji="0" lang="en-US" sz="1600" b="1" i="0" u="none" strike="noStrike" kern="1200" cap="none" spc="0" normalizeH="0" baseline="0" noProof="0" dirty="0" smtClean="0">
                <a:ln>
                  <a:noFill/>
                </a:ln>
                <a:solidFill>
                  <a:schemeClr val="tx1"/>
                </a:solidFill>
                <a:effectLst/>
                <a:uLnTx/>
                <a:uFillTx/>
                <a:latin typeface="+mn-lt"/>
                <a:ea typeface="+mn-ea"/>
                <a:cs typeface="+mn-cs"/>
              </a:rPr>
              <a:t>Eggs:</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 Nits are head lice eggs.  They are hard to see and are often confused for dandruff or hair spray droplets.  Nits are laid by the adult female and are cemented at the base of the hair shaft nearest the scalp .  They are 0.8 mm by 0.3 mm, oval and usually yellow to white.  Nits take about 1 week to hatch (range 6 to 9 days).  Viable eggs are usually located within 6 mm of the scalp.</a:t>
            </a:r>
            <a:br>
              <a:rPr kumimoji="0" lang="en-US" sz="1600" b="0" i="0" u="none" strike="noStrike" kern="1200" cap="none" spc="0" normalizeH="0" baseline="0" noProof="0" dirty="0" smtClean="0">
                <a:ln>
                  <a:noFill/>
                </a:ln>
                <a:solidFill>
                  <a:schemeClr val="tx1"/>
                </a:solidFill>
                <a:effectLst/>
                <a:uLnTx/>
                <a:uFillTx/>
                <a:latin typeface="+mn-lt"/>
                <a:ea typeface="+mn-ea"/>
                <a:cs typeface="+mn-cs"/>
              </a:rPr>
            </a:br>
            <a:r>
              <a:rPr kumimoji="0" lang="en-US" sz="1600" b="1" i="0" u="none" strike="noStrike" kern="1200" cap="none" spc="0" normalizeH="0" baseline="0" noProof="0" dirty="0" smtClean="0">
                <a:ln>
                  <a:noFill/>
                </a:ln>
                <a:solidFill>
                  <a:schemeClr val="tx1"/>
                </a:solidFill>
                <a:effectLst/>
                <a:uLnTx/>
                <a:uFillTx/>
                <a:latin typeface="+mn-lt"/>
                <a:ea typeface="+mn-ea"/>
                <a:cs typeface="+mn-cs"/>
              </a:rPr>
              <a:t>Nymphs:</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 The egg hatches to release a nymph.   The nit shell then becomes a more visible dull yellow and remains attached to the hair shaft.  The nymph looks like an adult head louse, but is about the size of a pinhead.  Nymphs mature after three molts (, ) and become adults about 7 days after hatching .</a:t>
            </a:r>
            <a:br>
              <a:rPr kumimoji="0" lang="en-US" sz="1600" b="0" i="0" u="none" strike="noStrike" kern="1200" cap="none" spc="0" normalizeH="0" baseline="0" noProof="0" dirty="0" smtClean="0">
                <a:ln>
                  <a:noFill/>
                </a:ln>
                <a:solidFill>
                  <a:schemeClr val="tx1"/>
                </a:solidFill>
                <a:effectLst/>
                <a:uLnTx/>
                <a:uFillTx/>
                <a:latin typeface="+mn-lt"/>
                <a:ea typeface="+mn-ea"/>
                <a:cs typeface="+mn-cs"/>
              </a:rPr>
            </a:br>
            <a:r>
              <a:rPr kumimoji="0" lang="en-US" sz="1600" b="1" i="0" u="none" strike="noStrike" kern="1200" cap="none" spc="0" normalizeH="0" baseline="0" noProof="0" dirty="0" smtClean="0">
                <a:ln>
                  <a:noFill/>
                </a:ln>
                <a:solidFill>
                  <a:schemeClr val="tx1"/>
                </a:solidFill>
                <a:effectLst/>
                <a:uLnTx/>
                <a:uFillTx/>
                <a:latin typeface="+mn-lt"/>
                <a:ea typeface="+mn-ea"/>
                <a:cs typeface="+mn-cs"/>
              </a:rPr>
              <a:t>Adults:</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 The adult louse is about the size of a sesame seed, has 6 legs (each with claws), and is tan to grayish-white .  In persons with dark hair, the adult louse will appear darker.  Females are usually larger than males and can lay up to 8 nits per day.  Adult lice can live up to 30 days on a person’s head.  To live, adult lice need to feed on blood several times daily.  Without blood meals, the louse will die within 1 to 2 days off the host.</a:t>
            </a:r>
            <a:endParaRPr kumimoji="0" lang="ru-RU" sz="1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chigger1.gif"/>
          <p:cNvPicPr>
            <a:picLocks noGrp="1" noChangeAspect="1"/>
          </p:cNvPicPr>
          <p:nvPr>
            <p:ph idx="1"/>
          </p:nvPr>
        </p:nvPicPr>
        <p:blipFill>
          <a:blip r:embed="rId2" cstate="print"/>
          <a:stretch>
            <a:fillRect/>
          </a:stretch>
        </p:blipFill>
        <p:spPr>
          <a:xfrm>
            <a:off x="0" y="-27384"/>
            <a:ext cx="3779583" cy="2664296"/>
          </a:xfrm>
        </p:spPr>
      </p:pic>
      <p:sp>
        <p:nvSpPr>
          <p:cNvPr id="5" name="Прямоугольник 4"/>
          <p:cNvSpPr/>
          <p:nvPr/>
        </p:nvSpPr>
        <p:spPr>
          <a:xfrm>
            <a:off x="0" y="2636912"/>
            <a:ext cx="3995936" cy="1077218"/>
          </a:xfrm>
          <a:prstGeom prst="rect">
            <a:avLst/>
          </a:prstGeom>
        </p:spPr>
        <p:txBody>
          <a:bodyPr wrap="square">
            <a:spAutoFit/>
          </a:bodyPr>
          <a:lstStyle/>
          <a:p>
            <a:r>
              <a:rPr lang="en-US" sz="3200" dirty="0" smtClean="0"/>
              <a:t>Chigger (adult) actual size 1/128 inch.</a:t>
            </a:r>
            <a:endParaRPr lang="ru-RU" sz="3200" dirty="0"/>
          </a:p>
        </p:txBody>
      </p:sp>
      <p:pic>
        <p:nvPicPr>
          <p:cNvPr id="6" name="Содержимое 3" descr="chigger-dk1.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705355" y="1844824"/>
            <a:ext cx="4438645" cy="3096344"/>
          </a:xfrm>
          <a:prstGeom prst="rect">
            <a:avLst/>
          </a:prstGeom>
        </p:spPr>
      </p:pic>
      <p:sp>
        <p:nvSpPr>
          <p:cNvPr id="7" name="Прямокутник 6"/>
          <p:cNvSpPr/>
          <p:nvPr/>
        </p:nvSpPr>
        <p:spPr>
          <a:xfrm>
            <a:off x="5004048" y="5003884"/>
            <a:ext cx="4139952" cy="646331"/>
          </a:xfrm>
          <a:prstGeom prst="rect">
            <a:avLst/>
          </a:prstGeom>
        </p:spPr>
        <p:txBody>
          <a:bodyPr wrap="square">
            <a:spAutoFit/>
          </a:bodyPr>
          <a:lstStyle/>
          <a:p>
            <a:r>
              <a:rPr lang="en-US" sz="3600" dirty="0" smtClean="0"/>
              <a:t>Chigger mite SEM</a:t>
            </a:r>
            <a:endParaRPr lang="uk-UA" sz="36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20688"/>
          </a:xfrm>
        </p:spPr>
        <p:style>
          <a:lnRef idx="1">
            <a:schemeClr val="accent5"/>
          </a:lnRef>
          <a:fillRef idx="2">
            <a:schemeClr val="accent5"/>
          </a:fillRef>
          <a:effectRef idx="1">
            <a:schemeClr val="accent5"/>
          </a:effectRef>
          <a:fontRef idx="minor">
            <a:schemeClr val="dk1"/>
          </a:fontRef>
        </p:style>
        <p:txBody>
          <a:bodyPr>
            <a:normAutofit fontScale="90000"/>
          </a:bodyPr>
          <a:lstStyle/>
          <a:p>
            <a:r>
              <a:rPr lang="en-US" dirty="0" smtClean="0"/>
              <a:t>Ticks as vectors of the diseases</a:t>
            </a:r>
            <a:endParaRPr lang="uk-UA" dirty="0"/>
          </a:p>
        </p:txBody>
      </p:sp>
      <p:sp>
        <p:nvSpPr>
          <p:cNvPr id="3" name="Місце для вмісту 2"/>
          <p:cNvSpPr>
            <a:spLocks noGrp="1"/>
          </p:cNvSpPr>
          <p:nvPr>
            <p:ph idx="1"/>
          </p:nvPr>
        </p:nvSpPr>
        <p:spPr>
          <a:xfrm>
            <a:off x="0" y="620688"/>
            <a:ext cx="9144000" cy="6408712"/>
          </a:xfrm>
        </p:spPr>
        <p:txBody>
          <a:bodyPr>
            <a:normAutofit fontScale="62500" lnSpcReduction="20000"/>
          </a:bodyPr>
          <a:lstStyle/>
          <a:p>
            <a:r>
              <a:rPr lang="en-US" dirty="0" smtClean="0"/>
              <a:t>     	Kingdom: </a:t>
            </a:r>
            <a:r>
              <a:rPr lang="en-US" dirty="0" err="1" smtClean="0">
                <a:hlinkClick r:id="rId2" tooltip="Animal"/>
              </a:rPr>
              <a:t>Animalia</a:t>
            </a:r>
            <a:r>
              <a:rPr lang="en-US" dirty="0" smtClean="0"/>
              <a:t> Phylum: </a:t>
            </a:r>
            <a:r>
              <a:rPr lang="en-US" dirty="0" err="1" smtClean="0">
                <a:hlinkClick r:id="rId3" tooltip="Arthropod"/>
              </a:rPr>
              <a:t>Arthropoda</a:t>
            </a:r>
            <a:r>
              <a:rPr lang="en-US" dirty="0" smtClean="0"/>
              <a:t> Class: </a:t>
            </a:r>
            <a:r>
              <a:rPr lang="en-US" dirty="0" err="1" smtClean="0">
                <a:hlinkClick r:id="rId4" tooltip="Arachnid"/>
              </a:rPr>
              <a:t>Arachnida</a:t>
            </a:r>
            <a:r>
              <a:rPr lang="en-US" dirty="0" smtClean="0"/>
              <a:t> Subclass: </a:t>
            </a:r>
            <a:r>
              <a:rPr lang="en-US" dirty="0" err="1" smtClean="0">
                <a:hlinkClick r:id="rId5" tooltip="Acari"/>
              </a:rPr>
              <a:t>Acari</a:t>
            </a:r>
            <a:r>
              <a:rPr lang="en-US" dirty="0" smtClean="0"/>
              <a:t> </a:t>
            </a:r>
            <a:r>
              <a:rPr lang="en-US" dirty="0" err="1" smtClean="0"/>
              <a:t>Superorder</a:t>
            </a:r>
            <a:r>
              <a:rPr lang="en-US" dirty="0" smtClean="0"/>
              <a:t>: </a:t>
            </a:r>
            <a:r>
              <a:rPr lang="en-US" dirty="0" err="1" smtClean="0">
                <a:hlinkClick r:id="rId6" tooltip="Parasitiformes"/>
              </a:rPr>
              <a:t>Parasitiformes</a:t>
            </a:r>
            <a:r>
              <a:rPr lang="en-US" dirty="0" smtClean="0"/>
              <a:t> Order: </a:t>
            </a:r>
            <a:r>
              <a:rPr lang="en-US" b="1" dirty="0" err="1" smtClean="0"/>
              <a:t>Metastigmata</a:t>
            </a:r>
            <a:r>
              <a:rPr lang="en-US" dirty="0" smtClean="0"/>
              <a:t>=</a:t>
            </a:r>
            <a:r>
              <a:rPr lang="en-US" b="1" dirty="0" err="1" smtClean="0"/>
              <a:t>Ixodida</a:t>
            </a:r>
            <a:r>
              <a:rPr lang="en-US" dirty="0" smtClean="0"/>
              <a:t> </a:t>
            </a:r>
            <a:r>
              <a:rPr lang="en-US" dirty="0" err="1" smtClean="0"/>
              <a:t>Superfamily</a:t>
            </a:r>
            <a:r>
              <a:rPr lang="en-US" dirty="0" smtClean="0"/>
              <a:t>: </a:t>
            </a:r>
            <a:r>
              <a:rPr lang="en-US" b="1" dirty="0" err="1" smtClean="0"/>
              <a:t>Ixodoidea</a:t>
            </a:r>
            <a:endParaRPr lang="en-US" dirty="0" smtClean="0"/>
          </a:p>
          <a:p>
            <a:r>
              <a:rPr lang="en-US" i="1" dirty="0" smtClean="0"/>
              <a:t>Families:</a:t>
            </a:r>
            <a:r>
              <a:rPr lang="en-US" dirty="0" smtClean="0"/>
              <a:t> </a:t>
            </a:r>
          </a:p>
          <a:p>
            <a:r>
              <a:rPr lang="en-US" dirty="0" err="1" smtClean="0">
                <a:hlinkClick r:id="rId7" tooltip="Ixodidae"/>
              </a:rPr>
              <a:t>Ixodidae</a:t>
            </a:r>
            <a:r>
              <a:rPr lang="en-US" dirty="0" smtClean="0"/>
              <a:t> – hard ticks</a:t>
            </a:r>
          </a:p>
          <a:p>
            <a:r>
              <a:rPr lang="en-US" dirty="0" err="1" smtClean="0">
                <a:hlinkClick r:id="rId8" tooltip="Argasidae"/>
              </a:rPr>
              <a:t>Argasidae</a:t>
            </a:r>
            <a:r>
              <a:rPr lang="en-US" dirty="0" smtClean="0"/>
              <a:t> – soft ticks</a:t>
            </a:r>
          </a:p>
          <a:p>
            <a:r>
              <a:rPr lang="en-US" dirty="0" err="1" smtClean="0">
                <a:hlinkClick r:id="rId9" tooltip="Nuttalliellidae"/>
              </a:rPr>
              <a:t>Nuttalliellidae</a:t>
            </a:r>
            <a:r>
              <a:rPr lang="en-US" dirty="0" smtClean="0"/>
              <a:t> – one species</a:t>
            </a:r>
          </a:p>
          <a:p>
            <a:r>
              <a:rPr lang="en-US" dirty="0" smtClean="0"/>
              <a:t>18 genera, c. 900 species</a:t>
            </a:r>
          </a:p>
          <a:p>
            <a:pPr marL="0">
              <a:spcBef>
                <a:spcPts val="0"/>
              </a:spcBef>
              <a:buNone/>
            </a:pPr>
            <a:r>
              <a:rPr lang="en-US" dirty="0" smtClean="0"/>
              <a:t>	There are many genera and species of ticks in the families </a:t>
            </a:r>
            <a:r>
              <a:rPr lang="en-US" i="1" dirty="0" err="1" smtClean="0"/>
              <a:t>Ixodidae</a:t>
            </a:r>
            <a:r>
              <a:rPr lang="en-US" dirty="0" smtClean="0"/>
              <a:t> (hard ticks) and </a:t>
            </a:r>
            <a:r>
              <a:rPr lang="en-US" i="1" dirty="0" err="1" smtClean="0"/>
              <a:t>Argasidae</a:t>
            </a:r>
            <a:r>
              <a:rPr lang="en-US" dirty="0" smtClean="0"/>
              <a:t> (soft ticks) that are of public health importance. Some representative genera, and diseases they are known vectors for, include:  </a:t>
            </a:r>
          </a:p>
          <a:p>
            <a:pPr marL="0">
              <a:spcBef>
                <a:spcPts val="0"/>
              </a:spcBef>
              <a:buNone/>
            </a:pPr>
            <a:r>
              <a:rPr lang="en-US" i="1" dirty="0" smtClean="0"/>
              <a:t>	</a:t>
            </a:r>
            <a:r>
              <a:rPr lang="en-US" i="1" dirty="0" err="1" smtClean="0"/>
              <a:t>Amblyomma</a:t>
            </a:r>
            <a:r>
              <a:rPr lang="en-US" dirty="0" smtClean="0"/>
              <a:t> (tularemia</a:t>
            </a:r>
            <a:r>
              <a:rPr lang="en-US" i="1" dirty="0" smtClean="0"/>
              <a:t>,</a:t>
            </a:r>
            <a:r>
              <a:rPr lang="en-US" dirty="0" smtClean="0"/>
              <a:t> </a:t>
            </a:r>
            <a:r>
              <a:rPr lang="en-US" dirty="0" err="1" smtClean="0"/>
              <a:t>ehrlichiosis</a:t>
            </a:r>
            <a:r>
              <a:rPr lang="en-US" dirty="0" smtClean="0"/>
              <a:t>, Rocky Mountain spotted fever (RMSF), and </a:t>
            </a:r>
            <a:r>
              <a:rPr lang="en-US" dirty="0" err="1" smtClean="0"/>
              <a:t>boutonneuse</a:t>
            </a:r>
            <a:r>
              <a:rPr lang="en-US" dirty="0" smtClean="0"/>
              <a:t> fever); </a:t>
            </a:r>
            <a:r>
              <a:rPr lang="en-US" i="1" dirty="0" err="1" smtClean="0"/>
              <a:t>Dermacentor</a:t>
            </a:r>
            <a:r>
              <a:rPr lang="en-US" dirty="0" smtClean="0"/>
              <a:t> (RMSF, Colorado tick fever, tularemia, Siberian tick typhus, and Central European tick-borne encephalitis, as well as being an agent of tick paralysis); </a:t>
            </a:r>
            <a:r>
              <a:rPr lang="en-US" i="1" dirty="0" err="1" smtClean="0"/>
              <a:t>Hyalomma</a:t>
            </a:r>
            <a:r>
              <a:rPr lang="en-US" dirty="0" smtClean="0"/>
              <a:t> (Siberian tick typhus, Crimean-Congo hemorrhagic fever); </a:t>
            </a:r>
            <a:r>
              <a:rPr lang="en-US" i="1" dirty="0" err="1" smtClean="0"/>
              <a:t>Ixodes</a:t>
            </a:r>
            <a:r>
              <a:rPr lang="en-US" dirty="0" smtClean="0"/>
              <a:t> (Lyme disease, </a:t>
            </a:r>
            <a:r>
              <a:rPr lang="en-US" dirty="0" err="1" smtClean="0">
                <a:hlinkClick r:id="rId10"/>
              </a:rPr>
              <a:t>babesiosis</a:t>
            </a:r>
            <a:r>
              <a:rPr lang="en-US" dirty="0" smtClean="0"/>
              <a:t>, human granulocytic </a:t>
            </a:r>
            <a:r>
              <a:rPr lang="en-US" dirty="0" err="1" smtClean="0"/>
              <a:t>ehrlichiosis</a:t>
            </a:r>
            <a:r>
              <a:rPr lang="en-US" dirty="0" smtClean="0"/>
              <a:t>, and Russian spring-summer encephalitis); </a:t>
            </a:r>
            <a:r>
              <a:rPr lang="en-US" i="1" dirty="0" err="1" smtClean="0"/>
              <a:t>Rhipicephalus</a:t>
            </a:r>
            <a:r>
              <a:rPr lang="en-US" dirty="0" smtClean="0"/>
              <a:t> (RMSF and </a:t>
            </a:r>
            <a:r>
              <a:rPr lang="en-US" dirty="0" err="1" smtClean="0"/>
              <a:t>boutonneuse</a:t>
            </a:r>
            <a:r>
              <a:rPr lang="en-US" dirty="0" smtClean="0"/>
              <a:t> fever); </a:t>
            </a:r>
            <a:r>
              <a:rPr lang="en-US" i="1" dirty="0" err="1" smtClean="0"/>
              <a:t>Ornithodoros</a:t>
            </a:r>
            <a:r>
              <a:rPr lang="en-US" dirty="0" smtClean="0"/>
              <a:t> (tick-borne relapsing fever); </a:t>
            </a:r>
            <a:r>
              <a:rPr lang="en-US" i="1" dirty="0" err="1" smtClean="0"/>
              <a:t>Carios</a:t>
            </a:r>
            <a:r>
              <a:rPr lang="en-US" dirty="0" smtClean="0"/>
              <a:t> (tick-borne relapsing fever).</a:t>
            </a:r>
          </a:p>
          <a:p>
            <a:pPr marL="0">
              <a:spcBef>
                <a:spcPts val="0"/>
              </a:spcBef>
              <a:buNone/>
            </a:pPr>
            <a:r>
              <a:rPr lang="en-US" dirty="0" smtClean="0"/>
              <a:t>	Sometimes the tick </a:t>
            </a:r>
            <a:r>
              <a:rPr lang="en-US" dirty="0" err="1" smtClean="0"/>
              <a:t>harbours</a:t>
            </a:r>
            <a:r>
              <a:rPr lang="en-US" dirty="0" smtClean="0"/>
              <a:t> more than one type of pathogen, making diagnosis of the infection more difficult. </a:t>
            </a:r>
            <a:r>
              <a:rPr lang="en-US" i="1" dirty="0" err="1" smtClean="0">
                <a:hlinkClick r:id="rId11" tooltip="Rickettsia"/>
              </a:rPr>
              <a:t>Rickettsia</a:t>
            </a:r>
            <a:r>
              <a:rPr lang="en-US" dirty="0" smtClean="0"/>
              <a:t> are responsible for </a:t>
            </a:r>
            <a:r>
              <a:rPr lang="en-US" dirty="0" err="1" smtClean="0">
                <a:hlinkClick r:id="rId12" tooltip="Rickettsialpox"/>
              </a:rPr>
              <a:t>rickettsialpox</a:t>
            </a:r>
            <a:r>
              <a:rPr lang="en-US" dirty="0" smtClean="0"/>
              <a:t>, </a:t>
            </a:r>
            <a:r>
              <a:rPr lang="en-US" dirty="0" smtClean="0">
                <a:hlinkClick r:id="rId13" tooltip="African tick bite fever"/>
              </a:rPr>
              <a:t>African tick bite fever</a:t>
            </a:r>
            <a:r>
              <a:rPr lang="en-US" dirty="0" smtClean="0"/>
              <a:t>, </a:t>
            </a:r>
            <a:r>
              <a:rPr lang="en-US" dirty="0" smtClean="0">
                <a:hlinkClick r:id="rId14" tooltip="Flinders Island spotted fever"/>
              </a:rPr>
              <a:t>Flinders Island spotted fever</a:t>
            </a:r>
            <a:r>
              <a:rPr lang="en-US" dirty="0" smtClean="0"/>
              <a:t> and </a:t>
            </a:r>
            <a:r>
              <a:rPr lang="en-US" dirty="0" smtClean="0">
                <a:hlinkClick r:id="rId15" tooltip="Queensland tick typhus"/>
              </a:rPr>
              <a:t>Queensland tick typhus</a:t>
            </a:r>
            <a:r>
              <a:rPr lang="en-US" dirty="0" smtClean="0"/>
              <a:t> (Australian tick typhus).</a:t>
            </a:r>
            <a:r>
              <a:rPr lang="en-US" baseline="30000" dirty="0" smtClean="0"/>
              <a:t> </a:t>
            </a:r>
            <a:r>
              <a:rPr lang="en-US" dirty="0" smtClean="0"/>
              <a:t>Other tick-borne diseases include </a:t>
            </a:r>
            <a:r>
              <a:rPr lang="en-US" dirty="0" smtClean="0">
                <a:hlinkClick r:id="rId16" tooltip="Q fever"/>
              </a:rPr>
              <a:t>Q fever</a:t>
            </a:r>
            <a:r>
              <a:rPr lang="en-US" dirty="0" smtClean="0"/>
              <a:t>, </a:t>
            </a:r>
            <a:r>
              <a:rPr lang="en-US" dirty="0" smtClean="0">
                <a:hlinkClick r:id="rId17" tooltip="Colorado tick fever"/>
              </a:rPr>
              <a:t>Colorado tick fever</a:t>
            </a:r>
            <a:r>
              <a:rPr lang="en-US" dirty="0" smtClean="0"/>
              <a:t>, as well as bovine </a:t>
            </a:r>
            <a:r>
              <a:rPr lang="en-US" dirty="0" err="1" smtClean="0">
                <a:hlinkClick r:id="rId18" tooltip="Anaplasmosis"/>
              </a:rPr>
              <a:t>anaplasmosis</a:t>
            </a:r>
            <a:r>
              <a:rPr lang="en-US" dirty="0" smtClean="0"/>
              <a:t> and probably the </a:t>
            </a:r>
            <a:r>
              <a:rPr lang="en-US" dirty="0" smtClean="0">
                <a:hlinkClick r:id="rId19" tooltip="Heartland virus"/>
              </a:rPr>
              <a:t>Heartland virus</a:t>
            </a:r>
            <a:r>
              <a:rPr lang="en-US" dirty="0" smtClean="0"/>
              <a:t>.</a:t>
            </a:r>
          </a:p>
          <a:p>
            <a:endParaRPr lang="uk-UA"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908720"/>
          </a:xfrm>
        </p:spPr>
        <p:style>
          <a:lnRef idx="1">
            <a:schemeClr val="accent3"/>
          </a:lnRef>
          <a:fillRef idx="2">
            <a:schemeClr val="accent3"/>
          </a:fillRef>
          <a:effectRef idx="1">
            <a:schemeClr val="accent3"/>
          </a:effectRef>
          <a:fontRef idx="minor">
            <a:schemeClr val="dk1"/>
          </a:fontRef>
        </p:style>
        <p:txBody>
          <a:bodyPr>
            <a:normAutofit/>
          </a:bodyPr>
          <a:lstStyle/>
          <a:p>
            <a:r>
              <a:rPr lang="en-US" dirty="0" smtClean="0"/>
              <a:t>Ticks as vectors of the diseases</a:t>
            </a:r>
            <a:endParaRPr lang="uk-UA" dirty="0"/>
          </a:p>
        </p:txBody>
      </p:sp>
      <p:sp>
        <p:nvSpPr>
          <p:cNvPr id="3" name="Місце для вмісту 2"/>
          <p:cNvSpPr>
            <a:spLocks noGrp="1"/>
          </p:cNvSpPr>
          <p:nvPr>
            <p:ph idx="1"/>
          </p:nvPr>
        </p:nvSpPr>
        <p:spPr>
          <a:xfrm>
            <a:off x="0" y="1052736"/>
            <a:ext cx="9144000" cy="5805264"/>
          </a:xfrm>
        </p:spPr>
        <p:txBody>
          <a:bodyPr>
            <a:normAutofit fontScale="70000" lnSpcReduction="20000"/>
          </a:bodyPr>
          <a:lstStyle/>
          <a:p>
            <a:r>
              <a:rPr lang="en-US" dirty="0" smtClean="0"/>
              <a:t>Some species, notably the </a:t>
            </a:r>
            <a:r>
              <a:rPr lang="en-US" dirty="0" smtClean="0">
                <a:hlinkClick r:id="rId2" tooltip="Ixodes holocyclus"/>
              </a:rPr>
              <a:t>Australian paralysis tick</a:t>
            </a:r>
            <a:r>
              <a:rPr lang="en-US" dirty="0" smtClean="0"/>
              <a:t>, are also intrinsically </a:t>
            </a:r>
            <a:r>
              <a:rPr lang="en-US" dirty="0" smtClean="0">
                <a:hlinkClick r:id="rId3" tooltip="Venom"/>
              </a:rPr>
              <a:t>venomous</a:t>
            </a:r>
            <a:r>
              <a:rPr lang="en-US" dirty="0" smtClean="0"/>
              <a:t> and can cause </a:t>
            </a:r>
            <a:r>
              <a:rPr lang="en-US" dirty="0" smtClean="0">
                <a:hlinkClick r:id="rId4" tooltip="Tick paralysis"/>
              </a:rPr>
              <a:t>tick paralysis</a:t>
            </a:r>
            <a:r>
              <a:rPr lang="en-US" dirty="0" smtClean="0"/>
              <a:t>. Eggs can become infected with pathogens inside a female tick's </a:t>
            </a:r>
            <a:r>
              <a:rPr lang="en-US" dirty="0" smtClean="0">
                <a:hlinkClick r:id="rId5" tooltip="Ovary"/>
              </a:rPr>
              <a:t>ovaries</a:t>
            </a:r>
            <a:r>
              <a:rPr lang="en-US" dirty="0" smtClean="0"/>
              <a:t>, in which case the larval ticks are infectious immediately at hatching, before feeding on their first host. Tropical </a:t>
            </a:r>
            <a:r>
              <a:rPr lang="en-US" dirty="0" err="1" smtClean="0"/>
              <a:t>bont</a:t>
            </a:r>
            <a:r>
              <a:rPr lang="en-US" dirty="0" smtClean="0"/>
              <a:t> ticks transmit the </a:t>
            </a:r>
            <a:r>
              <a:rPr lang="en-US" dirty="0" err="1" smtClean="0"/>
              <a:t>rickettsial</a:t>
            </a:r>
            <a:r>
              <a:rPr lang="en-US" dirty="0" smtClean="0"/>
              <a:t> disease </a:t>
            </a:r>
            <a:r>
              <a:rPr lang="en-US" dirty="0" err="1" smtClean="0">
                <a:hlinkClick r:id="rId6" tooltip="Ehrlichia ruminantium"/>
              </a:rPr>
              <a:t>heartwater</a:t>
            </a:r>
            <a:r>
              <a:rPr lang="en-US" dirty="0" smtClean="0"/>
              <a:t> which can be particularly devastating in cattle. The ticks carried by migratory birds may act as reservoirs and vectors of infectious diseases. Over twenty strains of pathogenic virus were found in the autumn in the Egyptian migratory bird study.</a:t>
            </a:r>
          </a:p>
          <a:p>
            <a:r>
              <a:rPr lang="en-US" dirty="0" smtClean="0"/>
              <a:t>Not all ticks in an infective area are infected with pathogens, and both attachment of the tick and a long-feeding session seem to be necessary for transmission of these diseases to take place. Thus tick bites often do not lead to infection, especially if the ticks are removed </a:t>
            </a:r>
            <a:r>
              <a:rPr lang="en-US" b="1" dirty="0" smtClean="0"/>
              <a:t>within 36 hours</a:t>
            </a:r>
            <a:r>
              <a:rPr lang="en-US" dirty="0" smtClean="0"/>
              <a:t>. Adult ticks can be removed with fine-tipped tweezers or proprietary tick removal tools, disinfecting the wound. It is also possible to freeze them off with a medical wart remover. If the tick's head and mouthparts break off during removal, they can be removed with tweezers like a splinter.</a:t>
            </a:r>
          </a:p>
          <a:p>
            <a:endParaRPr lang="uk-UA"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15416"/>
            <a:ext cx="9144000" cy="576064"/>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t/>
            </a:r>
            <a:br>
              <a:rPr lang="en-US" b="1" dirty="0" smtClean="0"/>
            </a:br>
            <a:r>
              <a:rPr lang="en-US" b="1" dirty="0" smtClean="0"/>
              <a:t>Ticks</a:t>
            </a:r>
            <a:r>
              <a:rPr lang="en-US" dirty="0" smtClean="0"/>
              <a:t> </a:t>
            </a:r>
            <a:r>
              <a:rPr lang="en-US" i="1" dirty="0" err="1" smtClean="0"/>
              <a:t>Ixodidae</a:t>
            </a:r>
            <a:r>
              <a:rPr lang="en-US" dirty="0" smtClean="0"/>
              <a:t> (hard) and </a:t>
            </a:r>
            <a:r>
              <a:rPr lang="en-US" i="1" dirty="0" err="1" smtClean="0"/>
              <a:t>Argasidae</a:t>
            </a:r>
            <a:r>
              <a:rPr lang="en-US" i="1" dirty="0" smtClean="0"/>
              <a:t> </a:t>
            </a:r>
            <a:r>
              <a:rPr lang="en-US" dirty="0" smtClean="0"/>
              <a:t>(soft) </a:t>
            </a:r>
            <a:r>
              <a:rPr lang="en-US" b="1" dirty="0" smtClean="0"/>
              <a:t/>
            </a:r>
            <a:br>
              <a:rPr lang="en-US" b="1" dirty="0" smtClean="0"/>
            </a:br>
            <a:endParaRPr lang="uk-UA" dirty="0"/>
          </a:p>
        </p:txBody>
      </p:sp>
      <p:sp>
        <p:nvSpPr>
          <p:cNvPr id="3" name="Місце для вмісту 2"/>
          <p:cNvSpPr>
            <a:spLocks noGrp="1"/>
          </p:cNvSpPr>
          <p:nvPr>
            <p:ph idx="1"/>
          </p:nvPr>
        </p:nvSpPr>
        <p:spPr>
          <a:xfrm>
            <a:off x="0" y="260648"/>
            <a:ext cx="9144000" cy="6597352"/>
          </a:xfrm>
        </p:spPr>
        <p:txBody>
          <a:bodyPr>
            <a:normAutofit fontScale="77500" lnSpcReduction="20000"/>
          </a:bodyPr>
          <a:lstStyle/>
          <a:p>
            <a:pPr marL="0">
              <a:spcBef>
                <a:spcPts val="0"/>
              </a:spcBef>
            </a:pPr>
            <a:r>
              <a:rPr lang="en-US" b="1" dirty="0" smtClean="0"/>
              <a:t>Life Cycles. </a:t>
            </a:r>
            <a:r>
              <a:rPr lang="en-US" dirty="0" smtClean="0"/>
              <a:t>Both </a:t>
            </a:r>
            <a:r>
              <a:rPr lang="en-US" dirty="0" err="1" smtClean="0"/>
              <a:t>ixodid</a:t>
            </a:r>
            <a:r>
              <a:rPr lang="en-US" dirty="0" smtClean="0"/>
              <a:t> and </a:t>
            </a:r>
            <a:r>
              <a:rPr lang="en-US" dirty="0" err="1" smtClean="0"/>
              <a:t>argasid</a:t>
            </a:r>
            <a:r>
              <a:rPr lang="en-US" dirty="0" smtClean="0"/>
              <a:t> ticks have four lifecycle stages: egg, </a:t>
            </a:r>
            <a:r>
              <a:rPr lang="en-US" dirty="0" smtClean="0">
                <a:hlinkClick r:id="rId2" tooltip="Larva"/>
              </a:rPr>
              <a:t>larva</a:t>
            </a:r>
            <a:r>
              <a:rPr lang="en-US" dirty="0" smtClean="0"/>
              <a:t>, </a:t>
            </a:r>
            <a:r>
              <a:rPr lang="en-US" dirty="0" smtClean="0">
                <a:hlinkClick r:id="rId3" tooltip="Nymph (biology)"/>
              </a:rPr>
              <a:t>nymph</a:t>
            </a:r>
            <a:r>
              <a:rPr lang="en-US" dirty="0" smtClean="0"/>
              <a:t>, and adult. Most tick species undergo one of four different life cycles. </a:t>
            </a:r>
            <a:endParaRPr lang="uk-UA" dirty="0" smtClean="0"/>
          </a:p>
          <a:p>
            <a:pPr marL="0">
              <a:spcBef>
                <a:spcPts val="0"/>
              </a:spcBef>
            </a:pPr>
            <a:r>
              <a:rPr lang="en-US" dirty="0" smtClean="0"/>
              <a:t>Members of the family </a:t>
            </a:r>
            <a:r>
              <a:rPr lang="en-US" b="1" i="1" dirty="0" err="1" smtClean="0"/>
              <a:t>Ixodidae</a:t>
            </a:r>
            <a:r>
              <a:rPr lang="en-US" dirty="0" smtClean="0"/>
              <a:t> undergo either one-host, two-host or three-host life cycles. During the one-host life cycle, ticks remain on the same host for the larval, </a:t>
            </a:r>
            <a:r>
              <a:rPr lang="en-US" dirty="0" err="1" smtClean="0"/>
              <a:t>nymphal</a:t>
            </a:r>
            <a:r>
              <a:rPr lang="en-US" dirty="0" smtClean="0"/>
              <a:t> and adult stages, only leaving the host prior to laying eggs. During the two-host life cycle, the tick molts from larva to nymph on the first host, but will leave the host between the </a:t>
            </a:r>
            <a:r>
              <a:rPr lang="en-US" dirty="0" err="1" smtClean="0"/>
              <a:t>nymphal</a:t>
            </a:r>
            <a:r>
              <a:rPr lang="en-US" dirty="0" smtClean="0"/>
              <a:t> and adult stages. The second host may be the same individual as the first host, the same species, or even a second species. </a:t>
            </a:r>
          </a:p>
          <a:p>
            <a:pPr marL="0">
              <a:spcBef>
                <a:spcPts val="0"/>
              </a:spcBef>
            </a:pPr>
            <a:r>
              <a:rPr lang="en-US" dirty="0" smtClean="0"/>
              <a:t>Most ticks of public health importance undergo the three-host life cycle, whereby the tick leaves the host after the larval and </a:t>
            </a:r>
            <a:r>
              <a:rPr lang="en-US" dirty="0" err="1" smtClean="0"/>
              <a:t>nymphal</a:t>
            </a:r>
            <a:r>
              <a:rPr lang="en-US" dirty="0" smtClean="0"/>
              <a:t> stages. The three hosts are not always the same species, but may be the same species, or even the same individual, depending on host availability for the tick. Members of the family </a:t>
            </a:r>
            <a:r>
              <a:rPr lang="en-US" dirty="0" err="1" smtClean="0"/>
              <a:t>Argasidae</a:t>
            </a:r>
            <a:r>
              <a:rPr lang="en-US" dirty="0" smtClean="0"/>
              <a:t> undergo what is called a </a:t>
            </a:r>
            <a:r>
              <a:rPr lang="en-US" dirty="0" err="1" smtClean="0"/>
              <a:t>multihost</a:t>
            </a:r>
            <a:r>
              <a:rPr lang="en-US" dirty="0" smtClean="0"/>
              <a:t> life cycle. </a:t>
            </a:r>
            <a:r>
              <a:rPr lang="en-US" dirty="0" err="1" smtClean="0"/>
              <a:t>Argasid</a:t>
            </a:r>
            <a:r>
              <a:rPr lang="en-US" dirty="0" smtClean="0"/>
              <a:t> ticks have two or more </a:t>
            </a:r>
            <a:r>
              <a:rPr lang="en-US" dirty="0" err="1" smtClean="0"/>
              <a:t>nymphal</a:t>
            </a:r>
            <a:r>
              <a:rPr lang="en-US" dirty="0" smtClean="0"/>
              <a:t> stages, each requiring a blood meal from a host. Unlike the </a:t>
            </a:r>
            <a:r>
              <a:rPr lang="en-US" dirty="0" err="1" smtClean="0"/>
              <a:t>ixodid</a:t>
            </a:r>
            <a:r>
              <a:rPr lang="en-US" dirty="0" smtClean="0"/>
              <a:t> ticks, which stay attached to their hosts for up to several days while feeding, </a:t>
            </a:r>
            <a:r>
              <a:rPr lang="en-US" dirty="0" err="1" smtClean="0"/>
              <a:t>argasid</a:t>
            </a:r>
            <a:r>
              <a:rPr lang="en-US" dirty="0" smtClean="0"/>
              <a:t> ticks are adapted to feeding rapidly (about an hour) and then promptly leaving the host.</a:t>
            </a:r>
          </a:p>
          <a:p>
            <a:pPr marL="0">
              <a:spcBef>
                <a:spcPts val="0"/>
              </a:spcBef>
            </a:pPr>
            <a:endParaRPr lang="uk-UA"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20688"/>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Ticks</a:t>
            </a:r>
            <a:endParaRPr lang="uk-UA" dirty="0"/>
          </a:p>
        </p:txBody>
      </p:sp>
      <p:pic>
        <p:nvPicPr>
          <p:cNvPr id="5" name="Місце для вмісту 4" descr="220px-Ixodus_ricinus_5x.jpg"/>
          <p:cNvPicPr>
            <a:picLocks noGrp="1" noChangeAspect="1"/>
          </p:cNvPicPr>
          <p:nvPr>
            <p:ph sz="half" idx="1"/>
          </p:nvPr>
        </p:nvPicPr>
        <p:blipFill>
          <a:blip r:embed="rId2" cstate="print"/>
          <a:stretch>
            <a:fillRect/>
          </a:stretch>
        </p:blipFill>
        <p:spPr>
          <a:xfrm>
            <a:off x="35496" y="3284984"/>
            <a:ext cx="2961929" cy="2019497"/>
          </a:xfrm>
        </p:spPr>
      </p:pic>
      <p:sp>
        <p:nvSpPr>
          <p:cNvPr id="6" name="Прямокутник 5"/>
          <p:cNvSpPr/>
          <p:nvPr/>
        </p:nvSpPr>
        <p:spPr>
          <a:xfrm>
            <a:off x="35496" y="5301208"/>
            <a:ext cx="2525307" cy="369332"/>
          </a:xfrm>
          <a:prstGeom prst="rect">
            <a:avLst/>
          </a:prstGeom>
        </p:spPr>
        <p:txBody>
          <a:bodyPr wrap="none">
            <a:spAutoFit/>
          </a:bodyPr>
          <a:lstStyle/>
          <a:p>
            <a:r>
              <a:rPr lang="en-US" i="1" dirty="0" err="1" smtClean="0">
                <a:hlinkClick r:id="rId3" tooltip="Ixodes ricinus"/>
              </a:rPr>
              <a:t>Ixodes</a:t>
            </a:r>
            <a:r>
              <a:rPr lang="en-US" i="1" dirty="0" smtClean="0">
                <a:hlinkClick r:id="rId3" tooltip="Ixodes ricinus"/>
              </a:rPr>
              <a:t> </a:t>
            </a:r>
            <a:r>
              <a:rPr lang="en-US" i="1" dirty="0" err="1" smtClean="0">
                <a:hlinkClick r:id="rId3" tooltip="Ixodes ricinus"/>
              </a:rPr>
              <a:t>ricinus</a:t>
            </a:r>
            <a:r>
              <a:rPr lang="en-US" dirty="0" smtClean="0"/>
              <a:t>, a hard tick</a:t>
            </a:r>
            <a:endParaRPr lang="uk-UA" dirty="0"/>
          </a:p>
        </p:txBody>
      </p:sp>
      <p:pic>
        <p:nvPicPr>
          <p:cNvPr id="7170" name="Picture 2" descr="D:\Osvita\MEDBIOLOGY\MyLABORATORYClasses\PARASITOLOGY\TicksPhotoes_files\skin3b.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620688"/>
            <a:ext cx="3672408" cy="2304256"/>
          </a:xfrm>
          <a:prstGeom prst="rect">
            <a:avLst/>
          </a:prstGeom>
          <a:noFill/>
        </p:spPr>
      </p:pic>
      <p:sp>
        <p:nvSpPr>
          <p:cNvPr id="8" name="Прямокутник 7"/>
          <p:cNvSpPr/>
          <p:nvPr/>
        </p:nvSpPr>
        <p:spPr>
          <a:xfrm>
            <a:off x="0" y="2852936"/>
            <a:ext cx="4248471" cy="369332"/>
          </a:xfrm>
          <a:prstGeom prst="rect">
            <a:avLst/>
          </a:prstGeom>
        </p:spPr>
        <p:txBody>
          <a:bodyPr wrap="square">
            <a:spAutoFit/>
          </a:bodyPr>
          <a:lstStyle/>
          <a:p>
            <a:r>
              <a:rPr lang="en-US" dirty="0" smtClean="0"/>
              <a:t>Pacific coast tick </a:t>
            </a:r>
            <a:r>
              <a:rPr lang="en-US" b="1" dirty="0" err="1" smtClean="0"/>
              <a:t>Dermacentor</a:t>
            </a:r>
            <a:r>
              <a:rPr lang="en-US" b="1" dirty="0" smtClean="0"/>
              <a:t> </a:t>
            </a:r>
            <a:r>
              <a:rPr lang="en-US" b="1" dirty="0" err="1" smtClean="0"/>
              <a:t>occidentalis</a:t>
            </a:r>
            <a:endParaRPr lang="uk-UA" dirty="0"/>
          </a:p>
        </p:txBody>
      </p:sp>
      <p:pic>
        <p:nvPicPr>
          <p:cNvPr id="7172" name="Picture 4" descr="D:\Osvita\MEDBIOLOGY\MyLABORATORYClasses\PARASITOLOGY\TicksPhotoes_files\deetic3b.jpg"/>
          <p:cNvPicPr>
            <a:picLocks noChangeAspect="1" noChangeArrowheads="1"/>
          </p:cNvPicPr>
          <p:nvPr/>
        </p:nvPicPr>
        <p:blipFill>
          <a:blip r:embed="rId5" cstate="print"/>
          <a:srcRect/>
          <a:stretch>
            <a:fillRect/>
          </a:stretch>
        </p:blipFill>
        <p:spPr bwMode="auto">
          <a:xfrm>
            <a:off x="3129560" y="3212976"/>
            <a:ext cx="5474888" cy="2694745"/>
          </a:xfrm>
          <a:prstGeom prst="rect">
            <a:avLst/>
          </a:prstGeom>
          <a:noFill/>
        </p:spPr>
      </p:pic>
      <p:sp>
        <p:nvSpPr>
          <p:cNvPr id="10" name="Прямокутник 9"/>
          <p:cNvSpPr/>
          <p:nvPr/>
        </p:nvSpPr>
        <p:spPr>
          <a:xfrm>
            <a:off x="0" y="5890046"/>
            <a:ext cx="9144000" cy="923330"/>
          </a:xfrm>
          <a:prstGeom prst="rect">
            <a:avLst/>
          </a:prstGeom>
        </p:spPr>
        <p:txBody>
          <a:bodyPr wrap="square">
            <a:spAutoFit/>
          </a:bodyPr>
          <a:lstStyle/>
          <a:p>
            <a:r>
              <a:rPr lang="en-US" dirty="0" smtClean="0"/>
              <a:t>Male deer tick of the genus </a:t>
            </a:r>
            <a:r>
              <a:rPr lang="en-US" b="1" dirty="0" err="1" smtClean="0"/>
              <a:t>Ixodes</a:t>
            </a:r>
            <a:r>
              <a:rPr lang="en-US" dirty="0" smtClean="0"/>
              <a:t> Two views are shown: Dorsal (left) and ventral or underside (right). This tick is smaller than the Pacific coast tick. Deer ticks are known to </a:t>
            </a:r>
            <a:r>
              <a:rPr lang="en-US" dirty="0" err="1" smtClean="0"/>
              <a:t>cary</a:t>
            </a:r>
            <a:r>
              <a:rPr lang="en-US" dirty="0" smtClean="0"/>
              <a:t> the </a:t>
            </a:r>
            <a:r>
              <a:rPr lang="en-US" dirty="0" err="1" smtClean="0"/>
              <a:t>spirochaete</a:t>
            </a:r>
            <a:r>
              <a:rPr lang="en-US" dirty="0" smtClean="0"/>
              <a:t> that causes Lyme disease.</a:t>
            </a:r>
            <a:endParaRPr lang="uk-UA" dirty="0"/>
          </a:p>
        </p:txBody>
      </p:sp>
      <p:pic>
        <p:nvPicPr>
          <p:cNvPr id="7174" name="Picture 6" descr="D:\Osvita\MEDBIOLOGY\MyLABORATORYClasses\PARASITOLOGY\TicksPhotoes_files\derocc2a.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004048" y="829460"/>
            <a:ext cx="3312368" cy="2442574"/>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t>Ticks</a:t>
            </a:r>
            <a:endParaRPr lang="uk-UA" dirty="0"/>
          </a:p>
        </p:txBody>
      </p:sp>
      <p:sp>
        <p:nvSpPr>
          <p:cNvPr id="3" name="Місце для вмісту 2"/>
          <p:cNvSpPr>
            <a:spLocks noGrp="1"/>
          </p:cNvSpPr>
          <p:nvPr>
            <p:ph idx="1"/>
          </p:nvPr>
        </p:nvSpPr>
        <p:spPr>
          <a:xfrm>
            <a:off x="0" y="1052736"/>
            <a:ext cx="8892480" cy="5544616"/>
          </a:xfrm>
        </p:spPr>
        <p:txBody>
          <a:bodyPr>
            <a:normAutofit fontScale="62500" lnSpcReduction="20000"/>
          </a:bodyPr>
          <a:lstStyle/>
          <a:p>
            <a:r>
              <a:rPr lang="en-US" dirty="0" smtClean="0"/>
              <a:t>are small </a:t>
            </a:r>
            <a:r>
              <a:rPr lang="en-US" dirty="0" smtClean="0">
                <a:hlinkClick r:id="rId2" tooltip="Arachnid"/>
              </a:rPr>
              <a:t>arachnids</a:t>
            </a:r>
            <a:r>
              <a:rPr lang="en-US" dirty="0" smtClean="0"/>
              <a:t>, part of the </a:t>
            </a:r>
            <a:r>
              <a:rPr lang="en-US" dirty="0" smtClean="0">
                <a:hlinkClick r:id="rId3" tooltip="Order (biology)"/>
              </a:rPr>
              <a:t>order</a:t>
            </a:r>
            <a:r>
              <a:rPr lang="en-US" dirty="0" smtClean="0"/>
              <a:t> </a:t>
            </a:r>
            <a:r>
              <a:rPr lang="en-US" dirty="0" err="1" smtClean="0">
                <a:hlinkClick r:id="rId4" tooltip="Parasitiformes"/>
              </a:rPr>
              <a:t>Parasitiformes</a:t>
            </a:r>
            <a:r>
              <a:rPr lang="en-US" dirty="0" smtClean="0"/>
              <a:t>. Along with </a:t>
            </a:r>
            <a:r>
              <a:rPr lang="en-US" dirty="0" smtClean="0">
                <a:hlinkClick r:id="rId5" tooltip="Mite"/>
              </a:rPr>
              <a:t>mites</a:t>
            </a:r>
            <a:r>
              <a:rPr lang="en-US" dirty="0" smtClean="0"/>
              <a:t>, they constitute the subclass </a:t>
            </a:r>
            <a:r>
              <a:rPr lang="en-US" dirty="0" err="1" smtClean="0">
                <a:hlinkClick r:id="rId6" tooltip="Acari"/>
              </a:rPr>
              <a:t>Acari</a:t>
            </a:r>
            <a:r>
              <a:rPr lang="en-US" dirty="0" smtClean="0"/>
              <a:t>. Ticks are </a:t>
            </a:r>
            <a:r>
              <a:rPr lang="en-US" dirty="0" err="1" smtClean="0">
                <a:hlinkClick r:id="rId7" tooltip="Ectoparasite"/>
              </a:rPr>
              <a:t>ectoparasites</a:t>
            </a:r>
            <a:r>
              <a:rPr lang="en-US" dirty="0" smtClean="0"/>
              <a:t> (external </a:t>
            </a:r>
            <a:r>
              <a:rPr lang="en-US" dirty="0" smtClean="0">
                <a:hlinkClick r:id="rId8" tooltip="Parasite"/>
              </a:rPr>
              <a:t>parasites</a:t>
            </a:r>
            <a:r>
              <a:rPr lang="en-US" dirty="0" smtClean="0"/>
              <a:t>), living by </a:t>
            </a:r>
            <a:r>
              <a:rPr lang="en-US" dirty="0" smtClean="0">
                <a:hlinkClick r:id="rId9" tooltip="Hematophagy"/>
              </a:rPr>
              <a:t>feeding on the blood</a:t>
            </a:r>
            <a:r>
              <a:rPr lang="en-US" dirty="0" smtClean="0"/>
              <a:t> of mammals, birds, and sometimes reptiles and amphibians. Ticks had evolved by the </a:t>
            </a:r>
            <a:r>
              <a:rPr lang="en-US" dirty="0" smtClean="0">
                <a:hlinkClick r:id="rId10" tooltip="Cretaceous"/>
              </a:rPr>
              <a:t>Cretaceous</a:t>
            </a:r>
            <a:r>
              <a:rPr lang="en-US" dirty="0" smtClean="0"/>
              <a:t> period, the most common form of </a:t>
            </a:r>
            <a:r>
              <a:rPr lang="en-US" dirty="0" err="1" smtClean="0"/>
              <a:t>fossilisation</a:t>
            </a:r>
            <a:r>
              <a:rPr lang="en-US" dirty="0" smtClean="0"/>
              <a:t> being immersed in </a:t>
            </a:r>
            <a:r>
              <a:rPr lang="en-US" dirty="0" smtClean="0">
                <a:hlinkClick r:id="rId11" tooltip="Amber"/>
              </a:rPr>
              <a:t>amber</a:t>
            </a:r>
            <a:r>
              <a:rPr lang="en-US" dirty="0" smtClean="0"/>
              <a:t>. Ticks are widely distributed around the world, especially in warm, humid climates.</a:t>
            </a:r>
          </a:p>
          <a:p>
            <a:r>
              <a:rPr lang="en-US" dirty="0" smtClean="0"/>
              <a:t>Almost all ticks belong to one of two major families, the </a:t>
            </a:r>
            <a:r>
              <a:rPr lang="en-US" dirty="0" err="1" smtClean="0">
                <a:hlinkClick r:id="rId12" tooltip="Ixodidae"/>
              </a:rPr>
              <a:t>Ixodidae</a:t>
            </a:r>
            <a:r>
              <a:rPr lang="en-US" dirty="0" smtClean="0"/>
              <a:t> or hard ticks, which are difficult to crush, and the </a:t>
            </a:r>
            <a:r>
              <a:rPr lang="en-US" dirty="0" err="1" smtClean="0">
                <a:hlinkClick r:id="rId13" tooltip="Argasidae"/>
              </a:rPr>
              <a:t>Argasidae</a:t>
            </a:r>
            <a:r>
              <a:rPr lang="en-US" dirty="0" smtClean="0"/>
              <a:t> or soft ticks. Adults have ovoid or pear-shaped bodies which become engorged with blood when they feed, and eight legs. As well as having a hard shield on their dorsal surfaces, hard ticks have a beak-like structure at the front containing the mouthparts whereas soft ticks have their mouthparts on the underside of the body. Both families locate a potential host by </a:t>
            </a:r>
            <a:r>
              <a:rPr lang="en-US" dirty="0" err="1" smtClean="0"/>
              <a:t>odour</a:t>
            </a:r>
            <a:r>
              <a:rPr lang="en-US" dirty="0" smtClean="0"/>
              <a:t> or from changes in the environment.</a:t>
            </a:r>
          </a:p>
          <a:p>
            <a:r>
              <a:rPr lang="en-US" dirty="0" smtClean="0"/>
              <a:t>Ticks have four stages to their lifecycle, namely egg, larva, nymph, and adult. </a:t>
            </a:r>
            <a:r>
              <a:rPr lang="en-US" dirty="0" err="1" smtClean="0"/>
              <a:t>Ixodid</a:t>
            </a:r>
            <a:r>
              <a:rPr lang="en-US" dirty="0" smtClean="0"/>
              <a:t> ticks have three hosts, taking at least a year to complete their lifecycle. </a:t>
            </a:r>
            <a:r>
              <a:rPr lang="en-US" dirty="0" err="1" smtClean="0"/>
              <a:t>Argasid</a:t>
            </a:r>
            <a:r>
              <a:rPr lang="en-US" dirty="0" smtClean="0"/>
              <a:t> ticks have up to seven </a:t>
            </a:r>
            <a:r>
              <a:rPr lang="en-US" dirty="0" err="1" smtClean="0"/>
              <a:t>nymphal</a:t>
            </a:r>
            <a:r>
              <a:rPr lang="en-US" dirty="0" smtClean="0"/>
              <a:t> stages (</a:t>
            </a:r>
            <a:r>
              <a:rPr lang="en-US" dirty="0" smtClean="0">
                <a:hlinkClick r:id="rId14" tooltip="Instar"/>
              </a:rPr>
              <a:t>instars</a:t>
            </a:r>
            <a:r>
              <a:rPr lang="en-US" dirty="0" smtClean="0"/>
              <a:t>), each one requiring a blood meal. Because of their habit of ingesting blood, ticks are </a:t>
            </a:r>
            <a:r>
              <a:rPr lang="en-US" dirty="0" smtClean="0">
                <a:hlinkClick r:id="rId15" tooltip="Vector (epidemiology)"/>
              </a:rPr>
              <a:t>vectors</a:t>
            </a:r>
            <a:r>
              <a:rPr lang="en-US" dirty="0" smtClean="0"/>
              <a:t> of at least twelve diseases that affect humans and other animals.</a:t>
            </a:r>
          </a:p>
          <a:p>
            <a:endParaRPr lang="uk-UA"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922114"/>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t/>
            </a:r>
            <a:br>
              <a:rPr lang="en-US" b="1" dirty="0" smtClean="0"/>
            </a:br>
            <a:r>
              <a:rPr lang="en-US" b="1" dirty="0" smtClean="0"/>
              <a:t>Geographic Distribution</a:t>
            </a:r>
            <a:br>
              <a:rPr lang="en-US" b="1" dirty="0" smtClean="0"/>
            </a:br>
            <a:r>
              <a:rPr lang="en-US" b="1" dirty="0" smtClean="0"/>
              <a:t>&amp; Clinical Presentation</a:t>
            </a:r>
            <a:br>
              <a:rPr lang="en-US" b="1" dirty="0" smtClean="0"/>
            </a:br>
            <a:endParaRPr lang="uk-UA" dirty="0"/>
          </a:p>
        </p:txBody>
      </p:sp>
      <p:sp>
        <p:nvSpPr>
          <p:cNvPr id="3" name="Місце для вмісту 2"/>
          <p:cNvSpPr>
            <a:spLocks noGrp="1"/>
          </p:cNvSpPr>
          <p:nvPr>
            <p:ph idx="1"/>
          </p:nvPr>
        </p:nvSpPr>
        <p:spPr>
          <a:xfrm>
            <a:off x="0" y="1196752"/>
            <a:ext cx="9144000" cy="5661248"/>
          </a:xfrm>
        </p:spPr>
        <p:txBody>
          <a:bodyPr>
            <a:normAutofit lnSpcReduction="10000"/>
          </a:bodyPr>
          <a:lstStyle/>
          <a:p>
            <a:r>
              <a:rPr lang="en-US" dirty="0" smtClean="0"/>
              <a:t>While ticks as a whole are worldwide in distribution, most species are restricted to various regions. All major </a:t>
            </a:r>
            <a:r>
              <a:rPr lang="en-US" dirty="0" err="1" smtClean="0"/>
              <a:t>biogeographic</a:t>
            </a:r>
            <a:r>
              <a:rPr lang="en-US" dirty="0" smtClean="0"/>
              <a:t> regions (except Antarctica) have tick species of public health importance.</a:t>
            </a:r>
          </a:p>
          <a:p>
            <a:r>
              <a:rPr lang="en-US" dirty="0" smtClean="0"/>
              <a:t>Most ticks do not elicit any response from their host while feeding. Ticks in the genera </a:t>
            </a:r>
            <a:r>
              <a:rPr lang="en-US" i="1" dirty="0" err="1" smtClean="0"/>
              <a:t>Dermacentor</a:t>
            </a:r>
            <a:r>
              <a:rPr lang="en-US" dirty="0" smtClean="0"/>
              <a:t> and </a:t>
            </a:r>
            <a:r>
              <a:rPr lang="en-US" i="1" dirty="0" err="1" smtClean="0"/>
              <a:t>Ixodes</a:t>
            </a:r>
            <a:r>
              <a:rPr lang="en-US" dirty="0" smtClean="0"/>
              <a:t> have been implicated in tick paralysis, a condition characterized by an acute, ascending, flaccid motor paralysis that can result in death if the tick is not removed. The condition is believed to be caused by toxins in the ticks’ saliva.</a:t>
            </a:r>
          </a:p>
          <a:p>
            <a:endParaRPr lang="uk-UA"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20688"/>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err="1" smtClean="0"/>
              <a:t>Ixodid</a:t>
            </a:r>
            <a:r>
              <a:rPr lang="en-US" b="1" dirty="0" smtClean="0"/>
              <a:t> &amp; </a:t>
            </a:r>
            <a:r>
              <a:rPr lang="en-US" b="1" dirty="0" err="1" smtClean="0"/>
              <a:t>Argasid</a:t>
            </a:r>
            <a:endParaRPr lang="uk-UA" dirty="0"/>
          </a:p>
        </p:txBody>
      </p:sp>
      <p:sp>
        <p:nvSpPr>
          <p:cNvPr id="3" name="Місце для вмісту 2"/>
          <p:cNvSpPr>
            <a:spLocks noGrp="1"/>
          </p:cNvSpPr>
          <p:nvPr>
            <p:ph idx="1"/>
          </p:nvPr>
        </p:nvSpPr>
        <p:spPr>
          <a:xfrm>
            <a:off x="0" y="808112"/>
            <a:ext cx="9144000" cy="3340968"/>
          </a:xfrm>
        </p:spPr>
        <p:txBody>
          <a:bodyPr>
            <a:normAutofit fontScale="62500" lnSpcReduction="20000"/>
          </a:bodyPr>
          <a:lstStyle/>
          <a:p>
            <a:pPr marL="0">
              <a:spcBef>
                <a:spcPts val="0"/>
              </a:spcBef>
              <a:buNone/>
            </a:pPr>
            <a:r>
              <a:rPr lang="en-US" b="1" dirty="0" smtClean="0"/>
              <a:t>       </a:t>
            </a:r>
            <a:r>
              <a:rPr lang="en-US" b="1" dirty="0" err="1" smtClean="0"/>
              <a:t>Ixodid</a:t>
            </a:r>
            <a:r>
              <a:rPr lang="en-US" dirty="0" smtClean="0"/>
              <a:t> ticks require three hosts, and their life cycle takes at least one year to complete. Up to 3,000 eggs are laid on the ground by an adult female tick. When the larvae emerge, they feed primarily on small mammals and birds. After feeding, they detach from their host and molt to nymphs on the ground, which then feed on larger hosts and molt to adults. Female adults attach to larger hosts, feed, and lay eggs, while males feed very little and occupy larger hosts primarily for mating.</a:t>
            </a:r>
          </a:p>
          <a:p>
            <a:pPr marL="0">
              <a:spcBef>
                <a:spcPts val="0"/>
              </a:spcBef>
              <a:buNone/>
            </a:pPr>
            <a:r>
              <a:rPr lang="en-US" b="1" dirty="0" smtClean="0"/>
              <a:t>       </a:t>
            </a:r>
            <a:r>
              <a:rPr lang="en-US" b="1" dirty="0" err="1" smtClean="0"/>
              <a:t>Argasid</a:t>
            </a:r>
            <a:r>
              <a:rPr lang="en-US" dirty="0" smtClean="0"/>
              <a:t> ticks, unlike </a:t>
            </a:r>
            <a:r>
              <a:rPr lang="en-US" dirty="0" err="1" smtClean="0"/>
              <a:t>ixodid</a:t>
            </a:r>
            <a:r>
              <a:rPr lang="en-US" dirty="0" smtClean="0"/>
              <a:t> ticks, may go through up to 7 </a:t>
            </a:r>
            <a:r>
              <a:rPr lang="en-US" dirty="0" err="1" smtClean="0"/>
              <a:t>nymphal</a:t>
            </a:r>
            <a:r>
              <a:rPr lang="en-US" dirty="0" smtClean="0"/>
              <a:t> stages (</a:t>
            </a:r>
            <a:r>
              <a:rPr lang="en-US" dirty="0" smtClean="0">
                <a:hlinkClick r:id="rId2" tooltip="Instar"/>
              </a:rPr>
              <a:t>instars</a:t>
            </a:r>
            <a:r>
              <a:rPr lang="en-US" dirty="0" smtClean="0"/>
              <a:t>), requiring a meal of blood each time.</a:t>
            </a:r>
            <a:r>
              <a:rPr lang="en-US" baseline="30000" dirty="0" smtClean="0"/>
              <a:t> </a:t>
            </a:r>
            <a:r>
              <a:rPr lang="en-US" dirty="0" smtClean="0"/>
              <a:t>Their life cycles range from months to years. The adult female </a:t>
            </a:r>
            <a:r>
              <a:rPr lang="en-US" dirty="0" err="1" smtClean="0"/>
              <a:t>argasid</a:t>
            </a:r>
            <a:r>
              <a:rPr lang="en-US" dirty="0" smtClean="0"/>
              <a:t> tick can lay a few hundred to over a thousand eggs over the course of her lifetime. Larvae feed very quickly and detach to molt into nymphs. Both male and female adults feed on blood, and they mate off the host. </a:t>
            </a:r>
            <a:r>
              <a:rPr lang="en-US" u="sng" dirty="0" smtClean="0"/>
              <a:t>During feeding, any excess fluid is excreted by the </a:t>
            </a:r>
            <a:r>
              <a:rPr lang="en-US" u="sng" dirty="0" err="1" smtClean="0"/>
              <a:t>coxal</a:t>
            </a:r>
            <a:r>
              <a:rPr lang="en-US" u="sng" dirty="0" smtClean="0"/>
              <a:t> glands, a process which is unique to </a:t>
            </a:r>
            <a:r>
              <a:rPr lang="en-US" u="sng" dirty="0" err="1" smtClean="0"/>
              <a:t>argasid</a:t>
            </a:r>
            <a:r>
              <a:rPr lang="en-US" u="sng" dirty="0" smtClean="0"/>
              <a:t> ticks</a:t>
            </a:r>
            <a:r>
              <a:rPr lang="en-US" dirty="0" smtClean="0"/>
              <a:t>.</a:t>
            </a:r>
            <a:endParaRPr lang="uk-UA" dirty="0"/>
          </a:p>
        </p:txBody>
      </p:sp>
      <p:pic>
        <p:nvPicPr>
          <p:cNvPr id="5" name="Рисунок 4" descr="220px-Argas_spec_columbidae.jpg"/>
          <p:cNvPicPr>
            <a:picLocks noChangeAspect="1"/>
          </p:cNvPicPr>
          <p:nvPr/>
        </p:nvPicPr>
        <p:blipFill>
          <a:blip r:embed="rId3" cstate="print"/>
          <a:stretch>
            <a:fillRect/>
          </a:stretch>
        </p:blipFill>
        <p:spPr>
          <a:xfrm>
            <a:off x="5796136" y="4005064"/>
            <a:ext cx="2731338" cy="1800200"/>
          </a:xfrm>
          <a:prstGeom prst="rect">
            <a:avLst/>
          </a:prstGeom>
        </p:spPr>
      </p:pic>
      <p:sp>
        <p:nvSpPr>
          <p:cNvPr id="6" name="Прямокутник 5"/>
          <p:cNvSpPr/>
          <p:nvPr/>
        </p:nvSpPr>
        <p:spPr>
          <a:xfrm>
            <a:off x="5508104" y="5962054"/>
            <a:ext cx="3672408" cy="646331"/>
          </a:xfrm>
          <a:prstGeom prst="rect">
            <a:avLst/>
          </a:prstGeom>
        </p:spPr>
        <p:txBody>
          <a:bodyPr wrap="square">
            <a:spAutoFit/>
          </a:bodyPr>
          <a:lstStyle/>
          <a:p>
            <a:r>
              <a:rPr lang="en-US" dirty="0" smtClean="0"/>
              <a:t>A soft-bodied tick of the family </a:t>
            </a:r>
            <a:r>
              <a:rPr lang="en-US" dirty="0" err="1" smtClean="0">
                <a:hlinkClick r:id="rId4" tooltip="Argasidae"/>
              </a:rPr>
              <a:t>Argasidae</a:t>
            </a:r>
            <a:r>
              <a:rPr lang="en-US" dirty="0" smtClean="0"/>
              <a:t>, beside eggs it has just laid</a:t>
            </a:r>
            <a:endParaRPr lang="uk-UA" dirty="0"/>
          </a:p>
        </p:txBody>
      </p:sp>
      <p:pic>
        <p:nvPicPr>
          <p:cNvPr id="7" name="Рисунок 6" descr="220px-Amblyomma_americanum_tick.jpg"/>
          <p:cNvPicPr>
            <a:picLocks noChangeAspect="1"/>
          </p:cNvPicPr>
          <p:nvPr/>
        </p:nvPicPr>
        <p:blipFill>
          <a:blip r:embed="rId5" cstate="print"/>
          <a:stretch>
            <a:fillRect/>
          </a:stretch>
        </p:blipFill>
        <p:spPr>
          <a:xfrm>
            <a:off x="395536" y="4149080"/>
            <a:ext cx="1997938" cy="1898041"/>
          </a:xfrm>
          <a:prstGeom prst="rect">
            <a:avLst/>
          </a:prstGeom>
        </p:spPr>
      </p:pic>
      <p:sp>
        <p:nvSpPr>
          <p:cNvPr id="8" name="Прямокутник 7"/>
          <p:cNvSpPr/>
          <p:nvPr/>
        </p:nvSpPr>
        <p:spPr>
          <a:xfrm>
            <a:off x="0" y="6211669"/>
            <a:ext cx="4572000" cy="646331"/>
          </a:xfrm>
          <a:prstGeom prst="rect">
            <a:avLst/>
          </a:prstGeom>
        </p:spPr>
        <p:txBody>
          <a:bodyPr>
            <a:spAutoFit/>
          </a:bodyPr>
          <a:lstStyle/>
          <a:p>
            <a:r>
              <a:rPr lang="en-US" dirty="0" smtClean="0"/>
              <a:t>A hard-bodied tick </a:t>
            </a:r>
            <a:r>
              <a:rPr lang="en-US" i="1" dirty="0" err="1" smtClean="0"/>
              <a:t>Amblyomma</a:t>
            </a:r>
            <a:r>
              <a:rPr lang="en-US" i="1" dirty="0" smtClean="0"/>
              <a:t> </a:t>
            </a:r>
            <a:r>
              <a:rPr lang="en-US" i="1" dirty="0" err="1" smtClean="0"/>
              <a:t>americanum</a:t>
            </a:r>
            <a:endParaRPr lang="en-US" i="1" dirty="0" smtClean="0"/>
          </a:p>
          <a:p>
            <a:r>
              <a:rPr lang="en-US" dirty="0" smtClean="0"/>
              <a:t>of the family  </a:t>
            </a:r>
            <a:r>
              <a:rPr lang="en-US" dirty="0" err="1" smtClean="0">
                <a:hlinkClick r:id="rId6" tooltip="Ixodidae"/>
              </a:rPr>
              <a:t>Ixodidae</a:t>
            </a:r>
            <a:r>
              <a:rPr lang="en-US" dirty="0" smtClean="0"/>
              <a:t>, </a:t>
            </a:r>
            <a:r>
              <a:rPr lang="en-US" dirty="0" smtClean="0">
                <a:hlinkClick r:id="rId7" tooltip="Amblyomma americanum"/>
              </a:rPr>
              <a:t>the lone star tick</a:t>
            </a:r>
            <a:endParaRPr lang="uk-UA"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404664"/>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t/>
            </a:r>
            <a:br>
              <a:rPr lang="en-US" b="1" dirty="0" smtClean="0"/>
            </a:br>
            <a:r>
              <a:rPr lang="en-US" b="1" dirty="0" smtClean="0"/>
              <a:t>One-Host </a:t>
            </a:r>
            <a:r>
              <a:rPr lang="en-US" b="1" dirty="0" err="1" smtClean="0"/>
              <a:t>Ixodid</a:t>
            </a:r>
            <a:r>
              <a:rPr lang="en-US" b="1" dirty="0" smtClean="0"/>
              <a:t> Tick Life Cycle</a:t>
            </a:r>
            <a:br>
              <a:rPr lang="en-US" b="1" dirty="0" smtClean="0"/>
            </a:br>
            <a:endParaRPr lang="uk-UA" dirty="0"/>
          </a:p>
        </p:txBody>
      </p:sp>
      <p:sp>
        <p:nvSpPr>
          <p:cNvPr id="4" name="Місце для вмісту 3"/>
          <p:cNvSpPr>
            <a:spLocks noGrp="1"/>
          </p:cNvSpPr>
          <p:nvPr>
            <p:ph sz="half" idx="2"/>
          </p:nvPr>
        </p:nvSpPr>
        <p:spPr>
          <a:xfrm>
            <a:off x="5544616" y="476672"/>
            <a:ext cx="3707904" cy="6381328"/>
          </a:xfrm>
        </p:spPr>
        <p:txBody>
          <a:bodyPr>
            <a:normAutofit fontScale="62500" lnSpcReduction="20000"/>
          </a:bodyPr>
          <a:lstStyle/>
          <a:p>
            <a:pPr marL="0">
              <a:spcBef>
                <a:spcPts val="0"/>
              </a:spcBef>
              <a:buNone/>
            </a:pPr>
            <a:r>
              <a:rPr lang="en-US" dirty="0" smtClean="0"/>
              <a:t>Life cycle of one-host </a:t>
            </a:r>
            <a:r>
              <a:rPr lang="en-US" dirty="0" err="1" smtClean="0"/>
              <a:t>ixodid</a:t>
            </a:r>
            <a:r>
              <a:rPr lang="en-US" dirty="0" smtClean="0"/>
              <a:t> (hard) ticks. The adult is considered the diagnostic stage, as identification to the species level is best achieved with adults. Few </a:t>
            </a:r>
            <a:r>
              <a:rPr lang="en-US" dirty="0" err="1" smtClean="0"/>
              <a:t>ixodids</a:t>
            </a:r>
            <a:r>
              <a:rPr lang="en-US" dirty="0" smtClean="0"/>
              <a:t> of public health importance follow this pattern; an example is </a:t>
            </a:r>
            <a:r>
              <a:rPr lang="en-US" i="1" dirty="0" err="1" smtClean="0"/>
              <a:t>Rhipicephalus</a:t>
            </a:r>
            <a:r>
              <a:rPr lang="en-US" i="1" dirty="0" smtClean="0"/>
              <a:t> </a:t>
            </a:r>
            <a:r>
              <a:rPr lang="en-US" i="1" dirty="0" err="1" smtClean="0"/>
              <a:t>annulatus</a:t>
            </a:r>
            <a:r>
              <a:rPr lang="en-US" dirty="0" smtClean="0"/>
              <a:t>, which can serve as a vector for </a:t>
            </a:r>
            <a:r>
              <a:rPr lang="en-US" b="1" dirty="0" err="1" smtClean="0"/>
              <a:t>babesiosis</a:t>
            </a:r>
            <a:r>
              <a:rPr lang="en-US" dirty="0" smtClean="0"/>
              <a:t>.</a:t>
            </a:r>
          </a:p>
          <a:p>
            <a:pPr marL="0">
              <a:spcBef>
                <a:spcPts val="0"/>
              </a:spcBef>
              <a:buNone/>
            </a:pPr>
            <a:r>
              <a:rPr lang="en-US" dirty="0" smtClean="0"/>
              <a:t>One-host </a:t>
            </a:r>
            <a:r>
              <a:rPr lang="en-US" dirty="0" err="1" smtClean="0"/>
              <a:t>ixodid</a:t>
            </a:r>
            <a:r>
              <a:rPr lang="en-US" dirty="0" smtClean="0"/>
              <a:t> ticks remain on the same host for the larval, </a:t>
            </a:r>
            <a:r>
              <a:rPr lang="en-US" dirty="0" err="1" smtClean="0"/>
              <a:t>nymphal</a:t>
            </a:r>
            <a:r>
              <a:rPr lang="en-US" dirty="0" smtClean="0"/>
              <a:t> and adult stages, only leaving the host prior to laying eggs. Vertical transmission of </a:t>
            </a:r>
            <a:r>
              <a:rPr lang="en-US" i="1" dirty="0" err="1" smtClean="0"/>
              <a:t>Babesia</a:t>
            </a:r>
            <a:r>
              <a:rPr lang="en-US" i="1" dirty="0" smtClean="0"/>
              <a:t> </a:t>
            </a:r>
            <a:r>
              <a:rPr lang="en-US" dirty="0" smtClean="0"/>
              <a:t>via </a:t>
            </a:r>
            <a:r>
              <a:rPr lang="en-US" dirty="0" err="1" smtClean="0"/>
              <a:t>transovarial</a:t>
            </a:r>
            <a:r>
              <a:rPr lang="en-US" dirty="0" smtClean="0"/>
              <a:t> transmission has been demonstrated for some species of ticks. Gravid females lay eggs in the environment </a:t>
            </a:r>
            <a:r>
              <a:rPr lang="en-US" b="1" dirty="0" smtClean="0"/>
              <a:t>(1)</a:t>
            </a:r>
            <a:r>
              <a:rPr lang="en-US" dirty="0" smtClean="0"/>
              <a:t>. The eggs hatch into six-legged larvae </a:t>
            </a:r>
            <a:r>
              <a:rPr lang="en-US" b="1" dirty="0" smtClean="0"/>
              <a:t>(2)</a:t>
            </a:r>
            <a:r>
              <a:rPr lang="en-US" dirty="0" smtClean="0"/>
              <a:t>. Larvae seek out and attach to the host and after two molts, develop into adults </a:t>
            </a:r>
            <a:r>
              <a:rPr lang="en-US" b="1" dirty="0" smtClean="0"/>
              <a:t>(3a – 3c). </a:t>
            </a:r>
            <a:r>
              <a:rPr lang="en-US" dirty="0" smtClean="0"/>
              <a:t>Although humans may serve as incidental hosts for species normally found on other animals, they usually do not host all three stages. Females drop from the host to lay eggs </a:t>
            </a:r>
            <a:r>
              <a:rPr lang="en-US" b="1" dirty="0" smtClean="0"/>
              <a:t>(4) </a:t>
            </a:r>
            <a:r>
              <a:rPr lang="en-US" dirty="0" smtClean="0"/>
              <a:t>and the cycle repeats.</a:t>
            </a:r>
          </a:p>
          <a:p>
            <a:endParaRPr lang="uk-UA" dirty="0"/>
          </a:p>
        </p:txBody>
      </p:sp>
      <p:pic>
        <p:nvPicPr>
          <p:cNvPr id="7" name="Місце для вмісту 6" descr="one_host_tick_LifeCycle.gif"/>
          <p:cNvPicPr>
            <a:picLocks noGrp="1" noChangeAspect="1"/>
          </p:cNvPicPr>
          <p:nvPr>
            <p:ph sz="half" idx="1"/>
          </p:nvPr>
        </p:nvPicPr>
        <p:blipFill>
          <a:blip r:embed="rId2" cstate="print"/>
          <a:stretch>
            <a:fillRect/>
          </a:stretch>
        </p:blipFill>
        <p:spPr>
          <a:xfrm>
            <a:off x="0" y="552104"/>
            <a:ext cx="5551116" cy="5204172"/>
          </a:xfr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562074"/>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t/>
            </a:r>
            <a:br>
              <a:rPr lang="en-US" b="1" dirty="0" smtClean="0"/>
            </a:br>
            <a:r>
              <a:rPr lang="en-US" b="1" dirty="0" smtClean="0"/>
              <a:t>Two-Host </a:t>
            </a:r>
            <a:r>
              <a:rPr lang="en-US" b="1" dirty="0" err="1" smtClean="0"/>
              <a:t>Ixodid</a:t>
            </a:r>
            <a:r>
              <a:rPr lang="en-US" b="1" dirty="0" smtClean="0"/>
              <a:t> Tick Life Cycle</a:t>
            </a:r>
            <a:br>
              <a:rPr lang="en-US" b="1" dirty="0" smtClean="0"/>
            </a:br>
            <a:endParaRPr lang="uk-UA" dirty="0"/>
          </a:p>
        </p:txBody>
      </p:sp>
      <p:sp>
        <p:nvSpPr>
          <p:cNvPr id="4" name="Місце для вмісту 3"/>
          <p:cNvSpPr>
            <a:spLocks noGrp="1"/>
          </p:cNvSpPr>
          <p:nvPr>
            <p:ph sz="half" idx="2"/>
          </p:nvPr>
        </p:nvSpPr>
        <p:spPr>
          <a:xfrm>
            <a:off x="5580112" y="620688"/>
            <a:ext cx="3563888" cy="6237312"/>
          </a:xfrm>
        </p:spPr>
        <p:txBody>
          <a:bodyPr>
            <a:normAutofit fontScale="55000" lnSpcReduction="20000"/>
          </a:bodyPr>
          <a:lstStyle/>
          <a:p>
            <a:pPr marL="0">
              <a:lnSpc>
                <a:spcPct val="90000"/>
              </a:lnSpc>
              <a:spcBef>
                <a:spcPts val="0"/>
              </a:spcBef>
              <a:buNone/>
            </a:pPr>
            <a:r>
              <a:rPr lang="en-US" dirty="0" smtClean="0"/>
              <a:t>Life cycle of the two-host </a:t>
            </a:r>
            <a:r>
              <a:rPr lang="en-US" dirty="0" err="1" smtClean="0"/>
              <a:t>ixodid</a:t>
            </a:r>
            <a:r>
              <a:rPr lang="en-US" dirty="0" smtClean="0"/>
              <a:t> (hard) ticks. The adult is considered the diagnostic stage, as identification to the species level is best achieved with adults. An example of an </a:t>
            </a:r>
            <a:r>
              <a:rPr lang="en-US" dirty="0" err="1" smtClean="0"/>
              <a:t>ixodid</a:t>
            </a:r>
            <a:r>
              <a:rPr lang="en-US" dirty="0" smtClean="0"/>
              <a:t> tick of public health concern with this life cycle is </a:t>
            </a:r>
            <a:r>
              <a:rPr lang="en-US" i="1" dirty="0" err="1" smtClean="0"/>
              <a:t>Hyalomma</a:t>
            </a:r>
            <a:r>
              <a:rPr lang="en-US" i="1" dirty="0" smtClean="0"/>
              <a:t> </a:t>
            </a:r>
            <a:r>
              <a:rPr lang="en-US" i="1" dirty="0" err="1" smtClean="0"/>
              <a:t>marginatum</a:t>
            </a:r>
            <a:r>
              <a:rPr lang="en-US" dirty="0" smtClean="0"/>
              <a:t>, a vector of Crimean-Congo viral hemorrhagic fever. </a:t>
            </a:r>
          </a:p>
          <a:p>
            <a:pPr marL="0">
              <a:lnSpc>
                <a:spcPct val="90000"/>
              </a:lnSpc>
              <a:spcBef>
                <a:spcPts val="0"/>
              </a:spcBef>
              <a:buNone/>
            </a:pPr>
            <a:r>
              <a:rPr lang="en-US" dirty="0" smtClean="0"/>
              <a:t>      Two-host </a:t>
            </a:r>
            <a:r>
              <a:rPr lang="en-US" dirty="0" err="1" smtClean="0"/>
              <a:t>ixodid</a:t>
            </a:r>
            <a:r>
              <a:rPr lang="en-US" dirty="0" smtClean="0"/>
              <a:t> ticks have a life cycle that usually spans over 2 years. Gravid females </a:t>
            </a:r>
            <a:r>
              <a:rPr lang="en-US" b="1" dirty="0" smtClean="0"/>
              <a:t>(1)</a:t>
            </a:r>
            <a:r>
              <a:rPr lang="en-US" dirty="0" smtClean="0"/>
              <a:t> drop off the second host after feeding to lay eggs , usually in the fall. Eggs hatch into six-legged larvae and overwinter in this stage </a:t>
            </a:r>
            <a:r>
              <a:rPr lang="en-US" b="1" dirty="0" smtClean="0"/>
              <a:t>(2)</a:t>
            </a:r>
            <a:r>
              <a:rPr lang="en-US" dirty="0" smtClean="0"/>
              <a:t>.  The following spring, the larvae seek out and attach to the first host , usually a rodent or </a:t>
            </a:r>
            <a:r>
              <a:rPr lang="en-US" dirty="0" err="1" smtClean="0"/>
              <a:t>lagomorph</a:t>
            </a:r>
            <a:r>
              <a:rPr lang="en-US" dirty="0" smtClean="0"/>
              <a:t>. The larvae molt into nymphs on the first host (</a:t>
            </a:r>
            <a:r>
              <a:rPr lang="en-US" b="1" dirty="0" smtClean="0"/>
              <a:t>3a–3b)</a:t>
            </a:r>
            <a:r>
              <a:rPr lang="en-US" dirty="0" smtClean="0"/>
              <a:t> . Engorged nymphs </a:t>
            </a:r>
            <a:r>
              <a:rPr lang="en-US" b="1" dirty="0" smtClean="0"/>
              <a:t>(4)</a:t>
            </a:r>
            <a:r>
              <a:rPr lang="en-US" dirty="0" smtClean="0"/>
              <a:t> drop off the first host, usually in the late summer or fall and overwinter in the </a:t>
            </a:r>
            <a:r>
              <a:rPr lang="en-US" dirty="0" err="1" smtClean="0"/>
              <a:t>nymphal</a:t>
            </a:r>
            <a:r>
              <a:rPr lang="en-US" dirty="0" smtClean="0"/>
              <a:t> stage </a:t>
            </a:r>
            <a:r>
              <a:rPr lang="en-US" b="1" dirty="0" smtClean="0"/>
              <a:t>(5)</a:t>
            </a:r>
            <a:r>
              <a:rPr lang="en-US" dirty="0" smtClean="0"/>
              <a:t>. Nymphs molt into adults the following spring and seek out the second host , which is usually a larger herbivore (</a:t>
            </a:r>
            <a:r>
              <a:rPr lang="en-US" dirty="0" err="1" smtClean="0"/>
              <a:t>bovids</a:t>
            </a:r>
            <a:r>
              <a:rPr lang="en-US" dirty="0" smtClean="0"/>
              <a:t>, </a:t>
            </a:r>
            <a:r>
              <a:rPr lang="en-US" dirty="0" err="1" smtClean="0"/>
              <a:t>cervids</a:t>
            </a:r>
            <a:r>
              <a:rPr lang="en-US" dirty="0" smtClean="0"/>
              <a:t>, etc) </a:t>
            </a:r>
            <a:r>
              <a:rPr lang="en-US" b="1" dirty="0" smtClean="0"/>
              <a:t>(6)</a:t>
            </a:r>
            <a:r>
              <a:rPr lang="en-US" dirty="0" smtClean="0"/>
              <a:t>. Adults feed on the second host during the summer and mate. In the fall, females drop off the second host to continue the cycle. Females may reattach and feed multiple times. Humans may serve as first or second hosts for ticks with this life cycle. Also, the second host does not necessarily have to be a separate species, or even a separate individual, as the first host.</a:t>
            </a:r>
            <a:endParaRPr lang="uk-UA" dirty="0"/>
          </a:p>
        </p:txBody>
      </p:sp>
      <p:pic>
        <p:nvPicPr>
          <p:cNvPr id="5" name="Місце для вмісту 4" descr="two_host_tick_LifeCycle.gif"/>
          <p:cNvPicPr>
            <a:picLocks noGrp="1" noChangeAspect="1"/>
          </p:cNvPicPr>
          <p:nvPr>
            <p:ph sz="half" idx="1"/>
          </p:nvPr>
        </p:nvPicPr>
        <p:blipFill>
          <a:blip r:embed="rId2" cstate="print"/>
          <a:stretch>
            <a:fillRect/>
          </a:stretch>
        </p:blipFill>
        <p:spPr>
          <a:xfrm>
            <a:off x="0" y="1005335"/>
            <a:ext cx="5580112" cy="4478503"/>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864096"/>
          </a:xfrm>
        </p:spPr>
        <p:style>
          <a:lnRef idx="1">
            <a:schemeClr val="accent3"/>
          </a:lnRef>
          <a:fillRef idx="2">
            <a:schemeClr val="accent3"/>
          </a:fillRef>
          <a:effectRef idx="1">
            <a:schemeClr val="accent3"/>
          </a:effectRef>
          <a:fontRef idx="minor">
            <a:schemeClr val="dk1"/>
          </a:fontRef>
        </p:style>
        <p:txBody>
          <a:bodyPr/>
          <a:lstStyle/>
          <a:p>
            <a:r>
              <a:rPr lang="en-US" dirty="0" smtClean="0"/>
              <a:t>Head Lice: Nit</a:t>
            </a:r>
            <a:endParaRPr lang="ru-RU" dirty="0"/>
          </a:p>
        </p:txBody>
      </p:sp>
      <p:sp>
        <p:nvSpPr>
          <p:cNvPr id="3" name="Содержимое 2"/>
          <p:cNvSpPr>
            <a:spLocks noGrp="1"/>
          </p:cNvSpPr>
          <p:nvPr>
            <p:ph idx="1"/>
          </p:nvPr>
        </p:nvSpPr>
        <p:spPr>
          <a:xfrm>
            <a:off x="0" y="3672408"/>
            <a:ext cx="9144000" cy="3501008"/>
          </a:xfrm>
        </p:spPr>
        <p:txBody>
          <a:bodyPr>
            <a:normAutofit fontScale="92500" lnSpcReduction="10000"/>
          </a:bodyPr>
          <a:lstStyle/>
          <a:p>
            <a:pPr>
              <a:buNone/>
            </a:pPr>
            <a:r>
              <a:rPr lang="en-US" dirty="0" smtClean="0"/>
              <a:t/>
            </a:r>
            <a:br>
              <a:rPr lang="en-US" dirty="0" smtClean="0"/>
            </a:br>
            <a:r>
              <a:rPr lang="en-US" dirty="0" smtClean="0"/>
              <a:t>     </a:t>
            </a:r>
            <a:r>
              <a:rPr lang="en-US" sz="3000" dirty="0" smtClean="0"/>
              <a:t>Nits are head lice eggs. They are hard to see and are often confused for dandruff or hair spray droplets. Nits are laid by the adult female and are cemented at the base of the hair shaft nearest the scalp. They are 0.8 mm by 0.3 mm, oval and usually yellow to white. Nits take about 1 week to hatch (range 6 to 9 days). Viable eggs are usually located within 6 mm of the scalp. </a:t>
            </a:r>
            <a:endParaRPr lang="ru-RU" sz="3000" dirty="0"/>
          </a:p>
        </p:txBody>
      </p:sp>
      <p:pic>
        <p:nvPicPr>
          <p:cNvPr id="7" name="Рисунок 6" descr="lice2.jpg"/>
          <p:cNvPicPr>
            <a:picLocks noChangeAspect="1"/>
          </p:cNvPicPr>
          <p:nvPr/>
        </p:nvPicPr>
        <p:blipFill>
          <a:blip r:embed="rId2" cstate="print"/>
          <a:stretch>
            <a:fillRect/>
          </a:stretch>
        </p:blipFill>
        <p:spPr>
          <a:xfrm>
            <a:off x="3347863" y="836712"/>
            <a:ext cx="3888433" cy="3082462"/>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476672"/>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t/>
            </a:r>
            <a:br>
              <a:rPr lang="en-US" b="1" dirty="0" smtClean="0"/>
            </a:br>
            <a:r>
              <a:rPr lang="en-US" b="1" dirty="0" smtClean="0"/>
              <a:t>Three-Host </a:t>
            </a:r>
            <a:r>
              <a:rPr lang="en-US" b="1" dirty="0" err="1" smtClean="0"/>
              <a:t>Ixodid</a:t>
            </a:r>
            <a:r>
              <a:rPr lang="en-US" b="1" dirty="0" smtClean="0"/>
              <a:t> </a:t>
            </a:r>
            <a:r>
              <a:rPr lang="en-US" dirty="0" smtClean="0"/>
              <a:t>(hard) </a:t>
            </a:r>
            <a:r>
              <a:rPr lang="en-US" b="1" dirty="0" smtClean="0"/>
              <a:t>Tick Life Cycle</a:t>
            </a:r>
            <a:br>
              <a:rPr lang="en-US" b="1" dirty="0" smtClean="0"/>
            </a:br>
            <a:endParaRPr lang="uk-UA" dirty="0"/>
          </a:p>
        </p:txBody>
      </p:sp>
      <p:pic>
        <p:nvPicPr>
          <p:cNvPr id="5" name="Місце для вмісту 4" descr="three_host_tick_LifeCycle.gif"/>
          <p:cNvPicPr>
            <a:picLocks noGrp="1" noChangeAspect="1"/>
          </p:cNvPicPr>
          <p:nvPr>
            <p:ph sz="half" idx="1"/>
          </p:nvPr>
        </p:nvPicPr>
        <p:blipFill>
          <a:blip r:embed="rId2" cstate="print"/>
          <a:stretch>
            <a:fillRect/>
          </a:stretch>
        </p:blipFill>
        <p:spPr>
          <a:xfrm>
            <a:off x="0" y="1343776"/>
            <a:ext cx="5219700" cy="3987886"/>
          </a:xfrm>
        </p:spPr>
      </p:pic>
      <p:sp>
        <p:nvSpPr>
          <p:cNvPr id="4" name="Місце для вмісту 3"/>
          <p:cNvSpPr>
            <a:spLocks noGrp="1"/>
          </p:cNvSpPr>
          <p:nvPr>
            <p:ph sz="half" idx="2"/>
          </p:nvPr>
        </p:nvSpPr>
        <p:spPr>
          <a:xfrm>
            <a:off x="5148064" y="432048"/>
            <a:ext cx="3995936" cy="6381328"/>
          </a:xfrm>
        </p:spPr>
        <p:txBody>
          <a:bodyPr>
            <a:normAutofit fontScale="40000" lnSpcReduction="20000"/>
          </a:bodyPr>
          <a:lstStyle/>
          <a:p>
            <a:pPr marL="0">
              <a:spcBef>
                <a:spcPts val="0"/>
              </a:spcBef>
            </a:pPr>
            <a:r>
              <a:rPr lang="en-US" sz="3400" dirty="0" smtClean="0">
                <a:latin typeface="Arial" pitchFamily="34" charset="0"/>
                <a:cs typeface="Arial" pitchFamily="34" charset="0"/>
              </a:rPr>
              <a:t>The adult is considered the diagnostic stage, as identification to the species level is best achieved with adults. Most ticks of public health importance follow this pattern, including members of the genera </a:t>
            </a:r>
            <a:r>
              <a:rPr lang="en-US" sz="3400" i="1" dirty="0" err="1" smtClean="0">
                <a:latin typeface="Arial" pitchFamily="34" charset="0"/>
                <a:cs typeface="Arial" pitchFamily="34" charset="0"/>
              </a:rPr>
              <a:t>Ixodes</a:t>
            </a:r>
            <a:r>
              <a:rPr lang="en-US" sz="3400" dirty="0" smtClean="0">
                <a:latin typeface="Arial" pitchFamily="34" charset="0"/>
                <a:cs typeface="Arial" pitchFamily="34" charset="0"/>
              </a:rPr>
              <a:t> (Lyme </a:t>
            </a:r>
            <a:r>
              <a:rPr lang="en-US" sz="3400" dirty="0" err="1" smtClean="0">
                <a:latin typeface="Arial" pitchFamily="34" charset="0"/>
                <a:cs typeface="Arial" pitchFamily="34" charset="0"/>
              </a:rPr>
              <a:t>borreliosis</a:t>
            </a:r>
            <a:r>
              <a:rPr lang="en-US" sz="3400" dirty="0" smtClean="0">
                <a:latin typeface="Arial" pitchFamily="34" charset="0"/>
                <a:cs typeface="Arial" pitchFamily="34" charset="0"/>
              </a:rPr>
              <a:t>, </a:t>
            </a:r>
            <a:r>
              <a:rPr lang="en-US" sz="3400" dirty="0" err="1" smtClean="0">
                <a:latin typeface="Arial" pitchFamily="34" charset="0"/>
                <a:cs typeface="Arial" pitchFamily="34" charset="0"/>
                <a:hlinkClick r:id="rId3"/>
              </a:rPr>
              <a:t>babesiosis</a:t>
            </a:r>
            <a:r>
              <a:rPr lang="en-US" sz="3400" dirty="0" smtClean="0">
                <a:latin typeface="Arial" pitchFamily="34" charset="0"/>
                <a:cs typeface="Arial" pitchFamily="34" charset="0"/>
              </a:rPr>
              <a:t>, human granulocytic </a:t>
            </a:r>
            <a:r>
              <a:rPr lang="en-US" sz="3400" dirty="0" err="1" smtClean="0">
                <a:latin typeface="Arial" pitchFamily="34" charset="0"/>
                <a:cs typeface="Arial" pitchFamily="34" charset="0"/>
              </a:rPr>
              <a:t>ehrlichiosis</a:t>
            </a:r>
            <a:r>
              <a:rPr lang="en-US" sz="3400" dirty="0" smtClean="0">
                <a:latin typeface="Arial" pitchFamily="34" charset="0"/>
                <a:cs typeface="Arial" pitchFamily="34" charset="0"/>
              </a:rPr>
              <a:t>), </a:t>
            </a:r>
            <a:r>
              <a:rPr lang="en-US" sz="3400" i="1" dirty="0" err="1" smtClean="0">
                <a:latin typeface="Arial" pitchFamily="34" charset="0"/>
                <a:cs typeface="Arial" pitchFamily="34" charset="0"/>
              </a:rPr>
              <a:t>Amblyomma</a:t>
            </a:r>
            <a:r>
              <a:rPr lang="en-US" sz="3400" dirty="0" smtClean="0">
                <a:latin typeface="Arial" pitchFamily="34" charset="0"/>
                <a:cs typeface="Arial" pitchFamily="34" charset="0"/>
              </a:rPr>
              <a:t> (tularemia, </a:t>
            </a:r>
            <a:r>
              <a:rPr lang="en-US" sz="3400" dirty="0" err="1" smtClean="0">
                <a:latin typeface="Arial" pitchFamily="34" charset="0"/>
                <a:cs typeface="Arial" pitchFamily="34" charset="0"/>
              </a:rPr>
              <a:t>ehrlichiosis</a:t>
            </a:r>
            <a:r>
              <a:rPr lang="en-US" sz="3400" dirty="0" smtClean="0">
                <a:latin typeface="Arial" pitchFamily="34" charset="0"/>
                <a:cs typeface="Arial" pitchFamily="34" charset="0"/>
              </a:rPr>
              <a:t> and Rocky Mountain spotted fever), </a:t>
            </a:r>
            <a:r>
              <a:rPr lang="en-US" sz="3400" i="1" dirty="0" err="1" smtClean="0">
                <a:latin typeface="Arial" pitchFamily="34" charset="0"/>
                <a:cs typeface="Arial" pitchFamily="34" charset="0"/>
              </a:rPr>
              <a:t>Dermacentor</a:t>
            </a:r>
            <a:r>
              <a:rPr lang="en-US" sz="3400" dirty="0" smtClean="0">
                <a:latin typeface="Arial" pitchFamily="34" charset="0"/>
                <a:cs typeface="Arial" pitchFamily="34" charset="0"/>
              </a:rPr>
              <a:t> (Rocky Mountain spotted fever, Colorado tick fever, tularemia, tick paralysis), and </a:t>
            </a:r>
            <a:r>
              <a:rPr lang="en-US" sz="3400" i="1" dirty="0" err="1" smtClean="0">
                <a:latin typeface="Arial" pitchFamily="34" charset="0"/>
                <a:cs typeface="Arial" pitchFamily="34" charset="0"/>
              </a:rPr>
              <a:t>Rhipicephalus</a:t>
            </a:r>
            <a:r>
              <a:rPr lang="en-US" sz="3400" dirty="0" smtClean="0">
                <a:latin typeface="Arial" pitchFamily="34" charset="0"/>
                <a:cs typeface="Arial" pitchFamily="34" charset="0"/>
              </a:rPr>
              <a:t> (Rocky Mountain spotted fever, </a:t>
            </a:r>
            <a:r>
              <a:rPr lang="en-US" sz="3400" dirty="0" err="1" smtClean="0">
                <a:latin typeface="Arial" pitchFamily="34" charset="0"/>
                <a:cs typeface="Arial" pitchFamily="34" charset="0"/>
              </a:rPr>
              <a:t>boutonneuse</a:t>
            </a:r>
            <a:r>
              <a:rPr lang="en-US" sz="3400" dirty="0" smtClean="0">
                <a:latin typeface="Arial" pitchFamily="34" charset="0"/>
                <a:cs typeface="Arial" pitchFamily="34" charset="0"/>
              </a:rPr>
              <a:t> fever).</a:t>
            </a:r>
          </a:p>
          <a:p>
            <a:pPr marL="0">
              <a:spcBef>
                <a:spcPts val="0"/>
              </a:spcBef>
            </a:pPr>
            <a:r>
              <a:rPr lang="en-US" sz="3400" dirty="0" smtClean="0">
                <a:latin typeface="Arial" pitchFamily="34" charset="0"/>
                <a:cs typeface="Arial" pitchFamily="34" charset="0"/>
              </a:rPr>
              <a:t>Three-host </a:t>
            </a:r>
            <a:r>
              <a:rPr lang="en-US" sz="3400" dirty="0" err="1" smtClean="0">
                <a:latin typeface="Arial" pitchFamily="34" charset="0"/>
                <a:cs typeface="Arial" pitchFamily="34" charset="0"/>
              </a:rPr>
              <a:t>ixodid</a:t>
            </a:r>
            <a:r>
              <a:rPr lang="en-US" sz="3400" dirty="0" smtClean="0">
                <a:latin typeface="Arial" pitchFamily="34" charset="0"/>
                <a:cs typeface="Arial" pitchFamily="34" charset="0"/>
              </a:rPr>
              <a:t> ticks have a life cycle that usually spans 3 years, although some species can complete the cycle in only 2 years. Adult females drop off the third host to lay eggs after feeding </a:t>
            </a:r>
            <a:r>
              <a:rPr lang="en-US" sz="3400" b="1" dirty="0" smtClean="0">
                <a:latin typeface="Arial" pitchFamily="34" charset="0"/>
                <a:cs typeface="Arial" pitchFamily="34" charset="0"/>
              </a:rPr>
              <a:t>(1)</a:t>
            </a:r>
            <a:r>
              <a:rPr lang="en-US" sz="3400" dirty="0" smtClean="0">
                <a:latin typeface="Arial" pitchFamily="34" charset="0"/>
                <a:cs typeface="Arial" pitchFamily="34" charset="0"/>
              </a:rPr>
              <a:t>, usually in the fall. Eggs hatch into six-legged larvae and overwinter in the larval stage </a:t>
            </a:r>
            <a:r>
              <a:rPr lang="en-US" sz="3400" b="1" dirty="0" smtClean="0">
                <a:latin typeface="Arial" pitchFamily="34" charset="0"/>
                <a:cs typeface="Arial" pitchFamily="34" charset="0"/>
              </a:rPr>
              <a:t>(2)</a:t>
            </a:r>
            <a:r>
              <a:rPr lang="en-US" sz="3400" dirty="0" smtClean="0">
                <a:latin typeface="Arial" pitchFamily="34" charset="0"/>
                <a:cs typeface="Arial" pitchFamily="34" charset="0"/>
              </a:rPr>
              <a:t>. In the spring, the larvae seek out and attach to the first host, usually a small rodent </a:t>
            </a:r>
            <a:r>
              <a:rPr lang="en-US" sz="3400" b="1" dirty="0" smtClean="0">
                <a:latin typeface="Arial" pitchFamily="34" charset="0"/>
                <a:cs typeface="Arial" pitchFamily="34" charset="0"/>
              </a:rPr>
              <a:t>(3)</a:t>
            </a:r>
            <a:r>
              <a:rPr lang="en-US" sz="3400" dirty="0" smtClean="0">
                <a:latin typeface="Arial" pitchFamily="34" charset="0"/>
                <a:cs typeface="Arial" pitchFamily="34" charset="0"/>
              </a:rPr>
              <a:t>. Later in the summer, engorged larvae </a:t>
            </a:r>
            <a:r>
              <a:rPr lang="en-US" sz="3400" b="1" dirty="0" smtClean="0">
                <a:latin typeface="Arial" pitchFamily="34" charset="0"/>
                <a:cs typeface="Arial" pitchFamily="34" charset="0"/>
              </a:rPr>
              <a:t>(4)</a:t>
            </a:r>
            <a:r>
              <a:rPr lang="en-US" sz="3400" dirty="0" smtClean="0">
                <a:latin typeface="Arial" pitchFamily="34" charset="0"/>
                <a:cs typeface="Arial" pitchFamily="34" charset="0"/>
              </a:rPr>
              <a:t> leave the first host and molt into nymphs </a:t>
            </a:r>
            <a:r>
              <a:rPr lang="en-US" sz="3400" b="1" dirty="0" smtClean="0">
                <a:latin typeface="Arial" pitchFamily="34" charset="0"/>
                <a:cs typeface="Arial" pitchFamily="34" charset="0"/>
              </a:rPr>
              <a:t>(5)</a:t>
            </a:r>
            <a:r>
              <a:rPr lang="en-US" sz="3400" dirty="0" smtClean="0">
                <a:latin typeface="Arial" pitchFamily="34" charset="0"/>
                <a:cs typeface="Arial" pitchFamily="34" charset="0"/>
              </a:rPr>
              <a:t>, usually in the fall. The ticks overwinter in this stage. During the following spring, the nymphs seek out and attach to the second host </a:t>
            </a:r>
            <a:r>
              <a:rPr lang="en-US" sz="3400" b="1" dirty="0" smtClean="0">
                <a:latin typeface="Arial" pitchFamily="34" charset="0"/>
                <a:cs typeface="Arial" pitchFamily="34" charset="0"/>
              </a:rPr>
              <a:t>(6)</a:t>
            </a:r>
            <a:r>
              <a:rPr lang="en-US" sz="3400" dirty="0" smtClean="0">
                <a:latin typeface="Arial" pitchFamily="34" charset="0"/>
                <a:cs typeface="Arial" pitchFamily="34" charset="0"/>
              </a:rPr>
              <a:t>, usually another rodent or </a:t>
            </a:r>
            <a:r>
              <a:rPr lang="en-US" sz="3400" dirty="0" err="1" smtClean="0">
                <a:latin typeface="Arial" pitchFamily="34" charset="0"/>
                <a:cs typeface="Arial" pitchFamily="34" charset="0"/>
              </a:rPr>
              <a:t>lagomorph</a:t>
            </a:r>
            <a:r>
              <a:rPr lang="en-US" sz="3400" dirty="0" smtClean="0">
                <a:latin typeface="Arial" pitchFamily="34" charset="0"/>
                <a:cs typeface="Arial" pitchFamily="34" charset="0"/>
              </a:rPr>
              <a:t>. The nymphs feed on the second host and drop off later in the summer </a:t>
            </a:r>
            <a:r>
              <a:rPr lang="en-US" sz="3400" b="1" dirty="0" smtClean="0">
                <a:latin typeface="Arial" pitchFamily="34" charset="0"/>
                <a:cs typeface="Arial" pitchFamily="34" charset="0"/>
              </a:rPr>
              <a:t>(7)</a:t>
            </a:r>
            <a:r>
              <a:rPr lang="en-US" sz="3400" dirty="0" smtClean="0">
                <a:latin typeface="Arial" pitchFamily="34" charset="0"/>
                <a:cs typeface="Arial" pitchFamily="34" charset="0"/>
              </a:rPr>
              <a:t> . Nymphs molt into adults </a:t>
            </a:r>
            <a:r>
              <a:rPr lang="en-US" sz="3400" b="1" dirty="0" smtClean="0">
                <a:latin typeface="Arial" pitchFamily="34" charset="0"/>
                <a:cs typeface="Arial" pitchFamily="34" charset="0"/>
              </a:rPr>
              <a:t>(7a–7b) </a:t>
            </a:r>
            <a:r>
              <a:rPr lang="en-US" sz="3400" dirty="0" smtClean="0">
                <a:latin typeface="Arial" pitchFamily="34" charset="0"/>
                <a:cs typeface="Arial" pitchFamily="34" charset="0"/>
              </a:rPr>
              <a:t>off the host in the late summer or fall, and overwinter in this stage. The next spring, adults seek out and attach to a third host, which is usually a larger herbivore (including </a:t>
            </a:r>
            <a:r>
              <a:rPr lang="en-US" sz="3400" dirty="0" err="1" smtClean="0">
                <a:latin typeface="Arial" pitchFamily="34" charset="0"/>
                <a:cs typeface="Arial" pitchFamily="34" charset="0"/>
              </a:rPr>
              <a:t>cervids</a:t>
            </a:r>
            <a:r>
              <a:rPr lang="en-US" sz="3400" dirty="0" smtClean="0">
                <a:latin typeface="Arial" pitchFamily="34" charset="0"/>
                <a:cs typeface="Arial" pitchFamily="34" charset="0"/>
              </a:rPr>
              <a:t> and </a:t>
            </a:r>
            <a:r>
              <a:rPr lang="en-US" sz="3400" dirty="0" err="1" smtClean="0">
                <a:latin typeface="Arial" pitchFamily="34" charset="0"/>
                <a:cs typeface="Arial" pitchFamily="34" charset="0"/>
              </a:rPr>
              <a:t>bovids</a:t>
            </a:r>
            <a:r>
              <a:rPr lang="en-US" sz="3400" dirty="0" smtClean="0">
                <a:latin typeface="Arial" pitchFamily="34" charset="0"/>
                <a:cs typeface="Arial" pitchFamily="34" charset="0"/>
              </a:rPr>
              <a:t>), carnivore, or human </a:t>
            </a:r>
            <a:r>
              <a:rPr lang="en-US" sz="3400" b="1" dirty="0" smtClean="0">
                <a:latin typeface="Arial" pitchFamily="34" charset="0"/>
                <a:cs typeface="Arial" pitchFamily="34" charset="0"/>
              </a:rPr>
              <a:t>(8)</a:t>
            </a:r>
            <a:r>
              <a:rPr lang="en-US" sz="3400" dirty="0" smtClean="0">
                <a:latin typeface="Arial" pitchFamily="34" charset="0"/>
                <a:cs typeface="Arial" pitchFamily="34" charset="0"/>
              </a:rPr>
              <a:t>. </a:t>
            </a:r>
          </a:p>
          <a:p>
            <a:pPr marL="0">
              <a:spcBef>
                <a:spcPts val="0"/>
              </a:spcBef>
            </a:pPr>
            <a:endParaRPr lang="uk-UA" dirty="0"/>
          </a:p>
        </p:txBody>
      </p:sp>
      <p:sp>
        <p:nvSpPr>
          <p:cNvPr id="6" name="Прямокутник 5"/>
          <p:cNvSpPr/>
          <p:nvPr/>
        </p:nvSpPr>
        <p:spPr>
          <a:xfrm>
            <a:off x="0" y="6218728"/>
            <a:ext cx="9144000" cy="738664"/>
          </a:xfrm>
          <a:prstGeom prst="rect">
            <a:avLst/>
          </a:prstGeom>
        </p:spPr>
        <p:txBody>
          <a:bodyPr wrap="square">
            <a:spAutoFit/>
          </a:bodyPr>
          <a:lstStyle/>
          <a:p>
            <a:r>
              <a:rPr lang="en-US" sz="1400" dirty="0" smtClean="0">
                <a:latin typeface="Arial" pitchFamily="34" charset="0"/>
                <a:cs typeface="Arial" pitchFamily="34" charset="0"/>
              </a:rPr>
              <a:t>The adults feed and mate on the third host during the summer. Females </a:t>
            </a:r>
            <a:r>
              <a:rPr lang="en-US" sz="1400" b="1" dirty="0" smtClean="0">
                <a:latin typeface="Arial" pitchFamily="34" charset="0"/>
                <a:cs typeface="Arial" pitchFamily="34" charset="0"/>
              </a:rPr>
              <a:t>(1)</a:t>
            </a:r>
            <a:r>
              <a:rPr lang="en-US" sz="1400" dirty="0" smtClean="0">
                <a:latin typeface="Arial" pitchFamily="34" charset="0"/>
                <a:cs typeface="Arial" pitchFamily="34" charset="0"/>
              </a:rPr>
              <a:t> drop off the host in the fall to continue the cycle. Females may reattach and feed multiple times. The three hosts do not necessarily have to be different species, or even different individuals. Also, humans may serve as first, second or third hosts.</a:t>
            </a:r>
            <a:endParaRPr lang="uk-UA" sz="14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9269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err="1" smtClean="0"/>
              <a:t>Argasidae</a:t>
            </a:r>
            <a:endParaRPr lang="uk-UA" dirty="0"/>
          </a:p>
        </p:txBody>
      </p:sp>
      <p:sp>
        <p:nvSpPr>
          <p:cNvPr id="3" name="Місце для вмісту 2"/>
          <p:cNvSpPr>
            <a:spLocks noGrp="1"/>
          </p:cNvSpPr>
          <p:nvPr>
            <p:ph idx="1"/>
          </p:nvPr>
        </p:nvSpPr>
        <p:spPr>
          <a:xfrm>
            <a:off x="0" y="764704"/>
            <a:ext cx="9144000" cy="6093296"/>
          </a:xfrm>
        </p:spPr>
        <p:txBody>
          <a:bodyPr>
            <a:normAutofit/>
          </a:bodyPr>
          <a:lstStyle/>
          <a:p>
            <a:pPr>
              <a:buNone/>
            </a:pPr>
            <a:r>
              <a:rPr lang="en-US" dirty="0" smtClean="0"/>
              <a:t>          Unlike the </a:t>
            </a:r>
            <a:r>
              <a:rPr lang="en-US" dirty="0" err="1" smtClean="0"/>
              <a:t>Ixodidae</a:t>
            </a:r>
            <a:r>
              <a:rPr lang="en-US" dirty="0" smtClean="0"/>
              <a:t>, members of the family </a:t>
            </a:r>
            <a:r>
              <a:rPr lang="en-US" dirty="0" err="1" smtClean="0"/>
              <a:t>Argasidae</a:t>
            </a:r>
            <a:r>
              <a:rPr lang="en-US" dirty="0" smtClean="0"/>
              <a:t> have two or more </a:t>
            </a:r>
            <a:r>
              <a:rPr lang="en-US" dirty="0" err="1" smtClean="0"/>
              <a:t>nymphal</a:t>
            </a:r>
            <a:r>
              <a:rPr lang="en-US" dirty="0" smtClean="0"/>
              <a:t> stages, each of which requires a blood meal. This pattern is referred to as the </a:t>
            </a:r>
            <a:r>
              <a:rPr lang="en-US" dirty="0" err="1" smtClean="0"/>
              <a:t>multihost</a:t>
            </a:r>
            <a:r>
              <a:rPr lang="en-US" dirty="0" smtClean="0"/>
              <a:t> life cycle. Two species of public health concern in the United States, </a:t>
            </a:r>
            <a:r>
              <a:rPr lang="en-US" i="1" dirty="0" err="1" smtClean="0"/>
              <a:t>Ornithodoros</a:t>
            </a:r>
            <a:r>
              <a:rPr lang="en-US" i="1" dirty="0" smtClean="0"/>
              <a:t> </a:t>
            </a:r>
            <a:r>
              <a:rPr lang="en-US" i="1" dirty="0" err="1" smtClean="0"/>
              <a:t>hermsi</a:t>
            </a:r>
            <a:r>
              <a:rPr lang="en-US" dirty="0" smtClean="0"/>
              <a:t> and </a:t>
            </a:r>
            <a:r>
              <a:rPr lang="en-US" i="1" dirty="0" smtClean="0"/>
              <a:t>O. </a:t>
            </a:r>
            <a:r>
              <a:rPr lang="en-US" i="1" dirty="0" err="1" smtClean="0"/>
              <a:t>turicata</a:t>
            </a:r>
            <a:r>
              <a:rPr lang="en-US" dirty="0" smtClean="0"/>
              <a:t>, are vectors of tick-borne relapsing fever (TBRF) spirochetes. In Africa and Asia, </a:t>
            </a:r>
            <a:r>
              <a:rPr lang="en-US" i="1" dirty="0" smtClean="0"/>
              <a:t>O. </a:t>
            </a:r>
            <a:r>
              <a:rPr lang="en-US" i="1" dirty="0" err="1" smtClean="0"/>
              <a:t>moubata</a:t>
            </a:r>
            <a:r>
              <a:rPr lang="en-US" dirty="0" smtClean="0"/>
              <a:t> is a vector of TBRF spirochetes. Members of the genus </a:t>
            </a:r>
            <a:r>
              <a:rPr lang="en-US" i="1" dirty="0" err="1" smtClean="0"/>
              <a:t>Carios</a:t>
            </a:r>
            <a:r>
              <a:rPr lang="en-US" dirty="0" smtClean="0"/>
              <a:t> are vectors of TBRF spirochetes in Central and South America.</a:t>
            </a:r>
          </a:p>
          <a:p>
            <a:endParaRPr lang="uk-UA"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384"/>
            <a:ext cx="9144000" cy="576064"/>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t/>
            </a:r>
            <a:br>
              <a:rPr lang="en-US" b="1" dirty="0" smtClean="0"/>
            </a:br>
            <a:r>
              <a:rPr lang="en-US" b="1" dirty="0" err="1" smtClean="0"/>
              <a:t>Multihost</a:t>
            </a:r>
            <a:r>
              <a:rPr lang="en-US" b="1" dirty="0" smtClean="0"/>
              <a:t> </a:t>
            </a:r>
            <a:r>
              <a:rPr lang="en-US" b="1" dirty="0" err="1" smtClean="0"/>
              <a:t>Argasid</a:t>
            </a:r>
            <a:r>
              <a:rPr lang="en-US" b="1" dirty="0" smtClean="0"/>
              <a:t> (soft) Tick Life Cycle</a:t>
            </a:r>
            <a:br>
              <a:rPr lang="en-US" b="1" dirty="0" smtClean="0"/>
            </a:br>
            <a:endParaRPr lang="uk-UA" dirty="0"/>
          </a:p>
        </p:txBody>
      </p:sp>
      <p:pic>
        <p:nvPicPr>
          <p:cNvPr id="5" name="Місце для вмісту 4" descr="argasid_tick_LifeCycle.gif"/>
          <p:cNvPicPr>
            <a:picLocks noGrp="1" noChangeAspect="1"/>
          </p:cNvPicPr>
          <p:nvPr>
            <p:ph sz="half" idx="1"/>
          </p:nvPr>
        </p:nvPicPr>
        <p:blipFill>
          <a:blip r:embed="rId2" cstate="print"/>
          <a:stretch>
            <a:fillRect/>
          </a:stretch>
        </p:blipFill>
        <p:spPr>
          <a:xfrm>
            <a:off x="0" y="692696"/>
            <a:ext cx="5652120" cy="4274712"/>
          </a:xfrm>
        </p:spPr>
      </p:pic>
      <p:sp>
        <p:nvSpPr>
          <p:cNvPr id="4" name="Місце для вмісту 3"/>
          <p:cNvSpPr>
            <a:spLocks noGrp="1"/>
          </p:cNvSpPr>
          <p:nvPr>
            <p:ph sz="half" idx="2"/>
          </p:nvPr>
        </p:nvSpPr>
        <p:spPr>
          <a:xfrm>
            <a:off x="5580112" y="548680"/>
            <a:ext cx="3563888" cy="6309320"/>
          </a:xfrm>
        </p:spPr>
        <p:txBody>
          <a:bodyPr>
            <a:normAutofit fontScale="55000" lnSpcReduction="20000"/>
          </a:bodyPr>
          <a:lstStyle/>
          <a:p>
            <a:pPr marL="0">
              <a:spcBef>
                <a:spcPts val="0"/>
              </a:spcBef>
              <a:buNone/>
            </a:pPr>
            <a:r>
              <a:rPr lang="en-US" dirty="0" smtClean="0">
                <a:latin typeface="Arial" pitchFamily="34" charset="0"/>
                <a:cs typeface="Arial" pitchFamily="34" charset="0"/>
              </a:rPr>
              <a:t>Mating usually occurs, and egg-laying always occurs, off the host in a sheltered area (usually an animal nest). Eggs hatch into six-legged larvae </a:t>
            </a:r>
            <a:r>
              <a:rPr lang="en-US" b="1" dirty="0" smtClean="0">
                <a:latin typeface="Arial" pitchFamily="34" charset="0"/>
                <a:cs typeface="Arial" pitchFamily="34" charset="0"/>
              </a:rPr>
              <a:t>(1)</a:t>
            </a:r>
            <a:r>
              <a:rPr lang="en-US" dirty="0" smtClean="0">
                <a:latin typeface="Arial" pitchFamily="34" charset="0"/>
                <a:cs typeface="Arial" pitchFamily="34" charset="0"/>
              </a:rPr>
              <a:t> in the parents’ sheltered area. They quest for a host in the vicinity of the sheltered area. Once a suitable host is found, they feed for anywhere from one hour to several days, depending on the species </a:t>
            </a:r>
            <a:r>
              <a:rPr lang="en-US" b="1" dirty="0" smtClean="0">
                <a:latin typeface="Arial" pitchFamily="34" charset="0"/>
                <a:cs typeface="Arial" pitchFamily="34" charset="0"/>
              </a:rPr>
              <a:t>(2)</a:t>
            </a:r>
            <a:r>
              <a:rPr lang="en-US" dirty="0" smtClean="0">
                <a:latin typeface="Arial" pitchFamily="34" charset="0"/>
                <a:cs typeface="Arial" pitchFamily="34" charset="0"/>
              </a:rPr>
              <a:t>. After feeding, the larvae leave the host and molt into the first </a:t>
            </a:r>
            <a:r>
              <a:rPr lang="en-US" dirty="0" err="1" smtClean="0">
                <a:latin typeface="Arial" pitchFamily="34" charset="0"/>
                <a:cs typeface="Arial" pitchFamily="34" charset="0"/>
              </a:rPr>
              <a:t>nymphal</a:t>
            </a:r>
            <a:r>
              <a:rPr lang="en-US" dirty="0" smtClean="0">
                <a:latin typeface="Arial" pitchFamily="34" charset="0"/>
                <a:cs typeface="Arial" pitchFamily="34" charset="0"/>
              </a:rPr>
              <a:t> instars in the sheltered area </a:t>
            </a:r>
            <a:r>
              <a:rPr lang="en-US" b="1" dirty="0" smtClean="0">
                <a:latin typeface="Arial" pitchFamily="34" charset="0"/>
                <a:cs typeface="Arial" pitchFamily="34" charset="0"/>
              </a:rPr>
              <a:t>(3a– 3b)</a:t>
            </a:r>
            <a:r>
              <a:rPr lang="en-US" dirty="0" smtClean="0">
                <a:latin typeface="Arial" pitchFamily="34" charset="0"/>
                <a:cs typeface="Arial" pitchFamily="34" charset="0"/>
              </a:rPr>
              <a:t>. The nymphs quest for, and feed on, the second host </a:t>
            </a:r>
            <a:r>
              <a:rPr lang="en-US" b="1" dirty="0" smtClean="0">
                <a:latin typeface="Arial" pitchFamily="34" charset="0"/>
                <a:cs typeface="Arial" pitchFamily="34" charset="0"/>
              </a:rPr>
              <a:t>(4)</a:t>
            </a:r>
            <a:r>
              <a:rPr lang="en-US" dirty="0" smtClean="0">
                <a:latin typeface="Arial" pitchFamily="34" charset="0"/>
                <a:cs typeface="Arial" pitchFamily="34" charset="0"/>
              </a:rPr>
              <a:t> rapidly (usually about an hour). The second host is usually the same species, and often the same individual, as the first host. The first </a:t>
            </a:r>
            <a:r>
              <a:rPr lang="en-US" dirty="0" err="1" smtClean="0">
                <a:latin typeface="Arial" pitchFamily="34" charset="0"/>
                <a:cs typeface="Arial" pitchFamily="34" charset="0"/>
              </a:rPr>
              <a:t>nymphal</a:t>
            </a:r>
            <a:r>
              <a:rPr lang="en-US" dirty="0" smtClean="0">
                <a:latin typeface="Arial" pitchFamily="34" charset="0"/>
                <a:cs typeface="Arial" pitchFamily="34" charset="0"/>
              </a:rPr>
              <a:t> instars leave the host and molt into the next </a:t>
            </a:r>
            <a:r>
              <a:rPr lang="en-US" dirty="0" err="1" smtClean="0">
                <a:latin typeface="Arial" pitchFamily="34" charset="0"/>
                <a:cs typeface="Arial" pitchFamily="34" charset="0"/>
              </a:rPr>
              <a:t>nymphal</a:t>
            </a:r>
            <a:r>
              <a:rPr lang="en-US" dirty="0" smtClean="0">
                <a:latin typeface="Arial" pitchFamily="34" charset="0"/>
                <a:cs typeface="Arial" pitchFamily="34" charset="0"/>
              </a:rPr>
              <a:t> instars in the sheltered area </a:t>
            </a:r>
            <a:r>
              <a:rPr lang="en-US" b="1" dirty="0" smtClean="0">
                <a:latin typeface="Arial" pitchFamily="34" charset="0"/>
                <a:cs typeface="Arial" pitchFamily="34" charset="0"/>
              </a:rPr>
              <a:t>(5a –5b)</a:t>
            </a:r>
            <a:r>
              <a:rPr lang="en-US" dirty="0" smtClean="0">
                <a:latin typeface="Arial" pitchFamily="34" charset="0"/>
                <a:cs typeface="Arial" pitchFamily="34" charset="0"/>
              </a:rPr>
              <a:t>. This cycle can continue to accommodate up to seven </a:t>
            </a:r>
            <a:r>
              <a:rPr lang="en-US" dirty="0" err="1" smtClean="0">
                <a:latin typeface="Arial" pitchFamily="34" charset="0"/>
                <a:cs typeface="Arial" pitchFamily="34" charset="0"/>
              </a:rPr>
              <a:t>nymphal</a:t>
            </a:r>
            <a:r>
              <a:rPr lang="en-US" dirty="0" smtClean="0">
                <a:latin typeface="Arial" pitchFamily="34" charset="0"/>
                <a:cs typeface="Arial" pitchFamily="34" charset="0"/>
              </a:rPr>
              <a:t> instars , depending on the species. After the last </a:t>
            </a:r>
            <a:r>
              <a:rPr lang="en-US" dirty="0" err="1" smtClean="0">
                <a:latin typeface="Arial" pitchFamily="34" charset="0"/>
                <a:cs typeface="Arial" pitchFamily="34" charset="0"/>
              </a:rPr>
              <a:t>nymphal</a:t>
            </a:r>
            <a:r>
              <a:rPr lang="en-US" dirty="0" smtClean="0">
                <a:latin typeface="Arial" pitchFamily="34" charset="0"/>
                <a:cs typeface="Arial" pitchFamily="34" charset="0"/>
              </a:rPr>
              <a:t> </a:t>
            </a:r>
            <a:r>
              <a:rPr lang="en-US" dirty="0" err="1" smtClean="0">
                <a:latin typeface="Arial" pitchFamily="34" charset="0"/>
                <a:cs typeface="Arial" pitchFamily="34" charset="0"/>
              </a:rPr>
              <a:t>instar</a:t>
            </a:r>
            <a:r>
              <a:rPr lang="en-US" dirty="0" smtClean="0">
                <a:latin typeface="Arial" pitchFamily="34" charset="0"/>
                <a:cs typeface="Arial" pitchFamily="34" charset="0"/>
              </a:rPr>
              <a:t> has fed, it leaves the host and molts into an adult </a:t>
            </a:r>
            <a:r>
              <a:rPr lang="en-US" b="1" dirty="0" smtClean="0">
                <a:latin typeface="Arial" pitchFamily="34" charset="0"/>
                <a:cs typeface="Arial" pitchFamily="34" charset="0"/>
              </a:rPr>
              <a:t>(7a–7b) </a:t>
            </a:r>
            <a:r>
              <a:rPr lang="en-US" dirty="0" smtClean="0">
                <a:latin typeface="Arial" pitchFamily="34" charset="0"/>
                <a:cs typeface="Arial" pitchFamily="34" charset="0"/>
              </a:rPr>
              <a:t>in the sheltered area. Adults may continue to feed on the host </a:t>
            </a:r>
            <a:r>
              <a:rPr lang="en-US" b="1" dirty="0" smtClean="0">
                <a:latin typeface="Arial" pitchFamily="34" charset="0"/>
                <a:cs typeface="Arial" pitchFamily="34" charset="0"/>
              </a:rPr>
              <a:t>(8)</a:t>
            </a:r>
            <a:r>
              <a:rPr lang="en-US" dirty="0" smtClean="0">
                <a:latin typeface="Arial" pitchFamily="34" charset="0"/>
                <a:cs typeface="Arial" pitchFamily="34" charset="0"/>
              </a:rPr>
              <a:t>, feeding rapidly and detaching after each blood meal. Females of some species lay egg batches after each meal. </a:t>
            </a:r>
          </a:p>
          <a:p>
            <a:endParaRPr lang="uk-UA" dirty="0"/>
          </a:p>
        </p:txBody>
      </p:sp>
      <p:sp>
        <p:nvSpPr>
          <p:cNvPr id="6" name="Прямокутник 5"/>
          <p:cNvSpPr/>
          <p:nvPr/>
        </p:nvSpPr>
        <p:spPr>
          <a:xfrm>
            <a:off x="0" y="5373216"/>
            <a:ext cx="5580112" cy="646331"/>
          </a:xfrm>
          <a:prstGeom prst="rect">
            <a:avLst/>
          </a:prstGeom>
        </p:spPr>
        <p:txBody>
          <a:bodyPr wrap="square">
            <a:spAutoFit/>
          </a:bodyPr>
          <a:lstStyle/>
          <a:p>
            <a:pPr algn="ctr"/>
            <a:r>
              <a:rPr lang="en-US" dirty="0" smtClean="0">
                <a:latin typeface="Arial" pitchFamily="34" charset="0"/>
                <a:cs typeface="Arial" pitchFamily="34" charset="0"/>
              </a:rPr>
              <a:t>Humans are usually only incidental hosts for </a:t>
            </a:r>
            <a:r>
              <a:rPr lang="en-US" dirty="0" err="1" smtClean="0">
                <a:latin typeface="Arial" pitchFamily="34" charset="0"/>
                <a:cs typeface="Arial" pitchFamily="34" charset="0"/>
              </a:rPr>
              <a:t>argasid</a:t>
            </a:r>
            <a:r>
              <a:rPr lang="en-US" dirty="0" smtClean="0">
                <a:latin typeface="Arial" pitchFamily="34" charset="0"/>
                <a:cs typeface="Arial" pitchFamily="34" charset="0"/>
              </a:rPr>
              <a:t> ticks and may be fed upon by any of the stages.</a:t>
            </a:r>
            <a:endParaRPr lang="uk-UA"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720080"/>
          </a:xfrm>
        </p:spPr>
        <p:style>
          <a:lnRef idx="1">
            <a:schemeClr val="accent5"/>
          </a:lnRef>
          <a:fillRef idx="2">
            <a:schemeClr val="accent5"/>
          </a:fillRef>
          <a:effectRef idx="1">
            <a:schemeClr val="accent5"/>
          </a:effectRef>
          <a:fontRef idx="minor">
            <a:schemeClr val="dk1"/>
          </a:fontRef>
        </p:style>
        <p:txBody>
          <a:bodyPr>
            <a:normAutofit fontScale="90000"/>
          </a:bodyPr>
          <a:lstStyle/>
          <a:p>
            <a:r>
              <a:rPr lang="en-US" baseline="-25000" dirty="0" smtClean="0"/>
              <a:t>The tick </a:t>
            </a:r>
            <a:r>
              <a:rPr lang="en-US" b="1" i="1" baseline="-25000" dirty="0" err="1" smtClean="0"/>
              <a:t>Ixodes</a:t>
            </a:r>
            <a:r>
              <a:rPr lang="en-US" b="1" i="1" baseline="-25000" dirty="0" smtClean="0"/>
              <a:t> </a:t>
            </a:r>
            <a:r>
              <a:rPr lang="en-US" b="1" i="1" baseline="-25000" dirty="0" err="1" smtClean="0"/>
              <a:t>scapularis</a:t>
            </a:r>
            <a:endParaRPr lang="ru-RU" dirty="0"/>
          </a:p>
        </p:txBody>
      </p:sp>
      <p:pic>
        <p:nvPicPr>
          <p:cNvPr id="2051" name="Picture 3"/>
          <p:cNvPicPr>
            <a:picLocks noGrp="1" noChangeAspect="1" noChangeArrowheads="1"/>
          </p:cNvPicPr>
          <p:nvPr>
            <p:ph idx="1"/>
          </p:nvPr>
        </p:nvPicPr>
        <p:blipFill>
          <a:blip r:embed="rId2" cstate="screen">
            <a:extLst>
              <a:ext uri="{28A0092B-C50C-407E-A947-70E740481C1C}">
                <a14:useLocalDpi xmlns:a14="http://schemas.microsoft.com/office/drawing/2010/main"/>
              </a:ext>
            </a:extLst>
          </a:blip>
          <a:srcRect/>
          <a:stretch>
            <a:fillRect/>
          </a:stretch>
        </p:blipFill>
        <p:spPr bwMode="auto">
          <a:xfrm>
            <a:off x="-36512" y="775245"/>
            <a:ext cx="5976664" cy="3924411"/>
          </a:xfrm>
          <a:prstGeom prst="rect">
            <a:avLst/>
          </a:prstGeom>
          <a:noFill/>
          <a:ln w="9525">
            <a:noFill/>
            <a:miter lim="800000"/>
            <a:headEnd/>
            <a:tailEnd/>
          </a:ln>
        </p:spPr>
      </p:pic>
      <p:sp>
        <p:nvSpPr>
          <p:cNvPr id="6" name="Прямоугольник 5"/>
          <p:cNvSpPr/>
          <p:nvPr/>
        </p:nvSpPr>
        <p:spPr>
          <a:xfrm>
            <a:off x="0" y="4869160"/>
            <a:ext cx="9144000" cy="1672253"/>
          </a:xfrm>
          <a:prstGeom prst="rect">
            <a:avLst/>
          </a:prstGeom>
        </p:spPr>
        <p:txBody>
          <a:bodyPr wrap="square">
            <a:spAutoFit/>
          </a:bodyPr>
          <a:lstStyle/>
          <a:p>
            <a:r>
              <a:rPr lang="en-US" sz="2800" b="1" baseline="-25000" dirty="0" smtClean="0">
                <a:latin typeface="Arial" pitchFamily="34" charset="0"/>
                <a:cs typeface="Arial" pitchFamily="34" charset="0"/>
              </a:rPr>
              <a:t>Lyme Disease, </a:t>
            </a:r>
            <a:r>
              <a:rPr lang="en-US" sz="2800" b="1" i="1" baseline="-25000" dirty="0" smtClean="0">
                <a:latin typeface="Arial" pitchFamily="34" charset="0"/>
                <a:cs typeface="Arial" pitchFamily="34" charset="0"/>
              </a:rPr>
              <a:t>(a) </a:t>
            </a:r>
            <a:r>
              <a:rPr lang="en-US" sz="2800" baseline="-25000" dirty="0" smtClean="0">
                <a:latin typeface="Arial" pitchFamily="34" charset="0"/>
                <a:cs typeface="Arial" pitchFamily="34" charset="0"/>
              </a:rPr>
              <a:t>The etiological agent is the spirochete </a:t>
            </a:r>
            <a:r>
              <a:rPr lang="en-US" sz="2800" i="1" baseline="-25000" dirty="0" err="1" smtClean="0">
                <a:latin typeface="Arial" pitchFamily="34" charset="0"/>
                <a:cs typeface="Arial" pitchFamily="34" charset="0"/>
              </a:rPr>
              <a:t>Borrelia</a:t>
            </a:r>
            <a:r>
              <a:rPr lang="en-US" sz="2800" i="1" baseline="-25000" dirty="0" smtClean="0">
                <a:latin typeface="Arial" pitchFamily="34" charset="0"/>
                <a:cs typeface="Arial" pitchFamily="34" charset="0"/>
              </a:rPr>
              <a:t> </a:t>
            </a:r>
            <a:r>
              <a:rPr lang="en-US" sz="2800" i="1" baseline="-25000" dirty="0" err="1" smtClean="0">
                <a:latin typeface="Arial" pitchFamily="34" charset="0"/>
                <a:cs typeface="Arial" pitchFamily="34" charset="0"/>
              </a:rPr>
              <a:t>burgdorferi</a:t>
            </a:r>
            <a:r>
              <a:rPr lang="en-US" sz="2800" baseline="-25000" dirty="0" smtClean="0">
                <a:latin typeface="Arial" pitchFamily="34" charset="0"/>
                <a:cs typeface="Arial" pitchFamily="34" charset="0"/>
              </a:rPr>
              <a:t>; SEM. (b) The vector in the Northeast is the tick </a:t>
            </a:r>
            <a:r>
              <a:rPr lang="en-US" sz="2800" b="1" i="1" baseline="-25000" dirty="0" err="1" smtClean="0">
                <a:latin typeface="Arial" pitchFamily="34" charset="0"/>
                <a:cs typeface="Arial" pitchFamily="34" charset="0"/>
              </a:rPr>
              <a:t>Ixodes</a:t>
            </a:r>
            <a:r>
              <a:rPr lang="en-US" sz="2800" b="1" i="1" baseline="-25000" dirty="0" smtClean="0">
                <a:latin typeface="Arial" pitchFamily="34" charset="0"/>
                <a:cs typeface="Arial" pitchFamily="34" charset="0"/>
              </a:rPr>
              <a:t> </a:t>
            </a:r>
            <a:r>
              <a:rPr lang="en-US" sz="2800" b="1" i="1" baseline="-25000" dirty="0" err="1" smtClean="0">
                <a:latin typeface="Arial" pitchFamily="34" charset="0"/>
                <a:cs typeface="Arial" pitchFamily="34" charset="0"/>
              </a:rPr>
              <a:t>scapularis</a:t>
            </a:r>
            <a:r>
              <a:rPr lang="en-US" sz="2800" baseline="-25000" dirty="0" smtClean="0">
                <a:latin typeface="Arial" pitchFamily="34" charset="0"/>
                <a:cs typeface="Arial" pitchFamily="34" charset="0"/>
              </a:rPr>
              <a:t>. The youngest (</a:t>
            </a:r>
            <a:r>
              <a:rPr lang="en-US" sz="2800" baseline="-25000" dirty="0" err="1" smtClean="0">
                <a:latin typeface="Arial" pitchFamily="34" charset="0"/>
                <a:cs typeface="Arial" pitchFamily="34" charset="0"/>
              </a:rPr>
              <a:t>nymphal</a:t>
            </a:r>
            <a:r>
              <a:rPr lang="en-US" sz="2800" baseline="-25000" dirty="0" smtClean="0">
                <a:latin typeface="Arial" pitchFamily="34" charset="0"/>
                <a:cs typeface="Arial" pitchFamily="34" charset="0"/>
              </a:rPr>
              <a:t> stage, top) is about the size of a poppy seed. An </a:t>
            </a:r>
            <a:r>
              <a:rPr lang="en-US" sz="2800" baseline="-25000" dirty="0" err="1" smtClean="0">
                <a:latin typeface="Arial" pitchFamily="34" charset="0"/>
                <a:cs typeface="Arial" pitchFamily="34" charset="0"/>
              </a:rPr>
              <a:t>unengorged</a:t>
            </a:r>
            <a:r>
              <a:rPr lang="en-US" sz="2800" baseline="-25000" dirty="0" smtClean="0">
                <a:latin typeface="Arial" pitchFamily="34" charset="0"/>
                <a:cs typeface="Arial" pitchFamily="34" charset="0"/>
              </a:rPr>
              <a:t> adult (bottom), and an engorged adult (center) can reach the size of a jelly bean, (c) The typical rash showing concentric rings around the initial site of the tick bite.</a:t>
            </a:r>
            <a:endParaRPr lang="en-US" sz="2800" dirty="0" smtClean="0">
              <a:latin typeface="Arial" pitchFamily="34" charset="0"/>
              <a:cs typeface="Arial" pitchFamily="34" charset="0"/>
            </a:endParaRPr>
          </a:p>
        </p:txBody>
      </p:sp>
      <p:pic>
        <p:nvPicPr>
          <p:cNvPr id="2052"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5496985" y="1351887"/>
            <a:ext cx="3744416" cy="2570049"/>
          </a:xfrm>
          <a:prstGeom prst="rect">
            <a:avLst/>
          </a:prstGeom>
          <a:noFill/>
          <a:ln w="9525">
            <a:noFill/>
            <a:miter lim="800000"/>
            <a:headEnd/>
            <a:tailEnd/>
          </a:ln>
        </p:spPr>
      </p:pic>
      <p:sp>
        <p:nvSpPr>
          <p:cNvPr id="8" name="Прямоугольник 7"/>
          <p:cNvSpPr/>
          <p:nvPr/>
        </p:nvSpPr>
        <p:spPr>
          <a:xfrm>
            <a:off x="6876256" y="4509120"/>
            <a:ext cx="504056" cy="400110"/>
          </a:xfrm>
          <a:prstGeom prst="rect">
            <a:avLst/>
          </a:prstGeom>
        </p:spPr>
        <p:txBody>
          <a:bodyPr wrap="square">
            <a:spAutoFit/>
          </a:bodyPr>
          <a:lstStyle/>
          <a:p>
            <a:r>
              <a:rPr lang="en-US" sz="2000" baseline="-25000" dirty="0" smtClean="0"/>
              <a:t>(c)</a:t>
            </a:r>
            <a:endParaRPr lang="ru-RU" sz="200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normAutofit fontScale="85000" lnSpcReduction="10000"/>
          </a:bodyPr>
          <a:lstStyle/>
          <a:p>
            <a:r>
              <a:rPr lang="en-US" baseline="-25000" dirty="0" smtClean="0"/>
              <a:t>Lyme disease (LD, Lyme </a:t>
            </a:r>
            <a:r>
              <a:rPr lang="en-US" baseline="-25000" dirty="0" err="1" smtClean="0"/>
              <a:t>borreliosis</a:t>
            </a:r>
            <a:r>
              <a:rPr lang="en-US" baseline="-25000" dirty="0" smtClean="0"/>
              <a:t>) was first observed and described in 1975 among people of Old Lyme, Connecticut. It has become the most common tick-borne </a:t>
            </a:r>
            <a:r>
              <a:rPr lang="en-US" baseline="-25000" dirty="0" err="1" smtClean="0"/>
              <a:t>zoonosis</a:t>
            </a:r>
            <a:r>
              <a:rPr lang="en-US" baseline="-25000" dirty="0" smtClean="0"/>
              <a:t> in the US, with more than 8,000 cases being reported annually. In fact, Lyme disease has reached epidemic proportions, and if it were not for AIDS, Lyme disease would be the most important “new” infectious disease of humans in the United States. The bacterium responsible for this disease is the spirochete </a:t>
            </a:r>
            <a:r>
              <a:rPr lang="en-US" b="1" i="1" baseline="-25000" dirty="0" err="1" smtClean="0"/>
              <a:t>Borrelia</a:t>
            </a:r>
            <a:r>
              <a:rPr lang="en-US" b="1" i="1" baseline="-25000" dirty="0" smtClean="0"/>
              <a:t> </a:t>
            </a:r>
            <a:r>
              <a:rPr lang="en-US" b="1" i="1" baseline="-25000" dirty="0" err="1" smtClean="0"/>
              <a:t>burgdorferi</a:t>
            </a:r>
            <a:r>
              <a:rPr lang="en-US" b="1" i="1" baseline="-25000" dirty="0" smtClean="0"/>
              <a:t> </a:t>
            </a:r>
            <a:r>
              <a:rPr lang="en-US" baseline="-25000" dirty="0" smtClean="0"/>
              <a:t>, and deer and field mice are the natural hosts. In the Northeast</a:t>
            </a:r>
            <a:r>
              <a:rPr lang="en-US" i="1" baseline="-25000" dirty="0" smtClean="0"/>
              <a:t>, B. </a:t>
            </a:r>
            <a:r>
              <a:rPr lang="en-US" i="1" baseline="-25000" dirty="0" err="1" smtClean="0"/>
              <a:t>burgdorferi</a:t>
            </a:r>
            <a:r>
              <a:rPr lang="en-US" i="1" baseline="-25000" dirty="0" smtClean="0"/>
              <a:t> </a:t>
            </a:r>
            <a:r>
              <a:rPr lang="en-US" baseline="-25000" dirty="0" smtClean="0"/>
              <a:t>is transmitted to humans by the bite of an infected deer tick (</a:t>
            </a:r>
            <a:r>
              <a:rPr lang="en-US" b="1" i="1" baseline="-25000" dirty="0" err="1" smtClean="0"/>
              <a:t>Ixodes</a:t>
            </a:r>
            <a:r>
              <a:rPr lang="en-US" b="1" i="1" baseline="-25000" dirty="0" smtClean="0"/>
              <a:t> </a:t>
            </a:r>
            <a:r>
              <a:rPr lang="en-US" b="1" i="1" baseline="-25000" dirty="0" err="1" smtClean="0"/>
              <a:t>scapularis</a:t>
            </a:r>
            <a:r>
              <a:rPr lang="en-US" baseline="-25000" dirty="0" smtClean="0"/>
              <a:t>, formerly </a:t>
            </a:r>
            <a:r>
              <a:rPr lang="en-US" b="1" i="1" baseline="-25000" dirty="0" err="1" smtClean="0"/>
              <a:t>Ixodes</a:t>
            </a:r>
            <a:r>
              <a:rPr lang="en-US" b="1" i="1" baseline="-25000" dirty="0" smtClean="0"/>
              <a:t> </a:t>
            </a:r>
            <a:r>
              <a:rPr lang="en-US" b="1" i="1" baseline="-25000" dirty="0" err="1" smtClean="0"/>
              <a:t>dammini</a:t>
            </a:r>
            <a:r>
              <a:rPr lang="en-US" baseline="-25000" dirty="0" smtClean="0"/>
              <a:t>;. On the Pacific Coast, especially in California, the reservoir is a dusky-footed </a:t>
            </a:r>
            <a:r>
              <a:rPr lang="en-US" baseline="-25000" dirty="0" err="1" smtClean="0"/>
              <a:t>woodrat</a:t>
            </a:r>
            <a:r>
              <a:rPr lang="en-US" baseline="-25000" dirty="0" smtClean="0"/>
              <a:t>, and the tick, </a:t>
            </a:r>
            <a:r>
              <a:rPr lang="en-US" b="1" i="1" baseline="-25000" dirty="0" smtClean="0"/>
              <a:t>I. </a:t>
            </a:r>
            <a:r>
              <a:rPr lang="en-US" b="1" i="1" baseline="-25000" dirty="0" err="1" smtClean="0"/>
              <a:t>pacificus</a:t>
            </a:r>
            <a:r>
              <a:rPr lang="en-US" baseline="-25000" dirty="0" smtClean="0"/>
              <a:t>.</a:t>
            </a:r>
            <a:endParaRPr lang="en-US" dirty="0" smtClean="0"/>
          </a:p>
          <a:p>
            <a:r>
              <a:rPr lang="en-US" baseline="-25000" dirty="0" smtClean="0"/>
              <a:t>Clinically, Lyme disease is a complex illness with three major stages. The initial, acute stage occurs a week to 10 days after an infectious tick bite. The </a:t>
            </a:r>
            <a:r>
              <a:rPr lang="en-US" b="1" baseline="-25000" dirty="0" smtClean="0"/>
              <a:t>illness usually begins </a:t>
            </a:r>
            <a:r>
              <a:rPr lang="en-US" baseline="-25000" dirty="0" smtClean="0"/>
              <a:t>with an expanding</a:t>
            </a:r>
            <a:r>
              <a:rPr lang="en-US" b="1" baseline="-25000" dirty="0" smtClean="0"/>
              <a:t>, ring-shaped, skin lesion with a red outer border </a:t>
            </a:r>
            <a:r>
              <a:rPr lang="en-US" baseline="-25000" dirty="0" smtClean="0"/>
              <a:t>and partial central clearing (c). This is often accompanied by flulike symptoms (malaise and fatigue, headache, fever and chills). Often the tick bite is unnoticed and the skin lesion may be missed due to skin coloration or its obscure location such as on the scalp. Thus treatment, which is usually effective at this stage, may not be given because the illness is passed off as </a:t>
            </a:r>
            <a:r>
              <a:rPr lang="en-US" b="1" baseline="-25000" dirty="0" smtClean="0"/>
              <a:t>“just a touch of the flu.” The second stage </a:t>
            </a:r>
            <a:r>
              <a:rPr lang="en-US" baseline="-25000" dirty="0" smtClean="0"/>
              <a:t>may appear weeks or months after the initial infection. It consists of several symptoms such as </a:t>
            </a:r>
            <a:r>
              <a:rPr lang="en-US" b="1" baseline="-25000" dirty="0" smtClean="0"/>
              <a:t>neurological abnormalities, heart inflammation, and bouts of arthritis (usually in the major joints such as the elbows or knees). </a:t>
            </a:r>
            <a:r>
              <a:rPr lang="en-US" baseline="-25000" dirty="0" smtClean="0"/>
              <a:t>The inflammation that produces organ damage is initiated and possibly perpetuated by the immune response to one or more </a:t>
            </a:r>
            <a:r>
              <a:rPr lang="en-US" baseline="-25000" dirty="0" err="1" smtClean="0"/>
              <a:t>spirochetal</a:t>
            </a:r>
            <a:r>
              <a:rPr lang="en-US" baseline="-25000" dirty="0" smtClean="0"/>
              <a:t> proteins.</a:t>
            </a:r>
            <a:endParaRPr lang="en-US" dirty="0" smtClean="0"/>
          </a:p>
          <a:p>
            <a:r>
              <a:rPr lang="en-US" baseline="-25000" dirty="0" smtClean="0"/>
              <a:t>Finally, like in syphilis, years later the tertiary stage may appear. Infected individuals may </a:t>
            </a:r>
            <a:r>
              <a:rPr lang="en-US" b="1" baseline="-25000" dirty="0" smtClean="0"/>
              <a:t>develop </a:t>
            </a:r>
            <a:r>
              <a:rPr lang="en-US" b="1" baseline="-25000" dirty="0" err="1" smtClean="0"/>
              <a:t>demyelination</a:t>
            </a:r>
            <a:r>
              <a:rPr lang="en-US" b="1" baseline="-25000" dirty="0" smtClean="0"/>
              <a:t> of neurons with symptoms resembling Alzheimer’s disease </a:t>
            </a:r>
            <a:r>
              <a:rPr lang="en-US" baseline="-25000" dirty="0" smtClean="0"/>
              <a:t>and multiple sclerosis. Behavioral changes also can occur.</a:t>
            </a:r>
            <a:endParaRPr lang="en-US" dirty="0" smtClean="0"/>
          </a:p>
          <a:p>
            <a:endParaRPr lang="ru-RU"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normAutofit/>
          </a:bodyPr>
          <a:lstStyle/>
          <a:p>
            <a:pPr>
              <a:buNone/>
            </a:pPr>
            <a:r>
              <a:rPr lang="en-US" b="1" baseline="-25000" dirty="0" smtClean="0"/>
              <a:t>Laboratory diagnosis </a:t>
            </a:r>
            <a:r>
              <a:rPr lang="en-US" baseline="-25000" dirty="0" smtClean="0"/>
              <a:t>of Lyme’s disease is based on </a:t>
            </a:r>
          </a:p>
          <a:p>
            <a:pPr>
              <a:buNone/>
            </a:pPr>
            <a:r>
              <a:rPr lang="en-US" baseline="-25000" dirty="0" smtClean="0"/>
              <a:t>(1) the recovery of the spirochete from the patient, </a:t>
            </a:r>
          </a:p>
          <a:p>
            <a:pPr>
              <a:buNone/>
            </a:pPr>
            <a:r>
              <a:rPr lang="en-US" baseline="-25000" dirty="0" smtClean="0"/>
              <a:t>(2) use of the polymerase chain reaction for </a:t>
            </a:r>
            <a:r>
              <a:rPr lang="en-US" i="1" baseline="-25000" dirty="0" smtClean="0"/>
              <a:t>B. </a:t>
            </a:r>
            <a:r>
              <a:rPr lang="en-US" i="1" baseline="-25000" dirty="0" err="1" smtClean="0"/>
              <a:t>burgdorferi</a:t>
            </a:r>
            <a:r>
              <a:rPr lang="en-US" i="1" baseline="-25000" dirty="0" smtClean="0"/>
              <a:t> </a:t>
            </a:r>
            <a:r>
              <a:rPr lang="en-US" baseline="-25000" dirty="0" smtClean="0"/>
              <a:t>DNA detection in urine, or </a:t>
            </a:r>
          </a:p>
          <a:p>
            <a:pPr>
              <a:buNone/>
            </a:pPr>
            <a:r>
              <a:rPr lang="en-US" baseline="-25000" dirty="0" smtClean="0"/>
              <a:t>(3) serological testing (Lyme ELISA or Western Blot) for </a:t>
            </a:r>
            <a:r>
              <a:rPr lang="en-US" baseline="-25000" dirty="0" err="1" smtClean="0"/>
              <a:t>IgM</a:t>
            </a:r>
            <a:r>
              <a:rPr lang="en-US" baseline="-25000" dirty="0" smtClean="0"/>
              <a:t> and </a:t>
            </a:r>
            <a:r>
              <a:rPr lang="en-US" baseline="-25000" dirty="0" err="1" smtClean="0"/>
              <a:t>IgG</a:t>
            </a:r>
            <a:r>
              <a:rPr lang="en-US" baseline="-25000" dirty="0" smtClean="0"/>
              <a:t> antibodies to the pathogen. </a:t>
            </a:r>
          </a:p>
          <a:p>
            <a:pPr>
              <a:buNone/>
            </a:pPr>
            <a:r>
              <a:rPr lang="en-US" b="1" baseline="-25000" dirty="0" smtClean="0"/>
              <a:t>Treatment</a:t>
            </a:r>
            <a:r>
              <a:rPr lang="en-US" baseline="-25000" dirty="0" smtClean="0"/>
              <a:t> with </a:t>
            </a:r>
            <a:r>
              <a:rPr lang="en-US" b="1" baseline="-25000" dirty="0" smtClean="0"/>
              <a:t>penicillin</a:t>
            </a:r>
            <a:r>
              <a:rPr lang="en-US" baseline="-25000" dirty="0" smtClean="0"/>
              <a:t> or </a:t>
            </a:r>
            <a:r>
              <a:rPr lang="en-US" b="1" baseline="-25000" dirty="0" smtClean="0"/>
              <a:t>tetracycline</a:t>
            </a:r>
            <a:r>
              <a:rPr lang="en-US" baseline="-25000" dirty="0" smtClean="0"/>
              <a:t> early in the illness results in prompt recovery and prevents arthritis and other complications. If nervous system involvement is suspected, </a:t>
            </a:r>
            <a:r>
              <a:rPr lang="en-US" b="1" baseline="-25000" dirty="0" err="1" smtClean="0"/>
              <a:t>ceftriaxone</a:t>
            </a:r>
            <a:r>
              <a:rPr lang="en-US" baseline="-25000" dirty="0" smtClean="0"/>
              <a:t> is used since it can cross the blood-brain barrier.</a:t>
            </a:r>
            <a:endParaRPr lang="en-US" dirty="0" smtClean="0"/>
          </a:p>
          <a:p>
            <a:pPr>
              <a:buNone/>
            </a:pPr>
            <a:r>
              <a:rPr lang="en-US" b="1" baseline="-25000" dirty="0" smtClean="0"/>
              <a:t>Prevention</a:t>
            </a:r>
            <a:r>
              <a:rPr lang="en-US" baseline="-25000" dirty="0" smtClean="0"/>
              <a:t> and control of Lyme disease involves environmental modification (clearing and burning tick habitat) and the application of </a:t>
            </a:r>
            <a:r>
              <a:rPr lang="en-US" baseline="-25000" dirty="0" err="1" smtClean="0"/>
              <a:t>acaricidal</a:t>
            </a:r>
            <a:r>
              <a:rPr lang="en-US" baseline="-25000" dirty="0" smtClean="0"/>
              <a:t> compounds (agents that destroy mites and ticks). An individual’s risk of acquiring Lyme disease may be greatly reduced by education and personal protection. </a:t>
            </a:r>
            <a:endParaRPr lang="ru-RU"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4624"/>
            <a:ext cx="9144000" cy="114300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aseline="-25000" dirty="0" smtClean="0"/>
              <a:t>The following points should be kept in mind whenever a person is active in an area where Lyme disease or other tick- borne </a:t>
            </a:r>
            <a:r>
              <a:rPr lang="en-US" baseline="-25000" dirty="0" err="1" smtClean="0"/>
              <a:t>zoonoses</a:t>
            </a:r>
            <a:r>
              <a:rPr lang="en-US" baseline="-25000" dirty="0" smtClean="0"/>
              <a:t> occur:</a:t>
            </a:r>
            <a:endParaRPr lang="ru-RU" dirty="0"/>
          </a:p>
        </p:txBody>
      </p:sp>
      <p:sp>
        <p:nvSpPr>
          <p:cNvPr id="3" name="Содержимое 2"/>
          <p:cNvSpPr>
            <a:spLocks noGrp="1"/>
          </p:cNvSpPr>
          <p:nvPr>
            <p:ph idx="1"/>
          </p:nvPr>
        </p:nvSpPr>
        <p:spPr>
          <a:xfrm>
            <a:off x="0" y="1600200"/>
            <a:ext cx="9144000" cy="4525963"/>
          </a:xfrm>
        </p:spPr>
        <p:txBody>
          <a:bodyPr>
            <a:normAutofit fontScale="92500" lnSpcReduction="20000"/>
          </a:bodyPr>
          <a:lstStyle/>
          <a:p>
            <a:r>
              <a:rPr lang="en-US" baseline="-25000" dirty="0" smtClean="0"/>
              <a:t>It takes a minimum of 24 hours of attachment and feeding for transmission to occur; thus, prompt removal of attached ticks will greatly reduce the risk of infection.</a:t>
            </a:r>
          </a:p>
          <a:p>
            <a:r>
              <a:rPr lang="en-US" baseline="-25000" dirty="0" smtClean="0"/>
              <a:t>Because each deer tick life cycle stage is most abundant at a certain time, there are periods when an individual should be most aware of the risk of infection. The most dangerous times are May through July, when the majority of </a:t>
            </a:r>
            <a:r>
              <a:rPr lang="en-US" baseline="-25000" dirty="0" err="1" smtClean="0"/>
              <a:t>nymphal</a:t>
            </a:r>
            <a:r>
              <a:rPr lang="en-US" baseline="-25000" dirty="0" smtClean="0"/>
              <a:t> deer ticks are present and the risk of transmission is greatest.</a:t>
            </a:r>
          </a:p>
          <a:p>
            <a:r>
              <a:rPr lang="en-US" baseline="-25000" dirty="0" smtClean="0"/>
              <a:t>If you must be in the woods, dress accordingly. Wear light-colored pants and good shoes. Tuck the cuff’s of your pants into long socks to deny ticks easy entry under your clothes. After coming out of the woods, check all clothes for ticks.</a:t>
            </a:r>
          </a:p>
          <a:p>
            <a:r>
              <a:rPr lang="en-US" baseline="-25000" dirty="0" smtClean="0"/>
              <a:t>Repellants containing high concentrations of DEET (</a:t>
            </a:r>
            <a:r>
              <a:rPr lang="en-US" baseline="-25000" dirty="0" err="1" smtClean="0"/>
              <a:t>diethyltoluamide</a:t>
            </a:r>
            <a:r>
              <a:rPr lang="en-US" baseline="-25000" dirty="0" smtClean="0"/>
              <a:t>) or </a:t>
            </a:r>
            <a:r>
              <a:rPr lang="en-US" baseline="-25000" dirty="0" err="1" smtClean="0"/>
              <a:t>permanone</a:t>
            </a:r>
            <a:r>
              <a:rPr lang="en-US" baseline="-25000" dirty="0" smtClean="0"/>
              <a:t> are available over the counter and are very noxious to ticks.</a:t>
            </a:r>
          </a:p>
          <a:p>
            <a:r>
              <a:rPr lang="en-US" baseline="-25000" dirty="0" smtClean="0"/>
              <a:t>As soon as possible after being in a high-risk area, examine your body for bites or itches. Taking a shower and using lots of soap aids in this examination. Areas such as the scalp, armpits, and groin are difficult to examine effectively, but are preferred sites for tick attachment. Special attention should be given to these parts of the body.</a:t>
            </a:r>
          </a:p>
          <a:p>
            <a:endParaRPr lang="ru-RU"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20688"/>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t>Control of ticks &amp; Treatment. </a:t>
            </a:r>
            <a:endParaRPr lang="uk-UA" dirty="0"/>
          </a:p>
        </p:txBody>
      </p:sp>
      <p:sp>
        <p:nvSpPr>
          <p:cNvPr id="3" name="Місце для вмісту 2"/>
          <p:cNvSpPr>
            <a:spLocks noGrp="1"/>
          </p:cNvSpPr>
          <p:nvPr>
            <p:ph idx="1"/>
          </p:nvPr>
        </p:nvSpPr>
        <p:spPr>
          <a:xfrm>
            <a:off x="0" y="836712"/>
            <a:ext cx="9144000" cy="6021288"/>
          </a:xfrm>
        </p:spPr>
        <p:txBody>
          <a:bodyPr>
            <a:normAutofit fontScale="85000" lnSpcReduction="20000"/>
          </a:bodyPr>
          <a:lstStyle/>
          <a:p>
            <a:r>
              <a:rPr lang="en-US" b="1" dirty="0" smtClean="0"/>
              <a:t>Control of ticks. </a:t>
            </a:r>
            <a:r>
              <a:rPr lang="en-US" dirty="0" smtClean="0"/>
              <a:t>With the possible exception of widespread </a:t>
            </a:r>
            <a:r>
              <a:rPr lang="en-US" dirty="0" smtClean="0">
                <a:hlinkClick r:id="rId2" tooltip="DDT"/>
              </a:rPr>
              <a:t>DDT</a:t>
            </a:r>
            <a:r>
              <a:rPr lang="en-US" dirty="0" smtClean="0"/>
              <a:t> use in the </a:t>
            </a:r>
            <a:r>
              <a:rPr lang="en-US" dirty="0" smtClean="0">
                <a:hlinkClick r:id="rId3" tooltip="Soviet Union"/>
              </a:rPr>
              <a:t>Soviet Union</a:t>
            </a:r>
            <a:r>
              <a:rPr lang="en-US" dirty="0" smtClean="0"/>
              <a:t>, attempts to limit the population or distribution of disease-causing ticks have been quite unsuccessful.</a:t>
            </a:r>
            <a:r>
              <a:rPr lang="en-US" baseline="30000" dirty="0" smtClean="0"/>
              <a:t> </a:t>
            </a:r>
            <a:r>
              <a:rPr lang="en-US" dirty="0" smtClean="0"/>
              <a:t>The parasitoid </a:t>
            </a:r>
            <a:r>
              <a:rPr lang="en-US" dirty="0" err="1" smtClean="0">
                <a:hlinkClick r:id="rId4" tooltip="Chalcid wasp"/>
              </a:rPr>
              <a:t>chalcid</a:t>
            </a:r>
            <a:r>
              <a:rPr lang="en-US" dirty="0" smtClean="0">
                <a:hlinkClick r:id="rId4" tooltip="Chalcid wasp"/>
              </a:rPr>
              <a:t> wasp</a:t>
            </a:r>
            <a:r>
              <a:rPr lang="en-US" dirty="0" smtClean="0"/>
              <a:t> </a:t>
            </a:r>
            <a:r>
              <a:rPr lang="en-US" i="1" dirty="0" err="1" smtClean="0">
                <a:hlinkClick r:id="rId5" tooltip="Ixodiphagus hookeri"/>
              </a:rPr>
              <a:t>Ixodiphagus</a:t>
            </a:r>
            <a:r>
              <a:rPr lang="en-US" i="1" dirty="0" smtClean="0">
                <a:hlinkClick r:id="rId5" tooltip="Ixodiphagus hookeri"/>
              </a:rPr>
              <a:t> </a:t>
            </a:r>
            <a:r>
              <a:rPr lang="en-US" i="1" dirty="0" err="1" smtClean="0">
                <a:hlinkClick r:id="rId5" tooltip="Ixodiphagus hookeri"/>
              </a:rPr>
              <a:t>hookeri</a:t>
            </a:r>
            <a:r>
              <a:rPr lang="en-US" dirty="0" smtClean="0"/>
              <a:t> has been investigated for its potential to control tick populations. It lays its eggs into ticks;</a:t>
            </a:r>
            <a:r>
              <a:rPr lang="en-US" baseline="30000" dirty="0" smtClean="0"/>
              <a:t> </a:t>
            </a:r>
            <a:r>
              <a:rPr lang="en-US" dirty="0" smtClean="0"/>
              <a:t>the hatching wasps kill their hosts.</a:t>
            </a:r>
            <a:r>
              <a:rPr lang="en-US" baseline="30000" dirty="0" smtClean="0"/>
              <a:t> </a:t>
            </a:r>
            <a:r>
              <a:rPr lang="en-US" dirty="0" smtClean="0"/>
              <a:t>Another natural form of control for ticks is the </a:t>
            </a:r>
            <a:r>
              <a:rPr lang="en-US" dirty="0" err="1" smtClean="0">
                <a:hlinkClick r:id="rId6" tooltip="Guineafowl"/>
              </a:rPr>
              <a:t>guineafowl</a:t>
            </a:r>
            <a:r>
              <a:rPr lang="en-US" dirty="0" smtClean="0"/>
              <a:t>, a bird species which consumes mass quantities of ticks. Clearance and burning of ticks habitats.</a:t>
            </a:r>
          </a:p>
          <a:p>
            <a:r>
              <a:rPr lang="en-US" b="1" dirty="0" smtClean="0"/>
              <a:t>Treatment. </a:t>
            </a:r>
            <a:r>
              <a:rPr lang="en-US" dirty="0" smtClean="0"/>
              <a:t>Topical tick medicines may be toxic to animals and humans. The </a:t>
            </a:r>
            <a:r>
              <a:rPr lang="en-US" dirty="0" smtClean="0">
                <a:hlinkClick r:id="rId7" tooltip="Synthetic pyrethroid"/>
              </a:rPr>
              <a:t>synthetic </a:t>
            </a:r>
            <a:r>
              <a:rPr lang="en-US" dirty="0" err="1" smtClean="0">
                <a:hlinkClick r:id="rId7" tooltip="Synthetic pyrethroid"/>
              </a:rPr>
              <a:t>pyrethroid</a:t>
            </a:r>
            <a:r>
              <a:rPr lang="en-US" dirty="0" smtClean="0"/>
              <a:t> insecticide </a:t>
            </a:r>
            <a:r>
              <a:rPr lang="en-US" dirty="0" err="1" smtClean="0">
                <a:hlinkClick r:id="rId8" tooltip="Phenothrin"/>
              </a:rPr>
              <a:t>Phenothrin</a:t>
            </a:r>
            <a:r>
              <a:rPr lang="en-US" dirty="0" smtClean="0"/>
              <a:t> in combination with the hormone analogue </a:t>
            </a:r>
            <a:r>
              <a:rPr lang="en-US" dirty="0" err="1" smtClean="0">
                <a:hlinkClick r:id="rId9" tooltip="Methoprene"/>
              </a:rPr>
              <a:t>methoprene</a:t>
            </a:r>
            <a:r>
              <a:rPr lang="en-US" dirty="0" smtClean="0"/>
              <a:t> was a popular topical flea and tick therapy for felines. </a:t>
            </a:r>
            <a:r>
              <a:rPr lang="en-US" dirty="0" err="1" smtClean="0"/>
              <a:t>Phenothrin</a:t>
            </a:r>
            <a:r>
              <a:rPr lang="en-US" dirty="0" smtClean="0"/>
              <a:t> kills adult ticks, while </a:t>
            </a:r>
            <a:r>
              <a:rPr lang="en-US" dirty="0" err="1" smtClean="0"/>
              <a:t>methoprene</a:t>
            </a:r>
            <a:r>
              <a:rPr lang="en-US" dirty="0" smtClean="0"/>
              <a:t> kills eggs. However, some products have been withdrawn, while others are known to cause adverse reactions.</a:t>
            </a:r>
          </a:p>
          <a:p>
            <a:endParaRPr lang="uk-UA"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720080"/>
          </a:xfrm>
        </p:spPr>
        <p:style>
          <a:lnRef idx="1">
            <a:schemeClr val="accent5"/>
          </a:lnRef>
          <a:fillRef idx="2">
            <a:schemeClr val="accent5"/>
          </a:fillRef>
          <a:effectRef idx="1">
            <a:schemeClr val="accent5"/>
          </a:effectRef>
          <a:fontRef idx="minor">
            <a:schemeClr val="dk1"/>
          </a:fontRef>
        </p:style>
        <p:txBody>
          <a:bodyPr>
            <a:normAutofit fontScale="90000"/>
          </a:bodyPr>
          <a:lstStyle/>
          <a:p>
            <a:r>
              <a:rPr lang="en-US" b="1" dirty="0" smtClean="0"/>
              <a:t>BOT FLY AND TUMBU FLY -  </a:t>
            </a:r>
            <a:r>
              <a:rPr lang="en-US" b="1" dirty="0" err="1" smtClean="0"/>
              <a:t>Myiasis</a:t>
            </a:r>
            <a:endParaRPr lang="ru-RU" dirty="0"/>
          </a:p>
        </p:txBody>
      </p:sp>
      <p:sp>
        <p:nvSpPr>
          <p:cNvPr id="3" name="Содержимое 2"/>
          <p:cNvSpPr>
            <a:spLocks noGrp="1"/>
          </p:cNvSpPr>
          <p:nvPr>
            <p:ph idx="1"/>
          </p:nvPr>
        </p:nvSpPr>
        <p:spPr>
          <a:xfrm>
            <a:off x="0" y="720080"/>
            <a:ext cx="9144000" cy="6237312"/>
          </a:xfrm>
        </p:spPr>
        <p:txBody>
          <a:bodyPr>
            <a:normAutofit fontScale="25000" lnSpcReduction="20000"/>
          </a:bodyPr>
          <a:lstStyle/>
          <a:p>
            <a:pPr marL="0">
              <a:spcBef>
                <a:spcPts val="0"/>
              </a:spcBef>
              <a:buNone/>
            </a:pPr>
            <a:r>
              <a:rPr lang="en-US" sz="9600" dirty="0" smtClean="0"/>
              <a:t>      </a:t>
            </a:r>
            <a:r>
              <a:rPr lang="en-US" sz="9600" dirty="0" err="1" smtClean="0"/>
              <a:t>Myiasis</a:t>
            </a:r>
            <a:r>
              <a:rPr lang="en-US" sz="9600" dirty="0" smtClean="0"/>
              <a:t> is the parasitism of a vertebrate host by the larva of a </a:t>
            </a:r>
            <a:r>
              <a:rPr lang="en-US" sz="9600" dirty="0" err="1" smtClean="0">
                <a:hlinkClick r:id="rId2"/>
              </a:rPr>
              <a:t>dipteran</a:t>
            </a:r>
            <a:r>
              <a:rPr lang="en-US" sz="9600" dirty="0" smtClean="0"/>
              <a:t> fly. Parasite of domestic and wild animals and therefore is important in veterinary medicine. Human cases are rare but occur especially in tropical countries. In the US, the most common agents of </a:t>
            </a:r>
            <a:r>
              <a:rPr lang="en-US" sz="9600" dirty="0" err="1" smtClean="0"/>
              <a:t>myiasis</a:t>
            </a:r>
            <a:r>
              <a:rPr lang="en-US" sz="9600" dirty="0" smtClean="0"/>
              <a:t> are </a:t>
            </a:r>
            <a:r>
              <a:rPr lang="en-US" sz="9600" i="1" dirty="0" err="1" smtClean="0"/>
              <a:t>Dermatobia</a:t>
            </a:r>
            <a:r>
              <a:rPr lang="en-US" sz="9600" i="1" dirty="0" smtClean="0"/>
              <a:t> </a:t>
            </a:r>
            <a:r>
              <a:rPr lang="en-US" sz="9600" i="1" dirty="0" err="1" smtClean="0"/>
              <a:t>hominis</a:t>
            </a:r>
            <a:r>
              <a:rPr lang="en-US" sz="9600" i="1" dirty="0" smtClean="0"/>
              <a:t> </a:t>
            </a:r>
            <a:r>
              <a:rPr lang="en-US" sz="9600" dirty="0" smtClean="0"/>
              <a:t>(</a:t>
            </a:r>
            <a:r>
              <a:rPr lang="en-US" sz="9600" dirty="0" err="1" smtClean="0"/>
              <a:t>bot</a:t>
            </a:r>
            <a:r>
              <a:rPr lang="en-US" sz="9600" dirty="0" smtClean="0"/>
              <a:t> fly, </a:t>
            </a:r>
            <a:r>
              <a:rPr lang="en-US" sz="9600" dirty="0" err="1" smtClean="0"/>
              <a:t>berne</a:t>
            </a:r>
            <a:r>
              <a:rPr lang="en-US" sz="9600" dirty="0" smtClean="0"/>
              <a:t>) and </a:t>
            </a:r>
            <a:r>
              <a:rPr lang="en-US" sz="9600" i="1" dirty="0" err="1" smtClean="0"/>
              <a:t>Cordylobia</a:t>
            </a:r>
            <a:r>
              <a:rPr lang="en-US" sz="9600" i="1" dirty="0" smtClean="0"/>
              <a:t> </a:t>
            </a:r>
            <a:r>
              <a:rPr lang="en-US" sz="9600" i="1" dirty="0" err="1" smtClean="0"/>
              <a:t>anthropophaga</a:t>
            </a:r>
            <a:r>
              <a:rPr lang="en-US" sz="9600" i="1" dirty="0" smtClean="0"/>
              <a:t> </a:t>
            </a:r>
            <a:r>
              <a:rPr lang="en-US" sz="9600" dirty="0" smtClean="0"/>
              <a:t>(</a:t>
            </a:r>
            <a:r>
              <a:rPr lang="en-US" sz="9600" dirty="0" err="1" smtClean="0"/>
              <a:t>tumbu</a:t>
            </a:r>
            <a:r>
              <a:rPr lang="en-US" sz="9600" dirty="0" smtClean="0"/>
              <a:t> fly). The former occurs in central (Mexico and Belize) and south America and some Caribbean islands such as Trinidad, while the latter occurs in tropical Africa. The larvae of both of these flies are obligate parasites of mammals. The human </a:t>
            </a:r>
            <a:r>
              <a:rPr lang="en-US" sz="9600" dirty="0" err="1" smtClean="0"/>
              <a:t>bot</a:t>
            </a:r>
            <a:r>
              <a:rPr lang="en-US" sz="9600" dirty="0" smtClean="0"/>
              <a:t> fly has a very interesting life cycle. The female fly captures a mosquito and lays its eggs on its abdomen. When the released mosquito takes a blood meal (usually on the face, scalp or extremities), the body heat of the mammal causes the eggs to hatch into a first </a:t>
            </a:r>
            <a:r>
              <a:rPr lang="en-US" sz="9600" dirty="0" err="1" smtClean="0">
                <a:hlinkClick r:id="rId3"/>
              </a:rPr>
              <a:t>instar</a:t>
            </a:r>
            <a:r>
              <a:rPr lang="en-US" sz="9600" dirty="0" smtClean="0"/>
              <a:t> larva, which drops onto the skin of its host. The larva either enters the skin via the puncture wound made by the mosquito or actively penetrates the skin where it takes up residence in sub-</a:t>
            </a:r>
            <a:r>
              <a:rPr lang="en-US" sz="9600" dirty="0" err="1" smtClean="0"/>
              <a:t>cutaneous</a:t>
            </a:r>
            <a:r>
              <a:rPr lang="en-US" sz="9600" dirty="0" smtClean="0"/>
              <a:t> tissue. Here, the larva matures through second and third instars over a period of one or two months. The larvae are difficult to remove because of backward facing barbs When they are mature, the larvae emerge and fall to the ground where they pupate into the adult fly and the life cycle repeats. The adult fly only lives a few days and does not feed. </a:t>
            </a:r>
          </a:p>
          <a:p>
            <a:pPr marL="0">
              <a:spcBef>
                <a:spcPts val="0"/>
              </a:spcBef>
            </a:pPr>
            <a:endParaRPr lang="ru-RU"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9269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err="1" smtClean="0"/>
              <a:t>Myiasis</a:t>
            </a:r>
            <a:endParaRPr lang="uk-UA" dirty="0"/>
          </a:p>
        </p:txBody>
      </p:sp>
      <p:sp>
        <p:nvSpPr>
          <p:cNvPr id="3" name="Місце для вмісту 2"/>
          <p:cNvSpPr>
            <a:spLocks noGrp="1"/>
          </p:cNvSpPr>
          <p:nvPr>
            <p:ph idx="1"/>
          </p:nvPr>
        </p:nvSpPr>
        <p:spPr>
          <a:xfrm>
            <a:off x="0" y="692696"/>
            <a:ext cx="9144000" cy="5433467"/>
          </a:xfrm>
        </p:spPr>
        <p:txBody>
          <a:bodyPr>
            <a:normAutofit lnSpcReduction="10000"/>
          </a:bodyPr>
          <a:lstStyle/>
          <a:p>
            <a:r>
              <a:rPr lang="en-US" b="1" dirty="0" smtClean="0"/>
              <a:t>Causal Agent</a:t>
            </a:r>
          </a:p>
          <a:p>
            <a:r>
              <a:rPr lang="en-US" dirty="0" err="1" smtClean="0"/>
              <a:t>Myiasis</a:t>
            </a:r>
            <a:r>
              <a:rPr lang="en-US" dirty="0" smtClean="0"/>
              <a:t> is infection with the larval stage (maggots) of various flies. Flies in several genera may cause </a:t>
            </a:r>
            <a:r>
              <a:rPr lang="en-US" dirty="0" err="1" smtClean="0"/>
              <a:t>myiasis</a:t>
            </a:r>
            <a:r>
              <a:rPr lang="en-US" dirty="0" smtClean="0"/>
              <a:t> in humans. </a:t>
            </a:r>
            <a:r>
              <a:rPr lang="en-US" i="1" dirty="0" err="1" smtClean="0"/>
              <a:t>Dermatobia</a:t>
            </a:r>
            <a:r>
              <a:rPr lang="en-US" i="1" dirty="0" smtClean="0"/>
              <a:t> </a:t>
            </a:r>
            <a:r>
              <a:rPr lang="en-US" i="1" dirty="0" err="1" smtClean="0"/>
              <a:t>hominis</a:t>
            </a:r>
            <a:r>
              <a:rPr lang="en-US" dirty="0" smtClean="0"/>
              <a:t> is the primary human </a:t>
            </a:r>
            <a:r>
              <a:rPr lang="en-US" dirty="0" err="1" smtClean="0"/>
              <a:t>bot</a:t>
            </a:r>
            <a:r>
              <a:rPr lang="en-US" dirty="0" smtClean="0"/>
              <a:t> fly. </a:t>
            </a:r>
            <a:r>
              <a:rPr lang="en-US" i="1" dirty="0" err="1" smtClean="0"/>
              <a:t>Cochliomyia</a:t>
            </a:r>
            <a:r>
              <a:rPr lang="en-US" i="1" dirty="0" smtClean="0"/>
              <a:t> </a:t>
            </a:r>
            <a:r>
              <a:rPr lang="en-US" i="1" dirty="0" err="1" smtClean="0"/>
              <a:t>hominovorax</a:t>
            </a:r>
            <a:r>
              <a:rPr lang="en-US" dirty="0" smtClean="0"/>
              <a:t> is the primary screwworm fly in the New World and </a:t>
            </a:r>
            <a:r>
              <a:rPr lang="en-US" i="1" dirty="0" err="1" smtClean="0"/>
              <a:t>Chrysomya</a:t>
            </a:r>
            <a:r>
              <a:rPr lang="en-US" i="1" dirty="0" smtClean="0"/>
              <a:t> </a:t>
            </a:r>
            <a:r>
              <a:rPr lang="en-US" i="1" dirty="0" err="1" smtClean="0"/>
              <a:t>bezziana</a:t>
            </a:r>
            <a:r>
              <a:rPr lang="en-US" dirty="0" smtClean="0"/>
              <a:t> is the Old World screwworm. </a:t>
            </a:r>
            <a:r>
              <a:rPr lang="en-US" i="1" dirty="0" err="1" smtClean="0"/>
              <a:t>Cordylobia</a:t>
            </a:r>
            <a:r>
              <a:rPr lang="en-US" i="1" dirty="0" smtClean="0"/>
              <a:t> </a:t>
            </a:r>
            <a:r>
              <a:rPr lang="en-US" i="1" dirty="0" err="1" smtClean="0"/>
              <a:t>anthropophaga</a:t>
            </a:r>
            <a:r>
              <a:rPr lang="en-US" dirty="0" smtClean="0"/>
              <a:t> is known as the </a:t>
            </a:r>
            <a:r>
              <a:rPr lang="en-US" dirty="0" err="1" smtClean="0"/>
              <a:t>tumbu</a:t>
            </a:r>
            <a:r>
              <a:rPr lang="en-US" dirty="0" smtClean="0"/>
              <a:t> fly. Flies in the genera </a:t>
            </a:r>
            <a:r>
              <a:rPr lang="en-US" i="1" dirty="0" err="1" smtClean="0"/>
              <a:t>Cuterebra</a:t>
            </a:r>
            <a:r>
              <a:rPr lang="en-US" i="1" dirty="0" smtClean="0"/>
              <a:t>, </a:t>
            </a:r>
            <a:r>
              <a:rPr lang="en-US" i="1" dirty="0" err="1" smtClean="0"/>
              <a:t>Oestrus</a:t>
            </a:r>
            <a:r>
              <a:rPr lang="en-US" dirty="0" smtClean="0"/>
              <a:t> and </a:t>
            </a:r>
            <a:r>
              <a:rPr lang="en-US" i="1" dirty="0" err="1" smtClean="0"/>
              <a:t>Wohlfahrtia</a:t>
            </a:r>
            <a:r>
              <a:rPr lang="en-US" dirty="0" smtClean="0"/>
              <a:t> are animal parasites that also occasionally infect humans.</a:t>
            </a:r>
          </a:p>
          <a:p>
            <a:endParaRPr lang="uk-UA"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936104"/>
          </a:xfrm>
        </p:spPr>
        <p:style>
          <a:lnRef idx="1">
            <a:schemeClr val="accent3"/>
          </a:lnRef>
          <a:fillRef idx="2">
            <a:schemeClr val="accent3"/>
          </a:fillRef>
          <a:effectRef idx="1">
            <a:schemeClr val="accent3"/>
          </a:effectRef>
          <a:fontRef idx="minor">
            <a:schemeClr val="dk1"/>
          </a:fontRef>
        </p:style>
        <p:txBody>
          <a:bodyPr/>
          <a:lstStyle/>
          <a:p>
            <a:r>
              <a:rPr lang="en-US" dirty="0" smtClean="0"/>
              <a:t>Head Lice: Nymph hatching</a:t>
            </a:r>
            <a:endParaRPr lang="ru-RU" dirty="0"/>
          </a:p>
        </p:txBody>
      </p:sp>
      <p:pic>
        <p:nvPicPr>
          <p:cNvPr id="9" name="Рисунок 8" descr="lice3.jpg"/>
          <p:cNvPicPr>
            <a:picLocks noChangeAspect="1"/>
          </p:cNvPicPr>
          <p:nvPr/>
        </p:nvPicPr>
        <p:blipFill>
          <a:blip r:embed="rId2" cstate="print"/>
          <a:stretch>
            <a:fillRect/>
          </a:stretch>
        </p:blipFill>
        <p:spPr>
          <a:xfrm>
            <a:off x="2627784" y="908720"/>
            <a:ext cx="4098204" cy="2952328"/>
          </a:xfrm>
          <a:prstGeom prst="rect">
            <a:avLst/>
          </a:prstGeom>
        </p:spPr>
      </p:pic>
      <p:sp>
        <p:nvSpPr>
          <p:cNvPr id="10" name="Содержимое 9"/>
          <p:cNvSpPr>
            <a:spLocks noGrp="1"/>
          </p:cNvSpPr>
          <p:nvPr>
            <p:ph idx="1"/>
          </p:nvPr>
        </p:nvSpPr>
        <p:spPr>
          <a:xfrm>
            <a:off x="0" y="3828181"/>
            <a:ext cx="9144000" cy="3273227"/>
          </a:xfrm>
        </p:spPr>
        <p:txBody>
          <a:bodyPr>
            <a:normAutofit fontScale="92500" lnSpcReduction="10000"/>
          </a:bodyPr>
          <a:lstStyle/>
          <a:p>
            <a:pPr>
              <a:buNone/>
            </a:pPr>
            <a:r>
              <a:rPr lang="en-US" dirty="0" smtClean="0"/>
              <a:t>          Head Lice: Nymph hatching through the operculum of an egg. The egg hatches releasing a nymph. The nit shell then becomes a more visible dull yellow and remains attached to the hair shaft.  The nymph looks like an adult head louse, but is about the size of a pinhead. Nymphs mature after three molts and become adults about 7 days after hatching. </a:t>
            </a:r>
            <a:endParaRPr lang="ru-RU" dirty="0" smtClean="0"/>
          </a:p>
          <a:p>
            <a:endParaRPr lang="ru-RU"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20688"/>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Life cycle</a:t>
            </a:r>
            <a:endParaRPr lang="uk-UA" dirty="0"/>
          </a:p>
        </p:txBody>
      </p:sp>
      <p:pic>
        <p:nvPicPr>
          <p:cNvPr id="4" name="Місце для вмісту 3" descr="Myiasis_LifeCycle.gif"/>
          <p:cNvPicPr>
            <a:picLocks noGrp="1" noChangeAspect="1"/>
          </p:cNvPicPr>
          <p:nvPr>
            <p:ph idx="1"/>
          </p:nvPr>
        </p:nvPicPr>
        <p:blipFill>
          <a:blip r:embed="rId2" cstate="print"/>
          <a:stretch>
            <a:fillRect/>
          </a:stretch>
        </p:blipFill>
        <p:spPr>
          <a:xfrm>
            <a:off x="35496" y="620688"/>
            <a:ext cx="5976664" cy="4162053"/>
          </a:xfrm>
        </p:spPr>
      </p:pic>
      <p:sp>
        <p:nvSpPr>
          <p:cNvPr id="13" name="Прямокутник 12"/>
          <p:cNvSpPr/>
          <p:nvPr/>
        </p:nvSpPr>
        <p:spPr>
          <a:xfrm>
            <a:off x="0" y="4649068"/>
            <a:ext cx="9323512" cy="2308324"/>
          </a:xfrm>
          <a:prstGeom prst="rect">
            <a:avLst/>
          </a:prstGeom>
        </p:spPr>
        <p:txBody>
          <a:bodyPr wrap="square">
            <a:spAutoFit/>
          </a:bodyPr>
          <a:lstStyle/>
          <a:p>
            <a:r>
              <a:rPr lang="en-US" dirty="0" smtClean="0"/>
              <a:t>The larvae feed in a </a:t>
            </a:r>
            <a:r>
              <a:rPr lang="en-US" dirty="0" err="1" smtClean="0"/>
              <a:t>subdermal</a:t>
            </a:r>
            <a:r>
              <a:rPr lang="en-US" dirty="0" smtClean="0"/>
              <a:t> cavity for 5-10 weeks, breathing through a hole in the host’s skin. Mature larvae </a:t>
            </a:r>
            <a:r>
              <a:rPr lang="en-US" b="1" dirty="0" smtClean="0"/>
              <a:t>(d) </a:t>
            </a:r>
            <a:r>
              <a:rPr lang="en-US" dirty="0" smtClean="0"/>
              <a:t>drop to the ground and pupate in the environment </a:t>
            </a:r>
            <a:r>
              <a:rPr lang="en-US" b="1" dirty="0" smtClean="0"/>
              <a:t>(5)</a:t>
            </a:r>
            <a:r>
              <a:rPr lang="en-US" dirty="0" smtClean="0"/>
              <a:t>. Larvae tend to leave their host during the night and early morning, probably to avoid desiccation. After approximately one month </a:t>
            </a:r>
            <a:r>
              <a:rPr lang="en-US" b="1" dirty="0" smtClean="0"/>
              <a:t>(6)</a:t>
            </a:r>
            <a:r>
              <a:rPr lang="en-US" dirty="0" smtClean="0"/>
              <a:t>, the adults emerge to mate and repeat the cycle. Other genera of </a:t>
            </a:r>
            <a:r>
              <a:rPr lang="en-US" dirty="0" err="1" smtClean="0"/>
              <a:t>myiasis</a:t>
            </a:r>
            <a:r>
              <a:rPr lang="en-US" dirty="0" smtClean="0"/>
              <a:t>-causing flies (including </a:t>
            </a:r>
            <a:r>
              <a:rPr lang="en-US" i="1" dirty="0" err="1" smtClean="0"/>
              <a:t>Cochliomyia</a:t>
            </a:r>
            <a:r>
              <a:rPr lang="en-US" i="1" dirty="0" smtClean="0"/>
              <a:t>, </a:t>
            </a:r>
            <a:r>
              <a:rPr lang="en-US" i="1" dirty="0" err="1" smtClean="0"/>
              <a:t>Cuterebra</a:t>
            </a:r>
            <a:r>
              <a:rPr lang="en-US" i="1" dirty="0" smtClean="0"/>
              <a:t>,</a:t>
            </a:r>
            <a:r>
              <a:rPr lang="en-US" dirty="0" smtClean="0"/>
              <a:t> and </a:t>
            </a:r>
            <a:r>
              <a:rPr lang="en-US" i="1" dirty="0" err="1" smtClean="0"/>
              <a:t>Wohlfahrtia</a:t>
            </a:r>
            <a:r>
              <a:rPr lang="en-US" dirty="0" smtClean="0"/>
              <a:t>) have a more direct life cycle, where the adult flies lay their eggs directly in, or in the vicinity of, wounds on the host </a:t>
            </a:r>
            <a:r>
              <a:rPr lang="en-US" b="1" dirty="0" smtClean="0"/>
              <a:t>(4)</a:t>
            </a:r>
            <a:r>
              <a:rPr lang="en-US" dirty="0" smtClean="0"/>
              <a:t> . In </a:t>
            </a:r>
            <a:r>
              <a:rPr lang="en-US" i="1" dirty="0" err="1" smtClean="0"/>
              <a:t>Cochliomyia</a:t>
            </a:r>
            <a:r>
              <a:rPr lang="en-US" dirty="0" smtClean="0"/>
              <a:t> and </a:t>
            </a:r>
            <a:r>
              <a:rPr lang="en-US" i="1" dirty="0" err="1" smtClean="0"/>
              <a:t>Wohlfahrtia</a:t>
            </a:r>
            <a:r>
              <a:rPr lang="en-US" dirty="0" smtClean="0"/>
              <a:t> infestations, larvae feed in the host for about a week, and may migrate from the </a:t>
            </a:r>
            <a:r>
              <a:rPr lang="en-US" dirty="0" err="1" smtClean="0"/>
              <a:t>subdermis</a:t>
            </a:r>
            <a:r>
              <a:rPr lang="en-US" dirty="0" smtClean="0"/>
              <a:t> to other tissues in the body, often causing extreme damage in the process.</a:t>
            </a:r>
            <a:endParaRPr lang="uk-UA" dirty="0"/>
          </a:p>
        </p:txBody>
      </p:sp>
      <p:sp>
        <p:nvSpPr>
          <p:cNvPr id="15" name="Прямокутник 14"/>
          <p:cNvSpPr/>
          <p:nvPr/>
        </p:nvSpPr>
        <p:spPr>
          <a:xfrm>
            <a:off x="5976664" y="620688"/>
            <a:ext cx="3131840" cy="3970318"/>
          </a:xfrm>
          <a:prstGeom prst="rect">
            <a:avLst/>
          </a:prstGeom>
        </p:spPr>
        <p:txBody>
          <a:bodyPr wrap="square">
            <a:spAutoFit/>
          </a:bodyPr>
          <a:lstStyle/>
          <a:p>
            <a:r>
              <a:rPr lang="en-US" dirty="0" smtClean="0"/>
              <a:t>     Adults of </a:t>
            </a:r>
            <a:r>
              <a:rPr lang="en-US" i="1" dirty="0" err="1" smtClean="0"/>
              <a:t>Dermatobia</a:t>
            </a:r>
            <a:r>
              <a:rPr lang="en-US" i="1" dirty="0" smtClean="0"/>
              <a:t> </a:t>
            </a:r>
            <a:r>
              <a:rPr lang="en-US" i="1" dirty="0" err="1" smtClean="0"/>
              <a:t>hominis</a:t>
            </a:r>
            <a:r>
              <a:rPr lang="en-US" dirty="0" smtClean="0"/>
              <a:t> are free-living flies </a:t>
            </a:r>
            <a:r>
              <a:rPr lang="en-US" b="1" dirty="0" smtClean="0"/>
              <a:t>(1)</a:t>
            </a:r>
            <a:r>
              <a:rPr lang="en-US" dirty="0" smtClean="0"/>
              <a:t>. Adults capture blood-sucking arthropods, such as mosquitoes and lay eggs on their bodies, using a glue-like substance for adherence </a:t>
            </a:r>
            <a:r>
              <a:rPr lang="en-US" b="1" dirty="0" smtClean="0"/>
              <a:t>(2) </a:t>
            </a:r>
            <a:r>
              <a:rPr lang="en-US" dirty="0" smtClean="0"/>
              <a:t>. </a:t>
            </a:r>
            <a:r>
              <a:rPr lang="en-US" dirty="0" err="1" smtClean="0"/>
              <a:t>Bot</a:t>
            </a:r>
            <a:r>
              <a:rPr lang="en-US" dirty="0" smtClean="0"/>
              <a:t> fly larvae develop within the eggs, but remain on the vector until it takes a blood meal from a mammalian or avian host. Newly-emerged </a:t>
            </a:r>
            <a:r>
              <a:rPr lang="en-US" dirty="0" err="1" smtClean="0"/>
              <a:t>bot</a:t>
            </a:r>
            <a:r>
              <a:rPr lang="en-US" dirty="0" smtClean="0"/>
              <a:t> fly larvae </a:t>
            </a:r>
            <a:r>
              <a:rPr lang="en-US" b="1" dirty="0" smtClean="0"/>
              <a:t>(3)</a:t>
            </a:r>
            <a:r>
              <a:rPr lang="en-US" dirty="0" smtClean="0"/>
              <a:t>then penetrate the host’s tissue </a:t>
            </a:r>
            <a:r>
              <a:rPr lang="en-US" b="1" dirty="0" smtClean="0"/>
              <a:t>(4)</a:t>
            </a:r>
            <a:r>
              <a:rPr lang="en-US" dirty="0" smtClean="0"/>
              <a:t> . </a:t>
            </a:r>
            <a:endParaRPr lang="uk-UA"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24744"/>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t/>
            </a:r>
            <a:br>
              <a:rPr lang="en-US" b="1" dirty="0" smtClean="0"/>
            </a:br>
            <a:r>
              <a:rPr lang="en-US" b="1" dirty="0" smtClean="0"/>
              <a:t/>
            </a:r>
            <a:br>
              <a:rPr lang="en-US" b="1" dirty="0" smtClean="0"/>
            </a:br>
            <a:r>
              <a:rPr lang="en-US" b="1" dirty="0" smtClean="0"/>
              <a:t>Geographic </a:t>
            </a:r>
            <a:r>
              <a:rPr lang="en-US" b="1" dirty="0" err="1" smtClean="0"/>
              <a:t>DistributionClinical</a:t>
            </a:r>
            <a:r>
              <a:rPr lang="en-US" b="1" dirty="0" smtClean="0"/>
              <a:t> Presentation</a:t>
            </a:r>
            <a:br>
              <a:rPr lang="en-US" b="1" dirty="0" smtClean="0"/>
            </a:br>
            <a:r>
              <a:rPr lang="en-US" b="1" dirty="0" smtClean="0"/>
              <a:t/>
            </a:r>
            <a:br>
              <a:rPr lang="en-US" b="1" dirty="0" smtClean="0"/>
            </a:br>
            <a:endParaRPr lang="uk-UA" dirty="0"/>
          </a:p>
        </p:txBody>
      </p:sp>
      <p:sp>
        <p:nvSpPr>
          <p:cNvPr id="3" name="Місце для вмісту 2"/>
          <p:cNvSpPr>
            <a:spLocks noGrp="1"/>
          </p:cNvSpPr>
          <p:nvPr>
            <p:ph idx="1"/>
          </p:nvPr>
        </p:nvSpPr>
        <p:spPr>
          <a:xfrm>
            <a:off x="0" y="1268760"/>
            <a:ext cx="9144000" cy="4857403"/>
          </a:xfrm>
        </p:spPr>
        <p:txBody>
          <a:bodyPr>
            <a:normAutofit fontScale="55000" lnSpcReduction="20000"/>
          </a:bodyPr>
          <a:lstStyle/>
          <a:p>
            <a:r>
              <a:rPr lang="en-US" b="1" dirty="0" smtClean="0"/>
              <a:t>Geographic Distribution</a:t>
            </a:r>
          </a:p>
          <a:p>
            <a:r>
              <a:rPr lang="en-US" i="1" dirty="0" err="1" smtClean="0"/>
              <a:t>Dermatobia</a:t>
            </a:r>
            <a:r>
              <a:rPr lang="en-US" i="1" dirty="0" smtClean="0"/>
              <a:t> </a:t>
            </a:r>
            <a:r>
              <a:rPr lang="en-US" i="1" dirty="0" err="1" smtClean="0"/>
              <a:t>hominis</a:t>
            </a:r>
            <a:r>
              <a:rPr lang="en-US" i="1" dirty="0" smtClean="0"/>
              <a:t> </a:t>
            </a:r>
            <a:r>
              <a:rPr lang="en-US" dirty="0" smtClean="0"/>
              <a:t>and </a:t>
            </a:r>
            <a:r>
              <a:rPr lang="en-US" i="1" dirty="0" smtClean="0"/>
              <a:t>C. </a:t>
            </a:r>
            <a:r>
              <a:rPr lang="en-US" i="1" dirty="0" err="1" smtClean="0"/>
              <a:t>hominovorax</a:t>
            </a:r>
            <a:r>
              <a:rPr lang="en-US" dirty="0" smtClean="0"/>
              <a:t> are </a:t>
            </a:r>
            <a:r>
              <a:rPr lang="en-US" dirty="0" err="1" smtClean="0"/>
              <a:t>Neotropical</a:t>
            </a:r>
            <a:r>
              <a:rPr lang="en-US" dirty="0" smtClean="0"/>
              <a:t> species, ranging from Mexico into South America. The Congo floor maggot (</a:t>
            </a:r>
            <a:r>
              <a:rPr lang="en-US" i="1" dirty="0" err="1" smtClean="0"/>
              <a:t>Auchmeromyia</a:t>
            </a:r>
            <a:r>
              <a:rPr lang="en-US" i="1" dirty="0" smtClean="0"/>
              <a:t> </a:t>
            </a:r>
            <a:r>
              <a:rPr lang="en-US" i="1" dirty="0" err="1" smtClean="0"/>
              <a:t>luteola</a:t>
            </a:r>
            <a:r>
              <a:rPr lang="en-US" dirty="0" smtClean="0"/>
              <a:t>) and </a:t>
            </a:r>
            <a:r>
              <a:rPr lang="en-US" i="1" dirty="0" err="1" smtClean="0"/>
              <a:t>Cordylobia</a:t>
            </a:r>
            <a:r>
              <a:rPr lang="en-US" i="1" dirty="0" smtClean="0"/>
              <a:t> </a:t>
            </a:r>
            <a:r>
              <a:rPr lang="en-US" i="1" dirty="0" err="1" smtClean="0"/>
              <a:t>anthropophaga</a:t>
            </a:r>
            <a:r>
              <a:rPr lang="en-US" dirty="0" smtClean="0"/>
              <a:t> are distributed in Africa south of the Sahara. </a:t>
            </a:r>
            <a:r>
              <a:rPr lang="en-US" i="1" dirty="0" err="1" smtClean="0"/>
              <a:t>Wohlfahrtia</a:t>
            </a:r>
            <a:r>
              <a:rPr lang="en-US" i="1" dirty="0" smtClean="0"/>
              <a:t> </a:t>
            </a:r>
            <a:r>
              <a:rPr lang="en-US" i="1" dirty="0" err="1" smtClean="0"/>
              <a:t>magnifica</a:t>
            </a:r>
            <a:r>
              <a:rPr lang="en-US" i="1" dirty="0" smtClean="0"/>
              <a:t> </a:t>
            </a:r>
            <a:r>
              <a:rPr lang="en-US" dirty="0" smtClean="0"/>
              <a:t>occurs in the Mediterranean basin, Near East, and Central and Eastern Europe; </a:t>
            </a:r>
            <a:r>
              <a:rPr lang="en-US" i="1" dirty="0" smtClean="0"/>
              <a:t>W. vigil</a:t>
            </a:r>
            <a:r>
              <a:rPr lang="en-US" dirty="0" smtClean="0"/>
              <a:t> occurs in northern United States and Canada. </a:t>
            </a:r>
            <a:r>
              <a:rPr lang="en-US" i="1" dirty="0" err="1" smtClean="0"/>
              <a:t>Cuterebra</a:t>
            </a:r>
            <a:r>
              <a:rPr lang="en-US" dirty="0" smtClean="0"/>
              <a:t> species are found in the New World. </a:t>
            </a:r>
            <a:r>
              <a:rPr lang="en-US" i="1" dirty="0" err="1" smtClean="0"/>
              <a:t>Oestrus</a:t>
            </a:r>
            <a:r>
              <a:rPr lang="en-US" i="1" dirty="0" smtClean="0"/>
              <a:t> </a:t>
            </a:r>
            <a:r>
              <a:rPr lang="en-US" i="1" dirty="0" err="1" smtClean="0"/>
              <a:t>ovis</a:t>
            </a:r>
            <a:r>
              <a:rPr lang="en-US" dirty="0" smtClean="0"/>
              <a:t> is found throughout the world in areas where sheep are tended.</a:t>
            </a:r>
          </a:p>
          <a:p>
            <a:r>
              <a:rPr lang="en-US" b="1" dirty="0" smtClean="0"/>
              <a:t>Clinical Presentation</a:t>
            </a:r>
          </a:p>
          <a:p>
            <a:r>
              <a:rPr lang="en-US" dirty="0" smtClean="0"/>
              <a:t>Infestations with </a:t>
            </a:r>
            <a:r>
              <a:rPr lang="en-US" i="1" dirty="0" smtClean="0"/>
              <a:t>D. </a:t>
            </a:r>
            <a:r>
              <a:rPr lang="en-US" i="1" dirty="0" err="1" smtClean="0"/>
              <a:t>hominis</a:t>
            </a:r>
            <a:r>
              <a:rPr lang="en-US" dirty="0" smtClean="0"/>
              <a:t> are often characterized by </a:t>
            </a:r>
            <a:r>
              <a:rPr lang="en-US" dirty="0" err="1" smtClean="0"/>
              <a:t>cutaneous</a:t>
            </a:r>
            <a:r>
              <a:rPr lang="en-US" dirty="0" smtClean="0"/>
              <a:t> swellings on the body or scalp that may produce discharges and be painful. Death is rare, but there have been instances of cerebral </a:t>
            </a:r>
            <a:r>
              <a:rPr lang="en-US" dirty="0" err="1" smtClean="0"/>
              <a:t>myiasis</a:t>
            </a:r>
            <a:r>
              <a:rPr lang="en-US" dirty="0" smtClean="0"/>
              <a:t> in children where larvae enter the brain. Infestations with </a:t>
            </a:r>
            <a:r>
              <a:rPr lang="en-US" i="1" dirty="0" smtClean="0"/>
              <a:t>C. </a:t>
            </a:r>
            <a:r>
              <a:rPr lang="en-US" i="1" dirty="0" err="1" smtClean="0"/>
              <a:t>hominovorax</a:t>
            </a:r>
            <a:r>
              <a:rPr lang="en-US" dirty="0" smtClean="0"/>
              <a:t>, which causes wound </a:t>
            </a:r>
            <a:r>
              <a:rPr lang="en-US" dirty="0" err="1" smtClean="0"/>
              <a:t>myiasis</a:t>
            </a:r>
            <a:r>
              <a:rPr lang="en-US" dirty="0" smtClean="0"/>
              <a:t>, can be more serious, as this species may travel through living tissue in the body and not stay </a:t>
            </a:r>
            <a:r>
              <a:rPr lang="en-US" dirty="0" err="1" smtClean="0"/>
              <a:t>subdermal</a:t>
            </a:r>
            <a:r>
              <a:rPr lang="en-US" dirty="0" smtClean="0"/>
              <a:t> like most of the other species of flies that cause </a:t>
            </a:r>
            <a:r>
              <a:rPr lang="en-US" dirty="0" err="1" smtClean="0"/>
              <a:t>myiasis</a:t>
            </a:r>
            <a:r>
              <a:rPr lang="en-US" dirty="0" smtClean="0"/>
              <a:t>. Death has occurred with severe infestations of </a:t>
            </a:r>
            <a:r>
              <a:rPr lang="en-US" i="1" dirty="0" smtClean="0"/>
              <a:t>C. </a:t>
            </a:r>
            <a:r>
              <a:rPr lang="en-US" i="1" dirty="0" err="1" smtClean="0"/>
              <a:t>hominovorax</a:t>
            </a:r>
            <a:r>
              <a:rPr lang="en-US" dirty="0" smtClean="0"/>
              <a:t>. Secondary bacterial infections may also occur. </a:t>
            </a:r>
            <a:r>
              <a:rPr lang="en-US" i="1" dirty="0" err="1" smtClean="0"/>
              <a:t>Oestrus</a:t>
            </a:r>
            <a:r>
              <a:rPr lang="en-US" i="1" dirty="0" smtClean="0"/>
              <a:t> </a:t>
            </a:r>
            <a:r>
              <a:rPr lang="en-US" i="1" dirty="0" err="1" smtClean="0"/>
              <a:t>ovis</a:t>
            </a:r>
            <a:r>
              <a:rPr lang="en-US" dirty="0" smtClean="0"/>
              <a:t> has been known to cause a condition called </a:t>
            </a:r>
            <a:r>
              <a:rPr lang="en-US" dirty="0" err="1" smtClean="0"/>
              <a:t>ophthalmomyiasis</a:t>
            </a:r>
            <a:r>
              <a:rPr lang="en-US" dirty="0" smtClean="0"/>
              <a:t>, which is infection of the eye with fly larvae. Flies in the genera </a:t>
            </a:r>
            <a:r>
              <a:rPr lang="en-US" i="1" dirty="0" err="1" smtClean="0"/>
              <a:t>Phormia</a:t>
            </a:r>
            <a:r>
              <a:rPr lang="en-US" dirty="0" smtClean="0"/>
              <a:t> and </a:t>
            </a:r>
            <a:r>
              <a:rPr lang="en-US" i="1" dirty="0" err="1" smtClean="0"/>
              <a:t>Phaenicia</a:t>
            </a:r>
            <a:r>
              <a:rPr lang="en-US" dirty="0" smtClean="0"/>
              <a:t> cause facultative </a:t>
            </a:r>
            <a:r>
              <a:rPr lang="en-US" dirty="0" err="1" smtClean="0"/>
              <a:t>myiasis</a:t>
            </a:r>
            <a:r>
              <a:rPr lang="en-US" dirty="0" smtClean="0"/>
              <a:t>, where adult flies lay their eggs in pre-existing, festering wounds and do not invade healthy, living tissue.</a:t>
            </a:r>
          </a:p>
          <a:p>
            <a:endParaRPr lang="uk-UA"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botfly2mx.jpg"/>
          <p:cNvPicPr>
            <a:picLocks noGrp="1" noChangeAspect="1"/>
          </p:cNvPicPr>
          <p:nvPr>
            <p:ph idx="1"/>
          </p:nvPr>
        </p:nvPicPr>
        <p:blipFill>
          <a:blip r:embed="rId2" cstate="print"/>
          <a:stretch>
            <a:fillRect/>
          </a:stretch>
        </p:blipFill>
        <p:spPr>
          <a:xfrm>
            <a:off x="3059832" y="0"/>
            <a:ext cx="4648200" cy="3708400"/>
          </a:xfrm>
        </p:spPr>
      </p:pic>
      <p:sp>
        <p:nvSpPr>
          <p:cNvPr id="5" name="Прямоугольник 4"/>
          <p:cNvSpPr/>
          <p:nvPr/>
        </p:nvSpPr>
        <p:spPr>
          <a:xfrm>
            <a:off x="755576" y="3717032"/>
            <a:ext cx="8388424" cy="3170099"/>
          </a:xfrm>
          <a:prstGeom prst="rect">
            <a:avLst/>
          </a:prstGeom>
        </p:spPr>
        <p:txBody>
          <a:bodyPr wrap="square">
            <a:spAutoFit/>
          </a:bodyPr>
          <a:lstStyle/>
          <a:p>
            <a:r>
              <a:rPr lang="en-US" sz="2000" dirty="0" smtClean="0"/>
              <a:t>The initial symptom of the presence of a </a:t>
            </a:r>
            <a:r>
              <a:rPr lang="en-US" sz="2000" dirty="0" err="1" smtClean="0"/>
              <a:t>bot</a:t>
            </a:r>
            <a:r>
              <a:rPr lang="en-US" sz="2000" dirty="0" smtClean="0"/>
              <a:t> fly is a </a:t>
            </a:r>
            <a:r>
              <a:rPr lang="en-US" sz="2000" dirty="0" err="1" smtClean="0"/>
              <a:t>cutaneous</a:t>
            </a:r>
            <a:r>
              <a:rPr lang="en-US" sz="2000" dirty="0" smtClean="0"/>
              <a:t> nodule that contains one larva (although this is not initially visible). The nodule is often called a </a:t>
            </a:r>
            <a:r>
              <a:rPr lang="en-US" sz="2000" dirty="0" smtClean="0">
                <a:hlinkClick r:id="rId3"/>
              </a:rPr>
              <a:t>warble</a:t>
            </a:r>
            <a:r>
              <a:rPr lang="en-US" sz="2000" dirty="0" smtClean="0"/>
              <a:t> or a </a:t>
            </a:r>
            <a:r>
              <a:rPr lang="en-US" sz="2000" dirty="0" smtClean="0">
                <a:hlinkClick r:id="rId4"/>
              </a:rPr>
              <a:t>furuncle</a:t>
            </a:r>
            <a:r>
              <a:rPr lang="en-US" sz="2000" dirty="0" smtClean="0"/>
              <a:t> and </a:t>
            </a:r>
            <a:r>
              <a:rPr lang="en-US" sz="2000" dirty="0" err="1" smtClean="0"/>
              <a:t>myiasis</a:t>
            </a:r>
            <a:r>
              <a:rPr lang="en-US" sz="2000" dirty="0" smtClean="0"/>
              <a:t> is often referred to as a furunculous disease. Unlike a puncture wound of a mosquito, the infected nodule discharges blood or serum continually because the larva needs to keep the wound open in order to breath. There is often </a:t>
            </a:r>
            <a:r>
              <a:rPr lang="en-US" sz="2000" dirty="0" err="1" smtClean="0">
                <a:hlinkClick r:id="rId5"/>
              </a:rPr>
              <a:t>pruritus</a:t>
            </a:r>
            <a:r>
              <a:rPr lang="en-US" sz="2000" dirty="0" smtClean="0"/>
              <a:t> and sometimes intense periodic shooting pain that occurs when the larva moves or matures to another </a:t>
            </a:r>
            <a:r>
              <a:rPr lang="en-US" sz="2000" dirty="0" err="1" smtClean="0"/>
              <a:t>instar</a:t>
            </a:r>
            <a:r>
              <a:rPr lang="en-US" sz="2000" dirty="0" smtClean="0"/>
              <a:t>. As the larva grows, movement can often be seen below the surface of the </a:t>
            </a:r>
            <a:r>
              <a:rPr lang="en-US" sz="2000" dirty="0" err="1" smtClean="0">
                <a:hlinkClick r:id="rId6"/>
              </a:rPr>
              <a:t>serosanguineous</a:t>
            </a:r>
            <a:r>
              <a:rPr lang="en-US" sz="2000" dirty="0" smtClean="0"/>
              <a:t> effusion. There may also be local </a:t>
            </a:r>
            <a:r>
              <a:rPr lang="en-US" sz="2000" dirty="0" err="1" smtClean="0">
                <a:hlinkClick r:id="rId7"/>
              </a:rPr>
              <a:t>lymphadenopathy</a:t>
            </a:r>
            <a:r>
              <a:rPr lang="en-US" sz="2000" dirty="0" smtClean="0"/>
              <a:t>, and fever and malaise if a secondary bacterial infection develops.</a:t>
            </a:r>
            <a:endParaRPr lang="ru-RU" sz="20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4624"/>
            <a:ext cx="8229600" cy="1143000"/>
          </a:xfrm>
        </p:spPr>
        <p:style>
          <a:lnRef idx="1">
            <a:schemeClr val="accent3"/>
          </a:lnRef>
          <a:fillRef idx="2">
            <a:schemeClr val="accent3"/>
          </a:fillRef>
          <a:effectRef idx="1">
            <a:schemeClr val="accent3"/>
          </a:effectRef>
          <a:fontRef idx="minor">
            <a:schemeClr val="dk1"/>
          </a:fontRef>
        </p:style>
        <p:txBody>
          <a:bodyPr/>
          <a:lstStyle/>
          <a:p>
            <a:r>
              <a:rPr lang="en-US" dirty="0" smtClean="0"/>
              <a:t>Treatment</a:t>
            </a:r>
            <a:endParaRPr lang="ru-RU" dirty="0"/>
          </a:p>
        </p:txBody>
      </p:sp>
      <p:pic>
        <p:nvPicPr>
          <p:cNvPr id="4" name="Содержимое 3" descr="botfly3mx.jpg"/>
          <p:cNvPicPr>
            <a:picLocks noGrp="1" noChangeAspect="1"/>
          </p:cNvPicPr>
          <p:nvPr>
            <p:ph idx="1"/>
          </p:nvPr>
        </p:nvPicPr>
        <p:blipFill>
          <a:blip r:embed="rId2" cstate="print"/>
          <a:stretch>
            <a:fillRect/>
          </a:stretch>
        </p:blipFill>
        <p:spPr>
          <a:xfrm>
            <a:off x="5539060" y="1412776"/>
            <a:ext cx="3497436" cy="3360665"/>
          </a:xfrm>
        </p:spPr>
      </p:pic>
      <p:sp>
        <p:nvSpPr>
          <p:cNvPr id="5" name="Прямоугольник 4"/>
          <p:cNvSpPr/>
          <p:nvPr/>
        </p:nvSpPr>
        <p:spPr>
          <a:xfrm>
            <a:off x="5544616" y="4797152"/>
            <a:ext cx="3599384" cy="1384995"/>
          </a:xfrm>
          <a:prstGeom prst="rect">
            <a:avLst/>
          </a:prstGeom>
        </p:spPr>
        <p:txBody>
          <a:bodyPr wrap="square">
            <a:spAutoFit/>
          </a:bodyPr>
          <a:lstStyle/>
          <a:p>
            <a:r>
              <a:rPr lang="en-US" sz="2800" dirty="0" smtClean="0"/>
              <a:t>The </a:t>
            </a:r>
            <a:r>
              <a:rPr lang="en-US" sz="2800" dirty="0" err="1" smtClean="0"/>
              <a:t>bot</a:t>
            </a:r>
            <a:r>
              <a:rPr lang="en-US" sz="2800" dirty="0" smtClean="0"/>
              <a:t> fly larva can be seen in the lesion at the top left</a:t>
            </a:r>
            <a:endParaRPr lang="ru-RU" sz="2800" dirty="0"/>
          </a:p>
        </p:txBody>
      </p:sp>
      <p:sp>
        <p:nvSpPr>
          <p:cNvPr id="6" name="Прямоугольник 5"/>
          <p:cNvSpPr/>
          <p:nvPr/>
        </p:nvSpPr>
        <p:spPr>
          <a:xfrm>
            <a:off x="720080" y="1124744"/>
            <a:ext cx="4572000" cy="5632311"/>
          </a:xfrm>
          <a:prstGeom prst="rect">
            <a:avLst/>
          </a:prstGeom>
        </p:spPr>
        <p:txBody>
          <a:bodyPr wrap="square">
            <a:spAutoFit/>
          </a:bodyPr>
          <a:lstStyle/>
          <a:p>
            <a:r>
              <a:rPr lang="en-US" sz="2000" dirty="0" smtClean="0"/>
              <a:t>Treatment entails removal of the larva, although some patients prefer to allow the larva to develop and emerge naturally. In the case of </a:t>
            </a:r>
            <a:r>
              <a:rPr lang="en-US" sz="2000" i="1" dirty="0" err="1" smtClean="0"/>
              <a:t>Dermatobia</a:t>
            </a:r>
            <a:r>
              <a:rPr lang="en-US" sz="2000" i="1" dirty="0" smtClean="0"/>
              <a:t> </a:t>
            </a:r>
            <a:r>
              <a:rPr lang="en-US" sz="2000" i="1" dirty="0" err="1" smtClean="0"/>
              <a:t>hominis</a:t>
            </a:r>
            <a:r>
              <a:rPr lang="en-US" sz="2000" dirty="0" smtClean="0"/>
              <a:t>, the Achilles heel is the need for the larva to breath air through the open wound. Cutting off the parasite's air supply is most often done by applying a thick layer (at least 5mm) of Vaseline, although nail polish, adhesive tape and even bacon have been reported to be used. Because of the lack of oxygen, the larva will usually emerge and can be pulled the remaining way out with forceps. However, it often takes a day for the larva to come far enough out to be grabbed with forceps. Surgery is not usually necessary unless the larva dies in situ and cannot be removed.</a:t>
            </a:r>
            <a:endParaRPr lang="ru-RU" sz="2000"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8229600" cy="1143000"/>
          </a:xfrm>
        </p:spPr>
        <p:style>
          <a:lnRef idx="1">
            <a:schemeClr val="accent3"/>
          </a:lnRef>
          <a:fillRef idx="2">
            <a:schemeClr val="accent3"/>
          </a:fillRef>
          <a:effectRef idx="1">
            <a:schemeClr val="accent3"/>
          </a:effectRef>
          <a:fontRef idx="minor">
            <a:schemeClr val="dk1"/>
          </a:fontRef>
        </p:style>
        <p:txBody>
          <a:bodyPr/>
          <a:lstStyle/>
          <a:p>
            <a:r>
              <a:rPr lang="en-US" dirty="0" err="1" smtClean="0"/>
              <a:t>bot</a:t>
            </a:r>
            <a:r>
              <a:rPr lang="en-US" dirty="0" smtClean="0"/>
              <a:t> fly larva</a:t>
            </a:r>
            <a:endParaRPr lang="ru-RU" dirty="0"/>
          </a:p>
        </p:txBody>
      </p:sp>
      <p:pic>
        <p:nvPicPr>
          <p:cNvPr id="4" name="Содержимое 3" descr="botfly1mx.jpg"/>
          <p:cNvPicPr>
            <a:picLocks noGrp="1" noChangeAspect="1"/>
          </p:cNvPicPr>
          <p:nvPr>
            <p:ph idx="1"/>
          </p:nvPr>
        </p:nvPicPr>
        <p:blipFill>
          <a:blip r:embed="rId2" cstate="print"/>
          <a:stretch>
            <a:fillRect/>
          </a:stretch>
        </p:blipFill>
        <p:spPr>
          <a:xfrm>
            <a:off x="2411760" y="1268760"/>
            <a:ext cx="6192688" cy="4045055"/>
          </a:xfrm>
        </p:spPr>
      </p:pic>
      <p:sp>
        <p:nvSpPr>
          <p:cNvPr id="5" name="Прямоугольник 4"/>
          <p:cNvSpPr/>
          <p:nvPr/>
        </p:nvSpPr>
        <p:spPr>
          <a:xfrm>
            <a:off x="4067944" y="5288340"/>
            <a:ext cx="4572000" cy="1569660"/>
          </a:xfrm>
          <a:prstGeom prst="rect">
            <a:avLst/>
          </a:prstGeom>
        </p:spPr>
        <p:txBody>
          <a:bodyPr wrap="square">
            <a:spAutoFit/>
          </a:bodyPr>
          <a:lstStyle/>
          <a:p>
            <a:r>
              <a:rPr lang="en-US" sz="3200" dirty="0" smtClean="0"/>
              <a:t>The </a:t>
            </a:r>
            <a:r>
              <a:rPr lang="en-US" sz="3200" dirty="0" err="1" smtClean="0"/>
              <a:t>bot</a:t>
            </a:r>
            <a:r>
              <a:rPr lang="en-US" sz="3200" dirty="0" smtClean="0"/>
              <a:t> fly removed after application of </a:t>
            </a:r>
            <a:r>
              <a:rPr lang="en-US" sz="3200" dirty="0" err="1" smtClean="0"/>
              <a:t>vaseline</a:t>
            </a:r>
            <a:r>
              <a:rPr lang="en-US" sz="3200" dirty="0" smtClean="0"/>
              <a:t> for 24 hours</a:t>
            </a:r>
            <a:endParaRPr lang="ru-RU" sz="3200"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2708920"/>
            <a:ext cx="8913168" cy="4525963"/>
          </a:xfrm>
        </p:spPr>
        <p:txBody>
          <a:bodyPr/>
          <a:lstStyle/>
          <a:p>
            <a:pPr>
              <a:buNone/>
            </a:pPr>
            <a:r>
              <a:rPr lang="en-US" i="1" dirty="0" err="1" smtClean="0"/>
              <a:t>Dermatobia</a:t>
            </a:r>
            <a:r>
              <a:rPr lang="en-US" i="1" dirty="0" smtClean="0"/>
              <a:t> </a:t>
            </a:r>
            <a:r>
              <a:rPr lang="en-US" i="1" dirty="0" err="1" smtClean="0"/>
              <a:t>hominis</a:t>
            </a:r>
            <a:r>
              <a:rPr lang="en-US" dirty="0" smtClean="0"/>
              <a:t>  (</a:t>
            </a:r>
            <a:r>
              <a:rPr lang="en-US" dirty="0" err="1" smtClean="0"/>
              <a:t>Bot</a:t>
            </a:r>
            <a:r>
              <a:rPr lang="en-US" dirty="0" smtClean="0"/>
              <a:t> fly) Frontal view. </a:t>
            </a:r>
            <a:br>
              <a:rPr lang="en-US" dirty="0" smtClean="0"/>
            </a:br>
            <a:r>
              <a:rPr lang="en-US" dirty="0" err="1" smtClean="0"/>
              <a:t>Bot</a:t>
            </a:r>
            <a:r>
              <a:rPr lang="en-US" dirty="0" smtClean="0"/>
              <a:t> fly is a bluebottle-like fly with yellow to orange head and legs. The thorax is dark blue with a </a:t>
            </a:r>
            <a:r>
              <a:rPr lang="en-US" dirty="0" err="1" smtClean="0"/>
              <a:t>greyish</a:t>
            </a:r>
            <a:r>
              <a:rPr lang="en-US" dirty="0" smtClean="0"/>
              <a:t> bloom; the abdomen is short and broad and has a brilliant blue color. Adults have atrophied mouthparts and do not feed, relying instead on food reserves accumulated during the larval stage.</a:t>
            </a:r>
            <a:endParaRPr lang="ru-RU" dirty="0"/>
          </a:p>
        </p:txBody>
      </p:sp>
      <p:pic>
        <p:nvPicPr>
          <p:cNvPr id="4" name="Рисунок 3" descr="warble2.jpg"/>
          <p:cNvPicPr>
            <a:picLocks noChangeAspect="1"/>
          </p:cNvPicPr>
          <p:nvPr/>
        </p:nvPicPr>
        <p:blipFill>
          <a:blip r:embed="rId2" cstate="print"/>
          <a:stretch>
            <a:fillRect/>
          </a:stretch>
        </p:blipFill>
        <p:spPr>
          <a:xfrm>
            <a:off x="2699792" y="0"/>
            <a:ext cx="3978876" cy="2669059"/>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i="1" dirty="0" err="1" smtClean="0"/>
              <a:t>Dermatobia</a:t>
            </a:r>
            <a:r>
              <a:rPr lang="en-US" i="1" dirty="0" smtClean="0"/>
              <a:t> </a:t>
            </a:r>
            <a:r>
              <a:rPr lang="en-US" i="1" dirty="0" err="1" smtClean="0"/>
              <a:t>hominis</a:t>
            </a:r>
            <a:endParaRPr lang="ru-RU" dirty="0"/>
          </a:p>
        </p:txBody>
      </p:sp>
      <p:pic>
        <p:nvPicPr>
          <p:cNvPr id="4" name="Содержимое 3" descr="warble.jpg"/>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251520" y="1628800"/>
            <a:ext cx="3898529" cy="2599019"/>
          </a:xfrm>
        </p:spPr>
      </p:pic>
      <p:sp>
        <p:nvSpPr>
          <p:cNvPr id="5" name="Прямоугольник 4"/>
          <p:cNvSpPr/>
          <p:nvPr/>
        </p:nvSpPr>
        <p:spPr>
          <a:xfrm>
            <a:off x="1187624" y="4797152"/>
            <a:ext cx="2862707" cy="830997"/>
          </a:xfrm>
          <a:prstGeom prst="rect">
            <a:avLst/>
          </a:prstGeom>
        </p:spPr>
        <p:txBody>
          <a:bodyPr wrap="none">
            <a:spAutoFit/>
          </a:bodyPr>
          <a:lstStyle/>
          <a:p>
            <a:r>
              <a:rPr lang="en-US" sz="2400" i="1" dirty="0" err="1" smtClean="0"/>
              <a:t>Dermatobia</a:t>
            </a:r>
            <a:r>
              <a:rPr lang="en-US" sz="2400" i="1" dirty="0" smtClean="0"/>
              <a:t> </a:t>
            </a:r>
            <a:r>
              <a:rPr lang="en-US" sz="2400" i="1" dirty="0" err="1" smtClean="0"/>
              <a:t>hominis</a:t>
            </a:r>
            <a:r>
              <a:rPr lang="en-US" sz="2400" dirty="0" smtClean="0"/>
              <a:t>  </a:t>
            </a:r>
          </a:p>
          <a:p>
            <a:r>
              <a:rPr lang="en-US" sz="2400" dirty="0" smtClean="0"/>
              <a:t>Female lateral view</a:t>
            </a:r>
            <a:endParaRPr lang="ru-RU" sz="2400" dirty="0"/>
          </a:p>
        </p:txBody>
      </p:sp>
      <p:pic>
        <p:nvPicPr>
          <p:cNvPr id="6" name="Рисунок 5" descr="warble3.jpg"/>
          <p:cNvPicPr>
            <a:picLocks noChangeAspect="1"/>
          </p:cNvPicPr>
          <p:nvPr/>
        </p:nvPicPr>
        <p:blipFill>
          <a:blip r:embed="rId3" cstate="print"/>
          <a:stretch>
            <a:fillRect/>
          </a:stretch>
        </p:blipFill>
        <p:spPr>
          <a:xfrm>
            <a:off x="4757351" y="1700808"/>
            <a:ext cx="4386649" cy="2471351"/>
          </a:xfrm>
          <a:prstGeom prst="rect">
            <a:avLst/>
          </a:prstGeom>
        </p:spPr>
      </p:pic>
      <p:sp>
        <p:nvSpPr>
          <p:cNvPr id="7" name="Прямоугольник 6"/>
          <p:cNvSpPr/>
          <p:nvPr/>
        </p:nvSpPr>
        <p:spPr>
          <a:xfrm>
            <a:off x="4572000" y="4293096"/>
            <a:ext cx="4572000" cy="2677656"/>
          </a:xfrm>
          <a:prstGeom prst="rect">
            <a:avLst/>
          </a:prstGeom>
        </p:spPr>
        <p:txBody>
          <a:bodyPr wrap="square">
            <a:spAutoFit/>
          </a:bodyPr>
          <a:lstStyle/>
          <a:p>
            <a:r>
              <a:rPr lang="en-US" sz="2400" dirty="0" smtClean="0"/>
              <a:t>Eggs of </a:t>
            </a:r>
            <a:r>
              <a:rPr lang="en-US" sz="2400" i="1" dirty="0" err="1" smtClean="0"/>
              <a:t>Dermatobia</a:t>
            </a:r>
            <a:r>
              <a:rPr lang="en-US" sz="2400" i="1" dirty="0" smtClean="0"/>
              <a:t> </a:t>
            </a:r>
            <a:r>
              <a:rPr lang="en-US" sz="2400" i="1" dirty="0" err="1" smtClean="0"/>
              <a:t>hominis</a:t>
            </a:r>
            <a:r>
              <a:rPr lang="en-US" sz="2400" i="1" dirty="0" smtClean="0"/>
              <a:t> </a:t>
            </a:r>
            <a:br>
              <a:rPr lang="en-US" sz="2400" i="1" dirty="0" smtClean="0"/>
            </a:br>
            <a:r>
              <a:rPr lang="en-US" sz="2400" dirty="0" smtClean="0"/>
              <a:t>Eggs are glued to the abdomen of a carrier fly.  When the </a:t>
            </a:r>
            <a:r>
              <a:rPr lang="en-US" sz="2400" dirty="0" err="1" smtClean="0"/>
              <a:t>Dermatobia</a:t>
            </a:r>
            <a:r>
              <a:rPr lang="en-US" sz="2400" dirty="0" smtClean="0"/>
              <a:t> female is ready to </a:t>
            </a:r>
            <a:r>
              <a:rPr lang="en-US" sz="2400" dirty="0" err="1" smtClean="0"/>
              <a:t>oviposit</a:t>
            </a:r>
            <a:r>
              <a:rPr lang="en-US" sz="2400" dirty="0" smtClean="0"/>
              <a:t>, she captures another insect - usually a fly - and glues her eggs to the captured insect's abdomen. </a:t>
            </a:r>
            <a:endParaRPr lang="ru-RU" sz="2400"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4624"/>
            <a:ext cx="8229600" cy="1143000"/>
          </a:xfrm>
        </p:spPr>
        <p:style>
          <a:lnRef idx="1">
            <a:schemeClr val="accent3"/>
          </a:lnRef>
          <a:fillRef idx="2">
            <a:schemeClr val="accent3"/>
          </a:fillRef>
          <a:effectRef idx="1">
            <a:schemeClr val="accent3"/>
          </a:effectRef>
          <a:fontRef idx="minor">
            <a:schemeClr val="dk1"/>
          </a:fontRef>
        </p:style>
        <p:txBody>
          <a:bodyPr/>
          <a:lstStyle/>
          <a:p>
            <a:r>
              <a:rPr lang="en-US" i="1" dirty="0" err="1" smtClean="0"/>
              <a:t>Dermatobia</a:t>
            </a:r>
            <a:r>
              <a:rPr lang="en-US" i="1" dirty="0" smtClean="0"/>
              <a:t> </a:t>
            </a:r>
            <a:r>
              <a:rPr lang="en-US" i="1" dirty="0" err="1" smtClean="0"/>
              <a:t>hominis</a:t>
            </a:r>
            <a:r>
              <a:rPr lang="en-US" i="1" dirty="0" smtClean="0"/>
              <a:t> </a:t>
            </a:r>
            <a:r>
              <a:rPr lang="en-US" dirty="0" smtClean="0"/>
              <a:t>pupa</a:t>
            </a:r>
            <a:endParaRPr lang="ru-RU" dirty="0"/>
          </a:p>
        </p:txBody>
      </p:sp>
      <p:pic>
        <p:nvPicPr>
          <p:cNvPr id="4" name="Содержимое 3" descr="bot-pupa.jpg"/>
          <p:cNvPicPr>
            <a:picLocks noGrp="1" noChangeAspect="1"/>
          </p:cNvPicPr>
          <p:nvPr>
            <p:ph idx="1"/>
          </p:nvPr>
        </p:nvPicPr>
        <p:blipFill>
          <a:blip r:embed="rId2" cstate="print"/>
          <a:stretch>
            <a:fillRect/>
          </a:stretch>
        </p:blipFill>
        <p:spPr>
          <a:xfrm>
            <a:off x="2627784" y="1412776"/>
            <a:ext cx="3756454" cy="2681416"/>
          </a:xfrm>
        </p:spPr>
      </p:pic>
      <p:sp>
        <p:nvSpPr>
          <p:cNvPr id="5" name="Прямоугольник 4"/>
          <p:cNvSpPr/>
          <p:nvPr/>
        </p:nvSpPr>
        <p:spPr>
          <a:xfrm>
            <a:off x="683568" y="4255928"/>
            <a:ext cx="8460432" cy="2062103"/>
          </a:xfrm>
          <a:prstGeom prst="rect">
            <a:avLst/>
          </a:prstGeom>
        </p:spPr>
        <p:txBody>
          <a:bodyPr wrap="square">
            <a:spAutoFit/>
          </a:bodyPr>
          <a:lstStyle/>
          <a:p>
            <a:pPr algn="ctr"/>
            <a:r>
              <a:rPr lang="en-US" sz="3200" i="1" dirty="0" err="1" smtClean="0"/>
              <a:t>Dermatobia</a:t>
            </a:r>
            <a:r>
              <a:rPr lang="en-US" sz="3200" i="1" dirty="0" smtClean="0"/>
              <a:t> </a:t>
            </a:r>
            <a:r>
              <a:rPr lang="en-US" sz="3200" i="1" dirty="0" err="1" smtClean="0"/>
              <a:t>hominis</a:t>
            </a:r>
            <a:r>
              <a:rPr lang="en-US" sz="3200" i="1" dirty="0" smtClean="0"/>
              <a:t> </a:t>
            </a:r>
            <a:r>
              <a:rPr lang="en-US" sz="3200" dirty="0" smtClean="0"/>
              <a:t>pupa</a:t>
            </a:r>
            <a:r>
              <a:rPr lang="en-US" sz="3200" i="1" dirty="0" smtClean="0"/>
              <a:t> </a:t>
            </a:r>
            <a:r>
              <a:rPr lang="en-US" sz="3200" dirty="0" smtClean="0"/>
              <a:t>Most mature larvae drop during early morning hours. They burrow into upper soil or debris for about 20 min and form a hardened </a:t>
            </a:r>
            <a:r>
              <a:rPr lang="en-US" sz="3200" dirty="0" err="1" smtClean="0"/>
              <a:t>puparium</a:t>
            </a:r>
            <a:r>
              <a:rPr lang="en-US" sz="3200" dirty="0" smtClean="0"/>
              <a:t> in 2-3 days.</a:t>
            </a:r>
            <a:endParaRPr lang="ru-RU" sz="3200"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normAutofit fontScale="90000"/>
          </a:bodyPr>
          <a:lstStyle/>
          <a:p>
            <a:r>
              <a:rPr lang="en-US" dirty="0" err="1" smtClean="0"/>
              <a:t>Tumbu</a:t>
            </a:r>
            <a:r>
              <a:rPr lang="en-US" dirty="0" smtClean="0"/>
              <a:t> fly (</a:t>
            </a:r>
            <a:r>
              <a:rPr lang="en-US" i="1" dirty="0" err="1" smtClean="0"/>
              <a:t>Cordylobia</a:t>
            </a:r>
            <a:r>
              <a:rPr lang="en-US" i="1" dirty="0" smtClean="0"/>
              <a:t> </a:t>
            </a:r>
            <a:r>
              <a:rPr lang="en-US" i="1" dirty="0" err="1" smtClean="0"/>
              <a:t>anthropophaga</a:t>
            </a:r>
            <a:r>
              <a:rPr lang="en-US" dirty="0" smtClean="0"/>
              <a:t>)</a:t>
            </a:r>
            <a:endParaRPr lang="ru-RU" dirty="0"/>
          </a:p>
        </p:txBody>
      </p:sp>
      <p:sp>
        <p:nvSpPr>
          <p:cNvPr id="3" name="Содержимое 2"/>
          <p:cNvSpPr>
            <a:spLocks noGrp="1"/>
          </p:cNvSpPr>
          <p:nvPr>
            <p:ph idx="1"/>
          </p:nvPr>
        </p:nvSpPr>
        <p:spPr/>
        <p:txBody>
          <a:bodyPr/>
          <a:lstStyle/>
          <a:p>
            <a:r>
              <a:rPr lang="en-US" dirty="0" err="1" smtClean="0"/>
              <a:t>Tumbu</a:t>
            </a:r>
            <a:r>
              <a:rPr lang="en-US" dirty="0" smtClean="0"/>
              <a:t> fly (</a:t>
            </a:r>
            <a:r>
              <a:rPr lang="en-US" i="1" dirty="0" err="1" smtClean="0"/>
              <a:t>Cordylobia</a:t>
            </a:r>
            <a:r>
              <a:rPr lang="en-US" i="1" dirty="0" smtClean="0"/>
              <a:t> </a:t>
            </a:r>
            <a:r>
              <a:rPr lang="en-US" i="1" dirty="0" err="1" smtClean="0"/>
              <a:t>anthropophaga</a:t>
            </a:r>
            <a:r>
              <a:rPr lang="en-US" dirty="0" smtClean="0"/>
              <a:t>) is found in sub-Saharan Africa and causes a </a:t>
            </a:r>
            <a:r>
              <a:rPr lang="en-US" dirty="0" err="1" smtClean="0"/>
              <a:t>furuncular</a:t>
            </a:r>
            <a:r>
              <a:rPr lang="en-US" dirty="0" smtClean="0"/>
              <a:t> </a:t>
            </a:r>
            <a:r>
              <a:rPr lang="en-US" dirty="0" err="1" smtClean="0"/>
              <a:t>myiasis</a:t>
            </a:r>
            <a:r>
              <a:rPr lang="en-US" dirty="0" smtClean="0"/>
              <a:t> similar to </a:t>
            </a:r>
            <a:r>
              <a:rPr lang="en-US" dirty="0" err="1" smtClean="0"/>
              <a:t>bot</a:t>
            </a:r>
            <a:r>
              <a:rPr lang="en-US" dirty="0" smtClean="0"/>
              <a:t> fly .</a:t>
            </a:r>
          </a:p>
          <a:p>
            <a:r>
              <a:rPr lang="en-US" dirty="0" smtClean="0"/>
              <a:t>The patient comes in contact with eggs on the ground or deposited on clothes. After hatching, the larva burrows into the skin. The eggs are killed by ironing clothes but for many people that may be impractical.</a:t>
            </a:r>
            <a:endParaRPr lang="ru-RU"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1143000"/>
          </a:xfrm>
        </p:spPr>
        <p:style>
          <a:lnRef idx="1">
            <a:schemeClr val="accent3"/>
          </a:lnRef>
          <a:fillRef idx="2">
            <a:schemeClr val="accent3"/>
          </a:fillRef>
          <a:effectRef idx="1">
            <a:schemeClr val="accent3"/>
          </a:effectRef>
          <a:fontRef idx="minor">
            <a:schemeClr val="dk1"/>
          </a:fontRef>
        </p:style>
        <p:txBody>
          <a:bodyPr/>
          <a:lstStyle/>
          <a:p>
            <a:r>
              <a:rPr lang="en-US" i="1" dirty="0" err="1" smtClean="0"/>
              <a:t>Dermatobia</a:t>
            </a:r>
            <a:r>
              <a:rPr lang="en-US" i="1" dirty="0" smtClean="0"/>
              <a:t> </a:t>
            </a:r>
            <a:r>
              <a:rPr lang="en-US" i="1" dirty="0" err="1" smtClean="0"/>
              <a:t>hominis</a:t>
            </a:r>
            <a:endParaRPr lang="ru-RU" dirty="0"/>
          </a:p>
        </p:txBody>
      </p:sp>
      <p:pic>
        <p:nvPicPr>
          <p:cNvPr id="4" name="Содержимое 3" descr="tumbu1.jpg"/>
          <p:cNvPicPr>
            <a:picLocks noGrp="1" noChangeAspect="1"/>
          </p:cNvPicPr>
          <p:nvPr>
            <p:ph idx="1"/>
          </p:nvPr>
        </p:nvPicPr>
        <p:blipFill>
          <a:blip r:embed="rId2" cstate="print"/>
          <a:stretch>
            <a:fillRect/>
          </a:stretch>
        </p:blipFill>
        <p:spPr>
          <a:xfrm>
            <a:off x="35496" y="1124744"/>
            <a:ext cx="3657600" cy="3657600"/>
          </a:xfrm>
        </p:spPr>
      </p:pic>
      <p:sp>
        <p:nvSpPr>
          <p:cNvPr id="5" name="Прямоугольник 4"/>
          <p:cNvSpPr/>
          <p:nvPr/>
        </p:nvSpPr>
        <p:spPr>
          <a:xfrm>
            <a:off x="0" y="4725144"/>
            <a:ext cx="3995936" cy="2062103"/>
          </a:xfrm>
          <a:prstGeom prst="rect">
            <a:avLst/>
          </a:prstGeom>
        </p:spPr>
        <p:txBody>
          <a:bodyPr wrap="square">
            <a:spAutoFit/>
          </a:bodyPr>
          <a:lstStyle/>
          <a:p>
            <a:r>
              <a:rPr lang="en-US" sz="3200" dirty="0" err="1" smtClean="0"/>
              <a:t>Furuncular</a:t>
            </a:r>
            <a:r>
              <a:rPr lang="en-US" sz="3200" dirty="0" smtClean="0"/>
              <a:t> breast lesion with multiple sinuses containing </a:t>
            </a:r>
            <a:r>
              <a:rPr lang="en-US" sz="3200" dirty="0" err="1" smtClean="0"/>
              <a:t>Tumbu</a:t>
            </a:r>
            <a:r>
              <a:rPr lang="en-US" sz="3200" dirty="0" smtClean="0"/>
              <a:t> fly larvae.</a:t>
            </a:r>
            <a:endParaRPr lang="ru-RU" sz="3200" dirty="0"/>
          </a:p>
        </p:txBody>
      </p:sp>
      <p:pic>
        <p:nvPicPr>
          <p:cNvPr id="6" name="Содержимое 3" descr="tumbu2.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846874" y="1196752"/>
            <a:ext cx="4297126" cy="3312368"/>
          </a:xfrm>
          <a:prstGeom prst="rect">
            <a:avLst/>
          </a:prstGeom>
        </p:spPr>
      </p:pic>
      <p:sp>
        <p:nvSpPr>
          <p:cNvPr id="7" name="Прямокутник 6"/>
          <p:cNvSpPr/>
          <p:nvPr/>
        </p:nvSpPr>
        <p:spPr>
          <a:xfrm>
            <a:off x="4896544" y="4653136"/>
            <a:ext cx="4247456" cy="1077218"/>
          </a:xfrm>
          <a:prstGeom prst="rect">
            <a:avLst/>
          </a:prstGeom>
        </p:spPr>
        <p:txBody>
          <a:bodyPr wrap="square">
            <a:spAutoFit/>
          </a:bodyPr>
          <a:lstStyle/>
          <a:p>
            <a:r>
              <a:rPr lang="en-US" sz="3200" dirty="0" err="1" smtClean="0"/>
              <a:t>Tumbu</a:t>
            </a:r>
            <a:r>
              <a:rPr lang="en-US" sz="3200" dirty="0" smtClean="0"/>
              <a:t> fly larvae after removal from patient</a:t>
            </a:r>
          </a:p>
        </p:txBody>
      </p:sp>
      <p:sp>
        <p:nvSpPr>
          <p:cNvPr id="8" name="Прямокутник 7"/>
          <p:cNvSpPr/>
          <p:nvPr/>
        </p:nvSpPr>
        <p:spPr>
          <a:xfrm>
            <a:off x="3779912" y="6021288"/>
            <a:ext cx="2518638" cy="369332"/>
          </a:xfrm>
          <a:prstGeom prst="rect">
            <a:avLst/>
          </a:prstGeom>
        </p:spPr>
        <p:txBody>
          <a:bodyPr wrap="none">
            <a:spAutoFit/>
          </a:bodyPr>
          <a:lstStyle/>
          <a:p>
            <a:r>
              <a:rPr lang="en-US" dirty="0" smtClean="0"/>
              <a:t>See video about this also</a:t>
            </a:r>
            <a:endParaRPr lang="uk-UA"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Head Lice: Adult louse and two nymphs</a:t>
            </a:r>
            <a:endParaRPr lang="ru-RU" dirty="0"/>
          </a:p>
        </p:txBody>
      </p:sp>
      <p:sp>
        <p:nvSpPr>
          <p:cNvPr id="3" name="Содержимое 2"/>
          <p:cNvSpPr>
            <a:spLocks noGrp="1"/>
          </p:cNvSpPr>
          <p:nvPr>
            <p:ph idx="1"/>
          </p:nvPr>
        </p:nvSpPr>
        <p:spPr>
          <a:xfrm>
            <a:off x="457200" y="1600200"/>
            <a:ext cx="8229600" cy="5257800"/>
          </a:xfrm>
        </p:spPr>
        <p:txBody>
          <a:bodyPr>
            <a:normAutofit fontScale="92500"/>
          </a:bodyPr>
          <a:lstStyle/>
          <a:p>
            <a:endParaRPr lang="en-US" dirty="0" smtClean="0"/>
          </a:p>
          <a:p>
            <a:endParaRPr lang="en-US" dirty="0"/>
          </a:p>
          <a:p>
            <a:endParaRPr lang="en-US" dirty="0" smtClean="0"/>
          </a:p>
          <a:p>
            <a:endParaRPr lang="en-US" dirty="0" smtClean="0"/>
          </a:p>
          <a:p>
            <a:endParaRPr lang="en-US" dirty="0" smtClean="0"/>
          </a:p>
          <a:p>
            <a:r>
              <a:rPr lang="en-US" dirty="0" smtClean="0"/>
              <a:t>The adult louse is about the size of a sesame seed, has 6 legs (each with claws), and is tan to grayish-white. In persons with dark hair, the adult louse will appear darker. Females lay up to 8 nits per day. Females are usually larger than males. </a:t>
            </a:r>
            <a:endParaRPr lang="ru-RU" dirty="0"/>
          </a:p>
        </p:txBody>
      </p:sp>
      <p:pic>
        <p:nvPicPr>
          <p:cNvPr id="5" name="Рисунок 4" descr="lice4.jpg"/>
          <p:cNvPicPr>
            <a:picLocks noChangeAspect="1"/>
          </p:cNvPicPr>
          <p:nvPr/>
        </p:nvPicPr>
        <p:blipFill>
          <a:blip r:embed="rId2" cstate="print"/>
          <a:stretch>
            <a:fillRect/>
          </a:stretch>
        </p:blipFill>
        <p:spPr>
          <a:xfrm>
            <a:off x="1939468" y="1556792"/>
            <a:ext cx="4504740" cy="2520280"/>
          </a:xfrm>
          <a:prstGeom prst="rect">
            <a:avLst/>
          </a:prstGeom>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92696"/>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smtClean="0"/>
              <a:t/>
            </a:r>
            <a:br>
              <a:rPr lang="en-US" b="1" dirty="0" smtClean="0"/>
            </a:br>
            <a:r>
              <a:rPr lang="en-US" b="1" dirty="0" err="1" smtClean="0"/>
              <a:t>Cimex</a:t>
            </a:r>
            <a:r>
              <a:rPr lang="en-US" b="1" dirty="0" smtClean="0"/>
              <a:t> </a:t>
            </a:r>
            <a:r>
              <a:rPr lang="en-US" b="1" dirty="0" err="1" smtClean="0"/>
              <a:t>Lectularius</a:t>
            </a:r>
            <a:r>
              <a:rPr lang="en-US" b="1" dirty="0" smtClean="0"/>
              <a:t> - Bedbug</a:t>
            </a:r>
            <a:br>
              <a:rPr lang="en-US" b="1" dirty="0" smtClean="0"/>
            </a:br>
            <a:endParaRPr lang="uk-UA" dirty="0"/>
          </a:p>
        </p:txBody>
      </p:sp>
      <p:sp>
        <p:nvSpPr>
          <p:cNvPr id="3" name="Місце для вмісту 2"/>
          <p:cNvSpPr>
            <a:spLocks noGrp="1"/>
          </p:cNvSpPr>
          <p:nvPr>
            <p:ph idx="1"/>
          </p:nvPr>
        </p:nvSpPr>
        <p:spPr>
          <a:xfrm>
            <a:off x="0" y="764704"/>
            <a:ext cx="9144000" cy="4320480"/>
          </a:xfrm>
        </p:spPr>
        <p:txBody>
          <a:bodyPr>
            <a:normAutofit fontScale="55000" lnSpcReduction="20000"/>
          </a:bodyPr>
          <a:lstStyle/>
          <a:p>
            <a:pPr marL="0">
              <a:spcBef>
                <a:spcPts val="0"/>
              </a:spcBef>
              <a:buNone/>
            </a:pPr>
            <a:r>
              <a:rPr lang="en-US" dirty="0" smtClean="0">
                <a:latin typeface="Arial" pitchFamily="34" charset="0"/>
                <a:cs typeface="Arial" pitchFamily="34" charset="0"/>
              </a:rPr>
              <a:t>      Bedbugs are skin parasites that live inside or near beds and feed on blood during the night. The most common bedbug species is </a:t>
            </a:r>
            <a:r>
              <a:rPr lang="en-US" i="1" dirty="0" err="1" smtClean="0">
                <a:latin typeface="Arial" pitchFamily="34" charset="0"/>
                <a:cs typeface="Arial" pitchFamily="34" charset="0"/>
              </a:rPr>
              <a:t>Cimex</a:t>
            </a:r>
            <a:r>
              <a:rPr lang="en-US" i="1" dirty="0" smtClean="0">
                <a:latin typeface="Arial" pitchFamily="34" charset="0"/>
                <a:cs typeface="Arial" pitchFamily="34" charset="0"/>
              </a:rPr>
              <a:t> </a:t>
            </a:r>
            <a:r>
              <a:rPr lang="en-US" i="1" dirty="0" err="1" smtClean="0">
                <a:latin typeface="Arial" pitchFamily="34" charset="0"/>
                <a:cs typeface="Arial" pitchFamily="34" charset="0"/>
              </a:rPr>
              <a:t>lectularius</a:t>
            </a:r>
            <a:r>
              <a:rPr lang="en-US" dirty="0" smtClean="0">
                <a:latin typeface="Arial" pitchFamily="34" charset="0"/>
                <a:cs typeface="Arial" pitchFamily="34" charset="0"/>
              </a:rPr>
              <a:t>. Bedbugs remain in the same room as long as there is constant blood supply. They can survive a few years without feeding but normally eat every week, if the human host is present.</a:t>
            </a:r>
          </a:p>
          <a:p>
            <a:pPr marL="0">
              <a:spcBef>
                <a:spcPts val="0"/>
              </a:spcBef>
              <a:buNone/>
            </a:pPr>
            <a:r>
              <a:rPr lang="en-US" dirty="0" smtClean="0">
                <a:latin typeface="Arial" pitchFamily="34" charset="0"/>
                <a:cs typeface="Arial" pitchFamily="34" charset="0"/>
              </a:rPr>
              <a:t>      Bedbugs are flat and can easily hide in the wall or under the mattress. Adults are 1–3 mm wide and 4–5 mm long wingless brown bugs. They crawl towards the meal by following heat and carbon dioxide. They penetrate skin with two hollow tubes. The other is for drinking blood while the other injects anticoagulants and pain relieving anesthetics. After feeding for a few minutes a bedbug returns to its hiding place.</a:t>
            </a:r>
          </a:p>
          <a:p>
            <a:pPr marL="0">
              <a:spcBef>
                <a:spcPts val="0"/>
              </a:spcBef>
              <a:buNone/>
            </a:pPr>
            <a:r>
              <a:rPr lang="en-US" dirty="0" smtClean="0">
                <a:latin typeface="Arial" pitchFamily="34" charset="0"/>
                <a:cs typeface="Arial" pitchFamily="34" charset="0"/>
              </a:rPr>
              <a:t>      Bite marks might take up to a week to appear depending on the sensitivity of the host's skin. The bites are often in a sequence or a clump. One bedbug can leave a number of </a:t>
            </a:r>
            <a:r>
              <a:rPr lang="en-US" b="1" dirty="0" smtClean="0">
                <a:latin typeface="Arial" pitchFamily="34" charset="0"/>
                <a:cs typeface="Arial" pitchFamily="34" charset="0"/>
              </a:rPr>
              <a:t>sore red spots</a:t>
            </a:r>
            <a:r>
              <a:rPr lang="en-US" dirty="0" smtClean="0">
                <a:latin typeface="Arial" pitchFamily="34" charset="0"/>
                <a:cs typeface="Arial" pitchFamily="34" charset="0"/>
              </a:rPr>
              <a:t>, if it has to drill many holes before finding a blood vein. It also bites many times, if interrupted by a touch or movement. If the bedbug is not disturbed, there might only be one red spot. Spots can be found anywhere on the body. If bites are always found in a certain area, the hideout might become easier to find.</a:t>
            </a:r>
          </a:p>
          <a:p>
            <a:endParaRPr lang="uk-UA" dirty="0"/>
          </a:p>
        </p:txBody>
      </p:sp>
      <p:pic>
        <p:nvPicPr>
          <p:cNvPr id="4" name="Рисунок 3" descr="bedbug-cimex-lectularius.jpg"/>
          <p:cNvPicPr>
            <a:picLocks noChangeAspect="1"/>
          </p:cNvPicPr>
          <p:nvPr/>
        </p:nvPicPr>
        <p:blipFill>
          <a:blip r:embed="rId2" cstate="print"/>
          <a:stretch>
            <a:fillRect/>
          </a:stretch>
        </p:blipFill>
        <p:spPr>
          <a:xfrm>
            <a:off x="1827460" y="4509120"/>
            <a:ext cx="2883200" cy="2016224"/>
          </a:xfrm>
          <a:prstGeom prst="rect">
            <a:avLst/>
          </a:prstGeom>
        </p:spPr>
      </p:pic>
      <p:pic>
        <p:nvPicPr>
          <p:cNvPr id="6" name="Рисунок 5" descr="bedbug-nymph-on-skin.jpg"/>
          <p:cNvPicPr>
            <a:picLocks noChangeAspect="1"/>
          </p:cNvPicPr>
          <p:nvPr/>
        </p:nvPicPr>
        <p:blipFill>
          <a:blip r:embed="rId3" cstate="print"/>
          <a:stretch>
            <a:fillRect/>
          </a:stretch>
        </p:blipFill>
        <p:spPr>
          <a:xfrm>
            <a:off x="5030282" y="4509120"/>
            <a:ext cx="3225958" cy="2016224"/>
          </a:xfrm>
          <a:prstGeom prst="rect">
            <a:avLst/>
          </a:prstGeom>
        </p:spPr>
      </p:pic>
      <p:sp>
        <p:nvSpPr>
          <p:cNvPr id="7" name="Прямокутник 6"/>
          <p:cNvSpPr/>
          <p:nvPr/>
        </p:nvSpPr>
        <p:spPr>
          <a:xfrm>
            <a:off x="2483768" y="6516052"/>
            <a:ext cx="6480720" cy="369332"/>
          </a:xfrm>
          <a:prstGeom prst="rect">
            <a:avLst/>
          </a:prstGeom>
        </p:spPr>
        <p:txBody>
          <a:bodyPr wrap="square">
            <a:spAutoFit/>
          </a:bodyPr>
          <a:lstStyle/>
          <a:p>
            <a:pPr algn="ctr"/>
            <a:r>
              <a:rPr lang="en-US" dirty="0" smtClean="0">
                <a:latin typeface="Arial" pitchFamily="34" charset="0"/>
                <a:cs typeface="Arial" pitchFamily="34" charset="0"/>
              </a:rPr>
              <a:t>Bedbug adult (left) and nymph (right) on skin </a:t>
            </a:r>
            <a:endParaRPr lang="uk-UA"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20688"/>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err="1" smtClean="0"/>
              <a:t>Cimex</a:t>
            </a:r>
            <a:r>
              <a:rPr lang="en-US" b="1" dirty="0" smtClean="0"/>
              <a:t> </a:t>
            </a:r>
            <a:r>
              <a:rPr lang="en-US" b="1" dirty="0" err="1" smtClean="0"/>
              <a:t>Lectularius</a:t>
            </a:r>
            <a:r>
              <a:rPr lang="en-US" b="1" dirty="0" smtClean="0"/>
              <a:t> - Bedbug</a:t>
            </a:r>
            <a:endParaRPr lang="uk-UA" dirty="0"/>
          </a:p>
        </p:txBody>
      </p:sp>
      <p:sp>
        <p:nvSpPr>
          <p:cNvPr id="3" name="Місце для вмісту 2"/>
          <p:cNvSpPr>
            <a:spLocks noGrp="1"/>
          </p:cNvSpPr>
          <p:nvPr>
            <p:ph idx="1"/>
          </p:nvPr>
        </p:nvSpPr>
        <p:spPr>
          <a:xfrm>
            <a:off x="0" y="692696"/>
            <a:ext cx="9144000" cy="5433467"/>
          </a:xfrm>
        </p:spPr>
        <p:txBody>
          <a:bodyPr>
            <a:normAutofit fontScale="62500" lnSpcReduction="20000"/>
          </a:bodyPr>
          <a:lstStyle/>
          <a:p>
            <a:r>
              <a:rPr lang="en-US" dirty="0" smtClean="0">
                <a:latin typeface="Arial" pitchFamily="34" charset="0"/>
                <a:cs typeface="Arial" pitchFamily="34" charset="0"/>
              </a:rPr>
              <a:t>Some chemical sprays are effective against adult bedbugs but powerless against eggs. The preferred </a:t>
            </a:r>
            <a:r>
              <a:rPr lang="en-US" b="1" dirty="0" smtClean="0">
                <a:latin typeface="Arial" pitchFamily="34" charset="0"/>
                <a:cs typeface="Arial" pitchFamily="34" charset="0"/>
              </a:rPr>
              <a:t>treatment for an apartment</a:t>
            </a:r>
            <a:r>
              <a:rPr lang="en-US" dirty="0" smtClean="0">
                <a:latin typeface="Arial" pitchFamily="34" charset="0"/>
                <a:cs typeface="Arial" pitchFamily="34" charset="0"/>
              </a:rPr>
              <a:t> is to use heat. New heating methods are effective against most domestic bugs and safe for delicate furniture. (See the link below for the heat method video.) High temperature of at least 45 °C is applied to trouble areas. A fabric steamer is handy for small items. Treating with other methods is effective, if the bugs are inside removable objects such as mattresses. In addition to heat, freezing a few days at -20 °C kills most parasites. The best </a:t>
            </a:r>
            <a:r>
              <a:rPr lang="en-US" b="1" dirty="0" smtClean="0">
                <a:latin typeface="Arial" pitchFamily="34" charset="0"/>
                <a:cs typeface="Arial" pitchFamily="34" charset="0"/>
              </a:rPr>
              <a:t>treatment for a human</a:t>
            </a:r>
            <a:r>
              <a:rPr lang="en-US" dirty="0" smtClean="0">
                <a:latin typeface="Arial" pitchFamily="34" charset="0"/>
                <a:cs typeface="Arial" pitchFamily="34" charset="0"/>
              </a:rPr>
              <a:t> is to stay away from bedbugs. If the bedbugs cannot be killed, there are a few ways to keep them away. Two-sided adhesive tape can be applied to bed legs to stop the bugs from crawling up into the bed. There are also some chemical powders that can be applied on the floor around the bed legs that kill bugs that walk over it. Moving out of the house is the best way as long as furniture and other objects are treated with heat or frost. A temporary vacation is not long enough because bedbugs can survive years without eating. Bags should be kept closed, when not in use on a vacation to stay clear from any additional bugs. Used clothes that are bought from flea markets should be washed immediately. You might want to avoid using other people's clothes or letting pets in the house.</a:t>
            </a:r>
            <a:endParaRPr lang="uk-UA" dirty="0">
              <a:latin typeface="Arial" pitchFamily="34" charset="0"/>
              <a:cs typeface="Arial" pitchFamily="34"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648072"/>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Life cycle</a:t>
            </a:r>
            <a:endParaRPr lang="uk-UA" dirty="0"/>
          </a:p>
        </p:txBody>
      </p:sp>
      <p:pic>
        <p:nvPicPr>
          <p:cNvPr id="4" name="Місце для вмісту 3" descr="cimex-lectularius-life-cycle.gif"/>
          <p:cNvPicPr>
            <a:picLocks noGrp="1" noChangeAspect="1"/>
          </p:cNvPicPr>
          <p:nvPr>
            <p:ph idx="1"/>
          </p:nvPr>
        </p:nvPicPr>
        <p:blipFill>
          <a:blip r:embed="rId2" cstate="print"/>
          <a:stretch>
            <a:fillRect/>
          </a:stretch>
        </p:blipFill>
        <p:spPr>
          <a:xfrm>
            <a:off x="1386204" y="908720"/>
            <a:ext cx="6138123" cy="5692409"/>
          </a:xfr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404664"/>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Bedbug</a:t>
            </a:r>
            <a:r>
              <a:rPr lang="en-US" b="1" dirty="0" smtClean="0"/>
              <a:t> </a:t>
            </a:r>
            <a:r>
              <a:rPr lang="en-US" dirty="0" smtClean="0"/>
              <a:t>Control </a:t>
            </a:r>
            <a:endParaRPr lang="uk-UA" dirty="0"/>
          </a:p>
        </p:txBody>
      </p:sp>
      <p:sp>
        <p:nvSpPr>
          <p:cNvPr id="3" name="Місце для вмісту 2"/>
          <p:cNvSpPr>
            <a:spLocks noGrp="1"/>
          </p:cNvSpPr>
          <p:nvPr>
            <p:ph idx="1"/>
          </p:nvPr>
        </p:nvSpPr>
        <p:spPr>
          <a:xfrm>
            <a:off x="0" y="476672"/>
            <a:ext cx="9144000" cy="5649491"/>
          </a:xfrm>
        </p:spPr>
        <p:txBody>
          <a:bodyPr/>
          <a:lstStyle/>
          <a:p>
            <a:pPr>
              <a:buNone/>
            </a:pPr>
            <a:r>
              <a:rPr lang="en-US" dirty="0" smtClean="0"/>
              <a:t>Two sided tape can be used to prevent </a:t>
            </a:r>
            <a:r>
              <a:rPr lang="en-US" dirty="0" smtClean="0">
                <a:hlinkClick r:id="rId2"/>
              </a:rPr>
              <a:t>bedbugs</a:t>
            </a:r>
            <a:r>
              <a:rPr lang="en-US" dirty="0" smtClean="0"/>
              <a:t> from climbing in to the bed.</a:t>
            </a:r>
          </a:p>
          <a:p>
            <a:pPr>
              <a:buNone/>
            </a:pPr>
            <a:r>
              <a:rPr lang="en-US" dirty="0" smtClean="0"/>
              <a:t>Do use the insecticide and </a:t>
            </a:r>
          </a:p>
          <a:p>
            <a:pPr>
              <a:buNone/>
            </a:pPr>
            <a:r>
              <a:rPr lang="en-US" dirty="0" smtClean="0"/>
              <a:t>temperature treatments to rid the</a:t>
            </a:r>
          </a:p>
          <a:p>
            <a:pPr>
              <a:buNone/>
            </a:pPr>
            <a:r>
              <a:rPr lang="en-US" dirty="0" smtClean="0"/>
              <a:t>bedbugs.</a:t>
            </a:r>
            <a:endParaRPr lang="uk-UA" dirty="0"/>
          </a:p>
        </p:txBody>
      </p:sp>
      <p:pic>
        <p:nvPicPr>
          <p:cNvPr id="4" name="Рисунок 3" descr="duct-tape-bedbug-barrier.jpg"/>
          <p:cNvPicPr>
            <a:picLocks noChangeAspect="1"/>
          </p:cNvPicPr>
          <p:nvPr/>
        </p:nvPicPr>
        <p:blipFill>
          <a:blip r:embed="rId3" cstate="print"/>
          <a:stretch>
            <a:fillRect/>
          </a:stretch>
        </p:blipFill>
        <p:spPr>
          <a:xfrm>
            <a:off x="6372200" y="1193676"/>
            <a:ext cx="2533650" cy="2019300"/>
          </a:xfrm>
          <a:prstGeom prst="rect">
            <a:avLst/>
          </a:prstGeom>
        </p:spPr>
      </p:pic>
      <p:pic>
        <p:nvPicPr>
          <p:cNvPr id="5" name="Рисунок 4" descr="duct-tape.jpg"/>
          <p:cNvPicPr>
            <a:picLocks noChangeAspect="1"/>
          </p:cNvPicPr>
          <p:nvPr/>
        </p:nvPicPr>
        <p:blipFill>
          <a:blip r:embed="rId4" cstate="print"/>
          <a:stretch>
            <a:fillRect/>
          </a:stretch>
        </p:blipFill>
        <p:spPr>
          <a:xfrm>
            <a:off x="7020272" y="3284984"/>
            <a:ext cx="1905000" cy="130492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1143000"/>
          </a:xfrm>
        </p:spPr>
        <p:style>
          <a:lnRef idx="1">
            <a:schemeClr val="accent3"/>
          </a:lnRef>
          <a:fillRef idx="2">
            <a:schemeClr val="accent3"/>
          </a:fillRef>
          <a:effectRef idx="1">
            <a:schemeClr val="accent3"/>
          </a:effectRef>
          <a:fontRef idx="minor">
            <a:schemeClr val="dk1"/>
          </a:fontRef>
        </p:style>
        <p:txBody>
          <a:bodyPr/>
          <a:lstStyle/>
          <a:p>
            <a:r>
              <a:rPr lang="en-US" i="1" dirty="0" err="1" smtClean="0"/>
              <a:t>Pediculis</a:t>
            </a:r>
            <a:r>
              <a:rPr lang="en-US" i="1" dirty="0" smtClean="0"/>
              <a:t> </a:t>
            </a:r>
            <a:r>
              <a:rPr lang="en-US" i="1" dirty="0" err="1" smtClean="0"/>
              <a:t>humanus</a:t>
            </a:r>
            <a:r>
              <a:rPr lang="en-US" i="1" dirty="0" smtClean="0"/>
              <a:t> </a:t>
            </a:r>
            <a:r>
              <a:rPr lang="en-US" dirty="0" smtClean="0"/>
              <a:t>var. </a:t>
            </a:r>
            <a:r>
              <a:rPr lang="en-US" i="1" dirty="0" err="1" smtClean="0"/>
              <a:t>capitis</a:t>
            </a:r>
            <a:endParaRPr lang="ru-RU" dirty="0"/>
          </a:p>
        </p:txBody>
      </p:sp>
      <p:sp>
        <p:nvSpPr>
          <p:cNvPr id="3" name="Содержимое 2"/>
          <p:cNvSpPr>
            <a:spLocks noGrp="1"/>
          </p:cNvSpPr>
          <p:nvPr>
            <p:ph idx="1"/>
          </p:nvPr>
        </p:nvSpPr>
        <p:spPr>
          <a:xfrm>
            <a:off x="457200" y="1600200"/>
            <a:ext cx="8229600" cy="5257800"/>
          </a:xfrm>
        </p:spPr>
        <p:txBody>
          <a:bodyPr>
            <a:normAutofit fontScale="62500" lnSpcReduction="20000"/>
          </a:bodyPr>
          <a:lstStyle/>
          <a:p>
            <a:pPr>
              <a:buNone/>
            </a:pPr>
            <a:endParaRPr lang="en-US" dirty="0" smtClean="0"/>
          </a:p>
          <a:p>
            <a:pPr>
              <a:buNone/>
            </a:pPr>
            <a:endParaRPr lang="en-US" dirty="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r>
              <a:rPr lang="en-US" i="1" dirty="0" smtClean="0"/>
              <a:t>		</a:t>
            </a:r>
          </a:p>
          <a:p>
            <a:pPr>
              <a:buNone/>
            </a:pPr>
            <a:endParaRPr lang="en-US" i="1" dirty="0" smtClean="0"/>
          </a:p>
          <a:p>
            <a:pPr>
              <a:buNone/>
            </a:pPr>
            <a:r>
              <a:rPr lang="en-US" i="1" dirty="0" smtClean="0"/>
              <a:t>		</a:t>
            </a:r>
            <a:r>
              <a:rPr lang="en-US" i="1" dirty="0" err="1" smtClean="0"/>
              <a:t>Pediculis</a:t>
            </a:r>
            <a:r>
              <a:rPr lang="en-US" i="1" dirty="0" smtClean="0"/>
              <a:t> </a:t>
            </a:r>
            <a:r>
              <a:rPr lang="en-US" i="1" dirty="0" err="1" smtClean="0"/>
              <a:t>humanus</a:t>
            </a:r>
            <a:r>
              <a:rPr lang="en-US" i="1" dirty="0" smtClean="0"/>
              <a:t> </a:t>
            </a:r>
            <a:r>
              <a:rPr lang="en-US" dirty="0" smtClean="0"/>
              <a:t>var. </a:t>
            </a:r>
            <a:r>
              <a:rPr lang="en-US" i="1" dirty="0" err="1" smtClean="0"/>
              <a:t>capitis</a:t>
            </a:r>
            <a:r>
              <a:rPr lang="en-US" dirty="0" smtClean="0"/>
              <a:t> adult and egg (nit) on hair shaft </a:t>
            </a:r>
            <a:endParaRPr lang="ru-RU" dirty="0"/>
          </a:p>
        </p:txBody>
      </p:sp>
      <p:pic>
        <p:nvPicPr>
          <p:cNvPr id="5" name="Рисунок 4" descr="pcapiaeg.jpg"/>
          <p:cNvPicPr>
            <a:picLocks noChangeAspect="1"/>
          </p:cNvPicPr>
          <p:nvPr/>
        </p:nvPicPr>
        <p:blipFill>
          <a:blip r:embed="rId2" cstate="print"/>
          <a:stretch>
            <a:fillRect/>
          </a:stretch>
        </p:blipFill>
        <p:spPr>
          <a:xfrm>
            <a:off x="1115616" y="1082147"/>
            <a:ext cx="7995949" cy="5293096"/>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1357</TotalTime>
  <Words>8790</Words>
  <Application>Microsoft Office PowerPoint</Application>
  <PresentationFormat>Экран (4:3)</PresentationFormat>
  <Paragraphs>330</Paragraphs>
  <Slides>83</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83</vt:i4>
      </vt:variant>
    </vt:vector>
  </HeadingPairs>
  <TitlesOfParts>
    <vt:vector size="86" baseType="lpstr">
      <vt:lpstr>Arial</vt:lpstr>
      <vt:lpstr>Calibri</vt:lpstr>
      <vt:lpstr>Тема Office</vt:lpstr>
      <vt:lpstr>Lecture 11. PARASITIC  ARTHROPODS</vt:lpstr>
      <vt:lpstr>PARASITIC  ARTHROPODS</vt:lpstr>
      <vt:lpstr>LICE</vt:lpstr>
      <vt:lpstr> Head Lice Pediculus humanus capitis  </vt:lpstr>
      <vt:lpstr>Презентация PowerPoint</vt:lpstr>
      <vt:lpstr>Head Lice: Nit</vt:lpstr>
      <vt:lpstr>Head Lice: Nymph hatching</vt:lpstr>
      <vt:lpstr>Head Lice: Adult louse and two nymphs</vt:lpstr>
      <vt:lpstr>Pediculis humanus var. capitis</vt:lpstr>
      <vt:lpstr>Female head louse</vt:lpstr>
      <vt:lpstr>Scanning electron microscopy  of  Head Louse </vt:lpstr>
      <vt:lpstr>Scanning electron microscopy  of  Head Louse </vt:lpstr>
      <vt:lpstr>Pediculus humanus capitis. </vt:lpstr>
      <vt:lpstr>Body lice: Pediculus humanus humanus</vt:lpstr>
      <vt:lpstr> Life cycle and morphology </vt:lpstr>
      <vt:lpstr>Body lice</vt:lpstr>
      <vt:lpstr>Other Parasites</vt:lpstr>
      <vt:lpstr>Arthropod Parasites</vt:lpstr>
      <vt:lpstr>Arthropod Parasites</vt:lpstr>
      <vt:lpstr>Human Lice</vt:lpstr>
      <vt:lpstr>  Clinical Presentation Modes of Transmission:  </vt:lpstr>
      <vt:lpstr> Pubic Lice Pthirus pubis  </vt:lpstr>
      <vt:lpstr>Pubic Louse</vt:lpstr>
      <vt:lpstr>Phthiriasis pubis (Pubic lice) on eyelids</vt:lpstr>
      <vt:lpstr> FLEAS </vt:lpstr>
      <vt:lpstr>Pulex irritans</vt:lpstr>
      <vt:lpstr>Презентация PowerPoint</vt:lpstr>
      <vt:lpstr>Pulex irritans</vt:lpstr>
      <vt:lpstr> Morphology and behavior </vt:lpstr>
      <vt:lpstr>Презентация PowerPoint</vt:lpstr>
      <vt:lpstr>Plaque diagnosis and treatment</vt:lpstr>
      <vt:lpstr>Tunga penetrans</vt:lpstr>
      <vt:lpstr>Geographic Distribution &amp; Clinical Presentation </vt:lpstr>
      <vt:lpstr> Life Cycle of Tunga penetrans  </vt:lpstr>
      <vt:lpstr>Tunga penetrans</vt:lpstr>
      <vt:lpstr>Tunga penetrans</vt:lpstr>
      <vt:lpstr>Tunga penetrans</vt:lpstr>
      <vt:lpstr>Tungiasis in a dog</vt:lpstr>
      <vt:lpstr>Презентация PowerPoint</vt:lpstr>
      <vt:lpstr>MITES</vt:lpstr>
      <vt:lpstr>Sarcoptes scabei mite </vt:lpstr>
      <vt:lpstr>Sarcoptes scabei mite </vt:lpstr>
      <vt:lpstr>Sarcoptes scabei</vt:lpstr>
      <vt:lpstr>Презентация PowerPoint</vt:lpstr>
      <vt:lpstr>Презентация PowerPoint</vt:lpstr>
      <vt:lpstr>Child's arm exhibiting papular rash due to Sarcoptes scabiei </vt:lpstr>
      <vt:lpstr>Cross sectional view of the burrows created in the epithelium by  Sarcoptes scabei</vt:lpstr>
      <vt:lpstr> CHIGGERS </vt:lpstr>
      <vt:lpstr>Chigger bite</vt:lpstr>
      <vt:lpstr>Презентация PowerPoint</vt:lpstr>
      <vt:lpstr>Ticks as vectors of the diseases</vt:lpstr>
      <vt:lpstr>Ticks as vectors of the diseases</vt:lpstr>
      <vt:lpstr> Ticks Ixodidae (hard) and Argasidae (soft)  </vt:lpstr>
      <vt:lpstr>Ticks</vt:lpstr>
      <vt:lpstr>Ticks</vt:lpstr>
      <vt:lpstr> Geographic Distribution &amp; Clinical Presentation </vt:lpstr>
      <vt:lpstr>Ixodid &amp; Argasid</vt:lpstr>
      <vt:lpstr> One-Host Ixodid Tick Life Cycle </vt:lpstr>
      <vt:lpstr> Two-Host Ixodid Tick Life Cycle </vt:lpstr>
      <vt:lpstr> Three-Host Ixodid (hard) Tick Life Cycle </vt:lpstr>
      <vt:lpstr>Argasidae</vt:lpstr>
      <vt:lpstr> Multihost Argasid (soft) Tick Life Cycle </vt:lpstr>
      <vt:lpstr>The tick Ixodes scapularis</vt:lpstr>
      <vt:lpstr>Презентация PowerPoint</vt:lpstr>
      <vt:lpstr>Презентация PowerPoint</vt:lpstr>
      <vt:lpstr>The following points should be kept in mind whenever a person is active in an area where Lyme disease or other tick- borne zoonoses occur:</vt:lpstr>
      <vt:lpstr>Control of ticks &amp; Treatment. </vt:lpstr>
      <vt:lpstr>BOT FLY AND TUMBU FLY -  Myiasis</vt:lpstr>
      <vt:lpstr>Myiasis</vt:lpstr>
      <vt:lpstr>Life cycle</vt:lpstr>
      <vt:lpstr>  Geographic DistributionClinical Presentation  </vt:lpstr>
      <vt:lpstr>Презентация PowerPoint</vt:lpstr>
      <vt:lpstr>Treatment</vt:lpstr>
      <vt:lpstr>bot fly larva</vt:lpstr>
      <vt:lpstr>Презентация PowerPoint</vt:lpstr>
      <vt:lpstr>Dermatobia hominis</vt:lpstr>
      <vt:lpstr>Dermatobia hominis pupa</vt:lpstr>
      <vt:lpstr>Tumbu fly (Cordylobia anthropophaga)</vt:lpstr>
      <vt:lpstr>Dermatobia hominis</vt:lpstr>
      <vt:lpstr> Cimex Lectularius - Bedbug </vt:lpstr>
      <vt:lpstr>Cimex Lectularius - Bedbug</vt:lpstr>
      <vt:lpstr>Life cycle</vt:lpstr>
      <vt:lpstr>Bedbug Control </vt:lpstr>
    </vt:vector>
  </TitlesOfParts>
  <Company>Reanimator Extreme Edition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Dell03</cp:lastModifiedBy>
  <cp:revision>57</cp:revision>
  <dcterms:created xsi:type="dcterms:W3CDTF">2017-04-12T17:05:08Z</dcterms:created>
  <dcterms:modified xsi:type="dcterms:W3CDTF">2020-03-24T11:44:23Z</dcterms:modified>
</cp:coreProperties>
</file>