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142.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55" r:id="rId3"/>
    <p:sldId id="399" r:id="rId4"/>
    <p:sldId id="400" r:id="rId5"/>
    <p:sldId id="401" r:id="rId6"/>
    <p:sldId id="393" r:id="rId7"/>
    <p:sldId id="395" r:id="rId8"/>
    <p:sldId id="397" r:id="rId9"/>
    <p:sldId id="396" r:id="rId10"/>
    <p:sldId id="398" r:id="rId11"/>
    <p:sldId id="392" r:id="rId12"/>
    <p:sldId id="402" r:id="rId13"/>
    <p:sldId id="403" r:id="rId14"/>
    <p:sldId id="404" r:id="rId15"/>
    <p:sldId id="405" r:id="rId16"/>
    <p:sldId id="406" r:id="rId17"/>
    <p:sldId id="407" r:id="rId18"/>
    <p:sldId id="408" r:id="rId19"/>
    <p:sldId id="409" r:id="rId20"/>
    <p:sldId id="357" r:id="rId21"/>
    <p:sldId id="358" r:id="rId22"/>
    <p:sldId id="359" r:id="rId23"/>
    <p:sldId id="364" r:id="rId24"/>
    <p:sldId id="430" r:id="rId25"/>
    <p:sldId id="431" r:id="rId26"/>
    <p:sldId id="432" r:id="rId27"/>
    <p:sldId id="433" r:id="rId28"/>
    <p:sldId id="434" r:id="rId29"/>
    <p:sldId id="435" r:id="rId30"/>
    <p:sldId id="452" r:id="rId31"/>
    <p:sldId id="453" r:id="rId32"/>
    <p:sldId id="366" r:id="rId33"/>
    <p:sldId id="451" r:id="rId34"/>
    <p:sldId id="436" r:id="rId35"/>
    <p:sldId id="419" r:id="rId36"/>
    <p:sldId id="411" r:id="rId37"/>
    <p:sldId id="458" r:id="rId38"/>
    <p:sldId id="443" r:id="rId39"/>
    <p:sldId id="463" r:id="rId40"/>
    <p:sldId id="444" r:id="rId41"/>
    <p:sldId id="462" r:id="rId42"/>
    <p:sldId id="445" r:id="rId43"/>
    <p:sldId id="457" r:id="rId44"/>
    <p:sldId id="454" r:id="rId45"/>
    <p:sldId id="446" r:id="rId46"/>
    <p:sldId id="447" r:id="rId47"/>
    <p:sldId id="448" r:id="rId48"/>
    <p:sldId id="459" r:id="rId49"/>
    <p:sldId id="420" r:id="rId50"/>
    <p:sldId id="456" r:id="rId51"/>
    <p:sldId id="450" r:id="rId52"/>
    <p:sldId id="259" r:id="rId53"/>
    <p:sldId id="345" r:id="rId54"/>
    <p:sldId id="346" r:id="rId55"/>
    <p:sldId id="347" r:id="rId56"/>
    <p:sldId id="348" r:id="rId57"/>
    <p:sldId id="349" r:id="rId58"/>
    <p:sldId id="260" r:id="rId59"/>
    <p:sldId id="415" r:id="rId60"/>
    <p:sldId id="350" r:id="rId61"/>
    <p:sldId id="351" r:id="rId62"/>
    <p:sldId id="352" r:id="rId63"/>
    <p:sldId id="353" r:id="rId64"/>
    <p:sldId id="354" r:id="rId65"/>
    <p:sldId id="266" r:id="rId66"/>
    <p:sldId id="268" r:id="rId67"/>
    <p:sldId id="368" r:id="rId68"/>
    <p:sldId id="421" r:id="rId69"/>
    <p:sldId id="424" r:id="rId70"/>
    <p:sldId id="425" r:id="rId71"/>
    <p:sldId id="426" r:id="rId72"/>
    <p:sldId id="427" r:id="rId73"/>
    <p:sldId id="269" r:id="rId74"/>
    <p:sldId id="422" r:id="rId75"/>
    <p:sldId id="423" r:id="rId76"/>
    <p:sldId id="270" r:id="rId77"/>
    <p:sldId id="271" r:id="rId78"/>
    <p:sldId id="273" r:id="rId79"/>
    <p:sldId id="274" r:id="rId80"/>
    <p:sldId id="369" r:id="rId81"/>
    <p:sldId id="371" r:id="rId82"/>
    <p:sldId id="275" r:id="rId83"/>
    <p:sldId id="276" r:id="rId84"/>
    <p:sldId id="293" r:id="rId85"/>
    <p:sldId id="440" r:id="rId86"/>
    <p:sldId id="278" r:id="rId87"/>
    <p:sldId id="279" r:id="rId88"/>
    <p:sldId id="280" r:id="rId89"/>
    <p:sldId id="281" r:id="rId90"/>
    <p:sldId id="282" r:id="rId91"/>
    <p:sldId id="283" r:id="rId92"/>
    <p:sldId id="439" r:id="rId93"/>
    <p:sldId id="285" r:id="rId94"/>
    <p:sldId id="284" r:id="rId95"/>
    <p:sldId id="361" r:id="rId96"/>
    <p:sldId id="287" r:id="rId97"/>
    <p:sldId id="286" r:id="rId98"/>
    <p:sldId id="294" r:id="rId99"/>
    <p:sldId id="372" r:id="rId100"/>
    <p:sldId id="288" r:id="rId101"/>
    <p:sldId id="289" r:id="rId102"/>
    <p:sldId id="290" r:id="rId103"/>
    <p:sldId id="291" r:id="rId104"/>
    <p:sldId id="292" r:id="rId105"/>
    <p:sldId id="295" r:id="rId106"/>
    <p:sldId id="296" r:id="rId107"/>
    <p:sldId id="297" r:id="rId108"/>
    <p:sldId id="298" r:id="rId109"/>
    <p:sldId id="299" r:id="rId110"/>
    <p:sldId id="301" r:id="rId111"/>
    <p:sldId id="300" r:id="rId112"/>
    <p:sldId id="302" r:id="rId113"/>
    <p:sldId id="303" r:id="rId114"/>
    <p:sldId id="304" r:id="rId115"/>
    <p:sldId id="417" r:id="rId116"/>
    <p:sldId id="305" r:id="rId117"/>
    <p:sldId id="373" r:id="rId118"/>
    <p:sldId id="374" r:id="rId119"/>
    <p:sldId id="418" r:id="rId120"/>
    <p:sldId id="416" r:id="rId121"/>
    <p:sldId id="375" r:id="rId122"/>
    <p:sldId id="306" r:id="rId123"/>
    <p:sldId id="307" r:id="rId124"/>
    <p:sldId id="376" r:id="rId125"/>
    <p:sldId id="386" r:id="rId126"/>
    <p:sldId id="309" r:id="rId127"/>
    <p:sldId id="380" r:id="rId128"/>
    <p:sldId id="378" r:id="rId129"/>
    <p:sldId id="382" r:id="rId130"/>
    <p:sldId id="381" r:id="rId131"/>
    <p:sldId id="383" r:id="rId132"/>
    <p:sldId id="379" r:id="rId133"/>
    <p:sldId id="310" r:id="rId134"/>
    <p:sldId id="343" r:id="rId135"/>
    <p:sldId id="344" r:id="rId136"/>
    <p:sldId id="313" r:id="rId137"/>
    <p:sldId id="314" r:id="rId138"/>
    <p:sldId id="460" r:id="rId139"/>
    <p:sldId id="461" r:id="rId140"/>
    <p:sldId id="315" r:id="rId141"/>
    <p:sldId id="316" r:id="rId142"/>
    <p:sldId id="377" r:id="rId143"/>
    <p:sldId id="317" r:id="rId144"/>
    <p:sldId id="318" r:id="rId145"/>
    <p:sldId id="319" r:id="rId146"/>
    <p:sldId id="320" r:id="rId147"/>
    <p:sldId id="323" r:id="rId148"/>
    <p:sldId id="321" r:id="rId149"/>
    <p:sldId id="326" r:id="rId150"/>
    <p:sldId id="322" r:id="rId151"/>
    <p:sldId id="324" r:id="rId152"/>
    <p:sldId id="325" r:id="rId153"/>
    <p:sldId id="327" r:id="rId154"/>
    <p:sldId id="328" r:id="rId155"/>
    <p:sldId id="329" r:id="rId156"/>
    <p:sldId id="330" r:id="rId157"/>
    <p:sldId id="331" r:id="rId158"/>
    <p:sldId id="464" r:id="rId159"/>
    <p:sldId id="465" r:id="rId160"/>
    <p:sldId id="466" r:id="rId161"/>
    <p:sldId id="332" r:id="rId162"/>
    <p:sldId id="335" r:id="rId163"/>
    <p:sldId id="333" r:id="rId164"/>
    <p:sldId id="334" r:id="rId165"/>
    <p:sldId id="337" r:id="rId166"/>
    <p:sldId id="341" r:id="rId167"/>
    <p:sldId id="338" r:id="rId16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Помір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53" autoAdjust="0"/>
    <p:restoredTop sz="94660"/>
  </p:normalViewPr>
  <p:slideViewPr>
    <p:cSldViewPr>
      <p:cViewPr>
        <p:scale>
          <a:sx n="67" d="100"/>
          <a:sy n="67" d="100"/>
        </p:scale>
        <p:origin x="-1626" y="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0"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02A0084-754C-4B9F-BBA7-9215A28B39ED}" type="datetimeFigureOut">
              <a:rPr lang="ru-RU" smtClean="0"/>
              <a:pPr/>
              <a:t>20.02.2020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E3E8A1-E912-463B-9644-2CC3AD23B9E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02A0084-754C-4B9F-BBA7-9215A28B39ED}" type="datetimeFigureOut">
              <a:rPr lang="ru-RU" smtClean="0"/>
              <a:pPr/>
              <a:t>20.02.2020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E3E8A1-E912-463B-9644-2CC3AD23B9E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02A0084-754C-4B9F-BBA7-9215A28B39ED}" type="datetimeFigureOut">
              <a:rPr lang="ru-RU" smtClean="0"/>
              <a:pPr/>
              <a:t>20.02.2020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E3E8A1-E912-463B-9644-2CC3AD23B9E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02A0084-754C-4B9F-BBA7-9215A28B39ED}" type="datetimeFigureOut">
              <a:rPr lang="ru-RU" smtClean="0"/>
              <a:pPr/>
              <a:t>20.02.2020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E3E8A1-E912-463B-9644-2CC3AD23B9E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02A0084-754C-4B9F-BBA7-9215A28B39ED}" type="datetimeFigureOut">
              <a:rPr lang="ru-RU" smtClean="0"/>
              <a:pPr/>
              <a:t>20.02.2020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E3E8A1-E912-463B-9644-2CC3AD23B9E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02A0084-754C-4B9F-BBA7-9215A28B39ED}" type="datetimeFigureOut">
              <a:rPr lang="ru-RU" smtClean="0"/>
              <a:pPr/>
              <a:t>20.02.2020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6E3E8A1-E912-463B-9644-2CC3AD23B9E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02A0084-754C-4B9F-BBA7-9215A28B39ED}" type="datetimeFigureOut">
              <a:rPr lang="ru-RU" smtClean="0"/>
              <a:pPr/>
              <a:t>20.02.2020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6E3E8A1-E912-463B-9644-2CC3AD23B9E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02A0084-754C-4B9F-BBA7-9215A28B39ED}" type="datetimeFigureOut">
              <a:rPr lang="ru-RU" smtClean="0"/>
              <a:pPr/>
              <a:t>20.02.2020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6E3E8A1-E912-463B-9644-2CC3AD23B9E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02A0084-754C-4B9F-BBA7-9215A28B39ED}" type="datetimeFigureOut">
              <a:rPr lang="ru-RU" smtClean="0"/>
              <a:pPr/>
              <a:t>20.02.2020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6E3E8A1-E912-463B-9644-2CC3AD23B9E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02A0084-754C-4B9F-BBA7-9215A28B39ED}" type="datetimeFigureOut">
              <a:rPr lang="ru-RU" smtClean="0"/>
              <a:pPr/>
              <a:t>20.02.2020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6E3E8A1-E912-463B-9644-2CC3AD23B9E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02A0084-754C-4B9F-BBA7-9215A28B39ED}" type="datetimeFigureOut">
              <a:rPr lang="ru-RU" smtClean="0"/>
              <a:pPr/>
              <a:t>20.02.2020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6E3E8A1-E912-463B-9644-2CC3AD23B9E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2A0084-754C-4B9F-BBA7-9215A28B39ED}" type="datetimeFigureOut">
              <a:rPr lang="ru-RU" smtClean="0"/>
              <a:pPr/>
              <a:t>20.02.2020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E3E8A1-E912-463B-9644-2CC3AD23B9E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65.gif"/><Relationship Id="rId2" Type="http://schemas.openxmlformats.org/officeDocument/2006/relationships/image" Target="../media/image64.jpeg"/><Relationship Id="rId1" Type="http://schemas.openxmlformats.org/officeDocument/2006/relationships/slideLayout" Target="../slideLayouts/slideLayout2.xml"/><Relationship Id="rId4" Type="http://schemas.openxmlformats.org/officeDocument/2006/relationships/image" Target="../media/image66.jpe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8" Type="http://schemas.openxmlformats.org/officeDocument/2006/relationships/hyperlink" Target="https://en.wikipedia.org/wiki/Polymerase_chain_reaction" TargetMode="External"/><Relationship Id="rId3" Type="http://schemas.openxmlformats.org/officeDocument/2006/relationships/hyperlink" Target="https://en.wikipedia.org/wiki/Pap_test" TargetMode="External"/><Relationship Id="rId7" Type="http://schemas.openxmlformats.org/officeDocument/2006/relationships/hyperlink" Target="https://en.wikipedia.org/wiki/Transcription-mediated_amplification" TargetMode="External"/><Relationship Id="rId2" Type="http://schemas.openxmlformats.org/officeDocument/2006/relationships/hyperlink" Target="http://www.biomeddiagnostics.com/docs/Biomed101.pdf" TargetMode="External"/><Relationship Id="rId1" Type="http://schemas.openxmlformats.org/officeDocument/2006/relationships/slideLayout" Target="../slideLayouts/slideLayout2.xml"/><Relationship Id="rId6" Type="http://schemas.openxmlformats.org/officeDocument/2006/relationships/hyperlink" Target="https://en.wikipedia.org/wiki/Rapid_strep_test" TargetMode="External"/><Relationship Id="rId5" Type="http://schemas.openxmlformats.org/officeDocument/2006/relationships/hyperlink" Target="file:///D:\Osvita\MEDBIOLOGY\MyLABORATORYClasses\PARASITOLOGY\Trichomonas\Trichomonas%20vaginalis%20-%20Wikipedia.htm" TargetMode="External"/><Relationship Id="rId4" Type="http://schemas.openxmlformats.org/officeDocument/2006/relationships/hyperlink" Target="https://en.wikipedia.org/wiki/Sensitivity_(tests)" TargetMode="Externa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67.gif"/><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120.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71.gif"/><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72.gif"/><Relationship Id="rId1" Type="http://schemas.openxmlformats.org/officeDocument/2006/relationships/slideLayout" Target="../slideLayouts/slideLayout2.xml"/><Relationship Id="rId6" Type="http://schemas.openxmlformats.org/officeDocument/2006/relationships/image" Target="../media/image24.gif"/><Relationship Id="rId5" Type="http://schemas.openxmlformats.org/officeDocument/2006/relationships/image" Target="../media/image23.gif"/><Relationship Id="rId4" Type="http://schemas.openxmlformats.org/officeDocument/2006/relationships/image" Target="../media/image22.gif"/></Relationships>
</file>

<file path=ppt/slides/_rels/slide125.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4.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76.gi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gif"/><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3" Type="http://schemas.openxmlformats.org/officeDocument/2006/relationships/image" Target="../media/image80.gif"/><Relationship Id="rId2" Type="http://schemas.openxmlformats.org/officeDocument/2006/relationships/hyperlink" Target="file:///D:\MEDBIOLOGY\LABORATORYClasses\PARASITOLOGY\Intestinal\Intestinal%20Protozoa.html" TargetMode="Externa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81.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hyperlink" Target="file:///D:\MEDBIOLOGY\LABORATORYClasses\PARASITOLOGY\Intestinal\Intestinal%20Protozoa.html" TargetMode="Externa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82.gif"/><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83.gif"/><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2.xml"/><Relationship Id="rId4" Type="http://schemas.openxmlformats.org/officeDocument/2006/relationships/image" Target="../media/image86.jpeg"/></Relationships>
</file>

<file path=ppt/slides/_rels/slide147.xml.rels><?xml version="1.0" encoding="UTF-8" standalone="yes"?>
<Relationships xmlns="http://schemas.openxmlformats.org/package/2006/relationships"><Relationship Id="rId2" Type="http://schemas.openxmlformats.org/officeDocument/2006/relationships/image" Target="../media/image87.gif"/><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hyperlink" Target="file:///D:\MEDBIOLOGY\LABORATORYClasses\PARASITOLOGY\Intestinal\Intestinal%20Protozoa.html" TargetMode="Externa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hyperlink" Target="http://www.ajtmh.org/content/86/6/980.long" TargetMode="Externa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hyperlink" Target="file:///D:\MEDBIOLOGY\LABORATORYClasses\PARASITOLOGY\Intestinal\Intestinal%20Protozoa.html" TargetMode="Externa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60.xml.rels><?xml version="1.0" encoding="UTF-8" standalone="yes"?>
<Relationships xmlns="http://schemas.openxmlformats.org/package/2006/relationships"><Relationship Id="rId8" Type="http://schemas.openxmlformats.org/officeDocument/2006/relationships/image" Target="../media/image94.gif"/><Relationship Id="rId3" Type="http://schemas.openxmlformats.org/officeDocument/2006/relationships/image" Target="../media/image21.gif"/><Relationship Id="rId7" Type="http://schemas.openxmlformats.org/officeDocument/2006/relationships/image" Target="../media/image93.gif"/><Relationship Id="rId12" Type="http://schemas.openxmlformats.org/officeDocument/2006/relationships/image" Target="../media/image98.gif"/><Relationship Id="rId2" Type="http://schemas.openxmlformats.org/officeDocument/2006/relationships/image" Target="../media/image90.gif"/><Relationship Id="rId1" Type="http://schemas.openxmlformats.org/officeDocument/2006/relationships/slideLayout" Target="../slideLayouts/slideLayout2.xml"/><Relationship Id="rId6" Type="http://schemas.openxmlformats.org/officeDocument/2006/relationships/image" Target="../media/image92.gif"/><Relationship Id="rId11" Type="http://schemas.openxmlformats.org/officeDocument/2006/relationships/image" Target="../media/image97.gif"/><Relationship Id="rId5" Type="http://schemas.openxmlformats.org/officeDocument/2006/relationships/image" Target="../media/image23.gif"/><Relationship Id="rId10" Type="http://schemas.openxmlformats.org/officeDocument/2006/relationships/image" Target="../media/image96.gif"/><Relationship Id="rId4" Type="http://schemas.openxmlformats.org/officeDocument/2006/relationships/image" Target="../media/image91.gif"/><Relationship Id="rId9" Type="http://schemas.openxmlformats.org/officeDocument/2006/relationships/image" Target="../media/image95.gif"/></Relationships>
</file>

<file path=ppt/slides/_rels/slide161.xml.rels><?xml version="1.0" encoding="UTF-8" standalone="yes"?>
<Relationships xmlns="http://schemas.openxmlformats.org/package/2006/relationships"><Relationship Id="rId3" Type="http://schemas.openxmlformats.org/officeDocument/2006/relationships/hyperlink" Target="http://www.tulane.edu/~wiser/protozoology/notes/dispar.html" TargetMode="External"/><Relationship Id="rId2" Type="http://schemas.openxmlformats.org/officeDocument/2006/relationships/hyperlink" Target="file:///D:\MEDBIOLOGY\LABORATORYClasses\PARASITOLOGY\Intestinal\Intestinal%20Protozoa.html" TargetMode="Externa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gif"/><Relationship Id="rId1" Type="http://schemas.openxmlformats.org/officeDocument/2006/relationships/slideLayout" Target="../slideLayouts/slideLayout2.xml"/><Relationship Id="rId6" Type="http://schemas.openxmlformats.org/officeDocument/2006/relationships/image" Target="../media/image24.gif"/><Relationship Id="rId5" Type="http://schemas.openxmlformats.org/officeDocument/2006/relationships/image" Target="../media/image23.gif"/><Relationship Id="rId4" Type="http://schemas.openxmlformats.org/officeDocument/2006/relationships/image" Target="../media/image22.gif"/></Relationships>
</file>

<file path=ppt/slides/_rels/slide32.xml.rels><?xml version="1.0" encoding="UTF-8" standalone="yes"?>
<Relationships xmlns="http://schemas.openxmlformats.org/package/2006/relationships"><Relationship Id="rId3" Type="http://schemas.openxmlformats.org/officeDocument/2006/relationships/hyperlink" Target="https://en.wikipedia.org/wiki/Oocyst" TargetMode="External"/><Relationship Id="rId2" Type="http://schemas.openxmlformats.org/officeDocument/2006/relationships/hyperlink" Target="https://en.wikipedia.org/wiki/Spore" TargetMode="External"/><Relationship Id="rId1" Type="http://schemas.openxmlformats.org/officeDocument/2006/relationships/slideLayout" Target="../slideLayouts/slideLayout2.xml"/><Relationship Id="rId5" Type="http://schemas.openxmlformats.org/officeDocument/2006/relationships/hyperlink" Target="https://en.wikipedia.org/wiki/Chlorine" TargetMode="External"/><Relationship Id="rId4" Type="http://schemas.openxmlformats.org/officeDocument/2006/relationships/hyperlink" Target="https://en.wikipedia.org/wiki/Disinfectant"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s://en.wikipedia.org/wiki/Charles_Morley_Wenyon" TargetMode="External"/><Relationship Id="rId2" Type="http://schemas.openxmlformats.org/officeDocument/2006/relationships/hyperlink" Target="https://en.wikipedia.org/wiki/Rudolf_Virchow" TargetMode="External"/><Relationship Id="rId1" Type="http://schemas.openxmlformats.org/officeDocument/2006/relationships/slideLayout" Target="../slideLayouts/slideLayout4.xml"/><Relationship Id="rId4" Type="http://schemas.openxmlformats.org/officeDocument/2006/relationships/hyperlink" Target="https://en.wikipedia.org/wiki/Epithelial_cell" TargetMode="External"/></Relationships>
</file>

<file path=ppt/slides/_rels/slide38.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hyperlink" Target="https://en.wikipedia.org/wiki/Eosinophilia" TargetMode="External"/><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hyperlink" Target="https://en.wikipedia.org/wiki/Sporogony" TargetMode="External"/><Relationship Id="rId5" Type="http://schemas.openxmlformats.org/officeDocument/2006/relationships/hyperlink" Target="https://en.wikipedia.org/wiki/Schizogony" TargetMode="External"/><Relationship Id="rId4" Type="http://schemas.openxmlformats.org/officeDocument/2006/relationships/hyperlink" Target="https://en.wikipedia.org/wiki/Protoplasm"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en.wikipedia.org/wiki/AIDS" TargetMode="External"/><Relationship Id="rId2" Type="http://schemas.openxmlformats.org/officeDocument/2006/relationships/hyperlink" Target="https://en.wikipedia.org/wiki/Co-trimoxazole"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en.wikipedia.org/wiki/Cayetano_Heredia_University" TargetMode="External"/><Relationship Id="rId2" Type="http://schemas.openxmlformats.org/officeDocument/2006/relationships/hyperlink" Target="https://en.wikipedia.org/wiki/Traveler's_diarrhea" TargetMode="Externa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hyperlink" Target="https://en.wikipedia.org/wiki/Cyclospora_cayetanensis" TargetMode="External"/><Relationship Id="rId4" Type="http://schemas.openxmlformats.org/officeDocument/2006/relationships/image" Target="../media/image31.jpeg"/></Relationships>
</file>

<file path=ppt/slides/_rels/slide43.xml.rels><?xml version="1.0" encoding="UTF-8" standalone="yes"?>
<Relationships xmlns="http://schemas.openxmlformats.org/package/2006/relationships"><Relationship Id="rId8" Type="http://schemas.openxmlformats.org/officeDocument/2006/relationships/hyperlink" Target="https://en.wikipedia.org/wiki/Gastrointestinal_tract" TargetMode="External"/><Relationship Id="rId13" Type="http://schemas.openxmlformats.org/officeDocument/2006/relationships/hyperlink" Target="https://en.wikipedia.org/wiki/Zygote" TargetMode="External"/><Relationship Id="rId3" Type="http://schemas.openxmlformats.org/officeDocument/2006/relationships/hyperlink" Target="https://en.wikipedia.org/wiki/Protozoa" TargetMode="External"/><Relationship Id="rId7" Type="http://schemas.openxmlformats.org/officeDocument/2006/relationships/hyperlink" Target="https://en.wikipedia.org/wiki/Epithelial_cell" TargetMode="External"/><Relationship Id="rId12" Type="http://schemas.openxmlformats.org/officeDocument/2006/relationships/hyperlink" Target="https://en.wikipedia.org/wiki/Gametogonium" TargetMode="External"/><Relationship Id="rId2" Type="http://schemas.openxmlformats.org/officeDocument/2006/relationships/hyperlink" Target="https://en.wikipedia.org/wiki/Apicomplexa" TargetMode="External"/><Relationship Id="rId1" Type="http://schemas.openxmlformats.org/officeDocument/2006/relationships/slideLayout" Target="../slideLayouts/slideLayout2.xml"/><Relationship Id="rId6" Type="http://schemas.openxmlformats.org/officeDocument/2006/relationships/hyperlink" Target="https://en.wikipedia.org/wiki/Nanometer" TargetMode="External"/><Relationship Id="rId11" Type="http://schemas.openxmlformats.org/officeDocument/2006/relationships/hyperlink" Target="https://en.wikipedia.org/wiki/Asexual_reproduction" TargetMode="External"/><Relationship Id="rId5" Type="http://schemas.openxmlformats.org/officeDocument/2006/relationships/hyperlink" Target="https://en.wikipedia.org/wiki/Micrometre" TargetMode="External"/><Relationship Id="rId10" Type="http://schemas.openxmlformats.org/officeDocument/2006/relationships/hyperlink" Target="https://en.wikipedia.org/wiki/Protozoal_merogony" TargetMode="External"/><Relationship Id="rId4" Type="http://schemas.openxmlformats.org/officeDocument/2006/relationships/hyperlink" Target="https://en.wikipedia.org/wiki/Oocyst" TargetMode="External"/><Relationship Id="rId9" Type="http://schemas.openxmlformats.org/officeDocument/2006/relationships/hyperlink" Target="https://en.wikipedia.org/wiki/Sporozoite" TargetMode="External"/><Relationship Id="rId14" Type="http://schemas.openxmlformats.org/officeDocument/2006/relationships/hyperlink" Target="https://en.wikipedia.org/wiki/Faeces" TargetMode="External"/></Relationships>
</file>

<file path=ppt/slides/_rels/slide44.xml.rels><?xml version="1.0" encoding="UTF-8" standalone="yes"?>
<Relationships xmlns="http://schemas.openxmlformats.org/package/2006/relationships"><Relationship Id="rId8" Type="http://schemas.openxmlformats.org/officeDocument/2006/relationships/hyperlink" Target="https://en.wikipedia.org/wiki/AIDS" TargetMode="External"/><Relationship Id="rId13" Type="http://schemas.openxmlformats.org/officeDocument/2006/relationships/hyperlink" Target="https://en.wikipedia.org/wiki/Myalgia" TargetMode="External"/><Relationship Id="rId3" Type="http://schemas.openxmlformats.org/officeDocument/2006/relationships/hyperlink" Target="https://en.wikipedia.org/wiki/Flatulence" TargetMode="External"/><Relationship Id="rId7" Type="http://schemas.openxmlformats.org/officeDocument/2006/relationships/hyperlink" Target="https://en.wikipedia.org/wiki/Immunodeficiency" TargetMode="External"/><Relationship Id="rId12" Type="http://schemas.openxmlformats.org/officeDocument/2006/relationships/hyperlink" Target="https://en.wikipedia.org/wiki/Microsporidiosis" TargetMode="External"/><Relationship Id="rId2" Type="http://schemas.openxmlformats.org/officeDocument/2006/relationships/hyperlink" Target="https://en.wikipedia.org/wiki/Gastroenteritis" TargetMode="External"/><Relationship Id="rId16" Type="http://schemas.openxmlformats.org/officeDocument/2006/relationships/hyperlink" Target="https://en.wikipedia.org/wiki/Skin_turgor" TargetMode="External"/><Relationship Id="rId1" Type="http://schemas.openxmlformats.org/officeDocument/2006/relationships/slideLayout" Target="../slideLayouts/slideLayout2.xml"/><Relationship Id="rId6" Type="http://schemas.openxmlformats.org/officeDocument/2006/relationships/hyperlink" Target="https://en.wikipedia.org/wiki/Incubation_period" TargetMode="External"/><Relationship Id="rId11" Type="http://schemas.openxmlformats.org/officeDocument/2006/relationships/hyperlink" Target="https://en.wikipedia.org/wiki/Giardiasis" TargetMode="External"/><Relationship Id="rId5" Type="http://schemas.openxmlformats.org/officeDocument/2006/relationships/hyperlink" Target="https://en.wikipedia.org/wiki/Fever" TargetMode="External"/><Relationship Id="rId15" Type="http://schemas.openxmlformats.org/officeDocument/2006/relationships/hyperlink" Target="https://en.wikipedia.org/wiki/Tachycardia" TargetMode="External"/><Relationship Id="rId10" Type="http://schemas.openxmlformats.org/officeDocument/2006/relationships/hyperlink" Target="https://en.wikipedia.org/wiki/Isosporiasis" TargetMode="External"/><Relationship Id="rId4" Type="http://schemas.openxmlformats.org/officeDocument/2006/relationships/hyperlink" Target="https://en.wikipedia.org/wiki/Nausea" TargetMode="External"/><Relationship Id="rId9" Type="http://schemas.openxmlformats.org/officeDocument/2006/relationships/hyperlink" Target="https://en.wikipedia.org/wiki/Cryptosporidiosis" TargetMode="External"/><Relationship Id="rId14" Type="http://schemas.openxmlformats.org/officeDocument/2006/relationships/hyperlink" Target="https://en.wikipedia.org/wiki/Arthralgia" TargetMode="External"/></Relationships>
</file>

<file path=ppt/slides/_rels/slide45.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hyperlink" Target="https://en.wikipedia.org/wiki/Teratogen" TargetMode="External"/><Relationship Id="rId7" Type="http://schemas.openxmlformats.org/officeDocument/2006/relationships/hyperlink" Target="https://en.wikipedia.org/wiki/Brain" TargetMode="External"/><Relationship Id="rId2" Type="http://schemas.openxmlformats.org/officeDocument/2006/relationships/hyperlink" Target="https://en.wikipedia.org/wiki/Trimethoprim-sulfamethoxazole" TargetMode="External"/><Relationship Id="rId1" Type="http://schemas.openxmlformats.org/officeDocument/2006/relationships/slideLayout" Target="../slideLayouts/slideLayout2.xml"/><Relationship Id="rId6" Type="http://schemas.openxmlformats.org/officeDocument/2006/relationships/hyperlink" Target="https://en.wikipedia.org/wiki/Bilirubin" TargetMode="External"/><Relationship Id="rId5" Type="http://schemas.openxmlformats.org/officeDocument/2006/relationships/hyperlink" Target="https://en.wikipedia.org/wiki/Kernicterus" TargetMode="External"/><Relationship Id="rId4" Type="http://schemas.openxmlformats.org/officeDocument/2006/relationships/hyperlink" Target="https://en.wikipedia.org/wiki/Hyperbilirubinemia"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8.jpeg"/><Relationship Id="rId7" Type="http://schemas.openxmlformats.org/officeDocument/2006/relationships/slide" Target="slide116.xml"/><Relationship Id="rId2"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3.gi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openxmlformats.org/officeDocument/2006/relationships/hyperlink" Target="https://en.wikipedia.org/wiki/Nobel_Prize_in_Physiology_or_Medicine" TargetMode="External"/><Relationship Id="rId13" Type="http://schemas.openxmlformats.org/officeDocument/2006/relationships/hyperlink" Target="https://en.wikipedia.org/wiki/Peroxide" TargetMode="External"/><Relationship Id="rId18" Type="http://schemas.openxmlformats.org/officeDocument/2006/relationships/hyperlink" Target="https://en.wikipedia.org/wiki/Trematodes" TargetMode="External"/><Relationship Id="rId3" Type="http://schemas.openxmlformats.org/officeDocument/2006/relationships/hyperlink" Target="https://en.wikipedia.org/wiki/Derivative_(chemistry)" TargetMode="External"/><Relationship Id="rId21" Type="http://schemas.openxmlformats.org/officeDocument/2006/relationships/hyperlink" Target="https://en.wikipedia.org/wiki/Schistosoma_haematobium" TargetMode="External"/><Relationship Id="rId7" Type="http://schemas.openxmlformats.org/officeDocument/2006/relationships/hyperlink" Target="https://en.wikipedia.org/wiki/Tu_Youyou" TargetMode="External"/><Relationship Id="rId12" Type="http://schemas.openxmlformats.org/officeDocument/2006/relationships/hyperlink" Target="https://en.wikipedia.org/wiki/Sesquiterpene_lactone" TargetMode="External"/><Relationship Id="rId17" Type="http://schemas.openxmlformats.org/officeDocument/2006/relationships/hyperlink" Target="https://en.wikipedia.org/wiki/Plasmodium_vivax" TargetMode="External"/><Relationship Id="rId25" Type="http://schemas.openxmlformats.org/officeDocument/2006/relationships/hyperlink" Target="https://en.wikipedia.org/wiki/Biological_half-life" TargetMode="External"/><Relationship Id="rId2" Type="http://schemas.openxmlformats.org/officeDocument/2006/relationships/hyperlink" Target="https://en.wikipedia.org/wiki/Semisynthesis" TargetMode="External"/><Relationship Id="rId16" Type="http://schemas.openxmlformats.org/officeDocument/2006/relationships/hyperlink" Target="https://en.wikipedia.org/wiki/World_Health_Organization" TargetMode="External"/><Relationship Id="rId20" Type="http://schemas.openxmlformats.org/officeDocument/2006/relationships/hyperlink" Target="https://en.wikipedia.org/wiki/Schistosoma_mansoni" TargetMode="External"/><Relationship Id="rId1" Type="http://schemas.openxmlformats.org/officeDocument/2006/relationships/slideLayout" Target="../slideLayouts/slideLayout2.xml"/><Relationship Id="rId6" Type="http://schemas.openxmlformats.org/officeDocument/2006/relationships/hyperlink" Target="https://en.wikipedia.org/wiki/Malaria" TargetMode="External"/><Relationship Id="rId11" Type="http://schemas.openxmlformats.org/officeDocument/2006/relationships/hyperlink" Target="https://en.wikipedia.org/wiki/Chinese_traditional_medicine" TargetMode="External"/><Relationship Id="rId24" Type="http://schemas.openxmlformats.org/officeDocument/2006/relationships/hyperlink" Target="https://en.wikipedia.org/wiki/Opisthorchis_viverrini" TargetMode="External"/><Relationship Id="rId5" Type="http://schemas.openxmlformats.org/officeDocument/2006/relationships/hyperlink" Target="https://en.wikipedia.org/wiki/Plasmodium_falciparum" TargetMode="External"/><Relationship Id="rId15" Type="http://schemas.openxmlformats.org/officeDocument/2006/relationships/hyperlink" Target="https://en.wikipedia.org/wiki/Monotherapy" TargetMode="External"/><Relationship Id="rId23" Type="http://schemas.openxmlformats.org/officeDocument/2006/relationships/hyperlink" Target="https://en.wikipedia.org/wiki/Fasciola_hepatica" TargetMode="External"/><Relationship Id="rId10" Type="http://schemas.openxmlformats.org/officeDocument/2006/relationships/hyperlink" Target="https://en.wikipedia.org/wiki/Artemisia_annua" TargetMode="External"/><Relationship Id="rId19" Type="http://schemas.openxmlformats.org/officeDocument/2006/relationships/hyperlink" Target="https://en.wikipedia.org/wiki/Schistosoma_japonicum" TargetMode="External"/><Relationship Id="rId4" Type="http://schemas.openxmlformats.org/officeDocument/2006/relationships/hyperlink" Target="https://en.wikipedia.org/wiki/Medication" TargetMode="External"/><Relationship Id="rId9" Type="http://schemas.openxmlformats.org/officeDocument/2006/relationships/hyperlink" Target="https://en.wikipedia.org/wiki/Artemisinin-combination_therapy" TargetMode="External"/><Relationship Id="rId14" Type="http://schemas.openxmlformats.org/officeDocument/2006/relationships/hyperlink" Target="https://en.wikipedia.org/wiki/Pharmacokinetic" TargetMode="External"/><Relationship Id="rId22" Type="http://schemas.openxmlformats.org/officeDocument/2006/relationships/hyperlink" Target="https://en.wikipedia.org/wiki/Clonorchis_sinensis" TargetMode="External"/></Relationships>
</file>

<file path=ppt/slides/_rels/slide6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hyperlink" Target="https://en.wikipedia.org/wiki/Artemisia_annua" TargetMode="Externa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65.xml.rels><?xml version="1.0" encoding="UTF-8" standalone="yes"?>
<Relationships xmlns="http://schemas.openxmlformats.org/package/2006/relationships"><Relationship Id="rId8" Type="http://schemas.openxmlformats.org/officeDocument/2006/relationships/hyperlink" Target="https://en.wikipedia.org/wiki/Seizure" TargetMode="External"/><Relationship Id="rId3" Type="http://schemas.openxmlformats.org/officeDocument/2006/relationships/hyperlink" Target="https://en.wikipedia.org/wiki/Louis_Manceaux" TargetMode="External"/><Relationship Id="rId7" Type="http://schemas.openxmlformats.org/officeDocument/2006/relationships/hyperlink" Target="https://en.wikipedia.org/wiki/Immunodeficiency" TargetMode="External"/><Relationship Id="rId2" Type="http://schemas.openxmlformats.org/officeDocument/2006/relationships/hyperlink" Target="https://en.wikipedia.org/wiki/Charles_Nicolle" TargetMode="External"/><Relationship Id="rId1" Type="http://schemas.openxmlformats.org/officeDocument/2006/relationships/slideLayout" Target="../slideLayouts/slideLayout2.xml"/><Relationship Id="rId6" Type="http://schemas.openxmlformats.org/officeDocument/2006/relationships/hyperlink" Target="https://en.wikipedia.org/wiki/Lymph_nodes" TargetMode="External"/><Relationship Id="rId5" Type="http://schemas.openxmlformats.org/officeDocument/2006/relationships/hyperlink" Target="https://en.wikipedia.org/wiki/Flu-like_illness" TargetMode="External"/><Relationship Id="rId4" Type="http://schemas.openxmlformats.org/officeDocument/2006/relationships/hyperlink" Target="https://en.wikipedia.org/wiki/Pregnancy" TargetMode="External"/></Relationships>
</file>

<file path=ppt/slides/_rels/slide66.xml.rels><?xml version="1.0" encoding="UTF-8" standalone="yes"?>
<Relationships xmlns="http://schemas.openxmlformats.org/package/2006/relationships"><Relationship Id="rId8" Type="http://schemas.openxmlformats.org/officeDocument/2006/relationships/hyperlink" Target="https://en.wikipedia.org/wiki/DNA" TargetMode="External"/><Relationship Id="rId3" Type="http://schemas.openxmlformats.org/officeDocument/2006/relationships/hyperlink" Target="https://en.wikipedia.org/wiki/Blood_transfusion" TargetMode="External"/><Relationship Id="rId7" Type="http://schemas.openxmlformats.org/officeDocument/2006/relationships/hyperlink" Target="https://en.wikipedia.org/wiki/Amniotic_fluid" TargetMode="External"/><Relationship Id="rId2" Type="http://schemas.openxmlformats.org/officeDocument/2006/relationships/hyperlink" Target="https://en.wikipedia.org/wiki/Microbial_cyst" TargetMode="External"/><Relationship Id="rId1" Type="http://schemas.openxmlformats.org/officeDocument/2006/relationships/slideLayout" Target="../slideLayouts/slideLayout2.xml"/><Relationship Id="rId6" Type="http://schemas.openxmlformats.org/officeDocument/2006/relationships/hyperlink" Target="https://en.wikipedia.org/wiki/Antibodies" TargetMode="External"/><Relationship Id="rId5" Type="http://schemas.openxmlformats.org/officeDocument/2006/relationships/hyperlink" Target="https://en.wikipedia.org/wiki/Warm-blooded_animals" TargetMode="External"/><Relationship Id="rId4" Type="http://schemas.openxmlformats.org/officeDocument/2006/relationships/hyperlink" Target="https://en.wikipedia.org/wiki/Felidae" TargetMode="External"/></Relationships>
</file>

<file path=ppt/slides/_rels/slide67.xml.rels><?xml version="1.0" encoding="UTF-8" standalone="yes"?>
<Relationships xmlns="http://schemas.openxmlformats.org/package/2006/relationships"><Relationship Id="rId2" Type="http://schemas.openxmlformats.org/officeDocument/2006/relationships/image" Target="../media/image48.gi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s://en.wikipedia.org/wiki/Mitochondria" TargetMode="External"/><Relationship Id="rId2" Type="http://schemas.openxmlformats.org/officeDocument/2006/relationships/hyperlink" Target="https://en.wikipedia.org/wiki/Parasitophorous_vacuole" TargetMode="External"/><Relationship Id="rId1" Type="http://schemas.openxmlformats.org/officeDocument/2006/relationships/slideLayout" Target="../slideLayouts/slideLayout2.xml"/><Relationship Id="rId4" Type="http://schemas.openxmlformats.org/officeDocument/2006/relationships/hyperlink" Target="https://en.wikipedia.org/wiki/Endoplasmic_reticulum"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hyperlink" Target="https://en.wikipedia.org/wiki/STAT_protein" TargetMode="External"/><Relationship Id="rId7" Type="http://schemas.openxmlformats.org/officeDocument/2006/relationships/hyperlink" Target="https://en.wikipedia.org/wiki/Interleukin_12" TargetMode="External"/><Relationship Id="rId2" Type="http://schemas.openxmlformats.org/officeDocument/2006/relationships/hyperlink" Target="https://en.wikipedia.org/wiki/Rhoptry" TargetMode="External"/><Relationship Id="rId1" Type="http://schemas.openxmlformats.org/officeDocument/2006/relationships/slideLayout" Target="../slideLayouts/slideLayout2.xml"/><Relationship Id="rId6" Type="http://schemas.openxmlformats.org/officeDocument/2006/relationships/hyperlink" Target="https://en.wikipedia.org/wiki/NF-%CE%BAB" TargetMode="External"/><Relationship Id="rId5" Type="http://schemas.openxmlformats.org/officeDocument/2006/relationships/hyperlink" Target="https://en.wikipedia.org/wiki/IRGs" TargetMode="External"/><Relationship Id="rId4" Type="http://schemas.openxmlformats.org/officeDocument/2006/relationships/hyperlink" Target="https://en.wikipedia.org/wiki/Cytokine" TargetMode="External"/></Relationships>
</file>

<file path=ppt/slides/_rels/slide71.xml.rels><?xml version="1.0" encoding="UTF-8" standalone="yes"?>
<Relationships xmlns="http://schemas.openxmlformats.org/package/2006/relationships"><Relationship Id="rId3" Type="http://schemas.openxmlformats.org/officeDocument/2006/relationships/hyperlink" Target="https://en.wikipedia.org/wiki/Bcl-2-associated_X_protein" TargetMode="External"/><Relationship Id="rId2" Type="http://schemas.openxmlformats.org/officeDocument/2006/relationships/hyperlink" Target="https://en.wikipedia.org/wiki/Apoptosis" TargetMode="External"/><Relationship Id="rId1" Type="http://schemas.openxmlformats.org/officeDocument/2006/relationships/slideLayout" Target="../slideLayouts/slideLayout2.xml"/><Relationship Id="rId5" Type="http://schemas.openxmlformats.org/officeDocument/2006/relationships/hyperlink" Target="https://en.wikipedia.org/wiki/Autophagy" TargetMode="External"/><Relationship Id="rId4" Type="http://schemas.openxmlformats.org/officeDocument/2006/relationships/hyperlink" Target="https://en.wikipedia.org/wiki/Bcl-2_homologous_antagonist_killer" TargetMode="External"/></Relationships>
</file>

<file path=ppt/slides/_rels/slide72.xml.rels><?xml version="1.0" encoding="UTF-8" standalone="yes"?>
<Relationships xmlns="http://schemas.openxmlformats.org/package/2006/relationships"><Relationship Id="rId8" Type="http://schemas.openxmlformats.org/officeDocument/2006/relationships/hyperlink" Target="https://en.wikipedia.org/wiki/Blood" TargetMode="External"/><Relationship Id="rId13" Type="http://schemas.openxmlformats.org/officeDocument/2006/relationships/hyperlink" Target="https://en.wikipedia.org/wiki/Germinal_centers" TargetMode="External"/><Relationship Id="rId3" Type="http://schemas.openxmlformats.org/officeDocument/2006/relationships/hyperlink" Target="https://en.wikipedia.org/wiki/Cord_blood" TargetMode="External"/><Relationship Id="rId7" Type="http://schemas.openxmlformats.org/officeDocument/2006/relationships/hyperlink" Target="https://en.wikipedia.org/wiki/IgM" TargetMode="External"/><Relationship Id="rId12" Type="http://schemas.openxmlformats.org/officeDocument/2006/relationships/hyperlink" Target="https://en.wikipedia.org/wiki/Immunohistochemistry" TargetMode="External"/><Relationship Id="rId17" Type="http://schemas.openxmlformats.org/officeDocument/2006/relationships/hyperlink" Target="https://en.wikipedia.org/wiki/Intracranial_arteriosclerosis" TargetMode="External"/><Relationship Id="rId2" Type="http://schemas.openxmlformats.org/officeDocument/2006/relationships/hyperlink" Target="https://en.wikipedia.org/wiki/Amniotic_fluid" TargetMode="External"/><Relationship Id="rId16" Type="http://schemas.openxmlformats.org/officeDocument/2006/relationships/hyperlink" Target="https://en.wikipedia.org/wiki/Hydrocephalus" TargetMode="External"/><Relationship Id="rId1" Type="http://schemas.openxmlformats.org/officeDocument/2006/relationships/slideLayout" Target="../slideLayouts/slideLayout2.xml"/><Relationship Id="rId6" Type="http://schemas.openxmlformats.org/officeDocument/2006/relationships/hyperlink" Target="https://en.wikipedia.org/wiki/IgG" TargetMode="External"/><Relationship Id="rId11" Type="http://schemas.openxmlformats.org/officeDocument/2006/relationships/hyperlink" Target="https://en.wikipedia.org/wiki/Nested_PCR" TargetMode="External"/><Relationship Id="rId5" Type="http://schemas.openxmlformats.org/officeDocument/2006/relationships/hyperlink" Target="https://en.wikipedia.org/wiki/Ophthalmologic" TargetMode="External"/><Relationship Id="rId15" Type="http://schemas.openxmlformats.org/officeDocument/2006/relationships/hyperlink" Target="https://en.wikipedia.org/wiki/Chorioretinitis" TargetMode="External"/><Relationship Id="rId10" Type="http://schemas.openxmlformats.org/officeDocument/2006/relationships/hyperlink" Target="https://en.wikipedia.org/wiki/Tissue_biopsy" TargetMode="External"/><Relationship Id="rId4" Type="http://schemas.openxmlformats.org/officeDocument/2006/relationships/hyperlink" Target="https://en.wikipedia.org/wiki/Neurologic" TargetMode="External"/><Relationship Id="rId9" Type="http://schemas.openxmlformats.org/officeDocument/2006/relationships/hyperlink" Target="https://en.wikipedia.org/wiki/Cerebrospinal_fluid" TargetMode="External"/><Relationship Id="rId14" Type="http://schemas.openxmlformats.org/officeDocument/2006/relationships/hyperlink" Target="https://en.wikipedia.org/wiki/Histiocyte" TargetMode="Externa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8" Type="http://schemas.openxmlformats.org/officeDocument/2006/relationships/hyperlink" Target="https://en.wikipedia.org/wiki/Organ_transplant" TargetMode="External"/><Relationship Id="rId13" Type="http://schemas.openxmlformats.org/officeDocument/2006/relationships/hyperlink" Target="https://en.wikipedia.org/wiki/Tachyzoites" TargetMode="External"/><Relationship Id="rId3" Type="http://schemas.openxmlformats.org/officeDocument/2006/relationships/hyperlink" Target="https://en.wikipedia.org/wiki/Lymph_node" TargetMode="External"/><Relationship Id="rId7" Type="http://schemas.openxmlformats.org/officeDocument/2006/relationships/hyperlink" Target="https://en.wikipedia.org/wiki/Chemotherapy" TargetMode="External"/><Relationship Id="rId12" Type="http://schemas.openxmlformats.org/officeDocument/2006/relationships/hyperlink" Target="https://en.wikipedia.org/wiki/Trophozoite" TargetMode="External"/><Relationship Id="rId2" Type="http://schemas.openxmlformats.org/officeDocument/2006/relationships/hyperlink" Target="https://en.wikipedia.org/wiki/Influenza" TargetMode="External"/><Relationship Id="rId1" Type="http://schemas.openxmlformats.org/officeDocument/2006/relationships/slideLayout" Target="../slideLayouts/slideLayout2.xml"/><Relationship Id="rId6" Type="http://schemas.openxmlformats.org/officeDocument/2006/relationships/hyperlink" Target="https://en.wikipedia.org/wiki/Immunodeficiency" TargetMode="External"/><Relationship Id="rId11" Type="http://schemas.openxmlformats.org/officeDocument/2006/relationships/hyperlink" Target="https://en.wikipedia.org/wiki/Vertically_transmitted_infection" TargetMode="External"/><Relationship Id="rId5" Type="http://schemas.openxmlformats.org/officeDocument/2006/relationships/hyperlink" Target="https://en.wikipedia.org/wiki/Immune_system" TargetMode="External"/><Relationship Id="rId10" Type="http://schemas.openxmlformats.org/officeDocument/2006/relationships/hyperlink" Target="https://en.wikipedia.org/wiki/Toxoplasmic_chorioretinitis" TargetMode="External"/><Relationship Id="rId4" Type="http://schemas.openxmlformats.org/officeDocument/2006/relationships/hyperlink" Target="https://en.wikipedia.org/wiki/Myalgia" TargetMode="External"/><Relationship Id="rId9" Type="http://schemas.openxmlformats.org/officeDocument/2006/relationships/hyperlink" Target="https://en.wikipedia.org/wiki/Encephalitis" TargetMode="External"/><Relationship Id="rId14" Type="http://schemas.openxmlformats.org/officeDocument/2006/relationships/hyperlink" Target="https://en.wikipedia.org/wiki/Swollen_lymph_node" TargetMode="External"/></Relationships>
</file>

<file path=ppt/slides/_rels/slide75.xml.rels><?xml version="1.0" encoding="UTF-8" standalone="yes"?>
<Relationships xmlns="http://schemas.openxmlformats.org/package/2006/relationships"><Relationship Id="rId8" Type="http://schemas.openxmlformats.org/officeDocument/2006/relationships/hyperlink" Target="https://en.wikipedia.org/wiki/Central_nervous_system" TargetMode="External"/><Relationship Id="rId13" Type="http://schemas.openxmlformats.org/officeDocument/2006/relationships/hyperlink" Target="https://en.wikipedia.org/wiki/Prurigo" TargetMode="External"/><Relationship Id="rId18" Type="http://schemas.openxmlformats.org/officeDocument/2006/relationships/hyperlink" Target="https://en.wikipedia.org/wiki/Giemsa_stain" TargetMode="External"/><Relationship Id="rId3" Type="http://schemas.openxmlformats.org/officeDocument/2006/relationships/hyperlink" Target="https://en.wikipedia.org/wiki/Bradyzoite" TargetMode="External"/><Relationship Id="rId7" Type="http://schemas.openxmlformats.org/officeDocument/2006/relationships/hyperlink" Target="https://en.wikipedia.org/wiki/Pneumocystis_jirovecii" TargetMode="External"/><Relationship Id="rId12" Type="http://schemas.openxmlformats.org/officeDocument/2006/relationships/hyperlink" Target="https://en.wikipedia.org/wiki/Erythema" TargetMode="External"/><Relationship Id="rId17" Type="http://schemas.openxmlformats.org/officeDocument/2006/relationships/hyperlink" Target="https://en.wikipedia.org/wiki/Epidermis_(skin)" TargetMode="External"/><Relationship Id="rId2" Type="http://schemas.openxmlformats.org/officeDocument/2006/relationships/hyperlink" Target="https://en.wikipedia.org/wiki/Immunocompetent" TargetMode="External"/><Relationship Id="rId16" Type="http://schemas.openxmlformats.org/officeDocument/2006/relationships/hyperlink" Target="https://en.wikipedia.org/wiki/Ecchymoses" TargetMode="External"/><Relationship Id="rId1" Type="http://schemas.openxmlformats.org/officeDocument/2006/relationships/slideLayout" Target="../slideLayouts/slideLayout2.xml"/><Relationship Id="rId6" Type="http://schemas.openxmlformats.org/officeDocument/2006/relationships/hyperlink" Target="https://en.wikipedia.org/wiki/Alveolar" TargetMode="External"/><Relationship Id="rId11" Type="http://schemas.openxmlformats.org/officeDocument/2006/relationships/hyperlink" Target="https://en.wikipedia.org/wiki/Roseola" TargetMode="External"/><Relationship Id="rId5" Type="http://schemas.openxmlformats.org/officeDocument/2006/relationships/hyperlink" Target="https://en.wikipedia.org/wiki/Retina" TargetMode="External"/><Relationship Id="rId15" Type="http://schemas.openxmlformats.org/officeDocument/2006/relationships/hyperlink" Target="https://en.wikipedia.org/w/index.php?title=Punctate_macules&amp;action=edit&amp;redlink=1" TargetMode="External"/><Relationship Id="rId10" Type="http://schemas.openxmlformats.org/officeDocument/2006/relationships/hyperlink" Target="https://en.wikipedia.org/wiki/Disease_burden" TargetMode="External"/><Relationship Id="rId4" Type="http://schemas.openxmlformats.org/officeDocument/2006/relationships/hyperlink" Target="https://en.wikipedia.org/wiki/Toxoplasma_gondii" TargetMode="External"/><Relationship Id="rId9" Type="http://schemas.openxmlformats.org/officeDocument/2006/relationships/hyperlink" Target="https://en.wikipedia.org/wiki/Nervous_tissue" TargetMode="External"/><Relationship Id="rId14" Type="http://schemas.openxmlformats.org/officeDocument/2006/relationships/hyperlink" Target="https://en.wikipedia.org/wiki/Urticaria" TargetMode="External"/></Relationships>
</file>

<file path=ppt/slides/_rels/slide76.xml.rels><?xml version="1.0" encoding="UTF-8" standalone="yes"?>
<Relationships xmlns="http://schemas.openxmlformats.org/package/2006/relationships"><Relationship Id="rId3" Type="http://schemas.openxmlformats.org/officeDocument/2006/relationships/hyperlink" Target="https://en.wikipedia.org/wiki/Pyrimethamine" TargetMode="External"/><Relationship Id="rId2" Type="http://schemas.openxmlformats.org/officeDocument/2006/relationships/hyperlink" Target="https://en.wikipedia.org/wiki/Spiramycin" TargetMode="External"/><Relationship Id="rId1" Type="http://schemas.openxmlformats.org/officeDocument/2006/relationships/slideLayout" Target="../slideLayouts/slideLayout2.xml"/><Relationship Id="rId5" Type="http://schemas.openxmlformats.org/officeDocument/2006/relationships/hyperlink" Target="https://en.wikipedia.org/wiki/Folinic_acid" TargetMode="External"/><Relationship Id="rId4" Type="http://schemas.openxmlformats.org/officeDocument/2006/relationships/hyperlink" Target="https://en.wikipedia.org/wiki/Sulfadiazine" TargetMode="Externa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image" Target="../media/image53.gif"/><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mailto:Catriona.Kelly@ed.ac.uk" TargetMode="External"/><Relationship Id="rId2" Type="http://schemas.openxmlformats.org/officeDocument/2006/relationships/hyperlink" Target="mailto:M.Walkinshaw@ed.ac.uk" TargetMode="Externa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56.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58.gif"/><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62.gif"/><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6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GB" smtClean="0"/>
              <a:t>Definitions:</a:t>
            </a:r>
            <a:endParaRPr lang="ru-RU" dirty="0"/>
          </a:p>
        </p:txBody>
      </p:sp>
      <p:sp>
        <p:nvSpPr>
          <p:cNvPr id="3" name="Содержимое 2"/>
          <p:cNvSpPr>
            <a:spLocks noGrp="1"/>
          </p:cNvSpPr>
          <p:nvPr>
            <p:ph idx="1"/>
          </p:nvPr>
        </p:nvSpPr>
        <p:spPr>
          <a:xfrm>
            <a:off x="0" y="1600200"/>
            <a:ext cx="9144000" cy="4525963"/>
          </a:xfrm>
        </p:spPr>
        <p:txBody>
          <a:bodyPr>
            <a:normAutofit fontScale="85000" lnSpcReduction="20000"/>
          </a:bodyPr>
          <a:lstStyle/>
          <a:p>
            <a:r>
              <a:rPr lang="en-GB" b="1" dirty="0" smtClean="0"/>
              <a:t>Host: </a:t>
            </a:r>
            <a:r>
              <a:rPr lang="en-GB" dirty="0" smtClean="0"/>
              <a:t>the organism in or on which the parasite lives and causes harm</a:t>
            </a:r>
          </a:p>
          <a:p>
            <a:r>
              <a:rPr lang="en-GB" b="1" dirty="0" smtClean="0"/>
              <a:t>Definitive host: </a:t>
            </a:r>
            <a:r>
              <a:rPr lang="en-GB" dirty="0" smtClean="0"/>
              <a:t>the organism in which the adult or sexually mature stage of  the parasite lives</a:t>
            </a:r>
          </a:p>
          <a:p>
            <a:r>
              <a:rPr lang="en-GB" b="1" dirty="0" smtClean="0"/>
              <a:t>Intermediate host: </a:t>
            </a:r>
            <a:r>
              <a:rPr lang="en-GB" dirty="0" smtClean="0"/>
              <a:t>the organism in which the parasite lives during a period of its development only</a:t>
            </a:r>
          </a:p>
          <a:p>
            <a:r>
              <a:rPr lang="en-GB" b="1" dirty="0" err="1" smtClean="0"/>
              <a:t>Zoonosis</a:t>
            </a:r>
            <a:r>
              <a:rPr lang="en-GB" b="1" dirty="0" smtClean="0"/>
              <a:t>: </a:t>
            </a:r>
            <a:r>
              <a:rPr lang="en-GB" dirty="0" smtClean="0"/>
              <a:t>a parasitic disease in which an animal is normally the host - but which also infects human</a:t>
            </a:r>
          </a:p>
          <a:p>
            <a:r>
              <a:rPr lang="en-GB" b="1" dirty="0" smtClean="0"/>
              <a:t>Vector</a:t>
            </a:r>
            <a:r>
              <a:rPr lang="en-GB" dirty="0" smtClean="0"/>
              <a:t>: a living carrier (e.g</a:t>
            </a:r>
            <a:r>
              <a:rPr lang="en-GB" dirty="0" smtClean="0"/>
              <a:t>. an </a:t>
            </a:r>
            <a:r>
              <a:rPr lang="en-GB" dirty="0" smtClean="0"/>
              <a:t>arthropod) that transports a pathogenic organism from an infected to a non-infected host. (e.g., female </a:t>
            </a:r>
            <a:r>
              <a:rPr lang="en-GB" b="1" i="1" dirty="0" smtClean="0"/>
              <a:t>Anopheles</a:t>
            </a:r>
            <a:r>
              <a:rPr lang="en-GB" dirty="0" smtClean="0"/>
              <a:t> mosquito that transmits malaria disease agents)</a:t>
            </a: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046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Clinical Presentation</a:t>
            </a:r>
            <a:endParaRPr lang="uk-UA" dirty="0"/>
          </a:p>
        </p:txBody>
      </p:sp>
      <p:sp>
        <p:nvSpPr>
          <p:cNvPr id="3" name="Місце для вмісту 2"/>
          <p:cNvSpPr>
            <a:spLocks noGrp="1"/>
          </p:cNvSpPr>
          <p:nvPr>
            <p:ph idx="1"/>
          </p:nvPr>
        </p:nvSpPr>
        <p:spPr>
          <a:xfrm>
            <a:off x="0" y="620688"/>
            <a:ext cx="9144000" cy="6237312"/>
          </a:xfrm>
        </p:spPr>
        <p:txBody>
          <a:bodyPr>
            <a:normAutofit fontScale="70000" lnSpcReduction="20000"/>
          </a:bodyPr>
          <a:lstStyle/>
          <a:p>
            <a:pPr marL="0" lvl="0" indent="0" eaLnBrk="0" fontAlgn="base" hangingPunct="0">
              <a:spcBef>
                <a:spcPct val="0"/>
              </a:spcBef>
              <a:spcAft>
                <a:spcPct val="0"/>
              </a:spcAft>
              <a:buNone/>
            </a:pPr>
            <a:r>
              <a:rPr lang="en-US" dirty="0" smtClean="0">
                <a:latin typeface="Arial" charset="0"/>
              </a:rPr>
              <a:t>      D</a:t>
            </a:r>
            <a:r>
              <a:rPr lang="ru-RU" dirty="0" err="1" smtClean="0">
                <a:latin typeface="Arial" charset="0"/>
              </a:rPr>
              <a:t>iarrhea</a:t>
            </a:r>
            <a:r>
              <a:rPr lang="ru-RU" dirty="0" smtClean="0">
                <a:latin typeface="Arial" charset="0"/>
              </a:rPr>
              <a:t>, </a:t>
            </a:r>
            <a:r>
              <a:rPr lang="ru-RU" dirty="0" err="1" smtClean="0">
                <a:latin typeface="Arial" charset="0"/>
              </a:rPr>
              <a:t>vague</a:t>
            </a:r>
            <a:r>
              <a:rPr lang="ru-RU" dirty="0" smtClean="0">
                <a:latin typeface="Arial" charset="0"/>
              </a:rPr>
              <a:t> </a:t>
            </a:r>
            <a:r>
              <a:rPr lang="ru-RU" dirty="0" err="1" smtClean="0">
                <a:latin typeface="Arial" charset="0"/>
              </a:rPr>
              <a:t>abdominal</a:t>
            </a:r>
            <a:r>
              <a:rPr lang="ru-RU" dirty="0" smtClean="0">
                <a:latin typeface="Arial" charset="0"/>
              </a:rPr>
              <a:t> </a:t>
            </a:r>
            <a:r>
              <a:rPr lang="ru-RU" dirty="0" err="1" smtClean="0">
                <a:latin typeface="Arial" charset="0"/>
              </a:rPr>
              <a:t>pain</a:t>
            </a:r>
            <a:r>
              <a:rPr lang="ru-RU" dirty="0" smtClean="0">
                <a:latin typeface="Arial" charset="0"/>
              </a:rPr>
              <a:t>, </a:t>
            </a:r>
            <a:r>
              <a:rPr lang="ru-RU" dirty="0" err="1" smtClean="0">
                <a:latin typeface="Arial" charset="0"/>
              </a:rPr>
              <a:t>colic</a:t>
            </a:r>
            <a:r>
              <a:rPr lang="ru-RU" dirty="0" smtClean="0">
                <a:latin typeface="Arial" charset="0"/>
              </a:rPr>
              <a:t>, </a:t>
            </a:r>
            <a:r>
              <a:rPr lang="ru-RU" dirty="0" err="1" smtClean="0">
                <a:latin typeface="Arial" charset="0"/>
              </a:rPr>
              <a:t>or</a:t>
            </a:r>
            <a:r>
              <a:rPr lang="ru-RU" dirty="0" smtClean="0">
                <a:latin typeface="Arial" charset="0"/>
              </a:rPr>
              <a:t> </a:t>
            </a:r>
            <a:r>
              <a:rPr lang="ru-RU" dirty="0" err="1" smtClean="0">
                <a:latin typeface="Arial" charset="0"/>
              </a:rPr>
              <a:t>nausea</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diagnosis</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made</a:t>
            </a:r>
            <a:r>
              <a:rPr lang="ru-RU" dirty="0" smtClean="0">
                <a:latin typeface="Arial" charset="0"/>
              </a:rPr>
              <a:t> </a:t>
            </a:r>
            <a:r>
              <a:rPr lang="ru-RU" dirty="0" err="1" smtClean="0">
                <a:latin typeface="Arial" charset="0"/>
              </a:rPr>
              <a:t>by</a:t>
            </a:r>
            <a:r>
              <a:rPr lang="ru-RU" dirty="0" smtClean="0">
                <a:latin typeface="Arial" charset="0"/>
              </a:rPr>
              <a:t> </a:t>
            </a:r>
            <a:r>
              <a:rPr lang="ru-RU" dirty="0" err="1" smtClean="0">
                <a:latin typeface="Arial" charset="0"/>
              </a:rPr>
              <a:t>means</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stool</a:t>
            </a:r>
            <a:r>
              <a:rPr lang="ru-RU" dirty="0" smtClean="0">
                <a:latin typeface="Arial" charset="0"/>
              </a:rPr>
              <a:t> </a:t>
            </a:r>
            <a:r>
              <a:rPr lang="ru-RU" dirty="0" err="1" smtClean="0">
                <a:latin typeface="Arial" charset="0"/>
              </a:rPr>
              <a:t>ova</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parasite</a:t>
            </a:r>
            <a:r>
              <a:rPr lang="ru-RU" dirty="0" smtClean="0">
                <a:latin typeface="Arial" charset="0"/>
              </a:rPr>
              <a:t> </a:t>
            </a:r>
            <a:r>
              <a:rPr lang="ru-RU" dirty="0" err="1" smtClean="0">
                <a:latin typeface="Arial" charset="0"/>
              </a:rPr>
              <a:t>examination.Both</a:t>
            </a:r>
            <a:r>
              <a:rPr lang="ru-RU" dirty="0" smtClean="0">
                <a:latin typeface="Arial" charset="0"/>
              </a:rPr>
              <a:t> </a:t>
            </a:r>
            <a:r>
              <a:rPr lang="ru-RU" dirty="0" err="1" smtClean="0">
                <a:latin typeface="Arial" charset="0"/>
              </a:rPr>
              <a:t>iron-deficiency</a:t>
            </a:r>
            <a:r>
              <a:rPr lang="ru-RU" dirty="0" smtClean="0">
                <a:latin typeface="Arial" charset="0"/>
              </a:rPr>
              <a:t> </a:t>
            </a:r>
            <a:r>
              <a:rPr lang="ru-RU" dirty="0" err="1" smtClean="0">
                <a:latin typeface="Arial" charset="0"/>
              </a:rPr>
              <a:t>anemia</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eosinophilia</a:t>
            </a:r>
            <a:r>
              <a:rPr lang="ru-RU" dirty="0" smtClean="0">
                <a:latin typeface="Arial" charset="0"/>
              </a:rPr>
              <a:t> </a:t>
            </a:r>
            <a:r>
              <a:rPr lang="ru-RU" dirty="0" err="1" smtClean="0">
                <a:latin typeface="Arial" charset="0"/>
              </a:rPr>
              <a:t>may</a:t>
            </a:r>
            <a:r>
              <a:rPr lang="ru-RU" dirty="0" smtClean="0">
                <a:latin typeface="Arial" charset="0"/>
              </a:rPr>
              <a:t> </a:t>
            </a:r>
            <a:r>
              <a:rPr lang="ru-RU" dirty="0" err="1" smtClean="0">
                <a:latin typeface="Arial" charset="0"/>
              </a:rPr>
              <a:t>be</a:t>
            </a:r>
            <a:r>
              <a:rPr lang="ru-RU" dirty="0" smtClean="0">
                <a:latin typeface="Arial" charset="0"/>
              </a:rPr>
              <a:t> </a:t>
            </a:r>
            <a:r>
              <a:rPr lang="ru-RU" dirty="0" err="1" smtClean="0">
                <a:latin typeface="Arial" charset="0"/>
              </a:rPr>
              <a:t>present</a:t>
            </a:r>
            <a:r>
              <a:rPr lang="ru-RU" dirty="0" smtClean="0">
                <a:latin typeface="Arial" charset="0"/>
              </a:rPr>
              <a:t> </a:t>
            </a:r>
            <a:r>
              <a:rPr lang="ru-RU" dirty="0" err="1" smtClean="0">
                <a:latin typeface="Arial" charset="0"/>
              </a:rPr>
              <a:t>on</a:t>
            </a:r>
            <a:r>
              <a:rPr lang="ru-RU" dirty="0" smtClean="0">
                <a:latin typeface="Arial" charset="0"/>
              </a:rPr>
              <a:t> </a:t>
            </a:r>
            <a:r>
              <a:rPr lang="ru-RU" dirty="0" err="1" smtClean="0">
                <a:latin typeface="Arial" charset="0"/>
              </a:rPr>
              <a:t>a</a:t>
            </a:r>
            <a:r>
              <a:rPr lang="ru-RU" dirty="0" smtClean="0">
                <a:latin typeface="Arial" charset="0"/>
              </a:rPr>
              <a:t> </a:t>
            </a:r>
            <a:r>
              <a:rPr lang="ru-RU" dirty="0" err="1" smtClean="0">
                <a:latin typeface="Arial" charset="0"/>
              </a:rPr>
              <a:t>complete</a:t>
            </a:r>
            <a:r>
              <a:rPr lang="ru-RU" dirty="0" smtClean="0">
                <a:latin typeface="Arial" charset="0"/>
              </a:rPr>
              <a:t> </a:t>
            </a:r>
            <a:r>
              <a:rPr lang="ru-RU" dirty="0" err="1" smtClean="0">
                <a:latin typeface="Arial" charset="0"/>
              </a:rPr>
              <a:t>blood</a:t>
            </a:r>
            <a:r>
              <a:rPr lang="ru-RU" dirty="0" smtClean="0">
                <a:latin typeface="Arial" charset="0"/>
              </a:rPr>
              <a:t> </a:t>
            </a:r>
            <a:r>
              <a:rPr lang="ru-RU" dirty="0" err="1" smtClean="0">
                <a:latin typeface="Arial" charset="0"/>
              </a:rPr>
              <a:t>cell</a:t>
            </a:r>
            <a:r>
              <a:rPr lang="ru-RU" dirty="0" smtClean="0">
                <a:latin typeface="Arial" charset="0"/>
              </a:rPr>
              <a:t> </a:t>
            </a:r>
            <a:r>
              <a:rPr lang="ru-RU" dirty="0" err="1" smtClean="0">
                <a:latin typeface="Arial" charset="0"/>
              </a:rPr>
              <a:t>count</a:t>
            </a:r>
            <a:r>
              <a:rPr lang="ru-RU" dirty="0" smtClean="0">
                <a:latin typeface="Arial" charset="0"/>
              </a:rPr>
              <a:t>.</a:t>
            </a:r>
            <a:r>
              <a:rPr lang="en-US" dirty="0" smtClean="0">
                <a:latin typeface="Arial" charset="0"/>
              </a:rPr>
              <a:t> </a:t>
            </a:r>
            <a:r>
              <a:rPr lang="ru-RU" dirty="0" err="1" smtClean="0">
                <a:latin typeface="Arial" charset="0"/>
              </a:rPr>
              <a:t>Treatment</a:t>
            </a:r>
            <a:r>
              <a:rPr lang="ru-RU" dirty="0" smtClean="0">
                <a:latin typeface="Arial" charset="0"/>
              </a:rPr>
              <a:t> </a:t>
            </a:r>
            <a:r>
              <a:rPr lang="ru-RU" dirty="0" err="1" smtClean="0">
                <a:latin typeface="Arial" charset="0"/>
              </a:rPr>
              <a:t>with</a:t>
            </a:r>
            <a:r>
              <a:rPr lang="ru-RU" dirty="0" smtClean="0">
                <a:latin typeface="Arial" charset="0"/>
              </a:rPr>
              <a:t> </a:t>
            </a:r>
            <a:r>
              <a:rPr lang="ru-RU" dirty="0" err="1" smtClean="0">
                <a:latin typeface="Arial" charset="0"/>
              </a:rPr>
              <a:t>iron</a:t>
            </a:r>
            <a:r>
              <a:rPr lang="ru-RU" dirty="0" smtClean="0">
                <a:latin typeface="Arial" charset="0"/>
              </a:rPr>
              <a:t> </a:t>
            </a:r>
            <a:r>
              <a:rPr lang="ru-RU" dirty="0" err="1" smtClean="0">
                <a:latin typeface="Arial" charset="0"/>
              </a:rPr>
              <a:t>therapy</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used</a:t>
            </a:r>
            <a:r>
              <a:rPr lang="ru-RU" dirty="0" smtClean="0">
                <a:latin typeface="Arial" charset="0"/>
              </a:rPr>
              <a:t> </a:t>
            </a:r>
            <a:r>
              <a:rPr lang="ru-RU" dirty="0" err="1" smtClean="0">
                <a:latin typeface="Arial" charset="0"/>
              </a:rPr>
              <a:t>to</a:t>
            </a:r>
            <a:r>
              <a:rPr lang="ru-RU" dirty="0" smtClean="0">
                <a:latin typeface="Arial" charset="0"/>
              </a:rPr>
              <a:t> </a:t>
            </a:r>
            <a:r>
              <a:rPr lang="ru-RU" dirty="0" err="1" smtClean="0">
                <a:latin typeface="Arial" charset="0"/>
              </a:rPr>
              <a:t>manage</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anemia</a:t>
            </a:r>
            <a:r>
              <a:rPr lang="ru-RU" dirty="0" smtClean="0">
                <a:latin typeface="Arial" charset="0"/>
              </a:rPr>
              <a:t>; </a:t>
            </a:r>
            <a:endParaRPr lang="en-US" dirty="0" smtClean="0">
              <a:latin typeface="Arial" charset="0"/>
            </a:endParaRPr>
          </a:p>
          <a:p>
            <a:pPr marL="0" lvl="0" indent="0" eaLnBrk="0" fontAlgn="base" hangingPunct="0">
              <a:spcBef>
                <a:spcPct val="0"/>
              </a:spcBef>
              <a:spcAft>
                <a:spcPct val="0"/>
              </a:spcAft>
              <a:buNone/>
            </a:pPr>
            <a:r>
              <a:rPr lang="en-US" b="1" dirty="0" smtClean="0">
                <a:latin typeface="Arial" charset="0"/>
              </a:rPr>
              <a:t>     Treatment</a:t>
            </a:r>
            <a:r>
              <a:rPr lang="en-US" dirty="0" smtClean="0">
                <a:latin typeface="Arial" charset="0"/>
              </a:rPr>
              <a:t>:</a:t>
            </a:r>
            <a:r>
              <a:rPr lang="ru-RU" dirty="0" smtClean="0">
                <a:latin typeface="Arial" charset="0"/>
              </a:rPr>
              <a:t> </a:t>
            </a:r>
            <a:r>
              <a:rPr lang="ru-RU" dirty="0" err="1" smtClean="0">
                <a:latin typeface="Arial" charset="0"/>
              </a:rPr>
              <a:t>single</a:t>
            </a:r>
            <a:r>
              <a:rPr lang="ru-RU" dirty="0" smtClean="0">
                <a:latin typeface="Arial" charset="0"/>
              </a:rPr>
              <a:t> </a:t>
            </a:r>
            <a:r>
              <a:rPr lang="ru-RU" dirty="0" err="1" smtClean="0">
                <a:latin typeface="Arial" charset="0"/>
              </a:rPr>
              <a:t>dose</a:t>
            </a:r>
            <a:r>
              <a:rPr lang="ru-RU" dirty="0" smtClean="0">
                <a:latin typeface="Arial" charset="0"/>
              </a:rPr>
              <a:t> </a:t>
            </a:r>
            <a:r>
              <a:rPr lang="ru-RU" dirty="0" err="1" smtClean="0">
                <a:latin typeface="Arial" charset="0"/>
              </a:rPr>
              <a:t>of</a:t>
            </a:r>
            <a:r>
              <a:rPr lang="ru-RU" dirty="0" smtClean="0">
                <a:latin typeface="Arial" charset="0"/>
              </a:rPr>
              <a:t> </a:t>
            </a:r>
            <a:r>
              <a:rPr lang="ru-RU" b="1" dirty="0" err="1" smtClean="0">
                <a:latin typeface="Arial" charset="0"/>
              </a:rPr>
              <a:t>albendazole</a:t>
            </a:r>
            <a:r>
              <a:rPr lang="ru-RU" dirty="0" smtClean="0">
                <a:latin typeface="Arial" charset="0"/>
              </a:rPr>
              <a:t> </a:t>
            </a:r>
            <a:r>
              <a:rPr lang="ru-RU" dirty="0" err="1" smtClean="0">
                <a:latin typeface="Arial" charset="0"/>
              </a:rPr>
              <a:t>or</a:t>
            </a:r>
            <a:r>
              <a:rPr lang="ru-RU" dirty="0" smtClean="0">
                <a:latin typeface="Arial" charset="0"/>
              </a:rPr>
              <a:t> </a:t>
            </a:r>
            <a:r>
              <a:rPr lang="ru-RU" b="1" dirty="0" err="1" smtClean="0">
                <a:latin typeface="Arial" charset="0"/>
              </a:rPr>
              <a:t>mebendazole</a:t>
            </a:r>
            <a:r>
              <a:rPr lang="ru-RU" dirty="0" smtClean="0">
                <a:latin typeface="Arial" charset="0"/>
              </a:rPr>
              <a:t>, </a:t>
            </a:r>
            <a:r>
              <a:rPr lang="ru-RU" dirty="0" err="1" smtClean="0">
                <a:latin typeface="Arial" charset="0"/>
              </a:rPr>
              <a:t>or</a:t>
            </a:r>
            <a:r>
              <a:rPr lang="ru-RU" dirty="0" smtClean="0">
                <a:latin typeface="Arial" charset="0"/>
              </a:rPr>
              <a:t> </a:t>
            </a:r>
            <a:r>
              <a:rPr lang="ru-RU" dirty="0" err="1" smtClean="0">
                <a:latin typeface="Arial" charset="0"/>
              </a:rPr>
              <a:t>one</a:t>
            </a:r>
            <a:r>
              <a:rPr lang="ru-RU" dirty="0" smtClean="0">
                <a:latin typeface="Arial" charset="0"/>
              </a:rPr>
              <a:t> </a:t>
            </a:r>
            <a:r>
              <a:rPr lang="ru-RU" dirty="0" err="1" smtClean="0">
                <a:latin typeface="Arial" charset="0"/>
              </a:rPr>
              <a:t>dose</a:t>
            </a:r>
            <a:r>
              <a:rPr lang="ru-RU" dirty="0" smtClean="0">
                <a:latin typeface="Arial" charset="0"/>
              </a:rPr>
              <a:t> </a:t>
            </a:r>
            <a:r>
              <a:rPr lang="ru-RU" dirty="0" err="1" smtClean="0">
                <a:latin typeface="Arial" charset="0"/>
              </a:rPr>
              <a:t>daily</a:t>
            </a:r>
            <a:r>
              <a:rPr lang="ru-RU" dirty="0" smtClean="0">
                <a:latin typeface="Arial" charset="0"/>
              </a:rPr>
              <a:t> </a:t>
            </a:r>
            <a:r>
              <a:rPr lang="ru-RU" dirty="0" err="1" smtClean="0">
                <a:latin typeface="Arial" charset="0"/>
              </a:rPr>
              <a:t>of</a:t>
            </a:r>
            <a:r>
              <a:rPr lang="ru-RU" dirty="0" smtClean="0">
                <a:latin typeface="Arial" charset="0"/>
              </a:rPr>
              <a:t> </a:t>
            </a:r>
            <a:r>
              <a:rPr lang="ru-RU" b="1" dirty="0" err="1" smtClean="0">
                <a:latin typeface="Arial" charset="0"/>
              </a:rPr>
              <a:t>pyrantel</a:t>
            </a:r>
            <a:r>
              <a:rPr lang="ru-RU" b="1" dirty="0" smtClean="0">
                <a:latin typeface="Arial" charset="0"/>
              </a:rPr>
              <a:t> </a:t>
            </a:r>
            <a:r>
              <a:rPr lang="ru-RU" b="1" dirty="0" err="1" smtClean="0">
                <a:latin typeface="Arial" charset="0"/>
              </a:rPr>
              <a:t>pamoate</a:t>
            </a:r>
            <a:r>
              <a:rPr lang="ru-RU" b="1" dirty="0" smtClean="0">
                <a:latin typeface="Arial" charset="0"/>
              </a:rPr>
              <a:t> </a:t>
            </a:r>
            <a:r>
              <a:rPr lang="ru-RU" dirty="0" err="1" smtClean="0">
                <a:latin typeface="Arial" charset="0"/>
              </a:rPr>
              <a:t>for</a:t>
            </a:r>
            <a:r>
              <a:rPr lang="ru-RU" dirty="0" smtClean="0">
                <a:latin typeface="Arial" charset="0"/>
              </a:rPr>
              <a:t> 3 </a:t>
            </a:r>
            <a:r>
              <a:rPr lang="ru-RU" dirty="0" err="1" smtClean="0">
                <a:latin typeface="Arial" charset="0"/>
              </a:rPr>
              <a:t>days</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typically</a:t>
            </a:r>
            <a:r>
              <a:rPr lang="ru-RU" dirty="0" smtClean="0">
                <a:latin typeface="Arial" charset="0"/>
              </a:rPr>
              <a:t> </a:t>
            </a:r>
            <a:r>
              <a:rPr lang="ru-RU" dirty="0" err="1" smtClean="0">
                <a:latin typeface="Arial" charset="0"/>
              </a:rPr>
              <a:t>sufficient</a:t>
            </a:r>
            <a:r>
              <a:rPr lang="ru-RU" dirty="0" smtClean="0">
                <a:latin typeface="Arial" charset="0"/>
              </a:rPr>
              <a:t> </a:t>
            </a:r>
            <a:r>
              <a:rPr lang="ru-RU" dirty="0" err="1" smtClean="0">
                <a:latin typeface="Arial" charset="0"/>
              </a:rPr>
              <a:t>to</a:t>
            </a:r>
            <a:r>
              <a:rPr lang="ru-RU" dirty="0" smtClean="0">
                <a:latin typeface="Arial" charset="0"/>
              </a:rPr>
              <a:t> </a:t>
            </a:r>
            <a:r>
              <a:rPr lang="ru-RU" dirty="0" err="1" smtClean="0">
                <a:latin typeface="Arial" charset="0"/>
              </a:rPr>
              <a:t>eradicate</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infection</a:t>
            </a:r>
            <a:r>
              <a:rPr lang="ru-RU" dirty="0" smtClean="0">
                <a:latin typeface="Arial" charset="0"/>
              </a:rPr>
              <a:t>.</a:t>
            </a:r>
          </a:p>
          <a:p>
            <a:r>
              <a:rPr lang="en-US" b="1" dirty="0" smtClean="0"/>
              <a:t>Iron deficiency anemia </a:t>
            </a:r>
            <a:r>
              <a:rPr lang="en-US" dirty="0" smtClean="0"/>
              <a:t>(due to blood loss at the site of intestinal attachment of the adults) is the most common, and can be accompanied by </a:t>
            </a:r>
            <a:r>
              <a:rPr lang="en-US" b="1" dirty="0" smtClean="0"/>
              <a:t>cardiac complications</a:t>
            </a:r>
            <a:r>
              <a:rPr lang="en-US" dirty="0" smtClean="0"/>
              <a:t>. </a:t>
            </a:r>
          </a:p>
          <a:p>
            <a:r>
              <a:rPr lang="en-US" dirty="0" smtClean="0"/>
              <a:t>Gastrointestinal &amp; nutritional/metabolic symptoms. </a:t>
            </a:r>
          </a:p>
          <a:p>
            <a:r>
              <a:rPr lang="en-US" dirty="0" smtClean="0"/>
              <a:t>Local skin </a:t>
            </a:r>
            <a:r>
              <a:rPr lang="en-US" b="1" dirty="0" smtClean="0"/>
              <a:t>‘ground itch’ </a:t>
            </a:r>
            <a:r>
              <a:rPr lang="en-US" dirty="0" smtClean="0"/>
              <a:t>can occur during penetration by the </a:t>
            </a:r>
            <a:r>
              <a:rPr lang="en-US" dirty="0" err="1" smtClean="0"/>
              <a:t>filariform</a:t>
            </a:r>
            <a:r>
              <a:rPr lang="en-US" dirty="0" smtClean="0"/>
              <a:t> (L3) larvae, and </a:t>
            </a:r>
            <a:r>
              <a:rPr lang="en-US" b="1" dirty="0" smtClean="0"/>
              <a:t>respiratory symptoms </a:t>
            </a:r>
            <a:r>
              <a:rPr lang="en-US" dirty="0" smtClean="0"/>
              <a:t>due to larvae pulmonary migration.</a:t>
            </a:r>
          </a:p>
          <a:p>
            <a:r>
              <a:rPr lang="en-US" dirty="0" err="1" smtClean="0"/>
              <a:t>Zoonotic</a:t>
            </a:r>
            <a:r>
              <a:rPr lang="en-US" dirty="0" smtClean="0"/>
              <a:t> infection usually manifested by </a:t>
            </a:r>
            <a:r>
              <a:rPr lang="en-US" b="1" dirty="0" err="1" smtClean="0"/>
              <a:t>cutaneous</a:t>
            </a:r>
            <a:r>
              <a:rPr lang="en-US" b="1" dirty="0" smtClean="0"/>
              <a:t> larva </a:t>
            </a:r>
            <a:r>
              <a:rPr lang="en-US" b="1" dirty="0" err="1" smtClean="0"/>
              <a:t>migrans</a:t>
            </a:r>
            <a:r>
              <a:rPr lang="en-US" dirty="0" smtClean="0"/>
              <a:t>, or ground itch, the intensely </a:t>
            </a:r>
            <a:r>
              <a:rPr lang="en-US" dirty="0" err="1" smtClean="0"/>
              <a:t>pruritic</a:t>
            </a:r>
            <a:r>
              <a:rPr lang="en-US" dirty="0" smtClean="0"/>
              <a:t> </a:t>
            </a:r>
            <a:r>
              <a:rPr lang="en-US" b="1" dirty="0" err="1" smtClean="0"/>
              <a:t>serpiginous</a:t>
            </a:r>
            <a:r>
              <a:rPr lang="en-US" b="1" dirty="0" smtClean="0"/>
              <a:t> track in the upper dermis</a:t>
            </a:r>
            <a:r>
              <a:rPr lang="en-US" dirty="0" smtClean="0"/>
              <a:t>. Less commonly, larvae migrate to the </a:t>
            </a:r>
            <a:r>
              <a:rPr lang="en-US" b="1" dirty="0" smtClean="0"/>
              <a:t>bowel lumen </a:t>
            </a:r>
            <a:r>
              <a:rPr lang="en-US" dirty="0" smtClean="0"/>
              <a:t>and cause an </a:t>
            </a:r>
            <a:r>
              <a:rPr lang="en-US" b="1" dirty="0" err="1" smtClean="0"/>
              <a:t>eosinophilic</a:t>
            </a:r>
            <a:r>
              <a:rPr lang="en-US" b="1" dirty="0" smtClean="0"/>
              <a:t> enteritis</a:t>
            </a:r>
            <a:r>
              <a:rPr lang="en-US" dirty="0" smtClean="0"/>
              <a:t>. </a:t>
            </a:r>
          </a:p>
          <a:p>
            <a:r>
              <a:rPr lang="en-US" dirty="0" smtClean="0"/>
              <a:t>In some cases of </a:t>
            </a:r>
            <a:r>
              <a:rPr lang="en-US" b="1" dirty="0" smtClean="0"/>
              <a:t>diffuse unilateral </a:t>
            </a:r>
            <a:r>
              <a:rPr lang="en-US" b="1" dirty="0" err="1" smtClean="0"/>
              <a:t>subacute</a:t>
            </a:r>
            <a:r>
              <a:rPr lang="en-US" b="1" dirty="0" smtClean="0"/>
              <a:t> retinitis</a:t>
            </a:r>
            <a:r>
              <a:rPr lang="en-US" dirty="0" smtClean="0"/>
              <a:t>, single larvae compatible in size to </a:t>
            </a:r>
            <a:r>
              <a:rPr lang="en-US" i="1" dirty="0" smtClean="0"/>
              <a:t>A. </a:t>
            </a:r>
            <a:r>
              <a:rPr lang="en-US" i="1" dirty="0" err="1" smtClean="0"/>
              <a:t>caninum</a:t>
            </a:r>
            <a:r>
              <a:rPr lang="en-US" dirty="0" smtClean="0"/>
              <a:t> have been visualized in the affected eye.</a:t>
            </a:r>
          </a:p>
          <a:p>
            <a:endParaRPr lang="uk-UA"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2068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SYMPTOMS AND PATHOGENESIS</a:t>
            </a:r>
            <a:br>
              <a:rPr lang="en-US" b="1" dirty="0" smtClean="0"/>
            </a:br>
            <a:endParaRPr lang="ru-RU" dirty="0"/>
          </a:p>
        </p:txBody>
      </p:sp>
      <p:sp>
        <p:nvSpPr>
          <p:cNvPr id="3" name="Содержимое 2"/>
          <p:cNvSpPr>
            <a:spLocks noGrp="1"/>
          </p:cNvSpPr>
          <p:nvPr>
            <p:ph idx="1"/>
          </p:nvPr>
        </p:nvSpPr>
        <p:spPr>
          <a:xfrm>
            <a:off x="0" y="692696"/>
            <a:ext cx="9144000" cy="6165304"/>
          </a:xfrm>
        </p:spPr>
        <p:txBody>
          <a:bodyPr>
            <a:normAutofit fontScale="47500" lnSpcReduction="20000"/>
          </a:bodyPr>
          <a:lstStyle/>
          <a:p>
            <a:pPr marL="0" indent="0">
              <a:buNone/>
            </a:pPr>
            <a:r>
              <a:rPr lang="en-US" dirty="0" smtClean="0"/>
              <a:t>The </a:t>
            </a:r>
            <a:r>
              <a:rPr lang="en-US" i="1" dirty="0" err="1" smtClean="0"/>
              <a:t>Giardia</a:t>
            </a:r>
            <a:r>
              <a:rPr lang="en-US" dirty="0" smtClean="0"/>
              <a:t> infection range from total latency to acute self-resolving diarrhea, to chronic associated with nutritional disorders, weight loss and failure to thrive. Children exhibit clinical symptoms more frequently and subsequent repeated infections tend to be less severe. The incubation lasts 1-2 weeks, but may range of 1-75 days.</a:t>
            </a:r>
          </a:p>
          <a:p>
            <a:pPr marL="0" indent="0">
              <a:buNone/>
            </a:pPr>
            <a:r>
              <a:rPr lang="en-US" dirty="0" smtClean="0"/>
              <a:t>The 1st signs of acute </a:t>
            </a:r>
            <a:r>
              <a:rPr lang="en-US" dirty="0" err="1" smtClean="0"/>
              <a:t>giardiasis</a:t>
            </a:r>
            <a:r>
              <a:rPr lang="en-US" dirty="0" smtClean="0"/>
              <a:t> are nausea, loss of appetite and an upper gastro-intestinal uneasiness. These are often followed/accompanied by a sudden onset of explosive, watery, foul-smelling diarrhea. Stools associated with </a:t>
            </a:r>
            <a:r>
              <a:rPr lang="en-US" i="1" dirty="0" err="1" smtClean="0"/>
              <a:t>Giardia</a:t>
            </a:r>
            <a:r>
              <a:rPr lang="en-US" dirty="0" smtClean="0"/>
              <a:t> infection are generally described as loose, bulky, frothy and/or greasy with the absence of blood or mucus, distinguishing </a:t>
            </a:r>
            <a:r>
              <a:rPr lang="en-US" dirty="0" err="1" smtClean="0"/>
              <a:t>giardiasis</a:t>
            </a:r>
            <a:r>
              <a:rPr lang="en-US" dirty="0" smtClean="0"/>
              <a:t> from other acute diarrheas. Other symptoms: flatulence, bloating, anorexia, cramps, and foul sulfuric belching (sometimes called 'purple </a:t>
            </a:r>
            <a:r>
              <a:rPr lang="en-US" dirty="0" err="1" smtClean="0"/>
              <a:t>burbs</a:t>
            </a:r>
            <a:r>
              <a:rPr lang="en-US" dirty="0" smtClean="0"/>
              <a:t>'). The acute stage usually resolves spontaneously in 3-4 days and is often not recognized as being </a:t>
            </a:r>
            <a:r>
              <a:rPr lang="en-US" dirty="0" err="1" smtClean="0"/>
              <a:t>giardiasis</a:t>
            </a:r>
            <a:r>
              <a:rPr lang="en-US" dirty="0" smtClean="0"/>
              <a:t>. Occasionally, though, an acute infection will persist and lead to </a:t>
            </a:r>
            <a:r>
              <a:rPr lang="en-US" dirty="0" err="1" smtClean="0"/>
              <a:t>malabsorption</a:t>
            </a:r>
            <a:r>
              <a:rPr lang="en-US" dirty="0" smtClean="0"/>
              <a:t>, </a:t>
            </a:r>
            <a:r>
              <a:rPr lang="en-US" dirty="0" err="1" smtClean="0"/>
              <a:t>steatorrhea</a:t>
            </a:r>
            <a:r>
              <a:rPr lang="en-US" dirty="0" smtClean="0"/>
              <a:t> (loss of fat in the feces), debility (loss of strength) and weight loss. Some of the individuals who resolve the acute symptoms do not clear the infection, but become asymptomatic cyst passers without clinical manifestations, whereas others may have a few sporadic recurrences of the acute symptoms. Acute infections can also develop into long-standing </a:t>
            </a:r>
            <a:r>
              <a:rPr lang="en-US" dirty="0" err="1" smtClean="0"/>
              <a:t>subacute</a:t>
            </a:r>
            <a:r>
              <a:rPr lang="en-US" dirty="0" smtClean="0"/>
              <a:t> or chronic infections which in rare cases last for years. The typical chronic stage patient presents with recurrent brief episodes of loose foul stools which may be yellowish, frothy and float, accompanied by intestinal gurgling, abdominal distention and flatulence. Between episodes the stools are usually mushy, but normal stools or constipation can also occur. Cramps are uncommon during chronic infections, but sulfuric belching is frequent. Anorexia, nausea, and </a:t>
            </a:r>
            <a:r>
              <a:rPr lang="en-US" dirty="0" err="1" smtClean="0"/>
              <a:t>epigastric</a:t>
            </a:r>
            <a:r>
              <a:rPr lang="en-US" dirty="0" smtClean="0"/>
              <a:t> uneasiness are additional frequent complaints during chronic infections. In the majority of chronic cases the parasites and symptoms spontaneously disappear.</a:t>
            </a:r>
          </a:p>
          <a:p>
            <a:pPr marL="0" indent="0">
              <a:buNone/>
            </a:pPr>
            <a:r>
              <a:rPr lang="en-US" dirty="0" smtClean="0"/>
              <a:t>The specific mechanisms of </a:t>
            </a:r>
            <a:r>
              <a:rPr lang="en-US" i="1" dirty="0" err="1" smtClean="0"/>
              <a:t>Giardia</a:t>
            </a:r>
            <a:r>
              <a:rPr lang="en-US" dirty="0" smtClean="0"/>
              <a:t> pathogenesis leading to diarrhea and intestinal </a:t>
            </a:r>
            <a:r>
              <a:rPr lang="en-US" dirty="0" err="1" smtClean="0"/>
              <a:t>malabsorption</a:t>
            </a:r>
            <a:r>
              <a:rPr lang="en-US" dirty="0" smtClean="0"/>
              <a:t> are not completely understood and no specific virulence factors have been identified. Attachment of </a:t>
            </a:r>
            <a:r>
              <a:rPr lang="en-US" dirty="0" err="1" smtClean="0"/>
              <a:t>trophozoites</a:t>
            </a:r>
            <a:r>
              <a:rPr lang="en-US" dirty="0" smtClean="0"/>
              <a:t> to the brush border could produce a mechanical irritation or mucosal injury. In addition, normal </a:t>
            </a:r>
            <a:r>
              <a:rPr lang="en-US" dirty="0" err="1" smtClean="0"/>
              <a:t>villus</a:t>
            </a:r>
            <a:r>
              <a:rPr lang="en-US" dirty="0" smtClean="0"/>
              <a:t> structure is affected in some patients. For example, </a:t>
            </a:r>
            <a:r>
              <a:rPr lang="en-US" dirty="0" err="1" smtClean="0"/>
              <a:t>villus</a:t>
            </a:r>
            <a:r>
              <a:rPr lang="en-US" dirty="0" smtClean="0"/>
              <a:t> blunting (atrophy) and crypt cell hypertrophy and an increase in crypt depth have been observed to varying degrees. The increase in crypt cells will lead to a repopulation of the intestinal epithelium by relatively immature </a:t>
            </a:r>
            <a:r>
              <a:rPr lang="en-US" dirty="0" err="1" smtClean="0"/>
              <a:t>enterocytes</a:t>
            </a:r>
            <a:r>
              <a:rPr lang="en-US" dirty="0" smtClean="0"/>
              <a:t> with reduced absorptive capacities. An increased inflammatory cell infiltration in the </a:t>
            </a:r>
            <a:r>
              <a:rPr lang="en-US" i="1" dirty="0" smtClean="0"/>
              <a:t>lamina </a:t>
            </a:r>
            <a:r>
              <a:rPr lang="en-US" i="1" dirty="0" err="1" smtClean="0"/>
              <a:t>propria</a:t>
            </a:r>
            <a:r>
              <a:rPr lang="en-US" i="1" dirty="0" smtClean="0"/>
              <a:t> </a:t>
            </a:r>
            <a:r>
              <a:rPr lang="en-US" dirty="0" smtClean="0"/>
              <a:t>has also been observed and this inflammation may be associated with the pathology. </a:t>
            </a:r>
            <a:r>
              <a:rPr lang="en-US" i="1" dirty="0" err="1" smtClean="0"/>
              <a:t>Giardia</a:t>
            </a:r>
            <a:r>
              <a:rPr lang="en-US" dirty="0" smtClean="0"/>
              <a:t> infection can also lead to </a:t>
            </a:r>
            <a:r>
              <a:rPr lang="en-US" b="1" dirty="0" smtClean="0"/>
              <a:t>lactase deficiency</a:t>
            </a:r>
            <a:r>
              <a:rPr lang="en-US" dirty="0" smtClean="0"/>
              <a:t> as well as other enzyme deficiencies in the </a:t>
            </a:r>
            <a:r>
              <a:rPr lang="en-US" dirty="0" err="1" smtClean="0"/>
              <a:t>microvilli</a:t>
            </a:r>
            <a:r>
              <a:rPr lang="en-US" dirty="0" smtClean="0"/>
              <a:t>. This reduced digestion and absorption of solutes may lead to an osmotic diarrhea and could also explain the </a:t>
            </a:r>
            <a:r>
              <a:rPr lang="en-US" dirty="0" err="1" smtClean="0"/>
              <a:t>malabsorption</a:t>
            </a:r>
            <a:r>
              <a:rPr lang="en-US" dirty="0" smtClean="0"/>
              <a:t> syndromes. Thus far, no single virulence factor or unifying mechanism explains the pathogenesis of </a:t>
            </a:r>
            <a:r>
              <a:rPr lang="en-US" dirty="0" err="1" smtClean="0"/>
              <a:t>giardiasis</a:t>
            </a:r>
            <a:r>
              <a:rPr lang="en-US" dirty="0" smtClean="0"/>
              <a:t>. </a:t>
            </a:r>
          </a:p>
          <a:p>
            <a:endParaRPr lang="en-US" dirty="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b="1" dirty="0" smtClean="0"/>
              <a:t>Post-</a:t>
            </a:r>
            <a:r>
              <a:rPr lang="en-US" b="1" i="1" dirty="0" err="1" smtClean="0"/>
              <a:t>Giardia</a:t>
            </a:r>
            <a:r>
              <a:rPr lang="en-US" b="1" dirty="0" smtClean="0"/>
              <a:t> Lactose Intolerance</a:t>
            </a:r>
            <a:r>
              <a:rPr lang="en-US" b="1" i="1" dirty="0" smtClean="0"/>
              <a:t>. </a:t>
            </a:r>
            <a:endParaRPr lang="ru-RU" dirty="0"/>
          </a:p>
        </p:txBody>
      </p:sp>
      <p:sp>
        <p:nvSpPr>
          <p:cNvPr id="3" name="Содержимое 2"/>
          <p:cNvSpPr>
            <a:spLocks noGrp="1"/>
          </p:cNvSpPr>
          <p:nvPr>
            <p:ph idx="1"/>
          </p:nvPr>
        </p:nvSpPr>
        <p:spPr/>
        <p:txBody>
          <a:bodyPr>
            <a:normAutofit fontScale="85000" lnSpcReduction="10000"/>
          </a:bodyPr>
          <a:lstStyle/>
          <a:p>
            <a:r>
              <a:rPr lang="en-US" dirty="0" smtClean="0"/>
              <a:t>Some patients may present with a lactose </a:t>
            </a:r>
            <a:r>
              <a:rPr lang="en-US" dirty="0" err="1" smtClean="0"/>
              <a:t>intolerence</a:t>
            </a:r>
            <a:r>
              <a:rPr lang="en-US" dirty="0" smtClean="0"/>
              <a:t> during active </a:t>
            </a:r>
            <a:r>
              <a:rPr lang="en-US" i="1" dirty="0" err="1" smtClean="0"/>
              <a:t>Giardia</a:t>
            </a:r>
            <a:r>
              <a:rPr lang="en-US" dirty="0" smtClean="0"/>
              <a:t> infections which can persist after parasite clearance. This clinical manifestation is due to the parasite-induced lactase deficiency and is most common in ethnic groups with a predisposition for lactase deficiency. Lactase is an enzyme that breaks down lactose, a sugar found in milk, to </a:t>
            </a:r>
            <a:r>
              <a:rPr lang="en-US" dirty="0" err="1" smtClean="0"/>
              <a:t>monosaccharides</a:t>
            </a:r>
            <a:r>
              <a:rPr lang="en-US" dirty="0" smtClean="0"/>
              <a:t> which can be absorbed. This lactose </a:t>
            </a:r>
            <a:r>
              <a:rPr lang="en-US" dirty="0" err="1" smtClean="0"/>
              <a:t>intolerence</a:t>
            </a:r>
            <a:r>
              <a:rPr lang="en-US" dirty="0" smtClean="0"/>
              <a:t> syndrome should be considered in persons who still present mushy stools and excessive gas following treatment, but have no detectable parasites.</a:t>
            </a:r>
            <a:endParaRPr lang="ru-RU" dirty="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DIAGNOSIS</a:t>
            </a:r>
            <a:br>
              <a:rPr lang="en-US" b="1" dirty="0" smtClean="0"/>
            </a:br>
            <a:endParaRPr lang="ru-RU" dirty="0"/>
          </a:p>
        </p:txBody>
      </p:sp>
      <p:sp>
        <p:nvSpPr>
          <p:cNvPr id="3" name="Содержимое 2"/>
          <p:cNvSpPr>
            <a:spLocks noGrp="1"/>
          </p:cNvSpPr>
          <p:nvPr>
            <p:ph idx="1"/>
          </p:nvPr>
        </p:nvSpPr>
        <p:spPr/>
        <p:txBody>
          <a:bodyPr/>
          <a:lstStyle/>
          <a:p>
            <a:r>
              <a:rPr lang="en-US" b="1" dirty="0" smtClean="0"/>
              <a:t>Parasite Detection </a:t>
            </a:r>
          </a:p>
          <a:p>
            <a:r>
              <a:rPr lang="en-US" b="1" dirty="0" smtClean="0"/>
              <a:t>Stool Examination</a:t>
            </a:r>
            <a:r>
              <a:rPr lang="en-US" dirty="0" smtClean="0"/>
              <a:t> 3 non-consecutive days</a:t>
            </a:r>
          </a:p>
          <a:p>
            <a:r>
              <a:rPr lang="en-US" dirty="0" smtClean="0"/>
              <a:t>wet mount or stained</a:t>
            </a:r>
          </a:p>
          <a:p>
            <a:r>
              <a:rPr lang="en-US" dirty="0" smtClean="0"/>
              <a:t>IFA, </a:t>
            </a:r>
            <a:r>
              <a:rPr lang="en-US" dirty="0" err="1" smtClean="0"/>
              <a:t>copro</a:t>
            </a:r>
            <a:r>
              <a:rPr lang="en-US" dirty="0" smtClean="0"/>
              <a:t>-antigens</a:t>
            </a:r>
          </a:p>
          <a:p>
            <a:r>
              <a:rPr lang="en-US" b="1" dirty="0" smtClean="0"/>
              <a:t>Duodenal Aspirate or Biopsy</a:t>
            </a:r>
            <a:endParaRPr lang="en-US" dirty="0" smtClean="0"/>
          </a:p>
          <a:p>
            <a:r>
              <a:rPr lang="en-US" dirty="0" err="1" smtClean="0"/>
              <a:t>Enterotest</a:t>
            </a:r>
            <a:r>
              <a:rPr lang="en-US" dirty="0" smtClean="0"/>
              <a:t>®</a:t>
            </a:r>
          </a:p>
          <a:p>
            <a:pPr>
              <a:buNone/>
            </a:pPr>
            <a:endParaRPr lang="ru-RU" b="1" dirty="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5486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Diagnosis</a:t>
            </a:r>
            <a:endParaRPr lang="ru-RU" dirty="0"/>
          </a:p>
        </p:txBody>
      </p:sp>
      <p:sp>
        <p:nvSpPr>
          <p:cNvPr id="3" name="Содержимое 2"/>
          <p:cNvSpPr>
            <a:spLocks noGrp="1"/>
          </p:cNvSpPr>
          <p:nvPr>
            <p:ph idx="1"/>
          </p:nvPr>
        </p:nvSpPr>
        <p:spPr>
          <a:xfrm>
            <a:off x="0" y="620688"/>
            <a:ext cx="9144000" cy="6237312"/>
          </a:xfrm>
        </p:spPr>
        <p:txBody>
          <a:bodyPr>
            <a:normAutofit fontScale="25000" lnSpcReduction="20000"/>
          </a:bodyPr>
          <a:lstStyle/>
          <a:p>
            <a:pPr>
              <a:buNone/>
            </a:pPr>
            <a:r>
              <a:rPr lang="en-US" sz="6400" dirty="0" smtClean="0"/>
              <a:t>Diagnosis is confirmed by finding cysts or </a:t>
            </a:r>
            <a:r>
              <a:rPr lang="en-US" sz="6400" dirty="0" err="1" smtClean="0"/>
              <a:t>trophozoites</a:t>
            </a:r>
            <a:r>
              <a:rPr lang="en-US" sz="6400" dirty="0" smtClean="0"/>
              <a:t> in feces or in </a:t>
            </a:r>
            <a:r>
              <a:rPr lang="en-US" sz="6400" dirty="0" err="1" smtClean="0"/>
              <a:t>duodenojejunal</a:t>
            </a:r>
            <a:r>
              <a:rPr lang="en-US" sz="6400" dirty="0" smtClean="0"/>
              <a:t> aspirates or biopsies. Detection of the parasites can be difficult since </a:t>
            </a:r>
            <a:r>
              <a:rPr lang="en-US" sz="6400" i="1" dirty="0" err="1" smtClean="0"/>
              <a:t>Giardia</a:t>
            </a:r>
            <a:r>
              <a:rPr lang="en-US" sz="6400" dirty="0" smtClean="0"/>
              <a:t> does not appear consistently in the stools of all patients. Some patients will express high levels of cysts in nearly all the stools, whereas others will only exhibit low parasite counts in some of the stools. A mixed pattern, in which periods of high cyst excretion alternate with periods of low excretion, has also been observed. In addition, parasites are easier to find during acute infections than chronic infections. Aspiration and biopsy may also fail to confirm the infection due to patchy loci of infection, and some question the usefulness of these invasive procedures.</a:t>
            </a:r>
          </a:p>
          <a:p>
            <a:r>
              <a:rPr lang="en-US" sz="6400" dirty="0" smtClean="0"/>
              <a:t>Stool examination is the preferred method for </a:t>
            </a:r>
            <a:r>
              <a:rPr lang="en-US" sz="6400" i="1" dirty="0" err="1" smtClean="0"/>
              <a:t>Giardia</a:t>
            </a:r>
            <a:r>
              <a:rPr lang="en-US" sz="6400" dirty="0" smtClean="0"/>
              <a:t> diagnosis. Three stools taken at intervals of at least two days should be examined. Watery or loose stools may contain motile </a:t>
            </a:r>
            <a:r>
              <a:rPr lang="en-US" sz="6400" dirty="0" err="1" smtClean="0"/>
              <a:t>trophozoites</a:t>
            </a:r>
            <a:r>
              <a:rPr lang="en-US" sz="6400" dirty="0" smtClean="0"/>
              <a:t> which are detectable by the immediate examination of wet smears. Otherwise the specimen should be preserved and stained due to </a:t>
            </a:r>
            <a:r>
              <a:rPr lang="en-US" sz="6400" dirty="0" err="1" smtClean="0"/>
              <a:t>trophozoite</a:t>
            </a:r>
            <a:r>
              <a:rPr lang="en-US" sz="6400" dirty="0" smtClean="0"/>
              <a:t> </a:t>
            </a:r>
            <a:r>
              <a:rPr lang="en-US" sz="6400" dirty="0" err="1" smtClean="0"/>
              <a:t>lability</a:t>
            </a:r>
            <a:r>
              <a:rPr lang="en-US" sz="6400" dirty="0" smtClean="0"/>
              <a:t>. The hardier cysts are relatively easy to recognize in either direct or stained smears. In addition, diagnostic kits based on </a:t>
            </a:r>
            <a:r>
              <a:rPr lang="en-US" sz="6400" dirty="0" err="1" smtClean="0"/>
              <a:t>immunofluorescence</a:t>
            </a:r>
            <a:r>
              <a:rPr lang="en-US" sz="6400" dirty="0" smtClean="0"/>
              <a:t> or the detection of </a:t>
            </a:r>
            <a:r>
              <a:rPr lang="en-US" sz="6400" dirty="0" err="1" smtClean="0"/>
              <a:t>copro</a:t>
            </a:r>
            <a:r>
              <a:rPr lang="en-US" sz="6400" dirty="0" smtClean="0"/>
              <a:t>-antigens are also available. </a:t>
            </a:r>
          </a:p>
          <a:p>
            <a:r>
              <a:rPr lang="en-US" sz="6400" dirty="0" smtClean="0"/>
              <a:t>Diagnosis can also be made by examining duodenal fluid for </a:t>
            </a:r>
            <a:r>
              <a:rPr lang="en-US" sz="6400" dirty="0" err="1" smtClean="0"/>
              <a:t>trophozoites</a:t>
            </a:r>
            <a:r>
              <a:rPr lang="en-US" sz="6400" dirty="0" smtClean="0"/>
              <a:t>. Duodenal fluid is obtained by either intubation or the </a:t>
            </a:r>
            <a:r>
              <a:rPr lang="en-US" sz="6400" dirty="0" err="1" smtClean="0"/>
              <a:t>Enterotest</a:t>
            </a:r>
            <a:r>
              <a:rPr lang="en-US" sz="6400" dirty="0" smtClean="0"/>
              <a:t>® (also called 'string test'). The </a:t>
            </a:r>
            <a:r>
              <a:rPr lang="en-US" sz="6400" dirty="0" err="1" smtClean="0"/>
              <a:t>Enterotest</a:t>
            </a:r>
            <a:r>
              <a:rPr lang="en-US" sz="6400" dirty="0" smtClean="0"/>
              <a:t>® consists of a gelatin capsule containing a nylon string of the appropriate length. The free end of the string is taped to the patient's face and the capsule is swallowed. After four hours to overnight the string is retrieved and the bile-stained mucus on the distal portion of the string is scraped off and examined by both wet mount and permanent staining. A small intestinal biopsy, preferably from multiple duodenal and </a:t>
            </a:r>
            <a:r>
              <a:rPr lang="en-US" sz="6400" dirty="0" err="1" smtClean="0"/>
              <a:t>jejunal</a:t>
            </a:r>
            <a:r>
              <a:rPr lang="en-US" sz="6400" dirty="0" smtClean="0"/>
              <a:t> sites, may also reveal </a:t>
            </a:r>
            <a:r>
              <a:rPr lang="en-US" sz="6400" dirty="0" err="1" smtClean="0"/>
              <a:t>trophozoites</a:t>
            </a:r>
            <a:r>
              <a:rPr lang="en-US" sz="6400" dirty="0" smtClean="0"/>
              <a:t> attached to the intestinal epithelium. [The small intestine is divided into 3 sections: the duodenum (first or proximal portion after the stomach); the jejunum (the middle portion); and the ileum (the distal or last portion before the large intestine).]</a:t>
            </a:r>
          </a:p>
          <a:p>
            <a:endParaRPr lang="ru-RU" dirty="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0872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TREATMENT AND CONTROL</a:t>
            </a:r>
            <a:br>
              <a:rPr lang="en-US" b="1" dirty="0" smtClean="0"/>
            </a:br>
            <a:endParaRPr lang="ru-RU" dirty="0"/>
          </a:p>
        </p:txBody>
      </p:sp>
      <p:sp>
        <p:nvSpPr>
          <p:cNvPr id="3" name="Содержимое 2"/>
          <p:cNvSpPr>
            <a:spLocks noGrp="1"/>
          </p:cNvSpPr>
          <p:nvPr>
            <p:ph idx="1"/>
          </p:nvPr>
        </p:nvSpPr>
        <p:spPr>
          <a:xfrm>
            <a:off x="0" y="980728"/>
            <a:ext cx="9144000" cy="5877272"/>
          </a:xfrm>
        </p:spPr>
        <p:txBody>
          <a:bodyPr>
            <a:normAutofit fontScale="55000" lnSpcReduction="20000"/>
          </a:bodyPr>
          <a:lstStyle/>
          <a:p>
            <a:r>
              <a:rPr lang="en-US" dirty="0" smtClean="0"/>
              <a:t>Infected individuals should be treated since </a:t>
            </a:r>
            <a:r>
              <a:rPr lang="en-US" i="1" dirty="0" err="1" smtClean="0"/>
              <a:t>Giardia</a:t>
            </a:r>
            <a:r>
              <a:rPr lang="en-US" dirty="0" smtClean="0"/>
              <a:t> can persist and lead to severe </a:t>
            </a:r>
            <a:r>
              <a:rPr lang="en-US" dirty="0" err="1" smtClean="0"/>
              <a:t>malabsorption</a:t>
            </a:r>
            <a:r>
              <a:rPr lang="en-US" dirty="0" smtClean="0"/>
              <a:t> syndromes and weight loss. Treatment is effective at reducing morbidity and there are no </a:t>
            </a:r>
            <a:r>
              <a:rPr lang="en-US" dirty="0" err="1" smtClean="0"/>
              <a:t>sequelae</a:t>
            </a:r>
            <a:r>
              <a:rPr lang="en-US" dirty="0" smtClean="0"/>
              <a:t>. </a:t>
            </a:r>
            <a:r>
              <a:rPr lang="en-US" dirty="0" err="1" smtClean="0"/>
              <a:t>Metronidazole</a:t>
            </a:r>
            <a:r>
              <a:rPr lang="en-US" dirty="0" smtClean="0"/>
              <a:t> (</a:t>
            </a:r>
            <a:r>
              <a:rPr lang="en-US" dirty="0" err="1" smtClean="0"/>
              <a:t>Flagyl</a:t>
            </a:r>
            <a:r>
              <a:rPr lang="en-US" dirty="0" smtClean="0"/>
              <a:t>®), although not licensed in the United States for </a:t>
            </a:r>
            <a:r>
              <a:rPr lang="en-US" dirty="0" err="1" smtClean="0"/>
              <a:t>giardiasis</a:t>
            </a:r>
            <a:r>
              <a:rPr lang="en-US" dirty="0" smtClean="0"/>
              <a:t>, effectively clears the parasite (cure rates approximately 85%) and is the drug of choice. The recommended dosage is 750 mg three times per day for five days (or at least &gt;3 days). For children 15 mg/kg/d in three doses is recommended. Other effective drugs include: </a:t>
            </a:r>
            <a:r>
              <a:rPr lang="en-US" dirty="0" err="1" smtClean="0"/>
              <a:t>quinacrine</a:t>
            </a:r>
            <a:r>
              <a:rPr lang="en-US" dirty="0" smtClean="0"/>
              <a:t> (</a:t>
            </a:r>
            <a:r>
              <a:rPr lang="en-US" dirty="0" err="1" smtClean="0"/>
              <a:t>Atabrine</a:t>
            </a:r>
            <a:r>
              <a:rPr lang="en-US" dirty="0" smtClean="0"/>
              <a:t>®), </a:t>
            </a:r>
            <a:r>
              <a:rPr lang="en-US" dirty="0" err="1" smtClean="0"/>
              <a:t>tinidazole</a:t>
            </a:r>
            <a:r>
              <a:rPr lang="en-US" dirty="0" smtClean="0"/>
              <a:t> (</a:t>
            </a:r>
            <a:r>
              <a:rPr lang="en-US" dirty="0" err="1" smtClean="0"/>
              <a:t>Fasigyn</a:t>
            </a:r>
            <a:r>
              <a:rPr lang="en-US" dirty="0" smtClean="0"/>
              <a:t>®), </a:t>
            </a:r>
            <a:r>
              <a:rPr lang="en-US" dirty="0" err="1" smtClean="0"/>
              <a:t>furazolidone</a:t>
            </a:r>
            <a:r>
              <a:rPr lang="en-US" dirty="0" smtClean="0"/>
              <a:t> (</a:t>
            </a:r>
            <a:r>
              <a:rPr lang="en-US" dirty="0" err="1" smtClean="0"/>
              <a:t>Furoxone</a:t>
            </a:r>
            <a:r>
              <a:rPr lang="en-US" dirty="0" smtClean="0"/>
              <a:t>®), and </a:t>
            </a:r>
            <a:r>
              <a:rPr lang="en-US" dirty="0" err="1" smtClean="0"/>
              <a:t>paramomycin</a:t>
            </a:r>
            <a:r>
              <a:rPr lang="en-US" dirty="0" smtClean="0"/>
              <a:t> (</a:t>
            </a:r>
            <a:r>
              <a:rPr lang="en-US" dirty="0" err="1" smtClean="0"/>
              <a:t>Humatin</a:t>
            </a:r>
            <a:r>
              <a:rPr lang="en-US" dirty="0" smtClean="0"/>
              <a:t>®). </a:t>
            </a:r>
            <a:r>
              <a:rPr lang="en-US" dirty="0" err="1" smtClean="0"/>
              <a:t>Tinidazole</a:t>
            </a:r>
            <a:r>
              <a:rPr lang="en-US" dirty="0" smtClean="0"/>
              <a:t> is effective as a single two gram dose; </a:t>
            </a:r>
            <a:r>
              <a:rPr lang="en-US" dirty="0" err="1" smtClean="0"/>
              <a:t>paramomycin</a:t>
            </a:r>
            <a:r>
              <a:rPr lang="en-US" dirty="0" smtClean="0"/>
              <a:t> is not absorbed and may be useful during pregnancy.</a:t>
            </a:r>
          </a:p>
          <a:p>
            <a:r>
              <a:rPr lang="en-US" dirty="0" smtClean="0"/>
              <a:t>The widespread distribution of </a:t>
            </a:r>
            <a:r>
              <a:rPr lang="en-US" i="1" dirty="0" err="1" smtClean="0"/>
              <a:t>Giardia</a:t>
            </a:r>
            <a:r>
              <a:rPr lang="en-US" dirty="0" smtClean="0"/>
              <a:t> and the infectivity of the cysts make it unlikely that human infection will be completely eliminated. Control measures to prevent or reduce </a:t>
            </a:r>
            <a:r>
              <a:rPr lang="en-US" i="1" dirty="0" err="1" smtClean="0"/>
              <a:t>Giardia</a:t>
            </a:r>
            <a:r>
              <a:rPr lang="en-US" dirty="0" smtClean="0"/>
              <a:t> infection will depend on the specific circumstances of transmission, but in general involve measures which prevent the ingestion of substances contaminated with fecal material . Health promotion and education aimed at improving personal hygiene, and emphasizing hand washing, sanitation and food handling, are effective control activities for the reduction of person-to-person transmission. Special attention to personal hygiene in high-risk situations such as day-care centers and other institutions is needed. Treatment of asymptomatic household members prevents </a:t>
            </a:r>
            <a:r>
              <a:rPr lang="en-US" dirty="0" err="1" smtClean="0"/>
              <a:t>reinfection</a:t>
            </a:r>
            <a:r>
              <a:rPr lang="en-US" dirty="0" smtClean="0"/>
              <a:t> in non-endemic areas. However, the value of treating asymptomatic carriers in </a:t>
            </a:r>
            <a:r>
              <a:rPr lang="en-US" dirty="0" err="1" smtClean="0"/>
              <a:t>hyperendemic</a:t>
            </a:r>
            <a:r>
              <a:rPr lang="en-US" dirty="0" smtClean="0"/>
              <a:t> communities is questionable since </a:t>
            </a:r>
            <a:r>
              <a:rPr lang="en-US" dirty="0" err="1" smtClean="0"/>
              <a:t>reinfection</a:t>
            </a:r>
            <a:r>
              <a:rPr lang="en-US" dirty="0" smtClean="0"/>
              <a:t> rates are high. The socio-economic situation in many developing countries makes it difficult to prevent infection. Public health measures to protect water supplies from contamination are required to prevent epidemics and to reduce </a:t>
            </a:r>
            <a:r>
              <a:rPr lang="en-US" dirty="0" err="1" smtClean="0"/>
              <a:t>endemicity</a:t>
            </a:r>
            <a:r>
              <a:rPr lang="en-US" dirty="0" smtClean="0"/>
              <a:t>. Tourists should not drink tap water without additional treatment in places where purity is questionable. Boiling or iodine treatment kills </a:t>
            </a:r>
            <a:r>
              <a:rPr lang="en-US" i="1" dirty="0" err="1" smtClean="0"/>
              <a:t>Giardia</a:t>
            </a:r>
            <a:r>
              <a:rPr lang="en-US" dirty="0" smtClean="0"/>
              <a:t> cysts, but standard chlorination does not. </a:t>
            </a:r>
          </a:p>
          <a:p>
            <a:r>
              <a:rPr lang="en-US" b="1" dirty="0" smtClean="0"/>
              <a:t>There are no safe or effective </a:t>
            </a:r>
            <a:r>
              <a:rPr lang="en-US" b="1" dirty="0" err="1" smtClean="0"/>
              <a:t>chemoprophylatic</a:t>
            </a:r>
            <a:r>
              <a:rPr lang="en-US" b="1" dirty="0" smtClean="0"/>
              <a:t> drugs for </a:t>
            </a:r>
            <a:r>
              <a:rPr lang="en-US" b="1" dirty="0" err="1" smtClean="0"/>
              <a:t>giardiasis</a:t>
            </a:r>
            <a:r>
              <a:rPr lang="en-US" b="1" dirty="0" smtClean="0"/>
              <a:t>. </a:t>
            </a:r>
          </a:p>
          <a:p>
            <a:endParaRPr lang="ru-RU" dirty="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20688"/>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dirty="0" smtClean="0"/>
              <a:t/>
            </a:r>
            <a:br>
              <a:rPr lang="en-US" b="1" dirty="0" smtClean="0"/>
            </a:br>
            <a:r>
              <a:rPr lang="en-US" b="1" dirty="0" smtClean="0"/>
              <a:t>TRICHOMONIASIS</a:t>
            </a:r>
            <a:br>
              <a:rPr lang="en-US" b="1" dirty="0" smtClean="0"/>
            </a:br>
            <a:endParaRPr lang="ru-RU" dirty="0"/>
          </a:p>
        </p:txBody>
      </p:sp>
      <p:sp>
        <p:nvSpPr>
          <p:cNvPr id="3" name="Содержимое 2"/>
          <p:cNvSpPr>
            <a:spLocks noGrp="1"/>
          </p:cNvSpPr>
          <p:nvPr>
            <p:ph idx="1"/>
          </p:nvPr>
        </p:nvSpPr>
        <p:spPr>
          <a:xfrm>
            <a:off x="457200" y="764704"/>
            <a:ext cx="8686800" cy="5361459"/>
          </a:xfrm>
        </p:spPr>
        <p:txBody>
          <a:bodyPr>
            <a:normAutofit lnSpcReduction="10000"/>
          </a:bodyPr>
          <a:lstStyle/>
          <a:p>
            <a:pPr algn="ctr">
              <a:buNone/>
            </a:pPr>
            <a:r>
              <a:rPr lang="en-US" b="1" dirty="0" err="1" smtClean="0"/>
              <a:t>Trichomonads</a:t>
            </a:r>
            <a:r>
              <a:rPr lang="en-US" b="1" dirty="0" smtClean="0"/>
              <a:t> of Humans </a:t>
            </a:r>
            <a:endParaRPr lang="en-US" dirty="0" smtClean="0"/>
          </a:p>
          <a:p>
            <a:pPr>
              <a:buNone/>
            </a:pPr>
            <a:r>
              <a:rPr lang="en-US" b="1" dirty="0" smtClean="0"/>
              <a:t>     Species 						Location</a:t>
            </a:r>
            <a:r>
              <a:rPr lang="en-US" dirty="0" smtClean="0"/>
              <a:t> </a:t>
            </a:r>
          </a:p>
          <a:p>
            <a:r>
              <a:rPr lang="en-US" i="1" dirty="0" err="1" smtClean="0">
                <a:solidFill>
                  <a:srgbClr val="FF0000"/>
                </a:solidFill>
              </a:rPr>
              <a:t>Trichomonas</a:t>
            </a:r>
            <a:r>
              <a:rPr lang="en-US" i="1" dirty="0" smtClean="0">
                <a:solidFill>
                  <a:srgbClr val="FF0000"/>
                </a:solidFill>
              </a:rPr>
              <a:t> </a:t>
            </a:r>
            <a:r>
              <a:rPr lang="en-US" i="1" dirty="0" err="1" smtClean="0">
                <a:solidFill>
                  <a:srgbClr val="FF0000"/>
                </a:solidFill>
              </a:rPr>
              <a:t>vaginalis</a:t>
            </a:r>
            <a:r>
              <a:rPr lang="en-US" dirty="0" smtClean="0">
                <a:solidFill>
                  <a:srgbClr val="FF0000"/>
                </a:solidFill>
              </a:rPr>
              <a:t>               	</a:t>
            </a:r>
            <a:r>
              <a:rPr lang="en-US" dirty="0" err="1" smtClean="0"/>
              <a:t>uro</a:t>
            </a:r>
            <a:r>
              <a:rPr lang="en-US" dirty="0" smtClean="0"/>
              <a:t>-genital tract </a:t>
            </a:r>
            <a:r>
              <a:rPr lang="en-US" i="1" dirty="0" err="1" smtClean="0"/>
              <a:t>Trichomonas</a:t>
            </a:r>
            <a:r>
              <a:rPr lang="en-US" i="1" dirty="0" smtClean="0"/>
              <a:t> </a:t>
            </a:r>
            <a:r>
              <a:rPr lang="en-US" i="1" dirty="0" err="1" smtClean="0"/>
              <a:t>tenax</a:t>
            </a:r>
            <a:r>
              <a:rPr lang="en-US" dirty="0" smtClean="0"/>
              <a:t> 				oral cavity </a:t>
            </a:r>
          </a:p>
          <a:p>
            <a:r>
              <a:rPr lang="en-US" i="1" dirty="0" err="1" smtClean="0"/>
              <a:t>Pentatrichomonas</a:t>
            </a:r>
            <a:r>
              <a:rPr lang="en-US" i="1" dirty="0" smtClean="0"/>
              <a:t> </a:t>
            </a:r>
            <a:r>
              <a:rPr lang="en-US" i="1" dirty="0" err="1" smtClean="0"/>
              <a:t>hominis</a:t>
            </a:r>
            <a:r>
              <a:rPr lang="en-US" dirty="0" smtClean="0"/>
              <a:t> 		intestine </a:t>
            </a:r>
            <a:r>
              <a:rPr lang="en-US" i="1" dirty="0" err="1" smtClean="0"/>
              <a:t>Dientamoeba</a:t>
            </a:r>
            <a:r>
              <a:rPr lang="en-US" i="1" dirty="0" smtClean="0"/>
              <a:t> </a:t>
            </a:r>
            <a:r>
              <a:rPr lang="en-US" i="1" dirty="0" err="1" smtClean="0"/>
              <a:t>fragilis</a:t>
            </a:r>
            <a:r>
              <a:rPr lang="en-US" dirty="0" smtClean="0"/>
              <a:t> 			intestine</a:t>
            </a:r>
          </a:p>
          <a:p>
            <a:pPr>
              <a:buNone/>
            </a:pPr>
            <a:endParaRPr lang="en-US" b="1" dirty="0" smtClean="0"/>
          </a:p>
          <a:p>
            <a:pPr>
              <a:buNone/>
            </a:pPr>
            <a:r>
              <a:rPr lang="en-US" b="1" dirty="0" smtClean="0"/>
              <a:t>Only </a:t>
            </a:r>
            <a:r>
              <a:rPr lang="en-US" b="1" i="1" dirty="0" err="1" smtClean="0"/>
              <a:t>Trichomonas</a:t>
            </a:r>
            <a:r>
              <a:rPr lang="en-US" b="1" i="1" dirty="0" smtClean="0"/>
              <a:t> </a:t>
            </a:r>
            <a:r>
              <a:rPr lang="en-US" b="1" i="1" dirty="0" err="1" smtClean="0"/>
              <a:t>vaginalis</a:t>
            </a:r>
            <a:r>
              <a:rPr lang="en-US" b="1" dirty="0" smtClean="0"/>
              <a:t> is clearly pathogenic </a:t>
            </a:r>
            <a:r>
              <a:rPr lang="en-US" dirty="0" smtClean="0"/>
              <a:t>and it is usually of low virulence. The others exhibit a questionable </a:t>
            </a:r>
            <a:r>
              <a:rPr lang="en-US" dirty="0" err="1" smtClean="0"/>
              <a:t>pathogenicity</a:t>
            </a:r>
            <a:r>
              <a:rPr lang="en-US" dirty="0" smtClean="0"/>
              <a:t>.</a:t>
            </a:r>
            <a:endParaRPr lang="ru-RU"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3394"/>
            <a:ext cx="8229600" cy="49006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i="1" dirty="0" err="1" smtClean="0">
                <a:solidFill>
                  <a:schemeClr val="tx1"/>
                </a:solidFill>
              </a:rPr>
              <a:t>Trichomonas</a:t>
            </a:r>
            <a:endParaRPr lang="ru-RU" dirty="0">
              <a:solidFill>
                <a:schemeClr val="tx1"/>
              </a:solidFill>
            </a:endParaRPr>
          </a:p>
        </p:txBody>
      </p:sp>
      <p:sp>
        <p:nvSpPr>
          <p:cNvPr id="3" name="Содержимое 2"/>
          <p:cNvSpPr>
            <a:spLocks noGrp="1"/>
          </p:cNvSpPr>
          <p:nvPr>
            <p:ph idx="1"/>
          </p:nvPr>
        </p:nvSpPr>
        <p:spPr>
          <a:xfrm>
            <a:off x="0" y="1600200"/>
            <a:ext cx="9144000" cy="5257800"/>
          </a:xfrm>
        </p:spPr>
        <p:txBody>
          <a:bodyPr>
            <a:normAutofit fontScale="70000" lnSpcReduction="20000"/>
          </a:bodyPr>
          <a:lstStyle/>
          <a:p>
            <a:pPr>
              <a:buNone/>
            </a:pPr>
            <a:r>
              <a:rPr lang="en-US" dirty="0" smtClean="0"/>
              <a:t>The </a:t>
            </a:r>
            <a:r>
              <a:rPr lang="en-US" dirty="0" err="1" smtClean="0"/>
              <a:t>trichomonads</a:t>
            </a:r>
            <a:r>
              <a:rPr lang="en-US" dirty="0" smtClean="0"/>
              <a:t> of humans inhabit different anatomical locations. </a:t>
            </a:r>
          </a:p>
          <a:p>
            <a:pPr marL="0" indent="0">
              <a:buNone/>
            </a:pPr>
            <a:r>
              <a:rPr lang="en-US" b="1" i="1" dirty="0" smtClean="0"/>
              <a:t>T. </a:t>
            </a:r>
            <a:r>
              <a:rPr lang="en-US" b="1" i="1" dirty="0" err="1" smtClean="0"/>
              <a:t>vaginalis</a:t>
            </a:r>
            <a:r>
              <a:rPr lang="en-US" b="1" dirty="0" smtClean="0"/>
              <a:t> </a:t>
            </a:r>
            <a:r>
              <a:rPr lang="en-US" dirty="0" smtClean="0"/>
              <a:t>is a common sexually transmitted disease found in the </a:t>
            </a:r>
            <a:r>
              <a:rPr lang="en-US" dirty="0" err="1" smtClean="0"/>
              <a:t>uro</a:t>
            </a:r>
            <a:r>
              <a:rPr lang="en-US" dirty="0" smtClean="0"/>
              <a:t>-genital tract. </a:t>
            </a:r>
          </a:p>
          <a:p>
            <a:pPr marL="0" indent="0">
              <a:buNone/>
            </a:pPr>
            <a:r>
              <a:rPr lang="en-US" b="1" i="1" dirty="0" smtClean="0"/>
              <a:t>T. </a:t>
            </a:r>
            <a:r>
              <a:rPr lang="en-US" b="1" i="1" dirty="0" err="1" smtClean="0"/>
              <a:t>tenax</a:t>
            </a:r>
            <a:r>
              <a:rPr lang="en-US" b="1" dirty="0" smtClean="0"/>
              <a:t> </a:t>
            </a:r>
            <a:r>
              <a:rPr lang="en-US" dirty="0" smtClean="0"/>
              <a:t>(=</a:t>
            </a:r>
            <a:r>
              <a:rPr lang="en-US" i="1" dirty="0" smtClean="0"/>
              <a:t>T. </a:t>
            </a:r>
            <a:r>
              <a:rPr lang="en-US" i="1" dirty="0" err="1" smtClean="0"/>
              <a:t>buccalis</a:t>
            </a:r>
            <a:r>
              <a:rPr lang="en-US" dirty="0" smtClean="0"/>
              <a:t>) is a </a:t>
            </a:r>
            <a:r>
              <a:rPr lang="en-US" dirty="0" err="1" smtClean="0"/>
              <a:t>commensal</a:t>
            </a:r>
            <a:r>
              <a:rPr lang="en-US" dirty="0" smtClean="0"/>
              <a:t> of the human oral cavity, found particularly in patients with poor oral hygiene and advanced </a:t>
            </a:r>
            <a:r>
              <a:rPr lang="en-US" b="1" dirty="0" smtClean="0"/>
              <a:t>periodontal disease</a:t>
            </a:r>
            <a:r>
              <a:rPr lang="en-US" dirty="0" smtClean="0"/>
              <a:t>. </a:t>
            </a:r>
            <a:r>
              <a:rPr lang="en-US" b="1" i="1" dirty="0" smtClean="0"/>
              <a:t>T. </a:t>
            </a:r>
            <a:r>
              <a:rPr lang="en-US" b="1" i="1" dirty="0" err="1" smtClean="0"/>
              <a:t>tenax</a:t>
            </a:r>
            <a:r>
              <a:rPr lang="en-US" dirty="0" smtClean="0"/>
              <a:t>, or an organism with similar morphology is also occasionally found in the </a:t>
            </a:r>
            <a:r>
              <a:rPr lang="en-US" i="1" dirty="0" smtClean="0"/>
              <a:t>lungs</a:t>
            </a:r>
            <a:r>
              <a:rPr lang="en-US" dirty="0" smtClean="0"/>
              <a:t>. Such cases have reported mainly in patients with underlying </a:t>
            </a:r>
            <a:r>
              <a:rPr lang="en-US" b="1" i="1" dirty="0" smtClean="0"/>
              <a:t>cancers or other lung </a:t>
            </a:r>
            <a:r>
              <a:rPr lang="en-US" b="1" dirty="0" smtClean="0"/>
              <a:t>diseases or following surgery</a:t>
            </a:r>
            <a:r>
              <a:rPr lang="en-US" dirty="0" smtClean="0"/>
              <a:t>. </a:t>
            </a:r>
          </a:p>
          <a:p>
            <a:pPr marL="0" indent="0">
              <a:buNone/>
            </a:pPr>
            <a:r>
              <a:rPr lang="en-US" b="1" i="1" dirty="0" err="1" smtClean="0"/>
              <a:t>Pentatrichomonas</a:t>
            </a:r>
            <a:r>
              <a:rPr lang="en-US" b="1" i="1" dirty="0" smtClean="0"/>
              <a:t> </a:t>
            </a:r>
            <a:r>
              <a:rPr lang="en-US" b="1" i="1" dirty="0" err="1" smtClean="0"/>
              <a:t>hominis</a:t>
            </a:r>
            <a:r>
              <a:rPr lang="en-US" dirty="0" smtClean="0"/>
              <a:t> (=</a:t>
            </a:r>
            <a:r>
              <a:rPr lang="en-US" i="1" dirty="0" err="1" smtClean="0"/>
              <a:t>Trichomonas</a:t>
            </a:r>
            <a:r>
              <a:rPr lang="en-US" i="1" dirty="0" smtClean="0"/>
              <a:t> </a:t>
            </a:r>
            <a:r>
              <a:rPr lang="en-US" i="1" dirty="0" err="1" smtClean="0"/>
              <a:t>hominis</a:t>
            </a:r>
            <a:r>
              <a:rPr lang="en-US" i="1" dirty="0" smtClean="0"/>
              <a:t>)</a:t>
            </a:r>
            <a:r>
              <a:rPr lang="en-US" dirty="0" smtClean="0"/>
              <a:t> is a non-pathogenic </a:t>
            </a:r>
            <a:r>
              <a:rPr lang="en-US" dirty="0" err="1" smtClean="0"/>
              <a:t>commensal</a:t>
            </a:r>
            <a:r>
              <a:rPr lang="en-US" dirty="0" smtClean="0"/>
              <a:t> of the large intestine. Some authors divide the </a:t>
            </a:r>
            <a:r>
              <a:rPr lang="en-US" dirty="0" err="1" smtClean="0"/>
              <a:t>trichomonads</a:t>
            </a:r>
            <a:r>
              <a:rPr lang="en-US" dirty="0" smtClean="0"/>
              <a:t> into </a:t>
            </a:r>
            <a:r>
              <a:rPr lang="en-US" b="1" dirty="0" smtClean="0"/>
              <a:t>3</a:t>
            </a:r>
            <a:r>
              <a:rPr lang="en-US" dirty="0" smtClean="0"/>
              <a:t> genera based on the number of free flagella. Species with </a:t>
            </a:r>
            <a:r>
              <a:rPr lang="en-US" b="1" dirty="0" smtClean="0"/>
              <a:t>3</a:t>
            </a:r>
            <a:r>
              <a:rPr lang="en-US" dirty="0" smtClean="0"/>
              <a:t> flagella are called </a:t>
            </a:r>
            <a:r>
              <a:rPr lang="en-US" b="1" i="1" dirty="0" err="1" smtClean="0"/>
              <a:t>Tri</a:t>
            </a:r>
            <a:r>
              <a:rPr lang="en-US" i="1" dirty="0" err="1" smtClean="0"/>
              <a:t>trichomonas</a:t>
            </a:r>
            <a:r>
              <a:rPr lang="en-US" dirty="0" smtClean="0"/>
              <a:t>, those with </a:t>
            </a:r>
            <a:r>
              <a:rPr lang="en-US" b="1" dirty="0" smtClean="0"/>
              <a:t>4 </a:t>
            </a:r>
            <a:r>
              <a:rPr lang="en-US" dirty="0" smtClean="0"/>
              <a:t>are called </a:t>
            </a:r>
            <a:r>
              <a:rPr lang="en-US" i="1" dirty="0" err="1" smtClean="0"/>
              <a:t>Trichomonas</a:t>
            </a:r>
            <a:r>
              <a:rPr lang="en-US" dirty="0" smtClean="0"/>
              <a:t>, and </a:t>
            </a:r>
            <a:r>
              <a:rPr lang="en-US" b="1" i="1" dirty="0" err="1" smtClean="0"/>
              <a:t>Penta</a:t>
            </a:r>
            <a:r>
              <a:rPr lang="en-US" i="1" dirty="0" err="1" smtClean="0"/>
              <a:t>trichomonas</a:t>
            </a:r>
            <a:r>
              <a:rPr lang="en-US" dirty="0" smtClean="0"/>
              <a:t> have </a:t>
            </a:r>
            <a:r>
              <a:rPr lang="en-US" b="1" dirty="0" smtClean="0"/>
              <a:t>5</a:t>
            </a:r>
            <a:r>
              <a:rPr lang="en-US" dirty="0" smtClean="0"/>
              <a:t> free anterior flagella. </a:t>
            </a:r>
          </a:p>
          <a:p>
            <a:pPr marL="0" indent="0">
              <a:buNone/>
            </a:pPr>
            <a:r>
              <a:rPr lang="en-US" b="1" i="1" dirty="0" err="1" smtClean="0"/>
              <a:t>Dientamoeba</a:t>
            </a:r>
            <a:r>
              <a:rPr lang="en-US" b="1" i="1" dirty="0" smtClean="0"/>
              <a:t> </a:t>
            </a:r>
            <a:r>
              <a:rPr lang="en-US" b="1" i="1" dirty="0" err="1" smtClean="0"/>
              <a:t>fragilis</a:t>
            </a:r>
            <a:r>
              <a:rPr lang="en-US" b="1" dirty="0" smtClean="0"/>
              <a:t> </a:t>
            </a:r>
            <a:r>
              <a:rPr lang="en-US" dirty="0" smtClean="0"/>
              <a:t>was originally believed to be an ameba. Now it is know to be </a:t>
            </a:r>
            <a:r>
              <a:rPr lang="en-US" b="1" dirty="0" smtClean="0"/>
              <a:t>a flagellate—however without flagella—related to the </a:t>
            </a:r>
            <a:r>
              <a:rPr lang="en-US" b="1" dirty="0" err="1" smtClean="0"/>
              <a:t>trichomonads</a:t>
            </a:r>
            <a:r>
              <a:rPr lang="en-US" dirty="0" smtClean="0"/>
              <a:t>.</a:t>
            </a:r>
            <a:endParaRPr lang="ru-RU" dirty="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56207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i="1" dirty="0" err="1" smtClean="0">
                <a:solidFill>
                  <a:schemeClr val="tx1"/>
                </a:solidFill>
              </a:rPr>
              <a:t>Trichomonas</a:t>
            </a:r>
            <a:endParaRPr lang="ru-RU" dirty="0">
              <a:solidFill>
                <a:schemeClr val="tx1"/>
              </a:solidFill>
            </a:endParaRPr>
          </a:p>
        </p:txBody>
      </p:sp>
      <p:sp>
        <p:nvSpPr>
          <p:cNvPr id="3" name="Содержимое 2"/>
          <p:cNvSpPr>
            <a:spLocks noGrp="1"/>
          </p:cNvSpPr>
          <p:nvPr>
            <p:ph idx="1"/>
          </p:nvPr>
        </p:nvSpPr>
        <p:spPr>
          <a:xfrm>
            <a:off x="0" y="620688"/>
            <a:ext cx="9144000" cy="6237312"/>
          </a:xfrm>
        </p:spPr>
        <p:txBody>
          <a:bodyPr>
            <a:normAutofit fontScale="47500" lnSpcReduction="20000"/>
          </a:bodyPr>
          <a:lstStyle/>
          <a:p>
            <a:r>
              <a:rPr lang="en-US" dirty="0" smtClean="0"/>
              <a:t>A distinctive feature of the </a:t>
            </a:r>
            <a:r>
              <a:rPr lang="en-US" dirty="0" err="1" smtClean="0"/>
              <a:t>trichomonads</a:t>
            </a:r>
            <a:r>
              <a:rPr lang="en-US" dirty="0" smtClean="0"/>
              <a:t> is an </a:t>
            </a:r>
            <a:r>
              <a:rPr lang="en-US" dirty="0" err="1" smtClean="0"/>
              <a:t>axostyle</a:t>
            </a:r>
            <a:r>
              <a:rPr lang="en-US" dirty="0" smtClean="0"/>
              <a:t> (ax) which runs the length of the organism and appears to protrude from the posterior end. The </a:t>
            </a:r>
            <a:r>
              <a:rPr lang="en-US" dirty="0" err="1" smtClean="0"/>
              <a:t>axostyle</a:t>
            </a:r>
            <a:r>
              <a:rPr lang="en-US" dirty="0" smtClean="0"/>
              <a:t> is a </a:t>
            </a:r>
            <a:r>
              <a:rPr lang="en-US" dirty="0" err="1" smtClean="0"/>
              <a:t>cytoskeletal</a:t>
            </a:r>
            <a:r>
              <a:rPr lang="en-US" dirty="0" smtClean="0"/>
              <a:t> element composed of concentric rows of microtubules and is believed to function in the attachment of the parasite to epithelial cells. </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Structure of </a:t>
            </a:r>
            <a:r>
              <a:rPr lang="en-US" dirty="0" err="1" smtClean="0"/>
              <a:t>trichmonads</a:t>
            </a:r>
            <a:r>
              <a:rPr lang="en-US" dirty="0" smtClean="0"/>
              <a:t> (left). </a:t>
            </a:r>
            <a:r>
              <a:rPr lang="en-US" dirty="0" err="1" smtClean="0"/>
              <a:t>Giemsa</a:t>
            </a:r>
            <a:r>
              <a:rPr lang="en-US" dirty="0" smtClean="0"/>
              <a:t>-stained </a:t>
            </a:r>
            <a:r>
              <a:rPr lang="en-US" dirty="0" err="1" smtClean="0"/>
              <a:t>trophozoite</a:t>
            </a:r>
            <a:r>
              <a:rPr lang="en-US" dirty="0" smtClean="0"/>
              <a:t> of </a:t>
            </a:r>
            <a:r>
              <a:rPr lang="en-US" i="1" dirty="0" smtClean="0"/>
              <a:t>T. </a:t>
            </a:r>
            <a:r>
              <a:rPr lang="en-US" i="1" dirty="0" err="1" smtClean="0"/>
              <a:t>vaginalis</a:t>
            </a:r>
            <a:r>
              <a:rPr lang="en-US" i="1" dirty="0" smtClean="0"/>
              <a:t> </a:t>
            </a:r>
            <a:r>
              <a:rPr lang="en-US" dirty="0" smtClean="0"/>
              <a:t>from in vitro culture (middle). Electron micrograph of </a:t>
            </a:r>
            <a:r>
              <a:rPr lang="en-US" dirty="0" err="1" smtClean="0"/>
              <a:t>axostyle</a:t>
            </a:r>
            <a:r>
              <a:rPr lang="en-US" dirty="0" smtClean="0"/>
              <a:t> cross-section showing concentric rows of microtubules (right).</a:t>
            </a:r>
          </a:p>
          <a:p>
            <a:r>
              <a:rPr lang="en-US" dirty="0" err="1" smtClean="0"/>
              <a:t>Trichomonads</a:t>
            </a:r>
            <a:r>
              <a:rPr lang="en-US" dirty="0" smtClean="0"/>
              <a:t> are also characterized by 4-6 flagella (</a:t>
            </a:r>
            <a:r>
              <a:rPr lang="en-US" dirty="0" err="1" smtClean="0"/>
              <a:t>fg</a:t>
            </a:r>
            <a:r>
              <a:rPr lang="en-US" dirty="0" smtClean="0"/>
              <a:t>) emerging from the anterior end. One of the flagella is attached to the body of the organism and forms a </a:t>
            </a:r>
            <a:r>
              <a:rPr lang="en-US" dirty="0" err="1" smtClean="0"/>
              <a:t>posteriorly</a:t>
            </a:r>
            <a:r>
              <a:rPr lang="en-US" dirty="0" smtClean="0"/>
              <a:t>-directed undulating membrane (um), whereas the remaining flagella are free. The combined basal bodies (bb) and the base of the undulating membrane, called the </a:t>
            </a:r>
            <a:r>
              <a:rPr lang="en-US" dirty="0" err="1" smtClean="0"/>
              <a:t>costa</a:t>
            </a:r>
            <a:r>
              <a:rPr lang="en-US" dirty="0" smtClean="0"/>
              <a:t> (</a:t>
            </a:r>
            <a:r>
              <a:rPr lang="en-US" dirty="0" err="1" smtClean="0"/>
              <a:t>cs</a:t>
            </a:r>
            <a:r>
              <a:rPr lang="en-US" dirty="0" smtClean="0"/>
              <a:t>), are often seen is stained preparations. Less frequently seen is the </a:t>
            </a:r>
            <a:r>
              <a:rPr lang="en-US" dirty="0" err="1" smtClean="0"/>
              <a:t>cytostomal</a:t>
            </a:r>
            <a:r>
              <a:rPr lang="en-US" dirty="0" smtClean="0"/>
              <a:t> groove (cy). A single nucleus (nu) is found at the anterior end of the parasite. The </a:t>
            </a:r>
            <a:r>
              <a:rPr lang="en-US" dirty="0" err="1" smtClean="0"/>
              <a:t>trichomonads</a:t>
            </a:r>
            <a:r>
              <a:rPr lang="en-US" dirty="0" smtClean="0"/>
              <a:t>, like many other intestinal protozoa, exhibit an </a:t>
            </a:r>
            <a:r>
              <a:rPr lang="en-US" b="1" i="1" dirty="0" smtClean="0"/>
              <a:t>anaerobic metabolism and lack mitochondria</a:t>
            </a:r>
            <a:r>
              <a:rPr lang="en-US" dirty="0" smtClean="0"/>
              <a:t>. Part of energy metabolism of </a:t>
            </a:r>
            <a:r>
              <a:rPr lang="en-US" dirty="0" err="1" smtClean="0"/>
              <a:t>trichomonads</a:t>
            </a:r>
            <a:r>
              <a:rPr lang="en-US" dirty="0" smtClean="0"/>
              <a:t> involves a unique organelle called the </a:t>
            </a:r>
            <a:r>
              <a:rPr lang="en-US" b="1" i="1" dirty="0" err="1" smtClean="0"/>
              <a:t>hydrogenosome</a:t>
            </a:r>
            <a:r>
              <a:rPr lang="en-US" dirty="0" smtClean="0"/>
              <a:t>. The </a:t>
            </a:r>
            <a:r>
              <a:rPr lang="en-US" dirty="0" err="1" smtClean="0"/>
              <a:t>hydrogenosome</a:t>
            </a:r>
            <a:r>
              <a:rPr lang="en-US" dirty="0" smtClean="0"/>
              <a:t> has a double membrane and is distantly related to the mitochondrion. However, it lacks DNA, </a:t>
            </a:r>
            <a:r>
              <a:rPr lang="en-US" dirty="0" err="1" smtClean="0"/>
              <a:t>cytochromes</a:t>
            </a:r>
            <a:r>
              <a:rPr lang="en-US" dirty="0" smtClean="0"/>
              <a:t> and many typical </a:t>
            </a:r>
            <a:r>
              <a:rPr lang="en-US" dirty="0" err="1" smtClean="0"/>
              <a:t>mitochnondrial</a:t>
            </a:r>
            <a:r>
              <a:rPr lang="en-US" dirty="0" smtClean="0"/>
              <a:t> functions such as enzymes of the </a:t>
            </a:r>
            <a:r>
              <a:rPr lang="en-US" dirty="0" err="1" smtClean="0"/>
              <a:t>tricarboxylic</a:t>
            </a:r>
            <a:r>
              <a:rPr lang="en-US" dirty="0" smtClean="0"/>
              <a:t> acid cycle and oxidative </a:t>
            </a:r>
            <a:r>
              <a:rPr lang="en-US" dirty="0" err="1" smtClean="0"/>
              <a:t>phosphorylation</a:t>
            </a:r>
            <a:r>
              <a:rPr lang="en-US" dirty="0" smtClean="0"/>
              <a:t>. The </a:t>
            </a:r>
            <a:r>
              <a:rPr lang="en-US" b="1" i="1" dirty="0" smtClean="0"/>
              <a:t>primary function of the </a:t>
            </a:r>
            <a:r>
              <a:rPr lang="en-US" b="1" i="1" dirty="0" err="1" smtClean="0"/>
              <a:t>hydrogenosome</a:t>
            </a:r>
            <a:r>
              <a:rPr lang="en-US" b="1" i="1" dirty="0" smtClean="0"/>
              <a:t> is the metabolism of </a:t>
            </a:r>
            <a:r>
              <a:rPr lang="en-US" b="1" i="1" dirty="0" err="1" smtClean="0"/>
              <a:t>pyruvate</a:t>
            </a:r>
            <a:r>
              <a:rPr lang="en-US" dirty="0" smtClean="0"/>
              <a:t>, produced during </a:t>
            </a:r>
            <a:r>
              <a:rPr lang="en-US" dirty="0" err="1" smtClean="0"/>
              <a:t>glycolysis</a:t>
            </a:r>
            <a:r>
              <a:rPr lang="en-US" dirty="0" smtClean="0"/>
              <a:t> within the </a:t>
            </a:r>
            <a:r>
              <a:rPr lang="en-US" dirty="0" err="1" smtClean="0"/>
              <a:t>cytosol</a:t>
            </a:r>
            <a:r>
              <a:rPr lang="en-US" dirty="0" smtClean="0"/>
              <a:t>, to </a:t>
            </a:r>
            <a:r>
              <a:rPr lang="en-US" i="1" dirty="0" smtClean="0"/>
              <a:t>acetate </a:t>
            </a:r>
            <a:r>
              <a:rPr lang="en-US" dirty="0" smtClean="0"/>
              <a:t>and </a:t>
            </a:r>
            <a:r>
              <a:rPr lang="en-US" i="1" dirty="0" smtClean="0"/>
              <a:t>carbon dioxide</a:t>
            </a:r>
            <a:r>
              <a:rPr lang="en-US" dirty="0" smtClean="0"/>
              <a:t> with the concomitant </a:t>
            </a:r>
            <a:r>
              <a:rPr lang="en-US" i="1" dirty="0" smtClean="0"/>
              <a:t>production of ATP</a:t>
            </a:r>
            <a:r>
              <a:rPr lang="en-US" dirty="0" smtClean="0"/>
              <a:t>. The electrons release from the oxidation of </a:t>
            </a:r>
            <a:r>
              <a:rPr lang="en-US" dirty="0" err="1" smtClean="0"/>
              <a:t>pyruvate</a:t>
            </a:r>
            <a:r>
              <a:rPr lang="en-US" dirty="0" smtClean="0"/>
              <a:t> are transferred to hydrogen ions to produce molecular hydrogen, hence the name </a:t>
            </a:r>
            <a:r>
              <a:rPr lang="en-US" dirty="0" err="1" smtClean="0"/>
              <a:t>hydrogenosome</a:t>
            </a:r>
            <a:r>
              <a:rPr lang="en-US" dirty="0" smtClean="0"/>
              <a:t>.</a:t>
            </a:r>
            <a:endParaRPr lang="ru-RU" dirty="0"/>
          </a:p>
        </p:txBody>
      </p:sp>
      <p:pic>
        <p:nvPicPr>
          <p:cNvPr id="4" name="Рисунок 3" descr="axostyle.jpg"/>
          <p:cNvPicPr>
            <a:picLocks noChangeAspect="1"/>
          </p:cNvPicPr>
          <p:nvPr/>
        </p:nvPicPr>
        <p:blipFill>
          <a:blip r:embed="rId2" cstate="print"/>
          <a:stretch>
            <a:fillRect/>
          </a:stretch>
        </p:blipFill>
        <p:spPr>
          <a:xfrm>
            <a:off x="5508104" y="1556792"/>
            <a:ext cx="1800200" cy="1929814"/>
          </a:xfrm>
          <a:prstGeom prst="rect">
            <a:avLst/>
          </a:prstGeom>
        </p:spPr>
      </p:pic>
      <p:pic>
        <p:nvPicPr>
          <p:cNvPr id="5" name="Рисунок 4" descr="tvag.gif"/>
          <p:cNvPicPr>
            <a:picLocks noChangeAspect="1"/>
          </p:cNvPicPr>
          <p:nvPr/>
        </p:nvPicPr>
        <p:blipFill>
          <a:blip r:embed="rId3" cstate="print"/>
          <a:stretch>
            <a:fillRect/>
          </a:stretch>
        </p:blipFill>
        <p:spPr>
          <a:xfrm>
            <a:off x="899592" y="1340768"/>
            <a:ext cx="1512168" cy="2119417"/>
          </a:xfrm>
          <a:prstGeom prst="rect">
            <a:avLst/>
          </a:prstGeom>
        </p:spPr>
      </p:pic>
      <p:pic>
        <p:nvPicPr>
          <p:cNvPr id="6" name="Рисунок 5" descr="Tv_troph.jpg"/>
          <p:cNvPicPr>
            <a:picLocks noChangeAspect="1"/>
          </p:cNvPicPr>
          <p:nvPr/>
        </p:nvPicPr>
        <p:blipFill>
          <a:blip r:embed="rId4" cstate="print"/>
          <a:stretch>
            <a:fillRect/>
          </a:stretch>
        </p:blipFill>
        <p:spPr>
          <a:xfrm>
            <a:off x="2843808" y="1628800"/>
            <a:ext cx="1958901" cy="1934915"/>
          </a:xfrm>
          <a:prstGeom prst="rect">
            <a:avLst/>
          </a:prstGeom>
        </p:spPr>
      </p:pic>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i="1" dirty="0" smtClean="0"/>
              <a:t>TRICHOMONAS VAGINALIS</a:t>
            </a:r>
            <a:r>
              <a:rPr lang="en-US" b="1" dirty="0" smtClean="0"/>
              <a:t/>
            </a:r>
            <a:br>
              <a:rPr lang="en-US" b="1" dirty="0" smtClean="0"/>
            </a:br>
            <a:endParaRPr lang="ru-RU" dirty="0"/>
          </a:p>
        </p:txBody>
      </p:sp>
      <p:sp>
        <p:nvSpPr>
          <p:cNvPr id="3" name="Содержимое 2"/>
          <p:cNvSpPr>
            <a:spLocks noGrp="1"/>
          </p:cNvSpPr>
          <p:nvPr>
            <p:ph idx="1"/>
          </p:nvPr>
        </p:nvSpPr>
        <p:spPr/>
        <p:txBody>
          <a:bodyPr>
            <a:normAutofit fontScale="77500" lnSpcReduction="20000"/>
          </a:bodyPr>
          <a:lstStyle/>
          <a:p>
            <a:r>
              <a:rPr lang="en-US" i="1" dirty="0" err="1" smtClean="0"/>
              <a:t>Trichomonas</a:t>
            </a:r>
            <a:r>
              <a:rPr lang="en-US" i="1" dirty="0" smtClean="0"/>
              <a:t> </a:t>
            </a:r>
            <a:r>
              <a:rPr lang="en-US" i="1" dirty="0" err="1" smtClean="0"/>
              <a:t>vaginalis</a:t>
            </a:r>
            <a:r>
              <a:rPr lang="en-US" dirty="0" smtClean="0"/>
              <a:t> was first described from purulent vaginal discharges in 1836 and by the early part of the 20th century was recognized as an etiological agent of </a:t>
            </a:r>
            <a:r>
              <a:rPr lang="en-US" dirty="0" err="1" smtClean="0"/>
              <a:t>vaginitis</a:t>
            </a:r>
            <a:r>
              <a:rPr lang="en-US" dirty="0" smtClean="0"/>
              <a:t>. </a:t>
            </a:r>
            <a:r>
              <a:rPr lang="en-US" dirty="0" err="1" smtClean="0"/>
              <a:t>Trichomoniasis</a:t>
            </a:r>
            <a:r>
              <a:rPr lang="en-US" dirty="0" smtClean="0"/>
              <a:t> is a common sexually transmitted disease with a worldwide distribution and an estimated  </a:t>
            </a:r>
            <a:r>
              <a:rPr lang="en-US" b="1" dirty="0" smtClean="0"/>
              <a:t>167 million people </a:t>
            </a:r>
            <a:r>
              <a:rPr lang="en-US" dirty="0" smtClean="0"/>
              <a:t>becoming infected per year worldwide and </a:t>
            </a:r>
            <a:r>
              <a:rPr lang="en-US" b="1" dirty="0" smtClean="0"/>
              <a:t>5 million new infections per year in the United States</a:t>
            </a:r>
            <a:r>
              <a:rPr lang="en-US" dirty="0" smtClean="0"/>
              <a:t>. </a:t>
            </a:r>
            <a:r>
              <a:rPr lang="en-US" dirty="0" err="1" smtClean="0"/>
              <a:t>Trichomoniasis</a:t>
            </a:r>
            <a:r>
              <a:rPr lang="en-US" dirty="0" smtClean="0"/>
              <a:t> is believed to be the most common non-viral sexually transmitted disease. Despite the frequency of </a:t>
            </a:r>
            <a:r>
              <a:rPr lang="en-US" dirty="0" err="1" smtClean="0"/>
              <a:t>trichomoniasis</a:t>
            </a:r>
            <a:r>
              <a:rPr lang="en-US" dirty="0" smtClean="0"/>
              <a:t> it has in the past been considered more of a nuisance parasite rather than a major pathogen. </a:t>
            </a:r>
          </a:p>
          <a:p>
            <a:r>
              <a:rPr lang="en-US" dirty="0" smtClean="0"/>
              <a:t>It is now recognized a factor in promoting HIV infection, causing low-weight and premature births, and predisposing women to substantial discomfort and stress. </a:t>
            </a:r>
          </a:p>
          <a:p>
            <a:endParaRPr lang="ru-RU"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b="1" i="1" dirty="0" err="1" smtClean="0"/>
              <a:t>Trichomonas</a:t>
            </a:r>
            <a:r>
              <a:rPr lang="en-US" b="1" dirty="0" smtClean="0"/>
              <a:t> and HIV</a:t>
            </a:r>
            <a:endParaRPr lang="ru-RU" dirty="0"/>
          </a:p>
        </p:txBody>
      </p:sp>
      <p:sp>
        <p:nvSpPr>
          <p:cNvPr id="3" name="Содержимое 2"/>
          <p:cNvSpPr>
            <a:spLocks noGrp="1"/>
          </p:cNvSpPr>
          <p:nvPr>
            <p:ph idx="1"/>
          </p:nvPr>
        </p:nvSpPr>
        <p:spPr/>
        <p:txBody>
          <a:bodyPr>
            <a:normAutofit fontScale="55000" lnSpcReduction="20000"/>
          </a:bodyPr>
          <a:lstStyle/>
          <a:p>
            <a:r>
              <a:rPr lang="en-US" dirty="0" smtClean="0"/>
              <a:t>The pathology caused by </a:t>
            </a:r>
            <a:r>
              <a:rPr lang="en-US" i="1" dirty="0" err="1" smtClean="0"/>
              <a:t>Trichomonas</a:t>
            </a:r>
            <a:r>
              <a:rPr lang="en-US" dirty="0" smtClean="0"/>
              <a:t> may enhance the efficiency of HIV transmission (1). </a:t>
            </a:r>
            <a:r>
              <a:rPr lang="en-US" i="1" dirty="0" smtClean="0"/>
              <a:t>T. </a:t>
            </a:r>
            <a:r>
              <a:rPr lang="en-US" i="1" dirty="0" err="1" smtClean="0"/>
              <a:t>vaginalis</a:t>
            </a:r>
            <a:r>
              <a:rPr lang="en-US" dirty="0" smtClean="0"/>
              <a:t> infection typically elicits a local cellular immune response with inflammation of the vaginal epithelium and cervix in women and the urethra of men. This inflammatory response includes the infiltration of potential HIV target cells such as CD4+ bearing lymphocytes and macrophages. In addition, </a:t>
            </a:r>
            <a:r>
              <a:rPr lang="en-US" i="1" dirty="0" smtClean="0"/>
              <a:t>T. </a:t>
            </a:r>
            <a:r>
              <a:rPr lang="en-US" i="1" dirty="0" err="1" smtClean="0"/>
              <a:t>vaginalis</a:t>
            </a:r>
            <a:r>
              <a:rPr lang="en-US" dirty="0" smtClean="0"/>
              <a:t> can cause </a:t>
            </a:r>
            <a:r>
              <a:rPr lang="en-US" dirty="0" err="1" smtClean="0"/>
              <a:t>punctate</a:t>
            </a:r>
            <a:r>
              <a:rPr lang="en-US" dirty="0" smtClean="0"/>
              <a:t> hemorrhages on the vaginal walls and cervix. This leukocyte infiltration and the genital lesions may increase the number of target cells for the virus and allowing direct viral access to the bloodstream through open lesions. In addition, the hemorrhages and inflammation can increase the level of virus in body fluids and the numbers of HIV-infected lymphocytes and macrophages present in the genital area in persons already infected with HIV. This increase of free virus and virus-infected leukocytes can increase the probability of HIV exposure and transmission to an uninfected partner. Increased cervical shedding of HIV has been shown to be associated with cervical inflammation, and substantially increased viral loads in semen have been documented in men with </a:t>
            </a:r>
            <a:r>
              <a:rPr lang="en-US" dirty="0" err="1" smtClean="0"/>
              <a:t>trichomoniasis</a:t>
            </a:r>
            <a:r>
              <a:rPr lang="en-US" dirty="0" smtClean="0"/>
              <a:t>. Moreover, since many patients with </a:t>
            </a:r>
            <a:r>
              <a:rPr lang="en-US" i="1" dirty="0" err="1" smtClean="0"/>
              <a:t>Trichomonas</a:t>
            </a:r>
            <a:r>
              <a:rPr lang="en-US" dirty="0" smtClean="0"/>
              <a:t> infection are asymptomatic, or only mildly symptomatic, they are likely to remain sexually active in spite of infection.</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Місце для вмісту 3"/>
          <p:cNvSpPr>
            <a:spLocks noGrp="1"/>
          </p:cNvSpPr>
          <p:nvPr>
            <p:ph sz="half" idx="2"/>
          </p:nvPr>
        </p:nvSpPr>
        <p:spPr>
          <a:xfrm>
            <a:off x="4648200" y="548680"/>
            <a:ext cx="4495800" cy="6309320"/>
          </a:xfrm>
        </p:spPr>
        <p:txBody>
          <a:bodyPr>
            <a:noAutofit/>
          </a:bodyPr>
          <a:lstStyle/>
          <a:p>
            <a:pPr marL="0" lvl="0" indent="0" eaLnBrk="0" fontAlgn="base" hangingPunct="0">
              <a:lnSpc>
                <a:spcPct val="80000"/>
              </a:lnSpc>
              <a:spcBef>
                <a:spcPct val="0"/>
              </a:spcBef>
              <a:spcAft>
                <a:spcPct val="0"/>
              </a:spcAft>
              <a:buNone/>
            </a:pPr>
            <a:r>
              <a:rPr lang="ru-RU" sz="1600" dirty="0" err="1" smtClean="0">
                <a:latin typeface="Arial" charset="0"/>
              </a:rPr>
              <a:t>Intestinal</a:t>
            </a:r>
            <a:r>
              <a:rPr lang="ru-RU" sz="1600" dirty="0" smtClean="0">
                <a:latin typeface="Arial" charset="0"/>
              </a:rPr>
              <a:t> </a:t>
            </a:r>
            <a:r>
              <a:rPr lang="ru-RU" sz="1600" dirty="0" err="1" smtClean="0">
                <a:latin typeface="Arial" charset="0"/>
              </a:rPr>
              <a:t>flukes</a:t>
            </a:r>
            <a:r>
              <a:rPr lang="ru-RU" sz="1600" dirty="0" smtClean="0">
                <a:latin typeface="Arial" charset="0"/>
              </a:rPr>
              <a:t> </a:t>
            </a:r>
            <a:r>
              <a:rPr lang="ru-RU" sz="1600" dirty="0" err="1" smtClean="0">
                <a:latin typeface="Arial" charset="0"/>
              </a:rPr>
              <a:t>are</a:t>
            </a:r>
            <a:r>
              <a:rPr lang="ru-RU" sz="1600" dirty="0" smtClean="0">
                <a:latin typeface="Arial" charset="0"/>
              </a:rPr>
              <a:t> </a:t>
            </a:r>
            <a:r>
              <a:rPr lang="ru-RU" sz="1600" dirty="0" err="1" smtClean="0">
                <a:latin typeface="Arial" charset="0"/>
              </a:rPr>
              <a:t>flat</a:t>
            </a:r>
            <a:r>
              <a:rPr lang="ru-RU" sz="1600" dirty="0" smtClean="0">
                <a:latin typeface="Arial" charset="0"/>
              </a:rPr>
              <a:t> </a:t>
            </a:r>
            <a:r>
              <a:rPr lang="ru-RU" sz="1600" dirty="0" err="1" smtClean="0">
                <a:latin typeface="Arial" charset="0"/>
              </a:rPr>
              <a:t>hermaphroditic</a:t>
            </a:r>
            <a:r>
              <a:rPr lang="ru-RU" sz="1600" dirty="0" smtClean="0">
                <a:latin typeface="Arial" charset="0"/>
              </a:rPr>
              <a:t> </a:t>
            </a:r>
            <a:r>
              <a:rPr lang="ru-RU" sz="1600" dirty="0" err="1" smtClean="0">
                <a:latin typeface="Arial" charset="0"/>
              </a:rPr>
              <a:t>worms</a:t>
            </a:r>
            <a:r>
              <a:rPr lang="ru-RU" sz="1600" dirty="0" smtClean="0">
                <a:latin typeface="Arial" charset="0"/>
              </a:rPr>
              <a:t> (</a:t>
            </a:r>
            <a:r>
              <a:rPr lang="ru-RU" sz="1600" dirty="0" err="1" smtClean="0">
                <a:latin typeface="Arial" charset="0"/>
              </a:rPr>
              <a:t>class</a:t>
            </a:r>
            <a:r>
              <a:rPr lang="ru-RU" sz="1600" dirty="0" smtClean="0">
                <a:latin typeface="Arial" charset="0"/>
              </a:rPr>
              <a:t> </a:t>
            </a:r>
            <a:r>
              <a:rPr lang="ru-RU" sz="1600" i="1" dirty="0" err="1" smtClean="0">
                <a:latin typeface="Arial" charset="0"/>
              </a:rPr>
              <a:t>Trematoda</a:t>
            </a:r>
            <a:r>
              <a:rPr lang="ru-RU" sz="1600" dirty="0" smtClean="0">
                <a:latin typeface="Arial" charset="0"/>
              </a:rPr>
              <a:t>) </a:t>
            </a:r>
            <a:r>
              <a:rPr lang="ru-RU" sz="1600" dirty="0" err="1" smtClean="0">
                <a:latin typeface="Arial" charset="0"/>
              </a:rPr>
              <a:t>that</a:t>
            </a:r>
            <a:r>
              <a:rPr lang="ru-RU" sz="1600" dirty="0" smtClean="0">
                <a:latin typeface="Arial" charset="0"/>
              </a:rPr>
              <a:t> </a:t>
            </a:r>
            <a:r>
              <a:rPr lang="ru-RU" sz="1600" dirty="0" err="1" smtClean="0">
                <a:latin typeface="Arial" charset="0"/>
              </a:rPr>
              <a:t>range</a:t>
            </a:r>
            <a:r>
              <a:rPr lang="ru-RU" sz="1600" dirty="0" smtClean="0">
                <a:latin typeface="Arial" charset="0"/>
              </a:rPr>
              <a:t> </a:t>
            </a:r>
            <a:r>
              <a:rPr lang="ru-RU" sz="1600" dirty="0" err="1" smtClean="0">
                <a:latin typeface="Arial" charset="0"/>
              </a:rPr>
              <a:t>in</a:t>
            </a:r>
            <a:r>
              <a:rPr lang="ru-RU" sz="1600" dirty="0" smtClean="0">
                <a:latin typeface="Arial" charset="0"/>
              </a:rPr>
              <a:t> </a:t>
            </a:r>
            <a:r>
              <a:rPr lang="ru-RU" sz="1600" dirty="0" err="1" smtClean="0">
                <a:latin typeface="Arial" charset="0"/>
              </a:rPr>
              <a:t>length</a:t>
            </a:r>
            <a:r>
              <a:rPr lang="ru-RU" sz="1600" dirty="0" smtClean="0">
                <a:latin typeface="Arial" charset="0"/>
              </a:rPr>
              <a:t> </a:t>
            </a:r>
            <a:r>
              <a:rPr lang="ru-RU" sz="1600" dirty="0" err="1" smtClean="0">
                <a:latin typeface="Arial" charset="0"/>
              </a:rPr>
              <a:t>from</a:t>
            </a:r>
            <a:r>
              <a:rPr lang="ru-RU" sz="1600" dirty="0" smtClean="0">
                <a:latin typeface="Arial" charset="0"/>
              </a:rPr>
              <a:t> </a:t>
            </a:r>
            <a:r>
              <a:rPr lang="ru-RU" sz="1600" dirty="0" err="1" smtClean="0">
                <a:latin typeface="Arial" charset="0"/>
              </a:rPr>
              <a:t>a</a:t>
            </a:r>
            <a:r>
              <a:rPr lang="ru-RU" sz="1600" dirty="0" smtClean="0">
                <a:latin typeface="Arial" charset="0"/>
              </a:rPr>
              <a:t> </a:t>
            </a:r>
            <a:r>
              <a:rPr lang="ru-RU" sz="1600" dirty="0" err="1" smtClean="0">
                <a:latin typeface="Arial" charset="0"/>
              </a:rPr>
              <a:t>few</a:t>
            </a:r>
            <a:r>
              <a:rPr lang="ru-RU" sz="1600" dirty="0" smtClean="0">
                <a:latin typeface="Arial" charset="0"/>
              </a:rPr>
              <a:t> </a:t>
            </a:r>
            <a:r>
              <a:rPr lang="ru-RU" sz="1600" dirty="0" err="1" smtClean="0">
                <a:latin typeface="Arial" charset="0"/>
              </a:rPr>
              <a:t>millimeters</a:t>
            </a:r>
            <a:r>
              <a:rPr lang="ru-RU" sz="1600" dirty="0" smtClean="0">
                <a:latin typeface="Arial" charset="0"/>
              </a:rPr>
              <a:t> </a:t>
            </a:r>
            <a:r>
              <a:rPr lang="ru-RU" sz="1600" dirty="0" err="1" smtClean="0">
                <a:latin typeface="Arial" charset="0"/>
              </a:rPr>
              <a:t>to</a:t>
            </a:r>
            <a:r>
              <a:rPr lang="ru-RU" sz="1600" dirty="0" smtClean="0">
                <a:latin typeface="Arial" charset="0"/>
              </a:rPr>
              <a:t> </a:t>
            </a:r>
            <a:r>
              <a:rPr lang="ru-RU" sz="1600" dirty="0" err="1" smtClean="0">
                <a:latin typeface="Arial" charset="0"/>
              </a:rPr>
              <a:t>several</a:t>
            </a:r>
            <a:r>
              <a:rPr lang="ru-RU" sz="1600" dirty="0" smtClean="0">
                <a:latin typeface="Arial" charset="0"/>
              </a:rPr>
              <a:t> </a:t>
            </a:r>
            <a:r>
              <a:rPr lang="ru-RU" sz="1600" dirty="0" err="1" smtClean="0">
                <a:latin typeface="Arial" charset="0"/>
              </a:rPr>
              <a:t>centimeters</a:t>
            </a:r>
            <a:r>
              <a:rPr lang="en-US" sz="1600" dirty="0" smtClean="0">
                <a:latin typeface="Arial" charset="0"/>
              </a:rPr>
              <a:t>.</a:t>
            </a:r>
            <a:r>
              <a:rPr lang="ru-RU" sz="1600" dirty="0" err="1" smtClean="0">
                <a:latin typeface="Arial" charset="0"/>
              </a:rPr>
              <a:t>The</a:t>
            </a:r>
            <a:r>
              <a:rPr lang="ru-RU" sz="1600" dirty="0" smtClean="0">
                <a:latin typeface="Arial" charset="0"/>
              </a:rPr>
              <a:t> </a:t>
            </a:r>
            <a:r>
              <a:rPr lang="ru-RU" sz="1600" dirty="0" err="1" smtClean="0">
                <a:latin typeface="Arial" charset="0"/>
              </a:rPr>
              <a:t>species</a:t>
            </a:r>
            <a:r>
              <a:rPr lang="ru-RU" sz="1600" dirty="0" smtClean="0">
                <a:latin typeface="Arial" charset="0"/>
              </a:rPr>
              <a:t> </a:t>
            </a:r>
            <a:r>
              <a:rPr lang="ru-RU" sz="1600" dirty="0" err="1" smtClean="0">
                <a:latin typeface="Arial" charset="0"/>
              </a:rPr>
              <a:t>that</a:t>
            </a:r>
            <a:r>
              <a:rPr lang="ru-RU" sz="1600" dirty="0" smtClean="0">
                <a:latin typeface="Arial" charset="0"/>
              </a:rPr>
              <a:t> </a:t>
            </a:r>
            <a:r>
              <a:rPr lang="ru-RU" sz="1600" dirty="0" err="1" smtClean="0">
                <a:latin typeface="Arial" charset="0"/>
              </a:rPr>
              <a:t>most</a:t>
            </a:r>
            <a:r>
              <a:rPr lang="ru-RU" sz="1600" dirty="0" smtClean="0">
                <a:latin typeface="Arial" charset="0"/>
              </a:rPr>
              <a:t> </a:t>
            </a:r>
            <a:r>
              <a:rPr lang="ru-RU" sz="1600" dirty="0" err="1" smtClean="0">
                <a:latin typeface="Arial" charset="0"/>
              </a:rPr>
              <a:t>commonly</a:t>
            </a:r>
            <a:r>
              <a:rPr lang="ru-RU" sz="1600" dirty="0" smtClean="0">
                <a:latin typeface="Arial" charset="0"/>
              </a:rPr>
              <a:t> </a:t>
            </a:r>
            <a:r>
              <a:rPr lang="ru-RU" sz="1600" dirty="0" err="1" smtClean="0">
                <a:latin typeface="Arial" charset="0"/>
              </a:rPr>
              <a:t>infect</a:t>
            </a:r>
            <a:r>
              <a:rPr lang="ru-RU" sz="1600" dirty="0" smtClean="0">
                <a:latin typeface="Arial" charset="0"/>
              </a:rPr>
              <a:t> </a:t>
            </a:r>
            <a:r>
              <a:rPr lang="ru-RU" sz="1600" dirty="0" err="1" smtClean="0">
                <a:latin typeface="Arial" charset="0"/>
              </a:rPr>
              <a:t>humans</a:t>
            </a:r>
            <a:r>
              <a:rPr lang="ru-RU" sz="1600" dirty="0" smtClean="0">
                <a:latin typeface="Arial" charset="0"/>
              </a:rPr>
              <a:t> </a:t>
            </a:r>
            <a:r>
              <a:rPr lang="ru-RU" sz="1600" dirty="0" err="1" smtClean="0">
                <a:latin typeface="Arial" charset="0"/>
              </a:rPr>
              <a:t>are</a:t>
            </a:r>
            <a:r>
              <a:rPr lang="ru-RU" sz="1600" dirty="0" smtClean="0">
                <a:latin typeface="Arial" charset="0"/>
              </a:rPr>
              <a:t> </a:t>
            </a:r>
            <a:r>
              <a:rPr lang="ru-RU" sz="1600" i="1" dirty="0" err="1" smtClean="0">
                <a:latin typeface="Arial" charset="0"/>
              </a:rPr>
              <a:t>Fasciolopsis</a:t>
            </a:r>
            <a:r>
              <a:rPr lang="ru-RU" sz="1600" i="1" dirty="0" smtClean="0">
                <a:latin typeface="Arial" charset="0"/>
              </a:rPr>
              <a:t> </a:t>
            </a:r>
            <a:r>
              <a:rPr lang="ru-RU" sz="1600" i="1" dirty="0" err="1" smtClean="0">
                <a:latin typeface="Arial" charset="0"/>
              </a:rPr>
              <a:t>buski</a:t>
            </a:r>
            <a:r>
              <a:rPr lang="ru-RU" sz="1600" dirty="0" smtClean="0">
                <a:latin typeface="Arial" charset="0"/>
              </a:rPr>
              <a:t> (</a:t>
            </a:r>
            <a:r>
              <a:rPr lang="ru-RU" sz="1600" dirty="0" err="1" smtClean="0">
                <a:latin typeface="Arial" charset="0"/>
              </a:rPr>
              <a:t>shown</a:t>
            </a:r>
            <a:r>
              <a:rPr lang="ru-RU" sz="1600" dirty="0" smtClean="0">
                <a:latin typeface="Arial" charset="0"/>
              </a:rPr>
              <a:t>), </a:t>
            </a:r>
            <a:r>
              <a:rPr lang="ru-RU" sz="1600" dirty="0" err="1" smtClean="0">
                <a:latin typeface="Arial" charset="0"/>
              </a:rPr>
              <a:t>which</a:t>
            </a:r>
            <a:r>
              <a:rPr lang="ru-RU" sz="1600" dirty="0" smtClean="0">
                <a:latin typeface="Arial" charset="0"/>
              </a:rPr>
              <a:t> </a:t>
            </a:r>
            <a:r>
              <a:rPr lang="ru-RU" sz="1600" dirty="0" err="1" smtClean="0">
                <a:latin typeface="Arial" charset="0"/>
              </a:rPr>
              <a:t>is</a:t>
            </a:r>
            <a:r>
              <a:rPr lang="ru-RU" sz="1600" dirty="0" smtClean="0">
                <a:latin typeface="Arial" charset="0"/>
              </a:rPr>
              <a:t> </a:t>
            </a:r>
            <a:r>
              <a:rPr lang="ru-RU" sz="1600" dirty="0" err="1" smtClean="0">
                <a:latin typeface="Arial" charset="0"/>
              </a:rPr>
              <a:t>the</a:t>
            </a:r>
            <a:r>
              <a:rPr lang="ru-RU" sz="1600" dirty="0" smtClean="0">
                <a:latin typeface="Arial" charset="0"/>
              </a:rPr>
              <a:t> </a:t>
            </a:r>
            <a:r>
              <a:rPr lang="ru-RU" sz="1600" dirty="0" err="1" smtClean="0">
                <a:latin typeface="Arial" charset="0"/>
              </a:rPr>
              <a:t>largest</a:t>
            </a:r>
            <a:r>
              <a:rPr lang="ru-RU" sz="1600" dirty="0" smtClean="0">
                <a:latin typeface="Arial" charset="0"/>
              </a:rPr>
              <a:t> </a:t>
            </a:r>
            <a:r>
              <a:rPr lang="ru-RU" sz="1600" dirty="0" err="1" smtClean="0">
                <a:latin typeface="Arial" charset="0"/>
              </a:rPr>
              <a:t>and</a:t>
            </a:r>
            <a:r>
              <a:rPr lang="ru-RU" sz="1600" dirty="0" smtClean="0">
                <a:latin typeface="Arial" charset="0"/>
              </a:rPr>
              <a:t> </a:t>
            </a:r>
            <a:r>
              <a:rPr lang="ru-RU" sz="1600" dirty="0" err="1" smtClean="0">
                <a:latin typeface="Arial" charset="0"/>
              </a:rPr>
              <a:t>most</a:t>
            </a:r>
            <a:r>
              <a:rPr lang="ru-RU" sz="1600" dirty="0" smtClean="0">
                <a:latin typeface="Arial" charset="0"/>
              </a:rPr>
              <a:t> </a:t>
            </a:r>
            <a:r>
              <a:rPr lang="ru-RU" sz="1600" dirty="0" err="1" smtClean="0">
                <a:latin typeface="Arial" charset="0"/>
              </a:rPr>
              <a:t>common</a:t>
            </a:r>
            <a:r>
              <a:rPr lang="ru-RU" sz="1600" dirty="0" smtClean="0">
                <a:latin typeface="Arial" charset="0"/>
              </a:rPr>
              <a:t> </a:t>
            </a:r>
            <a:r>
              <a:rPr lang="ru-RU" sz="1600" dirty="0" err="1" smtClean="0">
                <a:latin typeface="Arial" charset="0"/>
              </a:rPr>
              <a:t>human</a:t>
            </a:r>
            <a:r>
              <a:rPr lang="ru-RU" sz="1600" dirty="0" smtClean="0">
                <a:latin typeface="Arial" charset="0"/>
              </a:rPr>
              <a:t> </a:t>
            </a:r>
            <a:r>
              <a:rPr lang="ru-RU" sz="1600" dirty="0" err="1" smtClean="0">
                <a:latin typeface="Arial" charset="0"/>
              </a:rPr>
              <a:t>intestinal</a:t>
            </a:r>
            <a:r>
              <a:rPr lang="ru-RU" sz="1600" dirty="0" smtClean="0">
                <a:latin typeface="Arial" charset="0"/>
              </a:rPr>
              <a:t> </a:t>
            </a:r>
            <a:r>
              <a:rPr lang="ru-RU" sz="1600" dirty="0" err="1" smtClean="0">
                <a:latin typeface="Arial" charset="0"/>
              </a:rPr>
              <a:t>fluke</a:t>
            </a:r>
            <a:r>
              <a:rPr lang="ru-RU" sz="1600" dirty="0" smtClean="0">
                <a:latin typeface="Arial" charset="0"/>
              </a:rPr>
              <a:t>, </a:t>
            </a:r>
            <a:r>
              <a:rPr lang="ru-RU" sz="1600" i="1" dirty="0" err="1" smtClean="0">
                <a:latin typeface="Arial" charset="0"/>
              </a:rPr>
              <a:t>Heterophyes</a:t>
            </a:r>
            <a:r>
              <a:rPr lang="ru-RU" sz="1600" i="1" dirty="0" smtClean="0">
                <a:latin typeface="Arial" charset="0"/>
              </a:rPr>
              <a:t> </a:t>
            </a:r>
            <a:r>
              <a:rPr lang="ru-RU" sz="1600" i="1" dirty="0" err="1" smtClean="0">
                <a:latin typeface="Arial" charset="0"/>
              </a:rPr>
              <a:t>heterophyes</a:t>
            </a:r>
            <a:r>
              <a:rPr lang="ru-RU" sz="1600" dirty="0" smtClean="0">
                <a:latin typeface="Arial" charset="0"/>
              </a:rPr>
              <a:t>, </a:t>
            </a:r>
            <a:r>
              <a:rPr lang="ru-RU" sz="1600" i="1" dirty="0" err="1" smtClean="0">
                <a:latin typeface="Arial" charset="0"/>
              </a:rPr>
              <a:t>Metagonimus</a:t>
            </a:r>
            <a:r>
              <a:rPr lang="ru-RU" sz="1600" i="1" dirty="0" smtClean="0">
                <a:latin typeface="Arial" charset="0"/>
              </a:rPr>
              <a:t> </a:t>
            </a:r>
            <a:r>
              <a:rPr lang="ru-RU" sz="1600" i="1" dirty="0" err="1" smtClean="0">
                <a:latin typeface="Arial" charset="0"/>
              </a:rPr>
              <a:t>yokogawai</a:t>
            </a:r>
            <a:r>
              <a:rPr lang="ru-RU" sz="1600" dirty="0" smtClean="0">
                <a:latin typeface="Arial" charset="0"/>
              </a:rPr>
              <a:t>, </a:t>
            </a:r>
            <a:r>
              <a:rPr lang="ru-RU" sz="1600" dirty="0" err="1" smtClean="0">
                <a:latin typeface="Arial" charset="0"/>
              </a:rPr>
              <a:t>and</a:t>
            </a:r>
            <a:r>
              <a:rPr lang="ru-RU" sz="1600" dirty="0" smtClean="0">
                <a:latin typeface="Arial" charset="0"/>
              </a:rPr>
              <a:t> </a:t>
            </a:r>
            <a:r>
              <a:rPr lang="ru-RU" sz="1600" i="1" dirty="0" err="1" smtClean="0">
                <a:latin typeface="Arial" charset="0"/>
              </a:rPr>
              <a:t>Echinostoma</a:t>
            </a:r>
            <a:r>
              <a:rPr lang="ru-RU" sz="1600" dirty="0" smtClean="0">
                <a:latin typeface="Arial" charset="0"/>
              </a:rPr>
              <a:t> </a:t>
            </a:r>
            <a:r>
              <a:rPr lang="ru-RU" sz="1600" dirty="0" err="1" smtClean="0">
                <a:latin typeface="Arial" charset="0"/>
              </a:rPr>
              <a:t>species</a:t>
            </a:r>
            <a:r>
              <a:rPr lang="ru-RU" sz="1600" dirty="0" smtClean="0">
                <a:latin typeface="Arial" charset="0"/>
              </a:rPr>
              <a:t>.</a:t>
            </a:r>
          </a:p>
          <a:p>
            <a:pPr marL="0" lvl="0" indent="0" eaLnBrk="0" fontAlgn="base" hangingPunct="0">
              <a:lnSpc>
                <a:spcPct val="80000"/>
              </a:lnSpc>
              <a:spcBef>
                <a:spcPct val="0"/>
              </a:spcBef>
              <a:spcAft>
                <a:spcPct val="0"/>
              </a:spcAft>
              <a:buNone/>
            </a:pPr>
            <a:r>
              <a:rPr lang="ru-RU" sz="1600" dirty="0" err="1" smtClean="0">
                <a:latin typeface="Arial" charset="0"/>
              </a:rPr>
              <a:t>The</a:t>
            </a:r>
            <a:r>
              <a:rPr lang="ru-RU" sz="1600" dirty="0" smtClean="0">
                <a:latin typeface="Arial" charset="0"/>
              </a:rPr>
              <a:t> </a:t>
            </a:r>
            <a:r>
              <a:rPr lang="ru-RU" sz="1600" dirty="0" err="1" smtClean="0">
                <a:latin typeface="Arial" charset="0"/>
              </a:rPr>
              <a:t>life</a:t>
            </a:r>
            <a:r>
              <a:rPr lang="ru-RU" sz="1600" dirty="0" smtClean="0">
                <a:latin typeface="Arial" charset="0"/>
              </a:rPr>
              <a:t> </a:t>
            </a:r>
            <a:r>
              <a:rPr lang="ru-RU" sz="1600" dirty="0" err="1" smtClean="0">
                <a:latin typeface="Arial" charset="0"/>
              </a:rPr>
              <a:t>cycle</a:t>
            </a:r>
            <a:r>
              <a:rPr lang="ru-RU" sz="1600" dirty="0" smtClean="0">
                <a:latin typeface="Arial" charset="0"/>
              </a:rPr>
              <a:t> </a:t>
            </a:r>
            <a:r>
              <a:rPr lang="ru-RU" sz="1600" dirty="0" err="1" smtClean="0">
                <a:latin typeface="Arial" charset="0"/>
              </a:rPr>
              <a:t>of</a:t>
            </a:r>
            <a:r>
              <a:rPr lang="ru-RU" sz="1600" dirty="0" smtClean="0">
                <a:latin typeface="Arial" charset="0"/>
              </a:rPr>
              <a:t> </a:t>
            </a:r>
            <a:r>
              <a:rPr lang="ru-RU" sz="1600" dirty="0" err="1" smtClean="0">
                <a:latin typeface="Arial" charset="0"/>
              </a:rPr>
              <a:t>each</a:t>
            </a:r>
            <a:r>
              <a:rPr lang="ru-RU" sz="1600" dirty="0" smtClean="0">
                <a:latin typeface="Arial" charset="0"/>
              </a:rPr>
              <a:t> </a:t>
            </a:r>
            <a:r>
              <a:rPr lang="ru-RU" sz="1600" dirty="0" err="1" smtClean="0">
                <a:latin typeface="Arial" charset="0"/>
              </a:rPr>
              <a:t>species</a:t>
            </a:r>
            <a:r>
              <a:rPr lang="ru-RU" sz="1600" dirty="0" smtClean="0">
                <a:latin typeface="Arial" charset="0"/>
              </a:rPr>
              <a:t> </a:t>
            </a:r>
            <a:r>
              <a:rPr lang="ru-RU" sz="1600" dirty="0" err="1" smtClean="0">
                <a:latin typeface="Arial" charset="0"/>
              </a:rPr>
              <a:t>is</a:t>
            </a:r>
            <a:r>
              <a:rPr lang="ru-RU" sz="1600" dirty="0" smtClean="0">
                <a:latin typeface="Arial" charset="0"/>
              </a:rPr>
              <a:t> </a:t>
            </a:r>
            <a:r>
              <a:rPr lang="ru-RU" sz="1600" dirty="0" err="1" smtClean="0">
                <a:latin typeface="Arial" charset="0"/>
              </a:rPr>
              <a:t>very</a:t>
            </a:r>
            <a:r>
              <a:rPr lang="ru-RU" sz="1600" dirty="0" smtClean="0">
                <a:latin typeface="Arial" charset="0"/>
              </a:rPr>
              <a:t> </a:t>
            </a:r>
            <a:r>
              <a:rPr lang="ru-RU" sz="1600" dirty="0" err="1" smtClean="0">
                <a:latin typeface="Arial" charset="0"/>
              </a:rPr>
              <a:t>complex</a:t>
            </a:r>
            <a:r>
              <a:rPr lang="ru-RU" sz="1600" dirty="0" smtClean="0">
                <a:latin typeface="Arial" charset="0"/>
              </a:rPr>
              <a:t> </a:t>
            </a:r>
            <a:r>
              <a:rPr lang="ru-RU" sz="1600" dirty="0" err="1" smtClean="0">
                <a:latin typeface="Arial" charset="0"/>
              </a:rPr>
              <a:t>and</a:t>
            </a:r>
            <a:r>
              <a:rPr lang="ru-RU" sz="1600" dirty="0" smtClean="0">
                <a:latin typeface="Arial" charset="0"/>
              </a:rPr>
              <a:t> </a:t>
            </a:r>
            <a:r>
              <a:rPr lang="ru-RU" sz="1600" dirty="0" err="1" smtClean="0">
                <a:latin typeface="Arial" charset="0"/>
              </a:rPr>
              <a:t>can</a:t>
            </a:r>
            <a:r>
              <a:rPr lang="ru-RU" sz="1600" dirty="0" smtClean="0">
                <a:latin typeface="Arial" charset="0"/>
              </a:rPr>
              <a:t> </a:t>
            </a:r>
            <a:r>
              <a:rPr lang="ru-RU" sz="1600" dirty="0" err="1" smtClean="0">
                <a:latin typeface="Arial" charset="0"/>
              </a:rPr>
              <a:t>involve</a:t>
            </a:r>
            <a:r>
              <a:rPr lang="ru-RU" sz="1600" dirty="0" smtClean="0">
                <a:latin typeface="Arial" charset="0"/>
              </a:rPr>
              <a:t> </a:t>
            </a:r>
            <a:r>
              <a:rPr lang="ru-RU" sz="1600" dirty="0" err="1" smtClean="0">
                <a:latin typeface="Arial" charset="0"/>
              </a:rPr>
              <a:t>a</a:t>
            </a:r>
            <a:r>
              <a:rPr lang="ru-RU" sz="1600" dirty="0" smtClean="0">
                <a:latin typeface="Arial" charset="0"/>
              </a:rPr>
              <a:t> </a:t>
            </a:r>
            <a:r>
              <a:rPr lang="ru-RU" sz="1600" dirty="0" err="1" smtClean="0">
                <a:latin typeface="Arial" charset="0"/>
              </a:rPr>
              <a:t>number</a:t>
            </a:r>
            <a:r>
              <a:rPr lang="ru-RU" sz="1600" dirty="0" smtClean="0">
                <a:latin typeface="Arial" charset="0"/>
              </a:rPr>
              <a:t> </a:t>
            </a:r>
            <a:r>
              <a:rPr lang="ru-RU" sz="1600" dirty="0" err="1" smtClean="0">
                <a:latin typeface="Arial" charset="0"/>
              </a:rPr>
              <a:t>of</a:t>
            </a:r>
            <a:r>
              <a:rPr lang="ru-RU" sz="1600" dirty="0" smtClean="0">
                <a:latin typeface="Arial" charset="0"/>
              </a:rPr>
              <a:t> </a:t>
            </a:r>
            <a:r>
              <a:rPr lang="ru-RU" sz="1600" dirty="0" err="1" smtClean="0">
                <a:latin typeface="Arial" charset="0"/>
              </a:rPr>
              <a:t>intermediate</a:t>
            </a:r>
            <a:r>
              <a:rPr lang="ru-RU" sz="1600" dirty="0" smtClean="0">
                <a:latin typeface="Arial" charset="0"/>
              </a:rPr>
              <a:t> </a:t>
            </a:r>
            <a:r>
              <a:rPr lang="ru-RU" sz="1600" dirty="0" err="1" smtClean="0">
                <a:latin typeface="Arial" charset="0"/>
              </a:rPr>
              <a:t>hosts</a:t>
            </a:r>
            <a:r>
              <a:rPr lang="ru-RU" sz="1600" dirty="0" smtClean="0">
                <a:latin typeface="Arial" charset="0"/>
              </a:rPr>
              <a:t>, </a:t>
            </a:r>
            <a:r>
              <a:rPr lang="ru-RU" sz="1600" dirty="0" err="1" smtClean="0">
                <a:latin typeface="Arial" charset="0"/>
              </a:rPr>
              <a:t>such</a:t>
            </a:r>
            <a:r>
              <a:rPr lang="ru-RU" sz="1600" dirty="0" smtClean="0">
                <a:latin typeface="Arial" charset="0"/>
              </a:rPr>
              <a:t> </a:t>
            </a:r>
            <a:r>
              <a:rPr lang="ru-RU" sz="1600" dirty="0" err="1" smtClean="0">
                <a:latin typeface="Arial" charset="0"/>
              </a:rPr>
              <a:t>as</a:t>
            </a:r>
            <a:r>
              <a:rPr lang="ru-RU" sz="1600" dirty="0" smtClean="0">
                <a:latin typeface="Arial" charset="0"/>
              </a:rPr>
              <a:t> </a:t>
            </a:r>
            <a:r>
              <a:rPr lang="ru-RU" sz="1600" dirty="0" err="1" smtClean="0">
                <a:latin typeface="Arial" charset="0"/>
              </a:rPr>
              <a:t>snails</a:t>
            </a:r>
            <a:r>
              <a:rPr lang="ru-RU" sz="1600" dirty="0" smtClean="0">
                <a:latin typeface="Arial" charset="0"/>
              </a:rPr>
              <a:t>, </a:t>
            </a:r>
            <a:r>
              <a:rPr lang="ru-RU" sz="1600" dirty="0" err="1" smtClean="0">
                <a:latin typeface="Arial" charset="0"/>
              </a:rPr>
              <a:t>fish</a:t>
            </a:r>
            <a:r>
              <a:rPr lang="ru-RU" sz="1600" dirty="0" smtClean="0">
                <a:latin typeface="Arial" charset="0"/>
              </a:rPr>
              <a:t>, </a:t>
            </a:r>
            <a:r>
              <a:rPr lang="ru-RU" sz="1600" dirty="0" err="1" smtClean="0">
                <a:latin typeface="Arial" charset="0"/>
              </a:rPr>
              <a:t>tadpoles</a:t>
            </a:r>
            <a:r>
              <a:rPr lang="ru-RU" sz="1600" dirty="0" smtClean="0">
                <a:latin typeface="Arial" charset="0"/>
              </a:rPr>
              <a:t>, </a:t>
            </a:r>
            <a:r>
              <a:rPr lang="ru-RU" sz="1600" dirty="0" err="1" smtClean="0">
                <a:latin typeface="Arial" charset="0"/>
              </a:rPr>
              <a:t>or</a:t>
            </a:r>
            <a:r>
              <a:rPr lang="ru-RU" sz="1600" dirty="0" smtClean="0">
                <a:latin typeface="Arial" charset="0"/>
              </a:rPr>
              <a:t> </a:t>
            </a:r>
            <a:r>
              <a:rPr lang="ru-RU" sz="1600" dirty="0" err="1" smtClean="0">
                <a:latin typeface="Arial" charset="0"/>
              </a:rPr>
              <a:t>vegetables.Humans</a:t>
            </a:r>
            <a:r>
              <a:rPr lang="ru-RU" sz="1600" dirty="0" smtClean="0">
                <a:latin typeface="Arial" charset="0"/>
              </a:rPr>
              <a:t> </a:t>
            </a:r>
            <a:r>
              <a:rPr lang="ru-RU" sz="1600" dirty="0" err="1" smtClean="0">
                <a:latin typeface="Arial" charset="0"/>
              </a:rPr>
              <a:t>are</a:t>
            </a:r>
            <a:r>
              <a:rPr lang="ru-RU" sz="1600" dirty="0" smtClean="0">
                <a:latin typeface="Arial" charset="0"/>
              </a:rPr>
              <a:t> </a:t>
            </a:r>
            <a:r>
              <a:rPr lang="ru-RU" sz="1600" dirty="0" err="1" smtClean="0">
                <a:latin typeface="Arial" charset="0"/>
              </a:rPr>
              <a:t>typically</a:t>
            </a:r>
            <a:r>
              <a:rPr lang="ru-RU" sz="1600" dirty="0" smtClean="0">
                <a:latin typeface="Arial" charset="0"/>
              </a:rPr>
              <a:t> </a:t>
            </a:r>
            <a:r>
              <a:rPr lang="ru-RU" sz="1600" dirty="0" err="1" smtClean="0">
                <a:latin typeface="Arial" charset="0"/>
              </a:rPr>
              <a:t>infected</a:t>
            </a:r>
            <a:r>
              <a:rPr lang="ru-RU" sz="1600" dirty="0" smtClean="0">
                <a:latin typeface="Arial" charset="0"/>
              </a:rPr>
              <a:t> </a:t>
            </a:r>
            <a:r>
              <a:rPr lang="ru-RU" sz="1600" dirty="0" err="1" smtClean="0">
                <a:latin typeface="Arial" charset="0"/>
              </a:rPr>
              <a:t>after</a:t>
            </a:r>
            <a:r>
              <a:rPr lang="ru-RU" sz="1600" dirty="0" smtClean="0">
                <a:latin typeface="Arial" charset="0"/>
              </a:rPr>
              <a:t> </a:t>
            </a:r>
            <a:r>
              <a:rPr lang="ru-RU" sz="1600" dirty="0" err="1" smtClean="0">
                <a:latin typeface="Arial" charset="0"/>
              </a:rPr>
              <a:t>ingesting</a:t>
            </a:r>
            <a:r>
              <a:rPr lang="ru-RU" sz="1600" dirty="0" smtClean="0">
                <a:latin typeface="Arial" charset="0"/>
              </a:rPr>
              <a:t> </a:t>
            </a:r>
            <a:r>
              <a:rPr lang="ru-RU" sz="1600" dirty="0" err="1" smtClean="0">
                <a:latin typeface="Arial" charset="0"/>
              </a:rPr>
              <a:t>a</a:t>
            </a:r>
            <a:r>
              <a:rPr lang="ru-RU" sz="1600" dirty="0" smtClean="0">
                <a:latin typeface="Arial" charset="0"/>
              </a:rPr>
              <a:t> </a:t>
            </a:r>
            <a:r>
              <a:rPr lang="ru-RU" sz="1600" dirty="0" err="1" smtClean="0">
                <a:latin typeface="Arial" charset="0"/>
              </a:rPr>
              <a:t>raw</a:t>
            </a:r>
            <a:r>
              <a:rPr lang="ru-RU" sz="1600" dirty="0" smtClean="0">
                <a:latin typeface="Arial" charset="0"/>
              </a:rPr>
              <a:t> </a:t>
            </a:r>
            <a:r>
              <a:rPr lang="ru-RU" sz="1600" dirty="0" err="1" smtClean="0">
                <a:latin typeface="Arial" charset="0"/>
              </a:rPr>
              <a:t>or</a:t>
            </a:r>
            <a:r>
              <a:rPr lang="ru-RU" sz="1600" dirty="0" smtClean="0">
                <a:latin typeface="Arial" charset="0"/>
              </a:rPr>
              <a:t> </a:t>
            </a:r>
            <a:r>
              <a:rPr lang="ru-RU" sz="1600" dirty="0" err="1" smtClean="0">
                <a:latin typeface="Arial" charset="0"/>
              </a:rPr>
              <a:t>undercooked</a:t>
            </a:r>
            <a:r>
              <a:rPr lang="ru-RU" sz="1600" dirty="0" smtClean="0">
                <a:latin typeface="Arial" charset="0"/>
              </a:rPr>
              <a:t> </a:t>
            </a:r>
            <a:r>
              <a:rPr lang="ru-RU" sz="1600" dirty="0" err="1" smtClean="0">
                <a:latin typeface="Arial" charset="0"/>
              </a:rPr>
              <a:t>intermediate</a:t>
            </a:r>
            <a:r>
              <a:rPr lang="ru-RU" sz="1600" dirty="0" smtClean="0">
                <a:latin typeface="Arial" charset="0"/>
              </a:rPr>
              <a:t> </a:t>
            </a:r>
            <a:r>
              <a:rPr lang="ru-RU" sz="1600" dirty="0" err="1" smtClean="0">
                <a:latin typeface="Arial" charset="0"/>
              </a:rPr>
              <a:t>host</a:t>
            </a:r>
            <a:r>
              <a:rPr lang="ru-RU" sz="1600" dirty="0" smtClean="0">
                <a:latin typeface="Arial" charset="0"/>
              </a:rPr>
              <a:t>. </a:t>
            </a:r>
            <a:r>
              <a:rPr lang="ru-RU" sz="1600" dirty="0" err="1" smtClean="0">
                <a:latin typeface="Arial" charset="0"/>
              </a:rPr>
              <a:t>Developmental</a:t>
            </a:r>
            <a:r>
              <a:rPr lang="ru-RU" sz="1600" dirty="0" smtClean="0">
                <a:latin typeface="Arial" charset="0"/>
              </a:rPr>
              <a:t> </a:t>
            </a:r>
            <a:r>
              <a:rPr lang="ru-RU" sz="1600" dirty="0" err="1" smtClean="0">
                <a:latin typeface="Arial" charset="0"/>
              </a:rPr>
              <a:t>forms</a:t>
            </a:r>
            <a:r>
              <a:rPr lang="ru-RU" sz="1600" dirty="0" smtClean="0">
                <a:latin typeface="Arial" charset="0"/>
              </a:rPr>
              <a:t> </a:t>
            </a:r>
            <a:r>
              <a:rPr lang="ru-RU" sz="1600" dirty="0" err="1" smtClean="0">
                <a:latin typeface="Arial" charset="0"/>
              </a:rPr>
              <a:t>will</a:t>
            </a:r>
            <a:r>
              <a:rPr lang="ru-RU" sz="1600" dirty="0" smtClean="0">
                <a:latin typeface="Arial" charset="0"/>
              </a:rPr>
              <a:t> </a:t>
            </a:r>
            <a:r>
              <a:rPr lang="ru-RU" sz="1600" dirty="0" err="1" smtClean="0">
                <a:latin typeface="Arial" charset="0"/>
              </a:rPr>
              <a:t>attach</a:t>
            </a:r>
            <a:r>
              <a:rPr lang="ru-RU" sz="1600" dirty="0" smtClean="0">
                <a:latin typeface="Arial" charset="0"/>
              </a:rPr>
              <a:t> </a:t>
            </a:r>
            <a:r>
              <a:rPr lang="ru-RU" sz="1600" dirty="0" err="1" smtClean="0">
                <a:latin typeface="Arial" charset="0"/>
              </a:rPr>
              <a:t>to</a:t>
            </a:r>
            <a:r>
              <a:rPr lang="ru-RU" sz="1600" dirty="0" smtClean="0">
                <a:latin typeface="Arial" charset="0"/>
              </a:rPr>
              <a:t> </a:t>
            </a:r>
            <a:r>
              <a:rPr lang="ru-RU" sz="1600" dirty="0" err="1" smtClean="0">
                <a:latin typeface="Arial" charset="0"/>
              </a:rPr>
              <a:t>the</a:t>
            </a:r>
            <a:r>
              <a:rPr lang="ru-RU" sz="1600" dirty="0" smtClean="0">
                <a:latin typeface="Arial" charset="0"/>
              </a:rPr>
              <a:t> </a:t>
            </a:r>
            <a:r>
              <a:rPr lang="ru-RU" sz="1600" dirty="0" err="1" smtClean="0">
                <a:latin typeface="Arial" charset="0"/>
              </a:rPr>
              <a:t>small</a:t>
            </a:r>
            <a:r>
              <a:rPr lang="ru-RU" sz="1600" dirty="0" smtClean="0">
                <a:latin typeface="Arial" charset="0"/>
              </a:rPr>
              <a:t> </a:t>
            </a:r>
            <a:r>
              <a:rPr lang="ru-RU" sz="1600" dirty="0" err="1" smtClean="0">
                <a:latin typeface="Arial" charset="0"/>
              </a:rPr>
              <a:t>intestinal</a:t>
            </a:r>
            <a:r>
              <a:rPr lang="ru-RU" sz="1600" dirty="0" smtClean="0">
                <a:latin typeface="Arial" charset="0"/>
              </a:rPr>
              <a:t> </a:t>
            </a:r>
            <a:r>
              <a:rPr lang="ru-RU" sz="1600" dirty="0" err="1" smtClean="0">
                <a:latin typeface="Arial" charset="0"/>
              </a:rPr>
              <a:t>walls</a:t>
            </a:r>
            <a:r>
              <a:rPr lang="ru-RU" sz="1600" dirty="0" smtClean="0">
                <a:latin typeface="Arial" charset="0"/>
              </a:rPr>
              <a:t>, </a:t>
            </a:r>
            <a:r>
              <a:rPr lang="ru-RU" sz="1600" dirty="0" err="1" smtClean="0">
                <a:latin typeface="Arial" charset="0"/>
              </a:rPr>
              <a:t>where</a:t>
            </a:r>
            <a:r>
              <a:rPr lang="ru-RU" sz="1600" dirty="0" smtClean="0">
                <a:latin typeface="Arial" charset="0"/>
              </a:rPr>
              <a:t> </a:t>
            </a:r>
            <a:r>
              <a:rPr lang="ru-RU" sz="1600" dirty="0" err="1" smtClean="0">
                <a:latin typeface="Arial" charset="0"/>
              </a:rPr>
              <a:t>they</a:t>
            </a:r>
            <a:r>
              <a:rPr lang="ru-RU" sz="1600" dirty="0" smtClean="0">
                <a:latin typeface="Arial" charset="0"/>
              </a:rPr>
              <a:t> </a:t>
            </a:r>
            <a:r>
              <a:rPr lang="ru-RU" sz="1600" dirty="0" err="1" smtClean="0">
                <a:latin typeface="Arial" charset="0"/>
              </a:rPr>
              <a:t>develop</a:t>
            </a:r>
            <a:r>
              <a:rPr lang="ru-RU" sz="1600" dirty="0" smtClean="0">
                <a:latin typeface="Arial" charset="0"/>
              </a:rPr>
              <a:t> </a:t>
            </a:r>
            <a:r>
              <a:rPr lang="ru-RU" sz="1600" dirty="0" err="1" smtClean="0">
                <a:latin typeface="Arial" charset="0"/>
              </a:rPr>
              <a:t>into</a:t>
            </a:r>
            <a:r>
              <a:rPr lang="ru-RU" sz="1600" dirty="0" smtClean="0">
                <a:latin typeface="Arial" charset="0"/>
              </a:rPr>
              <a:t> </a:t>
            </a:r>
            <a:r>
              <a:rPr lang="ru-RU" sz="1600" dirty="0" err="1" smtClean="0">
                <a:latin typeface="Arial" charset="0"/>
              </a:rPr>
              <a:t>adults</a:t>
            </a:r>
            <a:r>
              <a:rPr lang="ru-RU" sz="1600" dirty="0" smtClean="0">
                <a:latin typeface="Arial" charset="0"/>
              </a:rPr>
              <a:t> </a:t>
            </a:r>
            <a:r>
              <a:rPr lang="ru-RU" sz="1600" dirty="0" err="1" smtClean="0">
                <a:latin typeface="Arial" charset="0"/>
              </a:rPr>
              <a:t>over</a:t>
            </a:r>
            <a:r>
              <a:rPr lang="ru-RU" sz="1600" dirty="0" smtClean="0">
                <a:latin typeface="Arial" charset="0"/>
              </a:rPr>
              <a:t> </a:t>
            </a:r>
            <a:r>
              <a:rPr lang="ru-RU" sz="1600" dirty="0" err="1" smtClean="0">
                <a:latin typeface="Arial" charset="0"/>
              </a:rPr>
              <a:t>a</a:t>
            </a:r>
            <a:r>
              <a:rPr lang="ru-RU" sz="1600" dirty="0" smtClean="0">
                <a:latin typeface="Arial" charset="0"/>
              </a:rPr>
              <a:t> </a:t>
            </a:r>
            <a:r>
              <a:rPr lang="ru-RU" sz="1600" dirty="0" err="1" smtClean="0">
                <a:latin typeface="Arial" charset="0"/>
              </a:rPr>
              <a:t>period</a:t>
            </a:r>
            <a:r>
              <a:rPr lang="ru-RU" sz="1600" dirty="0" smtClean="0">
                <a:latin typeface="Arial" charset="0"/>
              </a:rPr>
              <a:t> </a:t>
            </a:r>
            <a:r>
              <a:rPr lang="ru-RU" sz="1600" dirty="0" err="1" smtClean="0">
                <a:latin typeface="Arial" charset="0"/>
              </a:rPr>
              <a:t>of</a:t>
            </a:r>
            <a:r>
              <a:rPr lang="ru-RU" sz="1600" dirty="0" smtClean="0">
                <a:latin typeface="Arial" charset="0"/>
              </a:rPr>
              <a:t> </a:t>
            </a:r>
            <a:r>
              <a:rPr lang="ru-RU" sz="1600" dirty="0" err="1" smtClean="0">
                <a:latin typeface="Arial" charset="0"/>
              </a:rPr>
              <a:t>several</a:t>
            </a:r>
            <a:r>
              <a:rPr lang="ru-RU" sz="1600" dirty="0" smtClean="0">
                <a:latin typeface="Arial" charset="0"/>
              </a:rPr>
              <a:t> </a:t>
            </a:r>
            <a:r>
              <a:rPr lang="ru-RU" sz="1600" dirty="0" err="1" smtClean="0">
                <a:latin typeface="Arial" charset="0"/>
              </a:rPr>
              <a:t>months</a:t>
            </a:r>
            <a:r>
              <a:rPr lang="ru-RU" sz="1600" dirty="0" smtClean="0">
                <a:latin typeface="Arial" charset="0"/>
              </a:rPr>
              <a:t>.</a:t>
            </a:r>
            <a:r>
              <a:rPr lang="en-US" sz="1600" dirty="0" smtClean="0">
                <a:latin typeface="Arial" charset="0"/>
              </a:rPr>
              <a:t> </a:t>
            </a:r>
            <a:r>
              <a:rPr lang="ru-RU" sz="1600" dirty="0" err="1" smtClean="0">
                <a:latin typeface="Arial" charset="0"/>
              </a:rPr>
              <a:t>Adult</a:t>
            </a:r>
            <a:r>
              <a:rPr lang="ru-RU" sz="1600" dirty="0" smtClean="0">
                <a:latin typeface="Arial" charset="0"/>
              </a:rPr>
              <a:t> </a:t>
            </a:r>
            <a:r>
              <a:rPr lang="ru-RU" sz="1600" dirty="0" err="1" smtClean="0">
                <a:latin typeface="Arial" charset="0"/>
              </a:rPr>
              <a:t>flukes</a:t>
            </a:r>
            <a:r>
              <a:rPr lang="ru-RU" sz="1600" dirty="0" smtClean="0">
                <a:latin typeface="Arial" charset="0"/>
              </a:rPr>
              <a:t> </a:t>
            </a:r>
            <a:r>
              <a:rPr lang="ru-RU" sz="1600" dirty="0" err="1" smtClean="0">
                <a:latin typeface="Arial" charset="0"/>
              </a:rPr>
              <a:t>will</a:t>
            </a:r>
            <a:r>
              <a:rPr lang="ru-RU" sz="1600" dirty="0" smtClean="0">
                <a:latin typeface="Arial" charset="0"/>
              </a:rPr>
              <a:t> </a:t>
            </a:r>
            <a:r>
              <a:rPr lang="ru-RU" sz="1600" dirty="0" err="1" smtClean="0">
                <a:latin typeface="Arial" charset="0"/>
              </a:rPr>
              <a:t>cause</a:t>
            </a:r>
            <a:r>
              <a:rPr lang="ru-RU" sz="1600" dirty="0" smtClean="0">
                <a:latin typeface="Arial" charset="0"/>
              </a:rPr>
              <a:t> </a:t>
            </a:r>
            <a:r>
              <a:rPr lang="ru-RU" sz="1600" dirty="0" err="1" smtClean="0">
                <a:latin typeface="Arial" charset="0"/>
              </a:rPr>
              <a:t>inflammation</a:t>
            </a:r>
            <a:r>
              <a:rPr lang="ru-RU" sz="1600" dirty="0" smtClean="0">
                <a:latin typeface="Arial" charset="0"/>
              </a:rPr>
              <a:t>, </a:t>
            </a:r>
            <a:r>
              <a:rPr lang="ru-RU" sz="1600" dirty="0" err="1" smtClean="0">
                <a:latin typeface="Arial" charset="0"/>
              </a:rPr>
              <a:t>ulceration</a:t>
            </a:r>
            <a:r>
              <a:rPr lang="ru-RU" sz="1600" dirty="0" smtClean="0">
                <a:latin typeface="Arial" charset="0"/>
              </a:rPr>
              <a:t>, </a:t>
            </a:r>
            <a:r>
              <a:rPr lang="ru-RU" sz="1600" dirty="0" err="1" smtClean="0">
                <a:latin typeface="Arial" charset="0"/>
              </a:rPr>
              <a:t>and</a:t>
            </a:r>
            <a:r>
              <a:rPr lang="ru-RU" sz="1600" dirty="0" smtClean="0">
                <a:latin typeface="Arial" charset="0"/>
              </a:rPr>
              <a:t> </a:t>
            </a:r>
            <a:r>
              <a:rPr lang="ru-RU" sz="1600" dirty="0" err="1" smtClean="0">
                <a:latin typeface="Arial" charset="0"/>
              </a:rPr>
              <a:t>mucus</a:t>
            </a:r>
            <a:r>
              <a:rPr lang="ru-RU" sz="1600" dirty="0" smtClean="0">
                <a:latin typeface="Arial" charset="0"/>
              </a:rPr>
              <a:t> </a:t>
            </a:r>
            <a:r>
              <a:rPr lang="ru-RU" sz="1600" dirty="0" err="1" smtClean="0">
                <a:latin typeface="Arial" charset="0"/>
              </a:rPr>
              <a:t>secretion</a:t>
            </a:r>
            <a:r>
              <a:rPr lang="ru-RU" sz="1600" dirty="0" smtClean="0">
                <a:latin typeface="Arial" charset="0"/>
              </a:rPr>
              <a:t> </a:t>
            </a:r>
            <a:r>
              <a:rPr lang="ru-RU" sz="1600" dirty="0" err="1" smtClean="0">
                <a:latin typeface="Arial" charset="0"/>
              </a:rPr>
              <a:t>at</a:t>
            </a:r>
            <a:r>
              <a:rPr lang="ru-RU" sz="1600" dirty="0" smtClean="0">
                <a:latin typeface="Arial" charset="0"/>
              </a:rPr>
              <a:t> </a:t>
            </a:r>
            <a:r>
              <a:rPr lang="ru-RU" sz="1600" dirty="0" err="1" smtClean="0">
                <a:latin typeface="Arial" charset="0"/>
              </a:rPr>
              <a:t>the</a:t>
            </a:r>
            <a:r>
              <a:rPr lang="ru-RU" sz="1600" dirty="0" smtClean="0">
                <a:latin typeface="Arial" charset="0"/>
              </a:rPr>
              <a:t> </a:t>
            </a:r>
            <a:r>
              <a:rPr lang="ru-RU" sz="1600" dirty="0" err="1" smtClean="0">
                <a:latin typeface="Arial" charset="0"/>
              </a:rPr>
              <a:t>site</a:t>
            </a:r>
            <a:r>
              <a:rPr lang="ru-RU" sz="1600" dirty="0" smtClean="0">
                <a:latin typeface="Arial" charset="0"/>
              </a:rPr>
              <a:t> </a:t>
            </a:r>
            <a:r>
              <a:rPr lang="ru-RU" sz="1600" dirty="0" err="1" smtClean="0">
                <a:latin typeface="Arial" charset="0"/>
              </a:rPr>
              <a:t>of</a:t>
            </a:r>
            <a:r>
              <a:rPr lang="ru-RU" sz="1600" dirty="0" smtClean="0">
                <a:latin typeface="Arial" charset="0"/>
              </a:rPr>
              <a:t> </a:t>
            </a:r>
            <a:r>
              <a:rPr lang="ru-RU" sz="1600" dirty="0" err="1" smtClean="0">
                <a:latin typeface="Arial" charset="0"/>
              </a:rPr>
              <a:t>attachment</a:t>
            </a:r>
            <a:r>
              <a:rPr lang="ru-RU" sz="1600" dirty="0" smtClean="0">
                <a:latin typeface="Arial" charset="0"/>
              </a:rPr>
              <a:t>.</a:t>
            </a:r>
          </a:p>
          <a:p>
            <a:pPr marL="0" lvl="0" indent="0" eaLnBrk="0" fontAlgn="base" hangingPunct="0">
              <a:lnSpc>
                <a:spcPct val="80000"/>
              </a:lnSpc>
              <a:spcBef>
                <a:spcPct val="0"/>
              </a:spcBef>
              <a:spcAft>
                <a:spcPct val="0"/>
              </a:spcAft>
              <a:buNone/>
            </a:pPr>
            <a:r>
              <a:rPr lang="ru-RU" sz="1600" dirty="0" err="1" smtClean="0">
                <a:latin typeface="Arial" charset="0"/>
              </a:rPr>
              <a:t>Most</a:t>
            </a:r>
            <a:r>
              <a:rPr lang="ru-RU" sz="1600" dirty="0" smtClean="0">
                <a:latin typeface="Arial" charset="0"/>
              </a:rPr>
              <a:t> </a:t>
            </a:r>
            <a:r>
              <a:rPr lang="ru-RU" sz="1600" dirty="0" err="1" smtClean="0">
                <a:latin typeface="Arial" charset="0"/>
              </a:rPr>
              <a:t>infected</a:t>
            </a:r>
            <a:r>
              <a:rPr lang="ru-RU" sz="1600" dirty="0" smtClean="0">
                <a:latin typeface="Arial" charset="0"/>
              </a:rPr>
              <a:t> </a:t>
            </a:r>
            <a:r>
              <a:rPr lang="ru-RU" sz="1600" dirty="0" err="1" smtClean="0">
                <a:latin typeface="Arial" charset="0"/>
              </a:rPr>
              <a:t>persons</a:t>
            </a:r>
            <a:r>
              <a:rPr lang="ru-RU" sz="1600" dirty="0" smtClean="0">
                <a:latin typeface="Arial" charset="0"/>
              </a:rPr>
              <a:t> </a:t>
            </a:r>
            <a:r>
              <a:rPr lang="ru-RU" sz="1600" dirty="0" err="1" smtClean="0">
                <a:latin typeface="Arial" charset="0"/>
              </a:rPr>
              <a:t>are</a:t>
            </a:r>
            <a:r>
              <a:rPr lang="ru-RU" sz="1600" dirty="0" smtClean="0">
                <a:latin typeface="Arial" charset="0"/>
              </a:rPr>
              <a:t> </a:t>
            </a:r>
            <a:r>
              <a:rPr lang="ru-RU" sz="1600" dirty="0" err="1" smtClean="0">
                <a:latin typeface="Arial" charset="0"/>
              </a:rPr>
              <a:t>asymptomatic</a:t>
            </a:r>
            <a:r>
              <a:rPr lang="ru-RU" sz="1600" dirty="0" smtClean="0">
                <a:latin typeface="Arial" charset="0"/>
              </a:rPr>
              <a:t>, </a:t>
            </a:r>
            <a:r>
              <a:rPr lang="ru-RU" sz="1600" dirty="0" err="1" smtClean="0">
                <a:latin typeface="Arial" charset="0"/>
              </a:rPr>
              <a:t>but</a:t>
            </a:r>
            <a:r>
              <a:rPr lang="ru-RU" sz="1600" dirty="0" smtClean="0">
                <a:latin typeface="Arial" charset="0"/>
              </a:rPr>
              <a:t> </a:t>
            </a:r>
            <a:r>
              <a:rPr lang="ru-RU" sz="1600" dirty="0" err="1" smtClean="0">
                <a:latin typeface="Arial" charset="0"/>
              </a:rPr>
              <a:t>some</a:t>
            </a:r>
            <a:r>
              <a:rPr lang="ru-RU" sz="1600" dirty="0" smtClean="0">
                <a:latin typeface="Arial" charset="0"/>
              </a:rPr>
              <a:t> </a:t>
            </a:r>
            <a:r>
              <a:rPr lang="ru-RU" sz="1600" dirty="0" err="1" smtClean="0">
                <a:latin typeface="Arial" charset="0"/>
              </a:rPr>
              <a:t>may</a:t>
            </a:r>
            <a:r>
              <a:rPr lang="ru-RU" sz="1600" dirty="0" smtClean="0">
                <a:latin typeface="Arial" charset="0"/>
              </a:rPr>
              <a:t> </a:t>
            </a:r>
            <a:r>
              <a:rPr lang="ru-RU" sz="1600" dirty="0" err="1" smtClean="0">
                <a:latin typeface="Arial" charset="0"/>
              </a:rPr>
              <a:t>develop</a:t>
            </a:r>
            <a:r>
              <a:rPr lang="ru-RU" sz="1600" dirty="0" smtClean="0">
                <a:latin typeface="Arial" charset="0"/>
              </a:rPr>
              <a:t> </a:t>
            </a:r>
            <a:r>
              <a:rPr lang="ru-RU" sz="1600" dirty="0" err="1" smtClean="0">
                <a:latin typeface="Arial" charset="0"/>
              </a:rPr>
              <a:t>loose</a:t>
            </a:r>
            <a:r>
              <a:rPr lang="ru-RU" sz="1600" dirty="0" smtClean="0">
                <a:latin typeface="Arial" charset="0"/>
              </a:rPr>
              <a:t> </a:t>
            </a:r>
            <a:r>
              <a:rPr lang="ru-RU" sz="1600" dirty="0" err="1" smtClean="0">
                <a:latin typeface="Arial" charset="0"/>
              </a:rPr>
              <a:t>stools</a:t>
            </a:r>
            <a:r>
              <a:rPr lang="ru-RU" sz="1600" dirty="0" smtClean="0">
                <a:latin typeface="Arial" charset="0"/>
              </a:rPr>
              <a:t>, </a:t>
            </a:r>
            <a:r>
              <a:rPr lang="ru-RU" sz="1600" dirty="0" err="1" smtClean="0">
                <a:latin typeface="Arial" charset="0"/>
              </a:rPr>
              <a:t>weight</a:t>
            </a:r>
            <a:r>
              <a:rPr lang="ru-RU" sz="1600" dirty="0" smtClean="0">
                <a:latin typeface="Arial" charset="0"/>
              </a:rPr>
              <a:t> </a:t>
            </a:r>
            <a:r>
              <a:rPr lang="ru-RU" sz="1600" dirty="0" err="1" smtClean="0">
                <a:latin typeface="Arial" charset="0"/>
              </a:rPr>
              <a:t>loss</a:t>
            </a:r>
            <a:r>
              <a:rPr lang="ru-RU" sz="1600" dirty="0" smtClean="0">
                <a:latin typeface="Arial" charset="0"/>
              </a:rPr>
              <a:t>, </a:t>
            </a:r>
            <a:r>
              <a:rPr lang="ru-RU" sz="1600" dirty="0" err="1" smtClean="0">
                <a:latin typeface="Arial" charset="0"/>
              </a:rPr>
              <a:t>malaise</a:t>
            </a:r>
            <a:r>
              <a:rPr lang="ru-RU" sz="1600" dirty="0" smtClean="0">
                <a:latin typeface="Arial" charset="0"/>
              </a:rPr>
              <a:t>, </a:t>
            </a:r>
            <a:r>
              <a:rPr lang="ru-RU" sz="1600" dirty="0" err="1" smtClean="0">
                <a:latin typeface="Arial" charset="0"/>
              </a:rPr>
              <a:t>and</a:t>
            </a:r>
            <a:r>
              <a:rPr lang="ru-RU" sz="1600" dirty="0" smtClean="0">
                <a:latin typeface="Arial" charset="0"/>
              </a:rPr>
              <a:t> </a:t>
            </a:r>
            <a:r>
              <a:rPr lang="ru-RU" sz="1600" dirty="0" err="1" smtClean="0">
                <a:latin typeface="Arial" charset="0"/>
              </a:rPr>
              <a:t>nonspecific</a:t>
            </a:r>
            <a:r>
              <a:rPr lang="ru-RU" sz="1600" dirty="0" smtClean="0">
                <a:latin typeface="Arial" charset="0"/>
              </a:rPr>
              <a:t> </a:t>
            </a:r>
            <a:r>
              <a:rPr lang="ru-RU" sz="1600" dirty="0" err="1" smtClean="0">
                <a:latin typeface="Arial" charset="0"/>
              </a:rPr>
              <a:t>abdominal</a:t>
            </a:r>
            <a:r>
              <a:rPr lang="ru-RU" sz="1600" dirty="0" smtClean="0">
                <a:latin typeface="Arial" charset="0"/>
              </a:rPr>
              <a:t> </a:t>
            </a:r>
            <a:r>
              <a:rPr lang="ru-RU" sz="1600" dirty="0" err="1" smtClean="0">
                <a:latin typeface="Arial" charset="0"/>
              </a:rPr>
              <a:t>pain</a:t>
            </a:r>
            <a:r>
              <a:rPr lang="ru-RU" sz="1600" dirty="0" smtClean="0">
                <a:latin typeface="Arial" charset="0"/>
              </a:rPr>
              <a:t>. </a:t>
            </a:r>
            <a:r>
              <a:rPr lang="ru-RU" sz="1600" dirty="0" err="1" smtClean="0">
                <a:latin typeface="Arial" charset="0"/>
              </a:rPr>
              <a:t>In</a:t>
            </a:r>
            <a:r>
              <a:rPr lang="ru-RU" sz="1600" dirty="0" smtClean="0">
                <a:latin typeface="Arial" charset="0"/>
              </a:rPr>
              <a:t> </a:t>
            </a:r>
            <a:r>
              <a:rPr lang="ru-RU" sz="1600" dirty="0" err="1" smtClean="0">
                <a:latin typeface="Arial" charset="0"/>
              </a:rPr>
              <a:t>severe</a:t>
            </a:r>
            <a:r>
              <a:rPr lang="ru-RU" sz="1600" dirty="0" smtClean="0">
                <a:latin typeface="Arial" charset="0"/>
              </a:rPr>
              <a:t> </a:t>
            </a:r>
            <a:r>
              <a:rPr lang="ru-RU" sz="1600" dirty="0" err="1" smtClean="0">
                <a:latin typeface="Arial" charset="0"/>
              </a:rPr>
              <a:t>infection</a:t>
            </a:r>
            <a:r>
              <a:rPr lang="ru-RU" sz="1600" dirty="0" smtClean="0">
                <a:latin typeface="Arial" charset="0"/>
              </a:rPr>
              <a:t>, </a:t>
            </a:r>
            <a:r>
              <a:rPr lang="ru-RU" sz="1600" dirty="0" err="1" smtClean="0">
                <a:latin typeface="Arial" charset="0"/>
              </a:rPr>
              <a:t>alternating</a:t>
            </a:r>
            <a:r>
              <a:rPr lang="ru-RU" sz="1600" dirty="0" smtClean="0">
                <a:latin typeface="Arial" charset="0"/>
              </a:rPr>
              <a:t> </a:t>
            </a:r>
            <a:r>
              <a:rPr lang="ru-RU" sz="1600" dirty="0" err="1" smtClean="0">
                <a:latin typeface="Arial" charset="0"/>
              </a:rPr>
              <a:t>diarrhea</a:t>
            </a:r>
            <a:r>
              <a:rPr lang="ru-RU" sz="1600" dirty="0" smtClean="0">
                <a:latin typeface="Arial" charset="0"/>
              </a:rPr>
              <a:t> </a:t>
            </a:r>
            <a:r>
              <a:rPr lang="ru-RU" sz="1600" dirty="0" err="1" smtClean="0">
                <a:latin typeface="Arial" charset="0"/>
              </a:rPr>
              <a:t>and</a:t>
            </a:r>
            <a:r>
              <a:rPr lang="ru-RU" sz="1600" dirty="0" smtClean="0">
                <a:latin typeface="Arial" charset="0"/>
              </a:rPr>
              <a:t> </a:t>
            </a:r>
            <a:r>
              <a:rPr lang="ru-RU" sz="1600" dirty="0" err="1" smtClean="0">
                <a:latin typeface="Arial" charset="0"/>
              </a:rPr>
              <a:t>constipation</a:t>
            </a:r>
            <a:r>
              <a:rPr lang="ru-RU" sz="1600" dirty="0" smtClean="0">
                <a:latin typeface="Arial" charset="0"/>
              </a:rPr>
              <a:t>; </a:t>
            </a:r>
            <a:r>
              <a:rPr lang="ru-RU" sz="1600" dirty="0" err="1" smtClean="0">
                <a:latin typeface="Arial" charset="0"/>
              </a:rPr>
              <a:t>edema</a:t>
            </a:r>
            <a:r>
              <a:rPr lang="ru-RU" sz="1600" dirty="0" smtClean="0">
                <a:latin typeface="Arial" charset="0"/>
              </a:rPr>
              <a:t> </a:t>
            </a:r>
            <a:r>
              <a:rPr lang="ru-RU" sz="1600" dirty="0" err="1" smtClean="0">
                <a:latin typeface="Arial" charset="0"/>
              </a:rPr>
              <a:t>of</a:t>
            </a:r>
            <a:r>
              <a:rPr lang="ru-RU" sz="1600" dirty="0" smtClean="0">
                <a:latin typeface="Arial" charset="0"/>
              </a:rPr>
              <a:t> </a:t>
            </a:r>
            <a:r>
              <a:rPr lang="ru-RU" sz="1600" dirty="0" err="1" smtClean="0">
                <a:latin typeface="Arial" charset="0"/>
              </a:rPr>
              <a:t>the</a:t>
            </a:r>
            <a:r>
              <a:rPr lang="ru-RU" sz="1600" dirty="0" smtClean="0">
                <a:latin typeface="Arial" charset="0"/>
              </a:rPr>
              <a:t> </a:t>
            </a:r>
            <a:r>
              <a:rPr lang="ru-RU" sz="1600" dirty="0" err="1" smtClean="0">
                <a:latin typeface="Arial" charset="0"/>
              </a:rPr>
              <a:t>face</a:t>
            </a:r>
            <a:r>
              <a:rPr lang="ru-RU" sz="1600" dirty="0" smtClean="0">
                <a:latin typeface="Arial" charset="0"/>
              </a:rPr>
              <a:t>, </a:t>
            </a:r>
            <a:r>
              <a:rPr lang="ru-RU" sz="1600" dirty="0" err="1" smtClean="0">
                <a:latin typeface="Arial" charset="0"/>
              </a:rPr>
              <a:t>abdominal</a:t>
            </a:r>
            <a:r>
              <a:rPr lang="ru-RU" sz="1600" dirty="0" smtClean="0">
                <a:latin typeface="Arial" charset="0"/>
              </a:rPr>
              <a:t> </a:t>
            </a:r>
            <a:r>
              <a:rPr lang="ru-RU" sz="1600" dirty="0" err="1" smtClean="0">
                <a:latin typeface="Arial" charset="0"/>
              </a:rPr>
              <a:t>wall</a:t>
            </a:r>
            <a:r>
              <a:rPr lang="ru-RU" sz="1600" dirty="0" smtClean="0">
                <a:latin typeface="Arial" charset="0"/>
              </a:rPr>
              <a:t>, </a:t>
            </a:r>
            <a:r>
              <a:rPr lang="ru-RU" sz="1600" dirty="0" err="1" smtClean="0">
                <a:latin typeface="Arial" charset="0"/>
              </a:rPr>
              <a:t>and</a:t>
            </a:r>
            <a:r>
              <a:rPr lang="ru-RU" sz="1600" dirty="0" smtClean="0">
                <a:latin typeface="Arial" charset="0"/>
              </a:rPr>
              <a:t> </a:t>
            </a:r>
            <a:r>
              <a:rPr lang="ru-RU" sz="1600" dirty="0" err="1" smtClean="0">
                <a:latin typeface="Arial" charset="0"/>
              </a:rPr>
              <a:t>lower</a:t>
            </a:r>
            <a:r>
              <a:rPr lang="ru-RU" sz="1600" dirty="0" smtClean="0">
                <a:latin typeface="Arial" charset="0"/>
              </a:rPr>
              <a:t> </a:t>
            </a:r>
            <a:r>
              <a:rPr lang="ru-RU" sz="1600" dirty="0" err="1" smtClean="0">
                <a:latin typeface="Arial" charset="0"/>
              </a:rPr>
              <a:t>extremities</a:t>
            </a:r>
            <a:r>
              <a:rPr lang="ru-RU" sz="1600" dirty="0" smtClean="0">
                <a:latin typeface="Arial" charset="0"/>
              </a:rPr>
              <a:t>; </a:t>
            </a:r>
            <a:r>
              <a:rPr lang="ru-RU" sz="1600" dirty="0" err="1" smtClean="0">
                <a:latin typeface="Arial" charset="0"/>
              </a:rPr>
              <a:t>anorexia</a:t>
            </a:r>
            <a:r>
              <a:rPr lang="ru-RU" sz="1600" dirty="0" smtClean="0">
                <a:latin typeface="Arial" charset="0"/>
              </a:rPr>
              <a:t>; </a:t>
            </a:r>
            <a:r>
              <a:rPr lang="ru-RU" sz="1600" dirty="0" err="1" smtClean="0">
                <a:latin typeface="Arial" charset="0"/>
              </a:rPr>
              <a:t>nausea</a:t>
            </a:r>
            <a:r>
              <a:rPr lang="ru-RU" sz="1600" dirty="0" smtClean="0">
                <a:latin typeface="Arial" charset="0"/>
              </a:rPr>
              <a:t>; </a:t>
            </a:r>
            <a:r>
              <a:rPr lang="ru-RU" sz="1600" dirty="0" err="1" smtClean="0">
                <a:latin typeface="Arial" charset="0"/>
              </a:rPr>
              <a:t>and</a:t>
            </a:r>
            <a:r>
              <a:rPr lang="ru-RU" sz="1600" dirty="0" smtClean="0">
                <a:latin typeface="Arial" charset="0"/>
              </a:rPr>
              <a:t> </a:t>
            </a:r>
            <a:r>
              <a:rPr lang="ru-RU" sz="1600" dirty="0" err="1" smtClean="0">
                <a:latin typeface="Arial" charset="0"/>
              </a:rPr>
              <a:t>vomiting</a:t>
            </a:r>
            <a:r>
              <a:rPr lang="ru-RU" sz="1600" dirty="0" smtClean="0">
                <a:latin typeface="Arial" charset="0"/>
              </a:rPr>
              <a:t> </a:t>
            </a:r>
            <a:r>
              <a:rPr lang="ru-RU" sz="1600" dirty="0" err="1" smtClean="0">
                <a:latin typeface="Arial" charset="0"/>
              </a:rPr>
              <a:t>may</a:t>
            </a:r>
            <a:r>
              <a:rPr lang="ru-RU" sz="1600" dirty="0" smtClean="0">
                <a:latin typeface="Arial" charset="0"/>
              </a:rPr>
              <a:t> </a:t>
            </a:r>
            <a:r>
              <a:rPr lang="ru-RU" sz="1600" dirty="0" err="1" smtClean="0">
                <a:latin typeface="Arial" charset="0"/>
              </a:rPr>
              <a:t>occur</a:t>
            </a:r>
            <a:r>
              <a:rPr lang="ru-RU" sz="1600" dirty="0" smtClean="0">
                <a:latin typeface="Arial" charset="0"/>
              </a:rPr>
              <a:t>.</a:t>
            </a:r>
          </a:p>
          <a:p>
            <a:pPr marL="0" lvl="0" indent="0" eaLnBrk="0" fontAlgn="base" hangingPunct="0">
              <a:lnSpc>
                <a:spcPct val="80000"/>
              </a:lnSpc>
              <a:spcBef>
                <a:spcPct val="0"/>
              </a:spcBef>
              <a:spcAft>
                <a:spcPct val="0"/>
              </a:spcAft>
              <a:buNone/>
            </a:pPr>
            <a:r>
              <a:rPr lang="ru-RU" sz="1600" dirty="0" err="1" smtClean="0">
                <a:latin typeface="Arial" charset="0"/>
              </a:rPr>
              <a:t>The</a:t>
            </a:r>
            <a:r>
              <a:rPr lang="ru-RU" sz="1600" dirty="0" smtClean="0">
                <a:latin typeface="Arial" charset="0"/>
              </a:rPr>
              <a:t> </a:t>
            </a:r>
            <a:r>
              <a:rPr lang="ru-RU" sz="1600" dirty="0" err="1" smtClean="0">
                <a:latin typeface="Arial" charset="0"/>
              </a:rPr>
              <a:t>diagnosis</a:t>
            </a:r>
            <a:r>
              <a:rPr lang="ru-RU" sz="1600" dirty="0" smtClean="0">
                <a:latin typeface="Arial" charset="0"/>
              </a:rPr>
              <a:t> </a:t>
            </a:r>
            <a:r>
              <a:rPr lang="ru-RU" sz="1600" dirty="0" err="1" smtClean="0">
                <a:latin typeface="Arial" charset="0"/>
              </a:rPr>
              <a:t>is</a:t>
            </a:r>
            <a:r>
              <a:rPr lang="ru-RU" sz="1600" dirty="0" smtClean="0">
                <a:latin typeface="Arial" charset="0"/>
              </a:rPr>
              <a:t> </a:t>
            </a:r>
            <a:r>
              <a:rPr lang="ru-RU" sz="1600" dirty="0" err="1" smtClean="0">
                <a:latin typeface="Arial" charset="0"/>
              </a:rPr>
              <a:t>made</a:t>
            </a:r>
            <a:r>
              <a:rPr lang="ru-RU" sz="1600" dirty="0" smtClean="0">
                <a:latin typeface="Arial" charset="0"/>
              </a:rPr>
              <a:t> </a:t>
            </a:r>
            <a:r>
              <a:rPr lang="ru-RU" sz="1600" dirty="0" err="1" smtClean="0">
                <a:latin typeface="Arial" charset="0"/>
              </a:rPr>
              <a:t>by</a:t>
            </a:r>
            <a:r>
              <a:rPr lang="ru-RU" sz="1600" dirty="0" smtClean="0">
                <a:latin typeface="Arial" charset="0"/>
              </a:rPr>
              <a:t> </a:t>
            </a:r>
            <a:r>
              <a:rPr lang="ru-RU" sz="1600" dirty="0" err="1" smtClean="0">
                <a:latin typeface="Arial" charset="0"/>
              </a:rPr>
              <a:t>means</a:t>
            </a:r>
            <a:r>
              <a:rPr lang="ru-RU" sz="1600" dirty="0" smtClean="0">
                <a:latin typeface="Arial" charset="0"/>
              </a:rPr>
              <a:t> </a:t>
            </a:r>
            <a:r>
              <a:rPr lang="ru-RU" sz="1600" dirty="0" err="1" smtClean="0">
                <a:latin typeface="Arial" charset="0"/>
              </a:rPr>
              <a:t>of</a:t>
            </a:r>
            <a:r>
              <a:rPr lang="ru-RU" sz="1600" dirty="0" smtClean="0">
                <a:latin typeface="Arial" charset="0"/>
              </a:rPr>
              <a:t> </a:t>
            </a:r>
            <a:r>
              <a:rPr lang="ru-RU" sz="1600" dirty="0" err="1" smtClean="0">
                <a:latin typeface="Arial" charset="0"/>
              </a:rPr>
              <a:t>stool</a:t>
            </a:r>
            <a:r>
              <a:rPr lang="ru-RU" sz="1600" dirty="0" smtClean="0">
                <a:latin typeface="Arial" charset="0"/>
              </a:rPr>
              <a:t> </a:t>
            </a:r>
            <a:r>
              <a:rPr lang="ru-RU" sz="1600" dirty="0" err="1" smtClean="0">
                <a:latin typeface="Arial" charset="0"/>
              </a:rPr>
              <a:t>ova</a:t>
            </a:r>
            <a:r>
              <a:rPr lang="ru-RU" sz="1600" dirty="0" smtClean="0">
                <a:latin typeface="Arial" charset="0"/>
              </a:rPr>
              <a:t> </a:t>
            </a:r>
            <a:r>
              <a:rPr lang="ru-RU" sz="1600" dirty="0" err="1" smtClean="0">
                <a:latin typeface="Arial" charset="0"/>
              </a:rPr>
              <a:t>and</a:t>
            </a:r>
            <a:r>
              <a:rPr lang="ru-RU" sz="1600" dirty="0" smtClean="0">
                <a:latin typeface="Arial" charset="0"/>
              </a:rPr>
              <a:t> </a:t>
            </a:r>
            <a:r>
              <a:rPr lang="ru-RU" sz="1600" dirty="0" err="1" smtClean="0">
                <a:latin typeface="Arial" charset="0"/>
              </a:rPr>
              <a:t>parasite</a:t>
            </a:r>
            <a:r>
              <a:rPr lang="ru-RU" sz="1600" dirty="0" smtClean="0">
                <a:latin typeface="Arial" charset="0"/>
              </a:rPr>
              <a:t> </a:t>
            </a:r>
            <a:r>
              <a:rPr lang="ru-RU" sz="1600" dirty="0" err="1" smtClean="0">
                <a:latin typeface="Arial" charset="0"/>
              </a:rPr>
              <a:t>examination</a:t>
            </a:r>
            <a:r>
              <a:rPr lang="ru-RU" sz="1600" dirty="0" smtClean="0">
                <a:latin typeface="Arial" charset="0"/>
              </a:rPr>
              <a:t>. </a:t>
            </a:r>
            <a:r>
              <a:rPr lang="ru-RU" sz="1600" dirty="0" err="1" smtClean="0">
                <a:latin typeface="Arial" charset="0"/>
              </a:rPr>
              <a:t>Treatment</a:t>
            </a:r>
            <a:r>
              <a:rPr lang="ru-RU" sz="1600" dirty="0" smtClean="0">
                <a:latin typeface="Arial" charset="0"/>
              </a:rPr>
              <a:t> </a:t>
            </a:r>
            <a:r>
              <a:rPr lang="ru-RU" sz="1600" dirty="0" err="1" smtClean="0">
                <a:latin typeface="Arial" charset="0"/>
              </a:rPr>
              <a:t>with</a:t>
            </a:r>
            <a:r>
              <a:rPr lang="ru-RU" sz="1600" dirty="0" smtClean="0">
                <a:latin typeface="Arial" charset="0"/>
              </a:rPr>
              <a:t> </a:t>
            </a:r>
            <a:r>
              <a:rPr lang="ru-RU" sz="1600" dirty="0" err="1" smtClean="0">
                <a:latin typeface="Arial" charset="0"/>
              </a:rPr>
              <a:t>three</a:t>
            </a:r>
            <a:r>
              <a:rPr lang="ru-RU" sz="1600" dirty="0" smtClean="0">
                <a:latin typeface="Arial" charset="0"/>
              </a:rPr>
              <a:t> </a:t>
            </a:r>
            <a:r>
              <a:rPr lang="ru-RU" sz="1600" dirty="0" err="1" smtClean="0">
                <a:latin typeface="Arial" charset="0"/>
              </a:rPr>
              <a:t>doses</a:t>
            </a:r>
            <a:r>
              <a:rPr lang="ru-RU" sz="1600" dirty="0" smtClean="0">
                <a:latin typeface="Arial" charset="0"/>
              </a:rPr>
              <a:t> </a:t>
            </a:r>
            <a:r>
              <a:rPr lang="ru-RU" sz="1600" dirty="0" err="1" smtClean="0">
                <a:latin typeface="Arial" charset="0"/>
              </a:rPr>
              <a:t>of</a:t>
            </a:r>
            <a:r>
              <a:rPr lang="ru-RU" sz="1600" dirty="0" smtClean="0">
                <a:latin typeface="Arial" charset="0"/>
              </a:rPr>
              <a:t> </a:t>
            </a:r>
            <a:r>
              <a:rPr lang="ru-RU" sz="1600" b="1" dirty="0" err="1" smtClean="0">
                <a:latin typeface="Arial" charset="0"/>
              </a:rPr>
              <a:t>praziquantel</a:t>
            </a:r>
            <a:r>
              <a:rPr lang="ru-RU" sz="1600" dirty="0" smtClean="0">
                <a:latin typeface="Arial" charset="0"/>
              </a:rPr>
              <a:t> </a:t>
            </a:r>
            <a:r>
              <a:rPr lang="ru-RU" sz="1600" dirty="0" err="1" smtClean="0">
                <a:latin typeface="Arial" charset="0"/>
              </a:rPr>
              <a:t>over</a:t>
            </a:r>
            <a:r>
              <a:rPr lang="ru-RU" sz="1600" dirty="0" smtClean="0">
                <a:latin typeface="Arial" charset="0"/>
              </a:rPr>
              <a:t> 1 </a:t>
            </a:r>
            <a:r>
              <a:rPr lang="ru-RU" sz="1600" dirty="0" err="1" smtClean="0">
                <a:latin typeface="Arial" charset="0"/>
              </a:rPr>
              <a:t>day</a:t>
            </a:r>
            <a:r>
              <a:rPr lang="ru-RU" sz="1600" dirty="0" smtClean="0">
                <a:latin typeface="Arial" charset="0"/>
              </a:rPr>
              <a:t> </a:t>
            </a:r>
            <a:r>
              <a:rPr lang="ru-RU" sz="1600" dirty="0" err="1" smtClean="0">
                <a:latin typeface="Arial" charset="0"/>
              </a:rPr>
              <a:t>is</a:t>
            </a:r>
            <a:r>
              <a:rPr lang="ru-RU" sz="1600" dirty="0" smtClean="0">
                <a:latin typeface="Arial" charset="0"/>
              </a:rPr>
              <a:t> </a:t>
            </a:r>
            <a:r>
              <a:rPr lang="ru-RU" sz="1600" dirty="0" err="1" smtClean="0">
                <a:latin typeface="Arial" charset="0"/>
              </a:rPr>
              <a:t>typically</a:t>
            </a:r>
            <a:r>
              <a:rPr lang="ru-RU" sz="1600" dirty="0" smtClean="0">
                <a:latin typeface="Arial" charset="0"/>
              </a:rPr>
              <a:t> </a:t>
            </a:r>
            <a:r>
              <a:rPr lang="ru-RU" sz="1600" dirty="0" err="1" smtClean="0">
                <a:latin typeface="Arial" charset="0"/>
              </a:rPr>
              <a:t>sufficient</a:t>
            </a:r>
            <a:r>
              <a:rPr lang="ru-RU" sz="1600" dirty="0" smtClean="0">
                <a:latin typeface="Arial" charset="0"/>
              </a:rPr>
              <a:t> </a:t>
            </a:r>
            <a:r>
              <a:rPr lang="ru-RU" sz="1600" dirty="0" err="1" smtClean="0">
                <a:latin typeface="Arial" charset="0"/>
              </a:rPr>
              <a:t>to</a:t>
            </a:r>
            <a:r>
              <a:rPr lang="ru-RU" sz="1600" dirty="0" smtClean="0">
                <a:latin typeface="Arial" charset="0"/>
              </a:rPr>
              <a:t> </a:t>
            </a:r>
            <a:r>
              <a:rPr lang="ru-RU" sz="1600" dirty="0" err="1" smtClean="0">
                <a:latin typeface="Arial" charset="0"/>
              </a:rPr>
              <a:t>clear</a:t>
            </a:r>
            <a:r>
              <a:rPr lang="ru-RU" sz="1600" dirty="0" smtClean="0">
                <a:latin typeface="Arial" charset="0"/>
              </a:rPr>
              <a:t> </a:t>
            </a:r>
            <a:r>
              <a:rPr lang="ru-RU" sz="1600" dirty="0" err="1" smtClean="0">
                <a:latin typeface="Arial" charset="0"/>
              </a:rPr>
              <a:t>infection</a:t>
            </a:r>
            <a:r>
              <a:rPr lang="ru-RU" sz="1600" dirty="0" smtClean="0">
                <a:latin typeface="Arial" charset="0"/>
              </a:rPr>
              <a:t>.</a:t>
            </a:r>
          </a:p>
          <a:p>
            <a:pPr marL="0" lvl="0" indent="0" eaLnBrk="0" fontAlgn="base" hangingPunct="0">
              <a:lnSpc>
                <a:spcPct val="80000"/>
              </a:lnSpc>
              <a:spcBef>
                <a:spcPct val="0"/>
              </a:spcBef>
              <a:spcAft>
                <a:spcPct val="0"/>
              </a:spcAft>
              <a:buNone/>
            </a:pPr>
            <a:r>
              <a:rPr lang="ru-RU" sz="1600" dirty="0" err="1" smtClean="0">
                <a:latin typeface="Arial" charset="0"/>
              </a:rPr>
              <a:t>Image</a:t>
            </a:r>
            <a:r>
              <a:rPr lang="ru-RU" sz="1600" dirty="0" smtClean="0">
                <a:latin typeface="Arial" charset="0"/>
              </a:rPr>
              <a:t> </a:t>
            </a:r>
            <a:r>
              <a:rPr lang="ru-RU" sz="1600" dirty="0" err="1" smtClean="0">
                <a:latin typeface="Arial" charset="0"/>
              </a:rPr>
              <a:t>of</a:t>
            </a:r>
            <a:r>
              <a:rPr lang="ru-RU" sz="1600" dirty="0" smtClean="0">
                <a:latin typeface="Arial" charset="0"/>
              </a:rPr>
              <a:t> </a:t>
            </a:r>
            <a:r>
              <a:rPr lang="ru-RU" sz="1600" dirty="0" err="1" smtClean="0">
                <a:latin typeface="Arial" charset="0"/>
              </a:rPr>
              <a:t>an</a:t>
            </a:r>
            <a:r>
              <a:rPr lang="ru-RU" sz="1600" dirty="0" smtClean="0">
                <a:latin typeface="Arial" charset="0"/>
              </a:rPr>
              <a:t> </a:t>
            </a:r>
            <a:r>
              <a:rPr lang="ru-RU" sz="1600" dirty="0" err="1" smtClean="0">
                <a:latin typeface="Arial" charset="0"/>
              </a:rPr>
              <a:t>unstained</a:t>
            </a:r>
            <a:r>
              <a:rPr lang="ru-RU" sz="1600" dirty="0" smtClean="0">
                <a:latin typeface="Arial" charset="0"/>
              </a:rPr>
              <a:t> </a:t>
            </a:r>
            <a:r>
              <a:rPr lang="ru-RU" sz="1600" i="1" dirty="0" smtClean="0">
                <a:latin typeface="Arial" charset="0"/>
              </a:rPr>
              <a:t>F</a:t>
            </a:r>
            <a:r>
              <a:rPr lang="en-US" sz="1600" i="1" dirty="0" smtClean="0">
                <a:latin typeface="Arial" charset="0"/>
              </a:rPr>
              <a:t>.</a:t>
            </a:r>
            <a:r>
              <a:rPr lang="ru-RU" sz="1600" i="1" dirty="0" smtClean="0">
                <a:latin typeface="Arial" charset="0"/>
              </a:rPr>
              <a:t> </a:t>
            </a:r>
            <a:r>
              <a:rPr lang="ru-RU" sz="1600" i="1" dirty="0" err="1" smtClean="0">
                <a:latin typeface="Arial" charset="0"/>
              </a:rPr>
              <a:t>buski</a:t>
            </a:r>
            <a:r>
              <a:rPr lang="ru-RU" sz="1600" i="1" dirty="0" smtClean="0">
                <a:latin typeface="Arial" charset="0"/>
              </a:rPr>
              <a:t> </a:t>
            </a:r>
            <a:r>
              <a:rPr lang="ru-RU" sz="1600" dirty="0" err="1" smtClean="0">
                <a:latin typeface="Arial" charset="0"/>
              </a:rPr>
              <a:t>egg</a:t>
            </a:r>
            <a:r>
              <a:rPr lang="ru-RU" sz="1600" dirty="0" smtClean="0">
                <a:latin typeface="Arial" charset="0"/>
              </a:rPr>
              <a:t> </a:t>
            </a:r>
            <a:r>
              <a:rPr lang="ru-RU" sz="1600" dirty="0" err="1" smtClean="0">
                <a:latin typeface="Arial" charset="0"/>
              </a:rPr>
              <a:t>at</a:t>
            </a:r>
            <a:r>
              <a:rPr lang="ru-RU" sz="1600" dirty="0" smtClean="0">
                <a:latin typeface="Arial" charset="0"/>
              </a:rPr>
              <a:t> 500× </a:t>
            </a:r>
            <a:r>
              <a:rPr lang="ru-RU" sz="1600" dirty="0" err="1" smtClean="0">
                <a:latin typeface="Arial" charset="0"/>
              </a:rPr>
              <a:t>magnification</a:t>
            </a:r>
            <a:r>
              <a:rPr lang="ru-RU" sz="1600" dirty="0" smtClean="0">
                <a:latin typeface="Arial" charset="0"/>
              </a:rPr>
              <a:t> </a:t>
            </a:r>
            <a:r>
              <a:rPr lang="ru-RU" sz="1600" dirty="0" err="1" smtClean="0">
                <a:latin typeface="Arial" charset="0"/>
              </a:rPr>
              <a:t>courtesy</a:t>
            </a:r>
            <a:r>
              <a:rPr lang="ru-RU" sz="1600" dirty="0" smtClean="0">
                <a:latin typeface="Arial" charset="0"/>
              </a:rPr>
              <a:t> </a:t>
            </a:r>
            <a:r>
              <a:rPr lang="ru-RU" sz="1600" dirty="0" err="1" smtClean="0">
                <a:latin typeface="Arial" charset="0"/>
              </a:rPr>
              <a:t>of</a:t>
            </a:r>
            <a:r>
              <a:rPr lang="ru-RU" sz="1600" dirty="0" smtClean="0">
                <a:latin typeface="Arial" charset="0"/>
              </a:rPr>
              <a:t> </a:t>
            </a:r>
            <a:r>
              <a:rPr lang="ru-RU" sz="1600" dirty="0" err="1" smtClean="0">
                <a:latin typeface="Arial" charset="0"/>
              </a:rPr>
              <a:t>the</a:t>
            </a:r>
            <a:r>
              <a:rPr lang="ru-RU" sz="1600" dirty="0" smtClean="0">
                <a:latin typeface="Arial" charset="0"/>
              </a:rPr>
              <a:t> CDC (</a:t>
            </a:r>
            <a:r>
              <a:rPr lang="ru-RU" sz="1600" dirty="0" err="1" smtClean="0">
                <a:latin typeface="Arial" charset="0"/>
              </a:rPr>
              <a:t>left</a:t>
            </a:r>
            <a:r>
              <a:rPr lang="ru-RU" sz="1600" dirty="0" smtClean="0">
                <a:latin typeface="Arial" charset="0"/>
              </a:rPr>
              <a:t>); </a:t>
            </a:r>
            <a:r>
              <a:rPr lang="ru-RU" sz="1600" dirty="0" err="1" smtClean="0">
                <a:latin typeface="Arial" charset="0"/>
              </a:rPr>
              <a:t>image</a:t>
            </a:r>
            <a:r>
              <a:rPr lang="ru-RU" sz="1600" dirty="0" smtClean="0">
                <a:latin typeface="Arial" charset="0"/>
              </a:rPr>
              <a:t> </a:t>
            </a:r>
            <a:r>
              <a:rPr lang="ru-RU" sz="1600" dirty="0" err="1" smtClean="0">
                <a:latin typeface="Arial" charset="0"/>
              </a:rPr>
              <a:t>an</a:t>
            </a:r>
            <a:r>
              <a:rPr lang="ru-RU" sz="1600" dirty="0" smtClean="0">
                <a:latin typeface="Arial" charset="0"/>
              </a:rPr>
              <a:t> </a:t>
            </a:r>
            <a:r>
              <a:rPr lang="ru-RU" sz="1600" dirty="0" err="1" smtClean="0">
                <a:latin typeface="Arial" charset="0"/>
              </a:rPr>
              <a:t>adult</a:t>
            </a:r>
            <a:r>
              <a:rPr lang="ru-RU" sz="1600" dirty="0" smtClean="0">
                <a:latin typeface="Arial" charset="0"/>
              </a:rPr>
              <a:t> </a:t>
            </a:r>
            <a:r>
              <a:rPr lang="ru-RU" sz="1600" i="1" dirty="0" smtClean="0">
                <a:latin typeface="Arial" charset="0"/>
              </a:rPr>
              <a:t>F</a:t>
            </a:r>
            <a:r>
              <a:rPr lang="en-US" sz="1600" i="1" dirty="0" smtClean="0">
                <a:latin typeface="Arial" charset="0"/>
              </a:rPr>
              <a:t>.</a:t>
            </a:r>
            <a:r>
              <a:rPr lang="ru-RU" sz="1600" i="1" dirty="0" smtClean="0">
                <a:latin typeface="Arial" charset="0"/>
              </a:rPr>
              <a:t> </a:t>
            </a:r>
            <a:r>
              <a:rPr lang="ru-RU" sz="1600" i="1" dirty="0" err="1" smtClean="0">
                <a:latin typeface="Arial" charset="0"/>
              </a:rPr>
              <a:t>buski</a:t>
            </a:r>
            <a:r>
              <a:rPr lang="ru-RU" sz="1600" i="1" dirty="0" smtClean="0">
                <a:latin typeface="Arial" charset="0"/>
              </a:rPr>
              <a:t> </a:t>
            </a:r>
            <a:r>
              <a:rPr lang="ru-RU" sz="1600" dirty="0" err="1" smtClean="0">
                <a:latin typeface="Arial" charset="0"/>
              </a:rPr>
              <a:t>fluke</a:t>
            </a:r>
            <a:endParaRPr lang="uk-UA" sz="1600" dirty="0"/>
          </a:p>
        </p:txBody>
      </p:sp>
      <p:pic>
        <p:nvPicPr>
          <p:cNvPr id="5" name="Picture 12" descr="Slide 9"/>
          <p:cNvPicPr>
            <a:picLocks noGrp="1" noChangeAspect="1" noChangeArrowheads="1"/>
          </p:cNvPicPr>
          <p:nvPr>
            <p:ph sz="half" idx="1"/>
          </p:nvPr>
        </p:nvPicPr>
        <p:blipFill>
          <a:blip r:embed="rId2" cstate="print"/>
          <a:srcRect/>
          <a:stretch>
            <a:fillRect/>
          </a:stretch>
        </p:blipFill>
        <p:spPr bwMode="auto">
          <a:xfrm>
            <a:off x="467544" y="1772816"/>
            <a:ext cx="4038600" cy="2748753"/>
          </a:xfrm>
          <a:prstGeom prst="rect">
            <a:avLst/>
          </a:prstGeom>
          <a:noFill/>
        </p:spPr>
      </p:pic>
      <p:sp>
        <p:nvSpPr>
          <p:cNvPr id="6" name="Заголовок 1"/>
          <p:cNvSpPr>
            <a:spLocks noGrp="1"/>
          </p:cNvSpPr>
          <p:nvPr>
            <p:ph type="title"/>
          </p:nvPr>
        </p:nvSpPr>
        <p:spPr>
          <a:xfrm>
            <a:off x="457200" y="0"/>
            <a:ext cx="8229600" cy="548680"/>
          </a:xfrm>
        </p:spPr>
        <p:style>
          <a:lnRef idx="1">
            <a:schemeClr val="accent5"/>
          </a:lnRef>
          <a:fillRef idx="2">
            <a:schemeClr val="accent5"/>
          </a:fillRef>
          <a:effectRef idx="1">
            <a:schemeClr val="accent5"/>
          </a:effectRef>
          <a:fontRef idx="minor">
            <a:schemeClr val="dk1"/>
          </a:fontRef>
        </p:style>
        <p:txBody>
          <a:bodyPr>
            <a:normAutofit fontScale="90000"/>
          </a:bodyPr>
          <a:lstStyle/>
          <a:p>
            <a:pPr lvl="0"/>
            <a:r>
              <a:rPr lang="en-US" i="1" dirty="0" smtClean="0">
                <a:latin typeface="Arial" charset="0"/>
              </a:rPr>
              <a:t/>
            </a:r>
            <a:br>
              <a:rPr lang="en-US" i="1" dirty="0" smtClean="0">
                <a:latin typeface="Arial" charset="0"/>
              </a:rPr>
            </a:br>
            <a:r>
              <a:rPr lang="ru-RU" i="1" dirty="0" err="1" smtClean="0">
                <a:latin typeface="Arial" charset="0"/>
              </a:rPr>
              <a:t>Intestinal</a:t>
            </a:r>
            <a:r>
              <a:rPr lang="ru-RU" i="1" dirty="0" smtClean="0">
                <a:latin typeface="Arial" charset="0"/>
              </a:rPr>
              <a:t> </a:t>
            </a:r>
            <a:r>
              <a:rPr lang="ru-RU" i="1" dirty="0" err="1" smtClean="0">
                <a:latin typeface="Arial" charset="0"/>
              </a:rPr>
              <a:t>trematodes</a:t>
            </a:r>
            <a:r>
              <a:rPr lang="ru-RU" dirty="0" smtClean="0">
                <a:latin typeface="Arial" charset="0"/>
              </a:rPr>
              <a:t/>
            </a:r>
            <a:br>
              <a:rPr lang="ru-RU" dirty="0" smtClean="0">
                <a:latin typeface="Arial" charset="0"/>
              </a:rPr>
            </a:br>
            <a:endParaRPr lang="uk-UA" dirty="0"/>
          </a:p>
        </p:txBody>
      </p:sp>
      <p:sp>
        <p:nvSpPr>
          <p:cNvPr id="7" name="Прямокутник 6"/>
          <p:cNvSpPr/>
          <p:nvPr/>
        </p:nvSpPr>
        <p:spPr>
          <a:xfrm>
            <a:off x="1" y="4293096"/>
            <a:ext cx="4716016" cy="646331"/>
          </a:xfrm>
          <a:prstGeom prst="rect">
            <a:avLst/>
          </a:prstGeom>
        </p:spPr>
        <p:txBody>
          <a:bodyPr wrap="square">
            <a:spAutoFit/>
          </a:bodyPr>
          <a:lstStyle/>
          <a:p>
            <a:pPr lvl="0" eaLnBrk="0" fontAlgn="base" hangingPunct="0">
              <a:spcBef>
                <a:spcPct val="0"/>
              </a:spcBef>
              <a:spcAft>
                <a:spcPct val="0"/>
              </a:spcAft>
            </a:pPr>
            <a:r>
              <a:rPr lang="ru-RU" i="1" dirty="0" smtClean="0">
                <a:solidFill>
                  <a:prstClr val="black"/>
                </a:solidFill>
                <a:latin typeface="Arial" charset="0"/>
              </a:rPr>
              <a:t>F</a:t>
            </a:r>
            <a:r>
              <a:rPr lang="en-US" i="1" dirty="0" smtClean="0">
                <a:solidFill>
                  <a:prstClr val="black"/>
                </a:solidFill>
                <a:latin typeface="Arial" charset="0"/>
              </a:rPr>
              <a:t>.</a:t>
            </a:r>
            <a:r>
              <a:rPr lang="ru-RU" i="1" dirty="0" smtClean="0">
                <a:solidFill>
                  <a:prstClr val="black"/>
                </a:solidFill>
                <a:latin typeface="Arial" charset="0"/>
              </a:rPr>
              <a:t> </a:t>
            </a:r>
            <a:r>
              <a:rPr lang="ru-RU" i="1" dirty="0" err="1" smtClean="0">
                <a:solidFill>
                  <a:prstClr val="black"/>
                </a:solidFill>
                <a:latin typeface="Arial" charset="0"/>
              </a:rPr>
              <a:t>buski</a:t>
            </a:r>
            <a:r>
              <a:rPr lang="ru-RU" i="1" dirty="0" smtClean="0">
                <a:solidFill>
                  <a:prstClr val="black"/>
                </a:solidFill>
                <a:latin typeface="Arial" charset="0"/>
              </a:rPr>
              <a:t> </a:t>
            </a:r>
            <a:r>
              <a:rPr lang="ru-RU" dirty="0" err="1" smtClean="0">
                <a:solidFill>
                  <a:prstClr val="black"/>
                </a:solidFill>
                <a:latin typeface="Arial" charset="0"/>
              </a:rPr>
              <a:t>egg</a:t>
            </a:r>
            <a:r>
              <a:rPr lang="ru-RU" dirty="0" smtClean="0">
                <a:solidFill>
                  <a:prstClr val="black"/>
                </a:solidFill>
                <a:latin typeface="Arial" charset="0"/>
              </a:rPr>
              <a:t> </a:t>
            </a:r>
            <a:r>
              <a:rPr lang="ru-RU" dirty="0" err="1" smtClean="0">
                <a:solidFill>
                  <a:prstClr val="black"/>
                </a:solidFill>
                <a:latin typeface="Arial" charset="0"/>
              </a:rPr>
              <a:t>at</a:t>
            </a:r>
            <a:r>
              <a:rPr lang="ru-RU" dirty="0" smtClean="0">
                <a:solidFill>
                  <a:prstClr val="black"/>
                </a:solidFill>
                <a:latin typeface="Arial" charset="0"/>
              </a:rPr>
              <a:t> 500× </a:t>
            </a:r>
            <a:r>
              <a:rPr lang="ru-RU" dirty="0" err="1" smtClean="0">
                <a:solidFill>
                  <a:prstClr val="black"/>
                </a:solidFill>
                <a:latin typeface="Arial" charset="0"/>
              </a:rPr>
              <a:t>magnification</a:t>
            </a:r>
            <a:r>
              <a:rPr lang="ru-RU" dirty="0" smtClean="0">
                <a:solidFill>
                  <a:prstClr val="black"/>
                </a:solidFill>
                <a:latin typeface="Arial" charset="0"/>
              </a:rPr>
              <a:t> (</a:t>
            </a:r>
            <a:r>
              <a:rPr lang="ru-RU" dirty="0" err="1" smtClean="0">
                <a:solidFill>
                  <a:prstClr val="black"/>
                </a:solidFill>
                <a:latin typeface="Arial" charset="0"/>
              </a:rPr>
              <a:t>left</a:t>
            </a:r>
            <a:r>
              <a:rPr lang="ru-RU" dirty="0" smtClean="0">
                <a:solidFill>
                  <a:prstClr val="black"/>
                </a:solidFill>
                <a:latin typeface="Arial" charset="0"/>
              </a:rPr>
              <a:t>); </a:t>
            </a:r>
            <a:r>
              <a:rPr lang="ru-RU" dirty="0" err="1" smtClean="0">
                <a:solidFill>
                  <a:prstClr val="black"/>
                </a:solidFill>
                <a:latin typeface="Arial" charset="0"/>
              </a:rPr>
              <a:t>image</a:t>
            </a:r>
            <a:r>
              <a:rPr lang="ru-RU" dirty="0" smtClean="0">
                <a:solidFill>
                  <a:prstClr val="black"/>
                </a:solidFill>
                <a:latin typeface="Arial" charset="0"/>
              </a:rPr>
              <a:t> </a:t>
            </a:r>
            <a:r>
              <a:rPr lang="ru-RU" dirty="0" err="1" smtClean="0">
                <a:solidFill>
                  <a:prstClr val="black"/>
                </a:solidFill>
                <a:latin typeface="Arial" charset="0"/>
              </a:rPr>
              <a:t>an</a:t>
            </a:r>
            <a:r>
              <a:rPr lang="ru-RU" dirty="0" smtClean="0">
                <a:solidFill>
                  <a:prstClr val="black"/>
                </a:solidFill>
                <a:latin typeface="Arial" charset="0"/>
              </a:rPr>
              <a:t> </a:t>
            </a:r>
            <a:r>
              <a:rPr lang="ru-RU" dirty="0" err="1" smtClean="0">
                <a:solidFill>
                  <a:prstClr val="black"/>
                </a:solidFill>
                <a:latin typeface="Arial" charset="0"/>
              </a:rPr>
              <a:t>adult</a:t>
            </a:r>
            <a:r>
              <a:rPr lang="ru-RU" dirty="0" smtClean="0">
                <a:solidFill>
                  <a:prstClr val="black"/>
                </a:solidFill>
                <a:latin typeface="Arial" charset="0"/>
              </a:rPr>
              <a:t> </a:t>
            </a:r>
            <a:r>
              <a:rPr lang="ru-RU" i="1" dirty="0" smtClean="0">
                <a:solidFill>
                  <a:prstClr val="black"/>
                </a:solidFill>
                <a:latin typeface="Arial" charset="0"/>
              </a:rPr>
              <a:t>F</a:t>
            </a:r>
            <a:r>
              <a:rPr lang="en-US" i="1" dirty="0" smtClean="0">
                <a:solidFill>
                  <a:prstClr val="black"/>
                </a:solidFill>
                <a:latin typeface="Arial" charset="0"/>
              </a:rPr>
              <a:t>.</a:t>
            </a:r>
            <a:r>
              <a:rPr lang="ru-RU" i="1" dirty="0" smtClean="0">
                <a:solidFill>
                  <a:prstClr val="black"/>
                </a:solidFill>
                <a:latin typeface="Arial" charset="0"/>
              </a:rPr>
              <a:t> </a:t>
            </a:r>
            <a:r>
              <a:rPr lang="ru-RU" i="1" dirty="0" err="1" smtClean="0">
                <a:solidFill>
                  <a:prstClr val="black"/>
                </a:solidFill>
                <a:latin typeface="Arial" charset="0"/>
              </a:rPr>
              <a:t>buski</a:t>
            </a:r>
            <a:r>
              <a:rPr lang="ru-RU" i="1" dirty="0" smtClean="0">
                <a:solidFill>
                  <a:prstClr val="black"/>
                </a:solidFill>
                <a:latin typeface="Arial" charset="0"/>
              </a:rPr>
              <a:t> </a:t>
            </a:r>
            <a:r>
              <a:rPr lang="ru-RU" dirty="0" err="1" smtClean="0">
                <a:solidFill>
                  <a:prstClr val="black"/>
                </a:solidFill>
                <a:latin typeface="Arial" charset="0"/>
              </a:rPr>
              <a:t>fluke</a:t>
            </a:r>
            <a:r>
              <a:rPr lang="en-US" dirty="0" smtClean="0">
                <a:solidFill>
                  <a:prstClr val="black"/>
                </a:solidFill>
                <a:latin typeface="Arial" charset="0"/>
              </a:rPr>
              <a:t> (right).</a:t>
            </a:r>
            <a:endParaRPr lang="uk-UA" dirty="0">
              <a:solidFill>
                <a:prstClr val="black"/>
              </a:solidFill>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5793507"/>
          </a:xfrm>
        </p:spPr>
        <p:txBody>
          <a:bodyPr>
            <a:normAutofit fontScale="92500" lnSpcReduction="10000"/>
          </a:bodyPr>
          <a:lstStyle/>
          <a:p>
            <a:r>
              <a:rPr lang="en-US" i="1" dirty="0" smtClean="0"/>
              <a:t>T. </a:t>
            </a:r>
            <a:r>
              <a:rPr lang="en-US" i="1" dirty="0" err="1" smtClean="0"/>
              <a:t>vaginalis</a:t>
            </a:r>
            <a:r>
              <a:rPr lang="en-US" dirty="0" smtClean="0"/>
              <a:t>, despite its name, infects both genders. In females the microorganism primarily inhabits the vagina, and in males it is usually found in the urethra, prostate or </a:t>
            </a:r>
            <a:r>
              <a:rPr lang="en-US" dirty="0" err="1" smtClean="0"/>
              <a:t>epididymis</a:t>
            </a:r>
            <a:r>
              <a:rPr lang="en-US" dirty="0" smtClean="0"/>
              <a:t>. The </a:t>
            </a:r>
            <a:r>
              <a:rPr lang="en-US" i="1" dirty="0" smtClean="0"/>
              <a:t>life cycle </a:t>
            </a:r>
            <a:r>
              <a:rPr lang="en-US" dirty="0" smtClean="0"/>
              <a:t>consists only of a </a:t>
            </a:r>
            <a:r>
              <a:rPr lang="en-US" i="1" dirty="0" err="1" smtClean="0"/>
              <a:t>trophozoite</a:t>
            </a:r>
            <a:r>
              <a:rPr lang="en-US" i="1" dirty="0" smtClean="0"/>
              <a:t> stage </a:t>
            </a:r>
            <a:r>
              <a:rPr lang="en-US" dirty="0" smtClean="0"/>
              <a:t>which is transmitted by direct contact during sexual intercourse. Non-venereal transmission is rare: the </a:t>
            </a:r>
            <a:r>
              <a:rPr lang="en-US" dirty="0" err="1" smtClean="0"/>
              <a:t>trophozoites</a:t>
            </a:r>
            <a:r>
              <a:rPr lang="en-US" dirty="0" smtClean="0"/>
              <a:t> can survive 1-2 days in urine and 2-3 hours on a wet sponge. In addition, </a:t>
            </a:r>
            <a:r>
              <a:rPr lang="en-US" dirty="0" err="1" smtClean="0"/>
              <a:t>neonatals</a:t>
            </a:r>
            <a:r>
              <a:rPr lang="en-US" dirty="0" smtClean="0"/>
              <a:t> have been infected during the birth. The </a:t>
            </a:r>
            <a:r>
              <a:rPr lang="en-US" i="1" dirty="0" err="1" smtClean="0"/>
              <a:t>trophozoites</a:t>
            </a:r>
            <a:r>
              <a:rPr lang="en-US" i="1" dirty="0" smtClean="0"/>
              <a:t> </a:t>
            </a:r>
            <a:r>
              <a:rPr lang="en-US" dirty="0" smtClean="0"/>
              <a:t>live </a:t>
            </a:r>
            <a:r>
              <a:rPr lang="en-US" i="1" dirty="0" smtClean="0"/>
              <a:t>closely associated or attached to the epithelium </a:t>
            </a:r>
            <a:r>
              <a:rPr lang="en-US" dirty="0" smtClean="0"/>
              <a:t>of the </a:t>
            </a:r>
            <a:r>
              <a:rPr lang="en-US" dirty="0" err="1" smtClean="0"/>
              <a:t>urogenital</a:t>
            </a:r>
            <a:r>
              <a:rPr lang="en-US" dirty="0" smtClean="0"/>
              <a:t> tract, where they replicate by binary fission.</a:t>
            </a:r>
            <a:endParaRPr lang="ru-RU" dirty="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0872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SYMPTOMS AND PATHOGENESIS</a:t>
            </a:r>
            <a:br>
              <a:rPr lang="en-US" b="1" dirty="0" smtClean="0"/>
            </a:br>
            <a:endParaRPr lang="ru-RU" dirty="0"/>
          </a:p>
        </p:txBody>
      </p:sp>
      <p:sp>
        <p:nvSpPr>
          <p:cNvPr id="3" name="Содержимое 2"/>
          <p:cNvSpPr>
            <a:spLocks noGrp="1"/>
          </p:cNvSpPr>
          <p:nvPr>
            <p:ph idx="1"/>
          </p:nvPr>
        </p:nvSpPr>
        <p:spPr>
          <a:xfrm>
            <a:off x="0" y="908720"/>
            <a:ext cx="9144000" cy="5949280"/>
          </a:xfrm>
        </p:spPr>
        <p:txBody>
          <a:bodyPr>
            <a:normAutofit/>
          </a:bodyPr>
          <a:lstStyle/>
          <a:p>
            <a:r>
              <a:rPr lang="en-US" i="1" dirty="0" smtClean="0"/>
              <a:t>T. </a:t>
            </a:r>
            <a:r>
              <a:rPr lang="en-US" i="1" dirty="0" err="1" smtClean="0"/>
              <a:t>vaginalis</a:t>
            </a:r>
            <a:r>
              <a:rPr lang="en-US" dirty="0" smtClean="0"/>
              <a:t> causes different clinical manifestations in men and women and women are more likely to exhibit symptoms which tend to persist longer. The incubation period typically ranges from 4-28 days. </a:t>
            </a:r>
          </a:p>
          <a:p>
            <a:pPr>
              <a:buNone/>
            </a:pPr>
            <a:r>
              <a:rPr lang="ru-RU" sz="2600" b="1" dirty="0" err="1" smtClean="0"/>
              <a:t>Females</a:t>
            </a:r>
            <a:r>
              <a:rPr lang="en-US" sz="2600" b="1" dirty="0" smtClean="0"/>
              <a:t> 					</a:t>
            </a:r>
            <a:r>
              <a:rPr lang="ru-RU" sz="2600" b="1" dirty="0" err="1" smtClean="0"/>
              <a:t>Males</a:t>
            </a:r>
            <a:endParaRPr lang="ru-RU" sz="2600" dirty="0" smtClean="0"/>
          </a:p>
          <a:p>
            <a:pPr>
              <a:buNone/>
            </a:pPr>
            <a:r>
              <a:rPr lang="ru-RU" sz="2600" dirty="0" err="1" smtClean="0"/>
              <a:t>asymptomatic</a:t>
            </a:r>
            <a:r>
              <a:rPr lang="ru-RU" sz="2600" dirty="0" smtClean="0"/>
              <a:t> (15-20%*) </a:t>
            </a:r>
            <a:r>
              <a:rPr lang="en-US" sz="2600" dirty="0" smtClean="0"/>
              <a:t>		</a:t>
            </a:r>
            <a:r>
              <a:rPr lang="ru-RU" sz="2600" dirty="0" err="1" smtClean="0"/>
              <a:t>asymptomatic</a:t>
            </a:r>
            <a:r>
              <a:rPr lang="ru-RU" sz="2600" dirty="0" smtClean="0"/>
              <a:t> (50-90%*)</a:t>
            </a:r>
          </a:p>
          <a:p>
            <a:pPr>
              <a:buNone/>
            </a:pPr>
            <a:r>
              <a:rPr lang="ru-RU" sz="2600" dirty="0" err="1" smtClean="0"/>
              <a:t>vaginal</a:t>
            </a:r>
            <a:r>
              <a:rPr lang="ru-RU" sz="2600" dirty="0" smtClean="0"/>
              <a:t> </a:t>
            </a:r>
            <a:r>
              <a:rPr lang="ru-RU" sz="2600" dirty="0" err="1" smtClean="0"/>
              <a:t>discharge</a:t>
            </a:r>
            <a:r>
              <a:rPr lang="ru-RU" sz="2600" dirty="0" smtClean="0"/>
              <a:t> (50-75%*) </a:t>
            </a:r>
            <a:r>
              <a:rPr lang="en-US" sz="2600" dirty="0" smtClean="0"/>
              <a:t>	</a:t>
            </a:r>
            <a:r>
              <a:rPr lang="ru-RU" sz="2600" dirty="0" err="1" smtClean="0"/>
              <a:t>urethral</a:t>
            </a:r>
            <a:r>
              <a:rPr lang="ru-RU" sz="2600" dirty="0" smtClean="0"/>
              <a:t> </a:t>
            </a:r>
            <a:r>
              <a:rPr lang="ru-RU" sz="2600" dirty="0" err="1" smtClean="0"/>
              <a:t>discharge</a:t>
            </a:r>
            <a:r>
              <a:rPr lang="ru-RU" sz="2600" dirty="0" smtClean="0"/>
              <a:t> (50-60%**)</a:t>
            </a:r>
          </a:p>
          <a:p>
            <a:pPr>
              <a:buNone/>
            </a:pPr>
            <a:r>
              <a:rPr lang="ru-RU" sz="2600" dirty="0" err="1" smtClean="0"/>
              <a:t>dyspareunia</a:t>
            </a:r>
            <a:r>
              <a:rPr lang="ru-RU" sz="2600" dirty="0" smtClean="0"/>
              <a:t> (50%*) </a:t>
            </a:r>
            <a:r>
              <a:rPr lang="en-US" sz="2600" dirty="0" smtClean="0"/>
              <a:t>			</a:t>
            </a:r>
            <a:r>
              <a:rPr lang="ru-RU" sz="2600" dirty="0" err="1" smtClean="0"/>
              <a:t>dysuria</a:t>
            </a:r>
            <a:r>
              <a:rPr lang="ru-RU" sz="2600" dirty="0" smtClean="0"/>
              <a:t> (12-25%**)</a:t>
            </a:r>
          </a:p>
          <a:p>
            <a:pPr lvl="0">
              <a:buNone/>
            </a:pPr>
            <a:r>
              <a:rPr lang="ru-RU" sz="2600" dirty="0" err="1" smtClean="0"/>
              <a:t>pruritus</a:t>
            </a:r>
            <a:r>
              <a:rPr lang="ru-RU" sz="2600" dirty="0" smtClean="0"/>
              <a:t> (25-50%*)</a:t>
            </a:r>
            <a:r>
              <a:rPr lang="en-US" sz="2600" dirty="0" smtClean="0"/>
              <a:t> 			</a:t>
            </a:r>
            <a:r>
              <a:rPr lang="ru-RU" sz="2600" dirty="0" err="1" smtClean="0"/>
              <a:t>urethral</a:t>
            </a:r>
            <a:r>
              <a:rPr lang="ru-RU" sz="2600" dirty="0" smtClean="0"/>
              <a:t> </a:t>
            </a:r>
            <a:r>
              <a:rPr lang="ru-RU" sz="2600" dirty="0" err="1" smtClean="0"/>
              <a:t>pruritus</a:t>
            </a:r>
            <a:r>
              <a:rPr lang="ru-RU" sz="2600" dirty="0" smtClean="0"/>
              <a:t> (25%**)</a:t>
            </a:r>
          </a:p>
          <a:p>
            <a:pPr>
              <a:buNone/>
            </a:pPr>
            <a:r>
              <a:rPr lang="ru-RU" sz="2600" dirty="0" smtClean="0"/>
              <a:t>*% </a:t>
            </a:r>
            <a:r>
              <a:rPr lang="ru-RU" sz="2600" dirty="0" err="1" smtClean="0"/>
              <a:t>of</a:t>
            </a:r>
            <a:r>
              <a:rPr lang="ru-RU" sz="2600" dirty="0" smtClean="0"/>
              <a:t> </a:t>
            </a:r>
            <a:r>
              <a:rPr lang="ru-RU" sz="2600" dirty="0" err="1" smtClean="0"/>
              <a:t>infected</a:t>
            </a:r>
            <a:r>
              <a:rPr lang="ru-RU" sz="2600" dirty="0" smtClean="0"/>
              <a:t>; </a:t>
            </a:r>
            <a:r>
              <a:rPr lang="en-US" sz="2600" dirty="0" smtClean="0"/>
              <a:t>				</a:t>
            </a:r>
            <a:r>
              <a:rPr lang="ru-RU" sz="2600" dirty="0" smtClean="0"/>
              <a:t>**% </a:t>
            </a:r>
            <a:r>
              <a:rPr lang="ru-RU" sz="2600" dirty="0" err="1" smtClean="0"/>
              <a:t>of</a:t>
            </a:r>
            <a:r>
              <a:rPr lang="ru-RU" sz="2600" dirty="0" smtClean="0"/>
              <a:t> </a:t>
            </a:r>
            <a:r>
              <a:rPr lang="ru-RU" sz="2600" dirty="0" err="1" smtClean="0"/>
              <a:t>symptomatic</a:t>
            </a:r>
            <a:endParaRPr lang="ru-RU" sz="2600" dirty="0" smtClean="0"/>
          </a:p>
          <a:p>
            <a:endParaRPr lang="en-US" dirty="0" smtClean="0"/>
          </a:p>
          <a:p>
            <a:endParaRPr lang="ru-RU" dirty="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err="1" smtClean="0"/>
              <a:t>Trichomonas</a:t>
            </a:r>
            <a:r>
              <a:rPr lang="en-US" dirty="0" smtClean="0"/>
              <a:t> symptoms</a:t>
            </a:r>
            <a:endParaRPr lang="ru-RU" dirty="0"/>
          </a:p>
        </p:txBody>
      </p:sp>
      <p:sp>
        <p:nvSpPr>
          <p:cNvPr id="3" name="Содержимое 2"/>
          <p:cNvSpPr>
            <a:spLocks noGrp="1"/>
          </p:cNvSpPr>
          <p:nvPr>
            <p:ph idx="1"/>
          </p:nvPr>
        </p:nvSpPr>
        <p:spPr/>
        <p:txBody>
          <a:bodyPr>
            <a:normAutofit fontScale="62500" lnSpcReduction="20000"/>
          </a:bodyPr>
          <a:lstStyle/>
          <a:p>
            <a:pPr>
              <a:buNone/>
            </a:pPr>
            <a:r>
              <a:rPr lang="en-US" b="1" dirty="0" smtClean="0"/>
              <a:t>In females </a:t>
            </a:r>
            <a:r>
              <a:rPr lang="en-US" dirty="0" smtClean="0"/>
              <a:t>the infection can present as a mild </a:t>
            </a:r>
            <a:r>
              <a:rPr lang="en-US" dirty="0" err="1" smtClean="0"/>
              <a:t>vaginitis</a:t>
            </a:r>
            <a:r>
              <a:rPr lang="en-US" dirty="0" smtClean="0"/>
              <a:t>, an acute or chronic </a:t>
            </a:r>
            <a:r>
              <a:rPr lang="en-US" dirty="0" err="1" smtClean="0"/>
              <a:t>vulvovaginitis</a:t>
            </a:r>
            <a:r>
              <a:rPr lang="en-US" dirty="0" smtClean="0"/>
              <a:t>, or </a:t>
            </a:r>
            <a:r>
              <a:rPr lang="en-US" dirty="0" err="1" smtClean="0"/>
              <a:t>urethritis</a:t>
            </a:r>
            <a:r>
              <a:rPr lang="en-US" dirty="0" smtClean="0"/>
              <a:t>. The onset or exacerbation of symptoms commonly occurs during or immediately after </a:t>
            </a:r>
            <a:r>
              <a:rPr lang="en-US" dirty="0" err="1" smtClean="0"/>
              <a:t>menstration</a:t>
            </a:r>
            <a:r>
              <a:rPr lang="en-US" dirty="0" smtClean="0"/>
              <a:t>. The most common complaint associated with </a:t>
            </a:r>
            <a:r>
              <a:rPr lang="en-US" i="1" dirty="0" smtClean="0"/>
              <a:t>T. </a:t>
            </a:r>
            <a:r>
              <a:rPr lang="en-US" i="1" dirty="0" err="1" smtClean="0"/>
              <a:t>vaginalis</a:t>
            </a:r>
            <a:r>
              <a:rPr lang="en-US" dirty="0" smtClean="0"/>
              <a:t> infection is a persistent mild </a:t>
            </a:r>
            <a:r>
              <a:rPr lang="en-US" dirty="0" err="1" smtClean="0"/>
              <a:t>vaginitis</a:t>
            </a:r>
            <a:r>
              <a:rPr lang="en-US" dirty="0" smtClean="0"/>
              <a:t> associated with a copious, foul-smelling discharge that is often accompanied by burning or itching. This discharge is most often gray, but can be yellow or green and is occasionally frothy or blood tinged. The discharge diminishes as the infection becomes more chronic. Many women also experience painful or difficult coitus. Urethral involvement occurs in a large number of cases and is characterized by </a:t>
            </a:r>
            <a:r>
              <a:rPr lang="en-US" dirty="0" err="1" smtClean="0"/>
              <a:t>dysuria</a:t>
            </a:r>
            <a:r>
              <a:rPr lang="en-US" dirty="0" smtClean="0"/>
              <a:t> (painful urination) and frequent urination. </a:t>
            </a:r>
          </a:p>
          <a:p>
            <a:r>
              <a:rPr lang="en-US" dirty="0" smtClean="0"/>
              <a:t>The vaginal epithelium is the primary site of infection. Thus the vaginal walls are usually </a:t>
            </a:r>
            <a:r>
              <a:rPr lang="en-US" dirty="0" err="1" smtClean="0"/>
              <a:t>erythematous</a:t>
            </a:r>
            <a:r>
              <a:rPr lang="en-US" dirty="0" smtClean="0"/>
              <a:t> (i.e., red) and may show </a:t>
            </a:r>
            <a:r>
              <a:rPr lang="en-US" dirty="0" err="1" smtClean="0"/>
              <a:t>petechial</a:t>
            </a:r>
            <a:r>
              <a:rPr lang="en-US" dirty="0" smtClean="0"/>
              <a:t> (a small non-raised spot) hemorrhages. </a:t>
            </a:r>
            <a:r>
              <a:rPr lang="en-US" dirty="0" err="1" smtClean="0"/>
              <a:t>Punctate</a:t>
            </a:r>
            <a:r>
              <a:rPr lang="en-US" dirty="0" smtClean="0"/>
              <a:t> hemorrhages of the cervix, called strawberry cervix, are observed in approximately 2% of the cases. This strawberry cervix is a distinctive pathological observation associated with </a:t>
            </a:r>
            <a:r>
              <a:rPr lang="en-US" dirty="0" err="1" smtClean="0"/>
              <a:t>trichomonasis</a:t>
            </a:r>
            <a:r>
              <a:rPr lang="en-US" dirty="0" smtClean="0"/>
              <a:t> not seen with other sexually transmitted diseases.</a:t>
            </a:r>
            <a:endParaRPr lang="ru-RU" dirty="0" smtClean="0"/>
          </a:p>
          <a:p>
            <a:endParaRPr lang="en-US" dirty="0" smtClean="0"/>
          </a:p>
          <a:p>
            <a:endParaRPr lang="ru-RU" dirty="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err="1" smtClean="0"/>
              <a:t>Trichomonas</a:t>
            </a:r>
            <a:r>
              <a:rPr lang="en-US" dirty="0" smtClean="0"/>
              <a:t> symptoms</a:t>
            </a:r>
            <a:endParaRPr lang="ru-RU" dirty="0"/>
          </a:p>
        </p:txBody>
      </p:sp>
      <p:sp>
        <p:nvSpPr>
          <p:cNvPr id="3" name="Содержимое 2"/>
          <p:cNvSpPr>
            <a:spLocks noGrp="1"/>
          </p:cNvSpPr>
          <p:nvPr>
            <p:ph idx="1"/>
          </p:nvPr>
        </p:nvSpPr>
        <p:spPr/>
        <p:txBody>
          <a:bodyPr>
            <a:normAutofit fontScale="70000" lnSpcReduction="20000"/>
          </a:bodyPr>
          <a:lstStyle/>
          <a:p>
            <a:r>
              <a:rPr lang="en-US" b="1" dirty="0" smtClean="0"/>
              <a:t>Males</a:t>
            </a:r>
            <a:r>
              <a:rPr lang="en-US" dirty="0" smtClean="0"/>
              <a:t> are likely to be asymptomatic (50-90%) and the infection tends to be self-limiting. The urethra and prostate are the most common sites of infection. Common symptoms include: urethral discharge (ranging from scant to purulent), </a:t>
            </a:r>
            <a:r>
              <a:rPr lang="en-US" dirty="0" err="1" smtClean="0"/>
              <a:t>dysuria</a:t>
            </a:r>
            <a:r>
              <a:rPr lang="en-US" dirty="0" smtClean="0"/>
              <a:t>, and urethral </a:t>
            </a:r>
            <a:r>
              <a:rPr lang="en-US" dirty="0" err="1" smtClean="0"/>
              <a:t>pruritus</a:t>
            </a:r>
            <a:r>
              <a:rPr lang="en-US" dirty="0" smtClean="0"/>
              <a:t> (itching). Some men experience burning immediately after coitus. </a:t>
            </a:r>
            <a:endParaRPr lang="ru-RU" dirty="0" smtClean="0"/>
          </a:p>
          <a:p>
            <a:r>
              <a:rPr lang="en-US" dirty="0" smtClean="0"/>
              <a:t>Little is known about the </a:t>
            </a:r>
            <a:r>
              <a:rPr lang="en-US" dirty="0" err="1" smtClean="0"/>
              <a:t>pathophysiology</a:t>
            </a:r>
            <a:r>
              <a:rPr lang="en-US" dirty="0" smtClean="0"/>
              <a:t> associated with </a:t>
            </a:r>
            <a:r>
              <a:rPr lang="en-US" i="1" dirty="0" smtClean="0"/>
              <a:t>T. </a:t>
            </a:r>
            <a:r>
              <a:rPr lang="en-US" i="1" dirty="0" err="1" smtClean="0"/>
              <a:t>vaginalis</a:t>
            </a:r>
            <a:r>
              <a:rPr lang="en-US" dirty="0" smtClean="0"/>
              <a:t> infection, but is presumably due to interactions between the parasite and host epithelial cells. In vitro studies indicate that </a:t>
            </a:r>
            <a:r>
              <a:rPr lang="en-US" i="1" dirty="0" smtClean="0"/>
              <a:t>T. </a:t>
            </a:r>
            <a:r>
              <a:rPr lang="en-US" i="1" dirty="0" err="1" smtClean="0"/>
              <a:t>vaginalis</a:t>
            </a:r>
            <a:r>
              <a:rPr lang="en-US" dirty="0" smtClean="0"/>
              <a:t> can destroy cells in a contact dependent manner. Therefore adhesion of the </a:t>
            </a:r>
            <a:r>
              <a:rPr lang="en-US" dirty="0" err="1" smtClean="0"/>
              <a:t>trophozoites</a:t>
            </a:r>
            <a:r>
              <a:rPr lang="en-US" dirty="0" smtClean="0"/>
              <a:t> to the epithelium is believed to be a major factor in the pathogenesis. Several adhesion proteins have been identified on the surface of the </a:t>
            </a:r>
            <a:r>
              <a:rPr lang="en-US" dirty="0" err="1" smtClean="0"/>
              <a:t>trophozoites</a:t>
            </a:r>
            <a:r>
              <a:rPr lang="en-US" dirty="0" smtClean="0"/>
              <a:t>. In addition, secreted proteases that could play a role in pathogenesis have also been identified.</a:t>
            </a:r>
            <a:endParaRPr lang="ru-RU" dirty="0" smtClean="0"/>
          </a:p>
          <a:p>
            <a:endParaRPr lang="ru-RU" dirty="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DIAGNOSIS, TREATMENT AND CONTROL</a:t>
            </a:r>
            <a:r>
              <a:rPr lang="ru-RU" dirty="0" smtClean="0"/>
              <a:t/>
            </a:r>
            <a:br>
              <a:rPr lang="ru-RU" dirty="0" smtClean="0"/>
            </a:br>
            <a:endParaRPr lang="ru-RU" dirty="0"/>
          </a:p>
        </p:txBody>
      </p:sp>
      <p:sp>
        <p:nvSpPr>
          <p:cNvPr id="3" name="Содержимое 2"/>
          <p:cNvSpPr>
            <a:spLocks noGrp="1"/>
          </p:cNvSpPr>
          <p:nvPr>
            <p:ph idx="1"/>
          </p:nvPr>
        </p:nvSpPr>
        <p:spPr>
          <a:xfrm>
            <a:off x="0" y="1124744"/>
            <a:ext cx="9144000" cy="5733256"/>
          </a:xfrm>
        </p:spPr>
        <p:txBody>
          <a:bodyPr>
            <a:normAutofit fontScale="40000" lnSpcReduction="20000"/>
          </a:bodyPr>
          <a:lstStyle/>
          <a:p>
            <a:pPr marL="180975" indent="-180975"/>
            <a:r>
              <a:rPr lang="en-US" sz="4000" dirty="0" smtClean="0"/>
              <a:t>In general, the clinical manifestations are not reliable as sole means of diagnosis since the clinical presentation is similar to other STDs and many patients have mild or no symptoms. Diagnosis is confirmed by the demonstration of </a:t>
            </a:r>
            <a:r>
              <a:rPr lang="en-US" sz="4000" dirty="0" err="1" smtClean="0"/>
              <a:t>trophozoites</a:t>
            </a:r>
            <a:r>
              <a:rPr lang="en-US" sz="4000" dirty="0" smtClean="0"/>
              <a:t> in vaginal, urethral, prostatic secretions, or urine sediment (following prostate massage). Microscopic examination of wet mounts of fresh vaginal discharge, preferably collected with a speculum on a cotton-tipped applicator, is the most practical method of diagnosis. Specimens should be diluted in saline and examined immediately. </a:t>
            </a:r>
          </a:p>
          <a:p>
            <a:pPr marL="180975" indent="-180975"/>
            <a:r>
              <a:rPr lang="en-US" sz="4000" i="1" dirty="0" smtClean="0"/>
              <a:t>T. </a:t>
            </a:r>
            <a:r>
              <a:rPr lang="en-US" sz="4000" i="1" dirty="0" err="1" smtClean="0"/>
              <a:t>vaginalis</a:t>
            </a:r>
            <a:r>
              <a:rPr lang="en-US" sz="4000" dirty="0" smtClean="0"/>
              <a:t> is recognized by its characteristic morphological features and its </a:t>
            </a:r>
            <a:r>
              <a:rPr lang="en-US" sz="4000" i="1" dirty="0" smtClean="0"/>
              <a:t>rapid jerky motility. </a:t>
            </a:r>
            <a:r>
              <a:rPr lang="en-US" sz="4000" dirty="0" smtClean="0"/>
              <a:t>Specimens are stained with </a:t>
            </a:r>
            <a:r>
              <a:rPr lang="en-US" sz="4000" dirty="0" err="1" smtClean="0"/>
              <a:t>Giemsa</a:t>
            </a:r>
            <a:r>
              <a:rPr lang="en-US" sz="4000" dirty="0" smtClean="0"/>
              <a:t> or fluorescent dyes. However, the organism may be difficult to recognize on stained slides. </a:t>
            </a:r>
            <a:endParaRPr lang="ru-RU" sz="4000" dirty="0" smtClean="0"/>
          </a:p>
          <a:p>
            <a:pPr marL="180975" indent="-180975"/>
            <a:r>
              <a:rPr lang="en-US" sz="4000" dirty="0" smtClean="0"/>
              <a:t>The sensitivity of direct observation is 40-80%. Therefore, </a:t>
            </a:r>
            <a:r>
              <a:rPr lang="en-US" sz="4000" i="1" dirty="0" smtClean="0"/>
              <a:t>in vitro </a:t>
            </a:r>
            <a:r>
              <a:rPr lang="en-US" sz="4000" dirty="0" smtClean="0"/>
              <a:t>culture is considered the gold standard for diagnosis despite some limitations. For example, access to facilities is needed and organisms require 2-7 days of growth before they are detected. The accessibility issue is partly resolved by the </a:t>
            </a:r>
            <a:r>
              <a:rPr lang="en-US" sz="4000" dirty="0" err="1" smtClean="0">
                <a:hlinkClick r:id="rId2"/>
              </a:rPr>
              <a:t>InPouch™TV</a:t>
            </a:r>
            <a:r>
              <a:rPr lang="en-US" sz="4000" dirty="0" smtClean="0">
                <a:hlinkClick r:id="rId2"/>
              </a:rPr>
              <a:t> culture system</a:t>
            </a:r>
            <a:r>
              <a:rPr lang="en-US" sz="4000" dirty="0" smtClean="0"/>
              <a:t> (Biomed Diagnostics). This is a commercially available self-contained system for the detection of </a:t>
            </a:r>
            <a:r>
              <a:rPr lang="en-US" sz="4000" i="1" dirty="0" smtClean="0"/>
              <a:t>T. </a:t>
            </a:r>
            <a:r>
              <a:rPr lang="en-US" sz="4000" i="1" dirty="0" err="1" smtClean="0"/>
              <a:t>vaginalis</a:t>
            </a:r>
            <a:r>
              <a:rPr lang="en-US" sz="4000" dirty="0" smtClean="0"/>
              <a:t> in clinical specimens. Antibody and DNA-based tests with high sensitivity and specificity are being developed.</a:t>
            </a:r>
          </a:p>
          <a:p>
            <a:pPr marL="180975" indent="-180975"/>
            <a:r>
              <a:rPr lang="en-US" sz="4000" dirty="0" smtClean="0"/>
              <a:t>Classically, with a </a:t>
            </a:r>
            <a:r>
              <a:rPr lang="en-US" sz="4000" dirty="0" smtClean="0">
                <a:hlinkClick r:id="rId3" tooltip="Pap test"/>
              </a:rPr>
              <a:t>cervical smear</a:t>
            </a:r>
            <a:r>
              <a:rPr lang="en-US" sz="4000" dirty="0" smtClean="0"/>
              <a:t>, infected women have a transparent "halo" around their superficial cell nucleus. It is unreliably detected by studying a genital discharge or with a cervical smear because of their low </a:t>
            </a:r>
            <a:r>
              <a:rPr lang="en-US" sz="4000" dirty="0" smtClean="0">
                <a:hlinkClick r:id="rId4" tooltip="Sensitivity (tests)"/>
              </a:rPr>
              <a:t>sensitivity</a:t>
            </a:r>
            <a:r>
              <a:rPr lang="en-US" sz="4000" dirty="0" smtClean="0"/>
              <a:t>. </a:t>
            </a:r>
            <a:r>
              <a:rPr lang="en-US" sz="4000" i="1" dirty="0" smtClean="0"/>
              <a:t>T. </a:t>
            </a:r>
            <a:r>
              <a:rPr lang="en-US" sz="4000" i="1" dirty="0" err="1" smtClean="0"/>
              <a:t>vaginalis</a:t>
            </a:r>
            <a:r>
              <a:rPr lang="en-US" sz="4000" dirty="0" smtClean="0"/>
              <a:t> was traditionally diagnosed via a wet mount, in which "corkscrew" motility was observed. Currently, the most common method of diagnosis is via overnight culture,</a:t>
            </a:r>
            <a:r>
              <a:rPr lang="en-US" sz="4000" baseline="30000" dirty="0" smtClean="0">
                <a:hlinkClick r:id="rId5"/>
              </a:rPr>
              <a:t>[14][15]</a:t>
            </a:r>
            <a:r>
              <a:rPr lang="en-US" sz="4000" dirty="0" smtClean="0"/>
              <a:t> with a sensitivity range of 75–95%.</a:t>
            </a:r>
            <a:r>
              <a:rPr lang="en-US" sz="4000" baseline="30000" dirty="0" smtClean="0"/>
              <a:t> </a:t>
            </a:r>
            <a:r>
              <a:rPr lang="en-US" sz="4000" dirty="0" smtClean="0"/>
              <a:t>Newer methods, such as </a:t>
            </a:r>
            <a:r>
              <a:rPr lang="en-US" sz="4000" dirty="0" smtClean="0">
                <a:hlinkClick r:id="rId6" tooltip="Rapid strep test"/>
              </a:rPr>
              <a:t>rapid antigen testing</a:t>
            </a:r>
            <a:r>
              <a:rPr lang="en-US" sz="4000" dirty="0" smtClean="0"/>
              <a:t> and </a:t>
            </a:r>
            <a:r>
              <a:rPr lang="en-US" sz="4000" dirty="0" smtClean="0">
                <a:hlinkClick r:id="rId7" tooltip="Transcription-mediated amplification"/>
              </a:rPr>
              <a:t>transcription-mediated amplification</a:t>
            </a:r>
            <a:r>
              <a:rPr lang="en-US" sz="4000" dirty="0" smtClean="0"/>
              <a:t>, have even greater sensitivity, but are not in widespread use. The presence of </a:t>
            </a:r>
            <a:r>
              <a:rPr lang="en-US" sz="4000" i="1" dirty="0" smtClean="0"/>
              <a:t>T. </a:t>
            </a:r>
            <a:r>
              <a:rPr lang="en-US" sz="4000" i="1" dirty="0" err="1" smtClean="0"/>
              <a:t>vaginalis</a:t>
            </a:r>
            <a:r>
              <a:rPr lang="en-US" sz="4000" dirty="0" smtClean="0"/>
              <a:t> can also be diagnosed by </a:t>
            </a:r>
            <a:r>
              <a:rPr lang="en-US" sz="4000" dirty="0" smtClean="0">
                <a:hlinkClick r:id="rId8" tooltip="Polymerase chain reaction"/>
              </a:rPr>
              <a:t>PCR</a:t>
            </a:r>
            <a:r>
              <a:rPr lang="en-US" sz="4000" dirty="0" smtClean="0"/>
              <a:t>, using primers specific for GENBANK/L23861.</a:t>
            </a:r>
            <a:endParaRPr lang="ru-RU" sz="4000" dirty="0" smtClean="0"/>
          </a:p>
          <a:p>
            <a:pPr marL="180975" indent="-180975"/>
            <a:endParaRPr lang="ru-RU" dirty="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b="1" dirty="0" smtClean="0"/>
              <a:t>TREATMENT</a:t>
            </a:r>
            <a:endParaRPr lang="uk-UA" dirty="0"/>
          </a:p>
        </p:txBody>
      </p:sp>
      <p:sp>
        <p:nvSpPr>
          <p:cNvPr id="3" name="Місце для вмісту 2"/>
          <p:cNvSpPr>
            <a:spLocks noGrp="1"/>
          </p:cNvSpPr>
          <p:nvPr>
            <p:ph idx="1"/>
          </p:nvPr>
        </p:nvSpPr>
        <p:spPr>
          <a:xfrm>
            <a:off x="0" y="1600200"/>
            <a:ext cx="8686800" cy="4525963"/>
          </a:xfrm>
        </p:spPr>
        <p:txBody>
          <a:bodyPr>
            <a:normAutofit fontScale="92500" lnSpcReduction="20000"/>
          </a:bodyPr>
          <a:lstStyle/>
          <a:p>
            <a:r>
              <a:rPr lang="en-US" dirty="0" err="1" smtClean="0"/>
              <a:t>Metronidazole</a:t>
            </a:r>
            <a:r>
              <a:rPr lang="en-US" dirty="0" smtClean="0"/>
              <a:t> (</a:t>
            </a:r>
            <a:r>
              <a:rPr lang="en-US" dirty="0" err="1" smtClean="0"/>
              <a:t>Flagyl</a:t>
            </a:r>
            <a:r>
              <a:rPr lang="en-US" dirty="0" smtClean="0"/>
              <a:t>®) and other </a:t>
            </a:r>
            <a:r>
              <a:rPr lang="en-US" dirty="0" err="1" smtClean="0"/>
              <a:t>nitroimidazoles</a:t>
            </a:r>
            <a:r>
              <a:rPr lang="en-US" dirty="0" smtClean="0"/>
              <a:t>, such as </a:t>
            </a:r>
            <a:r>
              <a:rPr lang="en-US" dirty="0" err="1" smtClean="0"/>
              <a:t>tinidazole</a:t>
            </a:r>
            <a:r>
              <a:rPr lang="en-US" dirty="0" smtClean="0"/>
              <a:t>, are highly effective against </a:t>
            </a:r>
            <a:r>
              <a:rPr lang="en-US" dirty="0" err="1" smtClean="0"/>
              <a:t>trichomoniasis</a:t>
            </a:r>
            <a:r>
              <a:rPr lang="en-US" dirty="0" smtClean="0"/>
              <a:t>. The </a:t>
            </a:r>
            <a:r>
              <a:rPr lang="en-US" dirty="0" err="1" smtClean="0"/>
              <a:t>metronidazole</a:t>
            </a:r>
            <a:r>
              <a:rPr lang="en-US" dirty="0" smtClean="0"/>
              <a:t> is activated by the </a:t>
            </a:r>
            <a:r>
              <a:rPr lang="en-US" dirty="0" err="1" smtClean="0"/>
              <a:t>hydrogensome</a:t>
            </a:r>
            <a:r>
              <a:rPr lang="en-US" dirty="0" smtClean="0"/>
              <a:t> to a nitro radical ion intermediate. Either a single two gram dose (85-92% cure rate) or 250 mg three time daily for 7-10 days (&gt;95% cure rate) can be used. Sexual partners should be treated at the same time to prevent </a:t>
            </a:r>
            <a:r>
              <a:rPr lang="en-US" dirty="0" err="1" smtClean="0"/>
              <a:t>reinfection</a:t>
            </a:r>
            <a:r>
              <a:rPr lang="en-US" dirty="0" smtClean="0"/>
              <a:t>. Some drug resistance has been reported, but this is not a wide-spread problem. </a:t>
            </a:r>
            <a:r>
              <a:rPr lang="ru-RU" dirty="0" err="1" smtClean="0"/>
              <a:t>Treatment</a:t>
            </a:r>
            <a:r>
              <a:rPr lang="ru-RU" dirty="0" smtClean="0"/>
              <a:t> </a:t>
            </a:r>
            <a:r>
              <a:rPr lang="en-US" dirty="0" smtClean="0"/>
              <a:t> </a:t>
            </a:r>
            <a:r>
              <a:rPr lang="ru-RU" dirty="0" err="1" smtClean="0"/>
              <a:t>failures</a:t>
            </a:r>
            <a:r>
              <a:rPr lang="ru-RU" dirty="0" smtClean="0"/>
              <a:t> </a:t>
            </a:r>
            <a:r>
              <a:rPr lang="ru-RU" dirty="0" err="1" smtClean="0"/>
              <a:t>are</a:t>
            </a:r>
            <a:r>
              <a:rPr lang="ru-RU" dirty="0" smtClean="0"/>
              <a:t> </a:t>
            </a:r>
            <a:r>
              <a:rPr lang="ru-RU" dirty="0" err="1" smtClean="0"/>
              <a:t>generally</a:t>
            </a:r>
            <a:r>
              <a:rPr lang="ru-RU" dirty="0" smtClean="0"/>
              <a:t> </a:t>
            </a:r>
            <a:r>
              <a:rPr lang="ru-RU" dirty="0" err="1" smtClean="0"/>
              <a:t>due</a:t>
            </a:r>
            <a:r>
              <a:rPr lang="ru-RU" dirty="0" smtClean="0"/>
              <a:t> </a:t>
            </a:r>
            <a:r>
              <a:rPr lang="ru-RU" dirty="0" err="1" smtClean="0"/>
              <a:t>to</a:t>
            </a:r>
            <a:r>
              <a:rPr lang="ru-RU" dirty="0" smtClean="0"/>
              <a:t> </a:t>
            </a:r>
            <a:r>
              <a:rPr lang="ru-RU" dirty="0" err="1" smtClean="0"/>
              <a:t>noncompliance</a:t>
            </a:r>
            <a:r>
              <a:rPr lang="ru-RU" dirty="0" smtClean="0"/>
              <a:t> </a:t>
            </a:r>
            <a:r>
              <a:rPr lang="ru-RU" dirty="0" err="1" smtClean="0"/>
              <a:t>or</a:t>
            </a:r>
            <a:r>
              <a:rPr lang="ru-RU" dirty="0" smtClean="0"/>
              <a:t> </a:t>
            </a:r>
            <a:r>
              <a:rPr lang="ru-RU" dirty="0" err="1" smtClean="0"/>
              <a:t>reinfection</a:t>
            </a:r>
            <a:r>
              <a:rPr lang="ru-RU" dirty="0" smtClean="0"/>
              <a:t>.</a:t>
            </a:r>
          </a:p>
          <a:p>
            <a:endParaRPr lang="uk-UA" dirty="0"/>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Epidemiology</a:t>
            </a:r>
            <a:endParaRPr lang="ru-RU" dirty="0"/>
          </a:p>
        </p:txBody>
      </p:sp>
      <p:sp>
        <p:nvSpPr>
          <p:cNvPr id="3" name="Содержимое 2"/>
          <p:cNvSpPr>
            <a:spLocks noGrp="1"/>
          </p:cNvSpPr>
          <p:nvPr>
            <p:ph idx="1"/>
          </p:nvPr>
        </p:nvSpPr>
        <p:spPr/>
        <p:txBody>
          <a:bodyPr>
            <a:normAutofit fontScale="85000" lnSpcReduction="10000"/>
          </a:bodyPr>
          <a:lstStyle/>
          <a:p>
            <a:r>
              <a:rPr lang="en-US" dirty="0" smtClean="0"/>
              <a:t>The epidemiology of </a:t>
            </a:r>
            <a:r>
              <a:rPr lang="en-US" dirty="0" err="1" smtClean="0"/>
              <a:t>trichomonasis</a:t>
            </a:r>
            <a:r>
              <a:rPr lang="en-US" dirty="0" smtClean="0"/>
              <a:t> exhibits features similar to other sexually transmitted diseases (Box) and incidence correlates with the number of sexual partners. In addition, co-infection with other STDs is common. It is estimated that up to 25% of sexually active women will become infected at some point during their lives and the disease will be transmitted to 30-70% of their male partners. Measures used in the control of other STD, such as limiting number of sexual partners and use of condoms, are also effective in preventing </a:t>
            </a:r>
            <a:r>
              <a:rPr lang="en-US" dirty="0" err="1" smtClean="0"/>
              <a:t>trichomoniasis</a:t>
            </a:r>
            <a:r>
              <a:rPr lang="en-US" dirty="0" smtClean="0"/>
              <a:t>.</a:t>
            </a:r>
            <a:endParaRPr lang="ru-RU" dirty="0" smtClean="0"/>
          </a:p>
          <a:p>
            <a:endParaRPr lang="ru-RU"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9269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Life cycle</a:t>
            </a:r>
            <a:endParaRPr lang="uk-UA" dirty="0"/>
          </a:p>
        </p:txBody>
      </p:sp>
      <p:pic>
        <p:nvPicPr>
          <p:cNvPr id="4" name="Місце для вмісту 3" descr="Trichomonas_LifeCycle.gif"/>
          <p:cNvPicPr>
            <a:picLocks noGrp="1" noChangeAspect="1"/>
          </p:cNvPicPr>
          <p:nvPr>
            <p:ph idx="1"/>
          </p:nvPr>
        </p:nvPicPr>
        <p:blipFill>
          <a:blip r:embed="rId2" cstate="print"/>
          <a:stretch>
            <a:fillRect/>
          </a:stretch>
        </p:blipFill>
        <p:spPr>
          <a:xfrm>
            <a:off x="-36512" y="652950"/>
            <a:ext cx="5688632" cy="5897870"/>
          </a:xfrm>
        </p:spPr>
      </p:pic>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US" b="1" dirty="0" smtClean="0"/>
              <a:t>Incubation Period</a:t>
            </a:r>
            <a:r>
              <a:rPr lang="en-US" dirty="0" smtClean="0"/>
              <a:t/>
            </a:r>
            <a:br>
              <a:rPr lang="en-US" dirty="0" smtClean="0"/>
            </a:br>
            <a:endParaRPr lang="uk-UA" dirty="0"/>
          </a:p>
        </p:txBody>
      </p:sp>
      <p:sp>
        <p:nvSpPr>
          <p:cNvPr id="3" name="Місце для вмісту 2"/>
          <p:cNvSpPr>
            <a:spLocks noGrp="1"/>
          </p:cNvSpPr>
          <p:nvPr>
            <p:ph idx="1"/>
          </p:nvPr>
        </p:nvSpPr>
        <p:spPr>
          <a:xfrm>
            <a:off x="457200" y="548680"/>
            <a:ext cx="8229600" cy="5577483"/>
          </a:xfrm>
        </p:spPr>
        <p:txBody>
          <a:bodyPr>
            <a:normAutofit fontScale="70000" lnSpcReduction="20000"/>
          </a:bodyPr>
          <a:lstStyle/>
          <a:p>
            <a:r>
              <a:rPr lang="en-US" dirty="0" smtClean="0"/>
              <a:t>Incubation Period is typically 5 to 28 days</a:t>
            </a:r>
          </a:p>
          <a:p>
            <a:r>
              <a:rPr lang="en-US" i="1" dirty="0" err="1" smtClean="0"/>
              <a:t>Trichomonas</a:t>
            </a:r>
            <a:r>
              <a:rPr lang="en-US" i="1" dirty="0" smtClean="0"/>
              <a:t> </a:t>
            </a:r>
            <a:r>
              <a:rPr lang="en-US" i="1" dirty="0" err="1" smtClean="0"/>
              <a:t>vaginalis</a:t>
            </a:r>
            <a:r>
              <a:rPr lang="en-US" dirty="0" smtClean="0"/>
              <a:t> is pathogenic in the genitourinary tract</a:t>
            </a:r>
          </a:p>
          <a:p>
            <a:r>
              <a:rPr lang="en-US" dirty="0" smtClean="0"/>
              <a:t>In women, it lives in the </a:t>
            </a:r>
            <a:r>
              <a:rPr lang="en-US" b="1" dirty="0" smtClean="0"/>
              <a:t>vagina</a:t>
            </a:r>
            <a:r>
              <a:rPr lang="en-US" dirty="0" smtClean="0"/>
              <a:t> and the </a:t>
            </a:r>
            <a:r>
              <a:rPr lang="en-US" b="1" dirty="0" err="1" smtClean="0"/>
              <a:t>Skene's</a:t>
            </a:r>
            <a:r>
              <a:rPr lang="en-US" b="1" dirty="0" smtClean="0"/>
              <a:t> glands </a:t>
            </a:r>
            <a:r>
              <a:rPr lang="en-US" dirty="0" smtClean="0"/>
              <a:t>(of the </a:t>
            </a:r>
            <a:r>
              <a:rPr lang="en-US" b="1" dirty="0" smtClean="0"/>
              <a:t>urethra</a:t>
            </a:r>
            <a:r>
              <a:rPr lang="en-US" dirty="0" smtClean="0"/>
              <a:t>)</a:t>
            </a:r>
          </a:p>
          <a:p>
            <a:r>
              <a:rPr lang="en-US" dirty="0" smtClean="0"/>
              <a:t>In men, it lives in the </a:t>
            </a:r>
            <a:r>
              <a:rPr lang="en-US" b="1" dirty="0" smtClean="0"/>
              <a:t>urethra</a:t>
            </a:r>
          </a:p>
          <a:p>
            <a:r>
              <a:rPr lang="en-US" dirty="0" smtClean="0"/>
              <a:t>Multiplies when vaginal conditions become more basic than usual (normal pH is 3.8 to 4.2)</a:t>
            </a:r>
          </a:p>
          <a:p>
            <a:r>
              <a:rPr lang="en-US" dirty="0" smtClean="0"/>
              <a:t>No known cystic form </a:t>
            </a:r>
          </a:p>
          <a:p>
            <a:r>
              <a:rPr lang="en-US" dirty="0" smtClean="0"/>
              <a:t>May survive in a host for 2+ years</a:t>
            </a:r>
          </a:p>
          <a:p>
            <a:r>
              <a:rPr lang="en-US" dirty="0" smtClean="0"/>
              <a:t/>
            </a:r>
            <a:br>
              <a:rPr lang="en-US" dirty="0" smtClean="0"/>
            </a:br>
            <a:r>
              <a:rPr lang="en-US" b="1" dirty="0" smtClean="0"/>
              <a:t>Morphology</a:t>
            </a:r>
            <a:endParaRPr lang="en-US" dirty="0" smtClean="0"/>
          </a:p>
          <a:p>
            <a:r>
              <a:rPr lang="en-US" i="1" dirty="0" smtClean="0"/>
              <a:t>T. </a:t>
            </a:r>
            <a:r>
              <a:rPr lang="en-US" i="1" dirty="0" err="1" smtClean="0"/>
              <a:t>vaginalis</a:t>
            </a:r>
            <a:r>
              <a:rPr lang="en-US" dirty="0" smtClean="0"/>
              <a:t> is a pear-shaped protozoan 10-23µm (about the size of a white blood cell)</a:t>
            </a:r>
          </a:p>
          <a:p>
            <a:r>
              <a:rPr lang="en-US" dirty="0" smtClean="0"/>
              <a:t>Four flagella produce movement and a fifth may help with direction</a:t>
            </a:r>
          </a:p>
          <a:p>
            <a:r>
              <a:rPr lang="en-US" dirty="0" smtClean="0"/>
              <a:t>High motility contributes to its </a:t>
            </a:r>
            <a:r>
              <a:rPr lang="en-US" dirty="0" err="1" smtClean="0"/>
              <a:t>pathogenicity</a:t>
            </a:r>
            <a:r>
              <a:rPr lang="en-US" dirty="0" smtClean="0"/>
              <a:t> </a:t>
            </a:r>
          </a:p>
          <a:p>
            <a:r>
              <a:rPr lang="en-US" dirty="0" smtClean="0"/>
              <a:t>Reproduces through binary fission </a:t>
            </a:r>
          </a:p>
          <a:p>
            <a:endParaRPr lang="uk-UA" dirty="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MICROSCOPY</a:t>
            </a:r>
            <a:br>
              <a:rPr lang="en-US" dirty="0" smtClean="0"/>
            </a:br>
            <a:r>
              <a:rPr lang="en-US" dirty="0" err="1" smtClean="0"/>
              <a:t>Papanicolaou</a:t>
            </a:r>
            <a:r>
              <a:rPr lang="en-US" dirty="0" smtClean="0"/>
              <a:t> stain</a:t>
            </a:r>
            <a:endParaRPr lang="uk-UA" dirty="0"/>
          </a:p>
        </p:txBody>
      </p:sp>
      <p:pic>
        <p:nvPicPr>
          <p:cNvPr id="4" name="Місце для вмісту 3" descr="300px-Trichomonas_pap_test.jpg"/>
          <p:cNvPicPr>
            <a:picLocks noGrp="1" noChangeAspect="1"/>
          </p:cNvPicPr>
          <p:nvPr>
            <p:ph idx="1"/>
          </p:nvPr>
        </p:nvPicPr>
        <p:blipFill>
          <a:blip r:embed="rId2" cstate="print"/>
          <a:stretch>
            <a:fillRect/>
          </a:stretch>
        </p:blipFill>
        <p:spPr>
          <a:xfrm>
            <a:off x="0" y="2276872"/>
            <a:ext cx="3331911" cy="2909869"/>
          </a:xfrm>
        </p:spPr>
      </p:pic>
      <p:pic>
        <p:nvPicPr>
          <p:cNvPr id="5" name="Місце для вмісту 5" descr="220px-Pap_test_trichomonas.JPG"/>
          <p:cNvPicPr>
            <a:picLocks noChangeAspect="1"/>
          </p:cNvPicPr>
          <p:nvPr/>
        </p:nvPicPr>
        <p:blipFill>
          <a:blip r:embed="rId3" cstate="print"/>
          <a:stretch>
            <a:fillRect/>
          </a:stretch>
        </p:blipFill>
        <p:spPr>
          <a:xfrm>
            <a:off x="5580112" y="2420888"/>
            <a:ext cx="2781685" cy="2728579"/>
          </a:xfrm>
          <a:prstGeom prst="rect">
            <a:avLst/>
          </a:prstGeom>
        </p:spPr>
      </p:pic>
      <p:sp>
        <p:nvSpPr>
          <p:cNvPr id="6" name="Прямокутник 5"/>
          <p:cNvSpPr/>
          <p:nvPr/>
        </p:nvSpPr>
        <p:spPr>
          <a:xfrm>
            <a:off x="0" y="5301208"/>
            <a:ext cx="3995936" cy="923330"/>
          </a:xfrm>
          <a:prstGeom prst="rect">
            <a:avLst/>
          </a:prstGeom>
        </p:spPr>
        <p:txBody>
          <a:bodyPr wrap="square">
            <a:spAutoFit/>
          </a:bodyPr>
          <a:lstStyle/>
          <a:p>
            <a:r>
              <a:rPr lang="en-US" dirty="0" smtClean="0"/>
              <a:t>Fig 1. Positive result for </a:t>
            </a:r>
            <a:r>
              <a:rPr lang="en-US" dirty="0" err="1" smtClean="0"/>
              <a:t>trichomoniasis</a:t>
            </a:r>
            <a:r>
              <a:rPr lang="en-US" dirty="0" smtClean="0"/>
              <a:t>. </a:t>
            </a:r>
          </a:p>
          <a:p>
            <a:r>
              <a:rPr lang="en-US" dirty="0" smtClean="0"/>
              <a:t>A </a:t>
            </a:r>
            <a:r>
              <a:rPr lang="en-US" dirty="0" err="1" smtClean="0"/>
              <a:t>trichomonas</a:t>
            </a:r>
            <a:r>
              <a:rPr lang="en-US" dirty="0" smtClean="0"/>
              <a:t> organism is seen on </a:t>
            </a:r>
          </a:p>
          <a:p>
            <a:r>
              <a:rPr lang="en-US" dirty="0" smtClean="0"/>
              <a:t>the top-right of the image.</a:t>
            </a:r>
            <a:endParaRPr lang="uk-UA" dirty="0"/>
          </a:p>
        </p:txBody>
      </p:sp>
      <p:sp>
        <p:nvSpPr>
          <p:cNvPr id="7" name="Прямокутник 6"/>
          <p:cNvSpPr/>
          <p:nvPr/>
        </p:nvSpPr>
        <p:spPr>
          <a:xfrm>
            <a:off x="5508104" y="5229200"/>
            <a:ext cx="3240360" cy="923330"/>
          </a:xfrm>
          <a:prstGeom prst="rect">
            <a:avLst/>
          </a:prstGeom>
        </p:spPr>
        <p:txBody>
          <a:bodyPr wrap="square">
            <a:spAutoFit/>
          </a:bodyPr>
          <a:lstStyle/>
          <a:p>
            <a:r>
              <a:rPr lang="en-US" dirty="0" smtClean="0"/>
              <a:t>Fig 2.The infestation of </a:t>
            </a:r>
            <a:r>
              <a:rPr lang="en-US" dirty="0" err="1" smtClean="0"/>
              <a:t>squamous</a:t>
            </a:r>
            <a:r>
              <a:rPr lang="en-US" dirty="0" smtClean="0"/>
              <a:t> </a:t>
            </a:r>
            <a:r>
              <a:rPr lang="en-US" dirty="0" err="1" smtClean="0"/>
              <a:t>epitelium</a:t>
            </a:r>
            <a:r>
              <a:rPr lang="en-US" dirty="0" smtClean="0"/>
              <a:t> by </a:t>
            </a:r>
            <a:r>
              <a:rPr lang="en-US" i="1" dirty="0" err="1" smtClean="0"/>
              <a:t>Trichomonas</a:t>
            </a:r>
            <a:r>
              <a:rPr lang="en-US" i="1" dirty="0" smtClean="0"/>
              <a:t> </a:t>
            </a:r>
            <a:r>
              <a:rPr lang="en-US" i="1" dirty="0" err="1" smtClean="0"/>
              <a:t>vaginalis</a:t>
            </a:r>
            <a:r>
              <a:rPr lang="en-US" dirty="0" smtClean="0"/>
              <a:t>. 400×</a:t>
            </a:r>
            <a:endParaRPr lang="uk-U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5436096" cy="404664"/>
          </a:xfrm>
        </p:spPr>
        <p:style>
          <a:lnRef idx="1">
            <a:schemeClr val="accent5"/>
          </a:lnRef>
          <a:fillRef idx="2">
            <a:schemeClr val="accent5"/>
          </a:fillRef>
          <a:effectRef idx="1">
            <a:schemeClr val="accent5"/>
          </a:effectRef>
          <a:fontRef idx="minor">
            <a:schemeClr val="dk1"/>
          </a:fontRef>
        </p:style>
        <p:txBody>
          <a:bodyPr>
            <a:noAutofit/>
          </a:bodyPr>
          <a:lstStyle/>
          <a:p>
            <a:r>
              <a:rPr lang="en-US" sz="3200" i="1" dirty="0" err="1" smtClean="0"/>
              <a:t>Fasciola</a:t>
            </a:r>
            <a:r>
              <a:rPr lang="en-US" sz="3200" i="1" dirty="0" smtClean="0"/>
              <a:t> hepatica</a:t>
            </a:r>
            <a:r>
              <a:rPr lang="en-US" sz="3200" b="1" dirty="0" smtClean="0"/>
              <a:t> </a:t>
            </a:r>
            <a:r>
              <a:rPr lang="en-US" sz="3200" dirty="0" smtClean="0"/>
              <a:t>life cycle </a:t>
            </a:r>
            <a:endParaRPr lang="uk-UA" sz="3200" dirty="0"/>
          </a:p>
        </p:txBody>
      </p:sp>
      <p:pic>
        <p:nvPicPr>
          <p:cNvPr id="5" name="Місце для вмісту 4" descr="Fasciola_LifeCycle.gif"/>
          <p:cNvPicPr>
            <a:picLocks noGrp="1" noChangeAspect="1"/>
          </p:cNvPicPr>
          <p:nvPr>
            <p:ph sz="half" idx="1"/>
          </p:nvPr>
        </p:nvPicPr>
        <p:blipFill>
          <a:blip r:embed="rId2" cstate="print"/>
          <a:srcRect r="3922"/>
          <a:stretch>
            <a:fillRect/>
          </a:stretch>
        </p:blipFill>
        <p:spPr>
          <a:xfrm>
            <a:off x="-1" y="548680"/>
            <a:ext cx="5420201" cy="4320480"/>
          </a:xfrm>
        </p:spPr>
      </p:pic>
      <p:sp>
        <p:nvSpPr>
          <p:cNvPr id="4" name="Місце для вмісту 3"/>
          <p:cNvSpPr>
            <a:spLocks noGrp="1"/>
          </p:cNvSpPr>
          <p:nvPr>
            <p:ph sz="half" idx="2"/>
          </p:nvPr>
        </p:nvSpPr>
        <p:spPr>
          <a:xfrm>
            <a:off x="5364088" y="0"/>
            <a:ext cx="3779912" cy="6858000"/>
          </a:xfrm>
        </p:spPr>
        <p:txBody>
          <a:bodyPr>
            <a:noAutofit/>
          </a:bodyPr>
          <a:lstStyle/>
          <a:p>
            <a:pPr marL="0">
              <a:lnSpc>
                <a:spcPct val="80000"/>
              </a:lnSpc>
              <a:spcBef>
                <a:spcPts val="0"/>
              </a:spcBef>
              <a:buNone/>
            </a:pPr>
            <a:r>
              <a:rPr lang="en-US" sz="1600" dirty="0" smtClean="0">
                <a:latin typeface="Arial" pitchFamily="34" charset="0"/>
                <a:cs typeface="Arial" pitchFamily="34" charset="0"/>
              </a:rPr>
              <a:t>The </a:t>
            </a:r>
            <a:r>
              <a:rPr lang="en-US" sz="1600" dirty="0" err="1" smtClean="0">
                <a:latin typeface="Arial" pitchFamily="34" charset="0"/>
                <a:cs typeface="Arial" pitchFamily="34" charset="0"/>
              </a:rPr>
              <a:t>trematodes</a:t>
            </a:r>
            <a:r>
              <a:rPr lang="en-US" sz="1600" dirty="0" smtClean="0">
                <a:latin typeface="Arial" pitchFamily="34" charset="0"/>
                <a:cs typeface="Arial" pitchFamily="34" charset="0"/>
              </a:rPr>
              <a:t> </a:t>
            </a:r>
            <a:r>
              <a:rPr lang="en-US" sz="1600" i="1" dirty="0" smtClean="0">
                <a:latin typeface="Arial" pitchFamily="34" charset="0"/>
                <a:cs typeface="Arial" pitchFamily="34" charset="0"/>
              </a:rPr>
              <a:t>F. hepatica</a:t>
            </a:r>
            <a:r>
              <a:rPr lang="en-US" sz="1600" dirty="0" smtClean="0">
                <a:latin typeface="Arial" pitchFamily="34" charset="0"/>
                <a:cs typeface="Arial" pitchFamily="34" charset="0"/>
              </a:rPr>
              <a:t> (the sheep liver fluke) and </a:t>
            </a:r>
            <a:r>
              <a:rPr lang="en-US" sz="1600" i="1" dirty="0" smtClean="0">
                <a:latin typeface="Arial" pitchFamily="34" charset="0"/>
                <a:cs typeface="Arial" pitchFamily="34" charset="0"/>
              </a:rPr>
              <a:t>F. </a:t>
            </a:r>
            <a:r>
              <a:rPr lang="en-US" sz="1600" i="1" dirty="0" err="1" smtClean="0">
                <a:latin typeface="Arial" pitchFamily="34" charset="0"/>
                <a:cs typeface="Arial" pitchFamily="34" charset="0"/>
              </a:rPr>
              <a:t>gigantica</a:t>
            </a:r>
            <a:r>
              <a:rPr lang="en-US" sz="1600" dirty="0" smtClean="0">
                <a:latin typeface="Arial" pitchFamily="34" charset="0"/>
                <a:cs typeface="Arial" pitchFamily="34" charset="0"/>
              </a:rPr>
              <a:t>, parasites of herbivores that can infect humans accidentally. Immature eggs are discharged in the </a:t>
            </a:r>
            <a:r>
              <a:rPr lang="en-US" sz="1600" dirty="0" err="1" smtClean="0">
                <a:latin typeface="Arial" pitchFamily="34" charset="0"/>
                <a:cs typeface="Arial" pitchFamily="34" charset="0"/>
              </a:rPr>
              <a:t>biliary</a:t>
            </a:r>
            <a:r>
              <a:rPr lang="en-US" sz="1600" dirty="0" smtClean="0">
                <a:latin typeface="Arial" pitchFamily="34" charset="0"/>
                <a:cs typeface="Arial" pitchFamily="34" charset="0"/>
              </a:rPr>
              <a:t> ducts and in the stool </a:t>
            </a:r>
            <a:r>
              <a:rPr lang="en-US" sz="1600" b="1" dirty="0" smtClean="0">
                <a:latin typeface="Arial" pitchFamily="34" charset="0"/>
                <a:cs typeface="Arial" pitchFamily="34" charset="0"/>
              </a:rPr>
              <a:t>(1)</a:t>
            </a:r>
            <a:r>
              <a:rPr lang="en-US" sz="1600" dirty="0" smtClean="0">
                <a:latin typeface="Arial" pitchFamily="34" charset="0"/>
                <a:cs typeface="Arial" pitchFamily="34" charset="0"/>
              </a:rPr>
              <a:t>. Eggs, </a:t>
            </a:r>
            <a:r>
              <a:rPr lang="en-US" sz="1600" dirty="0" err="1" smtClean="0">
                <a:latin typeface="Arial" pitchFamily="34" charset="0"/>
                <a:cs typeface="Arial" pitchFamily="34" charset="0"/>
              </a:rPr>
              <a:t>embryonating</a:t>
            </a:r>
            <a:r>
              <a:rPr lang="en-US" sz="1600" dirty="0" smtClean="0">
                <a:latin typeface="Arial" pitchFamily="34" charset="0"/>
                <a:cs typeface="Arial" pitchFamily="34" charset="0"/>
              </a:rPr>
              <a:t> in water </a:t>
            </a:r>
            <a:r>
              <a:rPr lang="en-US" sz="1600" b="1" dirty="0" smtClean="0">
                <a:latin typeface="Arial" pitchFamily="34" charset="0"/>
                <a:cs typeface="Arial" pitchFamily="34" charset="0"/>
              </a:rPr>
              <a:t>(2)</a:t>
            </a:r>
            <a:r>
              <a:rPr lang="en-US" sz="1600" dirty="0" smtClean="0">
                <a:latin typeface="Arial" pitchFamily="34" charset="0"/>
                <a:cs typeface="Arial" pitchFamily="34" charset="0"/>
              </a:rPr>
              <a:t>, release </a:t>
            </a:r>
            <a:r>
              <a:rPr lang="en-US" sz="1600" dirty="0" err="1" smtClean="0">
                <a:latin typeface="Arial" pitchFamily="34" charset="0"/>
                <a:cs typeface="Arial" pitchFamily="34" charset="0"/>
              </a:rPr>
              <a:t>miracidia</a:t>
            </a:r>
            <a:r>
              <a:rPr lang="en-US" sz="1600" dirty="0" smtClean="0">
                <a:latin typeface="Arial" pitchFamily="34" charset="0"/>
                <a:cs typeface="Arial" pitchFamily="34" charset="0"/>
              </a:rPr>
              <a:t> </a:t>
            </a:r>
            <a:r>
              <a:rPr lang="en-US" sz="1600" b="1" dirty="0" smtClean="0">
                <a:latin typeface="Arial" pitchFamily="34" charset="0"/>
                <a:cs typeface="Arial" pitchFamily="34" charset="0"/>
              </a:rPr>
              <a:t>(3)</a:t>
            </a:r>
            <a:r>
              <a:rPr lang="en-US" sz="1600" dirty="0" smtClean="0">
                <a:latin typeface="Arial" pitchFamily="34" charset="0"/>
                <a:cs typeface="Arial" pitchFamily="34" charset="0"/>
              </a:rPr>
              <a:t>, which invade a suitable snail intermediate host </a:t>
            </a:r>
            <a:r>
              <a:rPr lang="en-US" sz="1600" b="1" dirty="0" smtClean="0">
                <a:latin typeface="Arial" pitchFamily="34" charset="0"/>
                <a:cs typeface="Arial" pitchFamily="34" charset="0"/>
              </a:rPr>
              <a:t>(4)</a:t>
            </a:r>
            <a:r>
              <a:rPr lang="en-US" sz="1600" dirty="0" smtClean="0">
                <a:latin typeface="Arial" pitchFamily="34" charset="0"/>
                <a:cs typeface="Arial" pitchFamily="34" charset="0"/>
              </a:rPr>
              <a:t>, including the genera </a:t>
            </a:r>
            <a:r>
              <a:rPr lang="en-US" sz="1600" i="1" dirty="0" smtClean="0">
                <a:latin typeface="Arial" pitchFamily="34" charset="0"/>
                <a:cs typeface="Arial" pitchFamily="34" charset="0"/>
              </a:rPr>
              <a:t>Galba, </a:t>
            </a:r>
            <a:r>
              <a:rPr lang="en-US" sz="1600" i="1" dirty="0" err="1" smtClean="0">
                <a:latin typeface="Arial" pitchFamily="34" charset="0"/>
                <a:cs typeface="Arial" pitchFamily="34" charset="0"/>
              </a:rPr>
              <a:t>Fossaria</a:t>
            </a:r>
            <a:r>
              <a:rPr lang="en-US" sz="1600" i="1" dirty="0" smtClean="0">
                <a:latin typeface="Arial" pitchFamily="34" charset="0"/>
                <a:cs typeface="Arial" pitchFamily="34" charset="0"/>
              </a:rPr>
              <a:t> </a:t>
            </a:r>
            <a:r>
              <a:rPr lang="en-US" sz="1600" dirty="0" smtClean="0">
                <a:latin typeface="Arial" pitchFamily="34" charset="0"/>
                <a:cs typeface="Arial" pitchFamily="34" charset="0"/>
              </a:rPr>
              <a:t>&amp; </a:t>
            </a:r>
            <a:r>
              <a:rPr lang="en-US" sz="1600" i="1" dirty="0" err="1" smtClean="0">
                <a:latin typeface="Arial" pitchFamily="34" charset="0"/>
                <a:cs typeface="Arial" pitchFamily="34" charset="0"/>
              </a:rPr>
              <a:t>Pseudosuccinea</a:t>
            </a:r>
            <a:r>
              <a:rPr lang="en-US" sz="1600" dirty="0" smtClean="0">
                <a:latin typeface="Arial" pitchFamily="34" charset="0"/>
                <a:cs typeface="Arial" pitchFamily="34" charset="0"/>
              </a:rPr>
              <a:t>. In the snail the parasites undergo several developmental stages (</a:t>
            </a:r>
            <a:r>
              <a:rPr lang="en-US" sz="1600" dirty="0" err="1" smtClean="0">
                <a:latin typeface="Arial" pitchFamily="34" charset="0"/>
                <a:cs typeface="Arial" pitchFamily="34" charset="0"/>
              </a:rPr>
              <a:t>sporocysts</a:t>
            </a:r>
            <a:r>
              <a:rPr lang="en-US" sz="1600" dirty="0" smtClean="0">
                <a:latin typeface="Arial" pitchFamily="34" charset="0"/>
                <a:cs typeface="Arial" pitchFamily="34" charset="0"/>
              </a:rPr>
              <a:t> </a:t>
            </a:r>
            <a:r>
              <a:rPr lang="en-US" sz="1600" b="1" dirty="0" smtClean="0">
                <a:latin typeface="Arial" pitchFamily="34" charset="0"/>
                <a:cs typeface="Arial" pitchFamily="34" charset="0"/>
              </a:rPr>
              <a:t>(4a)</a:t>
            </a:r>
            <a:r>
              <a:rPr lang="en-US" sz="1600" dirty="0" smtClean="0">
                <a:latin typeface="Arial" pitchFamily="34" charset="0"/>
                <a:cs typeface="Arial" pitchFamily="34" charset="0"/>
              </a:rPr>
              <a:t>, </a:t>
            </a:r>
            <a:r>
              <a:rPr lang="en-US" sz="1600" dirty="0" err="1" smtClean="0">
                <a:latin typeface="Arial" pitchFamily="34" charset="0"/>
                <a:cs typeface="Arial" pitchFamily="34" charset="0"/>
              </a:rPr>
              <a:t>rediae</a:t>
            </a:r>
            <a:r>
              <a:rPr lang="en-US" sz="1600" dirty="0" smtClean="0">
                <a:latin typeface="Arial" pitchFamily="34" charset="0"/>
                <a:cs typeface="Arial" pitchFamily="34" charset="0"/>
              </a:rPr>
              <a:t> </a:t>
            </a:r>
            <a:r>
              <a:rPr lang="en-US" sz="1600" b="1" dirty="0" smtClean="0">
                <a:latin typeface="Arial" pitchFamily="34" charset="0"/>
                <a:cs typeface="Arial" pitchFamily="34" charset="0"/>
              </a:rPr>
              <a:t>(4b)</a:t>
            </a:r>
            <a:r>
              <a:rPr lang="en-US" sz="1600" dirty="0" smtClean="0">
                <a:latin typeface="Arial" pitchFamily="34" charset="0"/>
                <a:cs typeface="Arial" pitchFamily="34" charset="0"/>
              </a:rPr>
              <a:t>, </a:t>
            </a:r>
            <a:r>
              <a:rPr lang="en-US" sz="1600" dirty="0" err="1" smtClean="0">
                <a:latin typeface="Arial" pitchFamily="34" charset="0"/>
                <a:cs typeface="Arial" pitchFamily="34" charset="0"/>
              </a:rPr>
              <a:t>cercariae</a:t>
            </a:r>
            <a:r>
              <a:rPr lang="en-US" sz="1600" dirty="0" smtClean="0">
                <a:latin typeface="Arial" pitchFamily="34" charset="0"/>
                <a:cs typeface="Arial" pitchFamily="34" charset="0"/>
              </a:rPr>
              <a:t> </a:t>
            </a:r>
            <a:r>
              <a:rPr lang="en-US" sz="1600" b="1" dirty="0" smtClean="0">
                <a:latin typeface="Arial" pitchFamily="34" charset="0"/>
                <a:cs typeface="Arial" pitchFamily="34" charset="0"/>
              </a:rPr>
              <a:t>(4c). </a:t>
            </a:r>
            <a:r>
              <a:rPr lang="en-US" sz="1600" dirty="0" smtClean="0">
                <a:latin typeface="Arial" pitchFamily="34" charset="0"/>
                <a:cs typeface="Arial" pitchFamily="34" charset="0"/>
              </a:rPr>
              <a:t>The </a:t>
            </a:r>
            <a:r>
              <a:rPr lang="en-US" sz="1600" dirty="0" err="1" smtClean="0">
                <a:latin typeface="Arial" pitchFamily="34" charset="0"/>
                <a:cs typeface="Arial" pitchFamily="34" charset="0"/>
              </a:rPr>
              <a:t>cercariae</a:t>
            </a:r>
            <a:r>
              <a:rPr lang="en-US" sz="1600" dirty="0" smtClean="0">
                <a:latin typeface="Arial" pitchFamily="34" charset="0"/>
                <a:cs typeface="Arial" pitchFamily="34" charset="0"/>
              </a:rPr>
              <a:t> </a:t>
            </a:r>
            <a:r>
              <a:rPr lang="en-US" sz="1600" b="1" dirty="0" smtClean="0">
                <a:latin typeface="Arial" pitchFamily="34" charset="0"/>
                <a:cs typeface="Arial" pitchFamily="34" charset="0"/>
              </a:rPr>
              <a:t>(5)</a:t>
            </a:r>
            <a:r>
              <a:rPr lang="en-US" sz="1600" dirty="0" smtClean="0">
                <a:latin typeface="Arial" pitchFamily="34" charset="0"/>
                <a:cs typeface="Arial" pitchFamily="34" charset="0"/>
              </a:rPr>
              <a:t> are released from the snail and </a:t>
            </a:r>
            <a:r>
              <a:rPr lang="en-US" sz="1600" dirty="0" err="1" smtClean="0">
                <a:latin typeface="Arial" pitchFamily="34" charset="0"/>
                <a:cs typeface="Arial" pitchFamily="34" charset="0"/>
              </a:rPr>
              <a:t>encyst</a:t>
            </a:r>
            <a:r>
              <a:rPr lang="en-US" sz="1600" dirty="0" smtClean="0">
                <a:latin typeface="Arial" pitchFamily="34" charset="0"/>
                <a:cs typeface="Arial" pitchFamily="34" charset="0"/>
              </a:rPr>
              <a:t> as </a:t>
            </a:r>
            <a:r>
              <a:rPr lang="en-US" sz="1600" dirty="0" err="1" smtClean="0">
                <a:latin typeface="Arial" pitchFamily="34" charset="0"/>
                <a:cs typeface="Arial" pitchFamily="34" charset="0"/>
              </a:rPr>
              <a:t>metacercariae</a:t>
            </a:r>
            <a:r>
              <a:rPr lang="en-US" sz="1600" dirty="0" smtClean="0">
                <a:latin typeface="Arial" pitchFamily="34" charset="0"/>
                <a:cs typeface="Arial" pitchFamily="34" charset="0"/>
              </a:rPr>
              <a:t> </a:t>
            </a:r>
            <a:r>
              <a:rPr lang="en-US" sz="1600" b="1" dirty="0" smtClean="0">
                <a:latin typeface="Arial" pitchFamily="34" charset="0"/>
                <a:cs typeface="Arial" pitchFamily="34" charset="0"/>
              </a:rPr>
              <a:t>(6) </a:t>
            </a:r>
            <a:r>
              <a:rPr lang="en-US" sz="1600" dirty="0" smtClean="0">
                <a:latin typeface="Arial" pitchFamily="34" charset="0"/>
                <a:cs typeface="Arial" pitchFamily="34" charset="0"/>
              </a:rPr>
              <a:t>on aquatic vegetation or other surfaces. Mammals acquire the infection by eating vegetation containing </a:t>
            </a:r>
            <a:r>
              <a:rPr lang="en-US" sz="1600" dirty="0" err="1" smtClean="0">
                <a:latin typeface="Arial" pitchFamily="34" charset="0"/>
                <a:cs typeface="Arial" pitchFamily="34" charset="0"/>
              </a:rPr>
              <a:t>metacercariae</a:t>
            </a:r>
            <a:r>
              <a:rPr lang="en-US" sz="1600" dirty="0" smtClean="0">
                <a:latin typeface="Arial" pitchFamily="34" charset="0"/>
                <a:cs typeface="Arial" pitchFamily="34" charset="0"/>
              </a:rPr>
              <a:t>. Humans can become infected by ingesting </a:t>
            </a:r>
            <a:r>
              <a:rPr lang="en-US" sz="1600" dirty="0" err="1" smtClean="0">
                <a:latin typeface="Arial" pitchFamily="34" charset="0"/>
                <a:cs typeface="Arial" pitchFamily="34" charset="0"/>
              </a:rPr>
              <a:t>metacercariae</a:t>
            </a:r>
            <a:r>
              <a:rPr lang="en-US" sz="1600" dirty="0" smtClean="0">
                <a:latin typeface="Arial" pitchFamily="34" charset="0"/>
                <a:cs typeface="Arial" pitchFamily="34" charset="0"/>
              </a:rPr>
              <a:t> -containing freshwater plants, especially watercress </a:t>
            </a:r>
            <a:r>
              <a:rPr lang="en-US" sz="1600" b="1" dirty="0" smtClean="0">
                <a:latin typeface="Arial" pitchFamily="34" charset="0"/>
                <a:cs typeface="Arial" pitchFamily="34" charset="0"/>
              </a:rPr>
              <a:t>(</a:t>
            </a:r>
            <a:r>
              <a:rPr lang="en-US" sz="1600" b="1" dirty="0" err="1" smtClean="0">
                <a:latin typeface="Arial" pitchFamily="34" charset="0"/>
                <a:cs typeface="Arial" pitchFamily="34" charset="0"/>
              </a:rPr>
              <a:t>i</a:t>
            </a:r>
            <a:r>
              <a:rPr lang="en-US" sz="1600" b="1" dirty="0" smtClean="0">
                <a:latin typeface="Arial" pitchFamily="34" charset="0"/>
                <a:cs typeface="Arial" pitchFamily="34" charset="0"/>
              </a:rPr>
              <a:t>)</a:t>
            </a:r>
            <a:r>
              <a:rPr lang="en-US" sz="1600" dirty="0" smtClean="0">
                <a:latin typeface="Arial" pitchFamily="34" charset="0"/>
                <a:cs typeface="Arial" pitchFamily="34" charset="0"/>
              </a:rPr>
              <a:t>. After ingestion, the </a:t>
            </a:r>
            <a:r>
              <a:rPr lang="en-US" sz="1600" dirty="0" err="1" smtClean="0">
                <a:latin typeface="Arial" pitchFamily="34" charset="0"/>
                <a:cs typeface="Arial" pitchFamily="34" charset="0"/>
              </a:rPr>
              <a:t>metacercariae</a:t>
            </a:r>
            <a:r>
              <a:rPr lang="en-US" sz="1600" dirty="0" smtClean="0">
                <a:latin typeface="Arial" pitchFamily="34" charset="0"/>
                <a:cs typeface="Arial" pitchFamily="34" charset="0"/>
              </a:rPr>
              <a:t> </a:t>
            </a:r>
            <a:r>
              <a:rPr lang="en-US" sz="1600" dirty="0" err="1" smtClean="0">
                <a:latin typeface="Arial" pitchFamily="34" charset="0"/>
                <a:cs typeface="Arial" pitchFamily="34" charset="0"/>
              </a:rPr>
              <a:t>excyst</a:t>
            </a:r>
            <a:r>
              <a:rPr lang="en-US" sz="1600" dirty="0" smtClean="0">
                <a:latin typeface="Arial" pitchFamily="34" charset="0"/>
                <a:cs typeface="Arial" pitchFamily="34" charset="0"/>
              </a:rPr>
              <a:t> in the duodenum </a:t>
            </a:r>
            <a:r>
              <a:rPr lang="en-US" sz="1600" b="1" dirty="0" smtClean="0">
                <a:latin typeface="Arial" pitchFamily="34" charset="0"/>
                <a:cs typeface="Arial" pitchFamily="34" charset="0"/>
              </a:rPr>
              <a:t>(7)</a:t>
            </a:r>
            <a:r>
              <a:rPr lang="en-US" sz="1600" dirty="0" smtClean="0">
                <a:latin typeface="Arial" pitchFamily="34" charset="0"/>
                <a:cs typeface="Arial" pitchFamily="34" charset="0"/>
              </a:rPr>
              <a:t> and migrate through the intestinal wall, the peritoneal cavity, and the liver parenchyma into the </a:t>
            </a:r>
            <a:r>
              <a:rPr lang="en-US" sz="1600" dirty="0" err="1" smtClean="0">
                <a:latin typeface="Arial" pitchFamily="34" charset="0"/>
                <a:cs typeface="Arial" pitchFamily="34" charset="0"/>
              </a:rPr>
              <a:t>biliary</a:t>
            </a:r>
            <a:r>
              <a:rPr lang="en-US" sz="1600" dirty="0" smtClean="0">
                <a:latin typeface="Arial" pitchFamily="34" charset="0"/>
                <a:cs typeface="Arial" pitchFamily="34" charset="0"/>
              </a:rPr>
              <a:t> ducts, where they develop into adults </a:t>
            </a:r>
            <a:r>
              <a:rPr lang="en-US" sz="1600" b="1" dirty="0" smtClean="0">
                <a:latin typeface="Arial" pitchFamily="34" charset="0"/>
                <a:cs typeface="Arial" pitchFamily="34" charset="0"/>
              </a:rPr>
              <a:t>(8)</a:t>
            </a:r>
            <a:r>
              <a:rPr lang="en-US" sz="1600" dirty="0" smtClean="0">
                <a:latin typeface="Arial" pitchFamily="34" charset="0"/>
                <a:cs typeface="Arial" pitchFamily="34" charset="0"/>
              </a:rPr>
              <a:t>. In humans, maturation from </a:t>
            </a:r>
            <a:r>
              <a:rPr lang="en-US" sz="1600" dirty="0" err="1" smtClean="0">
                <a:latin typeface="Arial" pitchFamily="34" charset="0"/>
                <a:cs typeface="Arial" pitchFamily="34" charset="0"/>
              </a:rPr>
              <a:t>metacercariae</a:t>
            </a:r>
            <a:r>
              <a:rPr lang="en-US" sz="1600" dirty="0" smtClean="0">
                <a:latin typeface="Arial" pitchFamily="34" charset="0"/>
                <a:cs typeface="Arial" pitchFamily="34" charset="0"/>
              </a:rPr>
              <a:t> into adult flukes takes approx. 3-4 months. The adult </a:t>
            </a:r>
            <a:r>
              <a:rPr lang="en-US" sz="1600" i="1" dirty="0" smtClean="0">
                <a:latin typeface="Arial" pitchFamily="34" charset="0"/>
                <a:cs typeface="Arial" pitchFamily="34" charset="0"/>
              </a:rPr>
              <a:t>F. hepatica</a:t>
            </a:r>
            <a:r>
              <a:rPr lang="en-US" sz="1600" dirty="0" smtClean="0">
                <a:latin typeface="Arial" pitchFamily="34" charset="0"/>
                <a:cs typeface="Arial" pitchFamily="34" charset="0"/>
              </a:rPr>
              <a:t>: up to 3 by 1,3 mm; </a:t>
            </a:r>
            <a:r>
              <a:rPr lang="en-US" sz="1600" i="1" dirty="0" smtClean="0">
                <a:latin typeface="Arial" pitchFamily="34" charset="0"/>
                <a:cs typeface="Arial" pitchFamily="34" charset="0"/>
              </a:rPr>
              <a:t>F. </a:t>
            </a:r>
            <a:r>
              <a:rPr lang="en-US" sz="1600" i="1" dirty="0" err="1" smtClean="0">
                <a:latin typeface="Arial" pitchFamily="34" charset="0"/>
                <a:cs typeface="Arial" pitchFamily="34" charset="0"/>
              </a:rPr>
              <a:t>gigantica</a:t>
            </a:r>
            <a:r>
              <a:rPr lang="en-US" sz="1600" dirty="0" smtClean="0">
                <a:latin typeface="Arial" pitchFamily="34" charset="0"/>
                <a:cs typeface="Arial" pitchFamily="34" charset="0"/>
              </a:rPr>
              <a:t>: up to 7,5 cm reside in the large </a:t>
            </a:r>
            <a:r>
              <a:rPr lang="en-US" sz="1600" dirty="0" err="1" smtClean="0">
                <a:latin typeface="Arial" pitchFamily="34" charset="0"/>
                <a:cs typeface="Arial" pitchFamily="34" charset="0"/>
              </a:rPr>
              <a:t>biliary</a:t>
            </a:r>
            <a:r>
              <a:rPr lang="en-US" sz="1600" dirty="0" smtClean="0">
                <a:latin typeface="Arial" pitchFamily="34" charset="0"/>
                <a:cs typeface="Arial" pitchFamily="34" charset="0"/>
              </a:rPr>
              <a:t> ducts of the mammalian host. </a:t>
            </a:r>
            <a:r>
              <a:rPr lang="en-US" sz="1600" i="1" dirty="0" smtClean="0">
                <a:latin typeface="Arial" pitchFamily="34" charset="0"/>
                <a:cs typeface="Arial" pitchFamily="34" charset="0"/>
              </a:rPr>
              <a:t>F. hepatica</a:t>
            </a:r>
            <a:r>
              <a:rPr lang="en-US" sz="1600" dirty="0" smtClean="0">
                <a:latin typeface="Arial" pitchFamily="34" charset="0"/>
                <a:cs typeface="Arial" pitchFamily="34" charset="0"/>
              </a:rPr>
              <a:t> infect various animal species, mostly herbivores.</a:t>
            </a:r>
            <a:endParaRPr lang="uk-UA" sz="1600" dirty="0">
              <a:latin typeface="Arial" pitchFamily="34" charset="0"/>
              <a:cs typeface="Arial" pitchFamily="34" charset="0"/>
            </a:endParaRPr>
          </a:p>
        </p:txBody>
      </p:sp>
      <p:pic>
        <p:nvPicPr>
          <p:cNvPr id="1026" name="Picture 2" descr="Fasciola hepatica body parts"/>
          <p:cNvPicPr>
            <a:picLocks noChangeAspect="1" noChangeArrowheads="1"/>
          </p:cNvPicPr>
          <p:nvPr/>
        </p:nvPicPr>
        <p:blipFill>
          <a:blip r:embed="rId3" cstate="print"/>
          <a:srcRect/>
          <a:stretch>
            <a:fillRect/>
          </a:stretch>
        </p:blipFill>
        <p:spPr bwMode="auto">
          <a:xfrm>
            <a:off x="0" y="5157192"/>
            <a:ext cx="2874366" cy="1700808"/>
          </a:xfrm>
          <a:prstGeom prst="rect">
            <a:avLst/>
          </a:prstGeom>
          <a:noFill/>
        </p:spPr>
      </p:pic>
      <p:pic>
        <p:nvPicPr>
          <p:cNvPr id="1028" name="Picture 4" descr="Fasciola hepatica"/>
          <p:cNvPicPr>
            <a:picLocks noChangeAspect="1" noChangeArrowheads="1"/>
          </p:cNvPicPr>
          <p:nvPr/>
        </p:nvPicPr>
        <p:blipFill>
          <a:blip r:embed="rId4" cstate="print"/>
          <a:srcRect/>
          <a:stretch>
            <a:fillRect/>
          </a:stretch>
        </p:blipFill>
        <p:spPr bwMode="auto">
          <a:xfrm>
            <a:off x="2987824" y="5500836"/>
            <a:ext cx="2228850" cy="952500"/>
          </a:xfrm>
          <a:prstGeom prst="rect">
            <a:avLst/>
          </a:prstGeom>
          <a:noFill/>
        </p:spPr>
      </p:pic>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i="1" dirty="0" smtClean="0"/>
              <a:t>T. </a:t>
            </a:r>
            <a:r>
              <a:rPr lang="en-US" i="1" dirty="0" err="1" smtClean="0"/>
              <a:t>vaginalis</a:t>
            </a:r>
            <a:r>
              <a:rPr lang="en-US" dirty="0" smtClean="0"/>
              <a:t> phase contrast microscopy</a:t>
            </a:r>
            <a:br>
              <a:rPr lang="en-US" dirty="0" smtClean="0"/>
            </a:br>
            <a:endParaRPr lang="uk-UA" dirty="0"/>
          </a:p>
        </p:txBody>
      </p:sp>
      <p:pic>
        <p:nvPicPr>
          <p:cNvPr id="5" name="Рисунок 4" descr="220px-Trichomonas_vaginalis_phase_contrast_microscopy.jpg"/>
          <p:cNvPicPr>
            <a:picLocks noChangeAspect="1"/>
          </p:cNvPicPr>
          <p:nvPr/>
        </p:nvPicPr>
        <p:blipFill>
          <a:blip r:embed="rId2" cstate="print"/>
          <a:stretch>
            <a:fillRect/>
          </a:stretch>
        </p:blipFill>
        <p:spPr>
          <a:xfrm>
            <a:off x="3020382" y="1556792"/>
            <a:ext cx="2919770" cy="4021319"/>
          </a:xfrm>
          <a:prstGeom prst="rect">
            <a:avLst/>
          </a:prstGeom>
        </p:spPr>
      </p:pic>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err="1" smtClean="0"/>
              <a:t>Trichomonas</a:t>
            </a:r>
            <a:r>
              <a:rPr lang="en-US" dirty="0" smtClean="0"/>
              <a:t> SEM</a:t>
            </a:r>
            <a:endParaRPr lang="uk-UA" dirty="0"/>
          </a:p>
        </p:txBody>
      </p:sp>
      <p:pic>
        <p:nvPicPr>
          <p:cNvPr id="4" name="Місце для вмісту 3" descr="Trichomonas_electron_scope.gif"/>
          <p:cNvPicPr>
            <a:picLocks noGrp="1" noChangeAspect="1"/>
          </p:cNvPicPr>
          <p:nvPr>
            <p:ph idx="1"/>
          </p:nvPr>
        </p:nvPicPr>
        <p:blipFill>
          <a:blip r:embed="rId2" cstate="print"/>
          <a:stretch>
            <a:fillRect/>
          </a:stretch>
        </p:blipFill>
        <p:spPr>
          <a:xfrm>
            <a:off x="1043608" y="1484784"/>
            <a:ext cx="7267308" cy="4978106"/>
          </a:xfrm>
        </p:spPr>
      </p:pic>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dirty="0" err="1" smtClean="0"/>
              <a:t>Trichomoniasis</a:t>
            </a:r>
            <a:r>
              <a:rPr lang="ru-RU" dirty="0" smtClean="0"/>
              <a:t> </a:t>
            </a:r>
            <a:r>
              <a:rPr lang="ru-RU" dirty="0" err="1" smtClean="0"/>
              <a:t>as</a:t>
            </a:r>
            <a:r>
              <a:rPr lang="ru-RU" dirty="0" smtClean="0"/>
              <a:t> </a:t>
            </a:r>
            <a:r>
              <a:rPr lang="ru-RU" dirty="0" err="1" smtClean="0"/>
              <a:t>an</a:t>
            </a:r>
            <a:r>
              <a:rPr lang="ru-RU" dirty="0" smtClean="0"/>
              <a:t> STD</a:t>
            </a:r>
            <a:br>
              <a:rPr lang="ru-RU" dirty="0" smtClean="0"/>
            </a:br>
            <a:endParaRPr lang="ru-RU" dirty="0"/>
          </a:p>
        </p:txBody>
      </p:sp>
      <p:sp>
        <p:nvSpPr>
          <p:cNvPr id="3" name="Содержимое 2"/>
          <p:cNvSpPr>
            <a:spLocks noGrp="1"/>
          </p:cNvSpPr>
          <p:nvPr>
            <p:ph idx="1"/>
          </p:nvPr>
        </p:nvSpPr>
        <p:spPr/>
        <p:txBody>
          <a:bodyPr/>
          <a:lstStyle/>
          <a:p>
            <a:pPr lvl="0"/>
            <a:r>
              <a:rPr lang="ru-RU" dirty="0" smtClean="0"/>
              <a:t>5% </a:t>
            </a:r>
            <a:r>
              <a:rPr lang="ru-RU" dirty="0" err="1" smtClean="0"/>
              <a:t>females</a:t>
            </a:r>
            <a:r>
              <a:rPr lang="ru-RU" dirty="0" smtClean="0"/>
              <a:t> </a:t>
            </a:r>
            <a:r>
              <a:rPr lang="ru-RU" dirty="0" err="1" smtClean="0"/>
              <a:t>attending</a:t>
            </a:r>
            <a:r>
              <a:rPr lang="ru-RU" dirty="0" smtClean="0"/>
              <a:t> </a:t>
            </a:r>
            <a:r>
              <a:rPr lang="ru-RU" dirty="0" err="1" smtClean="0"/>
              <a:t>family</a:t>
            </a:r>
            <a:r>
              <a:rPr lang="ru-RU" dirty="0" smtClean="0"/>
              <a:t> </a:t>
            </a:r>
            <a:r>
              <a:rPr lang="ru-RU" dirty="0" err="1" smtClean="0"/>
              <a:t>planning</a:t>
            </a:r>
            <a:r>
              <a:rPr lang="ru-RU" dirty="0" smtClean="0"/>
              <a:t> </a:t>
            </a:r>
            <a:r>
              <a:rPr lang="ru-RU" dirty="0" err="1" smtClean="0"/>
              <a:t>clinics</a:t>
            </a:r>
            <a:endParaRPr lang="ru-RU" dirty="0" smtClean="0"/>
          </a:p>
          <a:p>
            <a:pPr lvl="0"/>
            <a:r>
              <a:rPr lang="ru-RU" dirty="0" smtClean="0"/>
              <a:t>7-32% </a:t>
            </a:r>
            <a:r>
              <a:rPr lang="ru-RU" dirty="0" err="1" smtClean="0"/>
              <a:t>females</a:t>
            </a:r>
            <a:r>
              <a:rPr lang="ru-RU" dirty="0" smtClean="0"/>
              <a:t> </a:t>
            </a:r>
            <a:r>
              <a:rPr lang="ru-RU" dirty="0" err="1" smtClean="0"/>
              <a:t>attending</a:t>
            </a:r>
            <a:r>
              <a:rPr lang="ru-RU" dirty="0" smtClean="0"/>
              <a:t> </a:t>
            </a:r>
            <a:r>
              <a:rPr lang="ru-RU" dirty="0" err="1" smtClean="0"/>
              <a:t>venereal</a:t>
            </a:r>
            <a:r>
              <a:rPr lang="ru-RU" dirty="0" smtClean="0"/>
              <a:t> </a:t>
            </a:r>
            <a:r>
              <a:rPr lang="ru-RU" dirty="0" err="1" smtClean="0"/>
              <a:t>disease</a:t>
            </a:r>
            <a:r>
              <a:rPr lang="ru-RU" dirty="0" smtClean="0"/>
              <a:t> </a:t>
            </a:r>
            <a:r>
              <a:rPr lang="ru-RU" dirty="0" err="1" smtClean="0"/>
              <a:t>clinics</a:t>
            </a:r>
            <a:endParaRPr lang="ru-RU" dirty="0" smtClean="0"/>
          </a:p>
          <a:p>
            <a:pPr lvl="0"/>
            <a:r>
              <a:rPr lang="ru-RU" dirty="0" smtClean="0"/>
              <a:t>50-75% </a:t>
            </a:r>
            <a:r>
              <a:rPr lang="ru-RU" dirty="0" err="1" smtClean="0"/>
              <a:t>prostitutes</a:t>
            </a:r>
            <a:endParaRPr lang="ru-RU" dirty="0" smtClean="0"/>
          </a:p>
          <a:p>
            <a:pPr lvl="0"/>
            <a:r>
              <a:rPr lang="ru-RU" dirty="0" smtClean="0"/>
              <a:t>4% </a:t>
            </a:r>
            <a:r>
              <a:rPr lang="ru-RU" dirty="0" err="1" smtClean="0"/>
              <a:t>males</a:t>
            </a:r>
            <a:r>
              <a:rPr lang="ru-RU" dirty="0" smtClean="0"/>
              <a:t> </a:t>
            </a:r>
            <a:r>
              <a:rPr lang="ru-RU" dirty="0" err="1" smtClean="0"/>
              <a:t>attending</a:t>
            </a:r>
            <a:r>
              <a:rPr lang="ru-RU" dirty="0" smtClean="0"/>
              <a:t> </a:t>
            </a:r>
            <a:r>
              <a:rPr lang="ru-RU" dirty="0" err="1" smtClean="0"/>
              <a:t>venereal</a:t>
            </a:r>
            <a:r>
              <a:rPr lang="ru-RU" dirty="0" smtClean="0"/>
              <a:t> </a:t>
            </a:r>
            <a:r>
              <a:rPr lang="ru-RU" dirty="0" err="1" smtClean="0"/>
              <a:t>disease</a:t>
            </a:r>
            <a:r>
              <a:rPr lang="ru-RU" dirty="0" smtClean="0"/>
              <a:t> </a:t>
            </a:r>
            <a:r>
              <a:rPr lang="ru-RU" dirty="0" err="1" smtClean="0"/>
              <a:t>clinics</a:t>
            </a:r>
            <a:endParaRPr lang="ru-RU" dirty="0" smtClean="0"/>
          </a:p>
          <a:p>
            <a:pPr lvl="0"/>
            <a:r>
              <a:rPr lang="en-US" dirty="0" smtClean="0"/>
              <a:t>5-15% males with non-</a:t>
            </a:r>
            <a:r>
              <a:rPr lang="en-US" dirty="0" err="1" smtClean="0"/>
              <a:t>gonococcal</a:t>
            </a:r>
            <a:r>
              <a:rPr lang="en-US" dirty="0" smtClean="0"/>
              <a:t> </a:t>
            </a:r>
            <a:r>
              <a:rPr lang="en-US" dirty="0" err="1" smtClean="0"/>
              <a:t>urethritis</a:t>
            </a:r>
            <a:endParaRPr lang="ru-RU" dirty="0" smtClean="0"/>
          </a:p>
          <a:p>
            <a:endParaRPr lang="ru-RU" dirty="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634082"/>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i="1" dirty="0" smtClean="0"/>
              <a:t/>
            </a:r>
            <a:br>
              <a:rPr lang="en-US" b="1" i="1" dirty="0" smtClean="0"/>
            </a:br>
            <a:r>
              <a:rPr lang="en-US" b="1" i="1" dirty="0" smtClean="0"/>
              <a:t>DIENTAMOEBA FRAGILIS</a:t>
            </a:r>
            <a:r>
              <a:rPr lang="ru-RU" dirty="0" smtClean="0"/>
              <a:t/>
            </a:r>
            <a:br>
              <a:rPr lang="ru-RU" dirty="0" smtClean="0"/>
            </a:br>
            <a:endParaRPr lang="ru-RU" dirty="0"/>
          </a:p>
        </p:txBody>
      </p:sp>
      <p:sp>
        <p:nvSpPr>
          <p:cNvPr id="3" name="Содержимое 2"/>
          <p:cNvSpPr>
            <a:spLocks noGrp="1"/>
          </p:cNvSpPr>
          <p:nvPr>
            <p:ph idx="1"/>
          </p:nvPr>
        </p:nvSpPr>
        <p:spPr>
          <a:xfrm>
            <a:off x="0" y="692696"/>
            <a:ext cx="9144000" cy="6165304"/>
          </a:xfrm>
        </p:spPr>
        <p:txBody>
          <a:bodyPr>
            <a:normAutofit fontScale="47500" lnSpcReduction="20000"/>
          </a:bodyPr>
          <a:lstStyle/>
          <a:p>
            <a:pPr marL="0" indent="361950">
              <a:buNone/>
            </a:pPr>
            <a:r>
              <a:rPr lang="en-US" i="1" dirty="0" err="1" smtClean="0"/>
              <a:t>Dientamoeba</a:t>
            </a:r>
            <a:r>
              <a:rPr lang="en-US" i="1" dirty="0" smtClean="0"/>
              <a:t> </a:t>
            </a:r>
            <a:r>
              <a:rPr lang="en-US" i="1" dirty="0" err="1" smtClean="0"/>
              <a:t>fragilis</a:t>
            </a:r>
            <a:r>
              <a:rPr lang="en-US" dirty="0" smtClean="0"/>
              <a:t> was originally described as an ameba based upon its morphology. However, later it was recognized to exhibit a morphology more similar to the turkey parasite </a:t>
            </a:r>
            <a:r>
              <a:rPr lang="en-US" i="1" dirty="0" err="1" smtClean="0"/>
              <a:t>Histomonas</a:t>
            </a:r>
            <a:r>
              <a:rPr lang="en-US" i="1" dirty="0" smtClean="0"/>
              <a:t> </a:t>
            </a:r>
            <a:r>
              <a:rPr lang="en-US" i="1" dirty="0" err="1" smtClean="0"/>
              <a:t>meleagridis</a:t>
            </a:r>
            <a:r>
              <a:rPr lang="en-US" dirty="0" smtClean="0"/>
              <a:t>, except for the lack of flagella. </a:t>
            </a:r>
            <a:r>
              <a:rPr lang="en-US" dirty="0" err="1" smtClean="0"/>
              <a:t>Ultrastructural</a:t>
            </a:r>
            <a:r>
              <a:rPr lang="en-US" dirty="0" smtClean="0"/>
              <a:t> studies also suggest similarities to the </a:t>
            </a:r>
            <a:r>
              <a:rPr lang="en-US" dirty="0" err="1" smtClean="0"/>
              <a:t>trichomonads</a:t>
            </a:r>
            <a:r>
              <a:rPr lang="en-US" dirty="0" smtClean="0"/>
              <a:t>, including the possession of </a:t>
            </a:r>
            <a:r>
              <a:rPr lang="en-US" dirty="0" err="1" smtClean="0"/>
              <a:t>hydrogenosomes</a:t>
            </a:r>
            <a:r>
              <a:rPr lang="en-US" dirty="0" smtClean="0"/>
              <a:t> and molecular studies have confirmed a close </a:t>
            </a:r>
            <a:r>
              <a:rPr lang="en-US" dirty="0" err="1" smtClean="0"/>
              <a:t>phylogenetic</a:t>
            </a:r>
            <a:r>
              <a:rPr lang="en-US" dirty="0" smtClean="0"/>
              <a:t> relationship between </a:t>
            </a:r>
            <a:r>
              <a:rPr lang="en-US" i="1" dirty="0" err="1" smtClean="0"/>
              <a:t>Dientamoeba</a:t>
            </a:r>
            <a:r>
              <a:rPr lang="en-US" i="1" dirty="0" smtClean="0"/>
              <a:t> </a:t>
            </a:r>
            <a:r>
              <a:rPr lang="en-US" dirty="0" smtClean="0"/>
              <a:t>and </a:t>
            </a:r>
            <a:r>
              <a:rPr lang="en-US" i="1" dirty="0" err="1" smtClean="0"/>
              <a:t>Histomonas</a:t>
            </a:r>
            <a:r>
              <a:rPr lang="en-US" i="1" dirty="0" smtClean="0"/>
              <a:t> </a:t>
            </a:r>
            <a:r>
              <a:rPr lang="en-US" dirty="0" smtClean="0"/>
              <a:t>and a possible more distal relationship to </a:t>
            </a:r>
            <a:r>
              <a:rPr lang="en-US" i="1" dirty="0" err="1" smtClean="0"/>
              <a:t>Trichomonas</a:t>
            </a:r>
            <a:r>
              <a:rPr lang="en-US" dirty="0" smtClean="0"/>
              <a:t>. </a:t>
            </a:r>
            <a:endParaRPr lang="ru-RU" dirty="0" smtClean="0"/>
          </a:p>
          <a:p>
            <a:pPr marL="0" lvl="0" indent="0" eaLnBrk="0" fontAlgn="base" hangingPunct="0">
              <a:spcBef>
                <a:spcPct val="0"/>
              </a:spcBef>
              <a:spcAft>
                <a:spcPct val="0"/>
              </a:spcAft>
              <a:buNone/>
            </a:pPr>
            <a:r>
              <a:rPr lang="en-US" dirty="0" smtClean="0"/>
              <a:t>        As with other </a:t>
            </a:r>
            <a:r>
              <a:rPr lang="en-US" dirty="0" err="1" smtClean="0"/>
              <a:t>trichomonads</a:t>
            </a:r>
            <a:r>
              <a:rPr lang="en-US" dirty="0" smtClean="0"/>
              <a:t>, </a:t>
            </a:r>
            <a:r>
              <a:rPr lang="en-US" i="1" dirty="0" err="1" smtClean="0"/>
              <a:t>Dientamoeba</a:t>
            </a:r>
            <a:r>
              <a:rPr lang="en-US" i="1" dirty="0" smtClean="0"/>
              <a:t> </a:t>
            </a:r>
            <a:r>
              <a:rPr lang="en-US" dirty="0" smtClean="0"/>
              <a:t>only exhibits a </a:t>
            </a:r>
            <a:r>
              <a:rPr lang="en-US" dirty="0" err="1" smtClean="0"/>
              <a:t>trophozoite</a:t>
            </a:r>
            <a:r>
              <a:rPr lang="en-US" dirty="0" smtClean="0"/>
              <a:t> stage. This raises some questions about the mode of transmission in that a cyst stage is usually involved in fecal oral transmission. The </a:t>
            </a:r>
            <a:r>
              <a:rPr lang="en-US" dirty="0" err="1" smtClean="0"/>
              <a:t>trophozoites</a:t>
            </a:r>
            <a:r>
              <a:rPr lang="en-US" dirty="0" smtClean="0"/>
              <a:t> of </a:t>
            </a:r>
            <a:r>
              <a:rPr lang="en-US" i="1" dirty="0" err="1" smtClean="0"/>
              <a:t>Dientamoeba</a:t>
            </a:r>
            <a:r>
              <a:rPr lang="en-US" dirty="0" smtClean="0"/>
              <a:t> survive outside of the body for a very short time. </a:t>
            </a:r>
            <a:r>
              <a:rPr lang="en-US" i="1" dirty="0" smtClean="0"/>
              <a:t>H. </a:t>
            </a:r>
            <a:r>
              <a:rPr lang="en-US" i="1" dirty="0" err="1" smtClean="0"/>
              <a:t>meleagridis</a:t>
            </a:r>
            <a:r>
              <a:rPr lang="en-US" dirty="0" smtClean="0"/>
              <a:t> also lacks a cyst stage and has been demonstrated to be transmitted via the eggs of a nematode. Due to the close relationship to </a:t>
            </a:r>
            <a:r>
              <a:rPr lang="en-US" i="1" dirty="0" err="1" smtClean="0"/>
              <a:t>Histomonas</a:t>
            </a:r>
            <a:r>
              <a:rPr lang="en-US" dirty="0" smtClean="0"/>
              <a:t>, it is proposed that </a:t>
            </a:r>
            <a:r>
              <a:rPr lang="en-US" i="1" dirty="0" err="1" smtClean="0"/>
              <a:t>Dientamoeba</a:t>
            </a:r>
            <a:r>
              <a:rPr lang="en-US" dirty="0" smtClean="0"/>
              <a:t> is also transmitted via </a:t>
            </a:r>
            <a:r>
              <a:rPr lang="en-US" dirty="0" err="1" smtClean="0"/>
              <a:t>helminth</a:t>
            </a:r>
            <a:r>
              <a:rPr lang="en-US" dirty="0" smtClean="0"/>
              <a:t> eggs. Epidemiological and experimental evidence tends to incriminate the pinworm </a:t>
            </a:r>
            <a:r>
              <a:rPr lang="en-US" i="1" dirty="0" err="1" smtClean="0"/>
              <a:t>Enterobius</a:t>
            </a:r>
            <a:r>
              <a:rPr lang="en-US" i="1" dirty="0" smtClean="0"/>
              <a:t> </a:t>
            </a:r>
            <a:r>
              <a:rPr lang="en-US" i="1" dirty="0" err="1" smtClean="0"/>
              <a:t>vermicularis</a:t>
            </a:r>
            <a:r>
              <a:rPr lang="en-US" dirty="0" smtClean="0"/>
              <a:t> as the carrier for </a:t>
            </a:r>
            <a:r>
              <a:rPr lang="en-US" i="1" dirty="0" err="1" smtClean="0"/>
              <a:t>Dientamoeba</a:t>
            </a:r>
            <a:r>
              <a:rPr lang="en-US" dirty="0" smtClean="0"/>
              <a:t>. More recently, pigs have been shown to be a natural host for </a:t>
            </a:r>
            <a:r>
              <a:rPr lang="en-US" i="1" dirty="0" smtClean="0"/>
              <a:t>D. </a:t>
            </a:r>
            <a:r>
              <a:rPr lang="en-US" i="1" dirty="0" err="1" smtClean="0"/>
              <a:t>fragilis</a:t>
            </a:r>
            <a:r>
              <a:rPr lang="en-US" dirty="0" smtClean="0"/>
              <a:t> of the same genotype as found in humans, raising possibility of a </a:t>
            </a:r>
            <a:r>
              <a:rPr lang="en-US" dirty="0" err="1" smtClean="0"/>
              <a:t>zoonotic</a:t>
            </a:r>
            <a:r>
              <a:rPr lang="en-US" dirty="0" smtClean="0"/>
              <a:t> transmission.</a:t>
            </a:r>
            <a:endParaRPr lang="ru-RU" dirty="0" smtClean="0">
              <a:latin typeface="Arial" charset="0"/>
            </a:endParaRPr>
          </a:p>
          <a:p>
            <a:pPr marL="0" lvl="0" indent="0" eaLnBrk="0" fontAlgn="base" hangingPunct="0">
              <a:spcBef>
                <a:spcPct val="0"/>
              </a:spcBef>
              <a:spcAft>
                <a:spcPct val="0"/>
              </a:spcAft>
              <a:buNone/>
            </a:pPr>
            <a:r>
              <a:rPr lang="en-US" i="1" dirty="0" smtClean="0">
                <a:latin typeface="Arial" charset="0"/>
              </a:rPr>
              <a:t>       </a:t>
            </a:r>
            <a:r>
              <a:rPr lang="ru-RU" i="1" dirty="0" err="1" smtClean="0">
                <a:latin typeface="Arial" charset="0"/>
              </a:rPr>
              <a:t>Dientamoeba</a:t>
            </a:r>
            <a:r>
              <a:rPr lang="ru-RU" i="1" dirty="0" smtClean="0">
                <a:latin typeface="Arial" charset="0"/>
              </a:rPr>
              <a:t> </a:t>
            </a:r>
            <a:r>
              <a:rPr lang="ru-RU" i="1" dirty="0" err="1" smtClean="0">
                <a:latin typeface="Arial" charset="0"/>
              </a:rPr>
              <a:t>fragilis</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a</a:t>
            </a:r>
            <a:r>
              <a:rPr lang="ru-RU" dirty="0" smtClean="0">
                <a:latin typeface="Arial" charset="0"/>
              </a:rPr>
              <a:t> </a:t>
            </a:r>
            <a:r>
              <a:rPr lang="ru-RU" dirty="0" err="1" smtClean="0">
                <a:latin typeface="Arial" charset="0"/>
              </a:rPr>
              <a:t>nonflagellated</a:t>
            </a:r>
            <a:r>
              <a:rPr lang="ru-RU" dirty="0" smtClean="0">
                <a:latin typeface="Arial" charset="0"/>
              </a:rPr>
              <a:t> </a:t>
            </a:r>
            <a:r>
              <a:rPr lang="ru-RU" dirty="0" err="1" smtClean="0">
                <a:latin typeface="Arial" charset="0"/>
              </a:rPr>
              <a:t>protozoan</a:t>
            </a:r>
            <a:r>
              <a:rPr lang="ru-RU" dirty="0" smtClean="0">
                <a:latin typeface="Arial" charset="0"/>
              </a:rPr>
              <a:t> </a:t>
            </a:r>
            <a:r>
              <a:rPr lang="ru-RU" dirty="0" err="1" smtClean="0">
                <a:latin typeface="Arial" charset="0"/>
              </a:rPr>
              <a:t>that</a:t>
            </a:r>
            <a:r>
              <a:rPr lang="ru-RU" dirty="0" smtClean="0">
                <a:latin typeface="Arial" charset="0"/>
              </a:rPr>
              <a:t> </a:t>
            </a:r>
            <a:r>
              <a:rPr lang="ru-RU" dirty="0" err="1" smtClean="0">
                <a:latin typeface="Arial" charset="0"/>
              </a:rPr>
              <a:t>infects</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large</a:t>
            </a:r>
            <a:r>
              <a:rPr lang="ru-RU" dirty="0" smtClean="0">
                <a:latin typeface="Arial" charset="0"/>
              </a:rPr>
              <a:t> </a:t>
            </a:r>
            <a:r>
              <a:rPr lang="ru-RU" dirty="0" err="1" smtClean="0">
                <a:latin typeface="Arial" charset="0"/>
              </a:rPr>
              <a:t>intestine.Transmission</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thought</a:t>
            </a:r>
            <a:r>
              <a:rPr lang="ru-RU" dirty="0" smtClean="0">
                <a:latin typeface="Arial" charset="0"/>
              </a:rPr>
              <a:t> </a:t>
            </a:r>
            <a:r>
              <a:rPr lang="ru-RU" dirty="0" err="1" smtClean="0">
                <a:latin typeface="Arial" charset="0"/>
              </a:rPr>
              <a:t>to</a:t>
            </a:r>
            <a:r>
              <a:rPr lang="ru-RU" dirty="0" smtClean="0">
                <a:latin typeface="Arial" charset="0"/>
              </a:rPr>
              <a:t> </a:t>
            </a:r>
            <a:r>
              <a:rPr lang="ru-RU" dirty="0" err="1" smtClean="0">
                <a:latin typeface="Arial" charset="0"/>
              </a:rPr>
              <a:t>be</a:t>
            </a:r>
            <a:r>
              <a:rPr lang="ru-RU" dirty="0" smtClean="0">
                <a:latin typeface="Arial" charset="0"/>
              </a:rPr>
              <a:t> </a:t>
            </a:r>
            <a:r>
              <a:rPr lang="ru-RU" dirty="0" err="1" smtClean="0">
                <a:latin typeface="Arial" charset="0"/>
              </a:rPr>
              <a:t>via</a:t>
            </a:r>
            <a:r>
              <a:rPr lang="ru-RU" dirty="0" smtClean="0">
                <a:latin typeface="Arial" charset="0"/>
              </a:rPr>
              <a:t> </a:t>
            </a:r>
            <a:r>
              <a:rPr lang="ru-RU" dirty="0" err="1" smtClean="0">
                <a:latin typeface="Arial" charset="0"/>
              </a:rPr>
              <a:t>human-to-human</a:t>
            </a:r>
            <a:r>
              <a:rPr lang="ru-RU" dirty="0" smtClean="0">
                <a:latin typeface="Arial" charset="0"/>
              </a:rPr>
              <a:t> </a:t>
            </a:r>
            <a:r>
              <a:rPr lang="ru-RU" dirty="0" err="1" smtClean="0">
                <a:latin typeface="Arial" charset="0"/>
              </a:rPr>
              <a:t>fecal-oral</a:t>
            </a:r>
            <a:r>
              <a:rPr lang="ru-RU" dirty="0" smtClean="0">
                <a:latin typeface="Arial" charset="0"/>
              </a:rPr>
              <a:t> </a:t>
            </a:r>
            <a:r>
              <a:rPr lang="ru-RU" dirty="0" err="1" smtClean="0">
                <a:latin typeface="Arial" charset="0"/>
              </a:rPr>
              <a:t>spread</a:t>
            </a:r>
            <a:r>
              <a:rPr lang="ru-RU" dirty="0" smtClean="0">
                <a:latin typeface="Arial" charset="0"/>
              </a:rPr>
              <a:t> </a:t>
            </a:r>
            <a:r>
              <a:rPr lang="ru-RU" dirty="0" err="1" smtClean="0">
                <a:latin typeface="Arial" charset="0"/>
              </a:rPr>
              <a:t>or</a:t>
            </a:r>
            <a:r>
              <a:rPr lang="ru-RU" dirty="0" smtClean="0">
                <a:latin typeface="Arial" charset="0"/>
              </a:rPr>
              <a:t> </a:t>
            </a:r>
            <a:r>
              <a:rPr lang="ru-RU" dirty="0" err="1" smtClean="0">
                <a:latin typeface="Arial" charset="0"/>
              </a:rPr>
              <a:t>via</a:t>
            </a:r>
            <a:r>
              <a:rPr lang="ru-RU" dirty="0" smtClean="0">
                <a:latin typeface="Arial" charset="0"/>
              </a:rPr>
              <a:t> </a:t>
            </a:r>
            <a:r>
              <a:rPr lang="ru-RU" dirty="0" err="1" smtClean="0">
                <a:latin typeface="Arial" charset="0"/>
              </a:rPr>
              <a:t>coinfection</a:t>
            </a:r>
            <a:r>
              <a:rPr lang="ru-RU" dirty="0" smtClean="0">
                <a:latin typeface="Arial" charset="0"/>
              </a:rPr>
              <a:t> </a:t>
            </a:r>
            <a:r>
              <a:rPr lang="ru-RU" dirty="0" err="1" smtClean="0">
                <a:latin typeface="Arial" charset="0"/>
              </a:rPr>
              <a:t>with</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eggs</a:t>
            </a:r>
            <a:r>
              <a:rPr lang="ru-RU" dirty="0" smtClean="0">
                <a:latin typeface="Arial" charset="0"/>
              </a:rPr>
              <a:t> </a:t>
            </a:r>
            <a:r>
              <a:rPr lang="ru-RU" dirty="0" err="1" smtClean="0">
                <a:latin typeface="Arial" charset="0"/>
              </a:rPr>
              <a:t>of</a:t>
            </a:r>
            <a:r>
              <a:rPr lang="ru-RU" dirty="0" smtClean="0">
                <a:latin typeface="Arial" charset="0"/>
              </a:rPr>
              <a:t> </a:t>
            </a:r>
            <a:r>
              <a:rPr lang="ru-RU" i="1" dirty="0" smtClean="0">
                <a:latin typeface="Arial" charset="0"/>
              </a:rPr>
              <a:t>E</a:t>
            </a:r>
            <a:r>
              <a:rPr lang="en-US" i="1" dirty="0" smtClean="0">
                <a:latin typeface="Arial" charset="0"/>
              </a:rPr>
              <a:t>.</a:t>
            </a:r>
            <a:r>
              <a:rPr lang="ru-RU" i="1" dirty="0" smtClean="0">
                <a:latin typeface="Arial" charset="0"/>
              </a:rPr>
              <a:t> </a:t>
            </a:r>
            <a:r>
              <a:rPr lang="ru-RU" i="1" dirty="0" err="1" smtClean="0">
                <a:latin typeface="Arial" charset="0"/>
              </a:rPr>
              <a:t>vermicularis</a:t>
            </a:r>
            <a:r>
              <a:rPr lang="ru-RU" dirty="0" smtClean="0">
                <a:latin typeface="Arial" charset="0"/>
              </a:rPr>
              <a:t> (</a:t>
            </a:r>
            <a:r>
              <a:rPr lang="ru-RU" dirty="0" err="1" smtClean="0">
                <a:latin typeface="Arial" charset="0"/>
              </a:rPr>
              <a:t>human</a:t>
            </a:r>
            <a:r>
              <a:rPr lang="ru-RU" dirty="0" smtClean="0">
                <a:latin typeface="Arial" charset="0"/>
              </a:rPr>
              <a:t> </a:t>
            </a:r>
            <a:r>
              <a:rPr lang="ru-RU" dirty="0" err="1" smtClean="0">
                <a:latin typeface="Arial" charset="0"/>
              </a:rPr>
              <a:t>pinworm</a:t>
            </a:r>
            <a:r>
              <a:rPr lang="ru-RU" dirty="0" smtClean="0">
                <a:latin typeface="Arial" charset="0"/>
              </a:rPr>
              <a:t>)</a:t>
            </a:r>
            <a:r>
              <a:rPr lang="en-US" dirty="0" smtClean="0">
                <a:latin typeface="Arial" charset="0"/>
              </a:rPr>
              <a:t>. N</a:t>
            </a:r>
            <a:r>
              <a:rPr lang="ru-RU" dirty="0" err="1" smtClean="0">
                <a:latin typeface="Arial" charset="0"/>
              </a:rPr>
              <a:t>o</a:t>
            </a:r>
            <a:r>
              <a:rPr lang="ru-RU" dirty="0" smtClean="0">
                <a:latin typeface="Arial" charset="0"/>
              </a:rPr>
              <a:t> </a:t>
            </a:r>
            <a:r>
              <a:rPr lang="ru-RU" dirty="0" err="1" smtClean="0">
                <a:latin typeface="Arial" charset="0"/>
              </a:rPr>
              <a:t>cystic</a:t>
            </a:r>
            <a:r>
              <a:rPr lang="ru-RU" dirty="0" smtClean="0">
                <a:latin typeface="Arial" charset="0"/>
              </a:rPr>
              <a:t> </a:t>
            </a:r>
            <a:r>
              <a:rPr lang="ru-RU" dirty="0" err="1" smtClean="0">
                <a:latin typeface="Arial" charset="0"/>
              </a:rPr>
              <a:t>stage</a:t>
            </a:r>
            <a:r>
              <a:rPr lang="ru-RU" dirty="0" smtClean="0">
                <a:latin typeface="Arial" charset="0"/>
              </a:rPr>
              <a:t> </a:t>
            </a:r>
            <a:r>
              <a:rPr lang="ru-RU" dirty="0" err="1" smtClean="0">
                <a:latin typeface="Arial" charset="0"/>
              </a:rPr>
              <a:t>has</a:t>
            </a:r>
            <a:r>
              <a:rPr lang="ru-RU" dirty="0" smtClean="0">
                <a:latin typeface="Arial" charset="0"/>
              </a:rPr>
              <a:t> </a:t>
            </a:r>
            <a:r>
              <a:rPr lang="ru-RU" dirty="0" err="1" smtClean="0">
                <a:latin typeface="Arial" charset="0"/>
              </a:rPr>
              <a:t>been</a:t>
            </a:r>
            <a:r>
              <a:rPr lang="ru-RU" dirty="0" smtClean="0">
                <a:latin typeface="Arial" charset="0"/>
              </a:rPr>
              <a:t> </a:t>
            </a:r>
            <a:r>
              <a:rPr lang="ru-RU" dirty="0" err="1" smtClean="0">
                <a:latin typeface="Arial" charset="0"/>
              </a:rPr>
              <a:t>definitively</a:t>
            </a:r>
            <a:r>
              <a:rPr lang="ru-RU" dirty="0" smtClean="0">
                <a:latin typeface="Arial" charset="0"/>
              </a:rPr>
              <a:t> </a:t>
            </a:r>
            <a:r>
              <a:rPr lang="ru-RU" dirty="0" err="1" smtClean="0">
                <a:latin typeface="Arial" charset="0"/>
              </a:rPr>
              <a:t>identified</a:t>
            </a:r>
            <a:r>
              <a:rPr lang="ru-RU" dirty="0" smtClean="0">
                <a:latin typeface="Arial" charset="0"/>
              </a:rPr>
              <a:t>.</a:t>
            </a:r>
          </a:p>
          <a:p>
            <a:pPr marL="0" lvl="0" indent="0" eaLnBrk="0" fontAlgn="base" hangingPunct="0">
              <a:spcBef>
                <a:spcPct val="0"/>
              </a:spcBef>
              <a:spcAft>
                <a:spcPct val="0"/>
              </a:spcAft>
              <a:buNone/>
            </a:pPr>
            <a:r>
              <a:rPr lang="ru-RU" dirty="0" err="1" smtClean="0">
                <a:latin typeface="Arial" charset="0"/>
              </a:rPr>
              <a:t>Trophozoites</a:t>
            </a:r>
            <a:r>
              <a:rPr lang="ru-RU" dirty="0" smtClean="0">
                <a:latin typeface="Arial" charset="0"/>
              </a:rPr>
              <a:t> </a:t>
            </a:r>
            <a:r>
              <a:rPr lang="ru-RU" dirty="0" err="1" smtClean="0">
                <a:latin typeface="Arial" charset="0"/>
              </a:rPr>
              <a:t>infect</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mucosal</a:t>
            </a:r>
            <a:r>
              <a:rPr lang="ru-RU" dirty="0" smtClean="0">
                <a:latin typeface="Arial" charset="0"/>
              </a:rPr>
              <a:t> </a:t>
            </a:r>
            <a:r>
              <a:rPr lang="ru-RU" dirty="0" err="1" smtClean="0">
                <a:latin typeface="Arial" charset="0"/>
              </a:rPr>
              <a:t>crypt</a:t>
            </a:r>
            <a:r>
              <a:rPr lang="ru-RU" dirty="0" smtClean="0">
                <a:latin typeface="Arial" charset="0"/>
              </a:rPr>
              <a:t> </a:t>
            </a:r>
            <a:r>
              <a:rPr lang="ru-RU" dirty="0" err="1" smtClean="0">
                <a:latin typeface="Arial" charset="0"/>
              </a:rPr>
              <a:t>cells</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large</a:t>
            </a:r>
            <a:r>
              <a:rPr lang="ru-RU" dirty="0" smtClean="0">
                <a:latin typeface="Arial" charset="0"/>
              </a:rPr>
              <a:t> </a:t>
            </a:r>
            <a:r>
              <a:rPr lang="ru-RU" dirty="0" err="1" smtClean="0">
                <a:latin typeface="Arial" charset="0"/>
              </a:rPr>
              <a:t>intestine</a:t>
            </a:r>
            <a:r>
              <a:rPr lang="en-US" dirty="0" smtClean="0">
                <a:latin typeface="Arial" charset="0"/>
              </a:rPr>
              <a:t>, </a:t>
            </a:r>
            <a:r>
              <a:rPr lang="ru-RU" dirty="0" err="1" smtClean="0">
                <a:latin typeface="Arial" charset="0"/>
              </a:rPr>
              <a:t>invoking</a:t>
            </a:r>
            <a:r>
              <a:rPr lang="ru-RU" dirty="0" smtClean="0">
                <a:latin typeface="Arial" charset="0"/>
              </a:rPr>
              <a:t> </a:t>
            </a:r>
            <a:r>
              <a:rPr lang="ru-RU" dirty="0" err="1" smtClean="0">
                <a:latin typeface="Arial" charset="0"/>
              </a:rPr>
              <a:t>an</a:t>
            </a:r>
            <a:r>
              <a:rPr lang="ru-RU" dirty="0" smtClean="0">
                <a:latin typeface="Arial" charset="0"/>
              </a:rPr>
              <a:t> </a:t>
            </a:r>
            <a:r>
              <a:rPr lang="ru-RU" dirty="0" err="1" smtClean="0">
                <a:latin typeface="Arial" charset="0"/>
              </a:rPr>
              <a:t>eosinophilic</a:t>
            </a:r>
            <a:r>
              <a:rPr lang="ru-RU" dirty="0" smtClean="0">
                <a:latin typeface="Arial" charset="0"/>
              </a:rPr>
              <a:t> </a:t>
            </a:r>
            <a:r>
              <a:rPr lang="ru-RU" dirty="0" err="1" smtClean="0">
                <a:latin typeface="Arial" charset="0"/>
              </a:rPr>
              <a:t>inflammatory</a:t>
            </a:r>
            <a:r>
              <a:rPr lang="ru-RU" dirty="0" smtClean="0">
                <a:latin typeface="Arial" charset="0"/>
              </a:rPr>
              <a:t> </a:t>
            </a:r>
            <a:r>
              <a:rPr lang="ru-RU" dirty="0" err="1" smtClean="0">
                <a:latin typeface="Arial" charset="0"/>
              </a:rPr>
              <a:t>response</a:t>
            </a:r>
            <a:r>
              <a:rPr lang="ru-RU" dirty="0" smtClean="0">
                <a:latin typeface="Arial" charset="0"/>
              </a:rPr>
              <a:t>. </a:t>
            </a:r>
            <a:r>
              <a:rPr lang="ru-RU" dirty="0" err="1" smtClean="0">
                <a:latin typeface="Arial" charset="0"/>
              </a:rPr>
              <a:t>Abdominal</a:t>
            </a:r>
            <a:r>
              <a:rPr lang="ru-RU" dirty="0" smtClean="0">
                <a:latin typeface="Arial" charset="0"/>
              </a:rPr>
              <a:t> </a:t>
            </a:r>
            <a:r>
              <a:rPr lang="ru-RU" dirty="0" err="1" smtClean="0">
                <a:latin typeface="Arial" charset="0"/>
              </a:rPr>
              <a:t>pain</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nonbloody</a:t>
            </a:r>
            <a:r>
              <a:rPr lang="ru-RU" dirty="0" smtClean="0">
                <a:latin typeface="Arial" charset="0"/>
              </a:rPr>
              <a:t> </a:t>
            </a:r>
            <a:r>
              <a:rPr lang="ru-RU" dirty="0" err="1" smtClean="0">
                <a:latin typeface="Arial" charset="0"/>
              </a:rPr>
              <a:t>diarrhea</a:t>
            </a:r>
            <a:r>
              <a:rPr lang="ru-RU" dirty="0" smtClean="0">
                <a:latin typeface="Arial" charset="0"/>
              </a:rPr>
              <a:t> </a:t>
            </a:r>
            <a:r>
              <a:rPr lang="ru-RU" dirty="0" err="1" smtClean="0">
                <a:latin typeface="Arial" charset="0"/>
              </a:rPr>
              <a:t>are</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most</a:t>
            </a:r>
            <a:r>
              <a:rPr lang="ru-RU" dirty="0" smtClean="0">
                <a:latin typeface="Arial" charset="0"/>
              </a:rPr>
              <a:t> </a:t>
            </a:r>
            <a:r>
              <a:rPr lang="ru-RU" dirty="0" err="1" smtClean="0">
                <a:latin typeface="Arial" charset="0"/>
              </a:rPr>
              <a:t>common</a:t>
            </a:r>
            <a:r>
              <a:rPr lang="ru-RU" dirty="0" smtClean="0">
                <a:latin typeface="Arial" charset="0"/>
              </a:rPr>
              <a:t> </a:t>
            </a:r>
            <a:r>
              <a:rPr lang="ru-RU" dirty="0" err="1" smtClean="0">
                <a:latin typeface="Arial" charset="0"/>
              </a:rPr>
              <a:t>symptoms</a:t>
            </a:r>
            <a:r>
              <a:rPr lang="ru-RU" dirty="0" smtClean="0">
                <a:latin typeface="Arial" charset="0"/>
              </a:rPr>
              <a:t>, </a:t>
            </a:r>
            <a:r>
              <a:rPr lang="ru-RU" dirty="0" err="1" smtClean="0">
                <a:latin typeface="Arial" charset="0"/>
              </a:rPr>
              <a:t>but</a:t>
            </a:r>
            <a:r>
              <a:rPr lang="ru-RU" dirty="0" smtClean="0">
                <a:latin typeface="Arial" charset="0"/>
              </a:rPr>
              <a:t> </a:t>
            </a:r>
            <a:r>
              <a:rPr lang="ru-RU" dirty="0" err="1" smtClean="0">
                <a:latin typeface="Arial" charset="0"/>
              </a:rPr>
              <a:t>anorexia</a:t>
            </a:r>
            <a:r>
              <a:rPr lang="ru-RU" dirty="0" smtClean="0">
                <a:latin typeface="Arial" charset="0"/>
              </a:rPr>
              <a:t>, </a:t>
            </a:r>
            <a:r>
              <a:rPr lang="ru-RU" dirty="0" err="1" smtClean="0">
                <a:latin typeface="Arial" charset="0"/>
              </a:rPr>
              <a:t>weight</a:t>
            </a:r>
            <a:r>
              <a:rPr lang="ru-RU" dirty="0" smtClean="0">
                <a:latin typeface="Arial" charset="0"/>
              </a:rPr>
              <a:t> </a:t>
            </a:r>
            <a:r>
              <a:rPr lang="ru-RU" dirty="0" err="1" smtClean="0">
                <a:latin typeface="Arial" charset="0"/>
              </a:rPr>
              <a:t>loss</a:t>
            </a:r>
            <a:r>
              <a:rPr lang="ru-RU" dirty="0" smtClean="0">
                <a:latin typeface="Arial" charset="0"/>
              </a:rPr>
              <a:t>, </a:t>
            </a:r>
            <a:r>
              <a:rPr lang="ru-RU" dirty="0" err="1" smtClean="0">
                <a:latin typeface="Arial" charset="0"/>
              </a:rPr>
              <a:t>nausea</a:t>
            </a:r>
            <a:r>
              <a:rPr lang="ru-RU" dirty="0" smtClean="0">
                <a:latin typeface="Arial" charset="0"/>
              </a:rPr>
              <a:t>, </a:t>
            </a:r>
            <a:r>
              <a:rPr lang="ru-RU" dirty="0" err="1" smtClean="0">
                <a:latin typeface="Arial" charset="0"/>
              </a:rPr>
              <a:t>vomiting</a:t>
            </a:r>
            <a:r>
              <a:rPr lang="ru-RU" dirty="0" smtClean="0">
                <a:latin typeface="Arial" charset="0"/>
              </a:rPr>
              <a:t>, </a:t>
            </a:r>
            <a:r>
              <a:rPr lang="ru-RU" dirty="0" err="1" smtClean="0">
                <a:latin typeface="Arial" charset="0"/>
              </a:rPr>
              <a:t>flatulence</a:t>
            </a:r>
            <a:r>
              <a:rPr lang="ru-RU" dirty="0" smtClean="0">
                <a:latin typeface="Arial" charset="0"/>
              </a:rPr>
              <a:t>, </a:t>
            </a:r>
            <a:r>
              <a:rPr lang="ru-RU" dirty="0" err="1" smtClean="0">
                <a:latin typeface="Arial" charset="0"/>
              </a:rPr>
              <a:t>headaches</a:t>
            </a:r>
            <a:r>
              <a:rPr lang="ru-RU" dirty="0" smtClean="0">
                <a:latin typeface="Arial" charset="0"/>
              </a:rPr>
              <a:t>, </a:t>
            </a:r>
            <a:r>
              <a:rPr lang="ru-RU" dirty="0" err="1" smtClean="0">
                <a:latin typeface="Arial" charset="0"/>
              </a:rPr>
              <a:t>fever</a:t>
            </a:r>
            <a:r>
              <a:rPr lang="ru-RU" dirty="0" smtClean="0">
                <a:latin typeface="Arial" charset="0"/>
              </a:rPr>
              <a:t>, </a:t>
            </a:r>
            <a:r>
              <a:rPr lang="ru-RU" dirty="0" err="1" smtClean="0">
                <a:latin typeface="Arial" charset="0"/>
              </a:rPr>
              <a:t>malaise</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fatigue</a:t>
            </a:r>
            <a:r>
              <a:rPr lang="ru-RU" dirty="0" smtClean="0">
                <a:latin typeface="Arial" charset="0"/>
              </a:rPr>
              <a:t> </a:t>
            </a:r>
            <a:r>
              <a:rPr lang="ru-RU" dirty="0" err="1" smtClean="0">
                <a:latin typeface="Arial" charset="0"/>
              </a:rPr>
              <a:t>may</a:t>
            </a:r>
            <a:r>
              <a:rPr lang="ru-RU" dirty="0" smtClean="0">
                <a:latin typeface="Arial" charset="0"/>
              </a:rPr>
              <a:t> </a:t>
            </a:r>
            <a:r>
              <a:rPr lang="ru-RU" dirty="0" err="1" smtClean="0">
                <a:latin typeface="Arial" charset="0"/>
              </a:rPr>
              <a:t>also</a:t>
            </a:r>
            <a:r>
              <a:rPr lang="ru-RU" dirty="0" smtClean="0">
                <a:latin typeface="Arial" charset="0"/>
              </a:rPr>
              <a:t> </a:t>
            </a:r>
            <a:r>
              <a:rPr lang="ru-RU" dirty="0" err="1" smtClean="0">
                <a:latin typeface="Arial" charset="0"/>
              </a:rPr>
              <a:t>develop</a:t>
            </a:r>
            <a:r>
              <a:rPr lang="en-US" dirty="0" smtClean="0">
                <a:latin typeface="Arial" charset="0"/>
              </a:rPr>
              <a:t>.</a:t>
            </a:r>
            <a:endParaRPr lang="ru-RU" dirty="0" smtClean="0">
              <a:latin typeface="Arial" charset="0"/>
            </a:endParaRPr>
          </a:p>
          <a:p>
            <a:pPr marL="0" lvl="0" indent="0" eaLnBrk="0" fontAlgn="base" hangingPunct="0">
              <a:spcBef>
                <a:spcPct val="0"/>
              </a:spcBef>
              <a:spcAft>
                <a:spcPct val="0"/>
              </a:spcAft>
              <a:buNone/>
            </a:pPr>
            <a:r>
              <a:rPr lang="en-US" b="1" dirty="0" smtClean="0">
                <a:latin typeface="Arial" charset="0"/>
              </a:rPr>
              <a:t>       D</a:t>
            </a:r>
            <a:r>
              <a:rPr lang="ru-RU" b="1" dirty="0" err="1" smtClean="0">
                <a:latin typeface="Arial" charset="0"/>
              </a:rPr>
              <a:t>iagnosis</a:t>
            </a:r>
            <a:r>
              <a:rPr lang="en-US" b="1" dirty="0" smtClean="0">
                <a:latin typeface="Arial" charset="0"/>
              </a:rPr>
              <a:t>:</a:t>
            </a:r>
            <a:r>
              <a:rPr lang="ru-RU" b="1" dirty="0" smtClean="0">
                <a:latin typeface="Arial" charset="0"/>
              </a:rPr>
              <a:t> </a:t>
            </a:r>
            <a:r>
              <a:rPr lang="ru-RU" dirty="0" err="1" smtClean="0">
                <a:latin typeface="Arial" charset="0"/>
              </a:rPr>
              <a:t>microscop</a:t>
            </a:r>
            <a:r>
              <a:rPr lang="en-US" dirty="0" smtClean="0">
                <a:latin typeface="Arial" charset="0"/>
              </a:rPr>
              <a:t>y</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permanently</a:t>
            </a:r>
            <a:r>
              <a:rPr lang="ru-RU" dirty="0" smtClean="0">
                <a:latin typeface="Arial" charset="0"/>
              </a:rPr>
              <a:t> </a:t>
            </a:r>
            <a:r>
              <a:rPr lang="ru-RU" dirty="0" err="1" smtClean="0">
                <a:latin typeface="Arial" charset="0"/>
              </a:rPr>
              <a:t>stained</a:t>
            </a:r>
            <a:r>
              <a:rPr lang="ru-RU" dirty="0" smtClean="0">
                <a:latin typeface="Arial" charset="0"/>
              </a:rPr>
              <a:t> </a:t>
            </a:r>
            <a:r>
              <a:rPr lang="ru-RU" dirty="0" err="1" smtClean="0">
                <a:latin typeface="Arial" charset="0"/>
              </a:rPr>
              <a:t>fresh</a:t>
            </a:r>
            <a:r>
              <a:rPr lang="ru-RU" dirty="0" smtClean="0">
                <a:latin typeface="Arial" charset="0"/>
              </a:rPr>
              <a:t> </a:t>
            </a:r>
            <a:r>
              <a:rPr lang="ru-RU" dirty="0" err="1" smtClean="0">
                <a:latin typeface="Arial" charset="0"/>
              </a:rPr>
              <a:t>fecal</a:t>
            </a:r>
            <a:r>
              <a:rPr lang="ru-RU" dirty="0" smtClean="0">
                <a:latin typeface="Arial" charset="0"/>
              </a:rPr>
              <a:t> </a:t>
            </a:r>
            <a:r>
              <a:rPr lang="ru-RU" dirty="0" err="1" smtClean="0">
                <a:latin typeface="Arial" charset="0"/>
              </a:rPr>
              <a:t>smears</a:t>
            </a:r>
            <a:r>
              <a:rPr lang="ru-RU" dirty="0" smtClean="0">
                <a:latin typeface="Arial" charset="0"/>
              </a:rPr>
              <a:t> (</a:t>
            </a:r>
            <a:r>
              <a:rPr lang="ru-RU" dirty="0" err="1" smtClean="0">
                <a:latin typeface="Arial" charset="0"/>
              </a:rPr>
              <a:t>trichrome</a:t>
            </a:r>
            <a:r>
              <a:rPr lang="ru-RU" dirty="0" smtClean="0">
                <a:latin typeface="Arial" charset="0"/>
              </a:rPr>
              <a:t>), </a:t>
            </a:r>
            <a:r>
              <a:rPr lang="ru-RU" dirty="0" err="1" smtClean="0">
                <a:latin typeface="Arial" charset="0"/>
              </a:rPr>
              <a:t>which</a:t>
            </a:r>
            <a:r>
              <a:rPr lang="ru-RU" dirty="0" smtClean="0">
                <a:latin typeface="Arial" charset="0"/>
              </a:rPr>
              <a:t> </a:t>
            </a:r>
            <a:r>
              <a:rPr lang="ru-RU" dirty="0" err="1" smtClean="0">
                <a:latin typeface="Arial" charset="0"/>
              </a:rPr>
              <a:t>show</a:t>
            </a:r>
            <a:r>
              <a:rPr lang="ru-RU" dirty="0" smtClean="0">
                <a:latin typeface="Arial" charset="0"/>
              </a:rPr>
              <a:t> </a:t>
            </a:r>
            <a:r>
              <a:rPr lang="ru-RU" dirty="0" err="1" smtClean="0">
                <a:latin typeface="Arial" charset="0"/>
              </a:rPr>
              <a:t>a</a:t>
            </a:r>
            <a:r>
              <a:rPr lang="ru-RU" dirty="0" smtClean="0">
                <a:latin typeface="Arial" charset="0"/>
              </a:rPr>
              <a:t> </a:t>
            </a:r>
            <a:r>
              <a:rPr lang="ru-RU" dirty="0" err="1" smtClean="0">
                <a:latin typeface="Arial" charset="0"/>
              </a:rPr>
              <a:t>characteristic</a:t>
            </a:r>
            <a:r>
              <a:rPr lang="ru-RU" dirty="0" smtClean="0">
                <a:latin typeface="Arial" charset="0"/>
              </a:rPr>
              <a:t> </a:t>
            </a:r>
            <a:r>
              <a:rPr lang="ru-RU" dirty="0" err="1" smtClean="0">
                <a:latin typeface="Arial" charset="0"/>
              </a:rPr>
              <a:t>pleomorphic</a:t>
            </a:r>
            <a:r>
              <a:rPr lang="ru-RU" dirty="0" smtClean="0">
                <a:latin typeface="Arial" charset="0"/>
              </a:rPr>
              <a:t> </a:t>
            </a:r>
            <a:r>
              <a:rPr lang="ru-RU" dirty="0" err="1" smtClean="0">
                <a:latin typeface="Arial" charset="0"/>
              </a:rPr>
              <a:t>trophozoite</a:t>
            </a:r>
            <a:r>
              <a:rPr lang="ru-RU" dirty="0" smtClean="0">
                <a:latin typeface="Arial" charset="0"/>
              </a:rPr>
              <a:t> </a:t>
            </a:r>
            <a:r>
              <a:rPr lang="ru-RU" dirty="0" err="1" smtClean="0">
                <a:latin typeface="Arial" charset="0"/>
              </a:rPr>
              <a:t>with</a:t>
            </a:r>
            <a:r>
              <a:rPr lang="ru-RU" dirty="0" smtClean="0">
                <a:latin typeface="Arial" charset="0"/>
              </a:rPr>
              <a:t> </a:t>
            </a:r>
            <a:r>
              <a:rPr lang="ru-RU" dirty="0" err="1" smtClean="0">
                <a:latin typeface="Arial" charset="0"/>
              </a:rPr>
              <a:t>up</a:t>
            </a:r>
            <a:r>
              <a:rPr lang="ru-RU" dirty="0" smtClean="0">
                <a:latin typeface="Arial" charset="0"/>
              </a:rPr>
              <a:t> </a:t>
            </a:r>
            <a:r>
              <a:rPr lang="ru-RU" dirty="0" err="1" smtClean="0">
                <a:latin typeface="Arial" charset="0"/>
              </a:rPr>
              <a:t>to</a:t>
            </a:r>
            <a:r>
              <a:rPr lang="ru-RU" dirty="0" smtClean="0">
                <a:latin typeface="Arial" charset="0"/>
              </a:rPr>
              <a:t> </a:t>
            </a:r>
            <a:r>
              <a:rPr lang="ru-RU" dirty="0" err="1" smtClean="0">
                <a:latin typeface="Arial" charset="0"/>
              </a:rPr>
              <a:t>four</a:t>
            </a:r>
            <a:r>
              <a:rPr lang="ru-RU" dirty="0" smtClean="0">
                <a:latin typeface="Arial" charset="0"/>
              </a:rPr>
              <a:t> </a:t>
            </a:r>
            <a:r>
              <a:rPr lang="ru-RU" dirty="0" err="1" smtClean="0">
                <a:latin typeface="Arial" charset="0"/>
              </a:rPr>
              <a:t>nuclei</a:t>
            </a:r>
            <a:r>
              <a:rPr lang="ru-RU" dirty="0" smtClean="0">
                <a:latin typeface="Arial" charset="0"/>
              </a:rPr>
              <a:t> (</a:t>
            </a:r>
            <a:r>
              <a:rPr lang="ru-RU" dirty="0" err="1" smtClean="0">
                <a:latin typeface="Arial" charset="0"/>
              </a:rPr>
              <a:t>most</a:t>
            </a:r>
            <a:r>
              <a:rPr lang="ru-RU" dirty="0" smtClean="0">
                <a:latin typeface="Arial" charset="0"/>
              </a:rPr>
              <a:t> </a:t>
            </a:r>
            <a:r>
              <a:rPr lang="ru-RU" dirty="0" err="1" smtClean="0">
                <a:latin typeface="Arial" charset="0"/>
              </a:rPr>
              <a:t>commonly</a:t>
            </a:r>
            <a:r>
              <a:rPr lang="ru-RU" dirty="0" smtClean="0">
                <a:latin typeface="Arial" charset="0"/>
              </a:rPr>
              <a:t> </a:t>
            </a:r>
            <a:r>
              <a:rPr lang="ru-RU" dirty="0" err="1" smtClean="0">
                <a:latin typeface="Arial" charset="0"/>
              </a:rPr>
              <a:t>binucleate</a:t>
            </a:r>
            <a:r>
              <a:rPr lang="ru-RU" dirty="0" smtClean="0">
                <a:latin typeface="Arial" charset="0"/>
              </a:rPr>
              <a:t>) </a:t>
            </a:r>
            <a:r>
              <a:rPr lang="ru-RU" dirty="0" err="1" smtClean="0">
                <a:latin typeface="Arial" charset="0"/>
              </a:rPr>
              <a:t>that</a:t>
            </a:r>
            <a:r>
              <a:rPr lang="ru-RU" dirty="0" smtClean="0">
                <a:latin typeface="Arial" charset="0"/>
              </a:rPr>
              <a:t> </a:t>
            </a:r>
            <a:r>
              <a:rPr lang="ru-RU" dirty="0" err="1" smtClean="0">
                <a:latin typeface="Arial" charset="0"/>
              </a:rPr>
              <a:t>are</a:t>
            </a:r>
            <a:r>
              <a:rPr lang="ru-RU" dirty="0" smtClean="0">
                <a:latin typeface="Arial" charset="0"/>
              </a:rPr>
              <a:t> </a:t>
            </a:r>
            <a:r>
              <a:rPr lang="ru-RU" dirty="0" err="1" smtClean="0">
                <a:latin typeface="Arial" charset="0"/>
              </a:rPr>
              <a:t>distinctive</a:t>
            </a:r>
            <a:r>
              <a:rPr lang="ru-RU" dirty="0" smtClean="0">
                <a:latin typeface="Arial" charset="0"/>
              </a:rPr>
              <a:t> </a:t>
            </a:r>
            <a:r>
              <a:rPr lang="ru-RU" dirty="0" err="1" smtClean="0">
                <a:latin typeface="Arial" charset="0"/>
              </a:rPr>
              <a:t>for</a:t>
            </a:r>
            <a:r>
              <a:rPr lang="ru-RU" dirty="0" smtClean="0">
                <a:latin typeface="Arial" charset="0"/>
              </a:rPr>
              <a:t> </a:t>
            </a:r>
            <a:r>
              <a:rPr lang="ru-RU" dirty="0" err="1" smtClean="0">
                <a:latin typeface="Arial" charset="0"/>
              </a:rPr>
              <a:t>their</a:t>
            </a:r>
            <a:r>
              <a:rPr lang="ru-RU" dirty="0" smtClean="0">
                <a:latin typeface="Arial" charset="0"/>
              </a:rPr>
              <a:t> </a:t>
            </a:r>
            <a:r>
              <a:rPr lang="ru-RU" dirty="0" err="1" smtClean="0">
                <a:latin typeface="Arial" charset="0"/>
              </a:rPr>
              <a:t>clumped</a:t>
            </a:r>
            <a:r>
              <a:rPr lang="ru-RU" dirty="0" smtClean="0">
                <a:latin typeface="Arial" charset="0"/>
              </a:rPr>
              <a:t> </a:t>
            </a:r>
            <a:r>
              <a:rPr lang="ru-RU" dirty="0" err="1" smtClean="0">
                <a:latin typeface="Arial" charset="0"/>
              </a:rPr>
              <a:t>chromatin</a:t>
            </a:r>
            <a:r>
              <a:rPr lang="ru-RU" dirty="0" smtClean="0">
                <a:latin typeface="Arial" charset="0"/>
              </a:rPr>
              <a:t> </a:t>
            </a:r>
            <a:r>
              <a:rPr lang="ru-RU" dirty="0" err="1" smtClean="0">
                <a:latin typeface="Arial" charset="0"/>
              </a:rPr>
              <a:t>granules</a:t>
            </a:r>
            <a:r>
              <a:rPr lang="en-US" dirty="0" smtClean="0">
                <a:latin typeface="Arial" charset="0"/>
              </a:rPr>
              <a:t>.</a:t>
            </a:r>
          </a:p>
          <a:p>
            <a:pPr marL="0" lvl="0" indent="0" eaLnBrk="0" fontAlgn="base" hangingPunct="0">
              <a:spcBef>
                <a:spcPct val="0"/>
              </a:spcBef>
              <a:spcAft>
                <a:spcPct val="0"/>
              </a:spcAft>
              <a:buNone/>
            </a:pPr>
            <a:r>
              <a:rPr lang="en-US" b="1" dirty="0" smtClean="0">
                <a:latin typeface="Arial" charset="0"/>
              </a:rPr>
              <a:t>       </a:t>
            </a:r>
            <a:r>
              <a:rPr lang="ru-RU" b="1" dirty="0" err="1" smtClean="0">
                <a:latin typeface="Arial" charset="0"/>
              </a:rPr>
              <a:t>Treatment</a:t>
            </a:r>
            <a:r>
              <a:rPr lang="en-US" b="1" dirty="0" smtClean="0">
                <a:latin typeface="Arial" charset="0"/>
              </a:rPr>
              <a:t>:</a:t>
            </a:r>
            <a:r>
              <a:rPr lang="ru-RU" dirty="0" smtClean="0">
                <a:latin typeface="Arial" charset="0"/>
              </a:rPr>
              <a:t> </a:t>
            </a:r>
            <a:r>
              <a:rPr lang="ru-RU" dirty="0" err="1" smtClean="0">
                <a:latin typeface="Arial" charset="0"/>
              </a:rPr>
              <a:t>typically</a:t>
            </a:r>
            <a:r>
              <a:rPr lang="ru-RU" dirty="0" smtClean="0">
                <a:latin typeface="Arial" charset="0"/>
              </a:rPr>
              <a:t> </a:t>
            </a:r>
            <a:r>
              <a:rPr lang="ru-RU" dirty="0" err="1" smtClean="0">
                <a:latin typeface="Arial" charset="0"/>
              </a:rPr>
              <a:t>involves</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use</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an</a:t>
            </a:r>
            <a:r>
              <a:rPr lang="ru-RU" dirty="0" smtClean="0">
                <a:latin typeface="Arial" charset="0"/>
              </a:rPr>
              <a:t> </a:t>
            </a:r>
            <a:r>
              <a:rPr lang="ru-RU" dirty="0" err="1" smtClean="0">
                <a:latin typeface="Arial" charset="0"/>
              </a:rPr>
              <a:t>ant</a:t>
            </a:r>
            <a:r>
              <a:rPr lang="en-US" dirty="0" err="1" smtClean="0">
                <a:latin typeface="Arial" charset="0"/>
              </a:rPr>
              <a:t>i</a:t>
            </a:r>
            <a:r>
              <a:rPr lang="ru-RU" dirty="0" err="1" smtClean="0">
                <a:latin typeface="Arial" charset="0"/>
              </a:rPr>
              <a:t>helmintic</a:t>
            </a:r>
            <a:r>
              <a:rPr lang="ru-RU" dirty="0" smtClean="0">
                <a:latin typeface="Arial" charset="0"/>
              </a:rPr>
              <a:t> </a:t>
            </a:r>
            <a:r>
              <a:rPr lang="ru-RU" dirty="0" err="1" smtClean="0">
                <a:latin typeface="Arial" charset="0"/>
              </a:rPr>
              <a:t>medication</a:t>
            </a:r>
            <a:r>
              <a:rPr lang="ru-RU" dirty="0" smtClean="0">
                <a:latin typeface="Arial" charset="0"/>
              </a:rPr>
              <a:t> </a:t>
            </a:r>
            <a:r>
              <a:rPr lang="ru-RU" dirty="0" err="1" smtClean="0">
                <a:latin typeface="Arial" charset="0"/>
              </a:rPr>
              <a:t>such</a:t>
            </a:r>
            <a:r>
              <a:rPr lang="ru-RU" dirty="0" smtClean="0">
                <a:latin typeface="Arial" charset="0"/>
              </a:rPr>
              <a:t> </a:t>
            </a:r>
            <a:r>
              <a:rPr lang="ru-RU" dirty="0" err="1" smtClean="0">
                <a:latin typeface="Arial" charset="0"/>
              </a:rPr>
              <a:t>as</a:t>
            </a:r>
            <a:r>
              <a:rPr lang="ru-RU" dirty="0" smtClean="0">
                <a:latin typeface="Arial" charset="0"/>
              </a:rPr>
              <a:t> </a:t>
            </a:r>
            <a:r>
              <a:rPr lang="ru-RU" dirty="0" err="1" smtClean="0">
                <a:latin typeface="Arial" charset="0"/>
              </a:rPr>
              <a:t>iodoquinol</a:t>
            </a:r>
            <a:r>
              <a:rPr lang="ru-RU" dirty="0" smtClean="0">
                <a:latin typeface="Arial" charset="0"/>
              </a:rPr>
              <a:t> (</a:t>
            </a:r>
            <a:r>
              <a:rPr lang="ru-RU" dirty="0" err="1" smtClean="0">
                <a:latin typeface="Arial" charset="0"/>
              </a:rPr>
              <a:t>drug</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choice</a:t>
            </a:r>
            <a:r>
              <a:rPr lang="ru-RU" dirty="0" smtClean="0">
                <a:latin typeface="Arial" charset="0"/>
              </a:rPr>
              <a:t>), </a:t>
            </a:r>
            <a:r>
              <a:rPr lang="ru-RU" dirty="0" err="1" smtClean="0">
                <a:latin typeface="Arial" charset="0"/>
              </a:rPr>
              <a:t>metronidazole</a:t>
            </a:r>
            <a:r>
              <a:rPr lang="ru-RU" dirty="0" smtClean="0">
                <a:latin typeface="Arial" charset="0"/>
              </a:rPr>
              <a:t>, </a:t>
            </a:r>
            <a:r>
              <a:rPr lang="ru-RU" dirty="0" err="1" smtClean="0">
                <a:latin typeface="Arial" charset="0"/>
              </a:rPr>
              <a:t>tetracycline</a:t>
            </a:r>
            <a:r>
              <a:rPr lang="ru-RU" dirty="0" smtClean="0">
                <a:latin typeface="Arial" charset="0"/>
              </a:rPr>
              <a:t>, </a:t>
            </a:r>
            <a:r>
              <a:rPr lang="ru-RU" dirty="0" err="1" smtClean="0">
                <a:latin typeface="Arial" charset="0"/>
              </a:rPr>
              <a:t>or</a:t>
            </a:r>
            <a:r>
              <a:rPr lang="ru-RU" dirty="0" smtClean="0">
                <a:latin typeface="Arial" charset="0"/>
              </a:rPr>
              <a:t> </a:t>
            </a:r>
            <a:r>
              <a:rPr lang="ru-RU" dirty="0" err="1" smtClean="0">
                <a:latin typeface="Arial" charset="0"/>
              </a:rPr>
              <a:t>paromomycin</a:t>
            </a:r>
            <a:r>
              <a:rPr lang="en-US" dirty="0" smtClean="0">
                <a:latin typeface="Arial" charset="0"/>
              </a:rPr>
              <a:t>.</a:t>
            </a:r>
            <a:endParaRPr lang="ru-RU" dirty="0" smtClean="0">
              <a:latin typeface="Arial" charset="0"/>
            </a:endParaRPr>
          </a:p>
          <a:p>
            <a:pPr marL="0" lvl="0" indent="0" eaLnBrk="0" fontAlgn="base" hangingPunct="0">
              <a:spcBef>
                <a:spcPct val="0"/>
              </a:spcBef>
              <a:spcAft>
                <a:spcPct val="0"/>
              </a:spcAft>
              <a:buNone/>
            </a:pPr>
            <a:endParaRPr lang="ru-RU" dirty="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046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Life cycle of</a:t>
            </a:r>
            <a:r>
              <a:rPr lang="uk-UA" i="1" dirty="0" smtClean="0">
                <a:solidFill>
                  <a:schemeClr val="tx1"/>
                </a:solidFill>
                <a:latin typeface="Arial" charset="0"/>
                <a:cs typeface="Arial" charset="0"/>
              </a:rPr>
              <a:t> </a:t>
            </a:r>
            <a:r>
              <a:rPr lang="uk-UA" i="1" dirty="0" err="1" smtClean="0">
                <a:solidFill>
                  <a:schemeClr val="tx1"/>
                </a:solidFill>
                <a:latin typeface="Arial" charset="0"/>
                <a:cs typeface="Arial" charset="0"/>
              </a:rPr>
              <a:t>Dientamoeba</a:t>
            </a:r>
            <a:r>
              <a:rPr lang="uk-UA" i="1" dirty="0" smtClean="0">
                <a:solidFill>
                  <a:schemeClr val="tx1"/>
                </a:solidFill>
                <a:latin typeface="Arial" charset="0"/>
                <a:cs typeface="Arial" charset="0"/>
              </a:rPr>
              <a:t> </a:t>
            </a:r>
            <a:r>
              <a:rPr lang="uk-UA" i="1" dirty="0" err="1" smtClean="0">
                <a:solidFill>
                  <a:schemeClr val="tx1"/>
                </a:solidFill>
                <a:latin typeface="Arial" charset="0"/>
                <a:cs typeface="Arial" charset="0"/>
              </a:rPr>
              <a:t>fragilis</a:t>
            </a:r>
            <a:r>
              <a:rPr lang="uk-UA" dirty="0" smtClean="0">
                <a:solidFill>
                  <a:schemeClr val="tx1"/>
                </a:solidFill>
                <a:latin typeface="Arial" charset="0"/>
                <a:cs typeface="Arial" charset="0"/>
              </a:rPr>
              <a:t> </a:t>
            </a:r>
            <a:endParaRPr lang="uk-UA" dirty="0"/>
          </a:p>
        </p:txBody>
      </p:sp>
      <p:pic>
        <p:nvPicPr>
          <p:cNvPr id="4" name="Місце для вмісту 3" descr="Dfragilis_LifeCycle.gif"/>
          <p:cNvPicPr>
            <a:picLocks noGrp="1" noChangeAspect="1"/>
          </p:cNvPicPr>
          <p:nvPr>
            <p:ph idx="1"/>
          </p:nvPr>
        </p:nvPicPr>
        <p:blipFill>
          <a:blip r:embed="rId2" cstate="print"/>
          <a:stretch>
            <a:fillRect/>
          </a:stretch>
        </p:blipFill>
        <p:spPr>
          <a:xfrm>
            <a:off x="1979712" y="444473"/>
            <a:ext cx="5040560" cy="3530827"/>
          </a:xfrm>
        </p:spPr>
      </p:pic>
      <p:sp>
        <p:nvSpPr>
          <p:cNvPr id="47105" name="Rectangle 1"/>
          <p:cNvSpPr>
            <a:spLocks noChangeArrowheads="1"/>
          </p:cNvSpPr>
          <p:nvPr/>
        </p:nvSpPr>
        <p:spPr bwMode="auto">
          <a:xfrm>
            <a:off x="0" y="4005064"/>
            <a:ext cx="9234259"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complete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life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cycle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of</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1" u="none" strike="noStrike" cap="none" normalizeH="0" baseline="0" dirty="0" smtClean="0">
                <a:ln>
                  <a:noFill/>
                </a:ln>
                <a:solidFill>
                  <a:schemeClr val="tx1"/>
                </a:solidFill>
                <a:effectLst/>
                <a:latin typeface="Arial" charset="0"/>
                <a:cs typeface="Arial" charset="0"/>
              </a:rPr>
              <a:t>D</a:t>
            </a:r>
            <a:r>
              <a:rPr kumimoji="0" lang="en-US" sz="1800" b="0" i="1" u="none" strike="noStrike" cap="none" normalizeH="0" baseline="0" dirty="0" smtClean="0">
                <a:ln>
                  <a:noFill/>
                </a:ln>
                <a:solidFill>
                  <a:schemeClr val="tx1"/>
                </a:solidFill>
                <a:effectLst/>
                <a:latin typeface="Arial" charset="0"/>
                <a:cs typeface="Arial" charset="0"/>
              </a:rPr>
              <a:t>.</a:t>
            </a:r>
            <a:r>
              <a:rPr kumimoji="0" lang="uk-UA" sz="1800" b="0" i="1" u="none" strike="noStrike" cap="none" normalizeH="0" baseline="0" dirty="0" smtClean="0">
                <a:ln>
                  <a:noFill/>
                </a:ln>
                <a:solidFill>
                  <a:schemeClr val="tx1"/>
                </a:solidFill>
                <a:effectLst/>
                <a:latin typeface="Arial" charset="0"/>
                <a:cs typeface="Arial" charset="0"/>
              </a:rPr>
              <a:t> </a:t>
            </a:r>
            <a:r>
              <a:rPr kumimoji="0" lang="uk-UA" sz="1800" b="0" i="1" u="none" strike="noStrike" cap="none" normalizeH="0" baseline="0" dirty="0" err="1" smtClean="0">
                <a:ln>
                  <a:noFill/>
                </a:ln>
                <a:solidFill>
                  <a:schemeClr val="tx1"/>
                </a:solidFill>
                <a:effectLst/>
                <a:latin typeface="Arial" charset="0"/>
                <a:cs typeface="Arial" charset="0"/>
              </a:rPr>
              <a:t>fragilis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has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not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yet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been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determined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and</a:t>
            </a:r>
            <a:r>
              <a:rPr lang="uk-UA" dirty="0" smtClean="0">
                <a:latin typeface="Arial" charset="0"/>
                <a:cs typeface="Arial" charset="0"/>
              </a:rPr>
              <a:t> </a:t>
            </a:r>
            <a:r>
              <a:rPr lang="uk-UA" dirty="0" err="1" smtClean="0">
                <a:latin typeface="Arial" charset="0"/>
                <a:cs typeface="Arial" charset="0"/>
              </a:rPr>
              <a:t>assumptions</a:t>
            </a:r>
            <a:endParaRPr kumimoji="0" lang="en-US" sz="1800" b="0" i="0" u="none" strike="noStrike" cap="none" normalizeH="0" baseline="0" dirty="0" smtClean="0">
              <a:ln>
                <a:noFill/>
              </a:ln>
              <a:solidFill>
                <a:schemeClr val="tx1"/>
              </a:solidFill>
              <a:effectLst/>
              <a:latin typeface="Arial" charset="0"/>
              <a:cs typeface="Arial" charset="0"/>
            </a:endParaRPr>
          </a:p>
          <a:p>
            <a:pPr lvl="0" fontAlgn="base">
              <a:spcBef>
                <a:spcPct val="0"/>
              </a:spcBef>
              <a:spcAft>
                <a:spcPct val="0"/>
              </a:spcAft>
            </a:pPr>
            <a:r>
              <a:rPr kumimoji="0" lang="uk-UA" sz="1800" b="0" i="0" u="none" strike="noStrike" cap="none" normalizeH="0" baseline="0" dirty="0" err="1" smtClean="0">
                <a:ln>
                  <a:noFill/>
                </a:ln>
                <a:solidFill>
                  <a:schemeClr val="tx1"/>
                </a:solidFill>
                <a:effectLst/>
                <a:latin typeface="Arial" charset="0"/>
                <a:cs typeface="Arial" charset="0"/>
              </a:rPr>
              <a:t>were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made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based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clinical</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data</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Historically</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this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species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was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known</a:t>
            </a:r>
            <a:r>
              <a:rPr kumimoji="0" lang="uk-UA" sz="1800" b="0" i="0" u="none" strike="noStrike" cap="none" normalizeH="0" baseline="0" dirty="0" smtClean="0">
                <a:ln>
                  <a:noFill/>
                </a:ln>
                <a:solidFill>
                  <a:schemeClr val="tx1"/>
                </a:solidFill>
                <a:effectLst/>
                <a:latin typeface="Arial" charset="0"/>
                <a:cs typeface="Arial" charset="0"/>
              </a:rPr>
              <a:t> </a:t>
            </a:r>
            <a:r>
              <a:rPr lang="uk-UA" dirty="0" err="1" smtClean="0">
                <a:latin typeface="Arial" charset="0"/>
                <a:cs typeface="Arial" charset="0"/>
              </a:rPr>
              <a:t>only</a:t>
            </a:r>
            <a:r>
              <a:rPr lang="uk-UA" dirty="0" smtClean="0">
                <a:latin typeface="Arial" charset="0"/>
                <a:cs typeface="Arial" charset="0"/>
              </a:rPr>
              <a:t> </a:t>
            </a:r>
            <a:r>
              <a:rPr lang="uk-UA" dirty="0" err="1" smtClean="0">
                <a:latin typeface="Arial" charset="0"/>
                <a:cs typeface="Arial" charset="0"/>
              </a:rPr>
              <a:t>from</a:t>
            </a:r>
            <a:r>
              <a:rPr lang="uk-UA" dirty="0" smtClean="0">
                <a:latin typeface="Arial" charset="0"/>
                <a:cs typeface="Arial" charset="0"/>
              </a:rPr>
              <a:t> </a:t>
            </a:r>
            <a:endParaRPr kumimoji="0" lang="en-US" sz="1800" b="0" i="0" u="none" strike="noStrike" cap="none" normalizeH="0" baseline="0" dirty="0" smtClean="0">
              <a:ln>
                <a:noFill/>
              </a:ln>
              <a:solidFill>
                <a:schemeClr val="tx1"/>
              </a:solidFill>
              <a:effectLst/>
              <a:latin typeface="Arial" charset="0"/>
              <a:cs typeface="Arial" charset="0"/>
            </a:endParaRPr>
          </a:p>
          <a:p>
            <a:pPr lvl="0" fontAlgn="base">
              <a:spcBef>
                <a:spcPct val="0"/>
              </a:spcBef>
              <a:spcAft>
                <a:spcPct val="0"/>
              </a:spcAft>
            </a:pP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trophozoite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stage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stools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of</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infected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individuals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800" b="0" i="0" u="none" strike="noStrike" cap="none" normalizeH="0" baseline="0" dirty="0" smtClean="0">
                <a:ln>
                  <a:noFill/>
                </a:ln>
                <a:solidFill>
                  <a:schemeClr val="tx1"/>
                </a:solidFill>
                <a:effectLst/>
                <a:latin typeface="Arial" charset="0"/>
                <a:cs typeface="Arial" charset="0"/>
              </a:rPr>
              <a:t> </a:t>
            </a:r>
            <a:r>
              <a:rPr kumimoji="0" lang="en-US" sz="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a:t>
            </a:r>
            <a:r>
              <a:rPr kumimoji="0" lang="uk-UA" sz="1800" b="0" i="0" u="none" strike="noStrike" cap="none" normalizeH="0" baseline="0" dirty="0" smtClean="0">
                <a:ln>
                  <a:noFill/>
                </a:ln>
                <a:solidFill>
                  <a:schemeClr val="tx1"/>
                </a:solidFill>
                <a:effectLst/>
                <a:latin typeface="Arial" charset="0"/>
                <a:cs typeface="Arial" charset="0"/>
              </a:rPr>
              <a:t> 2014, </a:t>
            </a:r>
            <a:r>
              <a:rPr kumimoji="0" lang="uk-UA" sz="1800" b="0" i="0" u="none" strike="noStrike" cap="none" normalizeH="0" baseline="0" dirty="0" err="1" smtClean="0">
                <a:ln>
                  <a:noFill/>
                </a:ln>
                <a:solidFill>
                  <a:schemeClr val="tx1"/>
                </a:solidFill>
                <a:effectLst/>
                <a:latin typeface="Arial" charset="0"/>
                <a:cs typeface="Arial" charset="0"/>
              </a:rPr>
              <a:t>cyst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and</a:t>
            </a:r>
            <a:r>
              <a:rPr kumimoji="0" lang="uk-UA" sz="1800" b="0" i="0" u="none" strike="noStrike" cap="none" normalizeH="0" baseline="0" dirty="0" smtClean="0">
                <a:ln>
                  <a:noFill/>
                </a:ln>
                <a:solidFill>
                  <a:schemeClr val="tx1"/>
                </a:solidFill>
                <a:effectLst/>
                <a:latin typeface="Arial" charset="0"/>
                <a:cs typeface="Arial" charset="0"/>
              </a:rPr>
              <a:t> </a:t>
            </a:r>
            <a:r>
              <a:rPr lang="uk-UA" dirty="0" err="1" smtClean="0">
                <a:latin typeface="Arial" charset="0"/>
                <a:cs typeface="Arial" charset="0"/>
              </a:rPr>
              <a:t>precyst</a:t>
            </a:r>
            <a:r>
              <a:rPr lang="uk-UA" dirty="0" smtClean="0">
                <a:latin typeface="Arial" charset="0"/>
                <a:cs typeface="Arial" charset="0"/>
              </a:rPr>
              <a:t> </a:t>
            </a:r>
            <a:r>
              <a:rPr lang="uk-UA" dirty="0" err="1" smtClean="0">
                <a:latin typeface="Arial" charset="0"/>
                <a:cs typeface="Arial" charset="0"/>
              </a:rPr>
              <a:t>stages</a:t>
            </a:r>
            <a:r>
              <a:rPr lang="uk-UA" dirty="0" smtClean="0">
                <a:latin typeface="Arial" charset="0"/>
                <a:cs typeface="Arial" charset="0"/>
              </a:rPr>
              <a:t> </a:t>
            </a:r>
            <a:endParaRPr kumimoji="0" lang="en-US" sz="1800" b="0" i="0" u="none" strike="noStrike" cap="none" normalizeH="0" baseline="0" dirty="0" smtClean="0">
              <a:ln>
                <a:noFill/>
              </a:ln>
              <a:solidFill>
                <a:schemeClr val="tx1"/>
              </a:solidFill>
              <a:effectLst/>
              <a:latin typeface="Arial" charset="0"/>
              <a:cs typeface="Arial" charset="0"/>
            </a:endParaRPr>
          </a:p>
          <a:p>
            <a:pPr lvl="0" fontAlgn="base">
              <a:spcBef>
                <a:spcPct val="0"/>
              </a:spcBef>
              <a:spcAft>
                <a:spcPct val="0"/>
              </a:spcAft>
            </a:pPr>
            <a:r>
              <a:rPr kumimoji="0" lang="uk-UA" sz="1800" b="0" i="0" u="none" strike="noStrike" cap="none" normalizeH="0" baseline="0" dirty="0" err="1" smtClean="0">
                <a:ln>
                  <a:noFill/>
                </a:ln>
                <a:solidFill>
                  <a:schemeClr val="tx1"/>
                </a:solidFill>
                <a:effectLst/>
                <a:latin typeface="Arial" charset="0"/>
                <a:cs typeface="Arial" charset="0"/>
              </a:rPr>
              <a:t>were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described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for</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en-US" sz="1800" b="0" i="0" u="none" strike="noStrike" cap="none" normalizeH="0" baseline="0" dirty="0" smtClean="0">
                <a:ln>
                  <a:noFill/>
                </a:ln>
                <a:solidFill>
                  <a:schemeClr val="tx1"/>
                </a:solidFill>
                <a:effectLst/>
                <a:latin typeface="Arial" charset="0"/>
                <a:cs typeface="Arial" charset="0"/>
              </a:rPr>
              <a:t>1</a:t>
            </a:r>
            <a:r>
              <a:rPr kumimoji="0" lang="uk-UA" sz="1800" b="0" i="0" u="none" strike="noStrike" cap="none" normalizeH="0" baseline="0" dirty="0" err="1" smtClean="0">
                <a:ln>
                  <a:noFill/>
                </a:ln>
                <a:solidFill>
                  <a:schemeClr val="tx1"/>
                </a:solidFill>
                <a:effectLst/>
                <a:latin typeface="Arial" charset="0"/>
                <a:cs typeface="Arial" charset="0"/>
              </a:rPr>
              <a:t>st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time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clinical</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human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specimens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These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data</a:t>
            </a:r>
            <a:r>
              <a:rPr kumimoji="0" lang="uk-UA" sz="1800" b="0" i="0" u="none" strike="noStrike" cap="none" normalizeH="0" baseline="0" dirty="0" smtClean="0">
                <a:ln>
                  <a:noFill/>
                </a:ln>
                <a:solidFill>
                  <a:schemeClr val="tx1"/>
                </a:solidFill>
                <a:effectLst/>
                <a:latin typeface="Arial" charset="0"/>
                <a:cs typeface="Arial" charset="0"/>
              </a:rPr>
              <a:t> </a:t>
            </a:r>
            <a:r>
              <a:rPr lang="uk-UA" dirty="0" err="1" smtClean="0">
                <a:latin typeface="Arial" charset="0"/>
                <a:cs typeface="Arial" charset="0"/>
              </a:rPr>
              <a:t>are</a:t>
            </a:r>
            <a:r>
              <a:rPr lang="uk-UA" dirty="0" smtClean="0">
                <a:latin typeface="Arial" charset="0"/>
                <a:cs typeface="Arial" charset="0"/>
              </a:rPr>
              <a:t> </a:t>
            </a:r>
            <a:r>
              <a:rPr lang="uk-UA" dirty="0" err="1" smtClean="0">
                <a:latin typeface="Arial" charset="0"/>
                <a:cs typeface="Arial" charset="0"/>
              </a:rPr>
              <a:t>still</a:t>
            </a:r>
            <a:r>
              <a:rPr lang="uk-UA" dirty="0" smtClean="0">
                <a:latin typeface="Arial" charset="0"/>
                <a:cs typeface="Arial" charset="0"/>
              </a:rPr>
              <a:t> </a:t>
            </a:r>
            <a:endParaRPr kumimoji="0" lang="en-US" sz="1800" b="0" i="0" u="none" strike="noStrike" cap="none" normalizeH="0" baseline="0" dirty="0" smtClean="0">
              <a:ln>
                <a:noFill/>
              </a:ln>
              <a:solidFill>
                <a:schemeClr val="tx1"/>
              </a:solidFill>
              <a:effectLst/>
              <a:latin typeface="Arial" charset="0"/>
              <a:cs typeface="Arial" charset="0"/>
            </a:endParaRPr>
          </a:p>
          <a:p>
            <a:pPr lvl="0" fontAlgn="base">
              <a:spcBef>
                <a:spcPct val="0"/>
              </a:spcBef>
              <a:spcAft>
                <a:spcPct val="0"/>
              </a:spcAft>
            </a:pPr>
            <a:r>
              <a:rPr kumimoji="0" lang="uk-UA" sz="1800" b="0" i="0" u="none" strike="noStrike" cap="none" normalizeH="0" baseline="0" dirty="0" err="1" smtClean="0">
                <a:ln>
                  <a:noFill/>
                </a:ln>
                <a:solidFill>
                  <a:schemeClr val="tx1"/>
                </a:solidFill>
                <a:effectLst/>
                <a:latin typeface="Arial" charset="0"/>
                <a:cs typeface="Arial" charset="0"/>
              </a:rPr>
              <a:t>considered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preliminary</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and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further</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testing</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should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be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done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to</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validate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lang="uk-UA" dirty="0" err="1" smtClean="0">
                <a:latin typeface="Arial" charset="0"/>
                <a:cs typeface="Arial" charset="0"/>
              </a:rPr>
              <a:t>existence</a:t>
            </a:r>
            <a:r>
              <a:rPr lang="uk-UA" dirty="0" smtClean="0">
                <a:latin typeface="Arial" charset="0"/>
                <a:cs typeface="Arial" charset="0"/>
              </a:rPr>
              <a:t> </a:t>
            </a:r>
            <a:r>
              <a:rPr lang="uk-UA" dirty="0" err="1" smtClean="0">
                <a:latin typeface="Arial" charset="0"/>
                <a:cs typeface="Arial" charset="0"/>
              </a:rPr>
              <a:t>of</a:t>
            </a:r>
            <a:r>
              <a:rPr lang="uk-UA" dirty="0" smtClean="0">
                <a:latin typeface="Arial" charset="0"/>
                <a:cs typeface="Arial" charset="0"/>
              </a:rPr>
              <a:t> </a:t>
            </a:r>
            <a:endParaRPr kumimoji="0" lang="en-US" sz="1800" b="0" i="0" u="none" strike="noStrike" cap="none" normalizeH="0" baseline="0" dirty="0" smtClean="0">
              <a:ln>
                <a:noFill/>
              </a:ln>
              <a:solidFill>
                <a:schemeClr val="tx1"/>
              </a:solidFill>
              <a:effectLst/>
              <a:latin typeface="Arial" charset="0"/>
              <a:cs typeface="Arial" charset="0"/>
            </a:endParaRPr>
          </a:p>
          <a:p>
            <a:pPr lvl="0" fontAlgn="base">
              <a:spcBef>
                <a:spcPct val="0"/>
              </a:spcBef>
              <a:spcAft>
                <a:spcPct val="0"/>
              </a:spcAft>
            </a:pPr>
            <a:r>
              <a:rPr kumimoji="0" lang="uk-UA" sz="1800" b="0" i="0" u="none" strike="noStrike" cap="none" normalizeH="0" baseline="0" dirty="0" err="1" smtClean="0">
                <a:ln>
                  <a:noFill/>
                </a:ln>
                <a:solidFill>
                  <a:schemeClr val="tx1"/>
                </a:solidFill>
                <a:effectLst/>
                <a:latin typeface="Arial" charset="0"/>
                <a:cs typeface="Arial" charset="0"/>
              </a:rPr>
              <a:t>this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stage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human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host</a:t>
            </a:r>
            <a:r>
              <a:rPr kumimoji="0" lang="uk-UA" sz="1800" b="0" i="0" u="none" strike="noStrike" cap="none" normalizeH="0" baseline="0" dirty="0" smtClean="0">
                <a:ln>
                  <a:noFill/>
                </a:ln>
                <a:solidFill>
                  <a:schemeClr val="tx1"/>
                </a:solidFill>
                <a:effectLst/>
                <a:latin typeface="Arial" charset="0"/>
                <a:cs typeface="Arial" charset="0"/>
              </a:rPr>
              <a:t>.</a:t>
            </a:r>
            <a:r>
              <a:rPr kumimoji="0" lang="en-US" sz="1800" b="0" i="0" u="none" strike="noStrike" cap="none" normalizeH="0" baseline="0" dirty="0" smtClean="0">
                <a:ln>
                  <a:noFill/>
                </a:ln>
                <a:solidFill>
                  <a:schemeClr val="tx1"/>
                </a:solidFill>
                <a:effectLst/>
                <a:latin typeface="Arial" charset="0"/>
                <a:cs typeface="Arial" charset="0"/>
              </a:rPr>
              <a:t> </a:t>
            </a:r>
            <a:r>
              <a:rPr kumimoji="0" lang="uk-UA" sz="1800" b="0" i="1" u="none" strike="noStrike" cap="none" normalizeH="0" baseline="0" dirty="0" smtClean="0">
                <a:ln>
                  <a:noFill/>
                </a:ln>
                <a:solidFill>
                  <a:schemeClr val="tx1"/>
                </a:solidFill>
                <a:effectLst/>
                <a:latin typeface="Arial" charset="0"/>
                <a:cs typeface="Arial" charset="0"/>
              </a:rPr>
              <a:t>D. </a:t>
            </a:r>
            <a:r>
              <a:rPr kumimoji="0" lang="uk-UA" sz="1800" b="0" i="1" u="none" strike="noStrike" cap="none" normalizeH="0" baseline="0" dirty="0" err="1" smtClean="0">
                <a:ln>
                  <a:noFill/>
                </a:ln>
                <a:solidFill>
                  <a:schemeClr val="tx1"/>
                </a:solidFill>
                <a:effectLst/>
                <a:latin typeface="Arial" charset="0"/>
                <a:cs typeface="Arial" charset="0"/>
              </a:rPr>
              <a:t>fragilis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probably</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transmitted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by</a:t>
            </a:r>
            <a:r>
              <a:rPr kumimoji="0" lang="uk-UA" sz="1800" b="0" i="0" u="none" strike="noStrike" cap="none" normalizeH="0" baseline="0" dirty="0" smtClean="0">
                <a:ln>
                  <a:noFill/>
                </a:ln>
                <a:solidFill>
                  <a:schemeClr val="tx1"/>
                </a:solidFill>
                <a:effectLst/>
                <a:latin typeface="Arial" charset="0"/>
                <a:cs typeface="Arial" charset="0"/>
              </a:rPr>
              <a:t> fecal-</a:t>
            </a:r>
            <a:r>
              <a:rPr kumimoji="0" lang="uk-UA" sz="1800" b="0" i="0" u="none" strike="noStrike" cap="none" normalizeH="0" baseline="0" dirty="0" err="1" smtClean="0">
                <a:ln>
                  <a:noFill/>
                </a:ln>
                <a:solidFill>
                  <a:schemeClr val="tx1"/>
                </a:solidFill>
                <a:effectLst/>
                <a:latin typeface="Arial" charset="0"/>
                <a:cs typeface="Arial" charset="0"/>
              </a:rPr>
              <a:t>oral</a:t>
            </a:r>
            <a:r>
              <a:rPr kumimoji="0" lang="uk-UA" sz="1800" b="0" i="0" u="none" strike="noStrike" cap="none" normalizeH="0" baseline="0" dirty="0" smtClean="0">
                <a:ln>
                  <a:noFill/>
                </a:ln>
                <a:solidFill>
                  <a:schemeClr val="tx1"/>
                </a:solidFill>
                <a:effectLst/>
                <a:latin typeface="Arial" charset="0"/>
                <a:cs typeface="Arial" charset="0"/>
              </a:rPr>
              <a:t> </a:t>
            </a:r>
            <a:r>
              <a:rPr lang="uk-UA" dirty="0" err="1" smtClean="0">
                <a:latin typeface="Arial" charset="0"/>
                <a:cs typeface="Arial" charset="0"/>
              </a:rPr>
              <a:t>route</a:t>
            </a:r>
            <a:r>
              <a:rPr lang="uk-UA" dirty="0" smtClean="0">
                <a:latin typeface="Arial" charset="0"/>
                <a:cs typeface="Arial" charset="0"/>
              </a:rPr>
              <a:t>   </a:t>
            </a:r>
            <a:r>
              <a:rPr lang="uk-UA" sz="800" dirty="0" smtClean="0">
                <a:latin typeface="Arial" charset="0"/>
                <a:cs typeface="Arial" charset="0"/>
              </a:rPr>
              <a:t> </a:t>
            </a:r>
            <a:r>
              <a:rPr lang="en-US" sz="800" dirty="0" smtClean="0">
                <a:latin typeface="Arial" charset="0"/>
                <a:cs typeface="Arial" charset="0"/>
              </a:rPr>
              <a:t>   </a:t>
            </a:r>
            <a:r>
              <a:rPr lang="uk-UA" dirty="0" err="1" smtClean="0">
                <a:latin typeface="Arial" charset="0"/>
                <a:cs typeface="Arial" charset="0"/>
              </a:rPr>
              <a:t>and</a:t>
            </a:r>
            <a:r>
              <a:rPr lang="uk-UA" dirty="0" smtClean="0">
                <a:latin typeface="Arial" charset="0"/>
                <a:cs typeface="Arial" charset="0"/>
              </a:rPr>
              <a:t> </a:t>
            </a:r>
            <a:endParaRPr kumimoji="0" lang="en-US" sz="1800" b="0" i="0" u="none" strike="noStrike" cap="none" normalizeH="0" baseline="0" dirty="0" smtClean="0">
              <a:ln>
                <a:noFill/>
              </a:ln>
              <a:solidFill>
                <a:schemeClr val="tx1"/>
              </a:solidFill>
              <a:effectLst/>
              <a:latin typeface="Arial" charset="0"/>
              <a:cs typeface="Arial" charset="0"/>
            </a:endParaRPr>
          </a:p>
          <a:p>
            <a:pPr lvl="0" fontAlgn="base">
              <a:spcBef>
                <a:spcPct val="0"/>
              </a:spcBef>
              <a:spcAft>
                <a:spcPct val="0"/>
              </a:spcAft>
            </a:pPr>
            <a:r>
              <a:rPr kumimoji="0" lang="uk-UA" sz="1800" b="0" i="0" u="none" strike="noStrike" cap="none" normalizeH="0" baseline="0" dirty="0" err="1" smtClean="0">
                <a:ln>
                  <a:noFill/>
                </a:ln>
                <a:solidFill>
                  <a:schemeClr val="tx1"/>
                </a:solidFill>
                <a:effectLst/>
                <a:latin typeface="Arial" charset="0"/>
                <a:cs typeface="Arial" charset="0"/>
              </a:rPr>
              <a:t>transmission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via</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helminth</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eggs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e.g</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1" u="none" strike="noStrike" cap="none" normalizeH="0" baseline="0" dirty="0" err="1" smtClean="0">
                <a:ln>
                  <a:noFill/>
                </a:ln>
                <a:solidFill>
                  <a:schemeClr val="tx1"/>
                </a:solidFill>
                <a:effectLst/>
                <a:latin typeface="Arial" charset="0"/>
                <a:cs typeface="Arial" charset="0"/>
              </a:rPr>
              <a:t>Ascaris</a:t>
            </a:r>
            <a:r>
              <a:rPr kumimoji="0" lang="uk-UA" sz="1800" b="0" i="1" u="none" strike="noStrike" cap="none" normalizeH="0" baseline="0" dirty="0" smtClean="0">
                <a:ln>
                  <a:noFill/>
                </a:ln>
                <a:solidFill>
                  <a:schemeClr val="tx1"/>
                </a:solidFill>
                <a:effectLst/>
                <a:latin typeface="Arial" charset="0"/>
                <a:cs typeface="Arial" charset="0"/>
              </a:rPr>
              <a:t>, </a:t>
            </a:r>
            <a:r>
              <a:rPr kumimoji="0" lang="uk-UA" sz="1800" b="0" i="1" u="none" strike="noStrike" cap="none" normalizeH="0" baseline="0" dirty="0" err="1" smtClean="0">
                <a:ln>
                  <a:noFill/>
                </a:ln>
                <a:solidFill>
                  <a:schemeClr val="tx1"/>
                </a:solidFill>
                <a:effectLst/>
                <a:latin typeface="Arial" charset="0"/>
                <a:cs typeface="Arial" charset="0"/>
              </a:rPr>
              <a:t>Enterobius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spp</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has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been</a:t>
            </a:r>
            <a:r>
              <a:rPr kumimoji="0" lang="uk-UA" sz="1800" b="0" i="0" u="none" strike="noStrike" cap="none" normalizeH="0" baseline="0" dirty="0" smtClean="0">
                <a:ln>
                  <a:noFill/>
                </a:ln>
                <a:solidFill>
                  <a:schemeClr val="tx1"/>
                </a:solidFill>
                <a:effectLst/>
                <a:latin typeface="Arial" charset="0"/>
                <a:cs typeface="Arial" charset="0"/>
              </a:rPr>
              <a:t> </a:t>
            </a:r>
            <a:r>
              <a:rPr lang="uk-UA" dirty="0" err="1" smtClean="0">
                <a:latin typeface="Arial" charset="0"/>
                <a:cs typeface="Arial" charset="0"/>
              </a:rPr>
              <a:t>postulated</a:t>
            </a:r>
            <a:r>
              <a:rPr lang="uk-UA" dirty="0" smtClean="0">
                <a:latin typeface="Arial" charset="0"/>
                <a:cs typeface="Arial" charset="0"/>
              </a:rPr>
              <a:t> </a:t>
            </a:r>
            <a:r>
              <a:rPr lang="en-US" dirty="0" smtClean="0">
                <a:solidFill>
                  <a:srgbClr val="0070C0"/>
                </a:solidFill>
                <a:latin typeface="Arial" charset="0"/>
                <a:cs typeface="Arial" charset="0"/>
              </a:rPr>
              <a:t>(3)</a:t>
            </a:r>
            <a:r>
              <a:rPr lang="uk-UA" dirty="0" smtClean="0">
                <a:solidFill>
                  <a:srgbClr val="0070C0"/>
                </a:solidFill>
                <a:latin typeface="Arial" charset="0"/>
                <a:cs typeface="Arial" charset="0"/>
              </a:rPr>
              <a:t>  </a:t>
            </a:r>
            <a:r>
              <a:rPr lang="uk-UA" sz="800" dirty="0" smtClean="0">
                <a:solidFill>
                  <a:srgbClr val="0070C0"/>
                </a:solidFill>
                <a:latin typeface="Arial" charset="0"/>
                <a:cs typeface="Arial" charset="0"/>
              </a:rPr>
              <a:t> </a:t>
            </a:r>
            <a:r>
              <a:rPr lang="uk-UA" dirty="0" smtClean="0">
                <a:latin typeface="Arial" charset="0"/>
                <a:cs typeface="Arial" charset="0"/>
              </a:rPr>
              <a:t>.</a:t>
            </a:r>
            <a:endParaRPr kumimoji="0" lang="en-US" sz="1800" b="0" i="0" u="none" strike="noStrike" cap="none" normalizeH="0" baseline="0" dirty="0" smtClean="0">
              <a:ln>
                <a:noFill/>
              </a:ln>
              <a:solidFill>
                <a:schemeClr val="tx1"/>
              </a:solidFill>
              <a:effectLst/>
              <a:latin typeface="Arial" charset="0"/>
              <a:cs typeface="Arial" charset="0"/>
            </a:endParaRPr>
          </a:p>
          <a:p>
            <a:pPr lvl="0" fontAlgn="base">
              <a:spcBef>
                <a:spcPct val="0"/>
              </a:spcBef>
              <a:spcAft>
                <a:spcPct val="0"/>
              </a:spcAft>
            </a:pPr>
            <a:r>
              <a:rPr kumimoji="0" lang="uk-UA" sz="1800" b="0" i="0" u="none" strike="noStrike" cap="none" normalizeH="0" baseline="0" dirty="0" err="1" smtClean="0">
                <a:ln>
                  <a:noFill/>
                </a:ln>
                <a:solidFill>
                  <a:schemeClr val="tx1"/>
                </a:solidFill>
                <a:effectLst/>
                <a:latin typeface="Arial" charset="0"/>
                <a:cs typeface="Arial" charset="0"/>
              </a:rPr>
              <a:t>Trophozoites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of</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1" u="none" strike="noStrike" cap="none" normalizeH="0" baseline="0" dirty="0" smtClean="0">
                <a:ln>
                  <a:noFill/>
                </a:ln>
                <a:solidFill>
                  <a:schemeClr val="tx1"/>
                </a:solidFill>
                <a:effectLst/>
                <a:latin typeface="Arial" charset="0"/>
                <a:cs typeface="Arial" charset="0"/>
              </a:rPr>
              <a:t>D. </a:t>
            </a:r>
            <a:r>
              <a:rPr kumimoji="0" lang="uk-UA" sz="1800" b="0" i="1" u="none" strike="noStrike" cap="none" normalizeH="0" baseline="0" dirty="0" err="1" smtClean="0">
                <a:ln>
                  <a:noFill/>
                </a:ln>
                <a:solidFill>
                  <a:schemeClr val="tx1"/>
                </a:solidFill>
                <a:effectLst/>
                <a:latin typeface="Arial" charset="0"/>
                <a:cs typeface="Arial" charset="0"/>
              </a:rPr>
              <a:t>fragilis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have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characteristically</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one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or</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two</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nuclei</a:t>
            </a:r>
            <a:r>
              <a:rPr kumimoji="0" lang="uk-UA" sz="1800" b="0" i="0" u="none" strike="noStrike" cap="none" normalizeH="0" baseline="0" dirty="0" smtClean="0">
                <a:ln>
                  <a:noFill/>
                </a:ln>
                <a:solidFill>
                  <a:schemeClr val="tx1"/>
                </a:solidFill>
                <a:effectLst/>
                <a:latin typeface="Arial" charset="0"/>
                <a:cs typeface="Arial" charset="0"/>
              </a:rPr>
              <a:t> (   </a:t>
            </a:r>
            <a:r>
              <a:rPr kumimoji="0" lang="uk-UA" sz="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smtClean="0">
                <a:ln>
                  <a:noFill/>
                </a:ln>
                <a:solidFill>
                  <a:schemeClr val="tx1"/>
                </a:solidFill>
                <a:effectLst/>
                <a:latin typeface="Arial" charset="0"/>
                <a:cs typeface="Arial" charset="0"/>
              </a:rPr>
              <a:t>), </a:t>
            </a:r>
            <a:r>
              <a:rPr lang="uk-UA" dirty="0" err="1" smtClean="0">
                <a:latin typeface="Arial" charset="0"/>
                <a:cs typeface="Arial" charset="0"/>
              </a:rPr>
              <a:t>and</a:t>
            </a:r>
            <a:r>
              <a:rPr lang="uk-UA" dirty="0" smtClean="0">
                <a:latin typeface="Arial" charset="0"/>
                <a:cs typeface="Arial" charset="0"/>
              </a:rPr>
              <a:t> </a:t>
            </a:r>
            <a:r>
              <a:rPr lang="uk-UA" dirty="0" err="1" smtClean="0">
                <a:latin typeface="Arial" charset="0"/>
                <a:cs typeface="Arial" charset="0"/>
              </a:rPr>
              <a:t>it</a:t>
            </a:r>
            <a:r>
              <a:rPr lang="uk-UA" dirty="0" smtClean="0">
                <a:latin typeface="Arial" charset="0"/>
                <a:cs typeface="Arial" charset="0"/>
              </a:rPr>
              <a:t> </a:t>
            </a:r>
            <a:r>
              <a:rPr lang="uk-UA" dirty="0" err="1" smtClean="0">
                <a:latin typeface="Arial" charset="0"/>
                <a:cs typeface="Arial" charset="0"/>
              </a:rPr>
              <a:t>is</a:t>
            </a:r>
            <a:r>
              <a:rPr lang="uk-UA" dirty="0" smtClean="0">
                <a:latin typeface="Arial" charset="0"/>
                <a:cs typeface="Arial" charset="0"/>
              </a:rPr>
              <a:t> </a:t>
            </a:r>
            <a:endParaRPr kumimoji="0" lang="en-US" sz="18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uk-UA" sz="1800" b="0" i="0" u="none" strike="noStrike" cap="none" normalizeH="0" baseline="0" dirty="0" err="1" smtClean="0">
                <a:ln>
                  <a:noFill/>
                </a:ln>
                <a:solidFill>
                  <a:schemeClr val="tx1"/>
                </a:solidFill>
                <a:effectLst/>
                <a:latin typeface="Arial" charset="0"/>
                <a:cs typeface="Arial" charset="0"/>
              </a:rPr>
              <a:t>found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children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complaining</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of</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intestinal</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e.g</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intermittent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diarrhea</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abdominal</a:t>
            </a:r>
            <a:r>
              <a:rPr kumimoji="0" lang="uk-UA" sz="1800" b="0" i="0" u="none" strike="noStrike" cap="none" normalizeH="0" baseline="0" dirty="0" smtClean="0">
                <a:ln>
                  <a:noFill/>
                </a:ln>
                <a:solidFill>
                  <a:schemeClr val="tx1"/>
                </a:solidFill>
                <a:effectLst/>
                <a:latin typeface="Arial" charset="0"/>
                <a:cs typeface="Arial" charset="0"/>
              </a:rPr>
              <a:t> </a:t>
            </a:r>
            <a:endParaRPr kumimoji="0" lang="en-US" sz="18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uk-UA" sz="1800" b="0" i="0" u="none" strike="noStrike" cap="none" normalizeH="0" baseline="0" dirty="0" err="1" smtClean="0">
                <a:ln>
                  <a:noFill/>
                </a:ln>
                <a:solidFill>
                  <a:schemeClr val="tx1"/>
                </a:solidFill>
                <a:effectLst/>
                <a:latin typeface="Arial" charset="0"/>
                <a:cs typeface="Arial" charset="0"/>
              </a:rPr>
              <a:t>pain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and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other</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symptoms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e.g</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nausea</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anorexia</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fatigue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malaise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poor</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weight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gain</a:t>
            </a:r>
            <a:r>
              <a:rPr kumimoji="0" lang="uk-UA" sz="1800" b="0" i="0" u="none" strike="noStrike" cap="none" normalizeH="0" baseline="0" dirty="0" smtClean="0">
                <a:ln>
                  <a:noFill/>
                </a:ln>
                <a:solidFill>
                  <a:schemeClr val="tx1"/>
                </a:solidFill>
                <a:effectLst/>
                <a:latin typeface="Arial" charset="0"/>
                <a:cs typeface="Arial" charset="0"/>
              </a:rPr>
              <a:t>).</a:t>
            </a:r>
          </a:p>
        </p:txBody>
      </p:sp>
      <p:pic>
        <p:nvPicPr>
          <p:cNvPr id="47106" name="Picture 2" descr="The number 1"/>
          <p:cNvPicPr>
            <a:picLocks noChangeAspect="1" noChangeArrowheads="1"/>
          </p:cNvPicPr>
          <p:nvPr/>
        </p:nvPicPr>
        <p:blipFill>
          <a:blip r:embed="rId3" cstate="print"/>
          <a:srcRect/>
          <a:stretch>
            <a:fillRect/>
          </a:stretch>
        </p:blipFill>
        <p:spPr bwMode="auto">
          <a:xfrm>
            <a:off x="7236296" y="6021288"/>
            <a:ext cx="216024" cy="216024"/>
          </a:xfrm>
          <a:prstGeom prst="rect">
            <a:avLst/>
          </a:prstGeom>
          <a:noFill/>
        </p:spPr>
      </p:pic>
      <p:pic>
        <p:nvPicPr>
          <p:cNvPr id="47107" name="Picture 3" descr="The number 2"/>
          <p:cNvPicPr>
            <a:picLocks noChangeAspect="1" noChangeArrowheads="1"/>
          </p:cNvPicPr>
          <p:nvPr/>
        </p:nvPicPr>
        <p:blipFill>
          <a:blip r:embed="rId4" cstate="print"/>
          <a:srcRect/>
          <a:stretch>
            <a:fillRect/>
          </a:stretch>
        </p:blipFill>
        <p:spPr bwMode="auto">
          <a:xfrm>
            <a:off x="8316416" y="5445224"/>
            <a:ext cx="216024" cy="216026"/>
          </a:xfrm>
          <a:prstGeom prst="rect">
            <a:avLst/>
          </a:prstGeom>
          <a:noFill/>
        </p:spPr>
      </p:pic>
      <p:pic>
        <p:nvPicPr>
          <p:cNvPr id="47108" name="Picture 4" descr="The number 3"/>
          <p:cNvPicPr>
            <a:picLocks noChangeAspect="1" noChangeArrowheads="1"/>
          </p:cNvPicPr>
          <p:nvPr/>
        </p:nvPicPr>
        <p:blipFill>
          <a:blip r:embed="rId5" cstate="print"/>
          <a:srcRect/>
          <a:stretch>
            <a:fillRect/>
          </a:stretch>
        </p:blipFill>
        <p:spPr bwMode="auto">
          <a:xfrm>
            <a:off x="14522450" y="-46038"/>
            <a:ext cx="133350" cy="133351"/>
          </a:xfrm>
          <a:prstGeom prst="rect">
            <a:avLst/>
          </a:prstGeom>
          <a:noFill/>
        </p:spPr>
      </p:pic>
      <p:pic>
        <p:nvPicPr>
          <p:cNvPr id="47109" name="Picture 5" descr="The number 1"/>
          <p:cNvPicPr>
            <a:picLocks noChangeAspect="1" noChangeArrowheads="1"/>
          </p:cNvPicPr>
          <p:nvPr/>
        </p:nvPicPr>
        <p:blipFill>
          <a:blip r:embed="rId3" cstate="print"/>
          <a:srcRect/>
          <a:stretch>
            <a:fillRect/>
          </a:stretch>
        </p:blipFill>
        <p:spPr bwMode="auto">
          <a:xfrm>
            <a:off x="5436096" y="4653136"/>
            <a:ext cx="205358" cy="205358"/>
          </a:xfrm>
          <a:prstGeom prst="rect">
            <a:avLst/>
          </a:prstGeom>
          <a:noFill/>
        </p:spPr>
      </p:pic>
      <p:pic>
        <p:nvPicPr>
          <p:cNvPr id="47110" name="Picture 6" descr="The number 4"/>
          <p:cNvPicPr>
            <a:picLocks noChangeAspect="1" noChangeArrowheads="1"/>
          </p:cNvPicPr>
          <p:nvPr/>
        </p:nvPicPr>
        <p:blipFill>
          <a:blip r:embed="rId6" cstate="print"/>
          <a:srcRect/>
          <a:stretch>
            <a:fillRect/>
          </a:stretch>
        </p:blipFill>
        <p:spPr bwMode="auto">
          <a:xfrm>
            <a:off x="6876256" y="6010622"/>
            <a:ext cx="216024" cy="216024"/>
          </a:xfrm>
          <a:prstGeom prst="rect">
            <a:avLst/>
          </a:prstGeom>
          <a:noFill/>
        </p:spPr>
      </p:pic>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9269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err="1" smtClean="0"/>
              <a:t>Trophozoites</a:t>
            </a:r>
            <a:endParaRPr lang="uk-UA" dirty="0"/>
          </a:p>
        </p:txBody>
      </p:sp>
      <p:pic>
        <p:nvPicPr>
          <p:cNvPr id="5" name="Содержимое 3" descr="df.jpg"/>
          <p:cNvPicPr>
            <a:picLocks noGrp="1" noChangeAspect="1"/>
          </p:cNvPicPr>
          <p:nvPr>
            <p:ph sz="half" idx="2"/>
          </p:nvPr>
        </p:nvPicPr>
        <p:blipFill>
          <a:blip r:embed="rId2" cstate="print"/>
          <a:stretch>
            <a:fillRect/>
          </a:stretch>
        </p:blipFill>
        <p:spPr>
          <a:xfrm rot="16200000">
            <a:off x="4543956" y="2431562"/>
            <a:ext cx="4016529" cy="2664298"/>
          </a:xfrm>
        </p:spPr>
      </p:pic>
      <p:pic>
        <p:nvPicPr>
          <p:cNvPr id="7" name="Picture 15" descr="Slide 12"/>
          <p:cNvPicPr>
            <a:picLocks noGrp="1" noChangeAspect="1" noChangeArrowheads="1"/>
          </p:cNvPicPr>
          <p:nvPr>
            <p:ph sz="half" idx="1"/>
          </p:nvPr>
        </p:nvPicPr>
        <p:blipFill>
          <a:blip r:embed="rId3" cstate="print"/>
          <a:srcRect l="16303" r="15943"/>
          <a:stretch>
            <a:fillRect/>
          </a:stretch>
        </p:blipFill>
        <p:spPr bwMode="auto">
          <a:xfrm>
            <a:off x="179512" y="1772815"/>
            <a:ext cx="3950814" cy="3968789"/>
          </a:xfrm>
          <a:prstGeom prst="rect">
            <a:avLst/>
          </a:prstGeom>
          <a:noFill/>
        </p:spPr>
      </p:pic>
      <p:sp>
        <p:nvSpPr>
          <p:cNvPr id="8" name="Прямоугольник 4"/>
          <p:cNvSpPr/>
          <p:nvPr/>
        </p:nvSpPr>
        <p:spPr>
          <a:xfrm>
            <a:off x="0" y="5746030"/>
            <a:ext cx="8892480" cy="923330"/>
          </a:xfrm>
          <a:prstGeom prst="rect">
            <a:avLst/>
          </a:prstGeom>
        </p:spPr>
        <p:txBody>
          <a:bodyPr wrap="square">
            <a:spAutoFit/>
          </a:bodyPr>
          <a:lstStyle/>
          <a:p>
            <a:pPr algn="ctr"/>
            <a:r>
              <a:rPr lang="en-US" dirty="0" smtClean="0">
                <a:latin typeface="Arial" pitchFamily="34" charset="0"/>
                <a:cs typeface="Arial" pitchFamily="34" charset="0"/>
              </a:rPr>
              <a:t>Morphology of </a:t>
            </a:r>
            <a:r>
              <a:rPr lang="en-US" b="1" i="1" dirty="0" err="1" smtClean="0">
                <a:latin typeface="Arial" pitchFamily="34" charset="0"/>
                <a:cs typeface="Arial" pitchFamily="34" charset="0"/>
              </a:rPr>
              <a:t>Dientamoeba</a:t>
            </a:r>
            <a:r>
              <a:rPr lang="en-US" b="1" i="1" dirty="0" smtClean="0">
                <a:latin typeface="Arial" pitchFamily="34" charset="0"/>
                <a:cs typeface="Arial" pitchFamily="34" charset="0"/>
              </a:rPr>
              <a:t> </a:t>
            </a:r>
            <a:r>
              <a:rPr lang="en-US" b="1" i="1" dirty="0" err="1" smtClean="0">
                <a:latin typeface="Arial" pitchFamily="34" charset="0"/>
                <a:cs typeface="Arial" pitchFamily="34" charset="0"/>
              </a:rPr>
              <a:t>fragilis</a:t>
            </a:r>
            <a:r>
              <a:rPr lang="en-US" b="1" dirty="0" smtClean="0">
                <a:latin typeface="Arial" pitchFamily="34" charset="0"/>
                <a:cs typeface="Arial" pitchFamily="34" charset="0"/>
              </a:rPr>
              <a:t> </a:t>
            </a:r>
            <a:r>
              <a:rPr lang="en-US" dirty="0" smtClean="0">
                <a:latin typeface="Arial" pitchFamily="34" charset="0"/>
                <a:cs typeface="Arial" pitchFamily="34" charset="0"/>
              </a:rPr>
              <a:t>from a stool sample. </a:t>
            </a:r>
          </a:p>
          <a:p>
            <a:pPr algn="ctr"/>
            <a:r>
              <a:rPr lang="en-US" dirty="0" err="1" smtClean="0">
                <a:latin typeface="Arial" pitchFamily="34" charset="0"/>
                <a:cs typeface="Arial" pitchFamily="34" charset="0"/>
              </a:rPr>
              <a:t>Trophozoites</a:t>
            </a:r>
            <a:r>
              <a:rPr lang="en-US" dirty="0" smtClean="0">
                <a:latin typeface="Arial" pitchFamily="34" charset="0"/>
                <a:cs typeface="Arial" pitchFamily="34" charset="0"/>
              </a:rPr>
              <a:t> exhibit an ameba-like morphology and are often bi-nucleated. </a:t>
            </a:r>
          </a:p>
          <a:p>
            <a:pPr algn="ctr"/>
            <a:r>
              <a:rPr lang="en-US" b="1" dirty="0" smtClean="0">
                <a:latin typeface="Arial" pitchFamily="34" charset="0"/>
                <a:cs typeface="Arial" pitchFamily="34" charset="0"/>
              </a:rPr>
              <a:t>Only </a:t>
            </a:r>
            <a:r>
              <a:rPr lang="en-US" dirty="0" err="1" smtClean="0">
                <a:latin typeface="Arial" pitchFamily="34" charset="0"/>
                <a:cs typeface="Arial" pitchFamily="34" charset="0"/>
              </a:rPr>
              <a:t>Trophozoite</a:t>
            </a:r>
            <a:r>
              <a:rPr lang="en-US" dirty="0" smtClean="0">
                <a:latin typeface="Arial" pitchFamily="34" charset="0"/>
                <a:cs typeface="Arial" pitchFamily="34" charset="0"/>
              </a:rPr>
              <a:t> </a:t>
            </a:r>
            <a:r>
              <a:rPr lang="en-US" b="1" dirty="0" smtClean="0">
                <a:latin typeface="Arial" pitchFamily="34" charset="0"/>
                <a:cs typeface="Arial" pitchFamily="34" charset="0"/>
              </a:rPr>
              <a:t>stage found. Cysts have not been identified. </a:t>
            </a:r>
            <a:endParaRPr lang="ru-RU"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88640"/>
            <a:ext cx="9144000" cy="5937523"/>
          </a:xfrm>
        </p:spPr>
        <p:txBody>
          <a:bodyPr>
            <a:normAutofit fontScale="92500" lnSpcReduction="10000"/>
          </a:bodyPr>
          <a:lstStyle/>
          <a:p>
            <a:r>
              <a:rPr lang="en-US" dirty="0" smtClean="0"/>
              <a:t>Historically </a:t>
            </a:r>
            <a:r>
              <a:rPr lang="en-US" i="1" dirty="0" err="1" smtClean="0"/>
              <a:t>Dientamoeba</a:t>
            </a:r>
            <a:r>
              <a:rPr lang="en-US" dirty="0" smtClean="0"/>
              <a:t> has been considered as a non-pathogenic </a:t>
            </a:r>
            <a:r>
              <a:rPr lang="en-US" dirty="0" err="1" smtClean="0"/>
              <a:t>commensal</a:t>
            </a:r>
            <a:r>
              <a:rPr lang="en-US" dirty="0" smtClean="0"/>
              <a:t>. However, clinical symptoms often correlate with the presence of large numbers of </a:t>
            </a:r>
            <a:r>
              <a:rPr lang="en-US" dirty="0" err="1" smtClean="0"/>
              <a:t>trophozoites</a:t>
            </a:r>
            <a:r>
              <a:rPr lang="en-US" dirty="0" smtClean="0"/>
              <a:t> and treatment of the infection resolves the symptoms. The incidence of symptoms is estimated at 15-30% of infected individuals. Clinical symptoms associated with </a:t>
            </a:r>
            <a:r>
              <a:rPr lang="en-US" i="1" dirty="0" err="1" smtClean="0"/>
              <a:t>Dientamoeba</a:t>
            </a:r>
            <a:r>
              <a:rPr lang="en-US" dirty="0" smtClean="0"/>
              <a:t> include intermittent diarrhea, abdominal pain, flatulence, nausea and fatigue. Little is known about the pathogenesis and </a:t>
            </a:r>
            <a:r>
              <a:rPr lang="en-US" i="1" dirty="0" err="1" smtClean="0"/>
              <a:t>Dientamoeba</a:t>
            </a:r>
            <a:r>
              <a:rPr lang="en-US" dirty="0" smtClean="0"/>
              <a:t> probably acts as a low-grade irritant of intestinal mucosal surfaces that may lead to some inflammation. </a:t>
            </a:r>
            <a:r>
              <a:rPr lang="en-US" b="1" dirty="0" err="1" smtClean="0"/>
              <a:t>Iodoquinol</a:t>
            </a:r>
            <a:r>
              <a:rPr lang="en-US" dirty="0" smtClean="0"/>
              <a:t> is generally the drug of choice for the treatment of </a:t>
            </a:r>
            <a:r>
              <a:rPr lang="en-US" i="1" dirty="0" err="1" smtClean="0"/>
              <a:t>Dientamoeba</a:t>
            </a:r>
            <a:r>
              <a:rPr lang="en-US" dirty="0" smtClean="0"/>
              <a:t>. </a:t>
            </a:r>
            <a:r>
              <a:rPr lang="ru-RU" b="1" dirty="0" err="1" smtClean="0"/>
              <a:t>Paromomycin</a:t>
            </a:r>
            <a:r>
              <a:rPr lang="ru-RU" dirty="0" smtClean="0"/>
              <a:t> </a:t>
            </a:r>
            <a:r>
              <a:rPr lang="ru-RU" dirty="0" err="1" smtClean="0"/>
              <a:t>and</a:t>
            </a:r>
            <a:r>
              <a:rPr lang="ru-RU" dirty="0" smtClean="0"/>
              <a:t> </a:t>
            </a:r>
            <a:r>
              <a:rPr lang="ru-RU" b="1" dirty="0" err="1" smtClean="0"/>
              <a:t>metronidazole</a:t>
            </a:r>
            <a:r>
              <a:rPr lang="ru-RU" dirty="0" smtClean="0"/>
              <a:t> </a:t>
            </a:r>
            <a:r>
              <a:rPr lang="ru-RU" dirty="0" err="1" smtClean="0"/>
              <a:t>are</a:t>
            </a:r>
            <a:r>
              <a:rPr lang="ru-RU" dirty="0" smtClean="0"/>
              <a:t> </a:t>
            </a:r>
            <a:r>
              <a:rPr lang="ru-RU" dirty="0" err="1" smtClean="0"/>
              <a:t>also</a:t>
            </a:r>
            <a:r>
              <a:rPr lang="ru-RU" dirty="0" smtClean="0"/>
              <a:t> </a:t>
            </a:r>
            <a:r>
              <a:rPr lang="ru-RU" dirty="0" err="1" smtClean="0"/>
              <a:t>effective</a:t>
            </a:r>
            <a:r>
              <a:rPr lang="ru-RU" dirty="0" smtClean="0"/>
              <a:t>.</a:t>
            </a:r>
            <a:endParaRPr lang="ru-RU" dirty="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476672"/>
            <a:ext cx="9144000" cy="6381328"/>
          </a:xfrm>
        </p:spPr>
        <p:txBody>
          <a:bodyPr>
            <a:normAutofit fontScale="62500" lnSpcReduction="20000"/>
          </a:bodyPr>
          <a:lstStyle/>
          <a:p>
            <a:r>
              <a:rPr lang="en-US" dirty="0" smtClean="0"/>
              <a:t>The </a:t>
            </a:r>
            <a:r>
              <a:rPr lang="en-US" dirty="0" err="1" smtClean="0"/>
              <a:t>microsporidia</a:t>
            </a:r>
            <a:r>
              <a:rPr lang="en-US" dirty="0" smtClean="0"/>
              <a:t> are a group of obligate intracellular parasitic fungi. Historically, they have been treated among the protozoa, and as such are often still managed by diagnostic </a:t>
            </a:r>
            <a:r>
              <a:rPr lang="en-US" dirty="0" err="1" smtClean="0"/>
              <a:t>parasitology</a:t>
            </a:r>
            <a:r>
              <a:rPr lang="en-US" dirty="0" smtClean="0"/>
              <a:t> laboratories. To date, more than 1,200 species belonging to 143 genera have been described as parasites infecting a wide range of vertebrate and invertebrate hosts. </a:t>
            </a:r>
            <a:r>
              <a:rPr lang="en-US" dirty="0" err="1" smtClean="0"/>
              <a:t>Microsporidia</a:t>
            </a:r>
            <a:r>
              <a:rPr lang="en-US" dirty="0" smtClean="0"/>
              <a:t>, are characterized by the production of resistant spores that vary in size, depending on the species. They possess a unique organelle, the polar tubule or polar filament, which is coiled inside the spore as demonstrated by its </a:t>
            </a:r>
            <a:r>
              <a:rPr lang="en-US" dirty="0" err="1" smtClean="0"/>
              <a:t>ultrastructure</a:t>
            </a:r>
            <a:r>
              <a:rPr lang="en-US" dirty="0" smtClean="0"/>
              <a:t>. The </a:t>
            </a:r>
            <a:r>
              <a:rPr lang="en-US" dirty="0" err="1" smtClean="0"/>
              <a:t>microsporidia</a:t>
            </a:r>
            <a:r>
              <a:rPr lang="en-US" dirty="0" smtClean="0"/>
              <a:t> spores of species associated with human infection measure from 1 to 4 µm and that is a useful diagnostic feature. There are at least 15 </a:t>
            </a:r>
            <a:r>
              <a:rPr lang="en-US" dirty="0" err="1" smtClean="0"/>
              <a:t>microsporidian</a:t>
            </a:r>
            <a:r>
              <a:rPr lang="en-US" dirty="0" smtClean="0"/>
              <a:t> species that have been identified as human pathogens: </a:t>
            </a:r>
            <a:r>
              <a:rPr lang="en-US" dirty="0" err="1" smtClean="0"/>
              <a:t>Anncaliia</a:t>
            </a:r>
            <a:r>
              <a:rPr lang="en-US" dirty="0" smtClean="0"/>
              <a:t> (formerly </a:t>
            </a:r>
            <a:r>
              <a:rPr lang="en-US" dirty="0" err="1" smtClean="0"/>
              <a:t>Brachiola</a:t>
            </a:r>
            <a:r>
              <a:rPr lang="en-US" dirty="0" smtClean="0"/>
              <a:t>) </a:t>
            </a:r>
            <a:r>
              <a:rPr lang="en-US" dirty="0" err="1" smtClean="0"/>
              <a:t>algerae</a:t>
            </a:r>
            <a:r>
              <a:rPr lang="en-US" dirty="0" smtClean="0"/>
              <a:t>, A. </a:t>
            </a:r>
            <a:r>
              <a:rPr lang="en-US" dirty="0" err="1" smtClean="0"/>
              <a:t>connori</a:t>
            </a:r>
            <a:r>
              <a:rPr lang="en-US" dirty="0" smtClean="0"/>
              <a:t>, A. </a:t>
            </a:r>
            <a:r>
              <a:rPr lang="en-US" dirty="0" err="1" smtClean="0"/>
              <a:t>vesicularum</a:t>
            </a:r>
            <a:r>
              <a:rPr lang="en-US" dirty="0" smtClean="0"/>
              <a:t>, </a:t>
            </a:r>
            <a:r>
              <a:rPr lang="en-US" dirty="0" err="1" smtClean="0"/>
              <a:t>Encephalitozoon</a:t>
            </a:r>
            <a:r>
              <a:rPr lang="en-US" dirty="0" smtClean="0"/>
              <a:t> </a:t>
            </a:r>
            <a:r>
              <a:rPr lang="en-US" dirty="0" err="1" smtClean="0"/>
              <a:t>cuniculi</a:t>
            </a:r>
            <a:r>
              <a:rPr lang="en-US" dirty="0" smtClean="0"/>
              <a:t>, </a:t>
            </a:r>
            <a:r>
              <a:rPr lang="en-US" i="1" dirty="0" smtClean="0"/>
              <a:t>E. </a:t>
            </a:r>
            <a:r>
              <a:rPr lang="en-US" i="1" dirty="0" err="1" smtClean="0"/>
              <a:t>hellem</a:t>
            </a:r>
            <a:r>
              <a:rPr lang="en-US" dirty="0" smtClean="0"/>
              <a:t>, </a:t>
            </a:r>
            <a:r>
              <a:rPr lang="en-US" i="1" dirty="0" smtClean="0"/>
              <a:t>E. </a:t>
            </a:r>
            <a:r>
              <a:rPr lang="en-US" i="1" dirty="0" err="1" smtClean="0"/>
              <a:t>intestinalis</a:t>
            </a:r>
            <a:r>
              <a:rPr lang="en-US" dirty="0" smtClean="0"/>
              <a:t>, </a:t>
            </a:r>
            <a:r>
              <a:rPr lang="en-US" i="1" dirty="0" err="1" smtClean="0"/>
              <a:t>Enterocytozoon</a:t>
            </a:r>
            <a:r>
              <a:rPr lang="en-US" i="1" dirty="0" smtClean="0"/>
              <a:t> </a:t>
            </a:r>
            <a:r>
              <a:rPr lang="en-US" i="1" dirty="0" err="1" smtClean="0"/>
              <a:t>bieneusi</a:t>
            </a:r>
            <a:r>
              <a:rPr lang="en-US" dirty="0" smtClean="0"/>
              <a:t> </a:t>
            </a:r>
            <a:r>
              <a:rPr lang="en-US" i="1" dirty="0" err="1" smtClean="0"/>
              <a:t>Microsporidium</a:t>
            </a:r>
            <a:r>
              <a:rPr lang="en-US" i="1" dirty="0" smtClean="0"/>
              <a:t> </a:t>
            </a:r>
            <a:r>
              <a:rPr lang="en-US" i="1" dirty="0" err="1" smtClean="0"/>
              <a:t>ceylonensis</a:t>
            </a:r>
            <a:r>
              <a:rPr lang="en-US" dirty="0" smtClean="0"/>
              <a:t>, </a:t>
            </a:r>
            <a:r>
              <a:rPr lang="en-US" i="1" dirty="0" smtClean="0"/>
              <a:t>M. </a:t>
            </a:r>
            <a:r>
              <a:rPr lang="en-US" i="1" dirty="0" err="1" smtClean="0"/>
              <a:t>africanum</a:t>
            </a:r>
            <a:r>
              <a:rPr lang="en-US" dirty="0" smtClean="0"/>
              <a:t>, </a:t>
            </a:r>
            <a:r>
              <a:rPr lang="en-US" i="1" dirty="0" err="1" smtClean="0"/>
              <a:t>Nosema</a:t>
            </a:r>
            <a:r>
              <a:rPr lang="en-US" i="1" dirty="0" smtClean="0"/>
              <a:t> </a:t>
            </a:r>
            <a:r>
              <a:rPr lang="en-US" i="1" dirty="0" err="1" smtClean="0"/>
              <a:t>ocularum</a:t>
            </a:r>
            <a:r>
              <a:rPr lang="en-US" dirty="0" smtClean="0"/>
              <a:t>,</a:t>
            </a:r>
            <a:r>
              <a:rPr lang="en-US" i="1" dirty="0" smtClean="0"/>
              <a:t> </a:t>
            </a:r>
            <a:r>
              <a:rPr lang="en-US" i="1" dirty="0" err="1" smtClean="0"/>
              <a:t>Pleistophora</a:t>
            </a:r>
            <a:r>
              <a:rPr lang="en-US" dirty="0" smtClean="0"/>
              <a:t> sp., </a:t>
            </a:r>
            <a:r>
              <a:rPr lang="en-US" i="1" dirty="0" err="1" smtClean="0"/>
              <a:t>Trachipleistophora</a:t>
            </a:r>
            <a:r>
              <a:rPr lang="en-US" i="1" dirty="0" smtClean="0"/>
              <a:t> </a:t>
            </a:r>
            <a:r>
              <a:rPr lang="en-US" i="1" dirty="0" err="1" smtClean="0"/>
              <a:t>hominis</a:t>
            </a:r>
            <a:r>
              <a:rPr lang="en-US" dirty="0" smtClean="0"/>
              <a:t>, </a:t>
            </a:r>
            <a:r>
              <a:rPr lang="en-US" i="1" dirty="0" smtClean="0"/>
              <a:t>T. </a:t>
            </a:r>
            <a:r>
              <a:rPr lang="en-US" i="1" dirty="0" err="1" smtClean="0"/>
              <a:t>anthropophthera</a:t>
            </a:r>
            <a:r>
              <a:rPr lang="en-US" dirty="0" smtClean="0"/>
              <a:t>, </a:t>
            </a:r>
            <a:r>
              <a:rPr lang="en-US" i="1" dirty="0" err="1" smtClean="0"/>
              <a:t>Vittaforma</a:t>
            </a:r>
            <a:r>
              <a:rPr lang="en-US" i="1" dirty="0" smtClean="0"/>
              <a:t> </a:t>
            </a:r>
            <a:r>
              <a:rPr lang="en-US" i="1" dirty="0" err="1" smtClean="0"/>
              <a:t>corneae</a:t>
            </a:r>
            <a:r>
              <a:rPr lang="en-US" dirty="0" smtClean="0"/>
              <a:t>, and </a:t>
            </a:r>
            <a:r>
              <a:rPr lang="en-US" i="1" dirty="0" err="1" smtClean="0"/>
              <a:t>Tubulinosema</a:t>
            </a:r>
            <a:r>
              <a:rPr lang="en-US" i="1" dirty="0" smtClean="0"/>
              <a:t> </a:t>
            </a:r>
            <a:r>
              <a:rPr lang="en-US" i="1" dirty="0" err="1" smtClean="0"/>
              <a:t>acridophagus</a:t>
            </a:r>
            <a:r>
              <a:rPr lang="en-US" dirty="0" smtClean="0"/>
              <a:t>. </a:t>
            </a:r>
            <a:r>
              <a:rPr lang="en-US" i="1" dirty="0" err="1" smtClean="0"/>
              <a:t>Encephalitozoon</a:t>
            </a:r>
            <a:r>
              <a:rPr lang="en-US" i="1" dirty="0" smtClean="0"/>
              <a:t> </a:t>
            </a:r>
            <a:r>
              <a:rPr lang="en-US" i="1" dirty="0" err="1" smtClean="0"/>
              <a:t>intestinalis</a:t>
            </a:r>
            <a:r>
              <a:rPr lang="en-US" dirty="0" smtClean="0"/>
              <a:t> was previously named </a:t>
            </a:r>
            <a:r>
              <a:rPr lang="en-US" i="1" dirty="0" err="1" smtClean="0"/>
              <a:t>Septata</a:t>
            </a:r>
            <a:r>
              <a:rPr lang="en-US" i="1" dirty="0" smtClean="0"/>
              <a:t> </a:t>
            </a:r>
            <a:r>
              <a:rPr lang="en-US" i="1" dirty="0" err="1" smtClean="0"/>
              <a:t>intestinalis</a:t>
            </a:r>
            <a:r>
              <a:rPr lang="en-US" dirty="0" smtClean="0"/>
              <a:t>, but it was reclassified as </a:t>
            </a:r>
            <a:r>
              <a:rPr lang="en-US" i="1" dirty="0" err="1" smtClean="0"/>
              <a:t>Encephalitozoon</a:t>
            </a:r>
            <a:r>
              <a:rPr lang="en-US" i="1" dirty="0" smtClean="0"/>
              <a:t> </a:t>
            </a:r>
            <a:r>
              <a:rPr lang="en-US" i="1" dirty="0" err="1" smtClean="0"/>
              <a:t>intestinalis</a:t>
            </a:r>
            <a:r>
              <a:rPr lang="en-US" dirty="0" smtClean="0"/>
              <a:t> based on its similarity at the morphologic, antigenic, and molecular levels to other species of this genus. Based on recent data it is now known that some domestic and wild animals may be naturally infected with the following </a:t>
            </a:r>
            <a:r>
              <a:rPr lang="en-US" dirty="0" err="1" smtClean="0"/>
              <a:t>microsporidian</a:t>
            </a:r>
            <a:r>
              <a:rPr lang="en-US" dirty="0" smtClean="0"/>
              <a:t> species:</a:t>
            </a:r>
            <a:r>
              <a:rPr lang="en-US" i="1" dirty="0" smtClean="0"/>
              <a:t> E. </a:t>
            </a:r>
            <a:r>
              <a:rPr lang="en-US" i="1" dirty="0" err="1" smtClean="0"/>
              <a:t>cuniculi</a:t>
            </a:r>
            <a:r>
              <a:rPr lang="en-US" dirty="0" smtClean="0"/>
              <a:t>, </a:t>
            </a:r>
            <a:r>
              <a:rPr lang="en-US" i="1" dirty="0" smtClean="0"/>
              <a:t>E. </a:t>
            </a:r>
            <a:r>
              <a:rPr lang="en-US" i="1" dirty="0" err="1" smtClean="0"/>
              <a:t>intestinalis</a:t>
            </a:r>
            <a:r>
              <a:rPr lang="en-US" dirty="0" smtClean="0"/>
              <a:t>, </a:t>
            </a:r>
            <a:r>
              <a:rPr lang="en-US" i="1" dirty="0" smtClean="0"/>
              <a:t>E. </a:t>
            </a:r>
            <a:r>
              <a:rPr lang="en-US" i="1" dirty="0" err="1" smtClean="0"/>
              <a:t>bieneusi</a:t>
            </a:r>
            <a:r>
              <a:rPr lang="en-US" dirty="0" smtClean="0"/>
              <a:t>. Birds, especially parrots (parakeets, love birds, budgies) are naturally infected with </a:t>
            </a:r>
            <a:r>
              <a:rPr lang="en-US" i="1" dirty="0" smtClean="0"/>
              <a:t>E. </a:t>
            </a:r>
            <a:r>
              <a:rPr lang="en-US" i="1" dirty="0" err="1" smtClean="0"/>
              <a:t>hellem</a:t>
            </a:r>
            <a:r>
              <a:rPr lang="en-US" dirty="0" smtClean="0"/>
              <a:t>. </a:t>
            </a:r>
            <a:r>
              <a:rPr lang="en-US" i="1" dirty="0" smtClean="0"/>
              <a:t>E. </a:t>
            </a:r>
            <a:r>
              <a:rPr lang="en-US" i="1" dirty="0" err="1" smtClean="0"/>
              <a:t>bieneusi</a:t>
            </a:r>
            <a:r>
              <a:rPr lang="en-US" dirty="0" smtClean="0"/>
              <a:t> and </a:t>
            </a:r>
            <a:r>
              <a:rPr lang="en-US" i="1" dirty="0" smtClean="0"/>
              <a:t>V. </a:t>
            </a:r>
            <a:r>
              <a:rPr lang="en-US" i="1" dirty="0" err="1" smtClean="0"/>
              <a:t>corneae</a:t>
            </a:r>
            <a:r>
              <a:rPr lang="en-US" dirty="0" smtClean="0"/>
              <a:t> have been identified in surface waters, and spores of </a:t>
            </a:r>
            <a:r>
              <a:rPr lang="en-US" i="1" dirty="0" err="1" smtClean="0"/>
              <a:t>Nosema</a:t>
            </a:r>
            <a:r>
              <a:rPr lang="en-US" dirty="0" smtClean="0"/>
              <a:t> sp. (likely </a:t>
            </a:r>
            <a:r>
              <a:rPr lang="en-US" i="1" dirty="0" smtClean="0"/>
              <a:t>A. </a:t>
            </a:r>
            <a:r>
              <a:rPr lang="en-US" i="1" dirty="0" err="1" smtClean="0"/>
              <a:t>algerae</a:t>
            </a:r>
            <a:r>
              <a:rPr lang="en-US" dirty="0" smtClean="0"/>
              <a:t>) have been identified in ditch water. </a:t>
            </a:r>
            <a:r>
              <a:rPr lang="en-US" i="1" dirty="0" err="1" smtClean="0"/>
              <a:t>Tubulinosema</a:t>
            </a:r>
            <a:r>
              <a:rPr lang="en-US" i="1" dirty="0" smtClean="0"/>
              <a:t> </a:t>
            </a:r>
            <a:r>
              <a:rPr lang="en-US" i="1" dirty="0" err="1" smtClean="0"/>
              <a:t>acridophagus</a:t>
            </a:r>
            <a:r>
              <a:rPr lang="en-US" dirty="0" smtClean="0"/>
              <a:t>, an insect parasite, has recently (2012) been implicated in two cases of disseminated </a:t>
            </a:r>
            <a:r>
              <a:rPr lang="en-US" dirty="0" err="1" smtClean="0"/>
              <a:t>microsporidiosis</a:t>
            </a:r>
            <a:r>
              <a:rPr lang="en-US" dirty="0" smtClean="0"/>
              <a:t>.</a:t>
            </a:r>
            <a:endParaRPr lang="uk-UA" dirty="0"/>
          </a:p>
        </p:txBody>
      </p:sp>
      <p:sp>
        <p:nvSpPr>
          <p:cNvPr id="4" name="Заголовок 1"/>
          <p:cNvSpPr>
            <a:spLocks noGrp="1"/>
          </p:cNvSpPr>
          <p:nvPr>
            <p:ph type="title"/>
          </p:nvPr>
        </p:nvSpPr>
        <p:spPr>
          <a:xfrm>
            <a:off x="457200" y="0"/>
            <a:ext cx="8229600" cy="476672"/>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ru-RU" dirty="0" err="1" smtClean="0">
                <a:latin typeface="Arial" charset="0"/>
              </a:rPr>
              <a:t>Microsporidia</a:t>
            </a:r>
            <a:endParaRPr lang="uk-UA" dirty="0"/>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dirty="0" err="1" smtClean="0">
                <a:latin typeface="Arial" charset="0"/>
              </a:rPr>
              <a:t>Microsporidia</a:t>
            </a:r>
            <a:endParaRPr lang="uk-UA" dirty="0"/>
          </a:p>
        </p:txBody>
      </p:sp>
      <p:sp>
        <p:nvSpPr>
          <p:cNvPr id="3" name="Місце для вмісту 2"/>
          <p:cNvSpPr>
            <a:spLocks noGrp="1"/>
          </p:cNvSpPr>
          <p:nvPr>
            <p:ph idx="1"/>
          </p:nvPr>
        </p:nvSpPr>
        <p:spPr>
          <a:xfrm>
            <a:off x="0" y="548680"/>
            <a:ext cx="9144000" cy="6309320"/>
          </a:xfrm>
        </p:spPr>
        <p:txBody>
          <a:bodyPr>
            <a:normAutofit fontScale="70000" lnSpcReduction="20000"/>
          </a:bodyPr>
          <a:lstStyle/>
          <a:p>
            <a:pPr marL="0" lvl="0" indent="0" eaLnBrk="0" fontAlgn="base" hangingPunct="0">
              <a:spcBef>
                <a:spcPct val="0"/>
              </a:spcBef>
              <a:spcAft>
                <a:spcPct val="0"/>
              </a:spcAft>
              <a:buNone/>
            </a:pPr>
            <a:r>
              <a:rPr lang="en-US" dirty="0" smtClean="0">
                <a:latin typeface="Arial" charset="0"/>
              </a:rPr>
              <a:t>      </a:t>
            </a:r>
            <a:r>
              <a:rPr lang="ru-RU" dirty="0" err="1" smtClean="0">
                <a:latin typeface="Arial" charset="0"/>
              </a:rPr>
              <a:t>Microsporidia</a:t>
            </a:r>
            <a:r>
              <a:rPr lang="ru-RU" dirty="0" smtClean="0">
                <a:latin typeface="Arial" charset="0"/>
              </a:rPr>
              <a:t> </a:t>
            </a:r>
            <a:r>
              <a:rPr lang="ru-RU" dirty="0" err="1" smtClean="0">
                <a:latin typeface="Arial" charset="0"/>
              </a:rPr>
              <a:t>are</a:t>
            </a:r>
            <a:r>
              <a:rPr lang="ru-RU" dirty="0" smtClean="0">
                <a:latin typeface="Arial" charset="0"/>
              </a:rPr>
              <a:t> </a:t>
            </a:r>
            <a:r>
              <a:rPr lang="ru-RU" dirty="0" err="1" smtClean="0">
                <a:latin typeface="Arial" charset="0"/>
              </a:rPr>
              <a:t>obligate</a:t>
            </a:r>
            <a:r>
              <a:rPr lang="ru-RU" dirty="0" smtClean="0">
                <a:latin typeface="Arial" charset="0"/>
              </a:rPr>
              <a:t>, </a:t>
            </a:r>
            <a:r>
              <a:rPr lang="ru-RU" dirty="0" err="1" smtClean="0">
                <a:latin typeface="Arial" charset="0"/>
              </a:rPr>
              <a:t>intracellular</a:t>
            </a:r>
            <a:r>
              <a:rPr lang="ru-RU" dirty="0" smtClean="0">
                <a:latin typeface="Arial" charset="0"/>
              </a:rPr>
              <a:t>, </a:t>
            </a:r>
            <a:r>
              <a:rPr lang="ru-RU" dirty="0" err="1" smtClean="0">
                <a:latin typeface="Arial" charset="0"/>
              </a:rPr>
              <a:t>spore-forming</a:t>
            </a:r>
            <a:r>
              <a:rPr lang="ru-RU" dirty="0" smtClean="0">
                <a:latin typeface="Arial" charset="0"/>
              </a:rPr>
              <a:t> </a:t>
            </a:r>
            <a:r>
              <a:rPr lang="ru-RU" dirty="0" err="1" smtClean="0">
                <a:latin typeface="Arial" charset="0"/>
              </a:rPr>
              <a:t>parasites.The</a:t>
            </a:r>
            <a:r>
              <a:rPr lang="ru-RU" dirty="0" smtClean="0">
                <a:latin typeface="Arial" charset="0"/>
              </a:rPr>
              <a:t> </a:t>
            </a:r>
            <a:r>
              <a:rPr lang="ru-RU" dirty="0" err="1" smtClean="0">
                <a:latin typeface="Arial" charset="0"/>
              </a:rPr>
              <a:t>phylum</a:t>
            </a:r>
            <a:r>
              <a:rPr lang="ru-RU" dirty="0" smtClean="0">
                <a:latin typeface="Arial" charset="0"/>
              </a:rPr>
              <a:t> </a:t>
            </a:r>
            <a:r>
              <a:rPr lang="ru-RU" b="1" i="1" dirty="0" err="1" smtClean="0">
                <a:latin typeface="Arial" charset="0"/>
              </a:rPr>
              <a:t>Microsporidia</a:t>
            </a:r>
            <a:r>
              <a:rPr lang="ru-RU" dirty="0" smtClean="0">
                <a:latin typeface="Arial" charset="0"/>
              </a:rPr>
              <a:t> </a:t>
            </a:r>
            <a:r>
              <a:rPr lang="ru-RU" dirty="0" err="1" smtClean="0">
                <a:latin typeface="Arial" charset="0"/>
              </a:rPr>
              <a:t>contains</a:t>
            </a:r>
            <a:r>
              <a:rPr lang="ru-RU" dirty="0" smtClean="0">
                <a:latin typeface="Arial" charset="0"/>
              </a:rPr>
              <a:t> </a:t>
            </a:r>
            <a:r>
              <a:rPr lang="ru-RU" dirty="0" err="1" smtClean="0">
                <a:latin typeface="Arial" charset="0"/>
              </a:rPr>
              <a:t>over</a:t>
            </a:r>
            <a:r>
              <a:rPr lang="ru-RU" dirty="0" smtClean="0">
                <a:latin typeface="Arial" charset="0"/>
              </a:rPr>
              <a:t> 1200 </a:t>
            </a:r>
            <a:r>
              <a:rPr lang="ru-RU" dirty="0" err="1" smtClean="0">
                <a:latin typeface="Arial" charset="0"/>
              </a:rPr>
              <a:t>fungal</a:t>
            </a:r>
            <a:r>
              <a:rPr lang="ru-RU" dirty="0" smtClean="0">
                <a:latin typeface="Arial" charset="0"/>
              </a:rPr>
              <a:t> </a:t>
            </a:r>
            <a:r>
              <a:rPr lang="ru-RU" dirty="0" err="1" smtClean="0">
                <a:latin typeface="Arial" charset="0"/>
              </a:rPr>
              <a:t>species</a:t>
            </a:r>
            <a:r>
              <a:rPr lang="ru-RU" dirty="0" smtClean="0">
                <a:latin typeface="Arial" charset="0"/>
              </a:rPr>
              <a:t>, </a:t>
            </a:r>
            <a:r>
              <a:rPr lang="ru-RU" dirty="0" err="1" smtClean="0">
                <a:latin typeface="Arial" charset="0"/>
              </a:rPr>
              <a:t>a</a:t>
            </a:r>
            <a:r>
              <a:rPr lang="ru-RU" dirty="0" smtClean="0">
                <a:latin typeface="Arial" charset="0"/>
              </a:rPr>
              <a:t> </a:t>
            </a:r>
            <a:r>
              <a:rPr lang="ru-RU" dirty="0" err="1" smtClean="0">
                <a:latin typeface="Arial" charset="0"/>
              </a:rPr>
              <a:t>large</a:t>
            </a:r>
            <a:r>
              <a:rPr lang="ru-RU" dirty="0" smtClean="0">
                <a:latin typeface="Arial" charset="0"/>
              </a:rPr>
              <a:t> </a:t>
            </a:r>
            <a:r>
              <a:rPr lang="ru-RU" dirty="0" err="1" smtClean="0">
                <a:latin typeface="Arial" charset="0"/>
              </a:rPr>
              <a:t>number</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which</a:t>
            </a:r>
            <a:r>
              <a:rPr lang="ru-RU" dirty="0" smtClean="0">
                <a:latin typeface="Arial" charset="0"/>
              </a:rPr>
              <a:t> </a:t>
            </a:r>
            <a:r>
              <a:rPr lang="ru-RU" dirty="0" err="1" smtClean="0">
                <a:latin typeface="Arial" charset="0"/>
              </a:rPr>
              <a:t>cause</a:t>
            </a:r>
            <a:r>
              <a:rPr lang="ru-RU" dirty="0" smtClean="0">
                <a:latin typeface="Arial" charset="0"/>
              </a:rPr>
              <a:t> </a:t>
            </a:r>
            <a:r>
              <a:rPr lang="ru-RU" dirty="0" err="1" smtClean="0">
                <a:latin typeface="Arial" charset="0"/>
              </a:rPr>
              <a:t>infection</a:t>
            </a:r>
            <a:r>
              <a:rPr lang="ru-RU" dirty="0" smtClean="0">
                <a:latin typeface="Arial" charset="0"/>
              </a:rPr>
              <a:t> </a:t>
            </a:r>
            <a:r>
              <a:rPr lang="ru-RU" dirty="0" err="1" smtClean="0">
                <a:latin typeface="Arial" charset="0"/>
              </a:rPr>
              <a:t>in</a:t>
            </a:r>
            <a:r>
              <a:rPr lang="ru-RU" dirty="0" smtClean="0">
                <a:latin typeface="Arial" charset="0"/>
              </a:rPr>
              <a:t> </a:t>
            </a:r>
            <a:r>
              <a:rPr lang="ru-RU" dirty="0" err="1" smtClean="0">
                <a:latin typeface="Arial" charset="0"/>
              </a:rPr>
              <a:t>humans</a:t>
            </a:r>
            <a:r>
              <a:rPr lang="ru-RU" dirty="0" smtClean="0">
                <a:latin typeface="Arial" charset="0"/>
              </a:rPr>
              <a:t>. </a:t>
            </a:r>
            <a:r>
              <a:rPr lang="ru-RU" dirty="0" err="1" smtClean="0">
                <a:latin typeface="Arial" charset="0"/>
              </a:rPr>
              <a:t>Two</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most</a:t>
            </a:r>
            <a:r>
              <a:rPr lang="ru-RU" dirty="0" smtClean="0">
                <a:latin typeface="Arial" charset="0"/>
              </a:rPr>
              <a:t> </a:t>
            </a:r>
            <a:r>
              <a:rPr lang="ru-RU" dirty="0" err="1" smtClean="0">
                <a:latin typeface="Arial" charset="0"/>
              </a:rPr>
              <a:t>important</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these</a:t>
            </a:r>
            <a:r>
              <a:rPr lang="ru-RU" dirty="0" smtClean="0">
                <a:latin typeface="Arial" charset="0"/>
              </a:rPr>
              <a:t> </a:t>
            </a:r>
            <a:r>
              <a:rPr lang="ru-RU" dirty="0" err="1" smtClean="0">
                <a:latin typeface="Arial" charset="0"/>
              </a:rPr>
              <a:t>species</a:t>
            </a:r>
            <a:r>
              <a:rPr lang="ru-RU" dirty="0" smtClean="0">
                <a:latin typeface="Arial" charset="0"/>
              </a:rPr>
              <a:t> </a:t>
            </a:r>
            <a:r>
              <a:rPr lang="ru-RU" dirty="0" err="1" smtClean="0">
                <a:latin typeface="Arial" charset="0"/>
              </a:rPr>
              <a:t>are</a:t>
            </a:r>
            <a:r>
              <a:rPr lang="ru-RU" dirty="0" smtClean="0">
                <a:latin typeface="Arial" charset="0"/>
              </a:rPr>
              <a:t> </a:t>
            </a:r>
            <a:r>
              <a:rPr lang="ru-RU" b="1" i="1" dirty="0" err="1" smtClean="0">
                <a:latin typeface="Arial" charset="0"/>
              </a:rPr>
              <a:t>Encephalitozoon</a:t>
            </a:r>
            <a:r>
              <a:rPr lang="ru-RU" b="1" i="1" dirty="0" smtClean="0">
                <a:latin typeface="Arial" charset="0"/>
              </a:rPr>
              <a:t> </a:t>
            </a:r>
            <a:r>
              <a:rPr lang="ru-RU" b="1" i="1" dirty="0" err="1" smtClean="0">
                <a:latin typeface="Arial" charset="0"/>
              </a:rPr>
              <a:t>hellem</a:t>
            </a:r>
            <a:r>
              <a:rPr lang="ru-RU" b="1" dirty="0" smtClean="0">
                <a:latin typeface="Arial" charset="0"/>
              </a:rPr>
              <a:t> </a:t>
            </a:r>
            <a:r>
              <a:rPr lang="ru-RU" dirty="0" err="1" smtClean="0">
                <a:latin typeface="Arial" charset="0"/>
              </a:rPr>
              <a:t>and</a:t>
            </a:r>
            <a:r>
              <a:rPr lang="ru-RU" dirty="0" smtClean="0">
                <a:latin typeface="Arial" charset="0"/>
              </a:rPr>
              <a:t> </a:t>
            </a:r>
            <a:r>
              <a:rPr lang="ru-RU" b="1" i="1" dirty="0" smtClean="0">
                <a:latin typeface="Arial" charset="0"/>
              </a:rPr>
              <a:t>E</a:t>
            </a:r>
            <a:r>
              <a:rPr lang="en-US" b="1" i="1" dirty="0" smtClean="0">
                <a:latin typeface="Arial" charset="0"/>
              </a:rPr>
              <a:t>.</a:t>
            </a:r>
            <a:r>
              <a:rPr lang="ru-RU" b="1" i="1" dirty="0" smtClean="0">
                <a:latin typeface="Arial" charset="0"/>
              </a:rPr>
              <a:t> </a:t>
            </a:r>
            <a:r>
              <a:rPr lang="ru-RU" b="1" i="1" dirty="0" err="1" smtClean="0">
                <a:latin typeface="Arial" charset="0"/>
              </a:rPr>
              <a:t>intestinalis</a:t>
            </a:r>
            <a:r>
              <a:rPr lang="en-US" dirty="0" smtClean="0">
                <a:latin typeface="Arial" charset="0"/>
              </a:rPr>
              <a:t>. </a:t>
            </a:r>
            <a:r>
              <a:rPr lang="ru-RU" dirty="0" err="1" smtClean="0">
                <a:latin typeface="Arial" charset="0"/>
              </a:rPr>
              <a:t>Most</a:t>
            </a:r>
            <a:r>
              <a:rPr lang="ru-RU" dirty="0" smtClean="0">
                <a:latin typeface="Arial" charset="0"/>
              </a:rPr>
              <a:t> </a:t>
            </a:r>
            <a:r>
              <a:rPr lang="ru-RU" dirty="0" err="1" smtClean="0">
                <a:latin typeface="Arial" charset="0"/>
              </a:rPr>
              <a:t>cases</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infection</a:t>
            </a:r>
            <a:r>
              <a:rPr lang="ru-RU" dirty="0" smtClean="0">
                <a:latin typeface="Arial" charset="0"/>
              </a:rPr>
              <a:t> </a:t>
            </a:r>
            <a:r>
              <a:rPr lang="ru-RU" dirty="0" err="1" smtClean="0">
                <a:latin typeface="Arial" charset="0"/>
              </a:rPr>
              <a:t>are</a:t>
            </a:r>
            <a:r>
              <a:rPr lang="ru-RU" dirty="0" smtClean="0">
                <a:latin typeface="Arial" charset="0"/>
              </a:rPr>
              <a:t> </a:t>
            </a:r>
            <a:r>
              <a:rPr lang="ru-RU" dirty="0" err="1" smtClean="0">
                <a:latin typeface="Arial" charset="0"/>
              </a:rPr>
              <a:t>associated</a:t>
            </a:r>
            <a:r>
              <a:rPr lang="ru-RU" dirty="0" smtClean="0">
                <a:latin typeface="Arial" charset="0"/>
              </a:rPr>
              <a:t> </a:t>
            </a:r>
            <a:r>
              <a:rPr lang="ru-RU" dirty="0" err="1" smtClean="0">
                <a:latin typeface="Arial" charset="0"/>
              </a:rPr>
              <a:t>with</a:t>
            </a:r>
            <a:r>
              <a:rPr lang="ru-RU" dirty="0" smtClean="0">
                <a:latin typeface="Arial" charset="0"/>
              </a:rPr>
              <a:t> </a:t>
            </a:r>
            <a:r>
              <a:rPr lang="ru-RU" dirty="0" err="1" smtClean="0">
                <a:latin typeface="Arial" charset="0"/>
              </a:rPr>
              <a:t>human</a:t>
            </a:r>
            <a:r>
              <a:rPr lang="ru-RU" dirty="0" smtClean="0">
                <a:latin typeface="Arial" charset="0"/>
              </a:rPr>
              <a:t> </a:t>
            </a:r>
            <a:r>
              <a:rPr lang="ru-RU" dirty="0" err="1" smtClean="0">
                <a:latin typeface="Arial" charset="0"/>
              </a:rPr>
              <a:t>immunodeficiency</a:t>
            </a:r>
            <a:r>
              <a:rPr lang="ru-RU" dirty="0" smtClean="0">
                <a:latin typeface="Arial" charset="0"/>
              </a:rPr>
              <a:t> </a:t>
            </a:r>
            <a:r>
              <a:rPr lang="ru-RU" dirty="0" err="1" smtClean="0">
                <a:latin typeface="Arial" charset="0"/>
              </a:rPr>
              <a:t>virus</a:t>
            </a:r>
            <a:r>
              <a:rPr lang="ru-RU" dirty="0" smtClean="0">
                <a:latin typeface="Arial" charset="0"/>
              </a:rPr>
              <a:t> (HIV) </a:t>
            </a:r>
            <a:r>
              <a:rPr lang="ru-RU" dirty="0" err="1" smtClean="0">
                <a:latin typeface="Arial" charset="0"/>
              </a:rPr>
              <a:t>or</a:t>
            </a:r>
            <a:r>
              <a:rPr lang="ru-RU" dirty="0" smtClean="0">
                <a:latin typeface="Arial" charset="0"/>
              </a:rPr>
              <a:t> </a:t>
            </a:r>
            <a:r>
              <a:rPr lang="ru-RU" dirty="0" err="1" smtClean="0">
                <a:latin typeface="Arial" charset="0"/>
              </a:rPr>
              <a:t>other</a:t>
            </a:r>
            <a:r>
              <a:rPr lang="ru-RU" dirty="0" smtClean="0">
                <a:latin typeface="Arial" charset="0"/>
              </a:rPr>
              <a:t> </a:t>
            </a:r>
            <a:r>
              <a:rPr lang="ru-RU" dirty="0" err="1" smtClean="0">
                <a:latin typeface="Arial" charset="0"/>
              </a:rPr>
              <a:t>immunosuppressing</a:t>
            </a:r>
            <a:r>
              <a:rPr lang="ru-RU" dirty="0" smtClean="0">
                <a:latin typeface="Arial" charset="0"/>
              </a:rPr>
              <a:t> </a:t>
            </a:r>
            <a:r>
              <a:rPr lang="ru-RU" dirty="0" err="1" smtClean="0">
                <a:latin typeface="Arial" charset="0"/>
              </a:rPr>
              <a:t>illness</a:t>
            </a:r>
            <a:r>
              <a:rPr lang="ru-RU" dirty="0" smtClean="0">
                <a:latin typeface="Arial" charset="0"/>
              </a:rPr>
              <a:t>, </a:t>
            </a:r>
            <a:r>
              <a:rPr lang="ru-RU" dirty="0" err="1" smtClean="0">
                <a:latin typeface="Arial" charset="0"/>
              </a:rPr>
              <a:t>including</a:t>
            </a:r>
            <a:r>
              <a:rPr lang="ru-RU" dirty="0" smtClean="0">
                <a:latin typeface="Arial" charset="0"/>
              </a:rPr>
              <a:t> </a:t>
            </a:r>
            <a:r>
              <a:rPr lang="ru-RU" dirty="0" err="1" smtClean="0">
                <a:latin typeface="Arial" charset="0"/>
              </a:rPr>
              <a:t>organ</a:t>
            </a:r>
            <a:r>
              <a:rPr lang="ru-RU" dirty="0" smtClean="0">
                <a:latin typeface="Arial" charset="0"/>
              </a:rPr>
              <a:t> </a:t>
            </a:r>
            <a:r>
              <a:rPr lang="ru-RU" dirty="0" err="1" smtClean="0">
                <a:latin typeface="Arial" charset="0"/>
              </a:rPr>
              <a:t>transplant</a:t>
            </a:r>
            <a:r>
              <a:rPr lang="ru-RU" dirty="0" smtClean="0">
                <a:latin typeface="Arial" charset="0"/>
              </a:rPr>
              <a:t> </a:t>
            </a:r>
            <a:r>
              <a:rPr lang="ru-RU" dirty="0" err="1" smtClean="0">
                <a:latin typeface="Arial" charset="0"/>
              </a:rPr>
              <a:t>recipients</a:t>
            </a:r>
            <a:r>
              <a:rPr lang="ru-RU" dirty="0" smtClean="0">
                <a:latin typeface="Arial" charset="0"/>
              </a:rPr>
              <a:t>, </a:t>
            </a:r>
            <a:r>
              <a:rPr lang="ru-RU" dirty="0" err="1" smtClean="0">
                <a:latin typeface="Arial" charset="0"/>
              </a:rPr>
              <a:t>diabetics</a:t>
            </a:r>
            <a:r>
              <a:rPr lang="ru-RU" dirty="0" smtClean="0">
                <a:latin typeface="Arial" charset="0"/>
              </a:rPr>
              <a:t>, </a:t>
            </a:r>
            <a:r>
              <a:rPr lang="ru-RU" dirty="0" err="1" smtClean="0">
                <a:latin typeface="Arial" charset="0"/>
              </a:rPr>
              <a:t>children</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elderly</a:t>
            </a:r>
            <a:r>
              <a:rPr lang="en-US" dirty="0" smtClean="0">
                <a:latin typeface="Arial" charset="0"/>
              </a:rPr>
              <a:t>.</a:t>
            </a:r>
            <a:endParaRPr lang="ru-RU" dirty="0" smtClean="0">
              <a:latin typeface="Arial" charset="0"/>
            </a:endParaRPr>
          </a:p>
          <a:p>
            <a:pPr marL="0" lvl="0" indent="0" eaLnBrk="0" fontAlgn="base" hangingPunct="0">
              <a:spcBef>
                <a:spcPct val="0"/>
              </a:spcBef>
              <a:spcAft>
                <a:spcPct val="0"/>
              </a:spcAft>
              <a:buNone/>
            </a:pPr>
            <a:r>
              <a:rPr lang="en-US" dirty="0" smtClean="0">
                <a:latin typeface="Arial" charset="0"/>
              </a:rPr>
              <a:t>      </a:t>
            </a:r>
            <a:r>
              <a:rPr lang="ru-RU" dirty="0" err="1" smtClean="0">
                <a:latin typeface="Arial" charset="0"/>
              </a:rPr>
              <a:t>Microsporidiosis</a:t>
            </a:r>
            <a:r>
              <a:rPr lang="ru-RU" dirty="0" smtClean="0">
                <a:latin typeface="Arial" charset="0"/>
              </a:rPr>
              <a:t> </a:t>
            </a:r>
            <a:r>
              <a:rPr lang="ru-RU" dirty="0" err="1" smtClean="0">
                <a:latin typeface="Arial" charset="0"/>
              </a:rPr>
              <a:t>occurs</a:t>
            </a:r>
            <a:r>
              <a:rPr lang="ru-RU" dirty="0" smtClean="0">
                <a:latin typeface="Arial" charset="0"/>
              </a:rPr>
              <a:t> </a:t>
            </a:r>
            <a:r>
              <a:rPr lang="ru-RU" dirty="0" err="1" smtClean="0">
                <a:latin typeface="Arial" charset="0"/>
              </a:rPr>
              <a:t>through</a:t>
            </a:r>
            <a:r>
              <a:rPr lang="ru-RU" dirty="0" smtClean="0">
                <a:latin typeface="Arial" charset="0"/>
              </a:rPr>
              <a:t> </a:t>
            </a:r>
            <a:r>
              <a:rPr lang="ru-RU" dirty="0" err="1" smtClean="0">
                <a:latin typeface="Arial" charset="0"/>
              </a:rPr>
              <a:t>ingestion</a:t>
            </a:r>
            <a:r>
              <a:rPr lang="ru-RU" dirty="0" smtClean="0">
                <a:latin typeface="Arial" charset="0"/>
              </a:rPr>
              <a:t> </a:t>
            </a:r>
            <a:r>
              <a:rPr lang="ru-RU" dirty="0" err="1" smtClean="0">
                <a:latin typeface="Arial" charset="0"/>
              </a:rPr>
              <a:t>or</a:t>
            </a:r>
            <a:r>
              <a:rPr lang="ru-RU" dirty="0" smtClean="0">
                <a:latin typeface="Arial" charset="0"/>
              </a:rPr>
              <a:t> </a:t>
            </a:r>
            <a:r>
              <a:rPr lang="ru-RU" dirty="0" err="1" smtClean="0">
                <a:latin typeface="Arial" charset="0"/>
              </a:rPr>
              <a:t>inhalation</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microsporidial</a:t>
            </a:r>
            <a:r>
              <a:rPr lang="ru-RU" dirty="0" smtClean="0">
                <a:latin typeface="Arial" charset="0"/>
              </a:rPr>
              <a:t> </a:t>
            </a:r>
            <a:r>
              <a:rPr lang="ru-RU" dirty="0" err="1" smtClean="0">
                <a:latin typeface="Arial" charset="0"/>
              </a:rPr>
              <a:t>spores</a:t>
            </a:r>
            <a:r>
              <a:rPr lang="ru-RU" dirty="0" smtClean="0">
                <a:latin typeface="Arial" charset="0"/>
              </a:rPr>
              <a:t> </a:t>
            </a:r>
            <a:r>
              <a:rPr lang="ru-RU" dirty="0" err="1" smtClean="0">
                <a:latin typeface="Arial" charset="0"/>
              </a:rPr>
              <a:t>from</a:t>
            </a:r>
            <a:r>
              <a:rPr lang="ru-RU" dirty="0" smtClean="0">
                <a:latin typeface="Arial" charset="0"/>
              </a:rPr>
              <a:t> </a:t>
            </a:r>
            <a:r>
              <a:rPr lang="ru-RU" dirty="0" err="1" smtClean="0">
                <a:latin typeface="Arial" charset="0"/>
              </a:rPr>
              <a:t>human-to-human</a:t>
            </a:r>
            <a:r>
              <a:rPr lang="ru-RU" dirty="0" smtClean="0">
                <a:latin typeface="Arial" charset="0"/>
              </a:rPr>
              <a:t> </a:t>
            </a:r>
            <a:r>
              <a:rPr lang="ru-RU" dirty="0" err="1" smtClean="0">
                <a:latin typeface="Arial" charset="0"/>
              </a:rPr>
              <a:t>or</a:t>
            </a:r>
            <a:r>
              <a:rPr lang="ru-RU" dirty="0" smtClean="0">
                <a:latin typeface="Arial" charset="0"/>
              </a:rPr>
              <a:t> </a:t>
            </a:r>
            <a:r>
              <a:rPr lang="ru-RU" dirty="0" err="1" smtClean="0">
                <a:latin typeface="Arial" charset="0"/>
              </a:rPr>
              <a:t>waterborne</a:t>
            </a:r>
            <a:r>
              <a:rPr lang="ru-RU" dirty="0" smtClean="0">
                <a:latin typeface="Arial" charset="0"/>
              </a:rPr>
              <a:t> </a:t>
            </a:r>
            <a:r>
              <a:rPr lang="ru-RU" dirty="0" err="1" smtClean="0">
                <a:latin typeface="Arial" charset="0"/>
              </a:rPr>
              <a:t>transmission</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spores</a:t>
            </a:r>
            <a:r>
              <a:rPr lang="ru-RU" dirty="0" smtClean="0">
                <a:latin typeface="Arial" charset="0"/>
              </a:rPr>
              <a:t> </a:t>
            </a:r>
            <a:r>
              <a:rPr lang="ru-RU" dirty="0" err="1" smtClean="0">
                <a:latin typeface="Arial" charset="0"/>
              </a:rPr>
              <a:t>will</a:t>
            </a:r>
            <a:r>
              <a:rPr lang="ru-RU" dirty="0" smtClean="0">
                <a:latin typeface="Arial" charset="0"/>
              </a:rPr>
              <a:t> </a:t>
            </a:r>
            <a:r>
              <a:rPr lang="ru-RU" dirty="0" err="1" smtClean="0">
                <a:latin typeface="Arial" charset="0"/>
              </a:rPr>
              <a:t>extrude</a:t>
            </a:r>
            <a:r>
              <a:rPr lang="ru-RU" dirty="0" smtClean="0">
                <a:latin typeface="Arial" charset="0"/>
              </a:rPr>
              <a:t> </a:t>
            </a:r>
            <a:r>
              <a:rPr lang="ru-RU" dirty="0" err="1" smtClean="0">
                <a:latin typeface="Arial" charset="0"/>
              </a:rPr>
              <a:t>a</a:t>
            </a:r>
            <a:r>
              <a:rPr lang="ru-RU" dirty="0" smtClean="0">
                <a:latin typeface="Arial" charset="0"/>
              </a:rPr>
              <a:t> </a:t>
            </a:r>
            <a:r>
              <a:rPr lang="ru-RU" dirty="0" err="1" smtClean="0">
                <a:latin typeface="Arial" charset="0"/>
              </a:rPr>
              <a:t>polar</a:t>
            </a:r>
            <a:r>
              <a:rPr lang="ru-RU" dirty="0" smtClean="0">
                <a:latin typeface="Arial" charset="0"/>
              </a:rPr>
              <a:t> </a:t>
            </a:r>
            <a:r>
              <a:rPr lang="ru-RU" dirty="0" err="1" smtClean="0">
                <a:latin typeface="Arial" charset="0"/>
              </a:rPr>
              <a:t>tubule</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inject</a:t>
            </a:r>
            <a:r>
              <a:rPr lang="ru-RU" dirty="0" smtClean="0">
                <a:latin typeface="Arial" charset="0"/>
              </a:rPr>
              <a:t> </a:t>
            </a:r>
            <a:r>
              <a:rPr lang="ru-RU" dirty="0" err="1" smtClean="0">
                <a:latin typeface="Arial" charset="0"/>
              </a:rPr>
              <a:t>an</a:t>
            </a:r>
            <a:r>
              <a:rPr lang="ru-RU" dirty="0" smtClean="0">
                <a:latin typeface="Arial" charset="0"/>
              </a:rPr>
              <a:t> </a:t>
            </a:r>
            <a:r>
              <a:rPr lang="ru-RU" dirty="0" err="1" smtClean="0">
                <a:latin typeface="Arial" charset="0"/>
              </a:rPr>
              <a:t>infective</a:t>
            </a:r>
            <a:r>
              <a:rPr lang="ru-RU" dirty="0" smtClean="0">
                <a:latin typeface="Arial" charset="0"/>
              </a:rPr>
              <a:t> </a:t>
            </a:r>
            <a:r>
              <a:rPr lang="ru-RU" dirty="0" err="1" smtClean="0">
                <a:latin typeface="Arial" charset="0"/>
              </a:rPr>
              <a:t>sporoplasm</a:t>
            </a:r>
            <a:r>
              <a:rPr lang="ru-RU" dirty="0" smtClean="0">
                <a:latin typeface="Arial" charset="0"/>
              </a:rPr>
              <a:t> </a:t>
            </a:r>
            <a:r>
              <a:rPr lang="ru-RU" dirty="0" err="1" smtClean="0">
                <a:latin typeface="Arial" charset="0"/>
              </a:rPr>
              <a:t>into</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host</a:t>
            </a:r>
            <a:r>
              <a:rPr lang="ru-RU" dirty="0" smtClean="0">
                <a:latin typeface="Arial" charset="0"/>
              </a:rPr>
              <a:t> </a:t>
            </a:r>
            <a:r>
              <a:rPr lang="ru-RU" dirty="0" err="1" smtClean="0">
                <a:latin typeface="Arial" charset="0"/>
              </a:rPr>
              <a:t>cell</a:t>
            </a:r>
            <a:r>
              <a:rPr lang="en-US" dirty="0" smtClean="0">
                <a:latin typeface="Arial" charset="0"/>
              </a:rPr>
              <a:t>. </a:t>
            </a:r>
            <a:r>
              <a:rPr lang="ru-RU" dirty="0" err="1" smtClean="0">
                <a:latin typeface="Arial" charset="0"/>
              </a:rPr>
              <a:t>Within</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cell</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sporoplasm</a:t>
            </a:r>
            <a:r>
              <a:rPr lang="ru-RU" dirty="0" smtClean="0">
                <a:latin typeface="Arial" charset="0"/>
              </a:rPr>
              <a:t> </a:t>
            </a:r>
            <a:r>
              <a:rPr lang="ru-RU" dirty="0" err="1" smtClean="0">
                <a:latin typeface="Arial" charset="0"/>
              </a:rPr>
              <a:t>multiplies</a:t>
            </a:r>
            <a:r>
              <a:rPr lang="ru-RU" dirty="0" smtClean="0">
                <a:latin typeface="Arial" charset="0"/>
              </a:rPr>
              <a:t> </a:t>
            </a:r>
            <a:r>
              <a:rPr lang="ru-RU" dirty="0" err="1" smtClean="0">
                <a:latin typeface="Arial" charset="0"/>
              </a:rPr>
              <a:t>by</a:t>
            </a:r>
            <a:r>
              <a:rPr lang="ru-RU" dirty="0" smtClean="0">
                <a:latin typeface="Arial" charset="0"/>
              </a:rPr>
              <a:t> </a:t>
            </a:r>
            <a:r>
              <a:rPr lang="ru-RU" dirty="0" err="1" smtClean="0">
                <a:latin typeface="Arial" charset="0"/>
              </a:rPr>
              <a:t>binary</a:t>
            </a:r>
            <a:r>
              <a:rPr lang="ru-RU" dirty="0" smtClean="0">
                <a:latin typeface="Arial" charset="0"/>
              </a:rPr>
              <a:t> </a:t>
            </a:r>
            <a:r>
              <a:rPr lang="ru-RU" dirty="0" err="1" smtClean="0">
                <a:latin typeface="Arial" charset="0"/>
              </a:rPr>
              <a:t>fission</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eventually</a:t>
            </a:r>
            <a:r>
              <a:rPr lang="ru-RU" dirty="0" smtClean="0">
                <a:latin typeface="Arial" charset="0"/>
              </a:rPr>
              <a:t> </a:t>
            </a:r>
            <a:r>
              <a:rPr lang="ru-RU" dirty="0" err="1" smtClean="0">
                <a:latin typeface="Arial" charset="0"/>
              </a:rPr>
              <a:t>ruptures</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cell</a:t>
            </a:r>
            <a:r>
              <a:rPr lang="ru-RU" dirty="0" smtClean="0">
                <a:latin typeface="Arial" charset="0"/>
              </a:rPr>
              <a:t>, </a:t>
            </a:r>
            <a:r>
              <a:rPr lang="ru-RU" dirty="0" err="1" smtClean="0">
                <a:latin typeface="Arial" charset="0"/>
              </a:rPr>
              <a:t>releasing</a:t>
            </a:r>
            <a:r>
              <a:rPr lang="ru-RU" dirty="0" smtClean="0">
                <a:latin typeface="Arial" charset="0"/>
              </a:rPr>
              <a:t> </a:t>
            </a:r>
            <a:r>
              <a:rPr lang="ru-RU" dirty="0" err="1" smtClean="0">
                <a:latin typeface="Arial" charset="0"/>
              </a:rPr>
              <a:t>more</a:t>
            </a:r>
            <a:r>
              <a:rPr lang="ru-RU" dirty="0" smtClean="0">
                <a:latin typeface="Arial" charset="0"/>
              </a:rPr>
              <a:t> </a:t>
            </a:r>
            <a:r>
              <a:rPr lang="ru-RU" dirty="0" err="1" smtClean="0">
                <a:latin typeface="Arial" charset="0"/>
              </a:rPr>
              <a:t>spores</a:t>
            </a:r>
            <a:r>
              <a:rPr lang="en-US" dirty="0" smtClean="0">
                <a:latin typeface="Arial" charset="0"/>
              </a:rPr>
              <a:t>. </a:t>
            </a:r>
            <a:r>
              <a:rPr lang="ru-RU" dirty="0" err="1" smtClean="0">
                <a:latin typeface="Arial" charset="0"/>
              </a:rPr>
              <a:t>Patients</a:t>
            </a:r>
            <a:r>
              <a:rPr lang="ru-RU" dirty="0" smtClean="0">
                <a:latin typeface="Arial" charset="0"/>
              </a:rPr>
              <a:t> </a:t>
            </a:r>
            <a:r>
              <a:rPr lang="ru-RU" dirty="0" err="1" smtClean="0">
                <a:latin typeface="Arial" charset="0"/>
              </a:rPr>
              <a:t>with</a:t>
            </a:r>
            <a:r>
              <a:rPr lang="ru-RU" dirty="0" smtClean="0">
                <a:latin typeface="Arial" charset="0"/>
              </a:rPr>
              <a:t> </a:t>
            </a:r>
            <a:r>
              <a:rPr lang="ru-RU" dirty="0" err="1" smtClean="0">
                <a:latin typeface="Arial" charset="0"/>
              </a:rPr>
              <a:t>intestinal</a:t>
            </a:r>
            <a:r>
              <a:rPr lang="ru-RU" dirty="0" smtClean="0">
                <a:latin typeface="Arial" charset="0"/>
              </a:rPr>
              <a:t> </a:t>
            </a:r>
            <a:r>
              <a:rPr lang="ru-RU" dirty="0" err="1" smtClean="0">
                <a:latin typeface="Arial" charset="0"/>
              </a:rPr>
              <a:t>microsporidiosis</a:t>
            </a:r>
            <a:r>
              <a:rPr lang="ru-RU" dirty="0" smtClean="0">
                <a:latin typeface="Arial" charset="0"/>
              </a:rPr>
              <a:t> </a:t>
            </a:r>
            <a:r>
              <a:rPr lang="ru-RU" dirty="0" err="1" smtClean="0">
                <a:latin typeface="Arial" charset="0"/>
              </a:rPr>
              <a:t>may</a:t>
            </a:r>
            <a:r>
              <a:rPr lang="ru-RU" dirty="0" smtClean="0">
                <a:latin typeface="Arial" charset="0"/>
              </a:rPr>
              <a:t> </a:t>
            </a:r>
            <a:r>
              <a:rPr lang="ru-RU" dirty="0" err="1" smtClean="0">
                <a:latin typeface="Arial" charset="0"/>
              </a:rPr>
              <a:t>develop</a:t>
            </a:r>
            <a:r>
              <a:rPr lang="ru-RU" dirty="0" smtClean="0">
                <a:latin typeface="Arial" charset="0"/>
              </a:rPr>
              <a:t> </a:t>
            </a:r>
            <a:r>
              <a:rPr lang="ru-RU" b="1" dirty="0" err="1" smtClean="0">
                <a:latin typeface="Arial" charset="0"/>
              </a:rPr>
              <a:t>chronic</a:t>
            </a:r>
            <a:r>
              <a:rPr lang="ru-RU" b="1" dirty="0" smtClean="0">
                <a:latin typeface="Arial" charset="0"/>
              </a:rPr>
              <a:t> </a:t>
            </a:r>
            <a:r>
              <a:rPr lang="ru-RU" b="1" dirty="0" err="1" smtClean="0">
                <a:latin typeface="Arial" charset="0"/>
              </a:rPr>
              <a:t>nonbloody</a:t>
            </a:r>
            <a:r>
              <a:rPr lang="ru-RU" b="1" dirty="0" smtClean="0">
                <a:latin typeface="Arial" charset="0"/>
              </a:rPr>
              <a:t> </a:t>
            </a:r>
            <a:r>
              <a:rPr lang="ru-RU" b="1" dirty="0" err="1" smtClean="0">
                <a:latin typeface="Arial" charset="0"/>
              </a:rPr>
              <a:t>diarrhea</a:t>
            </a:r>
            <a:r>
              <a:rPr lang="ru-RU" b="1" dirty="0" smtClean="0">
                <a:latin typeface="Arial" charset="0"/>
              </a:rPr>
              <a:t>, </a:t>
            </a:r>
            <a:r>
              <a:rPr lang="ru-RU" b="1" dirty="0" err="1" smtClean="0">
                <a:latin typeface="Arial" charset="0"/>
              </a:rPr>
              <a:t>weight</a:t>
            </a:r>
            <a:r>
              <a:rPr lang="ru-RU" b="1" dirty="0" smtClean="0">
                <a:latin typeface="Arial" charset="0"/>
              </a:rPr>
              <a:t> </a:t>
            </a:r>
            <a:r>
              <a:rPr lang="ru-RU" b="1" dirty="0" err="1" smtClean="0">
                <a:latin typeface="Arial" charset="0"/>
              </a:rPr>
              <a:t>loss</a:t>
            </a:r>
            <a:r>
              <a:rPr lang="ru-RU" b="1" dirty="0" smtClean="0">
                <a:latin typeface="Arial" charset="0"/>
              </a:rPr>
              <a:t>, </a:t>
            </a:r>
            <a:r>
              <a:rPr lang="ru-RU" b="1" dirty="0" err="1" smtClean="0">
                <a:latin typeface="Arial" charset="0"/>
              </a:rPr>
              <a:t>abdominal</a:t>
            </a:r>
            <a:r>
              <a:rPr lang="ru-RU" b="1" dirty="0" smtClean="0">
                <a:latin typeface="Arial" charset="0"/>
              </a:rPr>
              <a:t> </a:t>
            </a:r>
            <a:r>
              <a:rPr lang="ru-RU" b="1" dirty="0" err="1" smtClean="0">
                <a:latin typeface="Arial" charset="0"/>
              </a:rPr>
              <a:t>pain</a:t>
            </a:r>
            <a:r>
              <a:rPr lang="ru-RU" b="1" dirty="0" smtClean="0">
                <a:latin typeface="Arial" charset="0"/>
              </a:rPr>
              <a:t>, </a:t>
            </a:r>
            <a:r>
              <a:rPr lang="ru-RU" b="1" dirty="0" err="1" smtClean="0">
                <a:latin typeface="Arial" charset="0"/>
              </a:rPr>
              <a:t>nausea</a:t>
            </a:r>
            <a:r>
              <a:rPr lang="ru-RU" b="1" dirty="0" smtClean="0">
                <a:latin typeface="Arial" charset="0"/>
              </a:rPr>
              <a:t>, </a:t>
            </a:r>
            <a:r>
              <a:rPr lang="ru-RU" b="1" dirty="0" err="1" smtClean="0">
                <a:latin typeface="Arial" charset="0"/>
              </a:rPr>
              <a:t>vomiting</a:t>
            </a:r>
            <a:r>
              <a:rPr lang="ru-RU" b="1" dirty="0" smtClean="0">
                <a:latin typeface="Arial" charset="0"/>
              </a:rPr>
              <a:t>, </a:t>
            </a:r>
            <a:r>
              <a:rPr lang="ru-RU" b="1" dirty="0" err="1" smtClean="0">
                <a:latin typeface="Arial" charset="0"/>
              </a:rPr>
              <a:t>and</a:t>
            </a:r>
            <a:r>
              <a:rPr lang="ru-RU" b="1" dirty="0" smtClean="0">
                <a:latin typeface="Arial" charset="0"/>
              </a:rPr>
              <a:t> </a:t>
            </a:r>
            <a:r>
              <a:rPr lang="ru-RU" b="1" dirty="0" err="1" smtClean="0">
                <a:latin typeface="Arial" charset="0"/>
              </a:rPr>
              <a:t>malnourishment</a:t>
            </a:r>
            <a:r>
              <a:rPr lang="en-US" dirty="0" smtClean="0">
                <a:latin typeface="Arial" charset="0"/>
              </a:rPr>
              <a:t>. </a:t>
            </a:r>
            <a:r>
              <a:rPr lang="ru-RU" dirty="0" err="1" smtClean="0">
                <a:latin typeface="Arial" charset="0"/>
              </a:rPr>
              <a:t>With</a:t>
            </a:r>
            <a:r>
              <a:rPr lang="ru-RU" dirty="0" smtClean="0">
                <a:latin typeface="Arial" charset="0"/>
              </a:rPr>
              <a:t> </a:t>
            </a:r>
            <a:r>
              <a:rPr lang="ru-RU" dirty="0" err="1" smtClean="0">
                <a:latin typeface="Arial" charset="0"/>
              </a:rPr>
              <a:t>dissemination</a:t>
            </a:r>
            <a:r>
              <a:rPr lang="ru-RU" dirty="0" smtClean="0">
                <a:latin typeface="Arial" charset="0"/>
              </a:rPr>
              <a:t>, </a:t>
            </a:r>
            <a:r>
              <a:rPr lang="ru-RU" dirty="0" err="1" smtClean="0">
                <a:latin typeface="Arial" charset="0"/>
              </a:rPr>
              <a:t>cholecystitis</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renal</a:t>
            </a:r>
            <a:r>
              <a:rPr lang="ru-RU" dirty="0" smtClean="0">
                <a:latin typeface="Arial" charset="0"/>
              </a:rPr>
              <a:t> </a:t>
            </a:r>
            <a:r>
              <a:rPr lang="ru-RU" dirty="0" err="1" smtClean="0">
                <a:latin typeface="Arial" charset="0"/>
              </a:rPr>
              <a:t>failure</a:t>
            </a:r>
            <a:r>
              <a:rPr lang="ru-RU" dirty="0" smtClean="0">
                <a:latin typeface="Arial" charset="0"/>
              </a:rPr>
              <a:t> </a:t>
            </a:r>
            <a:r>
              <a:rPr lang="ru-RU" dirty="0" err="1" smtClean="0">
                <a:latin typeface="Arial" charset="0"/>
              </a:rPr>
              <a:t>as</a:t>
            </a:r>
            <a:r>
              <a:rPr lang="ru-RU" dirty="0" smtClean="0">
                <a:latin typeface="Arial" charset="0"/>
              </a:rPr>
              <a:t> </a:t>
            </a:r>
            <a:r>
              <a:rPr lang="ru-RU" dirty="0" err="1" smtClean="0">
                <a:latin typeface="Arial" charset="0"/>
              </a:rPr>
              <a:t>well</a:t>
            </a:r>
            <a:r>
              <a:rPr lang="ru-RU" dirty="0" smtClean="0">
                <a:latin typeface="Arial" charset="0"/>
              </a:rPr>
              <a:t> </a:t>
            </a:r>
            <a:r>
              <a:rPr lang="ru-RU" dirty="0" err="1" smtClean="0">
                <a:latin typeface="Arial" charset="0"/>
              </a:rPr>
              <a:t>as</a:t>
            </a:r>
            <a:r>
              <a:rPr lang="ru-RU" dirty="0" smtClean="0">
                <a:latin typeface="Arial" charset="0"/>
              </a:rPr>
              <a:t> </a:t>
            </a:r>
            <a:r>
              <a:rPr lang="ru-RU" dirty="0" err="1" smtClean="0">
                <a:latin typeface="Arial" charset="0"/>
              </a:rPr>
              <a:t>infections</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muscles</a:t>
            </a:r>
            <a:r>
              <a:rPr lang="ru-RU" dirty="0" smtClean="0">
                <a:latin typeface="Arial" charset="0"/>
              </a:rPr>
              <a:t>, </a:t>
            </a:r>
            <a:r>
              <a:rPr lang="ru-RU" dirty="0" err="1" smtClean="0">
                <a:latin typeface="Arial" charset="0"/>
              </a:rPr>
              <a:t>brain</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respiratory</a:t>
            </a:r>
            <a:r>
              <a:rPr lang="ru-RU" dirty="0" smtClean="0">
                <a:latin typeface="Arial" charset="0"/>
              </a:rPr>
              <a:t> </a:t>
            </a:r>
            <a:r>
              <a:rPr lang="ru-RU" dirty="0" err="1" smtClean="0">
                <a:latin typeface="Arial" charset="0"/>
              </a:rPr>
              <a:t>tract</a:t>
            </a:r>
            <a:r>
              <a:rPr lang="ru-RU" dirty="0" smtClean="0">
                <a:latin typeface="Arial" charset="0"/>
              </a:rPr>
              <a:t> </a:t>
            </a:r>
            <a:r>
              <a:rPr lang="ru-RU" dirty="0" err="1" smtClean="0">
                <a:latin typeface="Arial" charset="0"/>
              </a:rPr>
              <a:t>may</a:t>
            </a:r>
            <a:r>
              <a:rPr lang="ru-RU" dirty="0" smtClean="0">
                <a:latin typeface="Arial" charset="0"/>
              </a:rPr>
              <a:t> </a:t>
            </a:r>
            <a:r>
              <a:rPr lang="ru-RU" dirty="0" err="1" smtClean="0">
                <a:latin typeface="Arial" charset="0"/>
              </a:rPr>
              <a:t>occur</a:t>
            </a:r>
            <a:r>
              <a:rPr lang="ru-RU" dirty="0" smtClean="0">
                <a:latin typeface="Arial" charset="0"/>
              </a:rPr>
              <a:t>.</a:t>
            </a:r>
          </a:p>
          <a:p>
            <a:pPr marL="0" lvl="0" indent="0" eaLnBrk="0" fontAlgn="base" hangingPunct="0">
              <a:spcBef>
                <a:spcPct val="0"/>
              </a:spcBef>
              <a:spcAft>
                <a:spcPct val="0"/>
              </a:spcAft>
              <a:buNone/>
            </a:pPr>
            <a:r>
              <a:rPr lang="en-US" dirty="0" smtClean="0">
                <a:latin typeface="Arial" charset="0"/>
              </a:rPr>
              <a:t>     </a:t>
            </a:r>
            <a:r>
              <a:rPr lang="ru-RU" dirty="0" err="1" smtClean="0">
                <a:latin typeface="Arial" charset="0"/>
              </a:rPr>
              <a:t>The</a:t>
            </a:r>
            <a:r>
              <a:rPr lang="ru-RU" dirty="0" smtClean="0">
                <a:latin typeface="Arial" charset="0"/>
              </a:rPr>
              <a:t> </a:t>
            </a:r>
            <a:r>
              <a:rPr lang="ru-RU" b="1" dirty="0" err="1" smtClean="0">
                <a:latin typeface="Arial" charset="0"/>
              </a:rPr>
              <a:t>diagnosis</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made</a:t>
            </a:r>
            <a:r>
              <a:rPr lang="ru-RU" dirty="0" smtClean="0">
                <a:latin typeface="Arial" charset="0"/>
              </a:rPr>
              <a:t> </a:t>
            </a:r>
            <a:r>
              <a:rPr lang="ru-RU" dirty="0" err="1" smtClean="0">
                <a:latin typeface="Arial" charset="0"/>
              </a:rPr>
              <a:t>via</a:t>
            </a:r>
            <a:r>
              <a:rPr lang="ru-RU" dirty="0" smtClean="0">
                <a:latin typeface="Arial" charset="0"/>
              </a:rPr>
              <a:t> </a:t>
            </a:r>
            <a:r>
              <a:rPr lang="ru-RU" dirty="0" err="1" smtClean="0">
                <a:latin typeface="Arial" charset="0"/>
              </a:rPr>
              <a:t>stool</a:t>
            </a:r>
            <a:r>
              <a:rPr lang="ru-RU" dirty="0" smtClean="0">
                <a:latin typeface="Arial" charset="0"/>
              </a:rPr>
              <a:t> </a:t>
            </a:r>
            <a:r>
              <a:rPr lang="ru-RU" dirty="0" err="1" smtClean="0">
                <a:latin typeface="Arial" charset="0"/>
              </a:rPr>
              <a:t>microscopy</a:t>
            </a:r>
            <a:r>
              <a:rPr lang="ru-RU" dirty="0" smtClean="0">
                <a:latin typeface="Arial" charset="0"/>
              </a:rPr>
              <a:t>, </a:t>
            </a:r>
            <a:r>
              <a:rPr lang="ru-RU" dirty="0" err="1" smtClean="0">
                <a:latin typeface="Arial" charset="0"/>
              </a:rPr>
              <a:t>but</a:t>
            </a:r>
            <a:r>
              <a:rPr lang="ru-RU" dirty="0" smtClean="0">
                <a:latin typeface="Arial" charset="0"/>
              </a:rPr>
              <a:t> </a:t>
            </a:r>
            <a:r>
              <a:rPr lang="ru-RU" dirty="0" err="1" smtClean="0">
                <a:latin typeface="Arial" charset="0"/>
              </a:rPr>
              <a:t>this</a:t>
            </a:r>
            <a:r>
              <a:rPr lang="ru-RU" dirty="0" smtClean="0">
                <a:latin typeface="Arial" charset="0"/>
              </a:rPr>
              <a:t> </a:t>
            </a:r>
            <a:r>
              <a:rPr lang="ru-RU" dirty="0" err="1" smtClean="0">
                <a:latin typeface="Arial" charset="0"/>
              </a:rPr>
              <a:t>does</a:t>
            </a:r>
            <a:r>
              <a:rPr lang="ru-RU" dirty="0" smtClean="0">
                <a:latin typeface="Arial" charset="0"/>
              </a:rPr>
              <a:t> </a:t>
            </a:r>
            <a:r>
              <a:rPr lang="ru-RU" dirty="0" err="1" smtClean="0">
                <a:latin typeface="Arial" charset="0"/>
              </a:rPr>
              <a:t>not</a:t>
            </a:r>
            <a:r>
              <a:rPr lang="ru-RU" dirty="0" smtClean="0">
                <a:latin typeface="Arial" charset="0"/>
              </a:rPr>
              <a:t> </a:t>
            </a:r>
            <a:r>
              <a:rPr lang="ru-RU" dirty="0" err="1" smtClean="0">
                <a:latin typeface="Arial" charset="0"/>
              </a:rPr>
              <a:t>allow</a:t>
            </a:r>
            <a:r>
              <a:rPr lang="ru-RU" dirty="0" smtClean="0">
                <a:latin typeface="Arial" charset="0"/>
              </a:rPr>
              <a:t> </a:t>
            </a:r>
            <a:r>
              <a:rPr lang="ru-RU" dirty="0" err="1" smtClean="0">
                <a:latin typeface="Arial" charset="0"/>
              </a:rPr>
              <a:t>species</a:t>
            </a:r>
            <a:r>
              <a:rPr lang="ru-RU" dirty="0" smtClean="0">
                <a:latin typeface="Arial" charset="0"/>
              </a:rPr>
              <a:t> </a:t>
            </a:r>
            <a:r>
              <a:rPr lang="ru-RU" dirty="0" err="1" smtClean="0">
                <a:latin typeface="Arial" charset="0"/>
              </a:rPr>
              <a:t>identification</a:t>
            </a:r>
            <a:r>
              <a:rPr lang="en-US" dirty="0" smtClean="0">
                <a:latin typeface="Arial" charset="0"/>
              </a:rPr>
              <a:t>. </a:t>
            </a:r>
            <a:r>
              <a:rPr lang="ru-RU" dirty="0" err="1" smtClean="0">
                <a:latin typeface="Arial" charset="0"/>
              </a:rPr>
              <a:t>Cytologic</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histologic</a:t>
            </a:r>
            <a:r>
              <a:rPr lang="ru-RU" dirty="0" smtClean="0">
                <a:latin typeface="Arial" charset="0"/>
              </a:rPr>
              <a:t> </a:t>
            </a:r>
            <a:r>
              <a:rPr lang="ru-RU" dirty="0" err="1" smtClean="0">
                <a:latin typeface="Arial" charset="0"/>
              </a:rPr>
              <a:t>examination</a:t>
            </a:r>
            <a:r>
              <a:rPr lang="ru-RU" dirty="0" smtClean="0">
                <a:latin typeface="Arial" charset="0"/>
              </a:rPr>
              <a:t> </a:t>
            </a:r>
            <a:r>
              <a:rPr lang="ru-RU" dirty="0" err="1" smtClean="0">
                <a:latin typeface="Arial" charset="0"/>
              </a:rPr>
              <a:t>may</a:t>
            </a:r>
            <a:r>
              <a:rPr lang="ru-RU" dirty="0" smtClean="0">
                <a:latin typeface="Arial" charset="0"/>
              </a:rPr>
              <a:t> </a:t>
            </a:r>
            <a:r>
              <a:rPr lang="ru-RU" dirty="0" err="1" smtClean="0">
                <a:latin typeface="Arial" charset="0"/>
              </a:rPr>
              <a:t>also</a:t>
            </a:r>
            <a:r>
              <a:rPr lang="ru-RU" dirty="0" smtClean="0">
                <a:latin typeface="Arial" charset="0"/>
              </a:rPr>
              <a:t> </a:t>
            </a:r>
            <a:r>
              <a:rPr lang="ru-RU" dirty="0" err="1" smtClean="0">
                <a:latin typeface="Arial" charset="0"/>
              </a:rPr>
              <a:t>be</a:t>
            </a:r>
            <a:r>
              <a:rPr lang="ru-RU" dirty="0" smtClean="0">
                <a:latin typeface="Arial" charset="0"/>
              </a:rPr>
              <a:t> </a:t>
            </a:r>
            <a:r>
              <a:rPr lang="ru-RU" dirty="0" err="1" smtClean="0">
                <a:latin typeface="Arial" charset="0"/>
              </a:rPr>
              <a:t>helpful</a:t>
            </a:r>
            <a:r>
              <a:rPr lang="ru-RU" dirty="0" smtClean="0">
                <a:latin typeface="Arial" charset="0"/>
              </a:rPr>
              <a:t>; </a:t>
            </a:r>
            <a:r>
              <a:rPr lang="ru-RU" dirty="0" err="1" smtClean="0">
                <a:latin typeface="Arial" charset="0"/>
              </a:rPr>
              <a:t>additionally</a:t>
            </a:r>
            <a:r>
              <a:rPr lang="ru-RU" dirty="0" smtClean="0">
                <a:latin typeface="Arial" charset="0"/>
              </a:rPr>
              <a:t>, </a:t>
            </a:r>
            <a:r>
              <a:rPr lang="ru-RU" dirty="0" err="1" smtClean="0">
                <a:latin typeface="Arial" charset="0"/>
              </a:rPr>
              <a:t>immunofluorescence</a:t>
            </a:r>
            <a:r>
              <a:rPr lang="ru-RU" dirty="0" smtClean="0">
                <a:latin typeface="Arial" charset="0"/>
              </a:rPr>
              <a:t> </a:t>
            </a:r>
            <a:r>
              <a:rPr lang="ru-RU" dirty="0" err="1" smtClean="0">
                <a:latin typeface="Arial" charset="0"/>
              </a:rPr>
              <a:t>assays</a:t>
            </a:r>
            <a:r>
              <a:rPr lang="ru-RU" dirty="0" smtClean="0">
                <a:latin typeface="Arial" charset="0"/>
              </a:rPr>
              <a:t> (IFA) </a:t>
            </a:r>
            <a:r>
              <a:rPr lang="ru-RU" dirty="0" err="1" smtClean="0">
                <a:latin typeface="Arial" charset="0"/>
              </a:rPr>
              <a:t>and</a:t>
            </a:r>
            <a:r>
              <a:rPr lang="ru-RU" dirty="0" smtClean="0">
                <a:latin typeface="Arial" charset="0"/>
              </a:rPr>
              <a:t> PCR </a:t>
            </a:r>
            <a:r>
              <a:rPr lang="ru-RU" dirty="0" err="1" smtClean="0">
                <a:latin typeface="Arial" charset="0"/>
              </a:rPr>
              <a:t>are</a:t>
            </a:r>
            <a:r>
              <a:rPr lang="ru-RU" dirty="0" smtClean="0">
                <a:latin typeface="Arial" charset="0"/>
              </a:rPr>
              <a:t> </a:t>
            </a:r>
            <a:r>
              <a:rPr lang="ru-RU" dirty="0" err="1" smtClean="0">
                <a:latin typeface="Arial" charset="0"/>
              </a:rPr>
              <a:t>available</a:t>
            </a:r>
            <a:r>
              <a:rPr lang="ru-RU" dirty="0" smtClean="0">
                <a:latin typeface="Arial" charset="0"/>
              </a:rPr>
              <a:t>. </a:t>
            </a:r>
            <a:endParaRPr lang="en-US" dirty="0" smtClean="0">
              <a:latin typeface="Arial" charset="0"/>
            </a:endParaRPr>
          </a:p>
          <a:p>
            <a:pPr marL="0" lvl="0" indent="0" eaLnBrk="0" fontAlgn="base" hangingPunct="0">
              <a:spcBef>
                <a:spcPct val="0"/>
              </a:spcBef>
              <a:spcAft>
                <a:spcPct val="0"/>
              </a:spcAft>
              <a:buNone/>
            </a:pPr>
            <a:r>
              <a:rPr lang="en-US" dirty="0" smtClean="0">
                <a:latin typeface="Arial" charset="0"/>
              </a:rPr>
              <a:t>     </a:t>
            </a:r>
            <a:r>
              <a:rPr lang="ru-RU" dirty="0" err="1" smtClean="0">
                <a:latin typeface="Arial" charset="0"/>
              </a:rPr>
              <a:t>Typically</a:t>
            </a:r>
            <a:r>
              <a:rPr lang="ru-RU" dirty="0" smtClean="0">
                <a:latin typeface="Arial" charset="0"/>
              </a:rPr>
              <a:t>, </a:t>
            </a:r>
            <a:r>
              <a:rPr lang="ru-RU" b="1" dirty="0" err="1" smtClean="0">
                <a:latin typeface="Arial" charset="0"/>
              </a:rPr>
              <a:t>treatment</a:t>
            </a:r>
            <a:r>
              <a:rPr lang="ru-RU" b="1" dirty="0" smtClean="0">
                <a:latin typeface="Arial" charset="0"/>
              </a:rPr>
              <a:t> </a:t>
            </a:r>
            <a:r>
              <a:rPr lang="ru-RU" b="1" dirty="0" err="1" smtClean="0">
                <a:latin typeface="Arial" charset="0"/>
              </a:rPr>
              <a:t>with</a:t>
            </a:r>
            <a:r>
              <a:rPr lang="ru-RU" b="1" dirty="0" smtClean="0">
                <a:latin typeface="Arial" charset="0"/>
              </a:rPr>
              <a:t> </a:t>
            </a:r>
            <a:r>
              <a:rPr lang="ru-RU" b="1" dirty="0" err="1" smtClean="0">
                <a:latin typeface="Arial" charset="0"/>
              </a:rPr>
              <a:t>albendazole</a:t>
            </a:r>
            <a:r>
              <a:rPr lang="ru-RU" b="1" dirty="0" smtClean="0">
                <a:latin typeface="Arial" charset="0"/>
              </a:rPr>
              <a:t> </a:t>
            </a:r>
            <a:r>
              <a:rPr lang="ru-RU" dirty="0" err="1" smtClean="0">
                <a:latin typeface="Arial" charset="0"/>
              </a:rPr>
              <a:t>for</a:t>
            </a:r>
            <a:r>
              <a:rPr lang="ru-RU" dirty="0" smtClean="0">
                <a:latin typeface="Arial" charset="0"/>
              </a:rPr>
              <a:t> 2-4 </a:t>
            </a:r>
            <a:r>
              <a:rPr lang="ru-RU" dirty="0" err="1" smtClean="0">
                <a:latin typeface="Arial" charset="0"/>
              </a:rPr>
              <a:t>weeks</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effective</a:t>
            </a:r>
            <a:r>
              <a:rPr lang="ru-RU" dirty="0" smtClean="0">
                <a:latin typeface="Arial" charset="0"/>
              </a:rPr>
              <a:t> </a:t>
            </a:r>
            <a:r>
              <a:rPr lang="ru-RU" dirty="0" err="1" smtClean="0">
                <a:latin typeface="Arial" charset="0"/>
              </a:rPr>
              <a:t>for</a:t>
            </a:r>
            <a:r>
              <a:rPr lang="ru-RU" dirty="0" smtClean="0">
                <a:latin typeface="Arial" charset="0"/>
              </a:rPr>
              <a:t> </a:t>
            </a:r>
            <a:r>
              <a:rPr lang="ru-RU" dirty="0" err="1" smtClean="0">
                <a:latin typeface="Arial" charset="0"/>
              </a:rPr>
              <a:t>most</a:t>
            </a:r>
            <a:r>
              <a:rPr lang="ru-RU" dirty="0" smtClean="0">
                <a:latin typeface="Arial" charset="0"/>
              </a:rPr>
              <a:t> </a:t>
            </a:r>
            <a:r>
              <a:rPr lang="ru-RU" dirty="0" err="1" smtClean="0">
                <a:latin typeface="Arial" charset="0"/>
              </a:rPr>
              <a:t>ocular</a:t>
            </a:r>
            <a:r>
              <a:rPr lang="ru-RU" dirty="0" smtClean="0">
                <a:latin typeface="Arial" charset="0"/>
              </a:rPr>
              <a:t>,</a:t>
            </a:r>
            <a:r>
              <a:rPr lang="en-US" baseline="30000" dirty="0" smtClean="0">
                <a:latin typeface="Arial" charset="0"/>
              </a:rPr>
              <a:t> </a:t>
            </a:r>
            <a:r>
              <a:rPr lang="ru-RU" dirty="0" err="1" smtClean="0">
                <a:latin typeface="Arial" charset="0"/>
              </a:rPr>
              <a:t>intestinal</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disseminated</a:t>
            </a:r>
            <a:r>
              <a:rPr lang="ru-RU" dirty="0" smtClean="0">
                <a:latin typeface="Arial" charset="0"/>
              </a:rPr>
              <a:t> </a:t>
            </a:r>
            <a:r>
              <a:rPr lang="ru-RU" dirty="0" err="1" smtClean="0">
                <a:latin typeface="Arial" charset="0"/>
              </a:rPr>
              <a:t>microsporidiosis</a:t>
            </a:r>
            <a:r>
              <a:rPr lang="ru-RU" dirty="0" smtClean="0">
                <a:latin typeface="Arial" charset="0"/>
              </a:rPr>
              <a:t>.</a:t>
            </a:r>
          </a:p>
          <a:p>
            <a:pPr marL="0" lvl="0" indent="0" eaLnBrk="0" fontAlgn="base" hangingPunct="0">
              <a:spcBef>
                <a:spcPct val="0"/>
              </a:spcBef>
              <a:spcAft>
                <a:spcPct val="0"/>
              </a:spcAft>
              <a:buNone/>
            </a:pPr>
            <a:endParaRPr lang="ru-RU" dirty="0" smtClean="0">
              <a:latin typeface="Arial" charset="0"/>
            </a:endParaRPr>
          </a:p>
          <a:p>
            <a:endParaRPr lang="uk-UA" dirty="0"/>
          </a:p>
        </p:txBody>
      </p:sp>
      <p:pic>
        <p:nvPicPr>
          <p:cNvPr id="4" name="Picture 13" descr="Slide 10"/>
          <p:cNvPicPr>
            <a:picLocks noChangeAspect="1" noChangeArrowheads="1"/>
          </p:cNvPicPr>
          <p:nvPr/>
        </p:nvPicPr>
        <p:blipFill>
          <a:blip r:embed="rId2" cstate="print"/>
          <a:srcRect/>
          <a:stretch>
            <a:fillRect/>
          </a:stretch>
        </p:blipFill>
        <p:spPr bwMode="auto">
          <a:xfrm>
            <a:off x="155575" y="-4865688"/>
            <a:ext cx="6143625" cy="4181475"/>
          </a:xfrm>
          <a:prstGeom prst="rect">
            <a:avLst/>
          </a:prstGeom>
          <a:noFill/>
        </p:spPr>
      </p:pic>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3995936" cy="41805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Life Cycle</a:t>
            </a:r>
            <a:br>
              <a:rPr lang="en-US" b="1" dirty="0" smtClean="0"/>
            </a:br>
            <a:endParaRPr lang="uk-UA" dirty="0"/>
          </a:p>
        </p:txBody>
      </p:sp>
      <p:pic>
        <p:nvPicPr>
          <p:cNvPr id="5" name="Місце для вмісту 4" descr="Microsporidia_LifeCycle.gif"/>
          <p:cNvPicPr>
            <a:picLocks noGrp="1" noChangeAspect="1"/>
          </p:cNvPicPr>
          <p:nvPr>
            <p:ph sz="half" idx="1"/>
          </p:nvPr>
        </p:nvPicPr>
        <p:blipFill>
          <a:blip r:embed="rId2" cstate="print"/>
          <a:stretch>
            <a:fillRect/>
          </a:stretch>
        </p:blipFill>
        <p:spPr>
          <a:xfrm>
            <a:off x="1" y="404813"/>
            <a:ext cx="3981754" cy="6453187"/>
          </a:xfrm>
        </p:spPr>
      </p:pic>
      <p:sp>
        <p:nvSpPr>
          <p:cNvPr id="4" name="Місце для вмісту 3"/>
          <p:cNvSpPr>
            <a:spLocks noGrp="1"/>
          </p:cNvSpPr>
          <p:nvPr>
            <p:ph sz="half" idx="2"/>
          </p:nvPr>
        </p:nvSpPr>
        <p:spPr>
          <a:xfrm>
            <a:off x="4067944" y="0"/>
            <a:ext cx="5076056" cy="6858000"/>
          </a:xfrm>
        </p:spPr>
        <p:txBody>
          <a:bodyPr>
            <a:normAutofit fontScale="25000" lnSpcReduction="20000"/>
          </a:bodyPr>
          <a:lstStyle/>
          <a:p>
            <a:pPr marL="0">
              <a:spcBef>
                <a:spcPts val="0"/>
              </a:spcBef>
              <a:buNone/>
            </a:pPr>
            <a:r>
              <a:rPr lang="en-US" sz="5500" dirty="0" smtClean="0">
                <a:latin typeface="Arial" pitchFamily="34" charset="0"/>
                <a:cs typeface="Arial" pitchFamily="34" charset="0"/>
              </a:rPr>
              <a:t>     </a:t>
            </a:r>
            <a:r>
              <a:rPr lang="en-US" sz="7200" dirty="0" smtClean="0">
                <a:latin typeface="Arial" pitchFamily="34" charset="0"/>
                <a:cs typeface="Arial" pitchFamily="34" charset="0"/>
              </a:rPr>
              <a:t>The infective form of </a:t>
            </a:r>
            <a:r>
              <a:rPr lang="en-US" sz="7200" dirty="0" err="1" smtClean="0">
                <a:latin typeface="Arial" pitchFamily="34" charset="0"/>
                <a:cs typeface="Arial" pitchFamily="34" charset="0"/>
              </a:rPr>
              <a:t>microsporidia</a:t>
            </a:r>
            <a:r>
              <a:rPr lang="en-US" sz="7200" dirty="0" smtClean="0">
                <a:latin typeface="Arial" pitchFamily="34" charset="0"/>
                <a:cs typeface="Arial" pitchFamily="34" charset="0"/>
              </a:rPr>
              <a:t> is the resistant spore and it can survive for a long time in the environment </a:t>
            </a:r>
            <a:r>
              <a:rPr lang="en-US" sz="7200" b="1" dirty="0" smtClean="0">
                <a:latin typeface="Arial" pitchFamily="34" charset="0"/>
                <a:cs typeface="Arial" pitchFamily="34" charset="0"/>
              </a:rPr>
              <a:t>(1)</a:t>
            </a:r>
            <a:r>
              <a:rPr lang="en-US" sz="7200" dirty="0" smtClean="0">
                <a:latin typeface="Arial" pitchFamily="34" charset="0"/>
                <a:cs typeface="Arial" pitchFamily="34" charset="0"/>
              </a:rPr>
              <a:t>. The spore extrudes its polar tubule and infects the host cell </a:t>
            </a:r>
            <a:r>
              <a:rPr lang="en-US" sz="7200" b="1" dirty="0" smtClean="0">
                <a:latin typeface="Arial" pitchFamily="34" charset="0"/>
                <a:cs typeface="Arial" pitchFamily="34" charset="0"/>
              </a:rPr>
              <a:t>(2)</a:t>
            </a:r>
            <a:r>
              <a:rPr lang="en-US" sz="7200" dirty="0" smtClean="0">
                <a:latin typeface="Arial" pitchFamily="34" charset="0"/>
                <a:cs typeface="Arial" pitchFamily="34" charset="0"/>
              </a:rPr>
              <a:t>. The spore injects the infective </a:t>
            </a:r>
            <a:r>
              <a:rPr lang="en-US" sz="7200" dirty="0" err="1" smtClean="0">
                <a:latin typeface="Arial" pitchFamily="34" charset="0"/>
                <a:cs typeface="Arial" pitchFamily="34" charset="0"/>
              </a:rPr>
              <a:t>sporoplasm</a:t>
            </a:r>
            <a:r>
              <a:rPr lang="en-US" sz="7200" dirty="0" smtClean="0">
                <a:latin typeface="Arial" pitchFamily="34" charset="0"/>
                <a:cs typeface="Arial" pitchFamily="34" charset="0"/>
              </a:rPr>
              <a:t> into the eukaryotic host cell through the polar tubule </a:t>
            </a:r>
            <a:r>
              <a:rPr lang="en-US" sz="7200" b="1" dirty="0" smtClean="0">
                <a:latin typeface="Arial" pitchFamily="34" charset="0"/>
                <a:cs typeface="Arial" pitchFamily="34" charset="0"/>
              </a:rPr>
              <a:t>(3)</a:t>
            </a:r>
            <a:r>
              <a:rPr lang="en-US" sz="7200" dirty="0" smtClean="0">
                <a:latin typeface="Arial" pitchFamily="34" charset="0"/>
                <a:cs typeface="Arial" pitchFamily="34" charset="0"/>
              </a:rPr>
              <a:t>. Inside the cell, the </a:t>
            </a:r>
            <a:r>
              <a:rPr lang="en-US" sz="7200" dirty="0" err="1" smtClean="0">
                <a:latin typeface="Arial" pitchFamily="34" charset="0"/>
                <a:cs typeface="Arial" pitchFamily="34" charset="0"/>
              </a:rPr>
              <a:t>sporoplasm</a:t>
            </a:r>
            <a:r>
              <a:rPr lang="en-US" sz="7200" dirty="0" smtClean="0">
                <a:latin typeface="Arial" pitchFamily="34" charset="0"/>
                <a:cs typeface="Arial" pitchFamily="34" charset="0"/>
              </a:rPr>
              <a:t> undergoes extensive multiplication either by </a:t>
            </a:r>
            <a:r>
              <a:rPr lang="en-US" sz="7200" dirty="0" err="1" smtClean="0">
                <a:latin typeface="Arial" pitchFamily="34" charset="0"/>
                <a:cs typeface="Arial" pitchFamily="34" charset="0"/>
              </a:rPr>
              <a:t>merogony</a:t>
            </a:r>
            <a:r>
              <a:rPr lang="en-US" sz="7200" dirty="0" smtClean="0">
                <a:latin typeface="Arial" pitchFamily="34" charset="0"/>
                <a:cs typeface="Arial" pitchFamily="34" charset="0"/>
              </a:rPr>
              <a:t> (binary fission) or </a:t>
            </a:r>
            <a:r>
              <a:rPr lang="en-US" sz="7200" dirty="0" err="1" smtClean="0">
                <a:latin typeface="Arial" pitchFamily="34" charset="0"/>
                <a:cs typeface="Arial" pitchFamily="34" charset="0"/>
              </a:rPr>
              <a:t>schizogony</a:t>
            </a:r>
            <a:r>
              <a:rPr lang="en-US" sz="7200" dirty="0" smtClean="0">
                <a:latin typeface="Arial" pitchFamily="34" charset="0"/>
                <a:cs typeface="Arial" pitchFamily="34" charset="0"/>
              </a:rPr>
              <a:t> (multiple fission)</a:t>
            </a:r>
            <a:r>
              <a:rPr lang="en-US" sz="7200" b="1" dirty="0" smtClean="0">
                <a:latin typeface="Arial" pitchFamily="34" charset="0"/>
                <a:cs typeface="Arial" pitchFamily="34" charset="0"/>
              </a:rPr>
              <a:t>(4). </a:t>
            </a:r>
            <a:r>
              <a:rPr lang="en-US" sz="7200" dirty="0" smtClean="0">
                <a:latin typeface="Arial" pitchFamily="34" charset="0"/>
                <a:cs typeface="Arial" pitchFamily="34" charset="0"/>
              </a:rPr>
              <a:t>This development can occur either in direct contact with the host cell cytoplasm (e.g., </a:t>
            </a:r>
            <a:r>
              <a:rPr lang="en-US" sz="7200" i="1" dirty="0" smtClean="0">
                <a:latin typeface="Arial" pitchFamily="34" charset="0"/>
                <a:cs typeface="Arial" pitchFamily="34" charset="0"/>
              </a:rPr>
              <a:t>E. </a:t>
            </a:r>
            <a:r>
              <a:rPr lang="en-US" sz="7200" i="1" dirty="0" err="1" smtClean="0">
                <a:latin typeface="Arial" pitchFamily="34" charset="0"/>
                <a:cs typeface="Arial" pitchFamily="34" charset="0"/>
              </a:rPr>
              <a:t>bieneusi</a:t>
            </a:r>
            <a:r>
              <a:rPr lang="en-US" sz="7200" dirty="0" smtClean="0">
                <a:latin typeface="Arial" pitchFamily="34" charset="0"/>
                <a:cs typeface="Arial" pitchFamily="34" charset="0"/>
              </a:rPr>
              <a:t>) or inside a vacuole termed </a:t>
            </a:r>
            <a:r>
              <a:rPr lang="en-US" sz="7200" dirty="0" err="1" smtClean="0">
                <a:latin typeface="Arial" pitchFamily="34" charset="0"/>
                <a:cs typeface="Arial" pitchFamily="34" charset="0"/>
              </a:rPr>
              <a:t>parasitophorous</a:t>
            </a:r>
            <a:r>
              <a:rPr lang="en-US" sz="7200" dirty="0" smtClean="0">
                <a:latin typeface="Arial" pitchFamily="34" charset="0"/>
                <a:cs typeface="Arial" pitchFamily="34" charset="0"/>
              </a:rPr>
              <a:t> vacuole (e.g., </a:t>
            </a:r>
            <a:r>
              <a:rPr lang="en-US" sz="7200" i="1" dirty="0" smtClean="0">
                <a:latin typeface="Arial" pitchFamily="34" charset="0"/>
                <a:cs typeface="Arial" pitchFamily="34" charset="0"/>
              </a:rPr>
              <a:t>E. </a:t>
            </a:r>
            <a:r>
              <a:rPr lang="en-US" sz="7200" i="1" dirty="0" err="1" smtClean="0">
                <a:latin typeface="Arial" pitchFamily="34" charset="0"/>
                <a:cs typeface="Arial" pitchFamily="34" charset="0"/>
              </a:rPr>
              <a:t>intestinalis</a:t>
            </a:r>
            <a:r>
              <a:rPr lang="en-US" sz="7200" dirty="0" smtClean="0">
                <a:latin typeface="Arial" pitchFamily="34" charset="0"/>
                <a:cs typeface="Arial" pitchFamily="34" charset="0"/>
              </a:rPr>
              <a:t>). Either free in the cytoplasm or inside a </a:t>
            </a:r>
            <a:r>
              <a:rPr lang="en-US" sz="7200" dirty="0" err="1" smtClean="0">
                <a:latin typeface="Arial" pitchFamily="34" charset="0"/>
                <a:cs typeface="Arial" pitchFamily="34" charset="0"/>
              </a:rPr>
              <a:t>parasitophorous</a:t>
            </a:r>
            <a:r>
              <a:rPr lang="en-US" sz="7200" dirty="0" smtClean="0">
                <a:latin typeface="Arial" pitchFamily="34" charset="0"/>
                <a:cs typeface="Arial" pitchFamily="34" charset="0"/>
              </a:rPr>
              <a:t> vacuole, </a:t>
            </a:r>
            <a:r>
              <a:rPr lang="en-US" sz="7200" dirty="0" err="1" smtClean="0">
                <a:latin typeface="Arial" pitchFamily="34" charset="0"/>
                <a:cs typeface="Arial" pitchFamily="34" charset="0"/>
              </a:rPr>
              <a:t>microsporidia</a:t>
            </a:r>
            <a:r>
              <a:rPr lang="en-US" sz="7200" dirty="0" smtClean="0">
                <a:latin typeface="Arial" pitchFamily="34" charset="0"/>
                <a:cs typeface="Arial" pitchFamily="34" charset="0"/>
              </a:rPr>
              <a:t> develop by </a:t>
            </a:r>
            <a:r>
              <a:rPr lang="en-US" sz="7200" dirty="0" err="1" smtClean="0">
                <a:latin typeface="Arial" pitchFamily="34" charset="0"/>
                <a:cs typeface="Arial" pitchFamily="34" charset="0"/>
              </a:rPr>
              <a:t>sporogony</a:t>
            </a:r>
            <a:r>
              <a:rPr lang="en-US" sz="7200" dirty="0" smtClean="0">
                <a:latin typeface="Arial" pitchFamily="34" charset="0"/>
                <a:cs typeface="Arial" pitchFamily="34" charset="0"/>
              </a:rPr>
              <a:t> to mature spores </a:t>
            </a:r>
            <a:r>
              <a:rPr lang="en-US" sz="7200" b="1" dirty="0" smtClean="0">
                <a:latin typeface="Arial" pitchFamily="34" charset="0"/>
                <a:cs typeface="Arial" pitchFamily="34" charset="0"/>
              </a:rPr>
              <a:t>(5)</a:t>
            </a:r>
            <a:r>
              <a:rPr lang="en-US" sz="7200" dirty="0" smtClean="0">
                <a:latin typeface="Arial" pitchFamily="34" charset="0"/>
                <a:cs typeface="Arial" pitchFamily="34" charset="0"/>
              </a:rPr>
              <a:t> . During </a:t>
            </a:r>
            <a:r>
              <a:rPr lang="en-US" sz="7200" dirty="0" err="1" smtClean="0">
                <a:latin typeface="Arial" pitchFamily="34" charset="0"/>
                <a:cs typeface="Arial" pitchFamily="34" charset="0"/>
              </a:rPr>
              <a:t>sporogony</a:t>
            </a:r>
            <a:r>
              <a:rPr lang="en-US" sz="7200" dirty="0" smtClean="0">
                <a:latin typeface="Arial" pitchFamily="34" charset="0"/>
                <a:cs typeface="Arial" pitchFamily="34" charset="0"/>
              </a:rPr>
              <a:t>, a thick wall is formed around the spore, which provides resistance to adverse environmental conditions. When the spores increase in number and completely fill the host cell cytoplasm, the cell membrane is disrupted and releases the spores to the surroundings </a:t>
            </a:r>
            <a:r>
              <a:rPr lang="en-US" sz="7200" b="1" dirty="0" smtClean="0">
                <a:latin typeface="Arial" pitchFamily="34" charset="0"/>
                <a:cs typeface="Arial" pitchFamily="34" charset="0"/>
              </a:rPr>
              <a:t>(6)</a:t>
            </a:r>
            <a:r>
              <a:rPr lang="en-US" sz="7200" dirty="0" smtClean="0">
                <a:latin typeface="Arial" pitchFamily="34" charset="0"/>
                <a:cs typeface="Arial" pitchFamily="34" charset="0"/>
              </a:rPr>
              <a:t>. These free mature spores can infect new cells thus continuing the cycle.</a:t>
            </a:r>
          </a:p>
          <a:p>
            <a:pPr marL="0">
              <a:spcBef>
                <a:spcPts val="0"/>
              </a:spcBef>
              <a:buNone/>
            </a:pPr>
            <a:r>
              <a:rPr lang="en-US" sz="7200" b="1" dirty="0" smtClean="0">
                <a:latin typeface="Arial" pitchFamily="34" charset="0"/>
                <a:cs typeface="Arial" pitchFamily="34" charset="0"/>
              </a:rPr>
              <a:t>Geographic Distribution </a:t>
            </a:r>
            <a:r>
              <a:rPr lang="en-US" sz="7200" dirty="0" err="1" smtClean="0">
                <a:latin typeface="Arial" pitchFamily="34" charset="0"/>
                <a:cs typeface="Arial" pitchFamily="34" charset="0"/>
              </a:rPr>
              <a:t>Microsporidia</a:t>
            </a:r>
            <a:r>
              <a:rPr lang="en-US" sz="7200" dirty="0" smtClean="0">
                <a:latin typeface="Arial" pitchFamily="34" charset="0"/>
                <a:cs typeface="Arial" pitchFamily="34" charset="0"/>
              </a:rPr>
              <a:t> are being increasingly recognized as opportunistic infectious agents worldwide.</a:t>
            </a:r>
          </a:p>
          <a:p>
            <a:pPr marL="0">
              <a:spcBef>
                <a:spcPts val="0"/>
              </a:spcBef>
              <a:buNone/>
            </a:pPr>
            <a:endParaRPr lang="uk-UA" sz="7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9269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Life cycle</a:t>
            </a:r>
            <a:r>
              <a:rPr lang="en-US" dirty="0" smtClean="0"/>
              <a:t> of </a:t>
            </a:r>
            <a:r>
              <a:rPr lang="en-US" i="1" dirty="0" err="1" smtClean="0"/>
              <a:t>Fasciola</a:t>
            </a:r>
            <a:r>
              <a:rPr lang="en-US" i="1" dirty="0" smtClean="0"/>
              <a:t> hepatica</a:t>
            </a:r>
            <a:endParaRPr lang="uk-UA" dirty="0"/>
          </a:p>
        </p:txBody>
      </p:sp>
      <p:sp>
        <p:nvSpPr>
          <p:cNvPr id="3" name="Місце для вмісту 2"/>
          <p:cNvSpPr>
            <a:spLocks noGrp="1"/>
          </p:cNvSpPr>
          <p:nvPr>
            <p:ph idx="1"/>
          </p:nvPr>
        </p:nvSpPr>
        <p:spPr>
          <a:xfrm>
            <a:off x="0" y="764704"/>
            <a:ext cx="9144000" cy="6093296"/>
          </a:xfrm>
        </p:spPr>
        <p:txBody>
          <a:bodyPr>
            <a:normAutofit fontScale="77500" lnSpcReduction="20000"/>
          </a:bodyPr>
          <a:lstStyle/>
          <a:p>
            <a:r>
              <a:rPr lang="en-US" dirty="0" smtClean="0"/>
              <a:t>The </a:t>
            </a:r>
            <a:r>
              <a:rPr lang="en-US" b="1" dirty="0" smtClean="0"/>
              <a:t>life cycle</a:t>
            </a:r>
            <a:r>
              <a:rPr lang="en-US" dirty="0" smtClean="0"/>
              <a:t> of </a:t>
            </a:r>
            <a:r>
              <a:rPr lang="en-US" i="1" dirty="0" err="1" smtClean="0"/>
              <a:t>Fasciola</a:t>
            </a:r>
            <a:r>
              <a:rPr lang="en-US" i="1" dirty="0" smtClean="0"/>
              <a:t> hepatica</a:t>
            </a:r>
            <a:r>
              <a:rPr lang="en-US" dirty="0" smtClean="0"/>
              <a:t> starts when a female lays eggs in the liver of an infected human. Immature eggs are discharged in the </a:t>
            </a:r>
            <a:r>
              <a:rPr lang="en-US" dirty="0" err="1" smtClean="0"/>
              <a:t>biliary</a:t>
            </a:r>
            <a:r>
              <a:rPr lang="en-US" dirty="0" smtClean="0"/>
              <a:t> ducts and taken out in the feces. If landed in water, the eggs become </a:t>
            </a:r>
            <a:r>
              <a:rPr lang="en-US" dirty="0" err="1" smtClean="0"/>
              <a:t>embryonated</a:t>
            </a:r>
            <a:r>
              <a:rPr lang="en-US" dirty="0" smtClean="0"/>
              <a:t> and develop larvae called </a:t>
            </a:r>
            <a:r>
              <a:rPr lang="en-US" dirty="0" err="1" smtClean="0"/>
              <a:t>miracidia</a:t>
            </a:r>
            <a:r>
              <a:rPr lang="en-US" dirty="0" smtClean="0"/>
              <a:t>. A </a:t>
            </a:r>
            <a:r>
              <a:rPr lang="en-US" dirty="0" err="1" smtClean="0"/>
              <a:t>miracidium</a:t>
            </a:r>
            <a:r>
              <a:rPr lang="en-US" dirty="0" smtClean="0"/>
              <a:t> invades an aquatic snail and develops into </a:t>
            </a:r>
            <a:r>
              <a:rPr lang="en-US" dirty="0" err="1" smtClean="0"/>
              <a:t>cercaria</a:t>
            </a:r>
            <a:r>
              <a:rPr lang="en-US" dirty="0" smtClean="0"/>
              <a:t>, a larva that is capable of swimming with its large tail. The </a:t>
            </a:r>
            <a:r>
              <a:rPr lang="en-US" dirty="0" err="1" smtClean="0"/>
              <a:t>cercaria</a:t>
            </a:r>
            <a:r>
              <a:rPr lang="en-US" dirty="0" smtClean="0"/>
              <a:t> exits and finds aquatic vegetation where it forms a cyst called </a:t>
            </a:r>
            <a:r>
              <a:rPr lang="en-US" dirty="0" err="1" smtClean="0"/>
              <a:t>metacercaria</a:t>
            </a:r>
            <a:r>
              <a:rPr lang="en-US" dirty="0" smtClean="0"/>
              <a:t>. A human eats the raw freshwater plant containing the cyst. The </a:t>
            </a:r>
            <a:r>
              <a:rPr lang="en-US" dirty="0" err="1" smtClean="0"/>
              <a:t>metacercaria</a:t>
            </a:r>
            <a:r>
              <a:rPr lang="en-US" dirty="0" smtClean="0"/>
              <a:t> </a:t>
            </a:r>
            <a:r>
              <a:rPr lang="en-US" dirty="0" err="1" smtClean="0"/>
              <a:t>excysts</a:t>
            </a:r>
            <a:r>
              <a:rPr lang="en-US" dirty="0" smtClean="0"/>
              <a:t> in the first part of the small intestine, duodenum. It then penetrates the intestinal wall and gets into the peritoneal cavity. It finds the liver and starts eating liver cells. This happens only a few days after the initial contact with the parasite. Usually the larva spends a few weeks just browsing and eating the liver. Then it relocates to the bile duct where it begins its final stage and becomes an adult. It takes about three months for the </a:t>
            </a:r>
            <a:r>
              <a:rPr lang="en-US" dirty="0" err="1" smtClean="0"/>
              <a:t>metacercaria</a:t>
            </a:r>
            <a:r>
              <a:rPr lang="en-US" dirty="0" smtClean="0"/>
              <a:t> to develop into an adult. Adults are about 3 cm long and 1 cm wide. Adult females can produce up to 25000 eggs per day.</a:t>
            </a:r>
            <a:endParaRPr lang="uk-UA"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046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latin typeface="Arial" pitchFamily="34" charset="0"/>
                <a:cs typeface="Arial" pitchFamily="34" charset="0"/>
              </a:rPr>
              <a:t>Clinical Presentation </a:t>
            </a:r>
            <a:endParaRPr lang="uk-UA" dirty="0"/>
          </a:p>
        </p:txBody>
      </p:sp>
      <p:sp>
        <p:nvSpPr>
          <p:cNvPr id="3" name="Місце для вмісту 2"/>
          <p:cNvSpPr>
            <a:spLocks noGrp="1"/>
          </p:cNvSpPr>
          <p:nvPr>
            <p:ph idx="1"/>
          </p:nvPr>
        </p:nvSpPr>
        <p:spPr>
          <a:xfrm>
            <a:off x="0" y="476672"/>
            <a:ext cx="9144000" cy="5649491"/>
          </a:xfrm>
        </p:spPr>
        <p:txBody>
          <a:bodyPr>
            <a:normAutofit/>
          </a:bodyPr>
          <a:lstStyle/>
          <a:p>
            <a:r>
              <a:rPr lang="en-US" dirty="0" smtClean="0">
                <a:latin typeface="Arial" pitchFamily="34" charset="0"/>
                <a:cs typeface="Arial" pitchFamily="34" charset="0"/>
              </a:rPr>
              <a:t>It is rapidly emerging opportunistic disease, occurring mainly, but not exclusively, in severely </a:t>
            </a:r>
            <a:r>
              <a:rPr lang="en-US" dirty="0" err="1" smtClean="0">
                <a:latin typeface="Arial" pitchFamily="34" charset="0"/>
                <a:cs typeface="Arial" pitchFamily="34" charset="0"/>
              </a:rPr>
              <a:t>immunocompromised</a:t>
            </a:r>
            <a:r>
              <a:rPr lang="en-US" dirty="0" smtClean="0">
                <a:latin typeface="Arial" pitchFamily="34" charset="0"/>
                <a:cs typeface="Arial" pitchFamily="34" charset="0"/>
              </a:rPr>
              <a:t> patients with AIDS. Additionally, cases of </a:t>
            </a:r>
            <a:r>
              <a:rPr lang="en-US" dirty="0" err="1" smtClean="0">
                <a:latin typeface="Arial" pitchFamily="34" charset="0"/>
                <a:cs typeface="Arial" pitchFamily="34" charset="0"/>
              </a:rPr>
              <a:t>microsporidiosis</a:t>
            </a:r>
            <a:r>
              <a:rPr lang="en-US" dirty="0" smtClean="0">
                <a:latin typeface="Arial" pitchFamily="34" charset="0"/>
                <a:cs typeface="Arial" pitchFamily="34" charset="0"/>
              </a:rPr>
              <a:t> in </a:t>
            </a:r>
            <a:r>
              <a:rPr lang="en-US" dirty="0" err="1" smtClean="0">
                <a:latin typeface="Arial" pitchFamily="34" charset="0"/>
                <a:cs typeface="Arial" pitchFamily="34" charset="0"/>
              </a:rPr>
              <a:t>immunocompromised</a:t>
            </a:r>
            <a:r>
              <a:rPr lang="en-US" dirty="0" smtClean="0">
                <a:latin typeface="Arial" pitchFamily="34" charset="0"/>
                <a:cs typeface="Arial" pitchFamily="34" charset="0"/>
              </a:rPr>
              <a:t> persons not infected with HIV as well as in </a:t>
            </a:r>
            <a:r>
              <a:rPr lang="en-US" dirty="0" err="1" smtClean="0">
                <a:latin typeface="Arial" pitchFamily="34" charset="0"/>
                <a:cs typeface="Arial" pitchFamily="34" charset="0"/>
              </a:rPr>
              <a:t>immunocompetent</a:t>
            </a:r>
            <a:r>
              <a:rPr lang="en-US" dirty="0" smtClean="0">
                <a:latin typeface="Arial" pitchFamily="34" charset="0"/>
                <a:cs typeface="Arial" pitchFamily="34" charset="0"/>
              </a:rPr>
              <a:t> persons also have been reported. The clinical manifestations of </a:t>
            </a:r>
            <a:r>
              <a:rPr lang="en-US" dirty="0" err="1" smtClean="0">
                <a:latin typeface="Arial" pitchFamily="34" charset="0"/>
                <a:cs typeface="Arial" pitchFamily="34" charset="0"/>
              </a:rPr>
              <a:t>microsporidiosis</a:t>
            </a:r>
            <a:r>
              <a:rPr lang="en-US" dirty="0" smtClean="0">
                <a:latin typeface="Arial" pitchFamily="34" charset="0"/>
                <a:cs typeface="Arial" pitchFamily="34" charset="0"/>
              </a:rPr>
              <a:t> are very diverse, varying according to the causal species with diarrhea being the most common.</a:t>
            </a:r>
          </a:p>
          <a:p>
            <a:endParaRPr lang="uk-UA" dirty="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2474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Clinical manifestations of </a:t>
            </a:r>
            <a:r>
              <a:rPr lang="en-US" dirty="0" err="1" smtClean="0"/>
              <a:t>Microsporidian</a:t>
            </a:r>
            <a:r>
              <a:rPr lang="en-US" dirty="0" smtClean="0"/>
              <a:t> Species </a:t>
            </a:r>
            <a:endParaRPr lang="uk-UA" dirty="0"/>
          </a:p>
        </p:txBody>
      </p:sp>
      <p:sp>
        <p:nvSpPr>
          <p:cNvPr id="3" name="Місце для вмісту 2"/>
          <p:cNvSpPr>
            <a:spLocks noGrp="1"/>
          </p:cNvSpPr>
          <p:nvPr>
            <p:ph idx="1"/>
          </p:nvPr>
        </p:nvSpPr>
        <p:spPr>
          <a:xfrm>
            <a:off x="0" y="1196752"/>
            <a:ext cx="9144000" cy="5661248"/>
          </a:xfrm>
        </p:spPr>
        <p:txBody>
          <a:bodyPr>
            <a:normAutofit fontScale="62500" lnSpcReduction="20000"/>
          </a:bodyPr>
          <a:lstStyle/>
          <a:p>
            <a:pPr>
              <a:buNone/>
            </a:pPr>
            <a:r>
              <a:rPr lang="en-US" b="1" dirty="0" err="1" smtClean="0"/>
              <a:t>Microsporidian</a:t>
            </a:r>
            <a:r>
              <a:rPr lang="en-US" b="1" dirty="0" smtClean="0"/>
              <a:t> species                                          Clinical manifestation </a:t>
            </a:r>
          </a:p>
          <a:p>
            <a:pPr>
              <a:buNone/>
            </a:pPr>
            <a:r>
              <a:rPr lang="en-US" i="1" dirty="0" err="1" smtClean="0"/>
              <a:t>Anncaliia</a:t>
            </a:r>
            <a:r>
              <a:rPr lang="en-US" i="1" dirty="0" smtClean="0"/>
              <a:t> </a:t>
            </a:r>
            <a:r>
              <a:rPr lang="en-US" i="1" dirty="0" err="1" smtClean="0"/>
              <a:t>algerae</a:t>
            </a:r>
            <a:r>
              <a:rPr lang="en-US" dirty="0" smtClean="0"/>
              <a:t>                                                </a:t>
            </a:r>
            <a:r>
              <a:rPr lang="en-US" dirty="0" err="1" smtClean="0"/>
              <a:t>Keratoconjunctivitis</a:t>
            </a:r>
            <a:r>
              <a:rPr lang="en-US" dirty="0" smtClean="0"/>
              <a:t>, skin and deep 							infection muscle     	 </a:t>
            </a:r>
          </a:p>
          <a:p>
            <a:pPr marL="0">
              <a:spcBef>
                <a:spcPts val="0"/>
              </a:spcBef>
              <a:buNone/>
            </a:pPr>
            <a:r>
              <a:rPr lang="en-US" i="1" dirty="0" err="1" smtClean="0"/>
              <a:t>Enterocytozoon</a:t>
            </a:r>
            <a:r>
              <a:rPr lang="en-US" i="1" dirty="0" smtClean="0"/>
              <a:t> </a:t>
            </a:r>
            <a:r>
              <a:rPr lang="en-US" i="1" dirty="0" err="1" smtClean="0"/>
              <a:t>bieneusi</a:t>
            </a:r>
            <a:r>
              <a:rPr lang="en-US" i="1" dirty="0" smtClean="0"/>
              <a:t>*</a:t>
            </a:r>
            <a:r>
              <a:rPr lang="en-US" dirty="0" smtClean="0"/>
              <a:t>                                  Diarrhea, </a:t>
            </a:r>
            <a:r>
              <a:rPr lang="en-US" dirty="0" err="1" smtClean="0"/>
              <a:t>acalculous</a:t>
            </a:r>
            <a:r>
              <a:rPr lang="en-US" dirty="0" smtClean="0"/>
              <a:t> </a:t>
            </a:r>
            <a:r>
              <a:rPr lang="en-US" dirty="0" err="1" smtClean="0"/>
              <a:t>cholecystitis</a:t>
            </a:r>
            <a:r>
              <a:rPr lang="en-US" dirty="0" smtClean="0"/>
              <a:t> </a:t>
            </a:r>
            <a:r>
              <a:rPr lang="en-US" i="1" dirty="0" err="1" smtClean="0"/>
              <a:t>Encephalitozoon</a:t>
            </a:r>
            <a:r>
              <a:rPr lang="en-US" i="1" dirty="0" smtClean="0"/>
              <a:t> </a:t>
            </a:r>
            <a:r>
              <a:rPr lang="en-US" i="1" dirty="0" err="1" smtClean="0"/>
              <a:t>cuniculi</a:t>
            </a:r>
            <a:r>
              <a:rPr lang="en-US" dirty="0" smtClean="0"/>
              <a:t> &amp; </a:t>
            </a:r>
          </a:p>
          <a:p>
            <a:pPr marL="0">
              <a:spcBef>
                <a:spcPts val="0"/>
              </a:spcBef>
              <a:buNone/>
            </a:pPr>
            <a:r>
              <a:rPr lang="en-US" i="1" dirty="0" err="1" smtClean="0"/>
              <a:t>Encephalitozoon</a:t>
            </a:r>
            <a:r>
              <a:rPr lang="en-US" i="1" dirty="0" smtClean="0"/>
              <a:t> </a:t>
            </a:r>
            <a:r>
              <a:rPr lang="en-US" i="1" dirty="0" err="1" smtClean="0"/>
              <a:t>hellem</a:t>
            </a:r>
            <a:r>
              <a:rPr lang="en-US" dirty="0" smtClean="0"/>
              <a:t>                                     </a:t>
            </a:r>
            <a:r>
              <a:rPr lang="en-US" dirty="0" err="1" smtClean="0"/>
              <a:t>Keratoconjunctivitis</a:t>
            </a:r>
            <a:r>
              <a:rPr lang="en-US" dirty="0" smtClean="0"/>
              <a:t>, infection of respiratory 				                 and genitourinary tract, disseminated  infection </a:t>
            </a:r>
          </a:p>
          <a:p>
            <a:pPr marL="0">
              <a:spcBef>
                <a:spcPts val="0"/>
              </a:spcBef>
              <a:buNone/>
            </a:pPr>
            <a:r>
              <a:rPr lang="en-US" i="1" dirty="0" err="1" smtClean="0"/>
              <a:t>Encephalitozoon</a:t>
            </a:r>
            <a:r>
              <a:rPr lang="en-US" i="1" dirty="0" smtClean="0"/>
              <a:t> </a:t>
            </a:r>
            <a:r>
              <a:rPr lang="en-US" i="1" dirty="0" err="1" smtClean="0"/>
              <a:t>intestinalis</a:t>
            </a:r>
            <a:r>
              <a:rPr lang="en-US" i="1" dirty="0" smtClean="0"/>
              <a:t>                             </a:t>
            </a:r>
            <a:r>
              <a:rPr lang="en-US" dirty="0" smtClean="0"/>
              <a:t>Infection of the GI tract causing diarrhea &amp; </a:t>
            </a:r>
          </a:p>
          <a:p>
            <a:pPr marL="0">
              <a:spcBef>
                <a:spcPts val="0"/>
              </a:spcBef>
              <a:buNone/>
            </a:pPr>
            <a:r>
              <a:rPr lang="en-US" dirty="0" smtClean="0"/>
              <a:t>(syn. </a:t>
            </a:r>
            <a:r>
              <a:rPr lang="en-US" i="1" dirty="0" err="1" smtClean="0"/>
              <a:t>Septata</a:t>
            </a:r>
            <a:r>
              <a:rPr lang="en-US" i="1" dirty="0" smtClean="0"/>
              <a:t> </a:t>
            </a:r>
            <a:r>
              <a:rPr lang="en-US" i="1" dirty="0" err="1" smtClean="0"/>
              <a:t>intestinalis</a:t>
            </a:r>
            <a:r>
              <a:rPr lang="en-US" dirty="0" smtClean="0"/>
              <a:t>)                                 dissemination to ocular, genitourinary &amp; RT				</a:t>
            </a:r>
          </a:p>
          <a:p>
            <a:pPr marL="0">
              <a:spcBef>
                <a:spcPts val="0"/>
              </a:spcBef>
              <a:buNone/>
            </a:pPr>
            <a:r>
              <a:rPr lang="en-US" i="1" dirty="0" err="1" smtClean="0"/>
              <a:t>Microsporidium</a:t>
            </a:r>
            <a:r>
              <a:rPr lang="en-US" i="1" dirty="0" smtClean="0"/>
              <a:t> (M. </a:t>
            </a:r>
            <a:r>
              <a:rPr lang="en-US" i="1" dirty="0" err="1" smtClean="0"/>
              <a:t>ceylonensis</a:t>
            </a:r>
            <a:r>
              <a:rPr lang="en-US" dirty="0" smtClean="0"/>
              <a:t>, </a:t>
            </a:r>
            <a:r>
              <a:rPr lang="en-US" i="1" dirty="0" smtClean="0"/>
              <a:t>M. </a:t>
            </a:r>
            <a:r>
              <a:rPr lang="en-US" i="1" dirty="0" err="1" smtClean="0"/>
              <a:t>africanum</a:t>
            </a:r>
            <a:r>
              <a:rPr lang="en-US" i="1" dirty="0" smtClean="0"/>
              <a:t>)</a:t>
            </a:r>
            <a:r>
              <a:rPr lang="en-US" dirty="0" smtClean="0"/>
              <a:t>     Infection of the cornea </a:t>
            </a:r>
          </a:p>
          <a:p>
            <a:pPr marL="0">
              <a:spcBef>
                <a:spcPts val="0"/>
              </a:spcBef>
              <a:buNone/>
            </a:pPr>
            <a:r>
              <a:rPr lang="en-US" i="1" dirty="0" err="1" smtClean="0"/>
              <a:t>Nosema</a:t>
            </a:r>
            <a:r>
              <a:rPr lang="en-US" dirty="0" smtClean="0"/>
              <a:t> sp. </a:t>
            </a:r>
            <a:r>
              <a:rPr lang="en-US" i="1" dirty="0" smtClean="0"/>
              <a:t>(N. </a:t>
            </a:r>
            <a:r>
              <a:rPr lang="en-US" i="1" dirty="0" err="1" smtClean="0"/>
              <a:t>ocularum</a:t>
            </a:r>
            <a:r>
              <a:rPr lang="en-US" i="1" dirty="0" smtClean="0"/>
              <a:t>), </a:t>
            </a:r>
            <a:r>
              <a:rPr lang="en-US" i="1" dirty="0" err="1" smtClean="0"/>
              <a:t>Anncaliia</a:t>
            </a:r>
            <a:r>
              <a:rPr lang="en-US" i="1" dirty="0" smtClean="0"/>
              <a:t> </a:t>
            </a:r>
            <a:r>
              <a:rPr lang="en-US" i="1" dirty="0" err="1" smtClean="0"/>
              <a:t>connori</a:t>
            </a:r>
            <a:r>
              <a:rPr lang="en-US" dirty="0" smtClean="0"/>
              <a:t>         Ocular infection </a:t>
            </a:r>
          </a:p>
          <a:p>
            <a:pPr marL="0">
              <a:spcBef>
                <a:spcPts val="0"/>
              </a:spcBef>
              <a:buNone/>
            </a:pPr>
            <a:r>
              <a:rPr lang="en-US" i="1" dirty="0" err="1" smtClean="0"/>
              <a:t>Pleistophora</a:t>
            </a:r>
            <a:r>
              <a:rPr lang="en-US" dirty="0" smtClean="0"/>
              <a:t> sp.                                                            Muscular infection </a:t>
            </a:r>
          </a:p>
          <a:p>
            <a:pPr marL="0">
              <a:spcBef>
                <a:spcPts val="0"/>
              </a:spcBef>
              <a:buNone/>
            </a:pPr>
            <a:r>
              <a:rPr lang="en-US" i="1" dirty="0" err="1" smtClean="0"/>
              <a:t>Trachipleistophora</a:t>
            </a:r>
            <a:r>
              <a:rPr lang="en-US" i="1" dirty="0" smtClean="0"/>
              <a:t> </a:t>
            </a:r>
            <a:r>
              <a:rPr lang="en-US" i="1" dirty="0" err="1" smtClean="0"/>
              <a:t>anthropophthera</a:t>
            </a:r>
            <a:r>
              <a:rPr lang="en-US" dirty="0" smtClean="0"/>
              <a:t>                        Disseminated infection                  </a:t>
            </a:r>
            <a:r>
              <a:rPr lang="en-US" i="1" dirty="0" err="1" smtClean="0"/>
              <a:t>Trachipleistophora</a:t>
            </a:r>
            <a:r>
              <a:rPr lang="en-US" i="1" dirty="0" smtClean="0"/>
              <a:t> </a:t>
            </a:r>
            <a:r>
              <a:rPr lang="en-US" i="1" dirty="0" err="1" smtClean="0"/>
              <a:t>hominis</a:t>
            </a:r>
            <a:r>
              <a:rPr lang="en-US" dirty="0" smtClean="0"/>
              <a:t>                  	Muscular infection, </a:t>
            </a:r>
            <a:r>
              <a:rPr lang="en-US" dirty="0" err="1" smtClean="0"/>
              <a:t>stromal</a:t>
            </a:r>
            <a:r>
              <a:rPr lang="en-US" dirty="0" smtClean="0"/>
              <a:t> </a:t>
            </a:r>
            <a:r>
              <a:rPr lang="en-US" dirty="0" err="1" smtClean="0"/>
              <a:t>keratitis</a:t>
            </a:r>
            <a:r>
              <a:rPr lang="en-US" dirty="0" smtClean="0"/>
              <a:t>,  					(probably disseminated infection) </a:t>
            </a:r>
            <a:r>
              <a:rPr lang="en-US" i="1" dirty="0" err="1" smtClean="0"/>
              <a:t>Tubulinosema</a:t>
            </a:r>
            <a:r>
              <a:rPr lang="en-US" i="1" dirty="0" smtClean="0"/>
              <a:t> </a:t>
            </a:r>
            <a:r>
              <a:rPr lang="en-US" i="1" dirty="0" err="1" smtClean="0"/>
              <a:t>acridophagus</a:t>
            </a:r>
            <a:r>
              <a:rPr lang="en-US" dirty="0" smtClean="0"/>
              <a:t> 			Disseminated infection </a:t>
            </a:r>
          </a:p>
          <a:p>
            <a:pPr marL="0">
              <a:spcBef>
                <a:spcPts val="0"/>
              </a:spcBef>
              <a:buNone/>
            </a:pPr>
            <a:r>
              <a:rPr lang="en-US" i="1" dirty="0" err="1" smtClean="0"/>
              <a:t>Vittaforma</a:t>
            </a:r>
            <a:r>
              <a:rPr lang="en-US" i="1" dirty="0" smtClean="0"/>
              <a:t> </a:t>
            </a:r>
            <a:r>
              <a:rPr lang="en-US" i="1" dirty="0" err="1" smtClean="0"/>
              <a:t>corneae</a:t>
            </a:r>
            <a:r>
              <a:rPr lang="en-US" dirty="0" smtClean="0"/>
              <a:t> (syn. </a:t>
            </a:r>
            <a:r>
              <a:rPr lang="en-US" i="1" dirty="0" err="1" smtClean="0"/>
              <a:t>Nosema</a:t>
            </a:r>
            <a:r>
              <a:rPr lang="en-US" i="1" dirty="0" smtClean="0"/>
              <a:t> </a:t>
            </a:r>
            <a:r>
              <a:rPr lang="en-US" i="1" dirty="0" err="1" smtClean="0"/>
              <a:t>corneum</a:t>
            </a:r>
            <a:r>
              <a:rPr lang="en-US" dirty="0" smtClean="0"/>
              <a:t>) Ocular infection, urinary tract infection </a:t>
            </a:r>
          </a:p>
          <a:p>
            <a:pPr marL="0">
              <a:spcBef>
                <a:spcPts val="0"/>
              </a:spcBef>
              <a:buNone/>
            </a:pPr>
            <a:endParaRPr lang="en-US" dirty="0" smtClean="0"/>
          </a:p>
          <a:p>
            <a:pPr marL="0">
              <a:spcBef>
                <a:spcPts val="0"/>
              </a:spcBef>
              <a:buNone/>
            </a:pPr>
            <a:r>
              <a:rPr lang="en-US" dirty="0" smtClean="0"/>
              <a:t>*Two reports of </a:t>
            </a:r>
            <a:r>
              <a:rPr lang="en-US" i="1" dirty="0" smtClean="0"/>
              <a:t>E. </a:t>
            </a:r>
            <a:r>
              <a:rPr lang="en-US" i="1" dirty="0" err="1" smtClean="0"/>
              <a:t>bieneusi</a:t>
            </a:r>
            <a:r>
              <a:rPr lang="en-US" dirty="0" smtClean="0"/>
              <a:t> in respiratory samples have also been published, one in 1992 and the other in 1997.</a:t>
            </a:r>
          </a:p>
          <a:p>
            <a:endParaRPr lang="uk-UA" dirty="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1152128"/>
          </a:xfrm>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latin typeface="Arial" charset="0"/>
              </a:rPr>
              <a:t/>
            </a:r>
            <a:br>
              <a:rPr lang="en-US" dirty="0" smtClean="0">
                <a:latin typeface="Arial" charset="0"/>
              </a:rPr>
            </a:br>
            <a:r>
              <a:rPr lang="en-US" dirty="0" smtClean="0">
                <a:latin typeface="Arial" charset="0"/>
              </a:rPr>
              <a:t>SEM </a:t>
            </a:r>
            <a:r>
              <a:rPr lang="ru-RU" dirty="0" err="1" smtClean="0">
                <a:latin typeface="Arial" charset="0"/>
              </a:rPr>
              <a:t>micrograph</a:t>
            </a:r>
            <a:r>
              <a:rPr lang="ru-RU" dirty="0" smtClean="0">
                <a:latin typeface="Arial" charset="0"/>
              </a:rPr>
              <a:t> </a:t>
            </a:r>
            <a:r>
              <a:rPr lang="ru-RU" dirty="0" err="1" smtClean="0">
                <a:latin typeface="Arial" charset="0"/>
              </a:rPr>
              <a:t>of</a:t>
            </a:r>
            <a:r>
              <a:rPr lang="ru-RU" dirty="0" smtClean="0">
                <a:latin typeface="Arial" charset="0"/>
              </a:rPr>
              <a:t> </a:t>
            </a:r>
            <a:r>
              <a:rPr lang="ru-RU" b="1" i="1" dirty="0" smtClean="0">
                <a:latin typeface="Arial" charset="0"/>
              </a:rPr>
              <a:t>E</a:t>
            </a:r>
            <a:r>
              <a:rPr lang="en-US" b="1" i="1" dirty="0" smtClean="0">
                <a:latin typeface="Arial" charset="0"/>
              </a:rPr>
              <a:t>.</a:t>
            </a:r>
            <a:r>
              <a:rPr lang="ru-RU" b="1" i="1" dirty="0" smtClean="0">
                <a:latin typeface="Arial" charset="0"/>
              </a:rPr>
              <a:t> </a:t>
            </a:r>
            <a:r>
              <a:rPr lang="ru-RU" b="1" i="1" dirty="0" err="1" smtClean="0">
                <a:latin typeface="Arial" charset="0"/>
              </a:rPr>
              <a:t>hellem</a:t>
            </a:r>
            <a:r>
              <a:rPr lang="ru-RU" b="1" i="1" dirty="0" smtClean="0">
                <a:latin typeface="Arial" charset="0"/>
              </a:rPr>
              <a:t> </a:t>
            </a:r>
            <a:r>
              <a:rPr lang="ru-RU" dirty="0" err="1" smtClean="0">
                <a:latin typeface="Arial" charset="0"/>
              </a:rPr>
              <a:t>spores</a:t>
            </a:r>
            <a:r>
              <a:rPr lang="ru-RU" dirty="0" smtClean="0">
                <a:latin typeface="Arial" charset="0"/>
              </a:rPr>
              <a:t> </a:t>
            </a:r>
            <a:r>
              <a:rPr lang="ru-RU" dirty="0" err="1" smtClean="0">
                <a:latin typeface="Arial" charset="0"/>
              </a:rPr>
              <a:t>rupturing</a:t>
            </a:r>
            <a:r>
              <a:rPr lang="ru-RU" dirty="0" smtClean="0">
                <a:latin typeface="Arial" charset="0"/>
              </a:rPr>
              <a:t> </a:t>
            </a:r>
            <a:r>
              <a:rPr lang="ru-RU" dirty="0" err="1" smtClean="0">
                <a:latin typeface="Arial" charset="0"/>
              </a:rPr>
              <a:t>from</a:t>
            </a:r>
            <a:r>
              <a:rPr lang="ru-RU" dirty="0" smtClean="0">
                <a:latin typeface="Arial" charset="0"/>
              </a:rPr>
              <a:t> </a:t>
            </a:r>
            <a:r>
              <a:rPr lang="ru-RU" dirty="0" err="1" smtClean="0">
                <a:latin typeface="Arial" charset="0"/>
              </a:rPr>
              <a:t>a</a:t>
            </a:r>
            <a:r>
              <a:rPr lang="ru-RU" dirty="0" smtClean="0">
                <a:latin typeface="Arial" charset="0"/>
              </a:rPr>
              <a:t> </a:t>
            </a:r>
            <a:r>
              <a:rPr lang="ru-RU" dirty="0" err="1" smtClean="0">
                <a:latin typeface="Arial" charset="0"/>
              </a:rPr>
              <a:t>eukaryotic</a:t>
            </a:r>
            <a:r>
              <a:rPr lang="ru-RU" dirty="0" smtClean="0">
                <a:latin typeface="Arial" charset="0"/>
              </a:rPr>
              <a:t> </a:t>
            </a:r>
            <a:r>
              <a:rPr lang="ru-RU" dirty="0" err="1" smtClean="0">
                <a:latin typeface="Arial" charset="0"/>
              </a:rPr>
              <a:t>cell</a:t>
            </a:r>
            <a:r>
              <a:rPr lang="en-US" dirty="0" smtClean="0">
                <a:latin typeface="Arial" charset="0"/>
              </a:rPr>
              <a:t>.</a:t>
            </a:r>
            <a:br>
              <a:rPr lang="en-US" dirty="0" smtClean="0">
                <a:latin typeface="Arial" charset="0"/>
              </a:rPr>
            </a:br>
            <a:endParaRPr lang="uk-UA" dirty="0"/>
          </a:p>
        </p:txBody>
      </p:sp>
      <p:pic>
        <p:nvPicPr>
          <p:cNvPr id="4" name="Picture 13" descr="Slide 10"/>
          <p:cNvPicPr>
            <a:picLocks noGrp="1" noChangeAspect="1" noChangeArrowheads="1"/>
          </p:cNvPicPr>
          <p:nvPr>
            <p:ph idx="1"/>
          </p:nvPr>
        </p:nvPicPr>
        <p:blipFill>
          <a:blip r:embed="rId2" cstate="print"/>
          <a:srcRect/>
          <a:stretch>
            <a:fillRect/>
          </a:stretch>
        </p:blipFill>
        <p:spPr bwMode="auto">
          <a:xfrm>
            <a:off x="1259633" y="1249050"/>
            <a:ext cx="6912622" cy="4704870"/>
          </a:xfrm>
          <a:prstGeom prst="rect">
            <a:avLst/>
          </a:prstGeom>
          <a:noFill/>
        </p:spPr>
      </p:pic>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346050"/>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dirty="0" smtClean="0"/>
              <a:t/>
            </a:r>
            <a:br>
              <a:rPr lang="en-US" b="1" dirty="0" smtClean="0"/>
            </a:br>
            <a:r>
              <a:rPr lang="en-US" sz="3100" b="1" dirty="0" smtClean="0"/>
              <a:t>BALANTIDOSIS </a:t>
            </a:r>
            <a:r>
              <a:rPr lang="en-US" sz="3100" i="1" dirty="0" err="1" smtClean="0">
                <a:latin typeface="Arial" pitchFamily="34" charset="0"/>
                <a:cs typeface="Arial" pitchFamily="34" charset="0"/>
              </a:rPr>
              <a:t>Balantidium</a:t>
            </a:r>
            <a:r>
              <a:rPr lang="en-US" sz="3100" i="1" dirty="0" smtClean="0">
                <a:latin typeface="Arial" pitchFamily="34" charset="0"/>
                <a:cs typeface="Arial" pitchFamily="34" charset="0"/>
              </a:rPr>
              <a:t> coli</a:t>
            </a:r>
            <a:r>
              <a:rPr lang="en-US" sz="3100" dirty="0" smtClean="0">
                <a:latin typeface="Arial" pitchFamily="34" charset="0"/>
                <a:cs typeface="Arial" pitchFamily="34" charset="0"/>
              </a:rPr>
              <a:t> (</a:t>
            </a:r>
            <a:r>
              <a:rPr lang="en-US" sz="3100" i="1" dirty="0" err="1" smtClean="0">
                <a:latin typeface="Arial" pitchFamily="34" charset="0"/>
                <a:cs typeface="Arial" pitchFamily="34" charset="0"/>
              </a:rPr>
              <a:t>Ciliophora</a:t>
            </a:r>
            <a:r>
              <a:rPr lang="en-US" sz="3100" dirty="0" smtClean="0">
                <a:latin typeface="Arial" pitchFamily="34" charset="0"/>
                <a:cs typeface="Arial" pitchFamily="34" charset="0"/>
              </a:rPr>
              <a:t> phylum) </a:t>
            </a:r>
            <a:r>
              <a:rPr lang="ru-RU" dirty="0" smtClean="0"/>
              <a:t/>
            </a:r>
            <a:br>
              <a:rPr lang="ru-RU" dirty="0" smtClean="0"/>
            </a:br>
            <a:endParaRPr lang="ru-RU" dirty="0"/>
          </a:p>
        </p:txBody>
      </p:sp>
      <p:sp>
        <p:nvSpPr>
          <p:cNvPr id="3" name="Содержимое 2"/>
          <p:cNvSpPr>
            <a:spLocks noGrp="1"/>
          </p:cNvSpPr>
          <p:nvPr>
            <p:ph idx="1"/>
          </p:nvPr>
        </p:nvSpPr>
        <p:spPr>
          <a:xfrm>
            <a:off x="1331640" y="332656"/>
            <a:ext cx="7812360" cy="6525344"/>
          </a:xfrm>
        </p:spPr>
        <p:txBody>
          <a:bodyPr>
            <a:normAutofit fontScale="25000" lnSpcReduction="20000"/>
          </a:bodyPr>
          <a:lstStyle/>
          <a:p>
            <a:pPr marL="0">
              <a:spcBef>
                <a:spcPts val="0"/>
              </a:spcBef>
              <a:buNone/>
            </a:pPr>
            <a:r>
              <a:rPr lang="en-US" sz="7200" dirty="0" smtClean="0">
                <a:cs typeface="Arial" pitchFamily="34" charset="0"/>
              </a:rPr>
              <a:t>     It is the only ciliate which infects humans. It is found globally, more prevalent in the tropics and has fecal-oral and human-to-human </a:t>
            </a:r>
            <a:r>
              <a:rPr lang="en-US" sz="7200" dirty="0" err="1" smtClean="0">
                <a:cs typeface="Arial" pitchFamily="34" charset="0"/>
              </a:rPr>
              <a:t>transmition</a:t>
            </a:r>
            <a:r>
              <a:rPr lang="en-US" sz="7200" dirty="0" smtClean="0">
                <a:cs typeface="Arial" pitchFamily="34" charset="0"/>
              </a:rPr>
              <a:t>. Prevalence rates rarely exceed 1%. </a:t>
            </a:r>
            <a:r>
              <a:rPr lang="en-US" sz="7200" i="1" dirty="0" smtClean="0">
                <a:cs typeface="Arial" pitchFamily="34" charset="0"/>
              </a:rPr>
              <a:t>B. coli</a:t>
            </a:r>
            <a:r>
              <a:rPr lang="en-US" sz="7200" dirty="0" smtClean="0">
                <a:cs typeface="Arial" pitchFamily="34" charset="0"/>
              </a:rPr>
              <a:t> also infects a wide variety of mammals, especially monkeys and pigs. Prevalence in pigs ranges from 20–100%. In Papua New Guinea, where pigs are the principal domestic animals, the prevalence among swine herders and slaughterhouse workers is 28%. It goes through two development phases: 1)</a:t>
            </a:r>
            <a:r>
              <a:rPr lang="en-US" sz="7200" b="1" dirty="0" err="1" smtClean="0">
                <a:cs typeface="Arial" pitchFamily="34" charset="0"/>
              </a:rPr>
              <a:t>Trophozoites</a:t>
            </a:r>
            <a:r>
              <a:rPr lang="en-US" sz="7200" dirty="0" smtClean="0">
                <a:cs typeface="Arial" pitchFamily="34" charset="0"/>
              </a:rPr>
              <a:t> 0.03–0.15 × 0.025–0.12 mm. covered by cilia and are able to move around. They have both a micronucleus and a macronucleus, which both are normally visible. The macronucleus is bigger and sausage-shaped.         2)</a:t>
            </a:r>
            <a:r>
              <a:rPr lang="en-US" sz="7200" b="1" dirty="0" smtClean="0">
                <a:cs typeface="Arial" pitchFamily="34" charset="0"/>
              </a:rPr>
              <a:t>Cysts</a:t>
            </a:r>
            <a:r>
              <a:rPr lang="en-US" sz="7200" dirty="0" smtClean="0">
                <a:cs typeface="Arial" pitchFamily="34" charset="0"/>
              </a:rPr>
              <a:t> 0.04–0.06 mm in diameter. They have a tough multilayered shell which protects them against stomach acid of the host, when ingested. They are usually destroyed at a pH˂5 (normal pH of a stomach ≈3). In some people cysts are not killed in stomach. Unlike </a:t>
            </a:r>
            <a:r>
              <a:rPr lang="en-US" sz="7200" dirty="0" err="1" smtClean="0">
                <a:cs typeface="Arial" pitchFamily="34" charset="0"/>
              </a:rPr>
              <a:t>trophozoites</a:t>
            </a:r>
            <a:r>
              <a:rPr lang="en-US" sz="7200" dirty="0" smtClean="0">
                <a:cs typeface="Arial" pitchFamily="34" charset="0"/>
              </a:rPr>
              <a:t>, cysts can’t reproduce and do not have any cilia to move. </a:t>
            </a:r>
            <a:r>
              <a:rPr lang="ru-RU" sz="7200" dirty="0" err="1" smtClean="0">
                <a:cs typeface="Arial" pitchFamily="34" charset="0"/>
              </a:rPr>
              <a:t>Balantidiasis</a:t>
            </a:r>
            <a:r>
              <a:rPr lang="ru-RU" sz="7200" dirty="0" smtClean="0">
                <a:cs typeface="Arial" pitchFamily="34" charset="0"/>
              </a:rPr>
              <a:t> </a:t>
            </a:r>
            <a:r>
              <a:rPr lang="ru-RU" sz="7200" dirty="0" err="1" smtClean="0">
                <a:cs typeface="Arial" pitchFamily="34" charset="0"/>
              </a:rPr>
              <a:t>is</a:t>
            </a:r>
            <a:r>
              <a:rPr lang="ru-RU" sz="7200" dirty="0" smtClean="0">
                <a:cs typeface="Arial" pitchFamily="34" charset="0"/>
              </a:rPr>
              <a:t> </a:t>
            </a:r>
            <a:r>
              <a:rPr lang="ru-RU" sz="7200" dirty="0" err="1" smtClean="0">
                <a:cs typeface="Arial" pitchFamily="34" charset="0"/>
              </a:rPr>
              <a:t>an</a:t>
            </a:r>
            <a:r>
              <a:rPr lang="ru-RU" sz="7200" dirty="0" smtClean="0">
                <a:cs typeface="Arial" pitchFamily="34" charset="0"/>
              </a:rPr>
              <a:t> </a:t>
            </a:r>
            <a:r>
              <a:rPr lang="ru-RU" sz="7200" dirty="0" err="1" smtClean="0">
                <a:cs typeface="Arial" pitchFamily="34" charset="0"/>
              </a:rPr>
              <a:t>intestinal</a:t>
            </a:r>
            <a:r>
              <a:rPr lang="ru-RU" sz="7200" dirty="0" smtClean="0">
                <a:cs typeface="Arial" pitchFamily="34" charset="0"/>
              </a:rPr>
              <a:t> </a:t>
            </a:r>
            <a:r>
              <a:rPr lang="ru-RU" sz="7200" dirty="0" err="1" smtClean="0">
                <a:cs typeface="Arial" pitchFamily="34" charset="0"/>
              </a:rPr>
              <a:t>infection</a:t>
            </a:r>
            <a:r>
              <a:rPr lang="ru-RU" sz="7200" dirty="0" smtClean="0">
                <a:cs typeface="Arial" pitchFamily="34" charset="0"/>
              </a:rPr>
              <a:t> </a:t>
            </a:r>
            <a:r>
              <a:rPr lang="ru-RU" sz="7200" dirty="0" err="1" smtClean="0">
                <a:cs typeface="Arial" pitchFamily="34" charset="0"/>
              </a:rPr>
              <a:t>caused</a:t>
            </a:r>
            <a:r>
              <a:rPr lang="ru-RU" sz="7200" dirty="0" smtClean="0">
                <a:cs typeface="Arial" pitchFamily="34" charset="0"/>
              </a:rPr>
              <a:t> </a:t>
            </a:r>
            <a:r>
              <a:rPr lang="ru-RU" sz="7200" dirty="0" err="1" smtClean="0">
                <a:cs typeface="Arial" pitchFamily="34" charset="0"/>
              </a:rPr>
              <a:t>by</a:t>
            </a:r>
            <a:r>
              <a:rPr lang="ru-RU" sz="7200" dirty="0" smtClean="0">
                <a:cs typeface="Arial" pitchFamily="34" charset="0"/>
              </a:rPr>
              <a:t> </a:t>
            </a:r>
            <a:r>
              <a:rPr lang="ru-RU" sz="7200" dirty="0" err="1" smtClean="0">
                <a:cs typeface="Arial" pitchFamily="34" charset="0"/>
              </a:rPr>
              <a:t>the</a:t>
            </a:r>
            <a:r>
              <a:rPr lang="ru-RU" sz="7200" dirty="0" smtClean="0">
                <a:cs typeface="Arial" pitchFamily="34" charset="0"/>
              </a:rPr>
              <a:t> </a:t>
            </a:r>
            <a:r>
              <a:rPr lang="ru-RU" sz="7200" dirty="0" err="1" smtClean="0">
                <a:cs typeface="Arial" pitchFamily="34" charset="0"/>
              </a:rPr>
              <a:t>ciliated</a:t>
            </a:r>
            <a:r>
              <a:rPr lang="ru-RU" sz="7200" dirty="0" smtClean="0">
                <a:cs typeface="Arial" pitchFamily="34" charset="0"/>
              </a:rPr>
              <a:t> </a:t>
            </a:r>
            <a:r>
              <a:rPr lang="ru-RU" sz="7200" dirty="0" err="1" smtClean="0">
                <a:cs typeface="Arial" pitchFamily="34" charset="0"/>
              </a:rPr>
              <a:t>protozoan</a:t>
            </a:r>
            <a:r>
              <a:rPr lang="ru-RU" sz="7200" dirty="0" smtClean="0">
                <a:cs typeface="Arial" pitchFamily="34" charset="0"/>
              </a:rPr>
              <a:t> </a:t>
            </a:r>
            <a:r>
              <a:rPr lang="ru-RU" sz="7200" i="1" dirty="0" err="1" smtClean="0">
                <a:cs typeface="Arial" pitchFamily="34" charset="0"/>
              </a:rPr>
              <a:t>Balantidium</a:t>
            </a:r>
            <a:r>
              <a:rPr lang="ru-RU" sz="7200" i="1" dirty="0" smtClean="0">
                <a:cs typeface="Arial" pitchFamily="34" charset="0"/>
              </a:rPr>
              <a:t> </a:t>
            </a:r>
            <a:r>
              <a:rPr lang="ru-RU" sz="7200" i="1" dirty="0" err="1" smtClean="0">
                <a:cs typeface="Arial" pitchFamily="34" charset="0"/>
              </a:rPr>
              <a:t>coli</a:t>
            </a:r>
            <a:r>
              <a:rPr lang="ru-RU" sz="7200" dirty="0" smtClean="0">
                <a:cs typeface="Arial" pitchFamily="34" charset="0"/>
              </a:rPr>
              <a:t> </a:t>
            </a:r>
            <a:r>
              <a:rPr lang="ru-RU" sz="7200" dirty="0" err="1" smtClean="0">
                <a:cs typeface="Arial" pitchFamily="34" charset="0"/>
              </a:rPr>
              <a:t>The</a:t>
            </a:r>
            <a:r>
              <a:rPr lang="ru-RU" sz="7200" dirty="0" smtClean="0">
                <a:cs typeface="Arial" pitchFamily="34" charset="0"/>
              </a:rPr>
              <a:t> </a:t>
            </a:r>
            <a:r>
              <a:rPr lang="ru-RU" sz="7200" dirty="0" err="1" smtClean="0">
                <a:cs typeface="Arial" pitchFamily="34" charset="0"/>
              </a:rPr>
              <a:t>primary</a:t>
            </a:r>
            <a:r>
              <a:rPr lang="ru-RU" sz="7200" dirty="0" smtClean="0">
                <a:cs typeface="Arial" pitchFamily="34" charset="0"/>
              </a:rPr>
              <a:t> </a:t>
            </a:r>
            <a:r>
              <a:rPr lang="ru-RU" sz="7200" dirty="0" err="1" smtClean="0">
                <a:cs typeface="Arial" pitchFamily="34" charset="0"/>
              </a:rPr>
              <a:t>reservoir</a:t>
            </a:r>
            <a:r>
              <a:rPr lang="ru-RU" sz="7200" dirty="0" smtClean="0">
                <a:cs typeface="Arial" pitchFamily="34" charset="0"/>
              </a:rPr>
              <a:t> </a:t>
            </a:r>
            <a:r>
              <a:rPr lang="ru-RU" sz="7200" dirty="0" err="1" smtClean="0">
                <a:cs typeface="Arial" pitchFamily="34" charset="0"/>
              </a:rPr>
              <a:t>is</a:t>
            </a:r>
            <a:r>
              <a:rPr lang="ru-RU" sz="7200" dirty="0" smtClean="0">
                <a:cs typeface="Arial" pitchFamily="34" charset="0"/>
              </a:rPr>
              <a:t> </a:t>
            </a:r>
            <a:r>
              <a:rPr lang="ru-RU" sz="7200" dirty="0" err="1" smtClean="0">
                <a:cs typeface="Arial" pitchFamily="34" charset="0"/>
              </a:rPr>
              <a:t>thought</a:t>
            </a:r>
            <a:r>
              <a:rPr lang="ru-RU" sz="7200" dirty="0" smtClean="0">
                <a:cs typeface="Arial" pitchFamily="34" charset="0"/>
              </a:rPr>
              <a:t> </a:t>
            </a:r>
            <a:r>
              <a:rPr lang="ru-RU" sz="7200" dirty="0" err="1" smtClean="0">
                <a:cs typeface="Arial" pitchFamily="34" charset="0"/>
              </a:rPr>
              <a:t>to</a:t>
            </a:r>
            <a:r>
              <a:rPr lang="ru-RU" sz="7200" dirty="0" smtClean="0">
                <a:cs typeface="Arial" pitchFamily="34" charset="0"/>
              </a:rPr>
              <a:t> </a:t>
            </a:r>
            <a:r>
              <a:rPr lang="ru-RU" sz="7200" dirty="0" err="1" smtClean="0">
                <a:cs typeface="Arial" pitchFamily="34" charset="0"/>
              </a:rPr>
              <a:t>be</a:t>
            </a:r>
            <a:r>
              <a:rPr lang="ru-RU" sz="7200" dirty="0" smtClean="0">
                <a:cs typeface="Arial" pitchFamily="34" charset="0"/>
              </a:rPr>
              <a:t> </a:t>
            </a:r>
            <a:r>
              <a:rPr lang="ru-RU" sz="7200" dirty="0" err="1" smtClean="0">
                <a:cs typeface="Arial" pitchFamily="34" charset="0"/>
              </a:rPr>
              <a:t>pigs</a:t>
            </a:r>
            <a:r>
              <a:rPr lang="ru-RU" sz="7200" dirty="0" smtClean="0">
                <a:cs typeface="Arial" pitchFamily="34" charset="0"/>
              </a:rPr>
              <a:t>. </a:t>
            </a:r>
            <a:r>
              <a:rPr lang="ru-RU" sz="7200" dirty="0" err="1" smtClean="0">
                <a:cs typeface="Arial" pitchFamily="34" charset="0"/>
              </a:rPr>
              <a:t>Thus</a:t>
            </a:r>
            <a:r>
              <a:rPr lang="ru-RU" sz="7200" dirty="0" smtClean="0">
                <a:cs typeface="Arial" pitchFamily="34" charset="0"/>
              </a:rPr>
              <a:t>, </a:t>
            </a:r>
            <a:r>
              <a:rPr lang="ru-RU" sz="7200" dirty="0" err="1" smtClean="0">
                <a:cs typeface="Arial" pitchFamily="34" charset="0"/>
              </a:rPr>
              <a:t>those</a:t>
            </a:r>
            <a:r>
              <a:rPr lang="ru-RU" sz="7200" dirty="0" smtClean="0">
                <a:cs typeface="Arial" pitchFamily="34" charset="0"/>
              </a:rPr>
              <a:t> </a:t>
            </a:r>
            <a:r>
              <a:rPr lang="ru-RU" sz="7200" dirty="0" err="1" smtClean="0">
                <a:cs typeface="Arial" pitchFamily="34" charset="0"/>
              </a:rPr>
              <a:t>who</a:t>
            </a:r>
            <a:r>
              <a:rPr lang="ru-RU" sz="7200" dirty="0" smtClean="0">
                <a:cs typeface="Arial" pitchFamily="34" charset="0"/>
              </a:rPr>
              <a:t> </a:t>
            </a:r>
            <a:r>
              <a:rPr lang="ru-RU" sz="7200" dirty="0" err="1" smtClean="0">
                <a:cs typeface="Arial" pitchFamily="34" charset="0"/>
              </a:rPr>
              <a:t>handle</a:t>
            </a:r>
            <a:r>
              <a:rPr lang="ru-RU" sz="7200" dirty="0" smtClean="0">
                <a:cs typeface="Arial" pitchFamily="34" charset="0"/>
              </a:rPr>
              <a:t> </a:t>
            </a:r>
            <a:r>
              <a:rPr lang="ru-RU" sz="7200" dirty="0" err="1" smtClean="0">
                <a:cs typeface="Arial" pitchFamily="34" charset="0"/>
              </a:rPr>
              <a:t>pigs</a:t>
            </a:r>
            <a:r>
              <a:rPr lang="ru-RU" sz="7200" dirty="0" smtClean="0">
                <a:cs typeface="Arial" pitchFamily="34" charset="0"/>
              </a:rPr>
              <a:t> </a:t>
            </a:r>
            <a:r>
              <a:rPr lang="ru-RU" sz="7200" dirty="0" err="1" smtClean="0">
                <a:cs typeface="Arial" pitchFamily="34" charset="0"/>
              </a:rPr>
              <a:t>or</a:t>
            </a:r>
            <a:r>
              <a:rPr lang="ru-RU" sz="7200" dirty="0" smtClean="0">
                <a:cs typeface="Arial" pitchFamily="34" charset="0"/>
              </a:rPr>
              <a:t> </a:t>
            </a:r>
            <a:r>
              <a:rPr lang="ru-RU" sz="7200" dirty="0" err="1" smtClean="0">
                <a:cs typeface="Arial" pitchFamily="34" charset="0"/>
              </a:rPr>
              <a:t>pig</a:t>
            </a:r>
            <a:r>
              <a:rPr lang="ru-RU" sz="7200" dirty="0" smtClean="0">
                <a:cs typeface="Arial" pitchFamily="34" charset="0"/>
              </a:rPr>
              <a:t> </a:t>
            </a:r>
            <a:r>
              <a:rPr lang="ru-RU" sz="7200" dirty="0" err="1" smtClean="0">
                <a:cs typeface="Arial" pitchFamily="34" charset="0"/>
              </a:rPr>
              <a:t>byproducts</a:t>
            </a:r>
            <a:r>
              <a:rPr lang="ru-RU" sz="7200" dirty="0" smtClean="0">
                <a:cs typeface="Arial" pitchFamily="34" charset="0"/>
              </a:rPr>
              <a:t> </a:t>
            </a:r>
            <a:r>
              <a:rPr lang="ru-RU" sz="7200" dirty="0" err="1" smtClean="0">
                <a:cs typeface="Arial" pitchFamily="34" charset="0"/>
              </a:rPr>
              <a:t>are</a:t>
            </a:r>
            <a:r>
              <a:rPr lang="ru-RU" sz="7200" dirty="0" smtClean="0">
                <a:cs typeface="Arial" pitchFamily="34" charset="0"/>
              </a:rPr>
              <a:t> </a:t>
            </a:r>
            <a:r>
              <a:rPr lang="ru-RU" sz="7200" dirty="0" err="1" smtClean="0">
                <a:cs typeface="Arial" pitchFamily="34" charset="0"/>
              </a:rPr>
              <a:t>at</a:t>
            </a:r>
            <a:r>
              <a:rPr lang="ru-RU" sz="7200" dirty="0" smtClean="0">
                <a:cs typeface="Arial" pitchFamily="34" charset="0"/>
              </a:rPr>
              <a:t> </a:t>
            </a:r>
            <a:r>
              <a:rPr lang="ru-RU" sz="7200" dirty="0" err="1" smtClean="0">
                <a:cs typeface="Arial" pitchFamily="34" charset="0"/>
              </a:rPr>
              <a:t>increased</a:t>
            </a:r>
            <a:r>
              <a:rPr lang="ru-RU" sz="7200" dirty="0" smtClean="0">
                <a:cs typeface="Arial" pitchFamily="34" charset="0"/>
              </a:rPr>
              <a:t> </a:t>
            </a:r>
            <a:r>
              <a:rPr lang="ru-RU" sz="7200" dirty="0" err="1" smtClean="0">
                <a:cs typeface="Arial" pitchFamily="34" charset="0"/>
              </a:rPr>
              <a:t>risk</a:t>
            </a:r>
            <a:r>
              <a:rPr lang="ru-RU" sz="7200" dirty="0" smtClean="0">
                <a:cs typeface="Arial" pitchFamily="34" charset="0"/>
              </a:rPr>
              <a:t> </a:t>
            </a:r>
            <a:r>
              <a:rPr lang="ru-RU" sz="7200" dirty="0" err="1" smtClean="0">
                <a:cs typeface="Arial" pitchFamily="34" charset="0"/>
              </a:rPr>
              <a:t>for</a:t>
            </a:r>
            <a:r>
              <a:rPr lang="ru-RU" sz="7200" dirty="0" smtClean="0">
                <a:cs typeface="Arial" pitchFamily="34" charset="0"/>
              </a:rPr>
              <a:t> </a:t>
            </a:r>
            <a:r>
              <a:rPr lang="ru-RU" sz="7200" dirty="0" err="1" smtClean="0">
                <a:cs typeface="Arial" pitchFamily="34" charset="0"/>
              </a:rPr>
              <a:t>infection</a:t>
            </a:r>
            <a:r>
              <a:rPr lang="ru-RU" sz="7200" dirty="0" smtClean="0">
                <a:cs typeface="Arial" pitchFamily="34" charset="0"/>
              </a:rPr>
              <a:t>.</a:t>
            </a:r>
            <a:r>
              <a:rPr lang="en-US" sz="7200" dirty="0" smtClean="0">
                <a:cs typeface="Arial" pitchFamily="34" charset="0"/>
              </a:rPr>
              <a:t> </a:t>
            </a:r>
            <a:r>
              <a:rPr lang="ru-RU" sz="7200" dirty="0" err="1" smtClean="0">
                <a:cs typeface="Arial" pitchFamily="34" charset="0"/>
              </a:rPr>
              <a:t>After</a:t>
            </a:r>
            <a:r>
              <a:rPr lang="ru-RU" sz="7200" dirty="0" smtClean="0">
                <a:cs typeface="Arial" pitchFamily="34" charset="0"/>
              </a:rPr>
              <a:t> </a:t>
            </a:r>
            <a:r>
              <a:rPr lang="ru-RU" sz="7200" dirty="0" err="1" smtClean="0">
                <a:cs typeface="Arial" pitchFamily="34" charset="0"/>
              </a:rPr>
              <a:t>human</a:t>
            </a:r>
            <a:r>
              <a:rPr lang="ru-RU" sz="7200" dirty="0" smtClean="0">
                <a:cs typeface="Arial" pitchFamily="34" charset="0"/>
              </a:rPr>
              <a:t> </a:t>
            </a:r>
            <a:r>
              <a:rPr lang="ru-RU" sz="7200" dirty="0" err="1" smtClean="0">
                <a:cs typeface="Arial" pitchFamily="34" charset="0"/>
              </a:rPr>
              <a:t>ingestion</a:t>
            </a:r>
            <a:r>
              <a:rPr lang="ru-RU" sz="7200" dirty="0" smtClean="0">
                <a:cs typeface="Arial" pitchFamily="34" charset="0"/>
              </a:rPr>
              <a:t> </a:t>
            </a:r>
            <a:r>
              <a:rPr lang="ru-RU" sz="7200" dirty="0" err="1" smtClean="0">
                <a:cs typeface="Arial" pitchFamily="34" charset="0"/>
              </a:rPr>
              <a:t>of</a:t>
            </a:r>
            <a:r>
              <a:rPr lang="ru-RU" sz="7200" dirty="0" smtClean="0">
                <a:cs typeface="Arial" pitchFamily="34" charset="0"/>
              </a:rPr>
              <a:t> </a:t>
            </a:r>
            <a:r>
              <a:rPr lang="ru-RU" sz="7200" dirty="0" err="1" smtClean="0">
                <a:cs typeface="Arial" pitchFamily="34" charset="0"/>
              </a:rPr>
              <a:t>infective</a:t>
            </a:r>
            <a:r>
              <a:rPr lang="ru-RU" sz="7200" dirty="0" smtClean="0">
                <a:cs typeface="Arial" pitchFamily="34" charset="0"/>
              </a:rPr>
              <a:t> </a:t>
            </a:r>
            <a:r>
              <a:rPr lang="ru-RU" sz="7200" dirty="0" err="1" smtClean="0">
                <a:cs typeface="Arial" pitchFamily="34" charset="0"/>
              </a:rPr>
              <a:t>cysts</a:t>
            </a:r>
            <a:r>
              <a:rPr lang="ru-RU" sz="7200" dirty="0" smtClean="0">
                <a:cs typeface="Arial" pitchFamily="34" charset="0"/>
              </a:rPr>
              <a:t> </a:t>
            </a:r>
            <a:r>
              <a:rPr lang="ru-RU" sz="7200" dirty="0" err="1" smtClean="0">
                <a:cs typeface="Arial" pitchFamily="34" charset="0"/>
              </a:rPr>
              <a:t>via</a:t>
            </a:r>
            <a:r>
              <a:rPr lang="ru-RU" sz="7200" dirty="0" smtClean="0">
                <a:cs typeface="Arial" pitchFamily="34" charset="0"/>
              </a:rPr>
              <a:t> </a:t>
            </a:r>
            <a:r>
              <a:rPr lang="ru-RU" sz="7200" dirty="0" err="1" smtClean="0">
                <a:cs typeface="Arial" pitchFamily="34" charset="0"/>
              </a:rPr>
              <a:t>contaminated</a:t>
            </a:r>
            <a:r>
              <a:rPr lang="ru-RU" sz="7200" dirty="0" smtClean="0">
                <a:cs typeface="Arial" pitchFamily="34" charset="0"/>
              </a:rPr>
              <a:t> </a:t>
            </a:r>
            <a:r>
              <a:rPr lang="ru-RU" sz="7200" dirty="0" err="1" smtClean="0">
                <a:cs typeface="Arial" pitchFamily="34" charset="0"/>
              </a:rPr>
              <a:t>food</a:t>
            </a:r>
            <a:r>
              <a:rPr lang="ru-RU" sz="7200" dirty="0" smtClean="0">
                <a:cs typeface="Arial" pitchFamily="34" charset="0"/>
              </a:rPr>
              <a:t> </a:t>
            </a:r>
            <a:r>
              <a:rPr lang="ru-RU" sz="7200" dirty="0" err="1" smtClean="0">
                <a:cs typeface="Arial" pitchFamily="34" charset="0"/>
              </a:rPr>
              <a:t>or</a:t>
            </a:r>
            <a:r>
              <a:rPr lang="ru-RU" sz="7200" dirty="0" smtClean="0">
                <a:cs typeface="Arial" pitchFamily="34" charset="0"/>
              </a:rPr>
              <a:t> </a:t>
            </a:r>
            <a:r>
              <a:rPr lang="ru-RU" sz="7200" dirty="0" err="1" smtClean="0">
                <a:cs typeface="Arial" pitchFamily="34" charset="0"/>
              </a:rPr>
              <a:t>water</a:t>
            </a:r>
            <a:r>
              <a:rPr lang="ru-RU" sz="7200" dirty="0" smtClean="0">
                <a:cs typeface="Arial" pitchFamily="34" charset="0"/>
              </a:rPr>
              <a:t>, </a:t>
            </a:r>
            <a:r>
              <a:rPr lang="ru-RU" sz="7200" i="1" dirty="0" smtClean="0">
                <a:cs typeface="Arial" pitchFamily="34" charset="0"/>
              </a:rPr>
              <a:t>B</a:t>
            </a:r>
            <a:r>
              <a:rPr lang="en-US" sz="7200" i="1" dirty="0" smtClean="0">
                <a:cs typeface="Arial" pitchFamily="34" charset="0"/>
              </a:rPr>
              <a:t>.</a:t>
            </a:r>
            <a:r>
              <a:rPr lang="ru-RU" sz="7200" i="1" dirty="0" smtClean="0">
                <a:cs typeface="Arial" pitchFamily="34" charset="0"/>
              </a:rPr>
              <a:t> </a:t>
            </a:r>
            <a:r>
              <a:rPr lang="ru-RU" sz="7200" i="1" dirty="0" err="1" smtClean="0">
                <a:cs typeface="Arial" pitchFamily="34" charset="0"/>
              </a:rPr>
              <a:t>coli</a:t>
            </a:r>
            <a:r>
              <a:rPr lang="ru-RU" sz="7200" dirty="0" smtClean="0">
                <a:cs typeface="Arial" pitchFamily="34" charset="0"/>
              </a:rPr>
              <a:t> </a:t>
            </a:r>
            <a:r>
              <a:rPr lang="ru-RU" sz="7200" dirty="0" err="1" smtClean="0">
                <a:cs typeface="Arial" pitchFamily="34" charset="0"/>
              </a:rPr>
              <a:t>organisms</a:t>
            </a:r>
            <a:r>
              <a:rPr lang="ru-RU" sz="7200" dirty="0" smtClean="0">
                <a:cs typeface="Arial" pitchFamily="34" charset="0"/>
              </a:rPr>
              <a:t> </a:t>
            </a:r>
            <a:r>
              <a:rPr lang="ru-RU" sz="7200" dirty="0" err="1" smtClean="0">
                <a:cs typeface="Arial" pitchFamily="34" charset="0"/>
              </a:rPr>
              <a:t>migrate</a:t>
            </a:r>
            <a:r>
              <a:rPr lang="ru-RU" sz="7200" dirty="0" smtClean="0">
                <a:cs typeface="Arial" pitchFamily="34" charset="0"/>
              </a:rPr>
              <a:t> </a:t>
            </a:r>
            <a:r>
              <a:rPr lang="ru-RU" sz="7200" dirty="0" err="1" smtClean="0">
                <a:cs typeface="Arial" pitchFamily="34" charset="0"/>
              </a:rPr>
              <a:t>to</a:t>
            </a:r>
            <a:r>
              <a:rPr lang="ru-RU" sz="7200" dirty="0" smtClean="0">
                <a:cs typeface="Arial" pitchFamily="34" charset="0"/>
              </a:rPr>
              <a:t> </a:t>
            </a:r>
            <a:r>
              <a:rPr lang="ru-RU" sz="7200" dirty="0" err="1" smtClean="0">
                <a:cs typeface="Arial" pitchFamily="34" charset="0"/>
              </a:rPr>
              <a:t>the</a:t>
            </a:r>
            <a:r>
              <a:rPr lang="ru-RU" sz="7200" dirty="0" smtClean="0">
                <a:cs typeface="Arial" pitchFamily="34" charset="0"/>
              </a:rPr>
              <a:t> </a:t>
            </a:r>
            <a:r>
              <a:rPr lang="ru-RU" sz="7200" dirty="0" err="1" smtClean="0">
                <a:cs typeface="Arial" pitchFamily="34" charset="0"/>
              </a:rPr>
              <a:t>large</a:t>
            </a:r>
            <a:r>
              <a:rPr lang="ru-RU" sz="7200" dirty="0" smtClean="0">
                <a:cs typeface="Arial" pitchFamily="34" charset="0"/>
              </a:rPr>
              <a:t> </a:t>
            </a:r>
            <a:r>
              <a:rPr lang="ru-RU" sz="7200" dirty="0" err="1" smtClean="0">
                <a:cs typeface="Arial" pitchFamily="34" charset="0"/>
              </a:rPr>
              <a:t>intestine</a:t>
            </a:r>
            <a:r>
              <a:rPr lang="ru-RU" sz="7200" dirty="0" smtClean="0">
                <a:cs typeface="Arial" pitchFamily="34" charset="0"/>
              </a:rPr>
              <a:t>, </a:t>
            </a:r>
            <a:r>
              <a:rPr lang="ru-RU" sz="7200" dirty="0" err="1" smtClean="0">
                <a:cs typeface="Arial" pitchFamily="34" charset="0"/>
              </a:rPr>
              <a:t>cecum</a:t>
            </a:r>
            <a:r>
              <a:rPr lang="ru-RU" sz="7200" dirty="0" smtClean="0">
                <a:cs typeface="Arial" pitchFamily="34" charset="0"/>
              </a:rPr>
              <a:t>, </a:t>
            </a:r>
            <a:r>
              <a:rPr lang="ru-RU" sz="7200" dirty="0" err="1" smtClean="0">
                <a:cs typeface="Arial" pitchFamily="34" charset="0"/>
              </a:rPr>
              <a:t>and</a:t>
            </a:r>
            <a:r>
              <a:rPr lang="ru-RU" sz="7200" dirty="0" smtClean="0">
                <a:cs typeface="Arial" pitchFamily="34" charset="0"/>
              </a:rPr>
              <a:t> </a:t>
            </a:r>
            <a:r>
              <a:rPr lang="ru-RU" sz="7200" dirty="0" err="1" smtClean="0">
                <a:cs typeface="Arial" pitchFamily="34" charset="0"/>
              </a:rPr>
              <a:t>terminal</a:t>
            </a:r>
            <a:r>
              <a:rPr lang="ru-RU" sz="7200" dirty="0" smtClean="0">
                <a:cs typeface="Arial" pitchFamily="34" charset="0"/>
              </a:rPr>
              <a:t> </a:t>
            </a:r>
            <a:r>
              <a:rPr lang="ru-RU" sz="7200" dirty="0" err="1" smtClean="0">
                <a:cs typeface="Arial" pitchFamily="34" charset="0"/>
              </a:rPr>
              <a:t>ileum</a:t>
            </a:r>
            <a:r>
              <a:rPr lang="ru-RU" sz="7200" dirty="0" smtClean="0">
                <a:cs typeface="Arial" pitchFamily="34" charset="0"/>
              </a:rPr>
              <a:t>. </a:t>
            </a:r>
            <a:r>
              <a:rPr lang="ru-RU" sz="7200" dirty="0" err="1" smtClean="0">
                <a:cs typeface="Arial" pitchFamily="34" charset="0"/>
              </a:rPr>
              <a:t>There</a:t>
            </a:r>
            <a:r>
              <a:rPr lang="ru-RU" sz="7200" dirty="0" smtClean="0">
                <a:cs typeface="Arial" pitchFamily="34" charset="0"/>
              </a:rPr>
              <a:t>, </a:t>
            </a:r>
            <a:r>
              <a:rPr lang="ru-RU" sz="7200" dirty="0" err="1" smtClean="0">
                <a:cs typeface="Arial" pitchFamily="34" charset="0"/>
              </a:rPr>
              <a:t>they</a:t>
            </a:r>
            <a:r>
              <a:rPr lang="ru-RU" sz="7200" dirty="0" smtClean="0">
                <a:cs typeface="Arial" pitchFamily="34" charset="0"/>
              </a:rPr>
              <a:t> </a:t>
            </a:r>
            <a:r>
              <a:rPr lang="ru-RU" sz="7200" dirty="0" err="1" smtClean="0">
                <a:cs typeface="Arial" pitchFamily="34" charset="0"/>
              </a:rPr>
              <a:t>develop</a:t>
            </a:r>
            <a:r>
              <a:rPr lang="ru-RU" sz="7200" dirty="0" smtClean="0">
                <a:cs typeface="Arial" pitchFamily="34" charset="0"/>
              </a:rPr>
              <a:t> </a:t>
            </a:r>
            <a:r>
              <a:rPr lang="ru-RU" sz="7200" dirty="0" err="1" smtClean="0">
                <a:cs typeface="Arial" pitchFamily="34" charset="0"/>
              </a:rPr>
              <a:t>into</a:t>
            </a:r>
            <a:r>
              <a:rPr lang="ru-RU" sz="7200" dirty="0" smtClean="0">
                <a:cs typeface="Arial" pitchFamily="34" charset="0"/>
              </a:rPr>
              <a:t> </a:t>
            </a:r>
            <a:r>
              <a:rPr lang="ru-RU" sz="7200" dirty="0" err="1" smtClean="0">
                <a:cs typeface="Arial" pitchFamily="34" charset="0"/>
              </a:rPr>
              <a:t>trophozoites</a:t>
            </a:r>
            <a:r>
              <a:rPr lang="ru-RU" sz="7200" dirty="0" smtClean="0">
                <a:cs typeface="Arial" pitchFamily="34" charset="0"/>
              </a:rPr>
              <a:t>, </a:t>
            </a:r>
            <a:r>
              <a:rPr lang="ru-RU" sz="7200" dirty="0" err="1" smtClean="0">
                <a:cs typeface="Arial" pitchFamily="34" charset="0"/>
              </a:rPr>
              <a:t>which</a:t>
            </a:r>
            <a:r>
              <a:rPr lang="ru-RU" sz="7200" dirty="0" smtClean="0">
                <a:cs typeface="Arial" pitchFamily="34" charset="0"/>
              </a:rPr>
              <a:t> </a:t>
            </a:r>
            <a:r>
              <a:rPr lang="ru-RU" sz="7200" dirty="0" err="1" smtClean="0">
                <a:cs typeface="Arial" pitchFamily="34" charset="0"/>
              </a:rPr>
              <a:t>replicate</a:t>
            </a:r>
            <a:r>
              <a:rPr lang="ru-RU" sz="7200" dirty="0" smtClean="0">
                <a:cs typeface="Arial" pitchFamily="34" charset="0"/>
              </a:rPr>
              <a:t> </a:t>
            </a:r>
            <a:r>
              <a:rPr lang="ru-RU" sz="7200" dirty="0" err="1" smtClean="0">
                <a:cs typeface="Arial" pitchFamily="34" charset="0"/>
              </a:rPr>
              <a:t>by</a:t>
            </a:r>
            <a:r>
              <a:rPr lang="ru-RU" sz="7200" dirty="0" smtClean="0">
                <a:cs typeface="Arial" pitchFamily="34" charset="0"/>
              </a:rPr>
              <a:t> </a:t>
            </a:r>
            <a:r>
              <a:rPr lang="ru-RU" sz="7200" dirty="0" err="1" smtClean="0">
                <a:cs typeface="Arial" pitchFamily="34" charset="0"/>
              </a:rPr>
              <a:t>binary</a:t>
            </a:r>
            <a:r>
              <a:rPr lang="ru-RU" sz="7200" dirty="0" smtClean="0">
                <a:cs typeface="Arial" pitchFamily="34" charset="0"/>
              </a:rPr>
              <a:t> </a:t>
            </a:r>
            <a:r>
              <a:rPr lang="ru-RU" sz="7200" dirty="0" err="1" smtClean="0">
                <a:cs typeface="Arial" pitchFamily="34" charset="0"/>
              </a:rPr>
              <a:t>fission</a:t>
            </a:r>
            <a:r>
              <a:rPr lang="ru-RU" sz="7200" dirty="0" smtClean="0">
                <a:cs typeface="Arial" pitchFamily="34" charset="0"/>
              </a:rPr>
              <a:t> </a:t>
            </a:r>
            <a:r>
              <a:rPr lang="ru-RU" sz="7200" dirty="0" err="1" smtClean="0">
                <a:cs typeface="Arial" pitchFamily="34" charset="0"/>
              </a:rPr>
              <a:t>and</a:t>
            </a:r>
            <a:r>
              <a:rPr lang="ru-RU" sz="7200" dirty="0" smtClean="0">
                <a:cs typeface="Arial" pitchFamily="34" charset="0"/>
              </a:rPr>
              <a:t> </a:t>
            </a:r>
            <a:r>
              <a:rPr lang="ru-RU" sz="7200" dirty="0" err="1" smtClean="0">
                <a:cs typeface="Arial" pitchFamily="34" charset="0"/>
              </a:rPr>
              <a:t>conjugation</a:t>
            </a:r>
            <a:r>
              <a:rPr lang="ru-RU" sz="7200" dirty="0" smtClean="0">
                <a:cs typeface="Arial" pitchFamily="34" charset="0"/>
              </a:rPr>
              <a:t> </a:t>
            </a:r>
            <a:r>
              <a:rPr lang="ru-RU" sz="7200" dirty="0" err="1" smtClean="0">
                <a:cs typeface="Arial" pitchFamily="34" charset="0"/>
              </a:rPr>
              <a:t>while</a:t>
            </a:r>
            <a:r>
              <a:rPr lang="ru-RU" sz="7200" dirty="0" smtClean="0">
                <a:cs typeface="Arial" pitchFamily="34" charset="0"/>
              </a:rPr>
              <a:t> </a:t>
            </a:r>
            <a:r>
              <a:rPr lang="ru-RU" sz="7200" dirty="0" err="1" smtClean="0">
                <a:cs typeface="Arial" pitchFamily="34" charset="0"/>
              </a:rPr>
              <a:t>consuming</a:t>
            </a:r>
            <a:r>
              <a:rPr lang="ru-RU" sz="7200" dirty="0" smtClean="0">
                <a:cs typeface="Arial" pitchFamily="34" charset="0"/>
              </a:rPr>
              <a:t> </a:t>
            </a:r>
            <a:r>
              <a:rPr lang="ru-RU" sz="7200" dirty="0" err="1" smtClean="0">
                <a:cs typeface="Arial" pitchFamily="34" charset="0"/>
              </a:rPr>
              <a:t>bacteria</a:t>
            </a:r>
            <a:r>
              <a:rPr lang="ru-RU" sz="7200" dirty="0" smtClean="0">
                <a:cs typeface="Arial" pitchFamily="34" charset="0"/>
              </a:rPr>
              <a:t>. </a:t>
            </a:r>
            <a:r>
              <a:rPr lang="ru-RU" sz="7200" dirty="0" err="1" smtClean="0">
                <a:cs typeface="Arial" pitchFamily="34" charset="0"/>
              </a:rPr>
              <a:t>They</a:t>
            </a:r>
            <a:r>
              <a:rPr lang="ru-RU" sz="7200" dirty="0" smtClean="0">
                <a:cs typeface="Arial" pitchFamily="34" charset="0"/>
              </a:rPr>
              <a:t> </a:t>
            </a:r>
            <a:r>
              <a:rPr lang="ru-RU" sz="7200" dirty="0" err="1" smtClean="0">
                <a:cs typeface="Arial" pitchFamily="34" charset="0"/>
              </a:rPr>
              <a:t>reside</a:t>
            </a:r>
            <a:r>
              <a:rPr lang="ru-RU" sz="7200" dirty="0" smtClean="0">
                <a:cs typeface="Arial" pitchFamily="34" charset="0"/>
              </a:rPr>
              <a:t> </a:t>
            </a:r>
            <a:r>
              <a:rPr lang="ru-RU" sz="7200" dirty="0" err="1" smtClean="0">
                <a:cs typeface="Arial" pitchFamily="34" charset="0"/>
              </a:rPr>
              <a:t>primarily</a:t>
            </a:r>
            <a:r>
              <a:rPr lang="ru-RU" sz="7200" dirty="0" smtClean="0">
                <a:cs typeface="Arial" pitchFamily="34" charset="0"/>
              </a:rPr>
              <a:t> </a:t>
            </a:r>
            <a:r>
              <a:rPr lang="ru-RU" sz="7200" dirty="0" err="1" smtClean="0">
                <a:cs typeface="Arial" pitchFamily="34" charset="0"/>
              </a:rPr>
              <a:t>within</a:t>
            </a:r>
            <a:r>
              <a:rPr lang="ru-RU" sz="7200" dirty="0" smtClean="0">
                <a:cs typeface="Arial" pitchFamily="34" charset="0"/>
              </a:rPr>
              <a:t> </a:t>
            </a:r>
            <a:r>
              <a:rPr lang="ru-RU" sz="7200" dirty="0" err="1" smtClean="0">
                <a:cs typeface="Arial" pitchFamily="34" charset="0"/>
              </a:rPr>
              <a:t>the</a:t>
            </a:r>
            <a:r>
              <a:rPr lang="ru-RU" sz="7200" dirty="0" smtClean="0">
                <a:cs typeface="Arial" pitchFamily="34" charset="0"/>
              </a:rPr>
              <a:t> </a:t>
            </a:r>
            <a:r>
              <a:rPr lang="ru-RU" sz="7200" dirty="0" err="1" smtClean="0">
                <a:cs typeface="Arial" pitchFamily="34" charset="0"/>
              </a:rPr>
              <a:t>intestinal</a:t>
            </a:r>
            <a:r>
              <a:rPr lang="ru-RU" sz="7200" dirty="0" smtClean="0">
                <a:cs typeface="Arial" pitchFamily="34" charset="0"/>
              </a:rPr>
              <a:t> </a:t>
            </a:r>
            <a:r>
              <a:rPr lang="ru-RU" sz="7200" dirty="0" err="1" smtClean="0">
                <a:cs typeface="Arial" pitchFamily="34" charset="0"/>
              </a:rPr>
              <a:t>lumen</a:t>
            </a:r>
            <a:r>
              <a:rPr lang="ru-RU" sz="7200" dirty="0" smtClean="0">
                <a:cs typeface="Arial" pitchFamily="34" charset="0"/>
              </a:rPr>
              <a:t> </a:t>
            </a:r>
            <a:r>
              <a:rPr lang="ru-RU" sz="7200" dirty="0" err="1" smtClean="0">
                <a:cs typeface="Arial" pitchFamily="34" charset="0"/>
              </a:rPr>
              <a:t>but</a:t>
            </a:r>
            <a:r>
              <a:rPr lang="ru-RU" sz="7200" dirty="0" smtClean="0">
                <a:cs typeface="Arial" pitchFamily="34" charset="0"/>
              </a:rPr>
              <a:t> </a:t>
            </a:r>
            <a:r>
              <a:rPr lang="ru-RU" sz="7200" dirty="0" err="1" smtClean="0">
                <a:cs typeface="Arial" pitchFamily="34" charset="0"/>
              </a:rPr>
              <a:t>may</a:t>
            </a:r>
            <a:r>
              <a:rPr lang="ru-RU" sz="7200" dirty="0" smtClean="0">
                <a:cs typeface="Arial" pitchFamily="34" charset="0"/>
              </a:rPr>
              <a:t> </a:t>
            </a:r>
            <a:r>
              <a:rPr lang="ru-RU" sz="7200" dirty="0" err="1" smtClean="0">
                <a:cs typeface="Arial" pitchFamily="34" charset="0"/>
              </a:rPr>
              <a:t>penetrate</a:t>
            </a:r>
            <a:r>
              <a:rPr lang="ru-RU" sz="7200" dirty="0" smtClean="0">
                <a:cs typeface="Arial" pitchFamily="34" charset="0"/>
              </a:rPr>
              <a:t> </a:t>
            </a:r>
            <a:r>
              <a:rPr lang="ru-RU" sz="7200" dirty="0" err="1" smtClean="0">
                <a:cs typeface="Arial" pitchFamily="34" charset="0"/>
              </a:rPr>
              <a:t>the</a:t>
            </a:r>
            <a:r>
              <a:rPr lang="ru-RU" sz="7200" dirty="0" smtClean="0">
                <a:cs typeface="Arial" pitchFamily="34" charset="0"/>
              </a:rPr>
              <a:t> </a:t>
            </a:r>
            <a:r>
              <a:rPr lang="ru-RU" sz="7200" dirty="0" err="1" smtClean="0">
                <a:cs typeface="Arial" pitchFamily="34" charset="0"/>
              </a:rPr>
              <a:t>mucosa</a:t>
            </a:r>
            <a:r>
              <a:rPr lang="ru-RU" sz="7200" dirty="0" smtClean="0">
                <a:cs typeface="Arial" pitchFamily="34" charset="0"/>
              </a:rPr>
              <a:t> </a:t>
            </a:r>
            <a:r>
              <a:rPr lang="ru-RU" sz="7200" dirty="0" err="1" smtClean="0">
                <a:cs typeface="Arial" pitchFamily="34" charset="0"/>
              </a:rPr>
              <a:t>and</a:t>
            </a:r>
            <a:r>
              <a:rPr lang="ru-RU" sz="7200" dirty="0" smtClean="0">
                <a:cs typeface="Arial" pitchFamily="34" charset="0"/>
              </a:rPr>
              <a:t> </a:t>
            </a:r>
            <a:r>
              <a:rPr lang="ru-RU" sz="7200" dirty="0" err="1" smtClean="0">
                <a:cs typeface="Arial" pitchFamily="34" charset="0"/>
              </a:rPr>
              <a:t>cause</a:t>
            </a:r>
            <a:r>
              <a:rPr lang="ru-RU" sz="7200" dirty="0" smtClean="0">
                <a:cs typeface="Arial" pitchFamily="34" charset="0"/>
              </a:rPr>
              <a:t> </a:t>
            </a:r>
            <a:r>
              <a:rPr lang="ru-RU" sz="7200" dirty="0" err="1" smtClean="0">
                <a:cs typeface="Arial" pitchFamily="34" charset="0"/>
              </a:rPr>
              <a:t>ulcers</a:t>
            </a:r>
            <a:r>
              <a:rPr lang="ru-RU" sz="7200" dirty="0" smtClean="0">
                <a:cs typeface="Arial" pitchFamily="34" charset="0"/>
              </a:rPr>
              <a:t>. </a:t>
            </a:r>
            <a:r>
              <a:rPr lang="ru-RU" sz="7200" dirty="0" err="1" smtClean="0">
                <a:cs typeface="Arial" pitchFamily="34" charset="0"/>
              </a:rPr>
              <a:t>Although</a:t>
            </a:r>
            <a:r>
              <a:rPr lang="ru-RU" sz="7200" dirty="0" smtClean="0">
                <a:cs typeface="Arial" pitchFamily="34" charset="0"/>
              </a:rPr>
              <a:t> </a:t>
            </a:r>
            <a:r>
              <a:rPr lang="ru-RU" sz="7200" dirty="0" err="1" smtClean="0">
                <a:cs typeface="Arial" pitchFamily="34" charset="0"/>
              </a:rPr>
              <a:t>most</a:t>
            </a:r>
            <a:r>
              <a:rPr lang="ru-RU" sz="7200" dirty="0" smtClean="0">
                <a:cs typeface="Arial" pitchFamily="34" charset="0"/>
              </a:rPr>
              <a:t> </a:t>
            </a:r>
            <a:r>
              <a:rPr lang="ru-RU" sz="7200" dirty="0" err="1" smtClean="0">
                <a:cs typeface="Arial" pitchFamily="34" charset="0"/>
              </a:rPr>
              <a:t>immunocompetent</a:t>
            </a:r>
            <a:r>
              <a:rPr lang="ru-RU" sz="7200" dirty="0" smtClean="0">
                <a:cs typeface="Arial" pitchFamily="34" charset="0"/>
              </a:rPr>
              <a:t> </a:t>
            </a:r>
            <a:r>
              <a:rPr lang="ru-RU" sz="7200" dirty="0" err="1" smtClean="0">
                <a:cs typeface="Arial" pitchFamily="34" charset="0"/>
              </a:rPr>
              <a:t>individuals</a:t>
            </a:r>
            <a:r>
              <a:rPr lang="ru-RU" sz="7200" dirty="0" smtClean="0">
                <a:cs typeface="Arial" pitchFamily="34" charset="0"/>
              </a:rPr>
              <a:t> </a:t>
            </a:r>
            <a:r>
              <a:rPr lang="en-US" sz="7200" dirty="0" err="1" smtClean="0">
                <a:cs typeface="Arial" pitchFamily="34" charset="0"/>
              </a:rPr>
              <a:t>ar</a:t>
            </a:r>
            <a:r>
              <a:rPr lang="ru-RU" sz="7200" dirty="0" err="1" smtClean="0">
                <a:cs typeface="Arial" pitchFamily="34" charset="0"/>
              </a:rPr>
              <a:t>e</a:t>
            </a:r>
            <a:r>
              <a:rPr lang="ru-RU" sz="7200" dirty="0" smtClean="0">
                <a:cs typeface="Arial" pitchFamily="34" charset="0"/>
              </a:rPr>
              <a:t> </a:t>
            </a:r>
            <a:r>
              <a:rPr lang="ru-RU" sz="7200" dirty="0" err="1" smtClean="0">
                <a:cs typeface="Arial" pitchFamily="34" charset="0"/>
              </a:rPr>
              <a:t>asymptomatic</a:t>
            </a:r>
            <a:r>
              <a:rPr lang="ru-RU" sz="7200" dirty="0" smtClean="0">
                <a:cs typeface="Arial" pitchFamily="34" charset="0"/>
              </a:rPr>
              <a:t>, </a:t>
            </a:r>
            <a:r>
              <a:rPr lang="ru-RU" sz="7200" dirty="0" err="1" smtClean="0">
                <a:cs typeface="Arial" pitchFamily="34" charset="0"/>
              </a:rPr>
              <a:t>patients</a:t>
            </a:r>
            <a:r>
              <a:rPr lang="ru-RU" sz="7200" dirty="0" smtClean="0">
                <a:cs typeface="Arial" pitchFamily="34" charset="0"/>
              </a:rPr>
              <a:t> </a:t>
            </a:r>
            <a:r>
              <a:rPr lang="ru-RU" sz="7200" dirty="0" err="1" smtClean="0">
                <a:cs typeface="Arial" pitchFamily="34" charset="0"/>
              </a:rPr>
              <a:t>may</a:t>
            </a:r>
            <a:r>
              <a:rPr lang="ru-RU" sz="7200" dirty="0" smtClean="0">
                <a:cs typeface="Arial" pitchFamily="34" charset="0"/>
              </a:rPr>
              <a:t> </a:t>
            </a:r>
            <a:r>
              <a:rPr lang="ru-RU" sz="7200" dirty="0" err="1" smtClean="0">
                <a:cs typeface="Arial" pitchFamily="34" charset="0"/>
              </a:rPr>
              <a:t>develop</a:t>
            </a:r>
            <a:r>
              <a:rPr lang="ru-RU" sz="7200" dirty="0" smtClean="0">
                <a:cs typeface="Arial" pitchFamily="34" charset="0"/>
              </a:rPr>
              <a:t> </a:t>
            </a:r>
            <a:r>
              <a:rPr lang="ru-RU" sz="7200" b="1" dirty="0" err="1" smtClean="0">
                <a:cs typeface="Arial" pitchFamily="34" charset="0"/>
              </a:rPr>
              <a:t>bloody</a:t>
            </a:r>
            <a:r>
              <a:rPr lang="ru-RU" sz="7200" b="1" dirty="0" smtClean="0">
                <a:cs typeface="Arial" pitchFamily="34" charset="0"/>
              </a:rPr>
              <a:t>, </a:t>
            </a:r>
            <a:r>
              <a:rPr lang="ru-RU" sz="7200" b="1" dirty="0" err="1" smtClean="0">
                <a:cs typeface="Arial" pitchFamily="34" charset="0"/>
              </a:rPr>
              <a:t>mucoid</a:t>
            </a:r>
            <a:r>
              <a:rPr lang="ru-RU" sz="7200" b="1" dirty="0" smtClean="0">
                <a:cs typeface="Arial" pitchFamily="34" charset="0"/>
              </a:rPr>
              <a:t> </a:t>
            </a:r>
            <a:r>
              <a:rPr lang="ru-RU" sz="7200" b="1" dirty="0" err="1" smtClean="0">
                <a:cs typeface="Arial" pitchFamily="34" charset="0"/>
              </a:rPr>
              <a:t>diarrhea</a:t>
            </a:r>
            <a:r>
              <a:rPr lang="ru-RU" sz="7200" b="1" dirty="0" smtClean="0">
                <a:cs typeface="Arial" pitchFamily="34" charset="0"/>
              </a:rPr>
              <a:t>; </a:t>
            </a:r>
            <a:r>
              <a:rPr lang="ru-RU" sz="7200" b="1" dirty="0" err="1" smtClean="0">
                <a:cs typeface="Arial" pitchFamily="34" charset="0"/>
              </a:rPr>
              <a:t>nausea</a:t>
            </a:r>
            <a:r>
              <a:rPr lang="ru-RU" sz="7200" b="1" dirty="0" smtClean="0">
                <a:cs typeface="Arial" pitchFamily="34" charset="0"/>
              </a:rPr>
              <a:t>; </a:t>
            </a:r>
            <a:r>
              <a:rPr lang="ru-RU" sz="7200" b="1" dirty="0" err="1" smtClean="0">
                <a:cs typeface="Arial" pitchFamily="34" charset="0"/>
              </a:rPr>
              <a:t>vomiting</a:t>
            </a:r>
            <a:r>
              <a:rPr lang="ru-RU" sz="7200" b="1" dirty="0" smtClean="0">
                <a:cs typeface="Arial" pitchFamily="34" charset="0"/>
              </a:rPr>
              <a:t>; </a:t>
            </a:r>
            <a:r>
              <a:rPr lang="ru-RU" sz="7200" b="1" dirty="0" err="1" smtClean="0">
                <a:cs typeface="Arial" pitchFamily="34" charset="0"/>
              </a:rPr>
              <a:t>abdominal</a:t>
            </a:r>
            <a:r>
              <a:rPr lang="ru-RU" sz="7200" b="1" dirty="0" smtClean="0">
                <a:cs typeface="Arial" pitchFamily="34" charset="0"/>
              </a:rPr>
              <a:t> </a:t>
            </a:r>
            <a:r>
              <a:rPr lang="ru-RU" sz="7200" b="1" dirty="0" err="1" smtClean="0">
                <a:cs typeface="Arial" pitchFamily="34" charset="0"/>
              </a:rPr>
              <a:t>pain</a:t>
            </a:r>
            <a:r>
              <a:rPr lang="ru-RU" sz="7200" b="1" dirty="0" smtClean="0">
                <a:cs typeface="Arial" pitchFamily="34" charset="0"/>
              </a:rPr>
              <a:t>; </a:t>
            </a:r>
            <a:r>
              <a:rPr lang="ru-RU" sz="7200" b="1" dirty="0" err="1" smtClean="0">
                <a:cs typeface="Arial" pitchFamily="34" charset="0"/>
              </a:rPr>
              <a:t>anorexia</a:t>
            </a:r>
            <a:r>
              <a:rPr lang="ru-RU" sz="7200" b="1" dirty="0" smtClean="0">
                <a:cs typeface="Arial" pitchFamily="34" charset="0"/>
              </a:rPr>
              <a:t>; </a:t>
            </a:r>
            <a:r>
              <a:rPr lang="ru-RU" sz="7200" b="1" dirty="0" err="1" smtClean="0">
                <a:cs typeface="Arial" pitchFamily="34" charset="0"/>
              </a:rPr>
              <a:t>weight</a:t>
            </a:r>
            <a:r>
              <a:rPr lang="ru-RU" sz="7200" b="1" dirty="0" smtClean="0">
                <a:cs typeface="Arial" pitchFamily="34" charset="0"/>
              </a:rPr>
              <a:t> </a:t>
            </a:r>
            <a:r>
              <a:rPr lang="ru-RU" sz="7200" b="1" dirty="0" err="1" smtClean="0">
                <a:cs typeface="Arial" pitchFamily="34" charset="0"/>
              </a:rPr>
              <a:t>loss</a:t>
            </a:r>
            <a:r>
              <a:rPr lang="ru-RU" sz="7200" b="1" dirty="0" smtClean="0">
                <a:cs typeface="Arial" pitchFamily="34" charset="0"/>
              </a:rPr>
              <a:t>; </a:t>
            </a:r>
            <a:r>
              <a:rPr lang="ru-RU" sz="7200" b="1" dirty="0" err="1" smtClean="0">
                <a:cs typeface="Arial" pitchFamily="34" charset="0"/>
              </a:rPr>
              <a:t>fever</a:t>
            </a:r>
            <a:r>
              <a:rPr lang="ru-RU" sz="7200" b="1" dirty="0" smtClean="0">
                <a:cs typeface="Arial" pitchFamily="34" charset="0"/>
              </a:rPr>
              <a:t>; </a:t>
            </a:r>
            <a:r>
              <a:rPr lang="ru-RU" sz="7200" b="1" dirty="0" err="1" smtClean="0">
                <a:cs typeface="Arial" pitchFamily="34" charset="0"/>
              </a:rPr>
              <a:t>colitis</a:t>
            </a:r>
            <a:r>
              <a:rPr lang="ru-RU" sz="7200" b="1" dirty="0" smtClean="0">
                <a:cs typeface="Arial" pitchFamily="34" charset="0"/>
              </a:rPr>
              <a:t>; </a:t>
            </a:r>
            <a:r>
              <a:rPr lang="ru-RU" sz="7200" b="1" dirty="0" err="1" smtClean="0">
                <a:cs typeface="Arial" pitchFamily="34" charset="0"/>
              </a:rPr>
              <a:t>and</a:t>
            </a:r>
            <a:r>
              <a:rPr lang="ru-RU" sz="7200" b="1" dirty="0" smtClean="0">
                <a:cs typeface="Arial" pitchFamily="34" charset="0"/>
              </a:rPr>
              <a:t> </a:t>
            </a:r>
            <a:r>
              <a:rPr lang="ru-RU" sz="7200" b="1" dirty="0" err="1" smtClean="0">
                <a:cs typeface="Arial" pitchFamily="34" charset="0"/>
              </a:rPr>
              <a:t>dehydration</a:t>
            </a:r>
            <a:r>
              <a:rPr lang="ru-RU" sz="7200" dirty="0" smtClean="0">
                <a:cs typeface="Arial" pitchFamily="34" charset="0"/>
              </a:rPr>
              <a:t>.</a:t>
            </a:r>
            <a:r>
              <a:rPr lang="en-US" sz="7200" dirty="0" smtClean="0">
                <a:cs typeface="Arial" pitchFamily="34" charset="0"/>
              </a:rPr>
              <a:t> In some cases the patient might have </a:t>
            </a:r>
            <a:r>
              <a:rPr lang="en-US" sz="7200" b="1" dirty="0" smtClean="0">
                <a:cs typeface="Arial" pitchFamily="34" charset="0"/>
              </a:rPr>
              <a:t>diarrhea</a:t>
            </a:r>
            <a:r>
              <a:rPr lang="en-US" sz="7200" dirty="0" smtClean="0">
                <a:cs typeface="Arial" pitchFamily="34" charset="0"/>
              </a:rPr>
              <a:t>, </a:t>
            </a:r>
            <a:r>
              <a:rPr lang="en-US" sz="7200" b="1" dirty="0" smtClean="0">
                <a:cs typeface="Arial" pitchFamily="34" charset="0"/>
              </a:rPr>
              <a:t>weight loss</a:t>
            </a:r>
            <a:r>
              <a:rPr lang="en-US" sz="7200" dirty="0" smtClean="0">
                <a:cs typeface="Arial" pitchFamily="34" charset="0"/>
              </a:rPr>
              <a:t> and </a:t>
            </a:r>
            <a:r>
              <a:rPr lang="en-US" sz="7200" b="1" dirty="0" smtClean="0">
                <a:cs typeface="Arial" pitchFamily="34" charset="0"/>
              </a:rPr>
              <a:t>dysentery</a:t>
            </a:r>
            <a:r>
              <a:rPr lang="en-US" sz="7200" dirty="0" smtClean="0">
                <a:cs typeface="Arial" pitchFamily="34" charset="0"/>
              </a:rPr>
              <a:t>. Dysentery is an inflammatory disorder of the intestine, particularly of the colon, that causes severe diarrhea containing blood and/or mucus in the feces with </a:t>
            </a:r>
            <a:r>
              <a:rPr lang="en-US" sz="7200" b="1" dirty="0" smtClean="0">
                <a:cs typeface="Arial" pitchFamily="34" charset="0"/>
              </a:rPr>
              <a:t>stomach pain</a:t>
            </a:r>
            <a:r>
              <a:rPr lang="en-US" sz="7200" dirty="0" smtClean="0">
                <a:cs typeface="Arial" pitchFamily="34" charset="0"/>
              </a:rPr>
              <a:t> and </a:t>
            </a:r>
            <a:r>
              <a:rPr lang="en-US" sz="7200" b="1" dirty="0" smtClean="0">
                <a:cs typeface="Arial" pitchFamily="34" charset="0"/>
              </a:rPr>
              <a:t>fever</a:t>
            </a:r>
            <a:r>
              <a:rPr lang="en-US" sz="7200" dirty="0" smtClean="0">
                <a:cs typeface="Arial" pitchFamily="34" charset="0"/>
              </a:rPr>
              <a:t>. Untreated dysentery cases </a:t>
            </a:r>
            <a:r>
              <a:rPr lang="en-US" sz="7200" b="1" dirty="0" smtClean="0">
                <a:cs typeface="Arial" pitchFamily="34" charset="0"/>
              </a:rPr>
              <a:t>can be fatal</a:t>
            </a:r>
            <a:r>
              <a:rPr lang="en-US" sz="7200" dirty="0" smtClean="0">
                <a:cs typeface="Arial" pitchFamily="34" charset="0"/>
              </a:rPr>
              <a:t>.</a:t>
            </a:r>
          </a:p>
          <a:p>
            <a:pPr marL="0" lvl="0" indent="0" eaLnBrk="0" fontAlgn="base" hangingPunct="0">
              <a:spcBef>
                <a:spcPct val="0"/>
              </a:spcBef>
              <a:spcAft>
                <a:spcPct val="0"/>
              </a:spcAft>
              <a:buNone/>
            </a:pPr>
            <a:r>
              <a:rPr lang="en-US" sz="7200" dirty="0" smtClean="0">
                <a:cs typeface="Arial" pitchFamily="34" charset="0"/>
              </a:rPr>
              <a:t> </a:t>
            </a:r>
            <a:endParaRPr lang="ru-RU" sz="7200" dirty="0" smtClean="0">
              <a:cs typeface="Arial" pitchFamily="34" charset="0"/>
            </a:endParaRPr>
          </a:p>
          <a:p>
            <a:pPr marL="0">
              <a:spcBef>
                <a:spcPts val="0"/>
              </a:spcBef>
              <a:buNone/>
            </a:pPr>
            <a:r>
              <a:rPr lang="en-US" dirty="0" smtClean="0">
                <a:cs typeface="Arial" pitchFamily="34" charset="0"/>
              </a:rPr>
              <a:t> </a:t>
            </a:r>
            <a:endParaRPr lang="ru-RU" dirty="0">
              <a:cs typeface="Arial" pitchFamily="34" charset="0"/>
            </a:endParaRPr>
          </a:p>
        </p:txBody>
      </p:sp>
      <p:pic>
        <p:nvPicPr>
          <p:cNvPr id="4" name="Рисунок 3" descr="sem.gif"/>
          <p:cNvPicPr>
            <a:picLocks noChangeAspect="1"/>
          </p:cNvPicPr>
          <p:nvPr/>
        </p:nvPicPr>
        <p:blipFill>
          <a:blip r:embed="rId2" cstate="print"/>
          <a:stretch>
            <a:fillRect/>
          </a:stretch>
        </p:blipFill>
        <p:spPr>
          <a:xfrm>
            <a:off x="0" y="620688"/>
            <a:ext cx="1320786" cy="2069232"/>
          </a:xfrm>
          <a:prstGeom prst="rect">
            <a:avLst/>
          </a:prstGeom>
        </p:spPr>
      </p:pic>
      <p:pic>
        <p:nvPicPr>
          <p:cNvPr id="5" name="Рисунок 4" descr="B_coli.jpg"/>
          <p:cNvPicPr>
            <a:picLocks noChangeAspect="1"/>
          </p:cNvPicPr>
          <p:nvPr/>
        </p:nvPicPr>
        <p:blipFill>
          <a:blip r:embed="rId3" cstate="print"/>
          <a:stretch>
            <a:fillRect/>
          </a:stretch>
        </p:blipFill>
        <p:spPr>
          <a:xfrm rot="16200000">
            <a:off x="-311018" y="3163954"/>
            <a:ext cx="1953677" cy="1331640"/>
          </a:xfrm>
          <a:prstGeom prst="rect">
            <a:avLst/>
          </a:prstGeom>
        </p:spPr>
      </p:pic>
      <p:sp>
        <p:nvSpPr>
          <p:cNvPr id="6" name="Прямокутник 5"/>
          <p:cNvSpPr/>
          <p:nvPr/>
        </p:nvSpPr>
        <p:spPr>
          <a:xfrm>
            <a:off x="-76310" y="4797152"/>
            <a:ext cx="1407950" cy="369332"/>
          </a:xfrm>
          <a:prstGeom prst="rect">
            <a:avLst/>
          </a:prstGeom>
        </p:spPr>
        <p:txBody>
          <a:bodyPr wrap="none">
            <a:spAutoFit/>
          </a:bodyPr>
          <a:lstStyle/>
          <a:p>
            <a:r>
              <a:rPr lang="en-US" b="1" dirty="0" err="1" smtClean="0"/>
              <a:t>Trophozoites</a:t>
            </a:r>
            <a:endParaRPr lang="uk-UA" dirty="0"/>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descr="balantidium-coli-life-cycle.png"/>
          <p:cNvPicPr>
            <a:picLocks noGrp="1" noChangeAspect="1"/>
          </p:cNvPicPr>
          <p:nvPr>
            <p:ph idx="1"/>
          </p:nvPr>
        </p:nvPicPr>
        <p:blipFill>
          <a:blip r:embed="rId2" cstate="print"/>
          <a:stretch>
            <a:fillRect/>
          </a:stretch>
        </p:blipFill>
        <p:spPr>
          <a:xfrm>
            <a:off x="0" y="0"/>
            <a:ext cx="5724128" cy="6879963"/>
          </a:xfrm>
        </p:spPr>
      </p:pic>
      <p:sp>
        <p:nvSpPr>
          <p:cNvPr id="3" name="Прямокутник 2"/>
          <p:cNvSpPr/>
          <p:nvPr/>
        </p:nvSpPr>
        <p:spPr>
          <a:xfrm>
            <a:off x="5940152" y="0"/>
            <a:ext cx="3024336" cy="6740307"/>
          </a:xfrm>
          <a:prstGeom prst="rect">
            <a:avLst/>
          </a:prstGeom>
        </p:spPr>
        <p:txBody>
          <a:bodyPr wrap="square">
            <a:spAutoFit/>
          </a:bodyPr>
          <a:lstStyle/>
          <a:p>
            <a:r>
              <a:rPr lang="en-US" dirty="0" smtClean="0"/>
              <a:t>The </a:t>
            </a:r>
            <a:r>
              <a:rPr lang="en-US" b="1" dirty="0" smtClean="0"/>
              <a:t>life cycle</a:t>
            </a:r>
            <a:r>
              <a:rPr lang="en-US" dirty="0" smtClean="0"/>
              <a:t> of </a:t>
            </a:r>
            <a:r>
              <a:rPr lang="en-US" i="1" dirty="0" err="1" smtClean="0"/>
              <a:t>Balantidium</a:t>
            </a:r>
            <a:r>
              <a:rPr lang="en-US" i="1" dirty="0" smtClean="0"/>
              <a:t> coli</a:t>
            </a:r>
            <a:r>
              <a:rPr lang="en-US" dirty="0" smtClean="0"/>
              <a:t> begins, when a human eats food or water that has been contaminated with infective cysts. If the cysts survive through the stomach, </a:t>
            </a:r>
            <a:r>
              <a:rPr lang="en-US" dirty="0" err="1" smtClean="0"/>
              <a:t>trophozoites</a:t>
            </a:r>
            <a:r>
              <a:rPr lang="en-US" dirty="0" smtClean="0"/>
              <a:t> are formed in the small intestine. They live in the </a:t>
            </a:r>
            <a:r>
              <a:rPr lang="en-US" dirty="0" err="1" smtClean="0"/>
              <a:t>cecum</a:t>
            </a:r>
            <a:r>
              <a:rPr lang="en-US" dirty="0" smtClean="0"/>
              <a:t> and the colon, feeding  in the lumen but sometimes penetrate the mucosa. They multiply by </a:t>
            </a:r>
            <a:r>
              <a:rPr lang="en-US" b="1" dirty="0" smtClean="0"/>
              <a:t>transverse</a:t>
            </a:r>
            <a:r>
              <a:rPr lang="en-US" dirty="0" smtClean="0"/>
              <a:t> </a:t>
            </a:r>
            <a:r>
              <a:rPr lang="en-US" b="1" dirty="0" smtClean="0"/>
              <a:t>binary fission </a:t>
            </a:r>
            <a:r>
              <a:rPr lang="en-US" dirty="0" smtClean="0"/>
              <a:t>in the intestinal wall. Some </a:t>
            </a:r>
            <a:r>
              <a:rPr lang="en-US" dirty="0" err="1" smtClean="0"/>
              <a:t>trophozoites</a:t>
            </a:r>
            <a:r>
              <a:rPr lang="en-US" dirty="0" smtClean="0"/>
              <a:t> return to the lumen and </a:t>
            </a:r>
            <a:r>
              <a:rPr lang="en-US" dirty="0" err="1" smtClean="0"/>
              <a:t>encyst</a:t>
            </a:r>
            <a:r>
              <a:rPr lang="en-US" dirty="0" smtClean="0"/>
              <a:t> (transform into cysts) once the feces dry up. The cysts are formed either in the large intestine or outside of the body. If the feces get in contact with vegetables or drinking water, humans might ingest the cysts.</a:t>
            </a:r>
            <a:endParaRPr lang="uk-UA"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0"/>
            <a:ext cx="9144000" cy="6858000"/>
          </a:xfrm>
        </p:spPr>
        <p:txBody>
          <a:bodyPr>
            <a:normAutofit fontScale="85000" lnSpcReduction="10000"/>
          </a:bodyPr>
          <a:lstStyle/>
          <a:p>
            <a:r>
              <a:rPr lang="en-US" b="1" dirty="0" smtClean="0"/>
              <a:t>Diagnosis</a:t>
            </a:r>
            <a:r>
              <a:rPr lang="en-US" dirty="0" smtClean="0"/>
              <a:t> : </a:t>
            </a:r>
            <a:r>
              <a:rPr lang="en-US" dirty="0" err="1" smtClean="0"/>
              <a:t>trophozoites</a:t>
            </a:r>
            <a:r>
              <a:rPr lang="en-US" dirty="0" smtClean="0"/>
              <a:t> from a stool or tissue sample (collected during endoscopy). Cysts are rarely found. </a:t>
            </a:r>
            <a:r>
              <a:rPr lang="en-US" dirty="0" err="1" smtClean="0"/>
              <a:t>Trophozoites</a:t>
            </a:r>
            <a:r>
              <a:rPr lang="en-US" dirty="0" smtClean="0"/>
              <a:t> are passed irregularly and quickly destroyed outside the colon. Thus </a:t>
            </a:r>
            <a:r>
              <a:rPr lang="en-US" b="1" dirty="0" smtClean="0"/>
              <a:t>many stool samples </a:t>
            </a:r>
            <a:r>
              <a:rPr lang="en-US" dirty="0" smtClean="0"/>
              <a:t>are usually required to confirm the disease.</a:t>
            </a:r>
          </a:p>
          <a:p>
            <a:r>
              <a:rPr lang="en-US" dirty="0" smtClean="0">
                <a:latin typeface="Arial" pitchFamily="34" charset="0"/>
                <a:cs typeface="Arial" pitchFamily="34" charset="0"/>
              </a:rPr>
              <a:t>Light Microscopy</a:t>
            </a:r>
            <a:r>
              <a:rPr lang="ru-RU" dirty="0" smtClean="0">
                <a:latin typeface="Arial" pitchFamily="34" charset="0"/>
                <a:cs typeface="Arial" pitchFamily="34" charset="0"/>
              </a:rPr>
              <a:t> </a:t>
            </a:r>
            <a:r>
              <a:rPr lang="en-US" dirty="0" smtClean="0">
                <a:latin typeface="Arial" pitchFamily="34" charset="0"/>
                <a:cs typeface="Arial" pitchFamily="34" charset="0"/>
              </a:rPr>
              <a:t>of </a:t>
            </a:r>
            <a:r>
              <a:rPr lang="ru-RU" dirty="0" err="1" smtClean="0">
                <a:latin typeface="Arial" pitchFamily="34" charset="0"/>
                <a:cs typeface="Arial" pitchFamily="34" charset="0"/>
              </a:rPr>
              <a:t>wet</a:t>
            </a:r>
            <a:r>
              <a:rPr lang="ru-RU" dirty="0" smtClean="0">
                <a:latin typeface="Arial" pitchFamily="34" charset="0"/>
                <a:cs typeface="Arial" pitchFamily="34" charset="0"/>
              </a:rPr>
              <a:t> </a:t>
            </a:r>
            <a:r>
              <a:rPr lang="ru-RU" dirty="0" err="1" smtClean="0">
                <a:latin typeface="Arial" pitchFamily="34" charset="0"/>
                <a:cs typeface="Arial" pitchFamily="34" charset="0"/>
              </a:rPr>
              <a:t>smears</a:t>
            </a:r>
            <a:r>
              <a:rPr lang="ru-RU" dirty="0" smtClean="0">
                <a:latin typeface="Arial" pitchFamily="34" charset="0"/>
                <a:cs typeface="Arial" pitchFamily="34" charset="0"/>
              </a:rPr>
              <a:t> </a:t>
            </a:r>
            <a:r>
              <a:rPr lang="ru-RU" dirty="0" err="1" smtClean="0">
                <a:latin typeface="Arial" pitchFamily="34" charset="0"/>
                <a:cs typeface="Arial" pitchFamily="34" charset="0"/>
              </a:rPr>
              <a:t>of</a:t>
            </a:r>
            <a:r>
              <a:rPr lang="ru-RU" dirty="0" smtClean="0">
                <a:latin typeface="Arial" pitchFamily="34" charset="0"/>
                <a:cs typeface="Arial" pitchFamily="34" charset="0"/>
              </a:rPr>
              <a:t> </a:t>
            </a:r>
            <a:r>
              <a:rPr lang="ru-RU" dirty="0" err="1" smtClean="0">
                <a:latin typeface="Arial" pitchFamily="34" charset="0"/>
                <a:cs typeface="Arial" pitchFamily="34" charset="0"/>
              </a:rPr>
              <a:t>stool</a:t>
            </a:r>
            <a:r>
              <a:rPr lang="ru-RU" dirty="0" smtClean="0">
                <a:latin typeface="Arial" pitchFamily="34" charset="0"/>
                <a:cs typeface="Arial" pitchFamily="34" charset="0"/>
              </a:rPr>
              <a:t> </a:t>
            </a:r>
            <a:r>
              <a:rPr lang="ru-RU" dirty="0" err="1" smtClean="0">
                <a:latin typeface="Arial" pitchFamily="34" charset="0"/>
                <a:cs typeface="Arial" pitchFamily="34" charset="0"/>
              </a:rPr>
              <a:t>specimens</a:t>
            </a:r>
            <a:r>
              <a:rPr lang="en-US" dirty="0" smtClean="0">
                <a:latin typeface="Arial" pitchFamily="34" charset="0"/>
                <a:cs typeface="Arial" pitchFamily="34" charset="0"/>
              </a:rPr>
              <a:t> </a:t>
            </a:r>
            <a:r>
              <a:rPr lang="ru-RU" dirty="0" smtClean="0">
                <a:latin typeface="Arial" pitchFamily="34" charset="0"/>
                <a:cs typeface="Arial" pitchFamily="34" charset="0"/>
              </a:rPr>
              <a:t>(1000</a:t>
            </a:r>
            <a:r>
              <a:rPr lang="en-US" dirty="0" smtClean="0">
                <a:latin typeface="Arial" pitchFamily="34" charset="0"/>
                <a:cs typeface="Arial" pitchFamily="34" charset="0"/>
              </a:rPr>
              <a:t> </a:t>
            </a:r>
            <a:r>
              <a:rPr lang="ru-RU" dirty="0" smtClean="0">
                <a:latin typeface="Arial" pitchFamily="34" charset="0"/>
                <a:cs typeface="Arial" pitchFamily="34" charset="0"/>
              </a:rPr>
              <a:t>× </a:t>
            </a:r>
            <a:r>
              <a:rPr lang="ru-RU" dirty="0" err="1" smtClean="0">
                <a:latin typeface="Arial" pitchFamily="34" charset="0"/>
                <a:cs typeface="Arial" pitchFamily="34" charset="0"/>
              </a:rPr>
              <a:t>magnification</a:t>
            </a:r>
            <a:r>
              <a:rPr lang="ru-RU" dirty="0" smtClean="0">
                <a:latin typeface="Arial" pitchFamily="34" charset="0"/>
                <a:cs typeface="Arial" pitchFamily="34" charset="0"/>
              </a:rPr>
              <a:t>). </a:t>
            </a:r>
            <a:r>
              <a:rPr lang="ru-RU" dirty="0" err="1" smtClean="0">
                <a:latin typeface="Arial" pitchFamily="34" charset="0"/>
                <a:cs typeface="Arial" pitchFamily="34" charset="0"/>
              </a:rPr>
              <a:t>Trophozoites</a:t>
            </a:r>
            <a:r>
              <a:rPr lang="ru-RU" dirty="0" smtClean="0">
                <a:latin typeface="Arial" pitchFamily="34" charset="0"/>
                <a:cs typeface="Arial" pitchFamily="34" charset="0"/>
              </a:rPr>
              <a:t> </a:t>
            </a:r>
            <a:r>
              <a:rPr lang="en-US" dirty="0" smtClean="0">
                <a:latin typeface="Arial" pitchFamily="34" charset="0"/>
                <a:cs typeface="Arial" pitchFamily="34" charset="0"/>
              </a:rPr>
              <a:t>have</a:t>
            </a:r>
            <a:r>
              <a:rPr lang="ru-RU" dirty="0" smtClean="0">
                <a:latin typeface="Arial" pitchFamily="34" charset="0"/>
                <a:cs typeface="Arial" pitchFamily="34" charset="0"/>
              </a:rPr>
              <a:t> </a:t>
            </a:r>
            <a:r>
              <a:rPr lang="ru-RU" b="1" dirty="0" err="1" smtClean="0">
                <a:latin typeface="Arial" pitchFamily="34" charset="0"/>
                <a:cs typeface="Arial" pitchFamily="34" charset="0"/>
              </a:rPr>
              <a:t>large</a:t>
            </a:r>
            <a:r>
              <a:rPr lang="ru-RU" b="1" dirty="0" smtClean="0">
                <a:latin typeface="Arial" pitchFamily="34" charset="0"/>
                <a:cs typeface="Arial" pitchFamily="34" charset="0"/>
              </a:rPr>
              <a:t> </a:t>
            </a:r>
            <a:r>
              <a:rPr lang="ru-RU" b="1" dirty="0" err="1" smtClean="0">
                <a:latin typeface="Arial" pitchFamily="34" charset="0"/>
                <a:cs typeface="Arial" pitchFamily="34" charset="0"/>
              </a:rPr>
              <a:t>size</a:t>
            </a:r>
            <a:r>
              <a:rPr lang="ru-RU" b="1" dirty="0" smtClean="0">
                <a:latin typeface="Arial" pitchFamily="34" charset="0"/>
                <a:cs typeface="Arial" pitchFamily="34" charset="0"/>
              </a:rPr>
              <a:t>, </a:t>
            </a:r>
            <a:r>
              <a:rPr lang="ru-RU" b="1" dirty="0" err="1" smtClean="0">
                <a:latin typeface="Arial" pitchFamily="34" charset="0"/>
                <a:cs typeface="Arial" pitchFamily="34" charset="0"/>
              </a:rPr>
              <a:t>ciliary</a:t>
            </a:r>
            <a:r>
              <a:rPr lang="ru-RU" b="1" dirty="0" smtClean="0">
                <a:latin typeface="Arial" pitchFamily="34" charset="0"/>
                <a:cs typeface="Arial" pitchFamily="34" charset="0"/>
              </a:rPr>
              <a:t> </a:t>
            </a:r>
            <a:r>
              <a:rPr lang="ru-RU" b="1" dirty="0" err="1" smtClean="0">
                <a:latin typeface="Arial" pitchFamily="34" charset="0"/>
                <a:cs typeface="Arial" pitchFamily="34" charset="0"/>
              </a:rPr>
              <a:t>covering</a:t>
            </a:r>
            <a:r>
              <a:rPr lang="ru-RU" b="1" dirty="0" smtClean="0">
                <a:latin typeface="Arial" pitchFamily="34" charset="0"/>
                <a:cs typeface="Arial" pitchFamily="34" charset="0"/>
              </a:rPr>
              <a:t>, </a:t>
            </a:r>
            <a:r>
              <a:rPr lang="ru-RU" b="1" dirty="0" err="1" smtClean="0">
                <a:latin typeface="Arial" pitchFamily="34" charset="0"/>
                <a:cs typeface="Arial" pitchFamily="34" charset="0"/>
              </a:rPr>
              <a:t>spiraling</a:t>
            </a:r>
            <a:r>
              <a:rPr lang="ru-RU" b="1" dirty="0" smtClean="0">
                <a:latin typeface="Arial" pitchFamily="34" charset="0"/>
                <a:cs typeface="Arial" pitchFamily="34" charset="0"/>
              </a:rPr>
              <a:t> </a:t>
            </a:r>
            <a:r>
              <a:rPr lang="ru-RU" b="1" dirty="0" err="1" smtClean="0">
                <a:latin typeface="Arial" pitchFamily="34" charset="0"/>
                <a:cs typeface="Arial" pitchFamily="34" charset="0"/>
              </a:rPr>
              <a:t>motility</a:t>
            </a:r>
            <a:r>
              <a:rPr lang="ru-RU" b="1" dirty="0" smtClean="0">
                <a:latin typeface="Arial" pitchFamily="34" charset="0"/>
                <a:cs typeface="Arial" pitchFamily="34" charset="0"/>
              </a:rPr>
              <a:t>. </a:t>
            </a:r>
            <a:endParaRPr lang="en-US" b="1" dirty="0" smtClean="0">
              <a:latin typeface="Arial" pitchFamily="34" charset="0"/>
              <a:cs typeface="Arial" pitchFamily="34" charset="0"/>
            </a:endParaRPr>
          </a:p>
          <a:p>
            <a:r>
              <a:rPr lang="ru-RU" b="1" dirty="0" err="1" smtClean="0">
                <a:latin typeface="Arial" pitchFamily="34" charset="0"/>
                <a:cs typeface="Arial" pitchFamily="34" charset="0"/>
              </a:rPr>
              <a:t>Treatment</a:t>
            </a:r>
            <a:r>
              <a:rPr lang="en-US" b="1" dirty="0" smtClean="0">
                <a:latin typeface="Arial" pitchFamily="34" charset="0"/>
                <a:cs typeface="Arial" pitchFamily="34" charset="0"/>
              </a:rPr>
              <a:t>:</a:t>
            </a:r>
            <a:r>
              <a:rPr lang="en-US" dirty="0" smtClean="0">
                <a:latin typeface="Arial" pitchFamily="34" charset="0"/>
                <a:cs typeface="Arial" pitchFamily="34" charset="0"/>
              </a:rPr>
              <a:t> </a:t>
            </a:r>
            <a:r>
              <a:rPr lang="ru-RU" dirty="0" err="1" smtClean="0">
                <a:latin typeface="Arial" pitchFamily="34" charset="0"/>
                <a:cs typeface="Arial" pitchFamily="34" charset="0"/>
              </a:rPr>
              <a:t>electrolyte</a:t>
            </a:r>
            <a:r>
              <a:rPr lang="ru-RU" dirty="0" smtClean="0">
                <a:latin typeface="Arial" pitchFamily="34" charset="0"/>
                <a:cs typeface="Arial" pitchFamily="34" charset="0"/>
              </a:rPr>
              <a:t> </a:t>
            </a:r>
            <a:r>
              <a:rPr lang="ru-RU" dirty="0" err="1" smtClean="0">
                <a:latin typeface="Arial" pitchFamily="34" charset="0"/>
                <a:cs typeface="Arial" pitchFamily="34" charset="0"/>
              </a:rPr>
              <a:t>replacement</a:t>
            </a:r>
            <a:r>
              <a:rPr lang="ru-RU" dirty="0" smtClean="0">
                <a:latin typeface="Arial" pitchFamily="34" charset="0"/>
                <a:cs typeface="Arial" pitchFamily="34" charset="0"/>
              </a:rPr>
              <a:t>, </a:t>
            </a:r>
            <a:r>
              <a:rPr lang="ru-RU" dirty="0" err="1" smtClean="0">
                <a:latin typeface="Arial" pitchFamily="34" charset="0"/>
                <a:cs typeface="Arial" pitchFamily="34" charset="0"/>
              </a:rPr>
              <a:t>as</a:t>
            </a:r>
            <a:r>
              <a:rPr lang="ru-RU" dirty="0" smtClean="0">
                <a:latin typeface="Arial" pitchFamily="34" charset="0"/>
                <a:cs typeface="Arial" pitchFamily="34" charset="0"/>
              </a:rPr>
              <a:t> </a:t>
            </a:r>
            <a:r>
              <a:rPr lang="ru-RU" dirty="0" err="1" smtClean="0">
                <a:latin typeface="Arial" pitchFamily="34" charset="0"/>
                <a:cs typeface="Arial" pitchFamily="34" charset="0"/>
              </a:rPr>
              <a:t>well</a:t>
            </a:r>
            <a:r>
              <a:rPr lang="ru-RU" dirty="0" smtClean="0">
                <a:latin typeface="Arial" pitchFamily="34" charset="0"/>
                <a:cs typeface="Arial" pitchFamily="34" charset="0"/>
              </a:rPr>
              <a:t> </a:t>
            </a:r>
            <a:r>
              <a:rPr lang="ru-RU" b="1" dirty="0" err="1" smtClean="0">
                <a:latin typeface="Arial" pitchFamily="34" charset="0"/>
                <a:cs typeface="Arial" pitchFamily="34" charset="0"/>
              </a:rPr>
              <a:t>tetracycline</a:t>
            </a:r>
            <a:r>
              <a:rPr lang="ru-RU" b="1" dirty="0" smtClean="0">
                <a:latin typeface="Arial" pitchFamily="34" charset="0"/>
                <a:cs typeface="Arial" pitchFamily="34" charset="0"/>
              </a:rPr>
              <a:t>, </a:t>
            </a:r>
            <a:r>
              <a:rPr lang="ru-RU" b="1" dirty="0" err="1" smtClean="0">
                <a:latin typeface="Arial" pitchFamily="34" charset="0"/>
                <a:cs typeface="Arial" pitchFamily="34" charset="0"/>
              </a:rPr>
              <a:t>metronidazole</a:t>
            </a:r>
            <a:r>
              <a:rPr lang="ru-RU" b="1" dirty="0" smtClean="0">
                <a:latin typeface="Arial" pitchFamily="34" charset="0"/>
                <a:cs typeface="Arial" pitchFamily="34" charset="0"/>
              </a:rPr>
              <a:t>, </a:t>
            </a:r>
            <a:r>
              <a:rPr lang="ru-RU" b="1" dirty="0" err="1" smtClean="0">
                <a:latin typeface="Arial" pitchFamily="34" charset="0"/>
                <a:cs typeface="Arial" pitchFamily="34" charset="0"/>
              </a:rPr>
              <a:t>or</a:t>
            </a:r>
            <a:r>
              <a:rPr lang="ru-RU" b="1" dirty="0" smtClean="0">
                <a:latin typeface="Arial" pitchFamily="34" charset="0"/>
                <a:cs typeface="Arial" pitchFamily="34" charset="0"/>
              </a:rPr>
              <a:t> </a:t>
            </a:r>
            <a:r>
              <a:rPr lang="ru-RU" b="1" dirty="0" err="1" smtClean="0">
                <a:latin typeface="Arial" pitchFamily="34" charset="0"/>
                <a:cs typeface="Arial" pitchFamily="34" charset="0"/>
              </a:rPr>
              <a:t>iodoquinol</a:t>
            </a:r>
            <a:r>
              <a:rPr lang="ru-RU" dirty="0" smtClean="0">
                <a:latin typeface="Arial" pitchFamily="34" charset="0"/>
                <a:cs typeface="Arial" pitchFamily="34" charset="0"/>
              </a:rPr>
              <a:t>.</a:t>
            </a:r>
            <a:r>
              <a:rPr lang="en-US" dirty="0" smtClean="0">
                <a:latin typeface="Arial" pitchFamily="34" charset="0"/>
                <a:cs typeface="Arial" pitchFamily="34" charset="0"/>
              </a:rPr>
              <a:t> </a:t>
            </a:r>
            <a:r>
              <a:rPr lang="ru-RU" dirty="0" err="1" smtClean="0">
                <a:latin typeface="Arial" pitchFamily="34" charset="0"/>
                <a:cs typeface="Arial" pitchFamily="34" charset="0"/>
              </a:rPr>
              <a:t>There</a:t>
            </a:r>
            <a:r>
              <a:rPr lang="ru-RU" dirty="0" smtClean="0">
                <a:latin typeface="Arial" pitchFamily="34" charset="0"/>
                <a:cs typeface="Arial" pitchFamily="34" charset="0"/>
              </a:rPr>
              <a:t> </a:t>
            </a:r>
            <a:r>
              <a:rPr lang="ru-RU" dirty="0" err="1" smtClean="0">
                <a:latin typeface="Arial" pitchFamily="34" charset="0"/>
                <a:cs typeface="Arial" pitchFamily="34" charset="0"/>
              </a:rPr>
              <a:t>are</a:t>
            </a:r>
            <a:r>
              <a:rPr lang="ru-RU" dirty="0" smtClean="0">
                <a:latin typeface="Arial" pitchFamily="34" charset="0"/>
                <a:cs typeface="Arial" pitchFamily="34" charset="0"/>
              </a:rPr>
              <a:t> </a:t>
            </a:r>
            <a:r>
              <a:rPr lang="ru-RU" dirty="0" err="1" smtClean="0">
                <a:latin typeface="Arial" pitchFamily="34" charset="0"/>
                <a:cs typeface="Arial" pitchFamily="34" charset="0"/>
              </a:rPr>
              <a:t>no</a:t>
            </a:r>
            <a:r>
              <a:rPr lang="ru-RU" dirty="0" smtClean="0">
                <a:latin typeface="Arial" pitchFamily="34" charset="0"/>
                <a:cs typeface="Arial" pitchFamily="34" charset="0"/>
              </a:rPr>
              <a:t> </a:t>
            </a:r>
            <a:r>
              <a:rPr lang="ru-RU" dirty="0" err="1" smtClean="0">
                <a:latin typeface="Arial" pitchFamily="34" charset="0"/>
                <a:cs typeface="Arial" pitchFamily="34" charset="0"/>
              </a:rPr>
              <a:t>large-scale</a:t>
            </a:r>
            <a:r>
              <a:rPr lang="ru-RU" dirty="0" smtClean="0">
                <a:latin typeface="Arial" pitchFamily="34" charset="0"/>
                <a:cs typeface="Arial" pitchFamily="34" charset="0"/>
              </a:rPr>
              <a:t> </a:t>
            </a:r>
            <a:r>
              <a:rPr lang="ru-RU" dirty="0" err="1" smtClean="0">
                <a:latin typeface="Arial" pitchFamily="34" charset="0"/>
                <a:cs typeface="Arial" pitchFamily="34" charset="0"/>
              </a:rPr>
              <a:t>reports</a:t>
            </a:r>
            <a:r>
              <a:rPr lang="ru-RU" dirty="0" smtClean="0">
                <a:latin typeface="Arial" pitchFamily="34" charset="0"/>
                <a:cs typeface="Arial" pitchFamily="34" charset="0"/>
              </a:rPr>
              <a:t> </a:t>
            </a:r>
            <a:r>
              <a:rPr lang="ru-RU" dirty="0" err="1" smtClean="0">
                <a:latin typeface="Arial" pitchFamily="34" charset="0"/>
                <a:cs typeface="Arial" pitchFamily="34" charset="0"/>
              </a:rPr>
              <a:t>of</a:t>
            </a:r>
            <a:r>
              <a:rPr lang="ru-RU" dirty="0" smtClean="0">
                <a:latin typeface="Arial" pitchFamily="34" charset="0"/>
                <a:cs typeface="Arial" pitchFamily="34" charset="0"/>
              </a:rPr>
              <a:t> </a:t>
            </a:r>
            <a:r>
              <a:rPr lang="ru-RU" dirty="0" err="1" smtClean="0">
                <a:latin typeface="Arial" pitchFamily="34" charset="0"/>
                <a:cs typeface="Arial" pitchFamily="34" charset="0"/>
              </a:rPr>
              <a:t>antimicrobial</a:t>
            </a:r>
            <a:r>
              <a:rPr lang="ru-RU" dirty="0" smtClean="0">
                <a:latin typeface="Arial" pitchFamily="34" charset="0"/>
                <a:cs typeface="Arial" pitchFamily="34" charset="0"/>
              </a:rPr>
              <a:t> </a:t>
            </a:r>
            <a:r>
              <a:rPr lang="ru-RU" dirty="0" err="1" smtClean="0">
                <a:latin typeface="Arial" pitchFamily="34" charset="0"/>
                <a:cs typeface="Arial" pitchFamily="34" charset="0"/>
              </a:rPr>
              <a:t>resistance</a:t>
            </a:r>
            <a:r>
              <a:rPr lang="en-US" dirty="0" smtClean="0">
                <a:latin typeface="Arial" pitchFamily="34" charset="0"/>
                <a:cs typeface="Arial" pitchFamily="34" charset="0"/>
              </a:rPr>
              <a:t>.</a:t>
            </a:r>
            <a:endParaRPr lang="en-US" dirty="0" smtClean="0"/>
          </a:p>
          <a:p>
            <a:r>
              <a:rPr lang="en-US" dirty="0" smtClean="0"/>
              <a:t>The </a:t>
            </a:r>
            <a:r>
              <a:rPr lang="en-US" b="1" dirty="0" smtClean="0"/>
              <a:t>tetracycline</a:t>
            </a:r>
            <a:r>
              <a:rPr lang="en-US" dirty="0" smtClean="0"/>
              <a:t> (not recommended for pregnant women or children under 8 years old). </a:t>
            </a:r>
          </a:p>
          <a:p>
            <a:r>
              <a:rPr lang="en-US" b="1" dirty="0" smtClean="0"/>
              <a:t>Prevention</a:t>
            </a:r>
            <a:r>
              <a:rPr lang="en-US" dirty="0" smtClean="0"/>
              <a:t>: Good hygiene. No human feces as fertilizer. Wash your hands after toilet and before meal. Pure water. Wash vegetables and cook meat properly. </a:t>
            </a:r>
            <a:r>
              <a:rPr lang="en-US" i="1" dirty="0" smtClean="0"/>
              <a:t>B. coli</a:t>
            </a:r>
            <a:r>
              <a:rPr lang="en-US" dirty="0" smtClean="0"/>
              <a:t> cysts are killed by heat.</a:t>
            </a:r>
          </a:p>
          <a:p>
            <a:endParaRPr lang="uk-UA" dirty="0"/>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76672"/>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dirty="0" smtClean="0"/>
              <a:t/>
            </a:r>
            <a:br>
              <a:rPr lang="en-US" b="1" dirty="0" smtClean="0"/>
            </a:br>
            <a:r>
              <a:rPr lang="en-US" b="1" dirty="0" smtClean="0"/>
              <a:t>BALANTIDOSIS</a:t>
            </a:r>
            <a:r>
              <a:rPr lang="ru-RU" dirty="0" smtClean="0"/>
              <a:t/>
            </a:r>
            <a:br>
              <a:rPr lang="ru-RU" dirty="0" smtClean="0"/>
            </a:br>
            <a:endParaRPr lang="ru-RU" dirty="0"/>
          </a:p>
        </p:txBody>
      </p:sp>
      <p:sp>
        <p:nvSpPr>
          <p:cNvPr id="3" name="Содержимое 2"/>
          <p:cNvSpPr>
            <a:spLocks noGrp="1"/>
          </p:cNvSpPr>
          <p:nvPr>
            <p:ph idx="1"/>
          </p:nvPr>
        </p:nvSpPr>
        <p:spPr>
          <a:xfrm>
            <a:off x="0" y="548680"/>
            <a:ext cx="9144000" cy="6309320"/>
          </a:xfrm>
        </p:spPr>
        <p:txBody>
          <a:bodyPr>
            <a:normAutofit fontScale="92500" lnSpcReduction="20000"/>
          </a:bodyPr>
          <a:lstStyle/>
          <a:p>
            <a:pPr>
              <a:buNone/>
            </a:pPr>
            <a:r>
              <a:rPr lang="en-US" i="1" dirty="0" err="1" smtClean="0"/>
              <a:t>Balantidium</a:t>
            </a:r>
            <a:r>
              <a:rPr lang="en-US" i="1" dirty="0" smtClean="0"/>
              <a:t> coli</a:t>
            </a:r>
            <a:r>
              <a:rPr lang="en-US" dirty="0" smtClean="0"/>
              <a:t> usually lives as a non-pathogenic </a:t>
            </a:r>
            <a:r>
              <a:rPr lang="en-US" dirty="0" err="1" smtClean="0"/>
              <a:t>commensal</a:t>
            </a:r>
            <a:r>
              <a:rPr lang="en-US" dirty="0" smtClean="0"/>
              <a:t> in the large intestine and produces no symptoms. Superficial </a:t>
            </a:r>
            <a:r>
              <a:rPr lang="en-US" b="1" dirty="0" smtClean="0"/>
              <a:t>colonic mucosa inflammation </a:t>
            </a:r>
            <a:r>
              <a:rPr lang="en-US" dirty="0" smtClean="0"/>
              <a:t>may occur which can result </a:t>
            </a:r>
            <a:r>
              <a:rPr lang="en-US" b="1" dirty="0" smtClean="0"/>
              <a:t>in diarrhea </a:t>
            </a:r>
            <a:r>
              <a:rPr lang="en-US" dirty="0" smtClean="0"/>
              <a:t>and</a:t>
            </a:r>
            <a:r>
              <a:rPr lang="en-US" b="1" dirty="0" smtClean="0"/>
              <a:t> colicky pain</a:t>
            </a:r>
            <a:r>
              <a:rPr lang="en-US" dirty="0" smtClean="0"/>
              <a:t>. Mild or chronic infections are characterized by intermittent diarrhea and constipation, weight loss, and abdominal pain. </a:t>
            </a:r>
          </a:p>
          <a:p>
            <a:pPr>
              <a:buNone/>
            </a:pPr>
            <a:r>
              <a:rPr lang="en-US" dirty="0" smtClean="0"/>
              <a:t>On rare occasions the </a:t>
            </a:r>
            <a:r>
              <a:rPr lang="en-US" dirty="0" err="1" smtClean="0"/>
              <a:t>trophozoites</a:t>
            </a:r>
            <a:r>
              <a:rPr lang="en-US" dirty="0" smtClean="0"/>
              <a:t>  will invade the intestinal epithelium and produce ulceration. Clinically this results in an acute diarrhea with mucus and blood (</a:t>
            </a:r>
            <a:r>
              <a:rPr lang="en-US" dirty="0" err="1" smtClean="0"/>
              <a:t>i.e</a:t>
            </a:r>
            <a:r>
              <a:rPr lang="en-US" dirty="0" smtClean="0"/>
              <a:t>, dysentery). This </a:t>
            </a:r>
            <a:r>
              <a:rPr lang="en-US" b="1" dirty="0" err="1" smtClean="0"/>
              <a:t>balantidial</a:t>
            </a:r>
            <a:r>
              <a:rPr lang="en-US" b="1" dirty="0" smtClean="0"/>
              <a:t> dysentery </a:t>
            </a:r>
            <a:r>
              <a:rPr lang="en-US" dirty="0" smtClean="0"/>
              <a:t>is similar to the dysentery produced by </a:t>
            </a:r>
            <a:r>
              <a:rPr lang="en-US" i="1" dirty="0" err="1" smtClean="0"/>
              <a:t>Entameoba</a:t>
            </a:r>
            <a:r>
              <a:rPr lang="en-US" i="1" dirty="0" smtClean="0"/>
              <a:t> </a:t>
            </a:r>
            <a:r>
              <a:rPr lang="en-US" i="1" dirty="0" err="1" smtClean="0"/>
              <a:t>histolytica</a:t>
            </a:r>
            <a:r>
              <a:rPr lang="en-US" dirty="0" smtClean="0"/>
              <a:t>. </a:t>
            </a:r>
          </a:p>
          <a:p>
            <a:pPr>
              <a:buNone/>
            </a:pPr>
            <a:r>
              <a:rPr lang="en-US" dirty="0" smtClean="0"/>
              <a:t>Rare </a:t>
            </a:r>
            <a:r>
              <a:rPr lang="en-US" b="1" dirty="0" smtClean="0"/>
              <a:t>extra-intestinal infections </a:t>
            </a:r>
            <a:r>
              <a:rPr lang="en-US" dirty="0" smtClean="0"/>
              <a:t>involving lungs, vagina, </a:t>
            </a:r>
            <a:r>
              <a:rPr lang="en-US" dirty="0" err="1" smtClean="0"/>
              <a:t>ureter</a:t>
            </a:r>
            <a:r>
              <a:rPr lang="en-US" dirty="0" smtClean="0"/>
              <a:t> and urinary bladder and intestinal perforations leading to peritonitis have been reported. Laboratory diagnosis is made by identifying the organism in feces. </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Life cycle</a:t>
            </a:r>
            <a:endParaRPr lang="ru-RU" dirty="0"/>
          </a:p>
        </p:txBody>
      </p:sp>
      <p:sp>
        <p:nvSpPr>
          <p:cNvPr id="3" name="Содержимое 2"/>
          <p:cNvSpPr>
            <a:spLocks noGrp="1"/>
          </p:cNvSpPr>
          <p:nvPr>
            <p:ph idx="1"/>
          </p:nvPr>
        </p:nvSpPr>
        <p:spPr>
          <a:xfrm>
            <a:off x="2555776" y="980728"/>
            <a:ext cx="6588224" cy="5877272"/>
          </a:xfrm>
        </p:spPr>
        <p:txBody>
          <a:bodyPr>
            <a:normAutofit fontScale="55000" lnSpcReduction="20000"/>
          </a:bodyPr>
          <a:lstStyle/>
          <a:p>
            <a:r>
              <a:rPr lang="en-US" i="1" dirty="0" err="1" smtClean="0"/>
              <a:t>Balantidium</a:t>
            </a:r>
            <a:r>
              <a:rPr lang="en-US" dirty="0" smtClean="0"/>
              <a:t> exhibits a typical </a:t>
            </a:r>
            <a:r>
              <a:rPr lang="en-US" dirty="0" smtClean="0">
                <a:hlinkClick r:id="rId2"/>
              </a:rPr>
              <a:t>fecal-oral life cycle</a:t>
            </a:r>
            <a:r>
              <a:rPr lang="en-US" dirty="0" smtClean="0"/>
              <a:t> consisting of </a:t>
            </a:r>
            <a:r>
              <a:rPr lang="en-US" dirty="0" err="1" smtClean="0"/>
              <a:t>trophozoite</a:t>
            </a:r>
            <a:r>
              <a:rPr lang="en-US" dirty="0" smtClean="0"/>
              <a:t> and cyst stages. The large size and unique morphological features of </a:t>
            </a:r>
            <a:r>
              <a:rPr lang="en-US" i="1" dirty="0" err="1" smtClean="0"/>
              <a:t>Balantidium</a:t>
            </a:r>
            <a:r>
              <a:rPr lang="en-US" dirty="0" smtClean="0"/>
              <a:t> precludes its confusion with any other protozoa found in human feces. The </a:t>
            </a:r>
            <a:r>
              <a:rPr lang="en-US" dirty="0" err="1" smtClean="0"/>
              <a:t>trophozoite</a:t>
            </a:r>
            <a:r>
              <a:rPr lang="en-US" dirty="0" smtClean="0"/>
              <a:t> is ovoid and has an average size of 70 x 45 µm, but can range upwards to 150-200 µm. The cyst has a distinctive cyst wall (CW) and is more spherical with an average diameter of 55 µm. In stained specimens the most obvious internal structure is the large macronucleus (</a:t>
            </a:r>
            <a:r>
              <a:rPr lang="en-US" dirty="0" err="1" smtClean="0"/>
              <a:t>maN</a:t>
            </a:r>
            <a:r>
              <a:rPr lang="en-US" dirty="0" smtClean="0"/>
              <a:t>). The micronucleus (</a:t>
            </a:r>
            <a:r>
              <a:rPr lang="en-US" dirty="0" err="1" smtClean="0"/>
              <a:t>miN</a:t>
            </a:r>
            <a:r>
              <a:rPr lang="en-US" dirty="0" smtClean="0"/>
              <a:t>) may not always be apparent because of its close association with the macronucleus. Contractile vacuoles (CV), which function in osmotic regulation, are often visible and occasionally the </a:t>
            </a:r>
            <a:r>
              <a:rPr lang="en-US" dirty="0" err="1" smtClean="0"/>
              <a:t>cytostome</a:t>
            </a:r>
            <a:r>
              <a:rPr lang="en-US" dirty="0" smtClean="0"/>
              <a:t> (Cy) is detectable. Similar to many other ciliates, </a:t>
            </a:r>
            <a:r>
              <a:rPr lang="en-US" i="1" dirty="0" err="1" smtClean="0"/>
              <a:t>Balantidium</a:t>
            </a:r>
            <a:r>
              <a:rPr lang="en-US" dirty="0" smtClean="0"/>
              <a:t> is covered by rows of cilia. The cilia give the parasite surface a fuzzy appearance and are less pronounced in the cyst stage.</a:t>
            </a:r>
            <a:endParaRPr lang="ru-RU" dirty="0" smtClean="0"/>
          </a:p>
          <a:p>
            <a:r>
              <a:rPr lang="en-US" dirty="0" smtClean="0"/>
              <a:t>The treatment of choice is tetracycline given at 500 mg four times per day for 10 days. </a:t>
            </a:r>
            <a:r>
              <a:rPr lang="en-US" dirty="0" err="1" smtClean="0"/>
              <a:t>Iodoquinol</a:t>
            </a:r>
            <a:r>
              <a:rPr lang="en-US" dirty="0" smtClean="0"/>
              <a:t> is the recommended alternate drug. </a:t>
            </a:r>
            <a:r>
              <a:rPr lang="en-US" dirty="0" err="1" smtClean="0"/>
              <a:t>Metronidazole</a:t>
            </a:r>
            <a:r>
              <a:rPr lang="en-US" dirty="0" smtClean="0"/>
              <a:t> has not produced consistent results. Preventive measures are the same as other diseases transmitted by the fecal-oral route. In addition, pig sewerage should be kept away from supplies of drinking water and food. </a:t>
            </a:r>
            <a:endParaRPr lang="ru-RU" dirty="0" smtClean="0"/>
          </a:p>
          <a:p>
            <a:endParaRPr lang="ru-RU" dirty="0"/>
          </a:p>
        </p:txBody>
      </p:sp>
      <p:pic>
        <p:nvPicPr>
          <p:cNvPr id="8" name="Рисунок 7" descr="bcoli.gif"/>
          <p:cNvPicPr>
            <a:picLocks noChangeAspect="1"/>
          </p:cNvPicPr>
          <p:nvPr/>
        </p:nvPicPr>
        <p:blipFill>
          <a:blip r:embed="rId3" cstate="print"/>
          <a:stretch>
            <a:fillRect/>
          </a:stretch>
        </p:blipFill>
        <p:spPr>
          <a:xfrm>
            <a:off x="179512" y="980728"/>
            <a:ext cx="2148127" cy="3456384"/>
          </a:xfrm>
          <a:prstGeom prst="rect">
            <a:avLst/>
          </a:prstGeom>
        </p:spPr>
      </p:pic>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GENERAL CILIATE BIOLOGY </a:t>
            </a:r>
            <a:r>
              <a:rPr lang="ru-RU" dirty="0" smtClean="0"/>
              <a:t/>
            </a:r>
            <a:br>
              <a:rPr lang="ru-RU" dirty="0" smtClean="0"/>
            </a:br>
            <a:endParaRPr lang="ru-RU" dirty="0"/>
          </a:p>
        </p:txBody>
      </p:sp>
      <p:sp>
        <p:nvSpPr>
          <p:cNvPr id="3" name="Содержимое 2"/>
          <p:cNvSpPr>
            <a:spLocks noGrp="1"/>
          </p:cNvSpPr>
          <p:nvPr>
            <p:ph idx="1"/>
          </p:nvPr>
        </p:nvSpPr>
        <p:spPr>
          <a:xfrm>
            <a:off x="0" y="692696"/>
            <a:ext cx="9144000" cy="5433467"/>
          </a:xfrm>
        </p:spPr>
        <p:txBody>
          <a:bodyPr>
            <a:normAutofit fontScale="70000" lnSpcReduction="20000"/>
          </a:bodyPr>
          <a:lstStyle/>
          <a:p>
            <a:r>
              <a:rPr lang="en-US" dirty="0" smtClean="0"/>
              <a:t>Ciliates are a large and diverse group of protozoa. Most ciliates are free-living and are found in a variety of habitats. Well-known ciliates include </a:t>
            </a:r>
            <a:r>
              <a:rPr lang="en-US" i="1" dirty="0" smtClean="0"/>
              <a:t>Paramecium</a:t>
            </a:r>
            <a:r>
              <a:rPr lang="en-US" dirty="0" smtClean="0"/>
              <a:t> species, which are found in ponds throughout the world, and </a:t>
            </a:r>
            <a:r>
              <a:rPr lang="en-US" i="1" dirty="0" err="1" smtClean="0"/>
              <a:t>Ichthyophthirius</a:t>
            </a:r>
            <a:r>
              <a:rPr lang="en-US" i="1" dirty="0" smtClean="0"/>
              <a:t> </a:t>
            </a:r>
            <a:r>
              <a:rPr lang="en-US" i="1" dirty="0" err="1" smtClean="0"/>
              <a:t>multifiliis</a:t>
            </a:r>
            <a:r>
              <a:rPr lang="en-US" dirty="0" smtClean="0"/>
              <a:t>, an </a:t>
            </a:r>
            <a:r>
              <a:rPr lang="en-US" dirty="0" err="1" smtClean="0"/>
              <a:t>ectoparasite</a:t>
            </a:r>
            <a:r>
              <a:rPr lang="en-US" dirty="0" smtClean="0"/>
              <a:t> of fish that causes white spot disease (also called '</a:t>
            </a:r>
            <a:r>
              <a:rPr lang="en-US" dirty="0" err="1" smtClean="0"/>
              <a:t>ick</a:t>
            </a:r>
            <a:r>
              <a:rPr lang="en-US" dirty="0" smtClean="0"/>
              <a:t>'). As the name implies, ciliates possess cilia at some point during their life cycles. The cilia are generally arranged in longitudinal rows and typically cover the surface of the organism. Ciliates are also characterized by nuclear dimorphism in that they have two distinct nuclei. The large kidney-shaped macronucleus is involved in the 'housekeeping' or somatic functions of the cell, whereas the smaller spherical micronucleus contains the complete genome. The macronucleus contains thousands of copies of </a:t>
            </a:r>
            <a:r>
              <a:rPr lang="en-US" dirty="0" err="1" smtClean="0"/>
              <a:t>transcriptionally</a:t>
            </a:r>
            <a:r>
              <a:rPr lang="en-US" dirty="0" smtClean="0"/>
              <a:t> active '</a:t>
            </a:r>
            <a:r>
              <a:rPr lang="en-US" dirty="0" err="1" smtClean="0"/>
              <a:t>minichromosomes</a:t>
            </a:r>
            <a:r>
              <a:rPr lang="en-US" dirty="0" smtClean="0"/>
              <a:t>' representing 10-20,000 different DNA molecules. This large number of telomeres (chromosome ends) resulted in ciliates being an early model system for the study of telomeres and telomerase (the enzyme that synthesizes telomeres).</a:t>
            </a:r>
            <a:endParaRPr lang="ru-RU" dirty="0" smtClean="0"/>
          </a:p>
          <a:p>
            <a:endParaRPr lang="ru-RU" dirty="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204864"/>
            <a:ext cx="9144000" cy="4653136"/>
          </a:xfrm>
        </p:spPr>
        <p:txBody>
          <a:bodyPr>
            <a:normAutofit fontScale="70000" lnSpcReduction="20000"/>
          </a:bodyPr>
          <a:lstStyle/>
          <a:p>
            <a:pPr marL="0" indent="542925">
              <a:buNone/>
            </a:pPr>
            <a:r>
              <a:rPr lang="en-US" dirty="0" smtClean="0"/>
              <a:t>Ciliates undergo both an asexual reproduction (i.e., binary fission) and a sexual reproduction involving conjugation. During conjugation, 2 ciliates of opposite mating types pair and exchange genetic material. Conjugal contact triggers meiosis in the micronuclei resulting in 4 haploid micronuclei. Concurrently, the macronucleus breaks down and disappears. 3 of the micronuclei disintegrate and the remaining 1 micronucleus divides again. Each of the conjugating organisms donates a micronucleus (</a:t>
            </a:r>
            <a:r>
              <a:rPr lang="en-US" dirty="0" err="1" smtClean="0"/>
              <a:t>gametic</a:t>
            </a:r>
            <a:r>
              <a:rPr lang="en-US" dirty="0" smtClean="0"/>
              <a:t> or male) to its mate via a </a:t>
            </a:r>
            <a:r>
              <a:rPr lang="en-US" dirty="0" err="1" smtClean="0"/>
              <a:t>cytoplasmic</a:t>
            </a:r>
            <a:r>
              <a:rPr lang="en-US" dirty="0" smtClean="0"/>
              <a:t> bridge that connects them. The </a:t>
            </a:r>
            <a:r>
              <a:rPr lang="en-US" dirty="0" err="1" smtClean="0"/>
              <a:t>gametic</a:t>
            </a:r>
            <a:r>
              <a:rPr lang="en-US" dirty="0" smtClean="0"/>
              <a:t> micronucleus fuses with the stationary (or female) micronucleus forming the diploid 2n zygotic micronucleus. The conjugating pair separates and the zygotic </a:t>
            </a:r>
            <a:r>
              <a:rPr lang="en-US" dirty="0" err="1" smtClean="0"/>
              <a:t>nucluei</a:t>
            </a:r>
            <a:r>
              <a:rPr lang="en-US" dirty="0" smtClean="0"/>
              <a:t> undergo another round of division. One of these micronuclei develops into the </a:t>
            </a:r>
            <a:r>
              <a:rPr lang="en-US" dirty="0" err="1" smtClean="0"/>
              <a:t>the</a:t>
            </a:r>
            <a:r>
              <a:rPr lang="en-US" dirty="0" smtClean="0"/>
              <a:t> macronucleus, thus completing the cycle. Formation of the macronucleus involves fragmentation of the chromosomes and loss of DNA sequences corresponding to genes not expressed at high levels during the normal asexual cycle. The remaining DNA fragments, or </a:t>
            </a:r>
            <a:r>
              <a:rPr lang="en-US" dirty="0" err="1" smtClean="0"/>
              <a:t>minichromosomes</a:t>
            </a:r>
            <a:r>
              <a:rPr lang="en-US" dirty="0" smtClean="0"/>
              <a:t>, are then amplified.</a:t>
            </a:r>
            <a:endParaRPr lang="ru-RU" dirty="0"/>
          </a:p>
        </p:txBody>
      </p:sp>
      <p:pic>
        <p:nvPicPr>
          <p:cNvPr id="4" name="Рисунок 3" descr="ciliate.gif"/>
          <p:cNvPicPr>
            <a:picLocks noChangeAspect="1"/>
          </p:cNvPicPr>
          <p:nvPr/>
        </p:nvPicPr>
        <p:blipFill>
          <a:blip r:embed="rId2" cstate="print"/>
          <a:stretch>
            <a:fillRect/>
          </a:stretch>
        </p:blipFill>
        <p:spPr>
          <a:xfrm>
            <a:off x="3635896" y="0"/>
            <a:ext cx="4248472" cy="2209967"/>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8072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Diagnosis, symptoms &amp; treatment of </a:t>
            </a:r>
            <a:r>
              <a:rPr lang="en-US" dirty="0" err="1" smtClean="0"/>
              <a:t>fasciolopsiasis</a:t>
            </a:r>
            <a:endParaRPr lang="uk-UA" dirty="0"/>
          </a:p>
        </p:txBody>
      </p:sp>
      <p:sp>
        <p:nvSpPr>
          <p:cNvPr id="3" name="Місце для вмісту 2"/>
          <p:cNvSpPr>
            <a:spLocks noGrp="1"/>
          </p:cNvSpPr>
          <p:nvPr>
            <p:ph idx="1"/>
          </p:nvPr>
        </p:nvSpPr>
        <p:spPr>
          <a:xfrm>
            <a:off x="0" y="1124744"/>
            <a:ext cx="9144000" cy="5256584"/>
          </a:xfrm>
        </p:spPr>
        <p:txBody>
          <a:bodyPr>
            <a:normAutofit fontScale="70000" lnSpcReduction="20000"/>
          </a:bodyPr>
          <a:lstStyle/>
          <a:p>
            <a:r>
              <a:rPr lang="en-US" i="1" dirty="0" err="1" smtClean="0"/>
              <a:t>Fasciola</a:t>
            </a:r>
            <a:r>
              <a:rPr lang="en-US" i="1" dirty="0" smtClean="0"/>
              <a:t> hepatica</a:t>
            </a:r>
            <a:r>
              <a:rPr lang="en-US" dirty="0" smtClean="0"/>
              <a:t> is found in areas where cattle and sheep are raised.</a:t>
            </a:r>
          </a:p>
          <a:p>
            <a:r>
              <a:rPr lang="en-US" i="1" dirty="0" smtClean="0"/>
              <a:t>F. hepatica</a:t>
            </a:r>
            <a:r>
              <a:rPr lang="en-US" dirty="0" smtClean="0"/>
              <a:t> is identified from eggs in a stool sample. The eggs are very similar to those of </a:t>
            </a:r>
            <a:r>
              <a:rPr lang="en-US" i="1" dirty="0" err="1" smtClean="0"/>
              <a:t>Fasciolopsis</a:t>
            </a:r>
            <a:r>
              <a:rPr lang="en-US" i="1" dirty="0" smtClean="0"/>
              <a:t> </a:t>
            </a:r>
            <a:r>
              <a:rPr lang="en-US" i="1" dirty="0" err="1" smtClean="0"/>
              <a:t>buski</a:t>
            </a:r>
            <a:r>
              <a:rPr lang="en-US" dirty="0" smtClean="0"/>
              <a:t>. Early stage of the infection can be </a:t>
            </a:r>
            <a:r>
              <a:rPr lang="en-US" b="1" dirty="0" smtClean="0"/>
              <a:t>diagnosed</a:t>
            </a:r>
            <a:r>
              <a:rPr lang="en-US" dirty="0" smtClean="0"/>
              <a:t> from a blood sample, if antibodies are found. </a:t>
            </a:r>
          </a:p>
          <a:p>
            <a:r>
              <a:rPr lang="en-US" dirty="0" smtClean="0"/>
              <a:t>In the chronic phase of </a:t>
            </a:r>
            <a:r>
              <a:rPr lang="en-US" dirty="0" err="1" smtClean="0"/>
              <a:t>fascioliasis</a:t>
            </a:r>
            <a:r>
              <a:rPr lang="en-US" dirty="0" smtClean="0"/>
              <a:t> adults in the large </a:t>
            </a:r>
            <a:r>
              <a:rPr lang="en-US" dirty="0" err="1" smtClean="0"/>
              <a:t>biliary</a:t>
            </a:r>
            <a:r>
              <a:rPr lang="en-US" dirty="0" smtClean="0"/>
              <a:t> ducts cause liver inflammation and obstruction of the </a:t>
            </a:r>
            <a:r>
              <a:rPr lang="en-US" dirty="0" err="1" smtClean="0"/>
              <a:t>biliary</a:t>
            </a:r>
            <a:r>
              <a:rPr lang="en-US" dirty="0" smtClean="0"/>
              <a:t> fluid. During the migration of the larvae (this acute phase of the disease lasts many weeks) </a:t>
            </a:r>
            <a:r>
              <a:rPr lang="en-US" b="1" dirty="0" smtClean="0"/>
              <a:t>symptoms</a:t>
            </a:r>
            <a:r>
              <a:rPr lang="en-US" dirty="0" smtClean="0"/>
              <a:t> include:</a:t>
            </a:r>
          </a:p>
          <a:p>
            <a:r>
              <a:rPr lang="en-US" dirty="0" smtClean="0"/>
              <a:t>diarrhea</a:t>
            </a:r>
          </a:p>
          <a:p>
            <a:r>
              <a:rPr lang="en-US" dirty="0" err="1" smtClean="0"/>
              <a:t>eosinophilia</a:t>
            </a:r>
            <a:r>
              <a:rPr lang="en-US" dirty="0" smtClean="0"/>
              <a:t> (high number of white blood cells)</a:t>
            </a:r>
          </a:p>
          <a:p>
            <a:r>
              <a:rPr lang="en-US" dirty="0" smtClean="0"/>
              <a:t>fever</a:t>
            </a:r>
          </a:p>
          <a:p>
            <a:r>
              <a:rPr lang="en-US" dirty="0" smtClean="0"/>
              <a:t>nausea</a:t>
            </a:r>
          </a:p>
          <a:p>
            <a:r>
              <a:rPr lang="en-US" dirty="0" smtClean="0"/>
              <a:t>stomach ache</a:t>
            </a:r>
          </a:p>
          <a:p>
            <a:r>
              <a:rPr lang="en-US" dirty="0" smtClean="0"/>
              <a:t>vomiting. </a:t>
            </a:r>
          </a:p>
          <a:p>
            <a:r>
              <a:rPr lang="en-US" dirty="0" err="1" smtClean="0"/>
              <a:t>Fascioliasis</a:t>
            </a:r>
            <a:r>
              <a:rPr lang="en-US" dirty="0" smtClean="0"/>
              <a:t> is </a:t>
            </a:r>
            <a:r>
              <a:rPr lang="en-US" b="1" dirty="0" smtClean="0"/>
              <a:t>treated</a:t>
            </a:r>
            <a:r>
              <a:rPr lang="en-US" dirty="0" smtClean="0"/>
              <a:t> with </a:t>
            </a:r>
            <a:r>
              <a:rPr lang="en-US" b="1" dirty="0" err="1" smtClean="0"/>
              <a:t>triclabendazole</a:t>
            </a:r>
            <a:r>
              <a:rPr lang="en-US" dirty="0" smtClean="0"/>
              <a:t> drug.</a:t>
            </a:r>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720080"/>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dirty="0" smtClean="0"/>
              <a:t/>
            </a:r>
            <a:br>
              <a:rPr lang="en-US" b="1" dirty="0" smtClean="0"/>
            </a:br>
            <a:r>
              <a:rPr lang="en-US" b="1" dirty="0" smtClean="0"/>
              <a:t>AMEBIASIS</a:t>
            </a:r>
            <a:r>
              <a:rPr lang="ru-RU" dirty="0" smtClean="0"/>
              <a:t/>
            </a:r>
            <a:br>
              <a:rPr lang="ru-RU" dirty="0" smtClean="0"/>
            </a:br>
            <a:endParaRPr lang="ru-RU" dirty="0"/>
          </a:p>
        </p:txBody>
      </p:sp>
      <p:sp>
        <p:nvSpPr>
          <p:cNvPr id="3" name="Содержимое 2"/>
          <p:cNvSpPr>
            <a:spLocks noGrp="1"/>
          </p:cNvSpPr>
          <p:nvPr>
            <p:ph idx="1"/>
          </p:nvPr>
        </p:nvSpPr>
        <p:spPr>
          <a:xfrm>
            <a:off x="0" y="764704"/>
            <a:ext cx="9144000" cy="5361459"/>
          </a:xfrm>
        </p:spPr>
        <p:txBody>
          <a:bodyPr>
            <a:normAutofit fontScale="85000" lnSpcReduction="20000"/>
          </a:bodyPr>
          <a:lstStyle/>
          <a:p>
            <a:pPr>
              <a:buNone/>
            </a:pPr>
            <a:r>
              <a:rPr lang="en-US" dirty="0" smtClean="0"/>
              <a:t>Several members of the genus </a:t>
            </a:r>
            <a:r>
              <a:rPr lang="en-US" i="1" dirty="0" err="1" smtClean="0"/>
              <a:t>Entamoeba</a:t>
            </a:r>
            <a:r>
              <a:rPr lang="en-US" dirty="0" smtClean="0"/>
              <a:t> infect humans (see below). Among these only </a:t>
            </a:r>
            <a:r>
              <a:rPr lang="en-US" i="1" dirty="0" smtClean="0"/>
              <a:t>E. </a:t>
            </a:r>
            <a:r>
              <a:rPr lang="en-US" i="1" dirty="0" err="1" smtClean="0"/>
              <a:t>histolytica</a:t>
            </a:r>
            <a:r>
              <a:rPr lang="en-US" dirty="0" smtClean="0"/>
              <a:t> is considered pathogenic and the disease it causes is called </a:t>
            </a:r>
            <a:r>
              <a:rPr lang="en-US" dirty="0" err="1" smtClean="0"/>
              <a:t>amebiasis</a:t>
            </a:r>
            <a:r>
              <a:rPr lang="en-US" dirty="0" smtClean="0"/>
              <a:t> or amebic dysentery. </a:t>
            </a:r>
            <a:r>
              <a:rPr lang="en-US" i="1" dirty="0" smtClean="0"/>
              <a:t>E. </a:t>
            </a:r>
            <a:r>
              <a:rPr lang="en-US" i="1" dirty="0" err="1" smtClean="0"/>
              <a:t>dispar</a:t>
            </a:r>
            <a:r>
              <a:rPr lang="en-US" dirty="0" smtClean="0"/>
              <a:t> is morphologically identical to </a:t>
            </a:r>
            <a:r>
              <a:rPr lang="en-US" i="1" dirty="0" smtClean="0"/>
              <a:t>E. </a:t>
            </a:r>
            <a:r>
              <a:rPr lang="en-US" i="1" dirty="0" err="1" smtClean="0"/>
              <a:t>histolytica</a:t>
            </a:r>
            <a:r>
              <a:rPr lang="en-US" dirty="0" smtClean="0"/>
              <a:t> and the two were previously considered to be the same species. However, genetic and biochemical data indicate that the non-pathogenic </a:t>
            </a:r>
            <a:r>
              <a:rPr lang="en-US" i="1" dirty="0" smtClean="0"/>
              <a:t>E. </a:t>
            </a:r>
            <a:r>
              <a:rPr lang="en-US" i="1" dirty="0" err="1" smtClean="0"/>
              <a:t>dispar</a:t>
            </a:r>
            <a:r>
              <a:rPr lang="en-US" dirty="0" smtClean="0"/>
              <a:t> is a distinct species. The two species are found throughout the world, but like many other intestinal protozoa, they are more common in tropical countries or other areas with poor sanitary conditions. It is estimated that up to 10% of the world's population may be infected with either </a:t>
            </a:r>
            <a:r>
              <a:rPr lang="en-US" i="1" dirty="0" smtClean="0"/>
              <a:t>E. </a:t>
            </a:r>
            <a:r>
              <a:rPr lang="en-US" i="1" dirty="0" err="1" smtClean="0"/>
              <a:t>histolytica</a:t>
            </a:r>
            <a:r>
              <a:rPr lang="en-US" dirty="0" smtClean="0"/>
              <a:t> or </a:t>
            </a:r>
            <a:r>
              <a:rPr lang="en-US" i="1" dirty="0" smtClean="0"/>
              <a:t>E. </a:t>
            </a:r>
            <a:r>
              <a:rPr lang="en-US" i="1" dirty="0" err="1" smtClean="0"/>
              <a:t>dispar</a:t>
            </a:r>
            <a:r>
              <a:rPr lang="en-US" dirty="0" smtClean="0"/>
              <a:t> and in many tropical countries the prevalence may approach 50%. There are an estimated 50 million cases of </a:t>
            </a:r>
            <a:r>
              <a:rPr lang="en-US" dirty="0" err="1" smtClean="0"/>
              <a:t>amebiasis</a:t>
            </a:r>
            <a:r>
              <a:rPr lang="en-US" dirty="0" smtClean="0"/>
              <a:t> per year and up to 100,000 deaths.</a:t>
            </a:r>
            <a:endParaRPr lang="ru-RU" dirty="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76470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LIFE CYCLE AND MORPHOLOGY</a:t>
            </a:r>
            <a:r>
              <a:rPr lang="ru-RU" dirty="0" smtClean="0"/>
              <a:t/>
            </a:r>
            <a:br>
              <a:rPr lang="ru-RU" dirty="0" smtClean="0"/>
            </a:br>
            <a:endParaRPr lang="ru-RU" dirty="0"/>
          </a:p>
        </p:txBody>
      </p:sp>
      <p:sp>
        <p:nvSpPr>
          <p:cNvPr id="3" name="Содержимое 2"/>
          <p:cNvSpPr>
            <a:spLocks noGrp="1"/>
          </p:cNvSpPr>
          <p:nvPr>
            <p:ph idx="1"/>
          </p:nvPr>
        </p:nvSpPr>
        <p:spPr>
          <a:xfrm>
            <a:off x="683568" y="836712"/>
            <a:ext cx="8460432" cy="5289451"/>
          </a:xfrm>
        </p:spPr>
        <p:txBody>
          <a:bodyPr>
            <a:normAutofit fontScale="70000" lnSpcReduction="20000"/>
          </a:bodyPr>
          <a:lstStyle/>
          <a:p>
            <a:r>
              <a:rPr lang="en-US" i="1" dirty="0" smtClean="0"/>
              <a:t>E. </a:t>
            </a:r>
            <a:r>
              <a:rPr lang="en-US" i="1" dirty="0" err="1" smtClean="0"/>
              <a:t>histolytica</a:t>
            </a:r>
            <a:r>
              <a:rPr lang="en-US" dirty="0" smtClean="0"/>
              <a:t> exhibits a </a:t>
            </a:r>
            <a:r>
              <a:rPr lang="en-US" dirty="0" smtClean="0">
                <a:hlinkClick r:id="rId2"/>
              </a:rPr>
              <a:t>typical fecal-oral life cycle</a:t>
            </a:r>
            <a:r>
              <a:rPr lang="en-US" dirty="0" smtClean="0"/>
              <a:t> consisting of infectious cysts passed in the feces and </a:t>
            </a:r>
            <a:r>
              <a:rPr lang="en-US" dirty="0" err="1" smtClean="0"/>
              <a:t>trophozoites</a:t>
            </a:r>
            <a:r>
              <a:rPr lang="en-US" dirty="0" smtClean="0"/>
              <a:t> which replicate within the large intestine. The infection is acquired through the ingestion of cysts and the risk factors are similar to other diseases transmitted by the fecal-oral route . Contaminated food and water are probably the primary sources of infection. The higher prevalence in areas of lower socioeconomic status is likely due to poor sanitation and a lack of indoor plumbing. However, </a:t>
            </a:r>
            <a:r>
              <a:rPr lang="en-US" i="1" dirty="0" smtClean="0"/>
              <a:t>E. </a:t>
            </a:r>
            <a:r>
              <a:rPr lang="en-US" i="1" dirty="0" err="1" smtClean="0"/>
              <a:t>histolytica</a:t>
            </a:r>
            <a:r>
              <a:rPr lang="en-US" dirty="0" smtClean="0"/>
              <a:t> is rarely the cause of travelers' diarrhea and is usually associated with a long-term (&gt;1 month) stay in an endemic area. A higher prevalence of </a:t>
            </a:r>
            <a:r>
              <a:rPr lang="en-US" i="1" dirty="0" smtClean="0"/>
              <a:t>E. </a:t>
            </a:r>
            <a:r>
              <a:rPr lang="en-US" i="1" dirty="0" err="1" smtClean="0"/>
              <a:t>histolytica</a:t>
            </a:r>
            <a:r>
              <a:rPr lang="en-US" dirty="0" smtClean="0"/>
              <a:t> infection is also observed in institutions, such as mental hospitals, orphanages and prisons, where crowding and problems with fecal contamination are contributing factors. A high prevalence among male homosexuals has also been noted. Humans are the only host of </a:t>
            </a:r>
            <a:r>
              <a:rPr lang="en-US" i="1" dirty="0" smtClean="0"/>
              <a:t>E. </a:t>
            </a:r>
            <a:r>
              <a:rPr lang="en-US" i="1" dirty="0" err="1" smtClean="0"/>
              <a:t>histolytica</a:t>
            </a:r>
            <a:r>
              <a:rPr lang="en-US" dirty="0" smtClean="0"/>
              <a:t> and there are no animal reservoirs.</a:t>
            </a:r>
            <a:endParaRPr lang="ru-RU" dirty="0" smtClean="0"/>
          </a:p>
          <a:p>
            <a:endParaRPr lang="ru-RU" dirty="0"/>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descr="entamoeba-histolytica-life-cycle.gif"/>
          <p:cNvPicPr>
            <a:picLocks noGrp="1" noChangeAspect="1"/>
          </p:cNvPicPr>
          <p:nvPr>
            <p:ph idx="1"/>
          </p:nvPr>
        </p:nvPicPr>
        <p:blipFill>
          <a:blip r:embed="rId2" cstate="print"/>
          <a:stretch>
            <a:fillRect/>
          </a:stretch>
        </p:blipFill>
        <p:spPr>
          <a:xfrm>
            <a:off x="1763689" y="529952"/>
            <a:ext cx="4714918" cy="5596211"/>
          </a:xfrm>
        </p:spPr>
      </p:pic>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699792" y="0"/>
            <a:ext cx="6444208" cy="6858000"/>
          </a:xfrm>
        </p:spPr>
        <p:txBody>
          <a:bodyPr>
            <a:normAutofit fontScale="62500" lnSpcReduction="20000"/>
          </a:bodyPr>
          <a:lstStyle/>
          <a:p>
            <a:r>
              <a:rPr lang="en-US" dirty="0" smtClean="0"/>
              <a:t>Upon ingestion the cysts pass through the stomach and </a:t>
            </a:r>
            <a:r>
              <a:rPr lang="en-US" dirty="0" err="1" smtClean="0"/>
              <a:t>excyst</a:t>
            </a:r>
            <a:r>
              <a:rPr lang="en-US" dirty="0" smtClean="0"/>
              <a:t> in the lower portion of the small intestine. </a:t>
            </a:r>
            <a:r>
              <a:rPr lang="en-US" dirty="0" err="1" smtClean="0"/>
              <a:t>Excystation</a:t>
            </a:r>
            <a:r>
              <a:rPr lang="en-US" dirty="0" smtClean="0"/>
              <a:t> involves a disruption of the cyst wall and the </a:t>
            </a:r>
            <a:r>
              <a:rPr lang="en-US" b="1" dirty="0" err="1" smtClean="0"/>
              <a:t>quadranucleated</a:t>
            </a:r>
            <a:r>
              <a:rPr lang="en-US" b="1" dirty="0" smtClean="0"/>
              <a:t> </a:t>
            </a:r>
            <a:r>
              <a:rPr lang="en-US" dirty="0" smtClean="0"/>
              <a:t>ameba emerges through the opening. The ameba undergoes another round of nuclear division followed by three successive rounds of </a:t>
            </a:r>
            <a:r>
              <a:rPr lang="en-US" dirty="0" err="1" smtClean="0"/>
              <a:t>cytokinesis</a:t>
            </a:r>
            <a:r>
              <a:rPr lang="en-US" dirty="0" smtClean="0"/>
              <a:t> (i.e., cell division) to produce 8 small </a:t>
            </a:r>
            <a:r>
              <a:rPr lang="en-US" dirty="0" err="1" smtClean="0"/>
              <a:t>uninucleated</a:t>
            </a:r>
            <a:r>
              <a:rPr lang="en-US" dirty="0" smtClean="0"/>
              <a:t> </a:t>
            </a:r>
            <a:r>
              <a:rPr lang="en-US" dirty="0" err="1" smtClean="0"/>
              <a:t>trophozoites</a:t>
            </a:r>
            <a:r>
              <a:rPr lang="en-US" dirty="0" smtClean="0"/>
              <a:t>, sometimes called </a:t>
            </a:r>
            <a:r>
              <a:rPr lang="en-US" dirty="0" err="1" smtClean="0"/>
              <a:t>amebulae</a:t>
            </a:r>
            <a:r>
              <a:rPr lang="en-US" dirty="0" smtClean="0"/>
              <a:t>. These immature </a:t>
            </a:r>
            <a:r>
              <a:rPr lang="en-US" dirty="0" err="1" smtClean="0"/>
              <a:t>trophozoites</a:t>
            </a:r>
            <a:r>
              <a:rPr lang="en-US" dirty="0" smtClean="0"/>
              <a:t> colonize the large intestine, especially the </a:t>
            </a:r>
            <a:r>
              <a:rPr lang="en-US" dirty="0" err="1" smtClean="0"/>
              <a:t>cecal</a:t>
            </a:r>
            <a:r>
              <a:rPr lang="en-US" dirty="0" smtClean="0"/>
              <a:t> and </a:t>
            </a:r>
            <a:r>
              <a:rPr lang="en-US" dirty="0" err="1" smtClean="0"/>
              <a:t>sigmoidorectal</a:t>
            </a:r>
            <a:r>
              <a:rPr lang="en-US" dirty="0" smtClean="0"/>
              <a:t> regions, where they feed on bacteria and cellular debris and undergo repeated rounds of binary fission.</a:t>
            </a:r>
            <a:endParaRPr lang="ru-RU" dirty="0" smtClean="0"/>
          </a:p>
          <a:p>
            <a:r>
              <a:rPr lang="en-US" i="1" dirty="0" smtClean="0"/>
              <a:t>E. </a:t>
            </a:r>
            <a:r>
              <a:rPr lang="en-US" i="1" dirty="0" err="1" smtClean="0"/>
              <a:t>histolytica</a:t>
            </a:r>
            <a:r>
              <a:rPr lang="en-US" dirty="0" smtClean="0"/>
              <a:t> </a:t>
            </a:r>
            <a:r>
              <a:rPr lang="en-US" dirty="0" err="1" smtClean="0"/>
              <a:t>trophozoites</a:t>
            </a:r>
            <a:r>
              <a:rPr lang="en-US" dirty="0" smtClean="0"/>
              <a:t> have an amorphous shape and are ≈ 15-30 µm in diameter. The </a:t>
            </a:r>
            <a:r>
              <a:rPr lang="en-US" dirty="0" err="1" smtClean="0"/>
              <a:t>trophozoites</a:t>
            </a:r>
            <a:r>
              <a:rPr lang="en-US" dirty="0" smtClean="0"/>
              <a:t> move by extending a finger-like pseudopodium (</a:t>
            </a:r>
            <a:r>
              <a:rPr lang="en-US" dirty="0" err="1" smtClean="0"/>
              <a:t>psd</a:t>
            </a:r>
            <a:r>
              <a:rPr lang="en-US" dirty="0" smtClean="0"/>
              <a:t>) and pulling the rest of the body forward (</a:t>
            </a:r>
            <a:r>
              <a:rPr lang="en-US" dirty="0" err="1" smtClean="0"/>
              <a:t>ameboid</a:t>
            </a:r>
            <a:r>
              <a:rPr lang="en-US" dirty="0" smtClean="0"/>
              <a:t> movement). The pseudopodia, and sometimes the outer edge of the </a:t>
            </a:r>
            <a:r>
              <a:rPr lang="en-US" dirty="0" err="1" smtClean="0"/>
              <a:t>trophozoite</a:t>
            </a:r>
            <a:r>
              <a:rPr lang="en-US" dirty="0" smtClean="0"/>
              <a:t>, have a clear </a:t>
            </a:r>
            <a:r>
              <a:rPr lang="en-US" dirty="0" err="1" smtClean="0"/>
              <a:t>refractile</a:t>
            </a:r>
            <a:r>
              <a:rPr lang="en-US" dirty="0" smtClean="0"/>
              <a:t> appearance and is referred to as the ectoplasm (</a:t>
            </a:r>
            <a:r>
              <a:rPr lang="en-US" dirty="0" err="1" smtClean="0"/>
              <a:t>ecto</a:t>
            </a:r>
            <a:r>
              <a:rPr lang="en-US" dirty="0" smtClean="0"/>
              <a:t>). The rest of the cytoplasm is granular and called the endoplasm (</a:t>
            </a:r>
            <a:r>
              <a:rPr lang="en-US" dirty="0" err="1" smtClean="0"/>
              <a:t>endo</a:t>
            </a:r>
            <a:r>
              <a:rPr lang="en-US" dirty="0" smtClean="0"/>
              <a:t>). Occasionally a glycogen vacuole (</a:t>
            </a:r>
            <a:r>
              <a:rPr lang="en-US" dirty="0" err="1" smtClean="0"/>
              <a:t>vac</a:t>
            </a:r>
            <a:r>
              <a:rPr lang="en-US" dirty="0" smtClean="0"/>
              <a:t>) is evident. Nuclear (Nu) morphology in stained specimens is characterized by a finely granular ring of peripheral chromatin and a centrally located </a:t>
            </a:r>
            <a:r>
              <a:rPr lang="en-US" dirty="0" err="1" smtClean="0"/>
              <a:t>karyosome</a:t>
            </a:r>
            <a:r>
              <a:rPr lang="en-US" dirty="0" smtClean="0"/>
              <a:t> (ka).</a:t>
            </a:r>
            <a:endParaRPr lang="ru-RU" dirty="0"/>
          </a:p>
        </p:txBody>
      </p:sp>
      <p:pic>
        <p:nvPicPr>
          <p:cNvPr id="4" name="Рисунок 3" descr="eh_troph.gif"/>
          <p:cNvPicPr>
            <a:picLocks noChangeAspect="1"/>
          </p:cNvPicPr>
          <p:nvPr/>
        </p:nvPicPr>
        <p:blipFill>
          <a:blip r:embed="rId2" cstate="print"/>
          <a:stretch>
            <a:fillRect/>
          </a:stretch>
        </p:blipFill>
        <p:spPr>
          <a:xfrm>
            <a:off x="0" y="1556792"/>
            <a:ext cx="2924175" cy="2657475"/>
          </a:xfrm>
          <a:prstGeom prst="rect">
            <a:avLst/>
          </a:prstGeom>
        </p:spPr>
      </p:pic>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771800" y="0"/>
            <a:ext cx="6372200" cy="6858000"/>
          </a:xfrm>
        </p:spPr>
        <p:txBody>
          <a:bodyPr>
            <a:normAutofit fontScale="55000" lnSpcReduction="20000"/>
          </a:bodyPr>
          <a:lstStyle/>
          <a:p>
            <a:pPr>
              <a:buNone/>
            </a:pPr>
            <a:r>
              <a:rPr lang="en-US" dirty="0" smtClean="0"/>
              <a:t>	</a:t>
            </a:r>
            <a:r>
              <a:rPr lang="en-US" sz="3800" dirty="0" smtClean="0"/>
              <a:t>As an alternative to asexual replication </a:t>
            </a:r>
            <a:r>
              <a:rPr lang="en-US" sz="3800" dirty="0" err="1" smtClean="0"/>
              <a:t>trophozoites</a:t>
            </a:r>
            <a:r>
              <a:rPr lang="en-US" sz="3800" dirty="0" smtClean="0"/>
              <a:t> can also </a:t>
            </a:r>
            <a:r>
              <a:rPr lang="en-US" sz="3800" dirty="0" err="1" smtClean="0"/>
              <a:t>encyst</a:t>
            </a:r>
            <a:r>
              <a:rPr lang="en-US" sz="3800" dirty="0" smtClean="0"/>
              <a:t>. The factors responsible for the induction of </a:t>
            </a:r>
            <a:r>
              <a:rPr lang="en-US" sz="3800" dirty="0" err="1" smtClean="0"/>
              <a:t>encystation</a:t>
            </a:r>
            <a:r>
              <a:rPr lang="en-US" sz="3800" dirty="0" smtClean="0"/>
              <a:t> are not known. </a:t>
            </a:r>
            <a:r>
              <a:rPr lang="en-US" sz="3800" dirty="0" err="1" smtClean="0"/>
              <a:t>Encystation</a:t>
            </a:r>
            <a:r>
              <a:rPr lang="en-US" sz="3800" dirty="0" smtClean="0"/>
              <a:t> begins with the </a:t>
            </a:r>
            <a:r>
              <a:rPr lang="en-US" sz="3800" dirty="0" err="1" smtClean="0"/>
              <a:t>trophozoites</a:t>
            </a:r>
            <a:r>
              <a:rPr lang="en-US" sz="3800" dirty="0" smtClean="0"/>
              <a:t> become more spherical and the appearance of </a:t>
            </a:r>
            <a:r>
              <a:rPr lang="en-US" sz="3800" b="1" dirty="0" err="1" smtClean="0"/>
              <a:t>chromatoid</a:t>
            </a:r>
            <a:r>
              <a:rPr lang="en-US" sz="3800" b="1" dirty="0" smtClean="0"/>
              <a:t> bodies </a:t>
            </a:r>
            <a:r>
              <a:rPr lang="en-US" sz="3800" dirty="0" smtClean="0"/>
              <a:t>(</a:t>
            </a:r>
            <a:r>
              <a:rPr lang="en-US" sz="3800" b="1" dirty="0" err="1" smtClean="0"/>
              <a:t>cb</a:t>
            </a:r>
            <a:r>
              <a:rPr lang="en-US" sz="3800" dirty="0" smtClean="0"/>
              <a:t>) </a:t>
            </a:r>
            <a:r>
              <a:rPr lang="en-US" sz="3800" b="1" dirty="0" smtClean="0"/>
              <a:t> </a:t>
            </a:r>
            <a:r>
              <a:rPr lang="en-US" sz="3800" dirty="0" smtClean="0"/>
              <a:t>in the cytoplasm. </a:t>
            </a:r>
            <a:r>
              <a:rPr lang="en-US" sz="3800" dirty="0" err="1" smtClean="0"/>
              <a:t>Chromatoid</a:t>
            </a:r>
            <a:r>
              <a:rPr lang="en-US" sz="3800" dirty="0" smtClean="0"/>
              <a:t> bodies are stained elongated structures with round ends and represent the </a:t>
            </a:r>
            <a:r>
              <a:rPr lang="en-US" sz="3800" b="1" dirty="0" smtClean="0"/>
              <a:t>aggregation of </a:t>
            </a:r>
            <a:r>
              <a:rPr lang="en-US" sz="3800" b="1" dirty="0" err="1" smtClean="0"/>
              <a:t>ribosomes</a:t>
            </a:r>
            <a:r>
              <a:rPr lang="en-US" sz="3800" dirty="0" smtClean="0"/>
              <a:t>. The cyst wall is composed of </a:t>
            </a:r>
            <a:r>
              <a:rPr lang="en-US" sz="3800" b="1" i="1" dirty="0" smtClean="0"/>
              <a:t>chitin</a:t>
            </a:r>
            <a:r>
              <a:rPr lang="en-US" sz="3800" dirty="0" smtClean="0"/>
              <a:t> and has a smooth </a:t>
            </a:r>
            <a:r>
              <a:rPr lang="en-US" sz="3800" dirty="0" err="1" smtClean="0"/>
              <a:t>refractile</a:t>
            </a:r>
            <a:r>
              <a:rPr lang="en-US" sz="3800" dirty="0" smtClean="0"/>
              <a:t> appearance. Cyst maturation involves 2 rounds of nuclear replication without cell division and cysts with 1-4 nuclei (Nu) are found in feces. </a:t>
            </a:r>
            <a:r>
              <a:rPr lang="en-US" sz="3800" b="1" dirty="0" smtClean="0"/>
              <a:t>The nuclear morphology of the cyst is similar to that of the </a:t>
            </a:r>
            <a:r>
              <a:rPr lang="en-US" sz="3800" b="1" dirty="0" err="1" smtClean="0"/>
              <a:t>trophozoite</a:t>
            </a:r>
            <a:r>
              <a:rPr lang="en-US" sz="3800" b="1" dirty="0" smtClean="0"/>
              <a:t> except that the nuclei become progressively smaller following each division</a:t>
            </a:r>
            <a:r>
              <a:rPr lang="en-US" sz="3800" dirty="0" smtClean="0"/>
              <a:t>. Sometimes the young cysts (i.e., 1-2 nuclei) will have a glycogen vacuole (</a:t>
            </a:r>
            <a:r>
              <a:rPr lang="en-US" sz="3800" dirty="0" err="1" smtClean="0"/>
              <a:t>vac</a:t>
            </a:r>
            <a:r>
              <a:rPr lang="en-US" sz="3800" dirty="0" smtClean="0"/>
              <a:t>) which will appear as a clear area in stained specimens. This vacuole will sometimes displace and alter the morphology of the nuclei. The </a:t>
            </a:r>
            <a:r>
              <a:rPr lang="en-US" sz="3800" dirty="0" err="1" smtClean="0"/>
              <a:t>chromatoid</a:t>
            </a:r>
            <a:r>
              <a:rPr lang="en-US" sz="3800" dirty="0" smtClean="0"/>
              <a:t> bodies tend to disappear as the cyst matures. The cysts are generally 12-15 µm in diameter. Cysts are immediately infective upon excretion with the feces and will be viable for weeks-to-months depending on environmental conditions. </a:t>
            </a:r>
            <a:endParaRPr lang="ru-RU" sz="3800" dirty="0" smtClean="0"/>
          </a:p>
          <a:p>
            <a:endParaRPr lang="ru-RU" dirty="0"/>
          </a:p>
        </p:txBody>
      </p:sp>
      <p:pic>
        <p:nvPicPr>
          <p:cNvPr id="4" name="Рисунок 3" descr="E. histolytica cyst"/>
          <p:cNvPicPr/>
          <p:nvPr/>
        </p:nvPicPr>
        <p:blipFill>
          <a:blip r:embed="rId2" cstate="print"/>
          <a:srcRect/>
          <a:stretch>
            <a:fillRect/>
          </a:stretch>
        </p:blipFill>
        <p:spPr bwMode="auto">
          <a:xfrm>
            <a:off x="0" y="1844824"/>
            <a:ext cx="2752725" cy="3009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43808" y="0"/>
            <a:ext cx="6300192" cy="5486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ru-RU" b="1" dirty="0" smtClean="0"/>
              <a:t>PATHOGENESIS</a:t>
            </a:r>
            <a:r>
              <a:rPr lang="ru-RU" dirty="0" smtClean="0"/>
              <a:t/>
            </a:r>
            <a:br>
              <a:rPr lang="ru-RU" dirty="0" smtClean="0"/>
            </a:br>
            <a:endParaRPr lang="ru-RU" dirty="0"/>
          </a:p>
        </p:txBody>
      </p:sp>
      <p:sp>
        <p:nvSpPr>
          <p:cNvPr id="3" name="Содержимое 2"/>
          <p:cNvSpPr>
            <a:spLocks noGrp="1"/>
          </p:cNvSpPr>
          <p:nvPr>
            <p:ph idx="1"/>
          </p:nvPr>
        </p:nvSpPr>
        <p:spPr>
          <a:xfrm>
            <a:off x="2699792" y="620688"/>
            <a:ext cx="6444208" cy="6237313"/>
          </a:xfrm>
        </p:spPr>
        <p:txBody>
          <a:bodyPr>
            <a:normAutofit fontScale="55000" lnSpcReduction="20000"/>
          </a:bodyPr>
          <a:lstStyle/>
          <a:p>
            <a:r>
              <a:rPr lang="en-US" i="1" dirty="0" smtClean="0"/>
              <a:t>E. </a:t>
            </a:r>
            <a:r>
              <a:rPr lang="en-US" i="1" dirty="0" err="1" smtClean="0"/>
              <a:t>histolytica</a:t>
            </a:r>
            <a:r>
              <a:rPr lang="en-US" dirty="0" smtClean="0"/>
              <a:t> frequently lives as a </a:t>
            </a:r>
            <a:r>
              <a:rPr lang="en-US" dirty="0" err="1" smtClean="0"/>
              <a:t>commensal</a:t>
            </a:r>
            <a:r>
              <a:rPr lang="en-US" dirty="0" smtClean="0"/>
              <a:t> within the large intestine with no overt clinical manifestations. However, </a:t>
            </a:r>
            <a:r>
              <a:rPr lang="en-US" dirty="0" err="1" smtClean="0"/>
              <a:t>trophozoites</a:t>
            </a:r>
            <a:r>
              <a:rPr lang="en-US" dirty="0" smtClean="0"/>
              <a:t> can invade the colonic epithelium and produce ulcers and dysentery (see Box). This invasive disease can become progressively worse and lead to a more serious disease. The amebas can also metastasize to other organs and produce </a:t>
            </a:r>
            <a:r>
              <a:rPr lang="en-US" dirty="0" err="1" smtClean="0"/>
              <a:t>anextraintestinal</a:t>
            </a:r>
            <a:r>
              <a:rPr lang="en-US" dirty="0" smtClean="0"/>
              <a:t> </a:t>
            </a:r>
            <a:r>
              <a:rPr lang="en-US" dirty="0" err="1" smtClean="0"/>
              <a:t>amebiasis</a:t>
            </a:r>
            <a:r>
              <a:rPr lang="en-US" dirty="0" smtClean="0"/>
              <a:t>. In other words, </a:t>
            </a:r>
            <a:r>
              <a:rPr lang="en-US" i="1" dirty="0" smtClean="0"/>
              <a:t>E. </a:t>
            </a:r>
            <a:r>
              <a:rPr lang="en-US" i="1" dirty="0" err="1" smtClean="0"/>
              <a:t>histolytica</a:t>
            </a:r>
            <a:r>
              <a:rPr lang="en-US" dirty="0" smtClean="0"/>
              <a:t> is a facultative pathogen that exhibits a wide range of virulence. </a:t>
            </a:r>
            <a:endParaRPr lang="ru-RU" dirty="0" smtClean="0"/>
          </a:p>
          <a:p>
            <a:r>
              <a:rPr lang="en-US" dirty="0" smtClean="0"/>
              <a:t>The non-invasive disease is often asymptomatic, but can cause diarrhea or other gastro-intestinal symptoms such as abdominal pain or cramps. This non-invasive infection can persist or progress to an invasive disease in which </a:t>
            </a:r>
            <a:r>
              <a:rPr lang="en-US" dirty="0" err="1" smtClean="0"/>
              <a:t>trophozoites</a:t>
            </a:r>
            <a:r>
              <a:rPr lang="en-US" dirty="0" smtClean="0"/>
              <a:t> penetrate the intestinal mucosa and kill the epithelial cells. The early lesion is a small area of necrosis, or ulcer, characterized by raised edges and virtually no inflammation between lesions (Figure). The ameba will spread laterally and downward in the </a:t>
            </a:r>
            <a:r>
              <a:rPr lang="en-US" dirty="0" err="1" smtClean="0"/>
              <a:t>submucosa</a:t>
            </a:r>
            <a:r>
              <a:rPr lang="en-US" dirty="0" smtClean="0"/>
              <a:t> (beneath the epithelium) and kill host cells as they progress. This results in the classic 'flask-shaped' ulcer with a small opening and a wide base. </a:t>
            </a:r>
            <a:r>
              <a:rPr lang="en-US" dirty="0" err="1" smtClean="0"/>
              <a:t>Trophozoites</a:t>
            </a:r>
            <a:r>
              <a:rPr lang="en-US" dirty="0" smtClean="0"/>
              <a:t> are most numerous at the boundary between the healthy tissue and the necrotic tissue. These invasive ameba are ingesting host cells and </a:t>
            </a:r>
            <a:r>
              <a:rPr lang="en-US" dirty="0" err="1" smtClean="0"/>
              <a:t>trophozoites</a:t>
            </a:r>
            <a:r>
              <a:rPr lang="en-US" dirty="0" smtClean="0"/>
              <a:t> with ingested erythrocytes are often evident. These </a:t>
            </a:r>
            <a:r>
              <a:rPr lang="en-US" dirty="0" err="1" smtClean="0"/>
              <a:t>hematophagous</a:t>
            </a:r>
            <a:r>
              <a:rPr lang="en-US" dirty="0" smtClean="0"/>
              <a:t> </a:t>
            </a:r>
            <a:r>
              <a:rPr lang="en-US" dirty="0" err="1" smtClean="0"/>
              <a:t>trophozoites</a:t>
            </a:r>
            <a:r>
              <a:rPr lang="en-US" dirty="0" smtClean="0"/>
              <a:t> are sometimes found in the dysenteric feces. Cyst production decreases during the invasive stage of the infection and cysts are never found in the tissue lesions.</a:t>
            </a:r>
            <a:endParaRPr lang="ru-RU" dirty="0" smtClean="0"/>
          </a:p>
          <a:p>
            <a:endParaRPr lang="ru-RU" dirty="0"/>
          </a:p>
        </p:txBody>
      </p:sp>
      <p:graphicFrame>
        <p:nvGraphicFramePr>
          <p:cNvPr id="4" name="Таблица 3"/>
          <p:cNvGraphicFramePr>
            <a:graphicFrameLocks noGrp="1"/>
          </p:cNvGraphicFramePr>
          <p:nvPr/>
        </p:nvGraphicFramePr>
        <p:xfrm>
          <a:off x="0" y="0"/>
          <a:ext cx="2699792" cy="6882382"/>
        </p:xfrm>
        <a:graphic>
          <a:graphicData uri="http://schemas.openxmlformats.org/drawingml/2006/table">
            <a:tbl>
              <a:tblPr/>
              <a:tblGrid>
                <a:gridCol w="2699792"/>
              </a:tblGrid>
              <a:tr h="300816">
                <a:tc>
                  <a:txBody>
                    <a:bodyPr/>
                    <a:lstStyle/>
                    <a:p>
                      <a:pPr algn="ctr">
                        <a:lnSpc>
                          <a:spcPct val="115000"/>
                        </a:lnSpc>
                        <a:spcAft>
                          <a:spcPts val="1000"/>
                        </a:spcAft>
                      </a:pPr>
                      <a:r>
                        <a:rPr lang="ru-RU" sz="1400" dirty="0" err="1">
                          <a:latin typeface="Times New Roman"/>
                          <a:ea typeface="Times New Roman"/>
                          <a:cs typeface="Times New Roman"/>
                        </a:rPr>
                        <a:t>Amebiasis</a:t>
                      </a:r>
                      <a:r>
                        <a:rPr lang="ru-RU" sz="1400" dirty="0">
                          <a:latin typeface="Times New Roman"/>
                          <a:ea typeface="Times New Roman"/>
                          <a:cs typeface="Times New Roman"/>
                        </a:rPr>
                        <a:t> </a:t>
                      </a:r>
                      <a:r>
                        <a:rPr lang="ru-RU" sz="1400" dirty="0" err="1">
                          <a:latin typeface="Times New Roman"/>
                          <a:ea typeface="Times New Roman"/>
                          <a:cs typeface="Times New Roman"/>
                        </a:rPr>
                        <a:t>Progression</a:t>
                      </a:r>
                      <a:endParaRPr lang="ru-RU" sz="1400" dirty="0">
                        <a:latin typeface="Calibri"/>
                        <a:ea typeface="Calibri"/>
                        <a:cs typeface="Times New Roman"/>
                      </a:endParaRPr>
                    </a:p>
                  </a:txBody>
                  <a:tcPr marL="39917" marR="39917" marT="39917" marB="39917">
                    <a:lnL>
                      <a:noFill/>
                    </a:lnL>
                    <a:lnR>
                      <a:noFill/>
                    </a:lnR>
                    <a:lnT>
                      <a:noFill/>
                    </a:lnT>
                    <a:lnB>
                      <a:noFill/>
                    </a:lnB>
                    <a:solidFill>
                      <a:srgbClr val="CCCCCC"/>
                    </a:solidFill>
                  </a:tcPr>
                </a:tc>
              </a:tr>
              <a:tr h="6557184">
                <a:tc>
                  <a:txBody>
                    <a:bodyPr/>
                    <a:lstStyle/>
                    <a:p>
                      <a:pPr algn="ctr">
                        <a:lnSpc>
                          <a:spcPct val="115000"/>
                        </a:lnSpc>
                        <a:spcAft>
                          <a:spcPts val="1000"/>
                        </a:spcAft>
                      </a:pPr>
                      <a:r>
                        <a:rPr lang="ru-RU" sz="1400" b="1" dirty="0" err="1">
                          <a:solidFill>
                            <a:srgbClr val="000080"/>
                          </a:solidFill>
                          <a:latin typeface="Times New Roman"/>
                          <a:ea typeface="Times New Roman"/>
                          <a:cs typeface="Times New Roman"/>
                        </a:rPr>
                        <a:t>non-invasive</a:t>
                      </a:r>
                      <a:endParaRPr lang="ru-RU" sz="1400" dirty="0">
                        <a:latin typeface="Calibri"/>
                        <a:ea typeface="Calibri"/>
                        <a:cs typeface="Times New Roman"/>
                      </a:endParaRPr>
                    </a:p>
                    <a:p>
                      <a:pPr marL="342900" lvl="0" indent="-342900" algn="l">
                        <a:lnSpc>
                          <a:spcPct val="115000"/>
                        </a:lnSpc>
                        <a:spcAft>
                          <a:spcPts val="1000"/>
                        </a:spcAft>
                        <a:buSzPts val="1000"/>
                        <a:buFont typeface="Symbol"/>
                        <a:buNone/>
                        <a:tabLst>
                          <a:tab pos="457200" algn="l"/>
                        </a:tabLst>
                      </a:pPr>
                      <a:r>
                        <a:rPr lang="en-US" sz="1400" dirty="0" smtClean="0">
                          <a:latin typeface="Times New Roman"/>
                          <a:ea typeface="Times New Roman"/>
                          <a:cs typeface="Times New Roman"/>
                        </a:rPr>
                        <a:t>-</a:t>
                      </a:r>
                      <a:r>
                        <a:rPr lang="ru-RU" sz="1400" dirty="0" err="1" smtClean="0">
                          <a:latin typeface="Times New Roman"/>
                          <a:ea typeface="Times New Roman"/>
                          <a:cs typeface="Times New Roman"/>
                        </a:rPr>
                        <a:t>ameba</a:t>
                      </a:r>
                      <a:r>
                        <a:rPr lang="ru-RU" sz="1400" dirty="0" smtClean="0">
                          <a:latin typeface="Times New Roman"/>
                          <a:ea typeface="Times New Roman"/>
                          <a:cs typeface="Times New Roman"/>
                        </a:rPr>
                        <a:t> </a:t>
                      </a:r>
                      <a:r>
                        <a:rPr lang="ru-RU" sz="1400" dirty="0" err="1">
                          <a:latin typeface="Times New Roman"/>
                          <a:ea typeface="Times New Roman"/>
                          <a:cs typeface="Times New Roman"/>
                        </a:rPr>
                        <a:t>colony</a:t>
                      </a:r>
                      <a:r>
                        <a:rPr lang="ru-RU" sz="1400" dirty="0">
                          <a:latin typeface="Times New Roman"/>
                          <a:ea typeface="Times New Roman"/>
                          <a:cs typeface="Times New Roman"/>
                        </a:rPr>
                        <a:t> </a:t>
                      </a:r>
                      <a:r>
                        <a:rPr lang="ru-RU" sz="1400" dirty="0" err="1">
                          <a:latin typeface="Times New Roman"/>
                          <a:ea typeface="Times New Roman"/>
                          <a:cs typeface="Times New Roman"/>
                        </a:rPr>
                        <a:t>on</a:t>
                      </a:r>
                      <a:r>
                        <a:rPr lang="ru-RU" sz="1400" dirty="0">
                          <a:latin typeface="Times New Roman"/>
                          <a:ea typeface="Times New Roman"/>
                          <a:cs typeface="Times New Roman"/>
                        </a:rPr>
                        <a:t> </a:t>
                      </a:r>
                      <a:r>
                        <a:rPr lang="ru-RU" sz="1400" dirty="0" err="1">
                          <a:latin typeface="Times New Roman"/>
                          <a:ea typeface="Times New Roman"/>
                          <a:cs typeface="Times New Roman"/>
                        </a:rPr>
                        <a:t>mucosa</a:t>
                      </a:r>
                      <a:r>
                        <a:rPr lang="ru-RU" sz="1400" dirty="0">
                          <a:latin typeface="Times New Roman"/>
                          <a:ea typeface="Times New Roman"/>
                          <a:cs typeface="Times New Roman"/>
                        </a:rPr>
                        <a:t> </a:t>
                      </a:r>
                      <a:r>
                        <a:rPr lang="ru-RU" sz="1400" dirty="0" err="1" smtClean="0">
                          <a:latin typeface="Times New Roman"/>
                          <a:ea typeface="Times New Roman"/>
                          <a:cs typeface="Times New Roman"/>
                        </a:rPr>
                        <a:t>surface</a:t>
                      </a:r>
                      <a:endParaRPr lang="en-US" sz="1400" dirty="0" smtClean="0">
                        <a:latin typeface="Calibri"/>
                        <a:ea typeface="Times New Roman"/>
                        <a:cs typeface="Times New Roman"/>
                      </a:endParaRPr>
                    </a:p>
                    <a:p>
                      <a:pPr marL="342900" lvl="0" indent="-342900" algn="l">
                        <a:lnSpc>
                          <a:spcPct val="115000"/>
                        </a:lnSpc>
                        <a:spcAft>
                          <a:spcPts val="1000"/>
                        </a:spcAft>
                        <a:buSzPts val="1000"/>
                        <a:buFont typeface="Symbol"/>
                        <a:buNone/>
                        <a:tabLst>
                          <a:tab pos="457200" algn="l"/>
                        </a:tabLst>
                      </a:pPr>
                      <a:r>
                        <a:rPr lang="en-US" sz="1400" dirty="0" smtClean="0">
                          <a:latin typeface="Times New Roman"/>
                          <a:ea typeface="Times New Roman"/>
                          <a:cs typeface="Times New Roman"/>
                        </a:rPr>
                        <a:t>a</a:t>
                      </a:r>
                      <a:r>
                        <a:rPr lang="ru-RU" sz="1400" dirty="0" err="1" smtClean="0">
                          <a:latin typeface="Times New Roman"/>
                          <a:ea typeface="Times New Roman"/>
                          <a:cs typeface="Times New Roman"/>
                        </a:rPr>
                        <a:t>symptomatic</a:t>
                      </a:r>
                      <a:r>
                        <a:rPr lang="ru-RU" sz="1400" dirty="0" smtClean="0">
                          <a:latin typeface="Times New Roman"/>
                          <a:ea typeface="Times New Roman"/>
                          <a:cs typeface="Times New Roman"/>
                        </a:rPr>
                        <a:t> </a:t>
                      </a:r>
                      <a:r>
                        <a:rPr lang="ru-RU" sz="1400" dirty="0" err="1">
                          <a:latin typeface="Times New Roman"/>
                          <a:ea typeface="Times New Roman"/>
                          <a:cs typeface="Times New Roman"/>
                        </a:rPr>
                        <a:t>cyst</a:t>
                      </a:r>
                      <a:r>
                        <a:rPr lang="ru-RU" sz="1400" dirty="0">
                          <a:latin typeface="Times New Roman"/>
                          <a:ea typeface="Times New Roman"/>
                          <a:cs typeface="Times New Roman"/>
                        </a:rPr>
                        <a:t> </a:t>
                      </a:r>
                      <a:r>
                        <a:rPr lang="ru-RU" sz="1400" dirty="0" err="1">
                          <a:latin typeface="Times New Roman"/>
                          <a:ea typeface="Times New Roman"/>
                          <a:cs typeface="Times New Roman"/>
                        </a:rPr>
                        <a:t>passer</a:t>
                      </a:r>
                      <a:r>
                        <a:rPr lang="ru-RU" sz="1400" dirty="0">
                          <a:latin typeface="Times New Roman"/>
                          <a:ea typeface="Times New Roman"/>
                          <a:cs typeface="Times New Roman"/>
                        </a:rPr>
                        <a:t> </a:t>
                      </a:r>
                      <a:endParaRPr lang="ru-RU" sz="1400" dirty="0">
                        <a:latin typeface="Calibri"/>
                        <a:ea typeface="Calibri"/>
                        <a:cs typeface="Times New Roman"/>
                      </a:endParaRPr>
                    </a:p>
                    <a:p>
                      <a:pPr marL="742950" lvl="1" indent="-285750" algn="l">
                        <a:lnSpc>
                          <a:spcPct val="115000"/>
                        </a:lnSpc>
                        <a:spcAft>
                          <a:spcPts val="1000"/>
                        </a:spcAft>
                        <a:buSzPts val="1000"/>
                        <a:buFont typeface="Courier New"/>
                        <a:buNone/>
                        <a:tabLst>
                          <a:tab pos="914400" algn="l"/>
                        </a:tabLst>
                      </a:pPr>
                      <a:r>
                        <a:rPr lang="ru-RU" sz="1400" dirty="0" err="1">
                          <a:latin typeface="Times New Roman"/>
                          <a:ea typeface="Times New Roman"/>
                          <a:cs typeface="Times New Roman"/>
                        </a:rPr>
                        <a:t>non-dysenteric</a:t>
                      </a:r>
                      <a:r>
                        <a:rPr lang="ru-RU" sz="1400" dirty="0">
                          <a:latin typeface="Times New Roman"/>
                          <a:ea typeface="Times New Roman"/>
                          <a:cs typeface="Times New Roman"/>
                        </a:rPr>
                        <a:t> </a:t>
                      </a:r>
                      <a:r>
                        <a:rPr lang="ru-RU" sz="1400" dirty="0" err="1">
                          <a:latin typeface="Times New Roman"/>
                          <a:ea typeface="Times New Roman"/>
                          <a:cs typeface="Times New Roman"/>
                        </a:rPr>
                        <a:t>diarrhea</a:t>
                      </a:r>
                      <a:r>
                        <a:rPr lang="ru-RU" sz="1400" dirty="0">
                          <a:latin typeface="Times New Roman"/>
                          <a:ea typeface="Times New Roman"/>
                          <a:cs typeface="Times New Roman"/>
                        </a:rPr>
                        <a:t> </a:t>
                      </a:r>
                      <a:endParaRPr lang="ru-RU" sz="1400" dirty="0">
                        <a:latin typeface="Calibri"/>
                        <a:ea typeface="Calibri"/>
                        <a:cs typeface="Times New Roman"/>
                      </a:endParaRPr>
                    </a:p>
                    <a:p>
                      <a:pPr algn="l">
                        <a:lnSpc>
                          <a:spcPct val="115000"/>
                        </a:lnSpc>
                        <a:spcAft>
                          <a:spcPts val="1000"/>
                        </a:spcAft>
                      </a:pPr>
                      <a:r>
                        <a:rPr lang="ru-RU" sz="1400" b="1" dirty="0" err="1">
                          <a:solidFill>
                            <a:srgbClr val="000080"/>
                          </a:solidFill>
                          <a:latin typeface="Times New Roman"/>
                          <a:ea typeface="Times New Roman"/>
                          <a:cs typeface="Times New Roman"/>
                        </a:rPr>
                        <a:t>invasive</a:t>
                      </a:r>
                      <a:r>
                        <a:rPr lang="ru-RU" sz="1400" dirty="0">
                          <a:solidFill>
                            <a:srgbClr val="000080"/>
                          </a:solidFill>
                          <a:latin typeface="Times New Roman"/>
                          <a:ea typeface="Times New Roman"/>
                          <a:cs typeface="Times New Roman"/>
                        </a:rPr>
                        <a:t> </a:t>
                      </a:r>
                      <a:endParaRPr lang="en-US" sz="1400" dirty="0" smtClean="0">
                        <a:solidFill>
                          <a:schemeClr val="tx1"/>
                        </a:solidFill>
                        <a:latin typeface="Calibri"/>
                        <a:ea typeface="Times New Roman"/>
                        <a:cs typeface="Times New Roman"/>
                      </a:endParaRPr>
                    </a:p>
                    <a:p>
                      <a:pPr algn="l">
                        <a:lnSpc>
                          <a:spcPct val="115000"/>
                        </a:lnSpc>
                        <a:spcAft>
                          <a:spcPts val="1000"/>
                        </a:spcAft>
                      </a:pPr>
                      <a:r>
                        <a:rPr lang="ru-RU" sz="1400" dirty="0" err="1" smtClean="0">
                          <a:latin typeface="Times New Roman"/>
                          <a:ea typeface="Times New Roman"/>
                          <a:cs typeface="Times New Roman"/>
                        </a:rPr>
                        <a:t>necrosis</a:t>
                      </a:r>
                      <a:r>
                        <a:rPr lang="ru-RU" sz="1400" dirty="0" smtClean="0">
                          <a:latin typeface="Times New Roman"/>
                          <a:ea typeface="Times New Roman"/>
                          <a:cs typeface="Times New Roman"/>
                        </a:rPr>
                        <a:t> </a:t>
                      </a:r>
                      <a:r>
                        <a:rPr lang="ru-RU" sz="1400" dirty="0" err="1">
                          <a:latin typeface="Times New Roman"/>
                          <a:ea typeface="Times New Roman"/>
                          <a:cs typeface="Times New Roman"/>
                        </a:rPr>
                        <a:t>of</a:t>
                      </a:r>
                      <a:r>
                        <a:rPr lang="ru-RU" sz="1400" dirty="0">
                          <a:latin typeface="Times New Roman"/>
                          <a:ea typeface="Times New Roman"/>
                          <a:cs typeface="Times New Roman"/>
                        </a:rPr>
                        <a:t> </a:t>
                      </a:r>
                      <a:r>
                        <a:rPr lang="ru-RU" sz="1400" dirty="0" err="1">
                          <a:latin typeface="Times New Roman"/>
                          <a:ea typeface="Times New Roman"/>
                          <a:cs typeface="Times New Roman"/>
                        </a:rPr>
                        <a:t>mucosa</a:t>
                      </a:r>
                      <a:r>
                        <a:rPr lang="ru-RU" sz="1400" dirty="0">
                          <a:latin typeface="Times New Roman"/>
                          <a:ea typeface="Times New Roman"/>
                          <a:cs typeface="Times New Roman"/>
                        </a:rPr>
                        <a:t> → </a:t>
                      </a:r>
                      <a:r>
                        <a:rPr lang="ru-RU" sz="1400" dirty="0" err="1">
                          <a:latin typeface="Times New Roman"/>
                          <a:ea typeface="Times New Roman"/>
                          <a:cs typeface="Times New Roman"/>
                        </a:rPr>
                        <a:t>ulcer</a:t>
                      </a:r>
                      <a:endParaRPr lang="ru-RU" sz="1400" dirty="0">
                        <a:latin typeface="Calibri"/>
                        <a:ea typeface="Calibri"/>
                        <a:cs typeface="Times New Roman"/>
                      </a:endParaRPr>
                    </a:p>
                    <a:p>
                      <a:pPr marL="742950" lvl="1" indent="-285750" algn="l">
                        <a:lnSpc>
                          <a:spcPct val="115000"/>
                        </a:lnSpc>
                        <a:spcAft>
                          <a:spcPts val="1000"/>
                        </a:spcAft>
                        <a:buSzPts val="1000"/>
                        <a:buFont typeface="Courier New"/>
                        <a:buChar char="o"/>
                        <a:tabLst>
                          <a:tab pos="914400" algn="l"/>
                        </a:tabLst>
                      </a:pPr>
                      <a:r>
                        <a:rPr lang="ru-RU" sz="1400" dirty="0" err="1">
                          <a:latin typeface="Times New Roman"/>
                          <a:ea typeface="Times New Roman"/>
                          <a:cs typeface="Times New Roman"/>
                        </a:rPr>
                        <a:t>dysentery</a:t>
                      </a:r>
                      <a:r>
                        <a:rPr lang="ru-RU" sz="1400" dirty="0">
                          <a:latin typeface="Times New Roman"/>
                          <a:ea typeface="Times New Roman"/>
                          <a:cs typeface="Times New Roman"/>
                        </a:rPr>
                        <a:t> </a:t>
                      </a:r>
                      <a:endParaRPr lang="ru-RU" sz="1400" dirty="0">
                        <a:latin typeface="Calibri"/>
                        <a:ea typeface="Calibri"/>
                        <a:cs typeface="Times New Roman"/>
                      </a:endParaRPr>
                    </a:p>
                    <a:p>
                      <a:pPr marL="742950" lvl="1" indent="-285750" algn="l">
                        <a:lnSpc>
                          <a:spcPct val="115000"/>
                        </a:lnSpc>
                        <a:spcAft>
                          <a:spcPts val="1000"/>
                        </a:spcAft>
                        <a:buSzPts val="1000"/>
                        <a:buFont typeface="Courier New"/>
                        <a:buChar char="o"/>
                        <a:tabLst>
                          <a:tab pos="914400" algn="l"/>
                        </a:tabLst>
                      </a:pPr>
                      <a:r>
                        <a:rPr lang="ru-RU" sz="1400" dirty="0" err="1">
                          <a:latin typeface="Times New Roman"/>
                          <a:ea typeface="Times New Roman"/>
                          <a:cs typeface="Times New Roman"/>
                        </a:rPr>
                        <a:t>hematophagous</a:t>
                      </a:r>
                      <a:r>
                        <a:rPr lang="ru-RU" sz="1400" dirty="0">
                          <a:latin typeface="Times New Roman"/>
                          <a:ea typeface="Times New Roman"/>
                          <a:cs typeface="Times New Roman"/>
                        </a:rPr>
                        <a:t> </a:t>
                      </a:r>
                      <a:r>
                        <a:rPr lang="ru-RU" sz="1400" dirty="0" err="1">
                          <a:latin typeface="Times New Roman"/>
                          <a:ea typeface="Times New Roman"/>
                          <a:cs typeface="Times New Roman"/>
                        </a:rPr>
                        <a:t>trophozoites</a:t>
                      </a:r>
                      <a:r>
                        <a:rPr lang="ru-RU" sz="1400" dirty="0">
                          <a:latin typeface="Times New Roman"/>
                          <a:ea typeface="Times New Roman"/>
                          <a:cs typeface="Times New Roman"/>
                        </a:rPr>
                        <a:t> </a:t>
                      </a:r>
                      <a:endParaRPr lang="ru-RU" sz="1400" dirty="0">
                        <a:latin typeface="Calibri"/>
                        <a:ea typeface="Calibri"/>
                        <a:cs typeface="Times New Roman"/>
                      </a:endParaRPr>
                    </a:p>
                    <a:p>
                      <a:pPr marL="342900" lvl="0" indent="-342900" algn="l">
                        <a:lnSpc>
                          <a:spcPct val="115000"/>
                        </a:lnSpc>
                        <a:spcAft>
                          <a:spcPts val="1000"/>
                        </a:spcAft>
                        <a:buSzPts val="1000"/>
                        <a:buFont typeface="Symbol"/>
                        <a:buChar char=""/>
                        <a:tabLst>
                          <a:tab pos="457200" algn="l"/>
                        </a:tabLst>
                      </a:pPr>
                      <a:r>
                        <a:rPr lang="ru-RU" sz="1400" dirty="0" err="1">
                          <a:latin typeface="Times New Roman"/>
                          <a:ea typeface="Times New Roman"/>
                          <a:cs typeface="Times New Roman"/>
                        </a:rPr>
                        <a:t>ulcer</a:t>
                      </a:r>
                      <a:r>
                        <a:rPr lang="ru-RU" sz="1400" dirty="0">
                          <a:latin typeface="Times New Roman"/>
                          <a:ea typeface="Times New Roman"/>
                          <a:cs typeface="Times New Roman"/>
                        </a:rPr>
                        <a:t> </a:t>
                      </a:r>
                      <a:r>
                        <a:rPr lang="ru-RU" sz="1400" dirty="0" err="1">
                          <a:latin typeface="Times New Roman"/>
                          <a:ea typeface="Times New Roman"/>
                          <a:cs typeface="Times New Roman"/>
                        </a:rPr>
                        <a:t>enlargement</a:t>
                      </a:r>
                      <a:r>
                        <a:rPr lang="ru-RU" sz="1400" dirty="0">
                          <a:latin typeface="Times New Roman"/>
                          <a:ea typeface="Times New Roman"/>
                          <a:cs typeface="Times New Roman"/>
                        </a:rPr>
                        <a:t> → </a:t>
                      </a:r>
                      <a:r>
                        <a:rPr lang="ru-RU" sz="1400" dirty="0" err="1">
                          <a:latin typeface="Times New Roman"/>
                          <a:ea typeface="Times New Roman"/>
                          <a:cs typeface="Times New Roman"/>
                        </a:rPr>
                        <a:t>peritonitis</a:t>
                      </a:r>
                      <a:endParaRPr lang="ru-RU" sz="1400" dirty="0">
                        <a:latin typeface="Calibri"/>
                        <a:ea typeface="Calibri"/>
                        <a:cs typeface="Times New Roman"/>
                      </a:endParaRPr>
                    </a:p>
                    <a:p>
                      <a:pPr marL="742950" lvl="1" indent="-285750" algn="l">
                        <a:lnSpc>
                          <a:spcPct val="115000"/>
                        </a:lnSpc>
                        <a:spcAft>
                          <a:spcPts val="1000"/>
                        </a:spcAft>
                        <a:buSzPts val="1000"/>
                        <a:buFont typeface="Courier New"/>
                        <a:buChar char="o"/>
                        <a:tabLst>
                          <a:tab pos="914400" algn="l"/>
                        </a:tabLst>
                      </a:pPr>
                      <a:r>
                        <a:rPr lang="ru-RU" sz="1400" dirty="0" err="1">
                          <a:latin typeface="Times New Roman"/>
                          <a:ea typeface="Times New Roman"/>
                          <a:cs typeface="Times New Roman"/>
                        </a:rPr>
                        <a:t>occasional</a:t>
                      </a:r>
                      <a:r>
                        <a:rPr lang="ru-RU" sz="1400" dirty="0">
                          <a:latin typeface="Times New Roman"/>
                          <a:ea typeface="Times New Roman"/>
                          <a:cs typeface="Times New Roman"/>
                        </a:rPr>
                        <a:t> </a:t>
                      </a:r>
                      <a:r>
                        <a:rPr lang="ru-RU" sz="1400" dirty="0" err="1">
                          <a:latin typeface="Times New Roman"/>
                          <a:ea typeface="Times New Roman"/>
                          <a:cs typeface="Times New Roman"/>
                        </a:rPr>
                        <a:t>ameboma</a:t>
                      </a:r>
                      <a:r>
                        <a:rPr lang="ru-RU" sz="1400" dirty="0">
                          <a:latin typeface="Times New Roman"/>
                          <a:ea typeface="Times New Roman"/>
                          <a:cs typeface="Times New Roman"/>
                        </a:rPr>
                        <a:t> </a:t>
                      </a:r>
                      <a:endParaRPr lang="ru-RU" sz="1400" dirty="0">
                        <a:latin typeface="Calibri"/>
                        <a:ea typeface="Calibri"/>
                        <a:cs typeface="Times New Roman"/>
                      </a:endParaRPr>
                    </a:p>
                    <a:p>
                      <a:pPr marL="342900" lvl="0" indent="-342900" algn="l">
                        <a:lnSpc>
                          <a:spcPct val="115000"/>
                        </a:lnSpc>
                        <a:spcAft>
                          <a:spcPts val="1000"/>
                        </a:spcAft>
                        <a:buSzPts val="1000"/>
                        <a:buFont typeface="Symbol"/>
                        <a:buChar char=""/>
                        <a:tabLst>
                          <a:tab pos="457200" algn="l"/>
                        </a:tabLst>
                      </a:pPr>
                      <a:r>
                        <a:rPr lang="ru-RU" sz="1400" dirty="0" err="1">
                          <a:latin typeface="Times New Roman"/>
                          <a:ea typeface="Times New Roman"/>
                          <a:cs typeface="Times New Roman"/>
                        </a:rPr>
                        <a:t>metastasis</a:t>
                      </a:r>
                      <a:r>
                        <a:rPr lang="ru-RU" sz="1400" dirty="0">
                          <a:latin typeface="Times New Roman"/>
                          <a:ea typeface="Times New Roman"/>
                          <a:cs typeface="Times New Roman"/>
                        </a:rPr>
                        <a:t> → </a:t>
                      </a:r>
                      <a:r>
                        <a:rPr lang="ru-RU" sz="1400" dirty="0" err="1">
                          <a:latin typeface="Times New Roman"/>
                          <a:ea typeface="Times New Roman"/>
                          <a:cs typeface="Times New Roman"/>
                        </a:rPr>
                        <a:t>extraintestinal</a:t>
                      </a:r>
                      <a:r>
                        <a:rPr lang="ru-RU" sz="1400" dirty="0">
                          <a:latin typeface="Times New Roman"/>
                          <a:ea typeface="Times New Roman"/>
                          <a:cs typeface="Times New Roman"/>
                        </a:rPr>
                        <a:t> </a:t>
                      </a:r>
                      <a:r>
                        <a:rPr lang="ru-RU" sz="1400" dirty="0" err="1">
                          <a:latin typeface="Times New Roman"/>
                          <a:ea typeface="Times New Roman"/>
                          <a:cs typeface="Times New Roman"/>
                        </a:rPr>
                        <a:t>amebiasis</a:t>
                      </a:r>
                      <a:r>
                        <a:rPr lang="ru-RU" sz="1400" dirty="0">
                          <a:latin typeface="Times New Roman"/>
                          <a:ea typeface="Times New Roman"/>
                          <a:cs typeface="Times New Roman"/>
                        </a:rPr>
                        <a:t> </a:t>
                      </a:r>
                      <a:endParaRPr lang="ru-RU" sz="1400" dirty="0">
                        <a:latin typeface="Calibri"/>
                        <a:ea typeface="Calibri"/>
                        <a:cs typeface="Times New Roman"/>
                      </a:endParaRPr>
                    </a:p>
                    <a:p>
                      <a:pPr marL="742950" lvl="1" indent="-285750" algn="l">
                        <a:lnSpc>
                          <a:spcPct val="115000"/>
                        </a:lnSpc>
                        <a:spcAft>
                          <a:spcPts val="1000"/>
                        </a:spcAft>
                        <a:buSzPts val="1000"/>
                        <a:buFont typeface="Courier New"/>
                        <a:buChar char="o"/>
                        <a:tabLst>
                          <a:tab pos="914400" algn="l"/>
                        </a:tabLst>
                      </a:pPr>
                      <a:r>
                        <a:rPr lang="en-US" sz="1400" dirty="0">
                          <a:latin typeface="Times New Roman"/>
                          <a:ea typeface="Times New Roman"/>
                          <a:cs typeface="Times New Roman"/>
                        </a:rPr>
                        <a:t>via blood-stream or direct extension </a:t>
                      </a:r>
                      <a:endParaRPr lang="ru-RU" sz="1400" dirty="0">
                        <a:latin typeface="Calibri"/>
                        <a:ea typeface="Calibri"/>
                        <a:cs typeface="Times New Roman"/>
                      </a:endParaRPr>
                    </a:p>
                    <a:p>
                      <a:pPr marL="742950" lvl="1" indent="-285750" algn="l">
                        <a:lnSpc>
                          <a:spcPct val="115000"/>
                        </a:lnSpc>
                        <a:spcAft>
                          <a:spcPts val="1000"/>
                        </a:spcAft>
                        <a:buSzPts val="1000"/>
                        <a:buFont typeface="Courier New"/>
                        <a:buChar char="o"/>
                        <a:tabLst>
                          <a:tab pos="914400" algn="l"/>
                        </a:tabLst>
                      </a:pPr>
                      <a:r>
                        <a:rPr lang="ru-RU" sz="1400" dirty="0" err="1">
                          <a:latin typeface="Times New Roman"/>
                          <a:ea typeface="Times New Roman"/>
                          <a:cs typeface="Times New Roman"/>
                        </a:rPr>
                        <a:t>primarily</a:t>
                      </a:r>
                      <a:r>
                        <a:rPr lang="ru-RU" sz="1400" dirty="0">
                          <a:latin typeface="Times New Roman"/>
                          <a:ea typeface="Times New Roman"/>
                          <a:cs typeface="Times New Roman"/>
                        </a:rPr>
                        <a:t> </a:t>
                      </a:r>
                      <a:r>
                        <a:rPr lang="ru-RU" sz="1400" dirty="0" err="1">
                          <a:latin typeface="Times New Roman"/>
                          <a:ea typeface="Times New Roman"/>
                          <a:cs typeface="Times New Roman"/>
                        </a:rPr>
                        <a:t>liver</a:t>
                      </a:r>
                      <a:r>
                        <a:rPr lang="ru-RU" sz="1400" dirty="0">
                          <a:latin typeface="Times New Roman"/>
                          <a:ea typeface="Times New Roman"/>
                          <a:cs typeface="Times New Roman"/>
                        </a:rPr>
                        <a:t> → </a:t>
                      </a:r>
                      <a:r>
                        <a:rPr lang="ru-RU" sz="1400" dirty="0" err="1">
                          <a:latin typeface="Times New Roman"/>
                          <a:ea typeface="Times New Roman"/>
                          <a:cs typeface="Times New Roman"/>
                        </a:rPr>
                        <a:t>amebic</a:t>
                      </a:r>
                      <a:r>
                        <a:rPr lang="ru-RU" sz="1400" dirty="0">
                          <a:latin typeface="Times New Roman"/>
                          <a:ea typeface="Times New Roman"/>
                          <a:cs typeface="Times New Roman"/>
                        </a:rPr>
                        <a:t> </a:t>
                      </a:r>
                      <a:r>
                        <a:rPr lang="ru-RU" sz="1400" dirty="0" err="1">
                          <a:latin typeface="Times New Roman"/>
                          <a:ea typeface="Times New Roman"/>
                          <a:cs typeface="Times New Roman"/>
                        </a:rPr>
                        <a:t>abscess</a:t>
                      </a:r>
                      <a:r>
                        <a:rPr lang="ru-RU" sz="1400" dirty="0">
                          <a:latin typeface="Times New Roman"/>
                          <a:ea typeface="Times New Roman"/>
                          <a:cs typeface="Times New Roman"/>
                        </a:rPr>
                        <a:t> </a:t>
                      </a:r>
                      <a:endParaRPr lang="ru-RU" sz="1400" dirty="0">
                        <a:latin typeface="Calibri"/>
                        <a:ea typeface="Calibri"/>
                        <a:cs typeface="Times New Roman"/>
                      </a:endParaRPr>
                    </a:p>
                    <a:p>
                      <a:pPr marL="742950" lvl="1" indent="-285750" algn="l">
                        <a:lnSpc>
                          <a:spcPct val="115000"/>
                        </a:lnSpc>
                        <a:spcAft>
                          <a:spcPts val="1000"/>
                        </a:spcAft>
                        <a:buSzPts val="1000"/>
                        <a:buFont typeface="Courier New"/>
                        <a:buChar char="o"/>
                        <a:tabLst>
                          <a:tab pos="914400" algn="l"/>
                        </a:tabLst>
                      </a:pPr>
                      <a:r>
                        <a:rPr lang="ru-RU" sz="1400" dirty="0" err="1">
                          <a:latin typeface="Times New Roman"/>
                          <a:ea typeface="Times New Roman"/>
                          <a:cs typeface="Times New Roman"/>
                        </a:rPr>
                        <a:t>other</a:t>
                      </a:r>
                      <a:r>
                        <a:rPr lang="ru-RU" sz="1400" dirty="0">
                          <a:latin typeface="Times New Roman"/>
                          <a:ea typeface="Times New Roman"/>
                          <a:cs typeface="Times New Roman"/>
                        </a:rPr>
                        <a:t> </a:t>
                      </a:r>
                      <a:r>
                        <a:rPr lang="ru-RU" sz="1400" dirty="0" err="1">
                          <a:latin typeface="Times New Roman"/>
                          <a:ea typeface="Times New Roman"/>
                          <a:cs typeface="Times New Roman"/>
                        </a:rPr>
                        <a:t>sites</a:t>
                      </a:r>
                      <a:r>
                        <a:rPr lang="ru-RU" sz="1400" dirty="0">
                          <a:latin typeface="Times New Roman"/>
                          <a:ea typeface="Times New Roman"/>
                          <a:cs typeface="Times New Roman"/>
                        </a:rPr>
                        <a:t> </a:t>
                      </a:r>
                      <a:r>
                        <a:rPr lang="ru-RU" sz="1400" dirty="0" err="1">
                          <a:latin typeface="Times New Roman"/>
                          <a:ea typeface="Times New Roman"/>
                          <a:cs typeface="Times New Roman"/>
                        </a:rPr>
                        <a:t>infrequent</a:t>
                      </a:r>
                      <a:r>
                        <a:rPr lang="ru-RU" sz="1400" dirty="0">
                          <a:latin typeface="Times New Roman"/>
                          <a:ea typeface="Times New Roman"/>
                          <a:cs typeface="Times New Roman"/>
                        </a:rPr>
                        <a:t> </a:t>
                      </a:r>
                      <a:endParaRPr lang="ru-RU" sz="1400" dirty="0">
                        <a:latin typeface="Calibri"/>
                        <a:ea typeface="Calibri"/>
                        <a:cs typeface="Times New Roman"/>
                      </a:endParaRPr>
                    </a:p>
                    <a:p>
                      <a:pPr marL="90488" lvl="1" indent="0" algn="l">
                        <a:lnSpc>
                          <a:spcPct val="115000"/>
                        </a:lnSpc>
                        <a:spcAft>
                          <a:spcPts val="1000"/>
                        </a:spcAft>
                        <a:buSzPts val="1000"/>
                        <a:buFont typeface="Courier New"/>
                        <a:buChar char="o"/>
                        <a:tabLst>
                          <a:tab pos="914400" algn="l"/>
                        </a:tabLst>
                      </a:pPr>
                      <a:r>
                        <a:rPr lang="ru-RU" sz="1400" dirty="0" err="1">
                          <a:latin typeface="Times New Roman"/>
                          <a:ea typeface="Times New Roman"/>
                          <a:cs typeface="Times New Roman"/>
                        </a:rPr>
                        <a:t>ameba-free</a:t>
                      </a:r>
                      <a:r>
                        <a:rPr lang="ru-RU" sz="1400" dirty="0">
                          <a:latin typeface="Times New Roman"/>
                          <a:ea typeface="Times New Roman"/>
                          <a:cs typeface="Times New Roman"/>
                        </a:rPr>
                        <a:t> </a:t>
                      </a:r>
                      <a:r>
                        <a:rPr lang="ru-RU" sz="1400" dirty="0" err="1">
                          <a:latin typeface="Times New Roman"/>
                          <a:ea typeface="Times New Roman"/>
                          <a:cs typeface="Times New Roman"/>
                        </a:rPr>
                        <a:t>stools</a:t>
                      </a:r>
                      <a:r>
                        <a:rPr lang="ru-RU" sz="1400" dirty="0">
                          <a:latin typeface="Times New Roman"/>
                          <a:ea typeface="Times New Roman"/>
                          <a:cs typeface="Times New Roman"/>
                        </a:rPr>
                        <a:t> </a:t>
                      </a:r>
                      <a:r>
                        <a:rPr lang="ru-RU" sz="1400" dirty="0" err="1">
                          <a:latin typeface="Times New Roman"/>
                          <a:ea typeface="Times New Roman"/>
                          <a:cs typeface="Times New Roman"/>
                        </a:rPr>
                        <a:t>common</a:t>
                      </a:r>
                      <a:endParaRPr lang="ru-RU" sz="1400" dirty="0">
                        <a:latin typeface="Calibri"/>
                        <a:ea typeface="Calibri"/>
                        <a:cs typeface="Times New Roman"/>
                      </a:endParaRPr>
                    </a:p>
                  </a:txBody>
                  <a:tcPr marL="39917" marR="39917" marT="39917" marB="39917">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Symptoms</a:t>
            </a:r>
            <a:endParaRPr lang="ru-RU" dirty="0"/>
          </a:p>
        </p:txBody>
      </p:sp>
      <p:pic>
        <p:nvPicPr>
          <p:cNvPr id="4" name="Содержимое 3" descr="ulcer"/>
          <p:cNvPicPr>
            <a:picLocks noGrp="1"/>
          </p:cNvPicPr>
          <p:nvPr>
            <p:ph idx="1"/>
          </p:nvPr>
        </p:nvPicPr>
        <p:blipFill>
          <a:blip r:embed="rId2" cstate="print"/>
          <a:srcRect/>
          <a:stretch>
            <a:fillRect/>
          </a:stretch>
        </p:blipFill>
        <p:spPr bwMode="auto">
          <a:xfrm>
            <a:off x="683568" y="1844824"/>
            <a:ext cx="1872208" cy="2088232"/>
          </a:xfrm>
          <a:prstGeom prst="rect">
            <a:avLst/>
          </a:prstGeom>
          <a:noFill/>
          <a:ln w="9525">
            <a:noFill/>
            <a:miter lim="800000"/>
            <a:headEnd/>
            <a:tailEnd/>
          </a:ln>
        </p:spPr>
      </p:pic>
      <p:pic>
        <p:nvPicPr>
          <p:cNvPr id="5" name="Рисунок 4" descr="ulcer"/>
          <p:cNvPicPr/>
          <p:nvPr/>
        </p:nvPicPr>
        <p:blipFill>
          <a:blip r:embed="rId3" cstate="print"/>
          <a:srcRect/>
          <a:stretch>
            <a:fillRect/>
          </a:stretch>
        </p:blipFill>
        <p:spPr bwMode="auto">
          <a:xfrm>
            <a:off x="2843808" y="1844824"/>
            <a:ext cx="3030091" cy="2088232"/>
          </a:xfrm>
          <a:prstGeom prst="rect">
            <a:avLst/>
          </a:prstGeom>
          <a:noFill/>
          <a:ln w="9525">
            <a:noFill/>
            <a:miter lim="800000"/>
            <a:headEnd/>
            <a:tailEnd/>
          </a:ln>
        </p:spPr>
      </p:pic>
      <p:pic>
        <p:nvPicPr>
          <p:cNvPr id="6" name="Рисунок 5" descr="ameba"/>
          <p:cNvPicPr/>
          <p:nvPr/>
        </p:nvPicPr>
        <p:blipFill>
          <a:blip r:embed="rId4" cstate="print"/>
          <a:srcRect/>
          <a:stretch>
            <a:fillRect/>
          </a:stretch>
        </p:blipFill>
        <p:spPr bwMode="auto">
          <a:xfrm>
            <a:off x="6300192" y="1844824"/>
            <a:ext cx="1891283" cy="2043683"/>
          </a:xfrm>
          <a:prstGeom prst="rect">
            <a:avLst/>
          </a:prstGeom>
          <a:noFill/>
          <a:ln w="9525">
            <a:noFill/>
            <a:miter lim="800000"/>
            <a:headEnd/>
            <a:tailEnd/>
          </a:ln>
        </p:spPr>
      </p:pic>
      <p:sp>
        <p:nvSpPr>
          <p:cNvPr id="7" name="Прямоугольник 6"/>
          <p:cNvSpPr/>
          <p:nvPr/>
        </p:nvSpPr>
        <p:spPr>
          <a:xfrm>
            <a:off x="899592" y="4005064"/>
            <a:ext cx="8244408" cy="2031325"/>
          </a:xfrm>
          <a:prstGeom prst="rect">
            <a:avLst/>
          </a:prstGeom>
        </p:spPr>
        <p:txBody>
          <a:bodyPr wrap="square">
            <a:spAutoFit/>
          </a:bodyPr>
          <a:lstStyle/>
          <a:p>
            <a:r>
              <a:rPr lang="en-US" b="1" dirty="0" smtClean="0"/>
              <a:t>Left:</a:t>
            </a:r>
            <a:r>
              <a:rPr lang="en-US" dirty="0" smtClean="0"/>
              <a:t> The </a:t>
            </a:r>
            <a:r>
              <a:rPr lang="en-US" dirty="0" err="1" smtClean="0"/>
              <a:t>lumenal</a:t>
            </a:r>
            <a:r>
              <a:rPr lang="en-US" dirty="0" smtClean="0"/>
              <a:t> side of the colon from fulminating </a:t>
            </a:r>
            <a:r>
              <a:rPr lang="en-US" dirty="0" err="1" smtClean="0"/>
              <a:t>amebiasis</a:t>
            </a:r>
            <a:r>
              <a:rPr lang="en-US" dirty="0" smtClean="0"/>
              <a:t> case showing several ulcers. Note raised edges (arrow). </a:t>
            </a:r>
            <a:r>
              <a:rPr lang="en-US" b="1" dirty="0" smtClean="0"/>
              <a:t>Middle:</a:t>
            </a:r>
            <a:r>
              <a:rPr lang="en-US" dirty="0" smtClean="0"/>
              <a:t> Histological preparation showing cross-section of ulcer. Note the high degree of necrosis in center of ulcer. The amebas are advancing laterally under the intact mucosa as indicated by the </a:t>
            </a:r>
            <a:r>
              <a:rPr lang="en-US" dirty="0" err="1" smtClean="0"/>
              <a:t>microvilli</a:t>
            </a:r>
            <a:r>
              <a:rPr lang="en-US" dirty="0" smtClean="0"/>
              <a:t>. </a:t>
            </a:r>
            <a:r>
              <a:rPr lang="en-US" b="1" dirty="0" smtClean="0"/>
              <a:t>Right:</a:t>
            </a:r>
            <a:r>
              <a:rPr lang="en-US" dirty="0" smtClean="0"/>
              <a:t> Higher magnification of ulcer showing several </a:t>
            </a:r>
            <a:r>
              <a:rPr lang="en-US" dirty="0" err="1" smtClean="0"/>
              <a:t>hematophagous</a:t>
            </a:r>
            <a:r>
              <a:rPr lang="en-US" dirty="0" smtClean="0"/>
              <a:t> </a:t>
            </a:r>
            <a:r>
              <a:rPr lang="en-US" dirty="0" err="1" smtClean="0"/>
              <a:t>trophozoites</a:t>
            </a:r>
            <a:r>
              <a:rPr lang="en-US" dirty="0" smtClean="0"/>
              <a:t>. The nucleus (arrow) is evident in one of the amebas. Pictures from Peters and Gilles (1989), A </a:t>
            </a:r>
            <a:r>
              <a:rPr lang="en-US" dirty="0" err="1" smtClean="0"/>
              <a:t>Colour</a:t>
            </a:r>
            <a:r>
              <a:rPr lang="en-US" dirty="0" smtClean="0"/>
              <a:t> Atlas of Tropical Medicine and </a:t>
            </a:r>
            <a:r>
              <a:rPr lang="en-US" dirty="0" err="1" smtClean="0"/>
              <a:t>Parasitology</a:t>
            </a:r>
            <a:r>
              <a:rPr lang="en-US" dirty="0" smtClean="0"/>
              <a:t> (3rd edition).</a:t>
            </a:r>
            <a:endParaRPr lang="ru-RU" dirty="0"/>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03848" y="0"/>
            <a:ext cx="5940152" cy="6858000"/>
          </a:xfrm>
        </p:spPr>
        <p:txBody>
          <a:bodyPr>
            <a:normAutofit fontScale="47500" lnSpcReduction="20000"/>
          </a:bodyPr>
          <a:lstStyle/>
          <a:p>
            <a:r>
              <a:rPr lang="en-US" dirty="0" smtClean="0"/>
              <a:t>The ulcerative process may continue to expand laterally or downward. If large numbers of ulcers are present, they may coalesce which could lead to a localized sloughing off of the intestinal wall. Ulcer expansion can also penetrate the serous layer and lead to perforation of the intestinal wall. This perforation can lead to local abscesses or a generalized peritonitis. </a:t>
            </a:r>
          </a:p>
          <a:p>
            <a:r>
              <a:rPr lang="en-US" dirty="0" smtClean="0"/>
              <a:t>Amebic ulcers can also become secondarily infected with bacteria which may confuse the clinical picture. In addition, </a:t>
            </a:r>
            <a:r>
              <a:rPr lang="en-US" i="1" dirty="0" smtClean="0"/>
              <a:t>E. </a:t>
            </a:r>
            <a:r>
              <a:rPr lang="en-US" i="1" dirty="0" err="1" smtClean="0"/>
              <a:t>histolytica</a:t>
            </a:r>
            <a:r>
              <a:rPr lang="en-US" dirty="0" smtClean="0"/>
              <a:t> infection can occasionally lead to the formation of an amebic </a:t>
            </a:r>
            <a:r>
              <a:rPr lang="en-US" dirty="0" err="1" smtClean="0"/>
              <a:t>granuloma</a:t>
            </a:r>
            <a:r>
              <a:rPr lang="en-US" dirty="0" smtClean="0"/>
              <a:t>, also called an </a:t>
            </a:r>
            <a:r>
              <a:rPr lang="en-US" dirty="0" err="1" smtClean="0"/>
              <a:t>ameboma</a:t>
            </a:r>
            <a:r>
              <a:rPr lang="en-US" dirty="0" smtClean="0"/>
              <a:t>. The </a:t>
            </a:r>
            <a:r>
              <a:rPr lang="en-US" dirty="0" err="1" smtClean="0"/>
              <a:t>ameboma</a:t>
            </a:r>
            <a:r>
              <a:rPr lang="en-US" dirty="0" smtClean="0"/>
              <a:t> is an inflammatory thickening of the intestinal wall around the ulcer which can be confused with a tumor.</a:t>
            </a:r>
            <a:endParaRPr lang="ru-RU" dirty="0" smtClean="0"/>
          </a:p>
          <a:p>
            <a:r>
              <a:rPr lang="en-US" dirty="0" err="1" smtClean="0"/>
              <a:t>Amebiasis</a:t>
            </a:r>
            <a:r>
              <a:rPr lang="en-US" dirty="0" smtClean="0"/>
              <a:t> can also progress to a systemic, or </a:t>
            </a:r>
            <a:r>
              <a:rPr lang="en-US" dirty="0" err="1" smtClean="0"/>
              <a:t>extraintestinal</a:t>
            </a:r>
            <a:r>
              <a:rPr lang="en-US" dirty="0" smtClean="0"/>
              <a:t> infection. Dissemination from the primary intestinal lesion is predominantly via the blood stream, but can also occur by direct extension of the lesion. The liver is the most commonly affected organ and this is probably due to the direct transport of </a:t>
            </a:r>
            <a:r>
              <a:rPr lang="en-US" dirty="0" err="1" smtClean="0"/>
              <a:t>trophozoites</a:t>
            </a:r>
            <a:r>
              <a:rPr lang="en-US" dirty="0" smtClean="0"/>
              <a:t> from the large intestine to the liver via the hepatic portal vein (Figure). Initially the lesions are small foci of necrosis which tend to coalesce into a single abscess as they expand. This hepatic abscess will continue to enlarge as the </a:t>
            </a:r>
            <a:r>
              <a:rPr lang="en-US" dirty="0" err="1" smtClean="0"/>
              <a:t>trophozoites</a:t>
            </a:r>
            <a:r>
              <a:rPr lang="en-US" dirty="0" smtClean="0"/>
              <a:t> progressively destroy and ingest host cells. The center of the abscess, consisting of </a:t>
            </a:r>
            <a:r>
              <a:rPr lang="en-US" dirty="0" err="1" smtClean="0"/>
              <a:t>lysed</a:t>
            </a:r>
            <a:r>
              <a:rPr lang="en-US" dirty="0" smtClean="0"/>
              <a:t> </a:t>
            </a:r>
            <a:r>
              <a:rPr lang="en-US" dirty="0" err="1" smtClean="0"/>
              <a:t>hepatocytes</a:t>
            </a:r>
            <a:r>
              <a:rPr lang="en-US" dirty="0" smtClean="0"/>
              <a:t>, erythrocytes, bile and fat, may liquefy and this necrotic material (sometimes incorrectly called pus) will range in color from yellowish to reddish brown. Secondary bacterial infections in the liver abscess are not common (~2%). </a:t>
            </a:r>
          </a:p>
          <a:p>
            <a:r>
              <a:rPr lang="en-US" dirty="0" err="1" smtClean="0"/>
              <a:t>Hematogenous</a:t>
            </a:r>
            <a:r>
              <a:rPr lang="en-US" dirty="0" smtClean="0"/>
              <a:t> spread of </a:t>
            </a:r>
            <a:r>
              <a:rPr lang="en-US" dirty="0" err="1" smtClean="0"/>
              <a:t>trophozoites</a:t>
            </a:r>
            <a:r>
              <a:rPr lang="en-US" dirty="0" smtClean="0"/>
              <a:t> to other sites, such as the lungs or brain, is rare, but does occur. The second most common </a:t>
            </a:r>
            <a:r>
              <a:rPr lang="en-US" dirty="0" err="1" smtClean="0"/>
              <a:t>extraintestinal</a:t>
            </a:r>
            <a:r>
              <a:rPr lang="en-US" dirty="0" smtClean="0"/>
              <a:t> site after the liver is the lungs. Pulmonary infections generally result from a direct extension of the hepatic lesion across the diaphragm and into the pleura and lungs. </a:t>
            </a:r>
            <a:r>
              <a:rPr lang="en-US" dirty="0" err="1" smtClean="0"/>
              <a:t>Cutaneous</a:t>
            </a:r>
            <a:r>
              <a:rPr lang="en-US" dirty="0" smtClean="0"/>
              <a:t> lesions formed as a result of hepatic or intestinal fistula can also occur, although extremely rare. Other </a:t>
            </a:r>
            <a:r>
              <a:rPr lang="en-US" dirty="0" err="1" smtClean="0"/>
              <a:t>cutaneous</a:t>
            </a:r>
            <a:r>
              <a:rPr lang="en-US" dirty="0" smtClean="0"/>
              <a:t> lesions include </a:t>
            </a:r>
            <a:r>
              <a:rPr lang="en-US" dirty="0" err="1" smtClean="0"/>
              <a:t>perianal</a:t>
            </a:r>
            <a:r>
              <a:rPr lang="en-US" dirty="0" smtClean="0"/>
              <a:t> ulcers and involvement of the genitalia, including the penis of homosexuals. These later manifestations are likely due to the skin or mucous membranes coming in contact with invasive </a:t>
            </a:r>
            <a:r>
              <a:rPr lang="en-US" dirty="0" err="1" smtClean="0"/>
              <a:t>trophozoites</a:t>
            </a:r>
            <a:r>
              <a:rPr lang="en-US" dirty="0" smtClean="0"/>
              <a:t>. </a:t>
            </a:r>
            <a:endParaRPr lang="ru-RU" dirty="0" smtClean="0"/>
          </a:p>
          <a:p>
            <a:endParaRPr lang="ru-RU" dirty="0" smtClean="0"/>
          </a:p>
          <a:p>
            <a:endParaRPr lang="ru-RU" dirty="0"/>
          </a:p>
        </p:txBody>
      </p:sp>
      <p:pic>
        <p:nvPicPr>
          <p:cNvPr id="78849" name="Рисунок 63" descr="E. histolytica Dissemination"/>
          <p:cNvPicPr>
            <a:picLocks noChangeAspect="1" noChangeArrowheads="1"/>
          </p:cNvPicPr>
          <p:nvPr/>
        </p:nvPicPr>
        <p:blipFill>
          <a:blip r:embed="rId2" cstate="print"/>
          <a:srcRect/>
          <a:stretch>
            <a:fillRect/>
          </a:stretch>
        </p:blipFill>
        <p:spPr bwMode="auto">
          <a:xfrm>
            <a:off x="899593" y="1"/>
            <a:ext cx="1926462" cy="3717032"/>
          </a:xfrm>
          <a:prstGeom prst="rect">
            <a:avLst/>
          </a:prstGeom>
          <a:noFill/>
        </p:spPr>
      </p:pic>
      <p:sp>
        <p:nvSpPr>
          <p:cNvPr id="7" name="Прямоугольник 6"/>
          <p:cNvSpPr/>
          <p:nvPr/>
        </p:nvSpPr>
        <p:spPr>
          <a:xfrm>
            <a:off x="0" y="3811013"/>
            <a:ext cx="3275856" cy="2893100"/>
          </a:xfrm>
          <a:prstGeom prst="rect">
            <a:avLst/>
          </a:prstGeom>
        </p:spPr>
        <p:txBody>
          <a:bodyPr wrap="square">
            <a:spAutoFit/>
          </a:bodyPr>
          <a:lstStyle/>
          <a:p>
            <a:pPr lvl="0"/>
            <a:r>
              <a:rPr lang="en-US" sz="1400" i="1" dirty="0" smtClean="0">
                <a:solidFill>
                  <a:prstClr val="black"/>
                </a:solidFill>
                <a:latin typeface="Verdana"/>
                <a:ea typeface="Times New Roman"/>
                <a:cs typeface="Times New Roman"/>
              </a:rPr>
              <a:t>E. </a:t>
            </a:r>
            <a:r>
              <a:rPr lang="en-US" sz="1400" i="1" dirty="0" err="1" smtClean="0">
                <a:solidFill>
                  <a:prstClr val="black"/>
                </a:solidFill>
                <a:latin typeface="Verdana"/>
                <a:ea typeface="Times New Roman"/>
                <a:cs typeface="Times New Roman"/>
              </a:rPr>
              <a:t>histolytica</a:t>
            </a:r>
            <a:r>
              <a:rPr lang="en-US" sz="1400" dirty="0" smtClean="0">
                <a:solidFill>
                  <a:prstClr val="black"/>
                </a:solidFill>
                <a:latin typeface="Verdana"/>
                <a:ea typeface="Times New Roman"/>
                <a:cs typeface="Times New Roman"/>
              </a:rPr>
              <a:t> is found primarily in the colon where it can live as a non-pathogenic </a:t>
            </a:r>
            <a:r>
              <a:rPr lang="en-US" sz="1400" dirty="0" err="1" smtClean="0">
                <a:solidFill>
                  <a:prstClr val="black"/>
                </a:solidFill>
                <a:latin typeface="Verdana"/>
                <a:ea typeface="Times New Roman"/>
                <a:cs typeface="Times New Roman"/>
              </a:rPr>
              <a:t>commensal</a:t>
            </a:r>
            <a:r>
              <a:rPr lang="en-US" sz="1400" dirty="0" smtClean="0">
                <a:solidFill>
                  <a:prstClr val="black"/>
                </a:solidFill>
                <a:latin typeface="Verdana"/>
                <a:ea typeface="Times New Roman"/>
                <a:cs typeface="Times New Roman"/>
              </a:rPr>
              <a:t> or invade the intestinal mucosa (green). The ameba can metastasize to other organs via a </a:t>
            </a:r>
            <a:r>
              <a:rPr lang="en-US" sz="1400" dirty="0" err="1" smtClean="0">
                <a:solidFill>
                  <a:prstClr val="black"/>
                </a:solidFill>
                <a:latin typeface="Verdana"/>
                <a:ea typeface="Times New Roman"/>
                <a:cs typeface="Times New Roman"/>
              </a:rPr>
              <a:t>hematogenous</a:t>
            </a:r>
            <a:r>
              <a:rPr lang="en-US" sz="1400" dirty="0" smtClean="0">
                <a:solidFill>
                  <a:prstClr val="black"/>
                </a:solidFill>
                <a:latin typeface="Verdana"/>
                <a:ea typeface="Times New Roman"/>
                <a:cs typeface="Times New Roman"/>
              </a:rPr>
              <a:t> route (purple); primarily involving the portal vein and liver. The ameba can also spread via a direct expansion (blue) causing a pulmonary infection, </a:t>
            </a:r>
            <a:r>
              <a:rPr lang="en-US" sz="1400" dirty="0" err="1" smtClean="0">
                <a:solidFill>
                  <a:prstClr val="black"/>
                </a:solidFill>
                <a:latin typeface="Verdana"/>
                <a:ea typeface="Times New Roman"/>
                <a:cs typeface="Times New Roman"/>
              </a:rPr>
              <a:t>cutaneous</a:t>
            </a:r>
            <a:r>
              <a:rPr lang="en-US" sz="1400" dirty="0" smtClean="0">
                <a:solidFill>
                  <a:prstClr val="black"/>
                </a:solidFill>
                <a:latin typeface="Verdana"/>
                <a:ea typeface="Times New Roman"/>
                <a:cs typeface="Times New Roman"/>
              </a:rPr>
              <a:t> lesions or </a:t>
            </a:r>
            <a:r>
              <a:rPr lang="en-US" sz="1400" dirty="0" err="1" smtClean="0">
                <a:solidFill>
                  <a:prstClr val="black"/>
                </a:solidFill>
                <a:latin typeface="Verdana"/>
                <a:ea typeface="Times New Roman"/>
                <a:cs typeface="Times New Roman"/>
              </a:rPr>
              <a:t>perianal</a:t>
            </a:r>
            <a:r>
              <a:rPr lang="en-US" sz="1400" dirty="0" smtClean="0">
                <a:solidFill>
                  <a:prstClr val="black"/>
                </a:solidFill>
                <a:latin typeface="Verdana"/>
                <a:ea typeface="Times New Roman"/>
                <a:cs typeface="Times New Roman"/>
              </a:rPr>
              <a:t> ulcers</a:t>
            </a:r>
            <a:endParaRPr lang="ru-RU" sz="1400" dirty="0">
              <a:solidFill>
                <a:prstClr val="black"/>
              </a:solidFill>
            </a:endParaRPr>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6480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CLINICAL PRESENTATION</a:t>
            </a:r>
            <a:r>
              <a:rPr lang="ru-RU" dirty="0" smtClean="0"/>
              <a:t/>
            </a:r>
            <a:br>
              <a:rPr lang="ru-RU" dirty="0" smtClean="0"/>
            </a:br>
            <a:endParaRPr lang="ru-RU" dirty="0"/>
          </a:p>
        </p:txBody>
      </p:sp>
      <p:sp>
        <p:nvSpPr>
          <p:cNvPr id="3" name="Содержимое 2"/>
          <p:cNvSpPr>
            <a:spLocks noGrp="1"/>
          </p:cNvSpPr>
          <p:nvPr>
            <p:ph idx="1"/>
          </p:nvPr>
        </p:nvSpPr>
        <p:spPr/>
        <p:txBody>
          <a:bodyPr>
            <a:normAutofit lnSpcReduction="10000"/>
          </a:bodyPr>
          <a:lstStyle/>
          <a:p>
            <a:r>
              <a:rPr lang="en-US" dirty="0" err="1" smtClean="0"/>
              <a:t>Amebiasis</a:t>
            </a:r>
            <a:r>
              <a:rPr lang="en-US" dirty="0" smtClean="0"/>
              <a:t> presents a wide range of clinical syndromes (Table) which reflects the potential for </a:t>
            </a:r>
            <a:r>
              <a:rPr lang="en-US" i="1" dirty="0" smtClean="0"/>
              <a:t>E. </a:t>
            </a:r>
            <a:r>
              <a:rPr lang="en-US" i="1" dirty="0" err="1" smtClean="0"/>
              <a:t>histolytica</a:t>
            </a:r>
            <a:r>
              <a:rPr lang="en-US" dirty="0" smtClean="0"/>
              <a:t> to become invasive and cause a </a:t>
            </a:r>
            <a:r>
              <a:rPr lang="en-US" dirty="0" smtClean="0">
                <a:hlinkClick r:id="rId2"/>
              </a:rPr>
              <a:t>progressive disease</a:t>
            </a:r>
            <a:r>
              <a:rPr lang="en-US" dirty="0" smtClean="0"/>
              <a:t>. The incubation period can range from a few days to months or years with 2-4 weeks being the most common. Transitions from one type of intestinal syndrome to another can occur and intestinal infections can give rise to </a:t>
            </a:r>
            <a:r>
              <a:rPr lang="en-US" dirty="0" err="1" smtClean="0"/>
              <a:t>extraintestinal</a:t>
            </a:r>
            <a:r>
              <a:rPr lang="en-US" dirty="0" smtClean="0"/>
              <a:t> infections.</a:t>
            </a:r>
            <a:endParaRPr lang="ru-RU" dirty="0" smtClean="0"/>
          </a:p>
          <a:p>
            <a:endParaRPr lang="ru-RU" dirty="0"/>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1143000"/>
          </a:xfrm>
        </p:spPr>
        <p:style>
          <a:lnRef idx="1">
            <a:schemeClr val="accent3"/>
          </a:lnRef>
          <a:fillRef idx="2">
            <a:schemeClr val="accent3"/>
          </a:fillRef>
          <a:effectRef idx="1">
            <a:schemeClr val="accent3"/>
          </a:effectRef>
          <a:fontRef idx="minor">
            <a:schemeClr val="dk1"/>
          </a:fontRef>
        </p:style>
        <p:txBody>
          <a:bodyPr/>
          <a:lstStyle/>
          <a:p>
            <a:r>
              <a:rPr lang="en-US" b="1" dirty="0" smtClean="0"/>
              <a:t>CLINICAL PRESENTATION</a:t>
            </a:r>
            <a:endParaRPr lang="ru-RU" dirty="0"/>
          </a:p>
        </p:txBody>
      </p:sp>
      <p:sp>
        <p:nvSpPr>
          <p:cNvPr id="3" name="Содержимое 2"/>
          <p:cNvSpPr>
            <a:spLocks noGrp="1"/>
          </p:cNvSpPr>
          <p:nvPr>
            <p:ph idx="1"/>
          </p:nvPr>
        </p:nvSpPr>
        <p:spPr>
          <a:xfrm>
            <a:off x="0" y="1124744"/>
            <a:ext cx="9144000" cy="5733256"/>
          </a:xfrm>
        </p:spPr>
        <p:txBody>
          <a:bodyPr>
            <a:normAutofit fontScale="62500" lnSpcReduction="20000"/>
          </a:bodyPr>
          <a:lstStyle/>
          <a:p>
            <a:r>
              <a:rPr lang="en-US" dirty="0" smtClean="0"/>
              <a:t>The majority of individuals diagnosed with </a:t>
            </a:r>
            <a:r>
              <a:rPr lang="en-US" i="1" dirty="0" smtClean="0"/>
              <a:t>E. </a:t>
            </a:r>
            <a:r>
              <a:rPr lang="en-US" i="1" dirty="0" err="1" smtClean="0"/>
              <a:t>histolytica</a:t>
            </a:r>
            <a:r>
              <a:rPr lang="en-US" dirty="0" smtClean="0"/>
              <a:t> (or </a:t>
            </a:r>
            <a:r>
              <a:rPr lang="en-US" i="1" dirty="0" smtClean="0"/>
              <a:t>E. </a:t>
            </a:r>
            <a:r>
              <a:rPr lang="en-US" i="1" dirty="0" err="1" smtClean="0"/>
              <a:t>dispar</a:t>
            </a:r>
            <a:r>
              <a:rPr lang="en-US" dirty="0" smtClean="0"/>
              <a:t>) exhibit no symptoms or have vague and nonspecific abdominal symptoms. This state can persist or progress to a symptomatic infection. Symptomatic </a:t>
            </a:r>
            <a:r>
              <a:rPr lang="en-US" dirty="0" err="1" smtClean="0"/>
              <a:t>nondysenteric</a:t>
            </a:r>
            <a:r>
              <a:rPr lang="en-US" dirty="0" smtClean="0"/>
              <a:t> infections exhibit variable symptoms ranging from mild and transient to intense and long lasting. Typical symptoms include: diarrhea, cramps, flatulence, nausea, and anorexia. The diarrhea frequently alternates with periods of constipation or soft stools. Stools sometimes contain mucus, but there is no visible blood.</a:t>
            </a:r>
            <a:endParaRPr lang="ru-RU" dirty="0" smtClean="0"/>
          </a:p>
          <a:p>
            <a:r>
              <a:rPr lang="en-US" dirty="0" smtClean="0"/>
              <a:t>Amebic dysentery usually starts slowly over several days with abdominal cramps, </a:t>
            </a:r>
            <a:r>
              <a:rPr lang="en-US" dirty="0" err="1" smtClean="0"/>
              <a:t>tenesmus</a:t>
            </a:r>
            <a:r>
              <a:rPr lang="en-US" dirty="0" smtClean="0"/>
              <a:t>, and </a:t>
            </a:r>
            <a:r>
              <a:rPr lang="en-US" dirty="0" err="1" smtClean="0"/>
              <a:t>occassional</a:t>
            </a:r>
            <a:r>
              <a:rPr lang="en-US" dirty="0" smtClean="0"/>
              <a:t> loose stools, but progresses to diarrhea with blood and mucus. Blood, mucus and pieces of necrotic tissue become more evident as the number of stools increases (10-20 or more per day) and stools will often contain little fecal material. A few patients may develop fever, vomiting, abdominal tenderness, or dehydration (especially children) as the severity of the disease increases. </a:t>
            </a:r>
            <a:r>
              <a:rPr lang="en-US" dirty="0" err="1" smtClean="0"/>
              <a:t>Fulminant</a:t>
            </a:r>
            <a:r>
              <a:rPr lang="en-US" dirty="0" smtClean="0"/>
              <a:t>, or </a:t>
            </a:r>
            <a:r>
              <a:rPr lang="en-US" dirty="0" err="1" smtClean="0"/>
              <a:t>grangrenous</a:t>
            </a:r>
            <a:r>
              <a:rPr lang="en-US" dirty="0" smtClean="0"/>
              <a:t>, </a:t>
            </a:r>
            <a:r>
              <a:rPr lang="en-US" dirty="0" err="1" smtClean="0"/>
              <a:t>colitus</a:t>
            </a:r>
            <a:r>
              <a:rPr lang="en-US" dirty="0" smtClean="0"/>
              <a:t> is a rare but extremely severe form of intestinal </a:t>
            </a:r>
            <a:r>
              <a:rPr lang="en-US" dirty="0" err="1" smtClean="0"/>
              <a:t>amebiasis</a:t>
            </a:r>
            <a:r>
              <a:rPr lang="en-US" dirty="0" smtClean="0"/>
              <a:t>. Patients present with severe bloody diarrhea, fever, and diffuse abdominal tenderness. Most of the mucosa is involved and mortality exceeds 50%. A chronic </a:t>
            </a:r>
            <a:r>
              <a:rPr lang="en-US" dirty="0" err="1" smtClean="0"/>
              <a:t>amebiasis</a:t>
            </a:r>
            <a:r>
              <a:rPr lang="en-US" dirty="0" smtClean="0"/>
              <a:t>, characterized by recurrent attacks of dysentery with intervening periods of mild or moderate gastrointestinal symptoms, can also occur.</a:t>
            </a:r>
            <a:endParaRPr lang="ru-RU" dirty="0" smtClean="0"/>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20688"/>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i="1" dirty="0" err="1" smtClean="0"/>
              <a:t>Fasciolopsis</a:t>
            </a:r>
            <a:r>
              <a:rPr lang="en-US" i="1" dirty="0" smtClean="0"/>
              <a:t> </a:t>
            </a:r>
            <a:r>
              <a:rPr lang="en-US" i="1" dirty="0" err="1" smtClean="0"/>
              <a:t>buski</a:t>
            </a:r>
            <a:endParaRPr lang="uk-UA" dirty="0"/>
          </a:p>
        </p:txBody>
      </p:sp>
      <p:sp>
        <p:nvSpPr>
          <p:cNvPr id="6" name="Місце для вмісту 5"/>
          <p:cNvSpPr>
            <a:spLocks noGrp="1"/>
          </p:cNvSpPr>
          <p:nvPr>
            <p:ph idx="1"/>
          </p:nvPr>
        </p:nvSpPr>
        <p:spPr>
          <a:xfrm>
            <a:off x="0" y="692696"/>
            <a:ext cx="9144000" cy="5433467"/>
          </a:xfrm>
        </p:spPr>
        <p:txBody>
          <a:bodyPr/>
          <a:lstStyle/>
          <a:p>
            <a:pPr>
              <a:buNone/>
            </a:pPr>
            <a:r>
              <a:rPr lang="en-US" i="1" dirty="0" smtClean="0"/>
              <a:t>	      </a:t>
            </a:r>
            <a:r>
              <a:rPr lang="en-US" i="1" dirty="0" err="1" smtClean="0"/>
              <a:t>Fasciolopsis</a:t>
            </a:r>
            <a:r>
              <a:rPr lang="en-US" i="1" dirty="0" smtClean="0"/>
              <a:t> </a:t>
            </a:r>
            <a:r>
              <a:rPr lang="en-US" i="1" dirty="0" err="1" smtClean="0"/>
              <a:t>buski</a:t>
            </a:r>
            <a:r>
              <a:rPr lang="en-US" dirty="0" smtClean="0"/>
              <a:t> is the largest intestinal fluke in humans. It causes a parasitic disease called </a:t>
            </a:r>
            <a:r>
              <a:rPr lang="en-US" dirty="0" err="1" smtClean="0"/>
              <a:t>fasciolopsiasis</a:t>
            </a:r>
            <a:r>
              <a:rPr lang="en-US" dirty="0" smtClean="0"/>
              <a:t> and is commonly known as the giant intestinal fluke. </a:t>
            </a:r>
            <a:r>
              <a:rPr lang="en-US" dirty="0" err="1" smtClean="0"/>
              <a:t>Fasciolopsiasis</a:t>
            </a:r>
            <a:r>
              <a:rPr lang="en-US" dirty="0" smtClean="0"/>
              <a:t> is endemic in China, India, Malaysia, South-East Asia and Taiwan, especially in areas, where pigs are raised and fed with freshwater plants. According to some estimates there are over 10 million infected people in East Asia.</a:t>
            </a:r>
            <a:endParaRPr lang="uk-UA" dirty="0"/>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1143000"/>
          </a:xfrm>
        </p:spPr>
        <p:style>
          <a:lnRef idx="1">
            <a:schemeClr val="accent3"/>
          </a:lnRef>
          <a:fillRef idx="2">
            <a:schemeClr val="accent3"/>
          </a:fillRef>
          <a:effectRef idx="1">
            <a:schemeClr val="accent3"/>
          </a:effectRef>
          <a:fontRef idx="minor">
            <a:schemeClr val="dk1"/>
          </a:fontRef>
        </p:style>
        <p:txBody>
          <a:bodyPr/>
          <a:lstStyle/>
          <a:p>
            <a:r>
              <a:rPr lang="en-US" b="1" dirty="0" smtClean="0"/>
              <a:t>CLINICAL PRESENTATION</a:t>
            </a:r>
            <a:endParaRPr lang="ru-RU" dirty="0"/>
          </a:p>
        </p:txBody>
      </p:sp>
      <p:sp>
        <p:nvSpPr>
          <p:cNvPr id="3" name="Содержимое 2"/>
          <p:cNvSpPr>
            <a:spLocks noGrp="1"/>
          </p:cNvSpPr>
          <p:nvPr>
            <p:ph idx="1"/>
          </p:nvPr>
        </p:nvSpPr>
        <p:spPr>
          <a:xfrm>
            <a:off x="0" y="1196752"/>
            <a:ext cx="9144000" cy="5661248"/>
          </a:xfrm>
        </p:spPr>
        <p:txBody>
          <a:bodyPr>
            <a:normAutofit fontScale="55000" lnSpcReduction="20000"/>
          </a:bodyPr>
          <a:lstStyle/>
          <a:p>
            <a:r>
              <a:rPr lang="en-US" dirty="0" err="1" smtClean="0"/>
              <a:t>Amebomas</a:t>
            </a:r>
            <a:r>
              <a:rPr lang="en-US" dirty="0" smtClean="0"/>
              <a:t> present as painful abdominal masses which occur most frequently in the </a:t>
            </a:r>
            <a:r>
              <a:rPr lang="en-US" dirty="0" err="1" smtClean="0"/>
              <a:t>cecum</a:t>
            </a:r>
            <a:r>
              <a:rPr lang="en-US" dirty="0" smtClean="0"/>
              <a:t> and ascending colon. Obstructive symptoms or hemorrhages may also be associated with an </a:t>
            </a:r>
            <a:r>
              <a:rPr lang="en-US" dirty="0" err="1" smtClean="0"/>
              <a:t>ameboma</a:t>
            </a:r>
            <a:r>
              <a:rPr lang="en-US" dirty="0" smtClean="0"/>
              <a:t>. </a:t>
            </a:r>
            <a:r>
              <a:rPr lang="en-US" dirty="0" err="1" smtClean="0"/>
              <a:t>Amebomas</a:t>
            </a:r>
            <a:r>
              <a:rPr lang="en-US" dirty="0" smtClean="0"/>
              <a:t> are infrequent and can be confused with carcinomas or tumors. </a:t>
            </a:r>
            <a:r>
              <a:rPr lang="en-US" dirty="0" err="1" smtClean="0"/>
              <a:t>Perianal</a:t>
            </a:r>
            <a:r>
              <a:rPr lang="en-US" dirty="0" smtClean="0"/>
              <a:t> ulcers are a form of </a:t>
            </a:r>
            <a:r>
              <a:rPr lang="en-US" dirty="0" err="1" smtClean="0"/>
              <a:t>cutaneous</a:t>
            </a:r>
            <a:r>
              <a:rPr lang="en-US" dirty="0" smtClean="0"/>
              <a:t> </a:t>
            </a:r>
            <a:r>
              <a:rPr lang="en-US" dirty="0" err="1" smtClean="0"/>
              <a:t>amebiasis</a:t>
            </a:r>
            <a:r>
              <a:rPr lang="en-US" dirty="0" smtClean="0"/>
              <a:t> that result from the direct spread of the intestinal infection.</a:t>
            </a:r>
            <a:endParaRPr lang="ru-RU" dirty="0" smtClean="0"/>
          </a:p>
          <a:p>
            <a:r>
              <a:rPr lang="en-US" dirty="0" smtClean="0"/>
              <a:t>Amebic liver abscesses are the most common form of </a:t>
            </a:r>
            <a:r>
              <a:rPr lang="en-US" dirty="0" err="1" smtClean="0"/>
              <a:t>extraintestinal</a:t>
            </a:r>
            <a:r>
              <a:rPr lang="en-US" dirty="0" smtClean="0"/>
              <a:t> </a:t>
            </a:r>
            <a:r>
              <a:rPr lang="en-US" dirty="0" err="1" smtClean="0"/>
              <a:t>amebiasis</a:t>
            </a:r>
            <a:r>
              <a:rPr lang="en-US" dirty="0" smtClean="0"/>
              <a:t>. The onset of hepatic symptoms can be rapid or gradual. Hepatic infections are characterized by </a:t>
            </a:r>
            <a:r>
              <a:rPr lang="en-US" dirty="0" err="1" smtClean="0"/>
              <a:t>hepatomegaly</a:t>
            </a:r>
            <a:r>
              <a:rPr lang="en-US" dirty="0" smtClean="0"/>
              <a:t>, liver tenderness, pain in the upper right quadrant, fever and anorexia. Fever sometimes occurs on a daily basis in the afternoon or evening. Liver function tests are usually normal or slightly abnormal and jaundice is unusual. Liver abscesses will occasionally rupture into the peritoneum resulting in peritonitis.</a:t>
            </a:r>
            <a:endParaRPr lang="ru-RU" dirty="0" smtClean="0"/>
          </a:p>
          <a:p>
            <a:r>
              <a:rPr lang="en-US" dirty="0" smtClean="0"/>
              <a:t>Pulmonary </a:t>
            </a:r>
            <a:r>
              <a:rPr lang="en-US" dirty="0" err="1" smtClean="0"/>
              <a:t>amebiasis</a:t>
            </a:r>
            <a:r>
              <a:rPr lang="en-US" dirty="0" smtClean="0"/>
              <a:t> is generally results from the direct extension of the liver abscess through the diaphragm. Clinical symptoms most often include cough, chest pain, </a:t>
            </a:r>
            <a:r>
              <a:rPr lang="en-US" dirty="0" err="1" smtClean="0"/>
              <a:t>dyspnea</a:t>
            </a:r>
            <a:r>
              <a:rPr lang="en-US" dirty="0" smtClean="0"/>
              <a:t> (difficult breathing), and fever. The sputum may be purulent or blood-stained and contain </a:t>
            </a:r>
            <a:r>
              <a:rPr lang="en-US" dirty="0" err="1" smtClean="0"/>
              <a:t>trophozoites</a:t>
            </a:r>
            <a:r>
              <a:rPr lang="en-US" dirty="0" smtClean="0"/>
              <a:t>. A profuse expectoration (</a:t>
            </a:r>
            <a:r>
              <a:rPr lang="en-US" dirty="0" err="1" smtClean="0"/>
              <a:t>ie</a:t>
            </a:r>
            <a:r>
              <a:rPr lang="en-US" dirty="0" smtClean="0"/>
              <a:t>, </a:t>
            </a:r>
            <a:r>
              <a:rPr lang="en-US" dirty="0" err="1" smtClean="0"/>
              <a:t>vomica</a:t>
            </a:r>
            <a:r>
              <a:rPr lang="en-US" dirty="0" smtClean="0"/>
              <a:t>) of purulent material can also occur. Primary metastasis to the lungs is rare, but does occur. Similarly, infection of other organs (</a:t>
            </a:r>
            <a:r>
              <a:rPr lang="en-US" dirty="0" err="1" smtClean="0"/>
              <a:t>eg</a:t>
            </a:r>
            <a:r>
              <a:rPr lang="en-US" dirty="0" smtClean="0"/>
              <a:t>., brain, spleen, pericardium) is also rare. Clinical symptoms are related to the affected organ.</a:t>
            </a:r>
            <a:endParaRPr lang="ru-RU" dirty="0" smtClean="0"/>
          </a:p>
          <a:p>
            <a:r>
              <a:rPr lang="en-US" dirty="0" err="1" smtClean="0"/>
              <a:t>Cutaneous</a:t>
            </a:r>
            <a:r>
              <a:rPr lang="en-US" dirty="0" smtClean="0"/>
              <a:t> </a:t>
            </a:r>
            <a:r>
              <a:rPr lang="en-US" dirty="0" err="1" smtClean="0"/>
              <a:t>amebiasis</a:t>
            </a:r>
            <a:r>
              <a:rPr lang="en-US" dirty="0" smtClean="0"/>
              <a:t> is the result of skin or mucus membranes being bathed in fluids containing </a:t>
            </a:r>
            <a:r>
              <a:rPr lang="en-US" dirty="0" err="1" smtClean="0"/>
              <a:t>trophozoites</a:t>
            </a:r>
            <a:r>
              <a:rPr lang="en-US" dirty="0" smtClean="0"/>
              <a:t>. This contact can be the result of fistula (intestinal, hepatic, </a:t>
            </a:r>
            <a:r>
              <a:rPr lang="en-US" dirty="0" err="1" smtClean="0"/>
              <a:t>perineal</a:t>
            </a:r>
            <a:r>
              <a:rPr lang="en-US" dirty="0" smtClean="0"/>
              <a:t>) or an invasion of the genitalia. </a:t>
            </a:r>
            <a:r>
              <a:rPr lang="en-US" dirty="0" err="1" smtClean="0"/>
              <a:t>Cutaneous</a:t>
            </a:r>
            <a:r>
              <a:rPr lang="en-US" dirty="0" smtClean="0"/>
              <a:t> lesions have a wet, granular, necrotic surface with prominent borders and can be highly destructive. Clinical diagnosis is difficult and is usually considered with epidemiological risk factors (</a:t>
            </a:r>
            <a:r>
              <a:rPr lang="en-US" dirty="0" err="1" smtClean="0"/>
              <a:t>eg</a:t>
            </a:r>
            <a:r>
              <a:rPr lang="en-US" dirty="0" smtClean="0"/>
              <a:t>., endemic areas, male homosexuality, etc.).</a:t>
            </a:r>
            <a:endParaRPr lang="ru-RU" dirty="0" smtClean="0"/>
          </a:p>
          <a:p>
            <a:endParaRPr lang="ru-RU" dirty="0"/>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24744"/>
          </a:xfrm>
        </p:spPr>
        <p:txBody>
          <a:bodyPr>
            <a:normAutofit fontScale="90000"/>
          </a:bodyPr>
          <a:lstStyle/>
          <a:p>
            <a:r>
              <a:rPr lang="ru-RU" b="1" dirty="0" smtClean="0"/>
              <a:t>DIAGNOSIS, TREATMENT AND CONTROL</a:t>
            </a:r>
            <a:endParaRPr lang="ru-RU" dirty="0" smtClean="0"/>
          </a:p>
        </p:txBody>
      </p:sp>
      <p:sp>
        <p:nvSpPr>
          <p:cNvPr id="3" name="Содержимое 2"/>
          <p:cNvSpPr>
            <a:spLocks noGrp="1"/>
          </p:cNvSpPr>
          <p:nvPr>
            <p:ph idx="1"/>
          </p:nvPr>
        </p:nvSpPr>
        <p:spPr>
          <a:xfrm>
            <a:off x="1043608" y="1124744"/>
            <a:ext cx="8100392" cy="5733256"/>
          </a:xfrm>
        </p:spPr>
        <p:txBody>
          <a:bodyPr>
            <a:normAutofit fontScale="70000" lnSpcReduction="20000"/>
          </a:bodyPr>
          <a:lstStyle/>
          <a:p>
            <a:r>
              <a:rPr lang="ru-RU" b="1" dirty="0" err="1" smtClean="0"/>
              <a:t>Diagnosis</a:t>
            </a:r>
            <a:endParaRPr lang="ru-RU" sz="2400" dirty="0" smtClean="0"/>
          </a:p>
          <a:p>
            <a:r>
              <a:rPr lang="ru-RU" b="1" dirty="0" err="1" smtClean="0"/>
              <a:t>Intestinal</a:t>
            </a:r>
            <a:r>
              <a:rPr lang="ru-RU" b="1" dirty="0" smtClean="0"/>
              <a:t> </a:t>
            </a:r>
            <a:r>
              <a:rPr lang="ru-RU" b="1" dirty="0" err="1" smtClean="0"/>
              <a:t>Disease</a:t>
            </a:r>
            <a:r>
              <a:rPr lang="ru-RU" dirty="0" smtClean="0"/>
              <a:t> </a:t>
            </a:r>
            <a:endParaRPr lang="ru-RU" sz="2800" dirty="0" smtClean="0"/>
          </a:p>
          <a:p>
            <a:pPr lvl="0"/>
            <a:r>
              <a:rPr lang="ru-RU" dirty="0" err="1" smtClean="0"/>
              <a:t>stool</a:t>
            </a:r>
            <a:r>
              <a:rPr lang="ru-RU" dirty="0" smtClean="0"/>
              <a:t> </a:t>
            </a:r>
            <a:r>
              <a:rPr lang="ru-RU" dirty="0" err="1" smtClean="0"/>
              <a:t>examination</a:t>
            </a:r>
            <a:endParaRPr lang="ru-RU" sz="2800" dirty="0" smtClean="0"/>
          </a:p>
          <a:p>
            <a:pPr lvl="1"/>
            <a:r>
              <a:rPr lang="ru-RU" dirty="0" err="1" smtClean="0"/>
              <a:t>cysts</a:t>
            </a:r>
            <a:r>
              <a:rPr lang="ru-RU" dirty="0" smtClean="0"/>
              <a:t> </a:t>
            </a:r>
            <a:r>
              <a:rPr lang="ru-RU" dirty="0" err="1" smtClean="0"/>
              <a:t>and</a:t>
            </a:r>
            <a:r>
              <a:rPr lang="ru-RU" dirty="0" smtClean="0"/>
              <a:t>/</a:t>
            </a:r>
            <a:r>
              <a:rPr lang="ru-RU" dirty="0" err="1" smtClean="0"/>
              <a:t>or</a:t>
            </a:r>
            <a:r>
              <a:rPr lang="ru-RU" dirty="0" smtClean="0"/>
              <a:t> </a:t>
            </a:r>
            <a:r>
              <a:rPr lang="ru-RU" dirty="0" err="1" smtClean="0"/>
              <a:t>trophozoites</a:t>
            </a:r>
            <a:endParaRPr lang="ru-RU" sz="2400" dirty="0" smtClean="0"/>
          </a:p>
          <a:p>
            <a:pPr lvl="0"/>
            <a:r>
              <a:rPr lang="ru-RU" dirty="0" err="1" smtClean="0"/>
              <a:t>sigmoidoscopy</a:t>
            </a:r>
            <a:endParaRPr lang="ru-RU" sz="2800" dirty="0" smtClean="0"/>
          </a:p>
          <a:p>
            <a:pPr lvl="1"/>
            <a:r>
              <a:rPr lang="ru-RU" dirty="0" err="1" smtClean="0"/>
              <a:t>lesions</a:t>
            </a:r>
            <a:r>
              <a:rPr lang="ru-RU" dirty="0" smtClean="0"/>
              <a:t>, </a:t>
            </a:r>
            <a:r>
              <a:rPr lang="ru-RU" dirty="0" err="1" smtClean="0"/>
              <a:t>aspirate</a:t>
            </a:r>
            <a:r>
              <a:rPr lang="ru-RU" dirty="0" smtClean="0"/>
              <a:t>, </a:t>
            </a:r>
            <a:r>
              <a:rPr lang="ru-RU" dirty="0" err="1" smtClean="0"/>
              <a:t>biopsy</a:t>
            </a:r>
            <a:endParaRPr lang="ru-RU" sz="2400" dirty="0" smtClean="0"/>
          </a:p>
          <a:p>
            <a:pPr lvl="0"/>
            <a:r>
              <a:rPr lang="ru-RU" dirty="0" err="1" smtClean="0"/>
              <a:t>antigen</a:t>
            </a:r>
            <a:r>
              <a:rPr lang="ru-RU" dirty="0" smtClean="0"/>
              <a:t> </a:t>
            </a:r>
            <a:r>
              <a:rPr lang="ru-RU" dirty="0" err="1" smtClean="0"/>
              <a:t>detection</a:t>
            </a:r>
            <a:endParaRPr lang="ru-RU" sz="2800" dirty="0" smtClean="0"/>
          </a:p>
          <a:p>
            <a:pPr lvl="1"/>
            <a:r>
              <a:rPr lang="ru-RU" dirty="0" err="1" smtClean="0"/>
              <a:t>histolytica</a:t>
            </a:r>
            <a:r>
              <a:rPr lang="ru-RU" dirty="0" smtClean="0"/>
              <a:t>/</a:t>
            </a:r>
            <a:r>
              <a:rPr lang="ru-RU" dirty="0" err="1" smtClean="0"/>
              <a:t>dispar</a:t>
            </a:r>
            <a:endParaRPr lang="ru-RU" sz="2400" dirty="0" smtClean="0"/>
          </a:p>
          <a:p>
            <a:r>
              <a:rPr lang="ru-RU" b="1" dirty="0" err="1" smtClean="0"/>
              <a:t>Extraintestinal</a:t>
            </a:r>
            <a:r>
              <a:rPr lang="ru-RU" b="1" dirty="0" smtClean="0"/>
              <a:t> (</a:t>
            </a:r>
            <a:r>
              <a:rPr lang="ru-RU" b="1" dirty="0" err="1" smtClean="0"/>
              <a:t>hepatic</a:t>
            </a:r>
            <a:r>
              <a:rPr lang="ru-RU" b="1" dirty="0" smtClean="0"/>
              <a:t>) </a:t>
            </a:r>
            <a:r>
              <a:rPr lang="ru-RU" b="1" dirty="0" err="1" smtClean="0"/>
              <a:t>Disease</a:t>
            </a:r>
            <a:r>
              <a:rPr lang="ru-RU" dirty="0" smtClean="0"/>
              <a:t> </a:t>
            </a:r>
            <a:endParaRPr lang="ru-RU" sz="2800" dirty="0" smtClean="0"/>
          </a:p>
          <a:p>
            <a:pPr lvl="0"/>
            <a:r>
              <a:rPr lang="ru-RU" dirty="0" err="1" smtClean="0"/>
              <a:t>serology</a:t>
            </a:r>
            <a:endParaRPr lang="ru-RU" sz="2800" dirty="0" smtClean="0"/>
          </a:p>
          <a:p>
            <a:pPr lvl="1"/>
            <a:r>
              <a:rPr lang="ru-RU" dirty="0" err="1" smtClean="0"/>
              <a:t>current</a:t>
            </a:r>
            <a:r>
              <a:rPr lang="ru-RU" dirty="0" smtClean="0"/>
              <a:t> </a:t>
            </a:r>
            <a:r>
              <a:rPr lang="ru-RU" dirty="0" err="1" smtClean="0"/>
              <a:t>or</a:t>
            </a:r>
            <a:r>
              <a:rPr lang="ru-RU" dirty="0" smtClean="0"/>
              <a:t> </a:t>
            </a:r>
            <a:r>
              <a:rPr lang="ru-RU" dirty="0" err="1" smtClean="0"/>
              <a:t>past</a:t>
            </a:r>
            <a:r>
              <a:rPr lang="ru-RU" dirty="0" smtClean="0"/>
              <a:t>?</a:t>
            </a:r>
            <a:endParaRPr lang="ru-RU" sz="2400" dirty="0" smtClean="0"/>
          </a:p>
          <a:p>
            <a:pPr lvl="0"/>
            <a:r>
              <a:rPr lang="ru-RU" dirty="0" err="1" smtClean="0"/>
              <a:t>imaging</a:t>
            </a:r>
            <a:endParaRPr lang="ru-RU" sz="2800" dirty="0" smtClean="0"/>
          </a:p>
          <a:p>
            <a:pPr lvl="1"/>
            <a:r>
              <a:rPr lang="ru-RU" dirty="0" smtClean="0"/>
              <a:t>CT, MRI, </a:t>
            </a:r>
            <a:r>
              <a:rPr lang="ru-RU" dirty="0" err="1" smtClean="0"/>
              <a:t>ultrasound</a:t>
            </a:r>
            <a:endParaRPr lang="ru-RU" sz="2400" dirty="0" smtClean="0"/>
          </a:p>
          <a:p>
            <a:pPr lvl="0"/>
            <a:r>
              <a:rPr lang="ru-RU" dirty="0" err="1" smtClean="0"/>
              <a:t>abscess</a:t>
            </a:r>
            <a:r>
              <a:rPr lang="ru-RU" dirty="0" smtClean="0"/>
              <a:t> </a:t>
            </a:r>
            <a:r>
              <a:rPr lang="ru-RU" dirty="0" err="1" smtClean="0"/>
              <a:t>aspiration</a:t>
            </a:r>
            <a:endParaRPr lang="ru-RU" sz="2800" dirty="0" smtClean="0"/>
          </a:p>
          <a:p>
            <a:pPr lvl="1"/>
            <a:r>
              <a:rPr lang="ru-RU" dirty="0" err="1" smtClean="0"/>
              <a:t>only</a:t>
            </a:r>
            <a:r>
              <a:rPr lang="ru-RU" dirty="0" smtClean="0"/>
              <a:t> </a:t>
            </a:r>
            <a:r>
              <a:rPr lang="ru-RU" dirty="0" err="1" smtClean="0"/>
              <a:t>select</a:t>
            </a:r>
            <a:r>
              <a:rPr lang="ru-RU" dirty="0" smtClean="0"/>
              <a:t> </a:t>
            </a:r>
            <a:r>
              <a:rPr lang="ru-RU" dirty="0" err="1" smtClean="0"/>
              <a:t>cases</a:t>
            </a:r>
            <a:endParaRPr lang="ru-RU" sz="2400" dirty="0" smtClean="0"/>
          </a:p>
          <a:p>
            <a:pPr lvl="1"/>
            <a:r>
              <a:rPr lang="ru-RU" dirty="0" err="1" smtClean="0"/>
              <a:t>reddish</a:t>
            </a:r>
            <a:r>
              <a:rPr lang="ru-RU" dirty="0" smtClean="0"/>
              <a:t> </a:t>
            </a:r>
            <a:r>
              <a:rPr lang="ru-RU" dirty="0" err="1" smtClean="0"/>
              <a:t>brown</a:t>
            </a:r>
            <a:r>
              <a:rPr lang="ru-RU" dirty="0" smtClean="0"/>
              <a:t> </a:t>
            </a:r>
            <a:r>
              <a:rPr lang="ru-RU" dirty="0" err="1" smtClean="0"/>
              <a:t>liquid</a:t>
            </a:r>
            <a:endParaRPr lang="ru-RU" sz="2400" dirty="0" smtClean="0"/>
          </a:p>
          <a:p>
            <a:pPr lvl="1"/>
            <a:r>
              <a:rPr lang="ru-RU" dirty="0" err="1" smtClean="0"/>
              <a:t>trophozoites</a:t>
            </a:r>
            <a:r>
              <a:rPr lang="ru-RU" dirty="0" smtClean="0"/>
              <a:t> </a:t>
            </a:r>
            <a:r>
              <a:rPr lang="ru-RU" dirty="0" err="1" smtClean="0"/>
              <a:t>at</a:t>
            </a:r>
            <a:r>
              <a:rPr lang="ru-RU" dirty="0" smtClean="0"/>
              <a:t> </a:t>
            </a:r>
            <a:r>
              <a:rPr lang="ru-RU" dirty="0" err="1" smtClean="0"/>
              <a:t>abscess</a:t>
            </a:r>
            <a:r>
              <a:rPr lang="ru-RU" dirty="0" smtClean="0"/>
              <a:t> </a:t>
            </a:r>
            <a:r>
              <a:rPr lang="ru-RU" dirty="0" err="1" smtClean="0"/>
              <a:t>wall</a:t>
            </a:r>
            <a:endParaRPr lang="ru-RU" sz="2400" dirty="0" smtClean="0"/>
          </a:p>
          <a:p>
            <a:endParaRPr lang="ru-RU" dirty="0"/>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style>
          <a:lnRef idx="1">
            <a:schemeClr val="accent3"/>
          </a:lnRef>
          <a:fillRef idx="2">
            <a:schemeClr val="accent3"/>
          </a:fillRef>
          <a:effectRef idx="1">
            <a:schemeClr val="accent3"/>
          </a:effectRef>
          <a:fontRef idx="minor">
            <a:schemeClr val="dk1"/>
          </a:fontRef>
        </p:style>
        <p:txBody>
          <a:bodyPr>
            <a:normAutofit/>
          </a:bodyPr>
          <a:lstStyle/>
          <a:p>
            <a:r>
              <a:rPr lang="ru-RU" sz="1800" b="1" dirty="0" smtClean="0"/>
              <a:t>DIAGNOSIS, TREATMENT AND CONTROL</a:t>
            </a:r>
            <a:endParaRPr lang="ru-RU" sz="1800" dirty="0"/>
          </a:p>
        </p:txBody>
      </p:sp>
      <p:sp>
        <p:nvSpPr>
          <p:cNvPr id="3" name="Содержимое 2"/>
          <p:cNvSpPr>
            <a:spLocks noGrp="1"/>
          </p:cNvSpPr>
          <p:nvPr>
            <p:ph idx="1"/>
          </p:nvPr>
        </p:nvSpPr>
        <p:spPr>
          <a:xfrm>
            <a:off x="0" y="980728"/>
            <a:ext cx="9144000" cy="5616624"/>
          </a:xfrm>
        </p:spPr>
        <p:txBody>
          <a:bodyPr>
            <a:normAutofit fontScale="47500" lnSpcReduction="20000"/>
          </a:bodyPr>
          <a:lstStyle/>
          <a:p>
            <a:r>
              <a:rPr lang="en-US" sz="3800" dirty="0" smtClean="0"/>
              <a:t>Definitive diagnosis of </a:t>
            </a:r>
            <a:r>
              <a:rPr lang="en-US" sz="3800" dirty="0" err="1" smtClean="0"/>
              <a:t>amebiasis</a:t>
            </a:r>
            <a:r>
              <a:rPr lang="en-US" sz="3800" dirty="0" smtClean="0"/>
              <a:t> requires the demonstration of </a:t>
            </a:r>
            <a:r>
              <a:rPr lang="en-US" sz="3800" i="1" dirty="0" smtClean="0"/>
              <a:t>E. </a:t>
            </a:r>
            <a:r>
              <a:rPr lang="en-US" sz="3800" i="1" dirty="0" err="1" smtClean="0"/>
              <a:t>histolytica</a:t>
            </a:r>
            <a:r>
              <a:rPr lang="en-US" sz="3800" dirty="0" smtClean="0"/>
              <a:t> cysts or </a:t>
            </a:r>
            <a:r>
              <a:rPr lang="en-US" sz="3800" dirty="0" err="1" smtClean="0"/>
              <a:t>trophozoites</a:t>
            </a:r>
            <a:r>
              <a:rPr lang="en-US" sz="3800" dirty="0" smtClean="0"/>
              <a:t> in feces or tissues. Stool specimens should be preserved and stained and microscopically examined. Cysts will tend to predominate in formed stools and </a:t>
            </a:r>
            <a:r>
              <a:rPr lang="en-US" sz="3800" dirty="0" err="1" smtClean="0"/>
              <a:t>trophozoites</a:t>
            </a:r>
            <a:r>
              <a:rPr lang="en-US" sz="3800" dirty="0" smtClean="0"/>
              <a:t> in diarrheic stools. Fresh stools can also be immediately examined for motile </a:t>
            </a:r>
            <a:r>
              <a:rPr lang="en-US" sz="3800" dirty="0" err="1" smtClean="0"/>
              <a:t>trophozoites</a:t>
            </a:r>
            <a:r>
              <a:rPr lang="en-US" sz="3800" dirty="0" smtClean="0"/>
              <a:t> which exhibit a progressive motility. </a:t>
            </a:r>
            <a:r>
              <a:rPr lang="en-US" sz="3800" dirty="0" err="1" smtClean="0"/>
              <a:t>Sigmoidoscopy</a:t>
            </a:r>
            <a:r>
              <a:rPr lang="en-US" sz="3800" dirty="0" smtClean="0"/>
              <a:t> may reveal the characteristic ulcers, especially in more severe disease. Aspirates or biopsies should also be examined microscopically for </a:t>
            </a:r>
            <a:r>
              <a:rPr lang="en-US" sz="3800" dirty="0" err="1" smtClean="0"/>
              <a:t>trophozoites</a:t>
            </a:r>
            <a:r>
              <a:rPr lang="en-US" sz="3800" dirty="0" smtClean="0"/>
              <a:t>. </a:t>
            </a:r>
            <a:endParaRPr lang="ru-RU" sz="3800" dirty="0" smtClean="0"/>
          </a:p>
          <a:p>
            <a:r>
              <a:rPr lang="en-US" sz="3800" i="1" dirty="0" smtClean="0"/>
              <a:t>E. </a:t>
            </a:r>
            <a:r>
              <a:rPr lang="en-US" sz="3800" i="1" dirty="0" err="1" smtClean="0"/>
              <a:t>histolytica</a:t>
            </a:r>
            <a:r>
              <a:rPr lang="en-US" sz="3800" dirty="0" smtClean="0"/>
              <a:t> and </a:t>
            </a:r>
            <a:r>
              <a:rPr lang="en-US" sz="3800" i="1" dirty="0" smtClean="0"/>
              <a:t>E. </a:t>
            </a:r>
            <a:r>
              <a:rPr lang="en-US" sz="3800" i="1" dirty="0" err="1" smtClean="0"/>
              <a:t>dispar</a:t>
            </a:r>
            <a:r>
              <a:rPr lang="en-US" sz="3800" dirty="0" smtClean="0"/>
              <a:t> cannot be distinguished on morphological criteria. Antigen detection kits are available for the positive identification of these species. One such rapid antigen detection test is the </a:t>
            </a:r>
            <a:r>
              <a:rPr lang="en-US" sz="3800" i="1" dirty="0" smtClean="0">
                <a:hlinkClick r:id="rId2"/>
              </a:rPr>
              <a:t>E. HISTOLYTICA QUIK CHEK</a:t>
            </a:r>
            <a:r>
              <a:rPr lang="en-US" sz="3800" dirty="0" smtClean="0"/>
              <a:t> (</a:t>
            </a:r>
            <a:r>
              <a:rPr lang="en-US" sz="3800" dirty="0" err="1" smtClean="0"/>
              <a:t>TechLab</a:t>
            </a:r>
            <a:r>
              <a:rPr lang="en-US" sz="3800" dirty="0" smtClean="0"/>
              <a:t>, Inc). </a:t>
            </a:r>
            <a:endParaRPr lang="ru-RU" sz="3800" dirty="0" smtClean="0"/>
          </a:p>
          <a:p>
            <a:r>
              <a:rPr lang="en-US" sz="3800" dirty="0" smtClean="0"/>
              <a:t>Serology is especially useful for the diagnosis of </a:t>
            </a:r>
            <a:r>
              <a:rPr lang="en-US" sz="3800" dirty="0" err="1" smtClean="0"/>
              <a:t>extraintestinal</a:t>
            </a:r>
            <a:r>
              <a:rPr lang="en-US" sz="3800" dirty="0" smtClean="0"/>
              <a:t> </a:t>
            </a:r>
            <a:r>
              <a:rPr lang="en-US" sz="3800" dirty="0" err="1" smtClean="0"/>
              <a:t>amebiasis</a:t>
            </a:r>
            <a:r>
              <a:rPr lang="en-US" sz="3800" dirty="0" smtClean="0"/>
              <a:t>. Greater than 90% of patients with invasive colitis and liver abscesses exhibit serum antibodies against </a:t>
            </a:r>
            <a:r>
              <a:rPr lang="en-US" sz="3800" i="1" dirty="0" smtClean="0"/>
              <a:t>E. </a:t>
            </a:r>
            <a:r>
              <a:rPr lang="en-US" sz="3800" i="1" dirty="0" err="1" smtClean="0"/>
              <a:t>histolytica</a:t>
            </a:r>
            <a:r>
              <a:rPr lang="en-US" sz="3800" dirty="0" smtClean="0"/>
              <a:t>. However, the antibodies can persist for years and distinguishing past and current infections may pose problems in endemic areas. Non-invasive imaging techniques (</a:t>
            </a:r>
            <a:r>
              <a:rPr lang="en-US" sz="3800" dirty="0" err="1" smtClean="0"/>
              <a:t>eg</a:t>
            </a:r>
            <a:r>
              <a:rPr lang="en-US" sz="3800" dirty="0" smtClean="0"/>
              <a:t>., ultrasound, CT, MRI) can be used to detect hepatic abscesses. It is also possible to aspirate hepatic abscesses. However, this is rarely done and only indicated in selected cases (</a:t>
            </a:r>
            <a:r>
              <a:rPr lang="en-US" sz="3800" dirty="0" err="1" smtClean="0"/>
              <a:t>eg</a:t>
            </a:r>
            <a:r>
              <a:rPr lang="en-US" sz="3800" dirty="0" smtClean="0"/>
              <a:t>., serology and imaging not available, therapeutic purposes). The aspirate is usually a thick reddish brown liquid that rarely contains </a:t>
            </a:r>
            <a:r>
              <a:rPr lang="en-US" sz="3800" dirty="0" err="1" smtClean="0"/>
              <a:t>trophozoites</a:t>
            </a:r>
            <a:r>
              <a:rPr lang="en-US" sz="3800" dirty="0" smtClean="0"/>
              <a:t>. </a:t>
            </a:r>
            <a:r>
              <a:rPr lang="en-US" sz="3800" dirty="0" err="1" smtClean="0"/>
              <a:t>Trophozoites</a:t>
            </a:r>
            <a:r>
              <a:rPr lang="en-US" sz="3800" dirty="0" smtClean="0"/>
              <a:t> are most likely to be found at the abscess wall and not in the necrotic debris at the abscess center.</a:t>
            </a:r>
            <a:endParaRPr lang="ru-RU" sz="3800" dirty="0" smtClean="0"/>
          </a:p>
          <a:p>
            <a:endParaRPr lang="ru-RU" dirty="0"/>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style>
          <a:lnRef idx="1">
            <a:schemeClr val="accent3"/>
          </a:lnRef>
          <a:fillRef idx="2">
            <a:schemeClr val="accent3"/>
          </a:fillRef>
          <a:effectRef idx="1">
            <a:schemeClr val="accent3"/>
          </a:effectRef>
          <a:fontRef idx="minor">
            <a:schemeClr val="dk1"/>
          </a:fontRef>
        </p:style>
        <p:txBody>
          <a:bodyPr>
            <a:normAutofit/>
          </a:bodyPr>
          <a:lstStyle/>
          <a:p>
            <a:r>
              <a:rPr lang="ru-RU" sz="3200" b="1" dirty="0" err="1" smtClean="0"/>
              <a:t>Amebiasis</a:t>
            </a:r>
            <a:r>
              <a:rPr lang="ru-RU" sz="3200" b="1" dirty="0" smtClean="0"/>
              <a:t> </a:t>
            </a:r>
            <a:r>
              <a:rPr lang="ru-RU" sz="3200" b="1" dirty="0" err="1" smtClean="0"/>
              <a:t>Treatment</a:t>
            </a:r>
            <a:endParaRPr lang="ru-RU" sz="3200" dirty="0"/>
          </a:p>
        </p:txBody>
      </p:sp>
      <p:sp>
        <p:nvSpPr>
          <p:cNvPr id="3" name="Содержимое 2"/>
          <p:cNvSpPr>
            <a:spLocks noGrp="1"/>
          </p:cNvSpPr>
          <p:nvPr>
            <p:ph idx="1"/>
          </p:nvPr>
        </p:nvSpPr>
        <p:spPr>
          <a:xfrm>
            <a:off x="683568" y="1196752"/>
            <a:ext cx="8460432" cy="4929411"/>
          </a:xfrm>
        </p:spPr>
        <p:txBody>
          <a:bodyPr>
            <a:normAutofit fontScale="77500" lnSpcReduction="20000"/>
          </a:bodyPr>
          <a:lstStyle/>
          <a:p>
            <a:r>
              <a:rPr lang="en-US" dirty="0" smtClean="0"/>
              <a:t>Several drugs are available for the treatment of </a:t>
            </a:r>
            <a:r>
              <a:rPr lang="en-US" dirty="0" err="1" smtClean="0"/>
              <a:t>amebiasis</a:t>
            </a:r>
            <a:r>
              <a:rPr lang="en-US" dirty="0" smtClean="0"/>
              <a:t> and the choice of drug(s) depends on the clinical stage of the infection (Table). The prognosis following treatment is generally good in uncomplicated cases. In cases where </a:t>
            </a:r>
            <a:r>
              <a:rPr lang="en-US" i="1" dirty="0" smtClean="0"/>
              <a:t>E. </a:t>
            </a:r>
            <a:r>
              <a:rPr lang="en-US" i="1" dirty="0" err="1" smtClean="0"/>
              <a:t>histolytica</a:t>
            </a:r>
            <a:r>
              <a:rPr lang="en-US" dirty="0" smtClean="0"/>
              <a:t> is confirmed or the species (</a:t>
            </a:r>
            <a:r>
              <a:rPr lang="en-US" dirty="0" err="1" smtClean="0"/>
              <a:t>ie</a:t>
            </a:r>
            <a:r>
              <a:rPr lang="en-US" dirty="0" smtClean="0"/>
              <a:t>, </a:t>
            </a:r>
            <a:r>
              <a:rPr lang="en-US" dirty="0" err="1" smtClean="0"/>
              <a:t>dispar</a:t>
            </a:r>
            <a:r>
              <a:rPr lang="en-US" dirty="0" smtClean="0"/>
              <a:t> or </a:t>
            </a:r>
            <a:r>
              <a:rPr lang="en-US" dirty="0" err="1" smtClean="0"/>
              <a:t>histolytica</a:t>
            </a:r>
            <a:r>
              <a:rPr lang="en-US" dirty="0" smtClean="0"/>
              <a:t>) is unknown, asymptomatic cyst passers should be treated to prevent the progression to severe disease and to control the spread of the disease. However, in many endemic areas, where the rates of </a:t>
            </a:r>
            <a:r>
              <a:rPr lang="en-US" dirty="0" err="1" smtClean="0"/>
              <a:t>reinfection</a:t>
            </a:r>
            <a:r>
              <a:rPr lang="en-US" dirty="0" smtClean="0"/>
              <a:t> are high and treatment is expensive, the standard practice is to only treat symptomatic cases. </a:t>
            </a:r>
            <a:r>
              <a:rPr lang="en-US" dirty="0" err="1" smtClean="0"/>
              <a:t>Metronidazole</a:t>
            </a:r>
            <a:r>
              <a:rPr lang="en-US" dirty="0" smtClean="0"/>
              <a:t> or </a:t>
            </a:r>
            <a:r>
              <a:rPr lang="en-US" dirty="0" err="1" smtClean="0"/>
              <a:t>tinidazole</a:t>
            </a:r>
            <a:r>
              <a:rPr lang="en-US" dirty="0" smtClean="0"/>
              <a:t> (if available) is recommended for all symptomatic infections. This treatment should be followed by or combined with </a:t>
            </a:r>
            <a:r>
              <a:rPr lang="en-US" dirty="0" err="1" smtClean="0"/>
              <a:t>lumenal</a:t>
            </a:r>
            <a:r>
              <a:rPr lang="en-US" dirty="0" smtClean="0"/>
              <a:t> </a:t>
            </a:r>
            <a:r>
              <a:rPr lang="en-US" dirty="0" err="1" smtClean="0"/>
              <a:t>antiamebic</a:t>
            </a:r>
            <a:r>
              <a:rPr lang="en-US" dirty="0" smtClean="0"/>
              <a:t> drugs as described for asymptomatic patients. </a:t>
            </a:r>
            <a:endParaRPr lang="ru-RU" dirty="0" smtClean="0"/>
          </a:p>
          <a:p>
            <a:endParaRPr lang="ru-RU" dirty="0"/>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b="1" dirty="0" err="1" smtClean="0"/>
              <a:t>Amebiasis</a:t>
            </a:r>
            <a:r>
              <a:rPr lang="ru-RU" b="1" dirty="0" smtClean="0"/>
              <a:t> </a:t>
            </a:r>
            <a:r>
              <a:rPr lang="ru-RU" b="1" dirty="0" err="1" smtClean="0"/>
              <a:t>Treatment</a:t>
            </a:r>
            <a:r>
              <a:rPr lang="ru-RU" dirty="0" smtClean="0"/>
              <a:t/>
            </a:r>
            <a:br>
              <a:rPr lang="ru-RU" dirty="0" smtClean="0"/>
            </a:br>
            <a:endParaRPr lang="ru-RU" dirty="0"/>
          </a:p>
        </p:txBody>
      </p:sp>
      <p:sp>
        <p:nvSpPr>
          <p:cNvPr id="3" name="Содержимое 2"/>
          <p:cNvSpPr>
            <a:spLocks noGrp="1"/>
          </p:cNvSpPr>
          <p:nvPr>
            <p:ph idx="1"/>
          </p:nvPr>
        </p:nvSpPr>
        <p:spPr>
          <a:xfrm>
            <a:off x="1403648" y="1600200"/>
            <a:ext cx="7283152" cy="4525963"/>
          </a:xfrm>
        </p:spPr>
        <p:txBody>
          <a:bodyPr>
            <a:normAutofit fontScale="85000" lnSpcReduction="20000"/>
          </a:bodyPr>
          <a:lstStyle/>
          <a:p>
            <a:pPr>
              <a:buNone/>
            </a:pPr>
            <a:r>
              <a:rPr lang="ru-RU" b="1" dirty="0" err="1" smtClean="0"/>
              <a:t>Drugs</a:t>
            </a:r>
            <a:endParaRPr lang="ru-RU" dirty="0" smtClean="0"/>
          </a:p>
          <a:p>
            <a:r>
              <a:rPr lang="en-US" dirty="0" err="1" smtClean="0"/>
              <a:t>Iodoquinol</a:t>
            </a:r>
            <a:r>
              <a:rPr lang="en-US" dirty="0" smtClean="0"/>
              <a:t>, </a:t>
            </a:r>
            <a:r>
              <a:rPr lang="en-US" dirty="0" err="1" smtClean="0"/>
              <a:t>Paromomycin</a:t>
            </a:r>
            <a:r>
              <a:rPr lang="en-US" dirty="0" smtClean="0"/>
              <a:t>, or </a:t>
            </a:r>
            <a:r>
              <a:rPr lang="en-US" dirty="0" err="1" smtClean="0"/>
              <a:t>Diloxanide</a:t>
            </a:r>
            <a:r>
              <a:rPr lang="en-US" dirty="0" smtClean="0"/>
              <a:t> </a:t>
            </a:r>
            <a:r>
              <a:rPr lang="en-US" dirty="0" err="1" smtClean="0"/>
              <a:t>furoate</a:t>
            </a:r>
            <a:endParaRPr lang="ru-RU" dirty="0" smtClean="0"/>
          </a:p>
          <a:p>
            <a:pPr>
              <a:buNone/>
            </a:pPr>
            <a:r>
              <a:rPr lang="en-US" dirty="0" smtClean="0"/>
              <a:t>(Luminal agents to treat asymptomatic cases and as a follow up treatment after a </a:t>
            </a:r>
            <a:r>
              <a:rPr lang="en-US" dirty="0" err="1" smtClean="0"/>
              <a:t>nitroimidazole</a:t>
            </a:r>
            <a:r>
              <a:rPr lang="en-US" dirty="0" smtClean="0"/>
              <a:t>). </a:t>
            </a:r>
            <a:endParaRPr lang="ru-RU" dirty="0" smtClean="0"/>
          </a:p>
          <a:p>
            <a:r>
              <a:rPr lang="ru-RU" dirty="0" err="1" smtClean="0"/>
              <a:t>Metronidazole</a:t>
            </a:r>
            <a:r>
              <a:rPr lang="ru-RU" dirty="0" smtClean="0"/>
              <a:t> </a:t>
            </a:r>
            <a:r>
              <a:rPr lang="ru-RU" dirty="0" err="1" smtClean="0"/>
              <a:t>or</a:t>
            </a:r>
            <a:r>
              <a:rPr lang="ru-RU" dirty="0" smtClean="0"/>
              <a:t> </a:t>
            </a:r>
            <a:r>
              <a:rPr lang="ru-RU" dirty="0" err="1" smtClean="0"/>
              <a:t>Tinidazole</a:t>
            </a:r>
            <a:endParaRPr lang="ru-RU" dirty="0" smtClean="0"/>
          </a:p>
          <a:p>
            <a:pPr>
              <a:buNone/>
            </a:pPr>
            <a:r>
              <a:rPr lang="en-US" dirty="0" smtClean="0"/>
              <a:t>(Treatment of </a:t>
            </a:r>
            <a:r>
              <a:rPr lang="en-US" dirty="0" err="1" smtClean="0"/>
              <a:t>nondysenteric</a:t>
            </a:r>
            <a:r>
              <a:rPr lang="en-US" dirty="0" smtClean="0"/>
              <a:t> colitis, dysentery, and extra-intestinal infections). </a:t>
            </a:r>
            <a:endParaRPr lang="ru-RU" dirty="0" smtClean="0"/>
          </a:p>
          <a:p>
            <a:r>
              <a:rPr lang="ru-RU" dirty="0" err="1" smtClean="0"/>
              <a:t>Dehydroemetine</a:t>
            </a:r>
            <a:r>
              <a:rPr lang="ru-RU" dirty="0" smtClean="0"/>
              <a:t> </a:t>
            </a:r>
            <a:r>
              <a:rPr lang="ru-RU" dirty="0" err="1" smtClean="0"/>
              <a:t>or</a:t>
            </a:r>
            <a:r>
              <a:rPr lang="ru-RU" dirty="0" smtClean="0"/>
              <a:t> </a:t>
            </a:r>
            <a:r>
              <a:rPr lang="ru-RU" dirty="0" err="1" smtClean="0"/>
              <a:t>Emetine</a:t>
            </a:r>
            <a:endParaRPr lang="ru-RU" dirty="0" smtClean="0"/>
          </a:p>
          <a:p>
            <a:pPr>
              <a:buNone/>
            </a:pPr>
            <a:r>
              <a:rPr lang="en-US" dirty="0" smtClean="0"/>
              <a:t>(Treatment of severe disease such as necrotic colitis, perforation of intestinal wall, rupture of liver abscess). </a:t>
            </a:r>
            <a:endParaRPr lang="ru-RU" dirty="0" smtClean="0"/>
          </a:p>
          <a:p>
            <a:endParaRPr lang="ru-RU" dirty="0"/>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ru-RU" b="1" dirty="0" err="1" smtClean="0"/>
              <a:t>Amebiasis</a:t>
            </a:r>
            <a:r>
              <a:rPr lang="ru-RU" b="1" dirty="0" smtClean="0"/>
              <a:t> </a:t>
            </a:r>
            <a:r>
              <a:rPr lang="ru-RU" b="1" dirty="0" err="1" smtClean="0"/>
              <a:t>Treatment</a:t>
            </a:r>
            <a:endParaRPr lang="ru-RU" dirty="0"/>
          </a:p>
        </p:txBody>
      </p:sp>
      <p:sp>
        <p:nvSpPr>
          <p:cNvPr id="3" name="Содержимое 2"/>
          <p:cNvSpPr>
            <a:spLocks noGrp="1"/>
          </p:cNvSpPr>
          <p:nvPr>
            <p:ph idx="1"/>
          </p:nvPr>
        </p:nvSpPr>
        <p:spPr/>
        <p:txBody>
          <a:bodyPr>
            <a:normAutofit fontScale="70000" lnSpcReduction="20000"/>
          </a:bodyPr>
          <a:lstStyle/>
          <a:p>
            <a:r>
              <a:rPr lang="en-US" dirty="0" smtClean="0"/>
              <a:t>Prevention and control measures are similar to other diseases transmitted by the fecal-oral route (see </a:t>
            </a:r>
            <a:r>
              <a:rPr lang="en-US" dirty="0" smtClean="0">
                <a:hlinkClick r:id="rId2"/>
              </a:rPr>
              <a:t>Risk Factors</a:t>
            </a:r>
            <a:r>
              <a:rPr lang="en-US" dirty="0" smtClean="0"/>
              <a:t> or discussion of </a:t>
            </a:r>
            <a:r>
              <a:rPr lang="en-US" i="1" dirty="0" err="1" smtClean="0">
                <a:hlinkClick r:id="rId2"/>
              </a:rPr>
              <a:t>Giardia</a:t>
            </a:r>
            <a:r>
              <a:rPr lang="en-US" dirty="0" smtClean="0">
                <a:hlinkClick r:id="rId2"/>
              </a:rPr>
              <a:t> control</a:t>
            </a:r>
            <a:r>
              <a:rPr lang="en-US" dirty="0" smtClean="0"/>
              <a:t>). The major difference is that humans are the only host for </a:t>
            </a:r>
            <a:r>
              <a:rPr lang="en-US" i="1" dirty="0" smtClean="0"/>
              <a:t>E. </a:t>
            </a:r>
            <a:r>
              <a:rPr lang="en-US" i="1" dirty="0" err="1" smtClean="0"/>
              <a:t>histolytica</a:t>
            </a:r>
            <a:r>
              <a:rPr lang="en-US" dirty="0" smtClean="0"/>
              <a:t> and there is no possibility of </a:t>
            </a:r>
            <a:r>
              <a:rPr lang="en-US" dirty="0" err="1" smtClean="0"/>
              <a:t>zoonotic</a:t>
            </a:r>
            <a:r>
              <a:rPr lang="en-US" dirty="0" smtClean="0"/>
              <a:t> transmission. Control is based on avoiding the contamination of food or water with fecal material. Health education in regards to improving personal hygiene, sanitary disposal of feces, and hand washing are particularly effective. Protecting water supplies will lower </a:t>
            </a:r>
            <a:r>
              <a:rPr lang="en-US" dirty="0" err="1" smtClean="0"/>
              <a:t>endemicity</a:t>
            </a:r>
            <a:r>
              <a:rPr lang="en-US" dirty="0" smtClean="0"/>
              <a:t> and epidemics. Like </a:t>
            </a:r>
            <a:r>
              <a:rPr lang="en-US" i="1" dirty="0" err="1" smtClean="0"/>
              <a:t>Giardia</a:t>
            </a:r>
            <a:r>
              <a:rPr lang="en-US" dirty="0" smtClean="0"/>
              <a:t>, </a:t>
            </a:r>
            <a:r>
              <a:rPr lang="en-US" i="1" dirty="0" err="1" smtClean="0"/>
              <a:t>Entamoeba</a:t>
            </a:r>
            <a:r>
              <a:rPr lang="en-US" dirty="0" smtClean="0"/>
              <a:t> cysts are resistant to standard chlorine treatment, but are killed by iodine or boiling. Sedimentation and filtration processes are quite effective at removing </a:t>
            </a:r>
            <a:r>
              <a:rPr lang="en-US" i="1" dirty="0" err="1" smtClean="0"/>
              <a:t>Entamoeba</a:t>
            </a:r>
            <a:r>
              <a:rPr lang="en-US" dirty="0" smtClean="0"/>
              <a:t> cysts. </a:t>
            </a:r>
            <a:r>
              <a:rPr lang="ru-RU" dirty="0" err="1" smtClean="0"/>
              <a:t>Chemoprophylaxis</a:t>
            </a:r>
            <a:r>
              <a:rPr lang="ru-RU" dirty="0" smtClean="0"/>
              <a:t> </a:t>
            </a:r>
            <a:r>
              <a:rPr lang="ru-RU" dirty="0" err="1" smtClean="0"/>
              <a:t>is</a:t>
            </a:r>
            <a:r>
              <a:rPr lang="ru-RU" dirty="0" smtClean="0"/>
              <a:t> </a:t>
            </a:r>
            <a:r>
              <a:rPr lang="ru-RU" dirty="0" err="1" smtClean="0"/>
              <a:t>not</a:t>
            </a:r>
            <a:r>
              <a:rPr lang="ru-RU" dirty="0" smtClean="0"/>
              <a:t> </a:t>
            </a:r>
            <a:r>
              <a:rPr lang="ru-RU" dirty="0" err="1" smtClean="0"/>
              <a:t>recommended</a:t>
            </a:r>
            <a:r>
              <a:rPr lang="ru-RU" dirty="0" smtClean="0"/>
              <a:t>.</a:t>
            </a:r>
          </a:p>
          <a:p>
            <a:endParaRPr lang="ru-RU" dirty="0"/>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i="1" dirty="0" smtClean="0"/>
              <a:t/>
            </a:r>
            <a:br>
              <a:rPr lang="en-US" b="1" i="1" dirty="0" smtClean="0"/>
            </a:br>
            <a:r>
              <a:rPr lang="en-US" b="1" i="1" dirty="0" smtClean="0"/>
              <a:t>BLASTOCYSTIS HOMINIS</a:t>
            </a:r>
            <a:r>
              <a:rPr lang="ru-RU" dirty="0" smtClean="0"/>
              <a:t/>
            </a:r>
            <a:br>
              <a:rPr lang="ru-RU" dirty="0" smtClean="0"/>
            </a:br>
            <a:endParaRPr lang="ru-RU" dirty="0"/>
          </a:p>
        </p:txBody>
      </p:sp>
      <p:sp>
        <p:nvSpPr>
          <p:cNvPr id="3" name="Содержимое 2"/>
          <p:cNvSpPr>
            <a:spLocks noGrp="1"/>
          </p:cNvSpPr>
          <p:nvPr>
            <p:ph idx="1"/>
          </p:nvPr>
        </p:nvSpPr>
        <p:spPr>
          <a:xfrm>
            <a:off x="2555776" y="980728"/>
            <a:ext cx="6588224" cy="5877272"/>
          </a:xfrm>
        </p:spPr>
        <p:txBody>
          <a:bodyPr>
            <a:normAutofit fontScale="55000" lnSpcReduction="20000"/>
          </a:bodyPr>
          <a:lstStyle/>
          <a:p>
            <a:r>
              <a:rPr lang="en-US" i="1" dirty="0" err="1" smtClean="0"/>
              <a:t>Blastocystis</a:t>
            </a:r>
            <a:r>
              <a:rPr lang="en-US" i="1" dirty="0" smtClean="0"/>
              <a:t> </a:t>
            </a:r>
            <a:r>
              <a:rPr lang="en-US" i="1" dirty="0" err="1" smtClean="0"/>
              <a:t>hominis</a:t>
            </a:r>
            <a:r>
              <a:rPr lang="en-US" dirty="0" smtClean="0"/>
              <a:t> is a common organism found in human stools. Since its initial description approximately 100 years ago, it has been variously classified as an ameba, a yeast, a </a:t>
            </a:r>
            <a:r>
              <a:rPr lang="en-US" dirty="0" err="1" smtClean="0"/>
              <a:t>sporozoan</a:t>
            </a:r>
            <a:r>
              <a:rPr lang="en-US" dirty="0" smtClean="0"/>
              <a:t>, and the cyst stage of a flagellate. Analysis of the small subunit </a:t>
            </a:r>
            <a:r>
              <a:rPr lang="en-US" dirty="0" err="1" smtClean="0"/>
              <a:t>rRNA</a:t>
            </a:r>
            <a:r>
              <a:rPr lang="en-US" dirty="0" smtClean="0"/>
              <a:t> sequence indicates that </a:t>
            </a:r>
            <a:r>
              <a:rPr lang="en-US" i="1" dirty="0" err="1" smtClean="0"/>
              <a:t>Blastocystis</a:t>
            </a:r>
            <a:r>
              <a:rPr lang="en-US" dirty="0" smtClean="0"/>
              <a:t> is most closely related to the </a:t>
            </a:r>
            <a:r>
              <a:rPr lang="en-US" dirty="0" err="1" smtClean="0"/>
              <a:t>stramenopiles</a:t>
            </a:r>
            <a:r>
              <a:rPr lang="en-US" dirty="0" smtClean="0"/>
              <a:t>, a complex assemblage of unicellular and </a:t>
            </a:r>
            <a:r>
              <a:rPr lang="en-US" dirty="0" err="1" smtClean="0"/>
              <a:t>muticellular</a:t>
            </a:r>
            <a:r>
              <a:rPr lang="en-US" dirty="0" smtClean="0"/>
              <a:t> </a:t>
            </a:r>
            <a:r>
              <a:rPr lang="en-US" dirty="0" err="1" smtClean="0"/>
              <a:t>protists</a:t>
            </a:r>
            <a:r>
              <a:rPr lang="en-US" dirty="0" smtClean="0"/>
              <a:t>. Other </a:t>
            </a:r>
            <a:r>
              <a:rPr lang="en-US" dirty="0" err="1" smtClean="0"/>
              <a:t>stramenopiles</a:t>
            </a:r>
            <a:r>
              <a:rPr lang="en-US" dirty="0" smtClean="0"/>
              <a:t> include diatoms, brown algae, and water molds. Many of the characteristics of </a:t>
            </a:r>
            <a:r>
              <a:rPr lang="en-US" i="1" dirty="0" err="1" smtClean="0"/>
              <a:t>Blastocystis</a:t>
            </a:r>
            <a:r>
              <a:rPr lang="en-US" dirty="0" smtClean="0"/>
              <a:t> are unknown or controversial. The mode of transmission, mechanism of cell replication, and other features of the life cycle have not conclusively demonstrated. Similarly, the status of </a:t>
            </a:r>
            <a:r>
              <a:rPr lang="en-US" i="1" dirty="0" err="1" smtClean="0"/>
              <a:t>Blastocystis</a:t>
            </a:r>
            <a:r>
              <a:rPr lang="en-US" dirty="0" smtClean="0"/>
              <a:t> as a pathogen, </a:t>
            </a:r>
            <a:r>
              <a:rPr lang="en-US" dirty="0" err="1" smtClean="0"/>
              <a:t>commensal</a:t>
            </a:r>
            <a:r>
              <a:rPr lang="en-US" dirty="0" smtClean="0"/>
              <a:t>, or opportunistic organism is unknown. </a:t>
            </a:r>
            <a:endParaRPr lang="ru-RU" dirty="0" smtClean="0"/>
          </a:p>
          <a:p>
            <a:r>
              <a:rPr lang="en-US" i="1" dirty="0" err="1" smtClean="0"/>
              <a:t>Blastocystis</a:t>
            </a:r>
            <a:r>
              <a:rPr lang="en-US" dirty="0" smtClean="0"/>
              <a:t> is polymorphic in that a variety of morphological forms are found in feces and in vitro culture. The most widely recognized form is spherical 10-15 µm in diameter with a large central vacuole (Figure). This large vacuole pushes the nuclei and other organelles to the periphery of the cell. The vacuole is sometimes filled with a granular material. Small resistant cyst-like forms have been identified from in vitro cultures and occasionally observed in feces. These presumed cysts are approximately 5 µm and surround by a multilayered wall. Furthermore, the cysts do not </a:t>
            </a:r>
            <a:r>
              <a:rPr lang="en-US" dirty="0" err="1" smtClean="0"/>
              <a:t>lyse</a:t>
            </a:r>
            <a:r>
              <a:rPr lang="en-US" dirty="0" smtClean="0"/>
              <a:t> when placed in water suggesting that they are resistant to environmental conditions. Presumably </a:t>
            </a:r>
            <a:r>
              <a:rPr lang="en-US" i="1" dirty="0" err="1" smtClean="0"/>
              <a:t>Blastocystis</a:t>
            </a:r>
            <a:r>
              <a:rPr lang="en-US" dirty="0" smtClean="0"/>
              <a:t> is transmitted via a fecal-oral route. However, this has not been conclusively demonstrated.</a:t>
            </a:r>
            <a:endParaRPr lang="ru-RU" dirty="0" smtClean="0"/>
          </a:p>
          <a:p>
            <a:endParaRPr lang="ru-RU" dirty="0"/>
          </a:p>
        </p:txBody>
      </p:sp>
      <p:pic>
        <p:nvPicPr>
          <p:cNvPr id="4" name="Рисунок 3" descr="Blastocytis hominis"/>
          <p:cNvPicPr/>
          <p:nvPr/>
        </p:nvPicPr>
        <p:blipFill>
          <a:blip r:embed="rId2" cstate="print"/>
          <a:srcRect/>
          <a:stretch>
            <a:fillRect/>
          </a:stretch>
        </p:blipFill>
        <p:spPr bwMode="auto">
          <a:xfrm>
            <a:off x="0" y="980728"/>
            <a:ext cx="2863850"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a:normAutofit fontScale="62500" lnSpcReduction="20000"/>
          </a:bodyPr>
          <a:lstStyle/>
          <a:p>
            <a:r>
              <a:rPr lang="en-US" dirty="0" smtClean="0"/>
              <a:t>There have been several reports suggesting </a:t>
            </a:r>
            <a:r>
              <a:rPr lang="en-US" i="1" dirty="0" err="1" smtClean="0"/>
              <a:t>Blastocystis</a:t>
            </a:r>
            <a:r>
              <a:rPr lang="en-US" i="1" dirty="0" smtClean="0"/>
              <a:t> </a:t>
            </a:r>
            <a:r>
              <a:rPr lang="en-US" dirty="0" smtClean="0"/>
              <a:t>causes disease, as well as many reports suggesting the opposite. Diarrhea, cramps, nausea, vomiting and abdominal pain have been associated with large numbers of organisms in the stool. In addition, some studies have shown that treatment alleviates the symptoms and clears the organisms. However, the drugs used against </a:t>
            </a:r>
            <a:r>
              <a:rPr lang="en-US" i="1" dirty="0" err="1" smtClean="0"/>
              <a:t>Blastocystis</a:t>
            </a:r>
            <a:r>
              <a:rPr lang="en-US" dirty="0" smtClean="0"/>
              <a:t> (</a:t>
            </a:r>
            <a:r>
              <a:rPr lang="en-US" dirty="0" err="1" smtClean="0"/>
              <a:t>eg</a:t>
            </a:r>
            <a:r>
              <a:rPr lang="en-US" dirty="0" smtClean="0"/>
              <a:t>., </a:t>
            </a:r>
            <a:r>
              <a:rPr lang="en-US" dirty="0" err="1" smtClean="0"/>
              <a:t>metronidazole</a:t>
            </a:r>
            <a:r>
              <a:rPr lang="en-US" dirty="0" smtClean="0"/>
              <a:t>) also work against many other intestinal protozoa and bacteria. The inability to rule out other organisms as the source of symptoms and the observation that many infected persons exhibit no symptoms makes it difficult to draw any definitive conclusions about the pathogenesis of </a:t>
            </a:r>
            <a:r>
              <a:rPr lang="en-US" i="1" dirty="0" err="1" smtClean="0"/>
              <a:t>Blastocystis</a:t>
            </a:r>
            <a:r>
              <a:rPr lang="en-US" dirty="0" smtClean="0"/>
              <a:t>. Furthermore, it could be that </a:t>
            </a:r>
            <a:r>
              <a:rPr lang="en-US" i="1" dirty="0" err="1" smtClean="0"/>
              <a:t>Blastocystis</a:t>
            </a:r>
            <a:r>
              <a:rPr lang="en-US" dirty="0" smtClean="0"/>
              <a:t> is primarily a </a:t>
            </a:r>
            <a:r>
              <a:rPr lang="en-US" dirty="0" err="1" smtClean="0"/>
              <a:t>commensal</a:t>
            </a:r>
            <a:r>
              <a:rPr lang="en-US" dirty="0" smtClean="0"/>
              <a:t>, but can exhibit virulence under specific host conditions like concomitant infections, poor nutrition, or </a:t>
            </a:r>
            <a:r>
              <a:rPr lang="en-US" dirty="0" err="1" smtClean="0"/>
              <a:t>immunosuppression</a:t>
            </a:r>
            <a:r>
              <a:rPr lang="en-US" dirty="0" smtClean="0"/>
              <a:t>. </a:t>
            </a:r>
            <a:endParaRPr lang="ru-RU" dirty="0" smtClean="0"/>
          </a:p>
          <a:p>
            <a:r>
              <a:rPr lang="en-US" i="1" dirty="0" err="1" smtClean="0"/>
              <a:t>Blastocystis</a:t>
            </a:r>
            <a:r>
              <a:rPr lang="en-US" dirty="0" smtClean="0"/>
              <a:t> is also found in a wide range of animals, including mammals, birds, reptiles, amphibians and even insects, and exhibits a wide range of molecular diversity. The genetic distance between </a:t>
            </a:r>
            <a:r>
              <a:rPr lang="en-US" i="1" dirty="0" err="1" smtClean="0"/>
              <a:t>Blastocystis</a:t>
            </a:r>
            <a:r>
              <a:rPr lang="en-US" dirty="0" smtClean="0"/>
              <a:t> isolates is greater than the genetic distance between </a:t>
            </a:r>
            <a:r>
              <a:rPr lang="en-US" i="1" dirty="0" smtClean="0"/>
              <a:t>E. </a:t>
            </a:r>
            <a:r>
              <a:rPr lang="en-US" i="1" dirty="0" err="1" smtClean="0"/>
              <a:t>histolytica</a:t>
            </a:r>
            <a:r>
              <a:rPr lang="en-US" dirty="0" smtClean="0"/>
              <a:t> and </a:t>
            </a:r>
            <a:r>
              <a:rPr lang="en-US" i="1" dirty="0" smtClean="0"/>
              <a:t>E. </a:t>
            </a:r>
            <a:r>
              <a:rPr lang="en-US" i="1" dirty="0" err="1" smtClean="0"/>
              <a:t>dispar</a:t>
            </a:r>
            <a:r>
              <a:rPr lang="en-US" dirty="0" smtClean="0"/>
              <a:t> . This complicates the designation of species and historically human isolates have been designated as </a:t>
            </a:r>
            <a:r>
              <a:rPr lang="en-US" i="1" dirty="0" smtClean="0"/>
              <a:t>B. </a:t>
            </a:r>
            <a:r>
              <a:rPr lang="en-US" i="1" dirty="0" err="1" smtClean="0"/>
              <a:t>hominis</a:t>
            </a:r>
            <a:r>
              <a:rPr lang="en-US" dirty="0" smtClean="0"/>
              <a:t> and isolates for other hosts as </a:t>
            </a:r>
            <a:r>
              <a:rPr lang="en-US" i="1" dirty="0" err="1" smtClean="0"/>
              <a:t>Blastocytis</a:t>
            </a:r>
            <a:r>
              <a:rPr lang="en-US" dirty="0" smtClean="0"/>
              <a:t> sp.. However, </a:t>
            </a:r>
            <a:r>
              <a:rPr lang="en-US" dirty="0" err="1" smtClean="0"/>
              <a:t>phylogenetic</a:t>
            </a:r>
            <a:r>
              <a:rPr lang="en-US" dirty="0" smtClean="0"/>
              <a:t> analysis reveals that there are no exclusively human </a:t>
            </a:r>
            <a:r>
              <a:rPr lang="en-US" dirty="0" err="1" smtClean="0"/>
              <a:t>clades</a:t>
            </a:r>
            <a:r>
              <a:rPr lang="en-US" dirty="0" smtClean="0"/>
              <a:t> and human isolates are found in all of the </a:t>
            </a:r>
            <a:r>
              <a:rPr lang="en-US" dirty="0" err="1" smtClean="0"/>
              <a:t>clades</a:t>
            </a:r>
            <a:r>
              <a:rPr lang="en-US" dirty="0" smtClean="0"/>
              <a:t>. This raises the possibility that </a:t>
            </a:r>
            <a:r>
              <a:rPr lang="en-US" i="1" dirty="0" err="1" smtClean="0"/>
              <a:t>Blastocystis</a:t>
            </a:r>
            <a:r>
              <a:rPr lang="en-US" dirty="0" smtClean="0"/>
              <a:t> is not host specific and can be transmitted </a:t>
            </a:r>
            <a:r>
              <a:rPr lang="en-US" dirty="0" err="1" smtClean="0"/>
              <a:t>zoonotically</a:t>
            </a:r>
            <a:r>
              <a:rPr lang="en-US" dirty="0" smtClean="0"/>
              <a:t>. In addition, the wide range of genetic diversity might explain the controversy concerning the </a:t>
            </a:r>
            <a:r>
              <a:rPr lang="en-US" dirty="0" err="1" smtClean="0"/>
              <a:t>pathogenecity</a:t>
            </a:r>
            <a:r>
              <a:rPr lang="en-US" dirty="0" smtClean="0"/>
              <a:t> of </a:t>
            </a:r>
            <a:r>
              <a:rPr lang="en-US" i="1" dirty="0" err="1" smtClean="0"/>
              <a:t>Blastocystis</a:t>
            </a:r>
            <a:r>
              <a:rPr lang="en-US" dirty="0" smtClean="0"/>
              <a:t> in that some genotypes may be more virulent than others. However, studies addressing this issue suggest that this is not the case. Resolution of the confusion about the taxonomy, transmission and virulence of </a:t>
            </a:r>
            <a:r>
              <a:rPr lang="en-US" i="1" dirty="0" err="1" smtClean="0"/>
              <a:t>Blastocystis</a:t>
            </a:r>
            <a:r>
              <a:rPr lang="en-US" dirty="0" smtClean="0"/>
              <a:t> will require additional studies. </a:t>
            </a:r>
            <a:endParaRPr lang="ru-RU" dirty="0" smtClean="0"/>
          </a:p>
          <a:p>
            <a:endParaRPr lang="ru-RU" dirty="0"/>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Місце для вмісту 2"/>
          <p:cNvSpPr>
            <a:spLocks noGrp="1"/>
          </p:cNvSpPr>
          <p:nvPr>
            <p:ph idx="1"/>
          </p:nvPr>
        </p:nvSpPr>
        <p:spPr/>
        <p:txBody>
          <a:bodyPr>
            <a:normAutofit lnSpcReduction="10000"/>
          </a:bodyPr>
          <a:lstStyle/>
          <a:p>
            <a:pPr>
              <a:buNone/>
            </a:pPr>
            <a:endParaRPr lang="en-US" i="1" dirty="0" smtClean="0"/>
          </a:p>
          <a:p>
            <a:pPr>
              <a:buNone/>
            </a:pPr>
            <a:r>
              <a:rPr lang="en-US" i="1" dirty="0" err="1" smtClean="0"/>
              <a:t>Blastocystis</a:t>
            </a:r>
            <a:r>
              <a:rPr lang="en-US" dirty="0" smtClean="0"/>
              <a:t> is a common microscopic organism that inhabits the intestine and is found throughout the world. A full understanding of the biology of </a:t>
            </a:r>
            <a:r>
              <a:rPr lang="en-US" i="1" dirty="0" err="1" smtClean="0"/>
              <a:t>Blastocystis</a:t>
            </a:r>
            <a:r>
              <a:rPr lang="en-US" dirty="0" smtClean="0"/>
              <a:t> and its relationship to other organisms is not clear, but is an active area of research. </a:t>
            </a:r>
            <a:r>
              <a:rPr lang="en-US" i="1" dirty="0" smtClean="0"/>
              <a:t>Image:</a:t>
            </a:r>
            <a:r>
              <a:rPr lang="en-US" dirty="0" smtClean="0"/>
              <a:t> B. spp. </a:t>
            </a:r>
            <a:r>
              <a:rPr lang="en-US" i="1" dirty="0" smtClean="0"/>
              <a:t>cyst-like forms in wet mounts under differential interference contrast (DIC) microscopy.</a:t>
            </a:r>
            <a:endParaRPr lang="en-US" dirty="0" smtClean="0"/>
          </a:p>
          <a:p>
            <a:endParaRPr lang="uk-UA" dirty="0"/>
          </a:p>
        </p:txBody>
      </p:sp>
      <p:pic>
        <p:nvPicPr>
          <p:cNvPr id="4" name="Рисунок 3" descr="Blastocystis.jpg"/>
          <p:cNvPicPr>
            <a:picLocks noChangeAspect="1"/>
          </p:cNvPicPr>
          <p:nvPr/>
        </p:nvPicPr>
        <p:blipFill>
          <a:blip r:embed="rId2" cstate="print"/>
          <a:stretch>
            <a:fillRect/>
          </a:stretch>
        </p:blipFill>
        <p:spPr>
          <a:xfrm>
            <a:off x="1259632" y="0"/>
            <a:ext cx="6578600" cy="1879600"/>
          </a:xfrm>
          <a:prstGeom prst="rect">
            <a:avLst/>
          </a:prstGeom>
        </p:spPr>
      </p:pic>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548680"/>
            <a:ext cx="9144000" cy="5577483"/>
          </a:xfrm>
        </p:spPr>
        <p:txBody>
          <a:bodyPr>
            <a:normAutofit fontScale="85000" lnSpcReduction="20000"/>
          </a:bodyPr>
          <a:lstStyle/>
          <a:p>
            <a:r>
              <a:rPr lang="en-US" dirty="0" smtClean="0"/>
              <a:t>The taxonomic classification of </a:t>
            </a:r>
            <a:r>
              <a:rPr lang="en-US" i="1" dirty="0" err="1" smtClean="0"/>
              <a:t>Blastocystis</a:t>
            </a:r>
            <a:r>
              <a:rPr lang="en-US" i="1" dirty="0" smtClean="0"/>
              <a:t> </a:t>
            </a:r>
            <a:r>
              <a:rPr lang="en-US" i="1" dirty="0" err="1" smtClean="0"/>
              <a:t>hominis</a:t>
            </a:r>
            <a:r>
              <a:rPr lang="en-US" dirty="0" smtClean="0"/>
              <a:t> is mired in controversy. It has been previously considered as yeasts, fungi, or </a:t>
            </a:r>
            <a:r>
              <a:rPr lang="en-US" dirty="0" err="1" smtClean="0"/>
              <a:t>ameboid</a:t>
            </a:r>
            <a:r>
              <a:rPr lang="en-US" dirty="0" smtClean="0"/>
              <a:t>, flagellated, or </a:t>
            </a:r>
            <a:r>
              <a:rPr lang="en-US" dirty="0" err="1" smtClean="0"/>
              <a:t>sporozoan</a:t>
            </a:r>
            <a:r>
              <a:rPr lang="en-US" dirty="0" smtClean="0"/>
              <a:t> protozoa. Recently, however, based on molecular studies, especially dealing with the sequence information on the complete </a:t>
            </a:r>
            <a:r>
              <a:rPr lang="en-US" dirty="0" err="1" smtClean="0"/>
              <a:t>SSUrRNA</a:t>
            </a:r>
            <a:r>
              <a:rPr lang="en-US" dirty="0" smtClean="0"/>
              <a:t> gene, </a:t>
            </a:r>
            <a:r>
              <a:rPr lang="en-US" i="1" dirty="0" smtClean="0"/>
              <a:t>B. </a:t>
            </a:r>
            <a:r>
              <a:rPr lang="en-US" i="1" dirty="0" err="1" smtClean="0"/>
              <a:t>hominis</a:t>
            </a:r>
            <a:r>
              <a:rPr lang="en-US" dirty="0" smtClean="0"/>
              <a:t> has been placed within an informal group, the </a:t>
            </a:r>
            <a:r>
              <a:rPr lang="en-US" dirty="0" err="1" smtClean="0"/>
              <a:t>stramenopiles</a:t>
            </a:r>
            <a:r>
              <a:rPr lang="en-US" dirty="0" smtClean="0"/>
              <a:t> (</a:t>
            </a:r>
            <a:r>
              <a:rPr lang="en-US" dirty="0" err="1" smtClean="0"/>
              <a:t>Silberman</a:t>
            </a:r>
            <a:r>
              <a:rPr lang="en-US" dirty="0" smtClean="0"/>
              <a:t> et al. 1996). </a:t>
            </a:r>
            <a:r>
              <a:rPr lang="en-US" dirty="0" err="1" smtClean="0"/>
              <a:t>Stramenopiles</a:t>
            </a:r>
            <a:r>
              <a:rPr lang="en-US" dirty="0" smtClean="0"/>
              <a:t> are defined, based on molecular phylogenies, as a heterogeneous evolutionary assemblage of unicellular and </a:t>
            </a:r>
            <a:r>
              <a:rPr lang="en-US" dirty="0" err="1" smtClean="0"/>
              <a:t>multicellular</a:t>
            </a:r>
            <a:r>
              <a:rPr lang="en-US" dirty="0" smtClean="0"/>
              <a:t> </a:t>
            </a:r>
            <a:r>
              <a:rPr lang="en-US" dirty="0" err="1" smtClean="0"/>
              <a:t>protists</a:t>
            </a:r>
            <a:r>
              <a:rPr lang="en-US" dirty="0" smtClean="0"/>
              <a:t> including brown algae, diatoms, </a:t>
            </a:r>
            <a:r>
              <a:rPr lang="en-US" dirty="0" err="1" smtClean="0"/>
              <a:t>chrysophytes</a:t>
            </a:r>
            <a:r>
              <a:rPr lang="en-US" dirty="0" smtClean="0"/>
              <a:t>, water molds, slime nets, etc. (Patterson, 1994). Cavalier-Smith (1998) considers </a:t>
            </a:r>
            <a:r>
              <a:rPr lang="en-US" dirty="0" err="1" smtClean="0"/>
              <a:t>stramenopiles</a:t>
            </a:r>
            <a:r>
              <a:rPr lang="en-US" dirty="0" smtClean="0"/>
              <a:t> to be identical to his </a:t>
            </a:r>
            <a:r>
              <a:rPr lang="en-US" dirty="0" err="1" smtClean="0"/>
              <a:t>infrakingdom</a:t>
            </a:r>
            <a:r>
              <a:rPr lang="en-US" dirty="0" smtClean="0"/>
              <a:t> </a:t>
            </a:r>
            <a:r>
              <a:rPr lang="en-US" dirty="0" err="1" smtClean="0"/>
              <a:t>Heterokonta</a:t>
            </a:r>
            <a:r>
              <a:rPr lang="en-US" dirty="0" smtClean="0"/>
              <a:t> under the kingdom </a:t>
            </a:r>
            <a:r>
              <a:rPr lang="en-US" dirty="0" err="1" smtClean="0"/>
              <a:t>Chromista</a:t>
            </a:r>
            <a:r>
              <a:rPr lang="en-US" dirty="0" smtClean="0"/>
              <a:t>. Therefore, according to Cavalier-Smith, </a:t>
            </a:r>
            <a:r>
              <a:rPr lang="en-US" i="1" dirty="0" smtClean="0"/>
              <a:t>B. </a:t>
            </a:r>
            <a:r>
              <a:rPr lang="en-US" i="1" dirty="0" err="1" smtClean="0"/>
              <a:t>hominis</a:t>
            </a:r>
            <a:r>
              <a:rPr lang="en-US" dirty="0" smtClean="0"/>
              <a:t> is a </a:t>
            </a:r>
            <a:r>
              <a:rPr lang="en-US" dirty="0" err="1" smtClean="0"/>
              <a:t>heterokontid</a:t>
            </a:r>
            <a:r>
              <a:rPr lang="en-US" dirty="0" smtClean="0"/>
              <a:t> </a:t>
            </a:r>
            <a:r>
              <a:rPr lang="en-US" dirty="0" err="1" smtClean="0"/>
              <a:t>chromista</a:t>
            </a:r>
            <a:r>
              <a:rPr lang="en-US" dirty="0" smtClean="0"/>
              <a:t>.</a:t>
            </a:r>
            <a:endParaRPr lang="uk-U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2068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i="1" dirty="0" smtClean="0"/>
              <a:t/>
            </a:r>
            <a:br>
              <a:rPr lang="en-US" i="1" dirty="0" smtClean="0"/>
            </a:br>
            <a:r>
              <a:rPr lang="en-US" i="1" dirty="0" err="1" smtClean="0"/>
              <a:t>Fasciolopsis</a:t>
            </a:r>
            <a:r>
              <a:rPr lang="en-US" i="1" dirty="0" smtClean="0"/>
              <a:t> </a:t>
            </a:r>
            <a:r>
              <a:rPr lang="en-US" i="1" dirty="0" err="1" smtClean="0"/>
              <a:t>buski</a:t>
            </a:r>
            <a:r>
              <a:rPr lang="en-US" dirty="0" smtClean="0"/>
              <a:t> </a:t>
            </a:r>
            <a:r>
              <a:rPr lang="uk-UA" dirty="0" smtClean="0"/>
              <a:t/>
            </a:r>
            <a:br>
              <a:rPr lang="uk-UA" dirty="0" smtClean="0"/>
            </a:br>
            <a:endParaRPr lang="uk-UA" dirty="0"/>
          </a:p>
        </p:txBody>
      </p:sp>
      <p:pic>
        <p:nvPicPr>
          <p:cNvPr id="7" name="Місце для вмісту 6" descr="fasciolopsis-buski-egg.jpg"/>
          <p:cNvPicPr>
            <a:picLocks noGrp="1" noChangeAspect="1"/>
          </p:cNvPicPr>
          <p:nvPr>
            <p:ph sz="half" idx="2"/>
          </p:nvPr>
        </p:nvPicPr>
        <p:blipFill>
          <a:blip r:embed="rId2" cstate="print"/>
          <a:stretch>
            <a:fillRect/>
          </a:stretch>
        </p:blipFill>
        <p:spPr>
          <a:xfrm>
            <a:off x="5724128" y="4519622"/>
            <a:ext cx="2171762" cy="1131126"/>
          </a:xfrm>
        </p:spPr>
      </p:pic>
      <p:pic>
        <p:nvPicPr>
          <p:cNvPr id="6" name="Місце для вмісту 3" descr="fasciolopsis-buski.jpg"/>
          <p:cNvPicPr>
            <a:picLocks noChangeAspect="1"/>
          </p:cNvPicPr>
          <p:nvPr/>
        </p:nvPicPr>
        <p:blipFill>
          <a:blip r:embed="rId3" cstate="print"/>
          <a:stretch>
            <a:fillRect/>
          </a:stretch>
        </p:blipFill>
        <p:spPr>
          <a:xfrm>
            <a:off x="899592" y="4869160"/>
            <a:ext cx="2790825" cy="952500"/>
          </a:xfrm>
          <a:prstGeom prst="rect">
            <a:avLst/>
          </a:prstGeom>
        </p:spPr>
      </p:pic>
      <p:sp>
        <p:nvSpPr>
          <p:cNvPr id="9" name="Прямокутник 8"/>
          <p:cNvSpPr/>
          <p:nvPr/>
        </p:nvSpPr>
        <p:spPr>
          <a:xfrm>
            <a:off x="0" y="6237312"/>
            <a:ext cx="9144000" cy="369332"/>
          </a:xfrm>
          <a:prstGeom prst="rect">
            <a:avLst/>
          </a:prstGeom>
        </p:spPr>
        <p:txBody>
          <a:bodyPr wrap="square">
            <a:spAutoFit/>
          </a:bodyPr>
          <a:lstStyle/>
          <a:p>
            <a:pPr algn="ctr"/>
            <a:r>
              <a:rPr lang="en-US" i="1" dirty="0" err="1" smtClean="0"/>
              <a:t>Fasciolopsis</a:t>
            </a:r>
            <a:r>
              <a:rPr lang="en-US" i="1" dirty="0" smtClean="0"/>
              <a:t> </a:t>
            </a:r>
            <a:r>
              <a:rPr lang="en-US" i="1" dirty="0" err="1" smtClean="0"/>
              <a:t>buski</a:t>
            </a:r>
            <a:r>
              <a:rPr lang="en-US" i="1" dirty="0" smtClean="0"/>
              <a:t> </a:t>
            </a:r>
            <a:r>
              <a:rPr lang="en-US" dirty="0" smtClean="0"/>
              <a:t>(not to scale): adult (right) &amp; egg (left)</a:t>
            </a:r>
            <a:endParaRPr lang="uk-UA" dirty="0"/>
          </a:p>
        </p:txBody>
      </p:sp>
      <p:sp>
        <p:nvSpPr>
          <p:cNvPr id="10" name="Місце для вмісту 9"/>
          <p:cNvSpPr>
            <a:spLocks noGrp="1"/>
          </p:cNvSpPr>
          <p:nvPr>
            <p:ph sz="half" idx="1"/>
          </p:nvPr>
        </p:nvSpPr>
        <p:spPr>
          <a:xfrm>
            <a:off x="0" y="692696"/>
            <a:ext cx="9144000" cy="5433467"/>
          </a:xfrm>
        </p:spPr>
        <p:txBody>
          <a:bodyPr>
            <a:normAutofit/>
          </a:bodyPr>
          <a:lstStyle/>
          <a:p>
            <a:r>
              <a:rPr lang="en-US" b="1" dirty="0" smtClean="0"/>
              <a:t>Adult</a:t>
            </a:r>
            <a:r>
              <a:rPr lang="en-US" dirty="0" smtClean="0"/>
              <a:t>, about 20–75 mm long and 8–20 mm wide, flat, leaf-shaped, blunt anterior end, undulating, tandem, </a:t>
            </a:r>
            <a:r>
              <a:rPr lang="en-US" dirty="0" err="1" smtClean="0"/>
              <a:t>dendritic</a:t>
            </a:r>
            <a:r>
              <a:rPr lang="en-US" dirty="0" smtClean="0"/>
              <a:t> testes, poorly-developed oral and ventral suckers, branched ovaries, vast </a:t>
            </a:r>
            <a:r>
              <a:rPr lang="en-US" dirty="0" err="1" smtClean="0"/>
              <a:t>vitelline</a:t>
            </a:r>
            <a:r>
              <a:rPr lang="en-US" dirty="0" smtClean="0"/>
              <a:t> follicles, can be distinguished from other </a:t>
            </a:r>
            <a:r>
              <a:rPr lang="en-US" dirty="0" err="1" smtClean="0"/>
              <a:t>fasciolids</a:t>
            </a:r>
            <a:r>
              <a:rPr lang="en-US" dirty="0" smtClean="0"/>
              <a:t> by a lack of cephalic cone or "shoulders" and the </a:t>
            </a:r>
            <a:r>
              <a:rPr lang="en-US" dirty="0" err="1" smtClean="0"/>
              <a:t>unbranched</a:t>
            </a:r>
            <a:r>
              <a:rPr lang="en-US" dirty="0" smtClean="0"/>
              <a:t> </a:t>
            </a:r>
            <a:r>
              <a:rPr lang="en-US" dirty="0" err="1" smtClean="0"/>
              <a:t>ceca</a:t>
            </a:r>
            <a:r>
              <a:rPr lang="en-US" dirty="0" smtClean="0"/>
              <a:t>.</a:t>
            </a:r>
          </a:p>
          <a:p>
            <a:r>
              <a:rPr lang="en-US" b="1" dirty="0" smtClean="0"/>
              <a:t>Egg</a:t>
            </a:r>
            <a:r>
              <a:rPr lang="en-US" dirty="0" smtClean="0"/>
              <a:t>, yellow-brown, ellipsoidal, thin shell, </a:t>
            </a:r>
            <a:r>
              <a:rPr lang="en-US" dirty="0" err="1" smtClean="0"/>
              <a:t>operculated</a:t>
            </a:r>
            <a:r>
              <a:rPr lang="en-US" dirty="0" smtClean="0"/>
              <a:t>, filled with yolk cells, microscopic, ≈ 130–160 µm × 70–90 µm.</a:t>
            </a:r>
          </a:p>
          <a:p>
            <a:endParaRPr lang="uk-UA" dirty="0"/>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4499992" cy="5486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Life cycle</a:t>
            </a:r>
            <a:endParaRPr lang="uk-UA" dirty="0"/>
          </a:p>
        </p:txBody>
      </p:sp>
      <p:pic>
        <p:nvPicPr>
          <p:cNvPr id="4" name="Місце для вмісту 3" descr="Blastocystis_LifeCycle.gif"/>
          <p:cNvPicPr>
            <a:picLocks noGrp="1" noChangeAspect="1"/>
          </p:cNvPicPr>
          <p:nvPr>
            <p:ph idx="1"/>
          </p:nvPr>
        </p:nvPicPr>
        <p:blipFill>
          <a:blip r:embed="rId2" cstate="print"/>
          <a:stretch>
            <a:fillRect/>
          </a:stretch>
        </p:blipFill>
        <p:spPr>
          <a:xfrm>
            <a:off x="-1" y="606594"/>
            <a:ext cx="4745831" cy="6251406"/>
          </a:xfrm>
        </p:spPr>
      </p:pic>
      <p:sp>
        <p:nvSpPr>
          <p:cNvPr id="1025" name="Rectangle 1"/>
          <p:cNvSpPr>
            <a:spLocks noChangeArrowheads="1"/>
          </p:cNvSpPr>
          <p:nvPr/>
        </p:nvSpPr>
        <p:spPr bwMode="auto">
          <a:xfrm>
            <a:off x="4499992" y="123011"/>
            <a:ext cx="4644008"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800" b="0" i="0" u="none" strike="noStrike" cap="none" normalizeH="0" baseline="0" dirty="0" err="1" smtClean="0">
                <a:ln>
                  <a:noFill/>
                </a:ln>
                <a:solidFill>
                  <a:schemeClr val="tx1"/>
                </a:solidFill>
                <a:effectLst/>
                <a:latin typeface="Arial" charset="0"/>
                <a:cs typeface="Arial" charset="0"/>
              </a:rPr>
              <a:t>Knowledge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of</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life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cycle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and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transmission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still</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under</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investigation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therefore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this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is</a:t>
            </a:r>
            <a:r>
              <a:rPr kumimoji="0" lang="uk-UA" sz="1800" b="0" i="0" u="none" strike="noStrike" cap="none" normalizeH="0" baseline="0" dirty="0" smtClean="0">
                <a:ln>
                  <a:noFill/>
                </a:ln>
                <a:solidFill>
                  <a:schemeClr val="tx1"/>
                </a:solidFill>
                <a:effectLst/>
                <a:latin typeface="Arial" charset="0"/>
                <a:cs typeface="Arial" charset="0"/>
              </a:rPr>
              <a:t> a </a:t>
            </a:r>
            <a:r>
              <a:rPr kumimoji="0" lang="uk-UA" sz="1800" b="0" i="0" u="none" strike="noStrike" cap="none" normalizeH="0" baseline="0" dirty="0" err="1" smtClean="0">
                <a:ln>
                  <a:noFill/>
                </a:ln>
                <a:solidFill>
                  <a:schemeClr val="tx1"/>
                </a:solidFill>
                <a:effectLst/>
                <a:latin typeface="Arial" charset="0"/>
                <a:cs typeface="Arial" charset="0"/>
              </a:rPr>
              <a:t>proposed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life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cycle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for</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1" u="none" strike="noStrike" cap="none" normalizeH="0" baseline="0" dirty="0" smtClean="0">
                <a:ln>
                  <a:noFill/>
                </a:ln>
                <a:solidFill>
                  <a:schemeClr val="tx1"/>
                </a:solidFill>
                <a:effectLst/>
                <a:latin typeface="Arial" charset="0"/>
                <a:cs typeface="Arial" charset="0"/>
              </a:rPr>
              <a:t>B. </a:t>
            </a:r>
            <a:r>
              <a:rPr kumimoji="0" lang="uk-UA" sz="1800" b="0" i="1" u="none" strike="noStrike" cap="none" normalizeH="0" baseline="0" dirty="0" err="1" smtClean="0">
                <a:ln>
                  <a:noFill/>
                </a:ln>
                <a:solidFill>
                  <a:schemeClr val="tx1"/>
                </a:solidFill>
                <a:effectLst/>
                <a:latin typeface="Arial" charset="0"/>
                <a:cs typeface="Arial" charset="0"/>
              </a:rPr>
              <a:t>hominis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classic</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form</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found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human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stools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cyst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which</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varies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tremendously</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size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from</a:t>
            </a:r>
            <a:r>
              <a:rPr kumimoji="0" lang="uk-UA" sz="1800" b="0" i="0" u="none" strike="noStrike" cap="none" normalizeH="0" baseline="0" dirty="0" smtClean="0">
                <a:ln>
                  <a:noFill/>
                </a:ln>
                <a:solidFill>
                  <a:schemeClr val="tx1"/>
                </a:solidFill>
                <a:effectLst/>
                <a:latin typeface="Arial" charset="0"/>
                <a:cs typeface="Arial" charset="0"/>
              </a:rPr>
              <a:t> 6 </a:t>
            </a:r>
            <a:r>
              <a:rPr kumimoji="0" lang="uk-UA" sz="1800" b="0" i="0" u="none" strike="noStrike" cap="none" normalizeH="0" baseline="0" dirty="0" err="1" smtClean="0">
                <a:ln>
                  <a:noFill/>
                </a:ln>
                <a:solidFill>
                  <a:schemeClr val="tx1"/>
                </a:solidFill>
                <a:effectLst/>
                <a:latin typeface="Arial" charset="0"/>
                <a:cs typeface="Arial" charset="0"/>
              </a:rPr>
              <a:t>to</a:t>
            </a:r>
            <a:r>
              <a:rPr kumimoji="0" lang="uk-UA" sz="1800" b="0" i="0" u="none" strike="noStrike" cap="none" normalizeH="0" baseline="0" dirty="0" smtClean="0">
                <a:ln>
                  <a:noFill/>
                </a:ln>
                <a:solidFill>
                  <a:schemeClr val="tx1"/>
                </a:solidFill>
                <a:effectLst/>
                <a:latin typeface="Arial" charset="0"/>
                <a:cs typeface="Arial" charset="0"/>
              </a:rPr>
              <a:t> 40 μm   </a:t>
            </a:r>
            <a:r>
              <a:rPr kumimoji="0" lang="uk-UA" sz="800" b="0" i="0" u="none" strike="noStrike" cap="none" normalizeH="0" baseline="0" dirty="0" smtClean="0">
                <a:ln>
                  <a:noFill/>
                </a:ln>
                <a:solidFill>
                  <a:schemeClr val="tx1"/>
                </a:solidFill>
                <a:effectLst/>
                <a:latin typeface="Arial" charset="0"/>
                <a:cs typeface="Arial" charset="0"/>
              </a:rPr>
              <a: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thick-</a:t>
            </a:r>
            <a:r>
              <a:rPr kumimoji="0" lang="uk-UA" sz="1800" b="0" i="0" u="none" strike="noStrike" cap="none" normalizeH="0" baseline="0" dirty="0" err="1" smtClean="0">
                <a:ln>
                  <a:noFill/>
                </a:ln>
                <a:solidFill>
                  <a:schemeClr val="tx1"/>
                </a:solidFill>
                <a:effectLst/>
                <a:latin typeface="Arial" charset="0"/>
                <a:cs typeface="Arial" charset="0"/>
              </a:rPr>
              <a:t>walled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cyst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present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stools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believed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to</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be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responsible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for</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external</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transmission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possibly</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by</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fecal-</a:t>
            </a:r>
            <a:r>
              <a:rPr kumimoji="0" lang="uk-UA" sz="1800" b="0" i="0" u="none" strike="noStrike" cap="none" normalizeH="0" baseline="0" dirty="0" err="1" smtClean="0">
                <a:ln>
                  <a:noFill/>
                </a:ln>
                <a:solidFill>
                  <a:schemeClr val="tx1"/>
                </a:solidFill>
                <a:effectLst/>
                <a:latin typeface="Arial" charset="0"/>
                <a:cs typeface="Arial" charset="0"/>
              </a:rPr>
              <a:t>oral</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route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through</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ingestion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of</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contaminated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water</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or</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food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800" b="0" i="0" u="none" strike="noStrike" cap="none" normalizeH="0" baseline="0" dirty="0" smtClean="0">
                <a:ln>
                  <a:noFill/>
                </a:ln>
                <a:solidFill>
                  <a:schemeClr val="tx1"/>
                </a:solidFill>
                <a:effectLst/>
                <a:latin typeface="Arial" charset="0"/>
                <a:cs typeface="Arial" charset="0"/>
              </a:rPr>
              <a: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cysts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infect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epithelial</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cells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of</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digestive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tract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and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multiply</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asexually</a:t>
            </a:r>
            <a:r>
              <a:rPr kumimoji="0" lang="uk-UA" sz="1800" b="0" i="0" u="none" strike="noStrike" cap="none" normalizeH="0" baseline="0" dirty="0" smtClean="0">
                <a:ln>
                  <a:noFill/>
                </a:ln>
                <a:solidFill>
                  <a:schemeClr val="tx1"/>
                </a:solidFill>
                <a:effectLst/>
                <a:latin typeface="Arial" charset="0"/>
                <a:cs typeface="Arial" charset="0"/>
              </a:rPr>
              <a:t> ( </a:t>
            </a:r>
            <a:r>
              <a:rPr kumimoji="0" lang="en-US" sz="1800" b="0" i="0" u="none" strike="noStrike" cap="none" normalizeH="0" baseline="0" dirty="0" smtClean="0">
                <a:ln>
                  <a:noFill/>
                </a:ln>
                <a:solidFill>
                  <a:schemeClr val="tx1"/>
                </a:solidFill>
                <a:effectLst/>
                <a:latin typeface="Arial" charset="0"/>
                <a:cs typeface="Arial" charset="0"/>
              </a:rPr>
              <a:t>3</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800" b="0" i="0" u="none" strike="noStrike" cap="none" normalizeH="0" baseline="0" dirty="0" smtClean="0">
                <a:ln>
                  <a:noFill/>
                </a:ln>
                <a:solidFill>
                  <a:schemeClr val="tx1"/>
                </a:solidFill>
                <a:effectLst/>
                <a:latin typeface="Arial" charset="0"/>
                <a:cs typeface="Arial" charset="0"/>
              </a:rPr>
              <a:t>,</a:t>
            </a:r>
            <a:r>
              <a:rPr kumimoji="0" lang="uk-UA" sz="1800" b="0" i="0" u="none" strike="noStrike" cap="none" normalizeH="0" baseline="0" dirty="0" smtClean="0">
                <a:ln>
                  <a:noFill/>
                </a:ln>
                <a:solidFill>
                  <a:schemeClr val="tx1"/>
                </a:solidFill>
                <a:effectLst/>
                <a:latin typeface="Arial" charset="0"/>
                <a:cs typeface="Arial" charset="0"/>
              </a:rPr>
              <a:t> </a:t>
            </a:r>
            <a:r>
              <a:rPr kumimoji="0" lang="en-US" sz="1800" b="0" i="0" u="none" strike="noStrike" cap="none" normalizeH="0" baseline="0" dirty="0" smtClean="0">
                <a:ln>
                  <a:noFill/>
                </a:ln>
                <a:solidFill>
                  <a:schemeClr val="tx1"/>
                </a:solidFill>
                <a:effectLst/>
                <a:latin typeface="Arial" charset="0"/>
                <a:cs typeface="Arial" charset="0"/>
              </a:rPr>
              <a:t>4</a:t>
            </a:r>
            <a:r>
              <a:rPr kumimoji="0" lang="uk-UA" sz="1800" b="0" i="0" u="none" strike="noStrike" cap="none" normalizeH="0" baseline="0" dirty="0" smtClean="0">
                <a:ln>
                  <a:noFill/>
                </a:ln>
                <a:solidFill>
                  <a:schemeClr val="tx1"/>
                </a:solidFill>
                <a:effectLst/>
                <a:latin typeface="Arial" charset="0"/>
                <a:cs typeface="Arial" charset="0"/>
              </a:rPr>
              <a:t> </a:t>
            </a:r>
            <a:r>
              <a:rPr kumimoji="0" lang="en-US" sz="1800" b="0" i="0" u="none" strike="noStrike" cap="none" normalizeH="0" baseline="0" dirty="0" smtClean="0">
                <a:ln>
                  <a:noFill/>
                </a:ln>
                <a:solidFill>
                  <a:schemeClr val="tx1"/>
                </a:solidFill>
                <a:effectLst/>
                <a:latin typeface="Arial" charset="0"/>
                <a:cs typeface="Arial" charset="0"/>
              </a:rPr>
              <a: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Vacuolar</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forms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of</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parasite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give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origin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to</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multi</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vacuolar</a:t>
            </a:r>
            <a:r>
              <a:rPr kumimoji="0" lang="uk-UA" sz="1800" b="0" i="0" u="none" strike="noStrike" cap="none" normalizeH="0" baseline="0" dirty="0" smtClean="0">
                <a:ln>
                  <a:noFill/>
                </a:ln>
                <a:solidFill>
                  <a:schemeClr val="tx1"/>
                </a:solidFill>
                <a:effectLst/>
                <a:latin typeface="Arial" charset="0"/>
                <a:cs typeface="Arial" charset="0"/>
              </a:rPr>
              <a:t> </a:t>
            </a:r>
            <a:r>
              <a:rPr kumimoji="0" lang="en-US" sz="1800" b="0" i="0" u="none" strike="noStrike" cap="none" normalizeH="0" baseline="0" dirty="0" smtClean="0">
                <a:ln>
                  <a:noFill/>
                </a:ln>
                <a:solidFill>
                  <a:schemeClr val="tx1"/>
                </a:solidFill>
                <a:effectLst/>
                <a:latin typeface="Arial" charset="0"/>
                <a:cs typeface="Arial" charset="0"/>
              </a:rPr>
              <a:t> </a:t>
            </a:r>
            <a:r>
              <a:rPr kumimoji="0" lang="en-US" sz="1800" b="0" i="0" u="none" strike="noStrike" cap="none" normalizeH="0" baseline="0" dirty="0" smtClean="0">
                <a:ln>
                  <a:noFill/>
                </a:ln>
                <a:solidFill>
                  <a:schemeClr val="tx2">
                    <a:lumMod val="60000"/>
                    <a:lumOff val="40000"/>
                  </a:schemeClr>
                </a:solidFill>
                <a:effectLst/>
                <a:latin typeface="Arial" charset="0"/>
                <a:cs typeface="Arial" charset="0"/>
              </a:rPr>
              <a:t>5a</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and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ameboid</a:t>
            </a:r>
            <a:r>
              <a:rPr kumimoji="0" lang="uk-UA" sz="1800" b="0" i="0" u="none" strike="noStrike" cap="none" normalizeH="0" baseline="0" dirty="0" smtClean="0">
                <a:ln>
                  <a:noFill/>
                </a:ln>
                <a:solidFill>
                  <a:schemeClr val="tx1"/>
                </a:solidFill>
                <a:effectLst/>
                <a:latin typeface="Arial" charset="0"/>
                <a:cs typeface="Arial" charset="0"/>
              </a:rPr>
              <a:t> </a:t>
            </a:r>
            <a:r>
              <a:rPr kumimoji="0" lang="en-US" sz="1800" b="0" i="0" u="none" strike="noStrike" cap="none" normalizeH="0" baseline="0" dirty="0" smtClean="0">
                <a:ln>
                  <a:noFill/>
                </a:ln>
                <a:solidFill>
                  <a:schemeClr val="tx1"/>
                </a:solidFill>
                <a:effectLst/>
                <a:latin typeface="Arial" charset="0"/>
                <a:cs typeface="Arial" charset="0"/>
              </a:rPr>
              <a:t> </a:t>
            </a:r>
            <a:r>
              <a:rPr kumimoji="0" lang="en-US" sz="1800" b="0" i="0" u="none" strike="noStrike" cap="none" normalizeH="0" baseline="0" dirty="0" smtClean="0">
                <a:ln>
                  <a:noFill/>
                </a:ln>
                <a:solidFill>
                  <a:schemeClr val="tx2">
                    <a:lumMod val="60000"/>
                    <a:lumOff val="40000"/>
                  </a:schemeClr>
                </a:solidFill>
                <a:effectLst/>
                <a:latin typeface="Arial" charset="0"/>
                <a:cs typeface="Arial" charset="0"/>
              </a:rPr>
              <a:t>5b</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forms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multi-</a:t>
            </a:r>
            <a:r>
              <a:rPr kumimoji="0" lang="uk-UA" sz="1800" b="0" i="0" u="none" strike="noStrike" cap="none" normalizeH="0" baseline="0" dirty="0" err="1" smtClean="0">
                <a:ln>
                  <a:noFill/>
                </a:ln>
                <a:solidFill>
                  <a:schemeClr val="tx1"/>
                </a:solidFill>
                <a:effectLst/>
                <a:latin typeface="Arial" charset="0"/>
                <a:cs typeface="Arial" charset="0"/>
              </a:rPr>
              <a:t>vacuolar</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develops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into</a:t>
            </a:r>
            <a:r>
              <a:rPr kumimoji="0" lang="uk-UA" sz="1800" b="0" i="0" u="none" strike="noStrike" cap="none" normalizeH="0" baseline="0" dirty="0" smtClean="0">
                <a:ln>
                  <a:noFill/>
                </a:ln>
                <a:solidFill>
                  <a:schemeClr val="tx1"/>
                </a:solidFill>
                <a:effectLst/>
                <a:latin typeface="Arial" charset="0"/>
                <a:cs typeface="Arial" charset="0"/>
              </a:rPr>
              <a:t> a pre-</a:t>
            </a:r>
            <a:r>
              <a:rPr kumimoji="0" lang="uk-UA" sz="1800" b="0" i="0" u="none" strike="noStrike" cap="none" normalizeH="0" baseline="0" dirty="0" err="1" smtClean="0">
                <a:ln>
                  <a:noFill/>
                </a:ln>
                <a:solidFill>
                  <a:schemeClr val="tx1"/>
                </a:solidFill>
                <a:effectLst/>
                <a:latin typeface="Arial" charset="0"/>
                <a:cs typeface="Arial" charset="0"/>
              </a:rPr>
              <a:t>cyst</a:t>
            </a:r>
            <a:r>
              <a:rPr kumimoji="0" lang="uk-UA" sz="1800" b="0" i="0" u="none" strike="noStrike" cap="none" normalizeH="0" baseline="0" dirty="0" smtClean="0">
                <a:ln>
                  <a:noFill/>
                </a:ln>
                <a:solidFill>
                  <a:schemeClr val="tx1"/>
                </a:solidFill>
                <a:effectLst/>
                <a:latin typeface="Arial" charset="0"/>
                <a:cs typeface="Arial" charset="0"/>
              </a:rPr>
              <a:t>   </a:t>
            </a:r>
            <a:r>
              <a:rPr kumimoji="0" lang="en-US" sz="1800" b="0" i="0" u="none" strike="noStrike" cap="none" normalizeH="0" baseline="0" dirty="0" smtClean="0">
                <a:ln>
                  <a:noFill/>
                </a:ln>
                <a:solidFill>
                  <a:schemeClr val="tx1"/>
                </a:solidFill>
                <a:effectLst/>
                <a:latin typeface="Arial" charset="0"/>
                <a:cs typeface="Arial" charset="0"/>
              </a:rPr>
              <a:t> </a:t>
            </a:r>
            <a:r>
              <a:rPr kumimoji="0" lang="uk-UA" sz="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that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gives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origin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to</a:t>
            </a:r>
            <a:r>
              <a:rPr kumimoji="0" lang="uk-UA" sz="1800" b="0" i="0" u="none" strike="noStrike" cap="none" normalizeH="0" baseline="0" dirty="0" smtClean="0">
                <a:ln>
                  <a:noFill/>
                </a:ln>
                <a:solidFill>
                  <a:schemeClr val="tx1"/>
                </a:solidFill>
                <a:effectLst/>
                <a:latin typeface="Arial" charset="0"/>
                <a:cs typeface="Arial" charset="0"/>
              </a:rPr>
              <a:t> a thin-</a:t>
            </a:r>
            <a:r>
              <a:rPr kumimoji="0" lang="uk-UA" sz="1800" b="0" i="0" u="none" strike="noStrike" cap="none" normalizeH="0" baseline="0" dirty="0" err="1" smtClean="0">
                <a:ln>
                  <a:noFill/>
                </a:ln>
                <a:solidFill>
                  <a:schemeClr val="tx1"/>
                </a:solidFill>
                <a:effectLst/>
                <a:latin typeface="Arial" charset="0"/>
                <a:cs typeface="Arial" charset="0"/>
              </a:rPr>
              <a:t>walled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cyst</a:t>
            </a:r>
            <a:r>
              <a:rPr kumimoji="0" lang="uk-UA" sz="1800" b="0" i="0" u="none" strike="noStrike" cap="none" normalizeH="0" baseline="0" dirty="0" smtClean="0">
                <a:ln>
                  <a:noFill/>
                </a:ln>
                <a:solidFill>
                  <a:schemeClr val="tx1"/>
                </a:solidFill>
                <a:effectLst/>
                <a:latin typeface="Arial" charset="0"/>
                <a:cs typeface="Arial" charset="0"/>
              </a:rPr>
              <a:t> </a:t>
            </a:r>
            <a:r>
              <a:rPr kumimoji="0" lang="en-US" sz="1800" b="0" i="0" u="none" strike="noStrike" cap="none" normalizeH="0" baseline="0" dirty="0" smtClean="0">
                <a:ln>
                  <a:noFill/>
                </a:ln>
                <a:solidFill>
                  <a:schemeClr val="tx2">
                    <a:lumMod val="60000"/>
                    <a:lumOff val="40000"/>
                  </a:schemeClr>
                </a:solidFill>
                <a:effectLst/>
                <a:latin typeface="Arial" charset="0"/>
                <a:cs typeface="Arial" charset="0"/>
              </a:rPr>
              <a:t>7a</a:t>
            </a:r>
            <a:r>
              <a:rPr kumimoji="0" lang="uk-UA" sz="800" b="0" i="0" u="none" strike="noStrike" cap="none" normalizeH="0" baseline="0" dirty="0" smtClean="0">
                <a:ln>
                  <a:noFill/>
                </a:ln>
                <a:solidFill>
                  <a:schemeClr val="tx1"/>
                </a:solidFill>
                <a:effectLst/>
                <a:latin typeface="Arial" charset="0"/>
                <a:cs typeface="Arial" charset="0"/>
              </a:rPr>
              <a: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thought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to</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be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responsible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for</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autoinfection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ameboid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form</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gives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origin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to</a:t>
            </a:r>
            <a:r>
              <a:rPr kumimoji="0" lang="uk-UA" sz="1800" b="0" i="0" u="none" strike="noStrike" cap="none" normalizeH="0" baseline="0" dirty="0" smtClean="0">
                <a:ln>
                  <a:noFill/>
                </a:ln>
                <a:solidFill>
                  <a:schemeClr val="tx1"/>
                </a:solidFill>
                <a:effectLst/>
                <a:latin typeface="Arial" charset="0"/>
                <a:cs typeface="Arial" charset="0"/>
              </a:rPr>
              <a:t> a pre-</a:t>
            </a:r>
            <a:r>
              <a:rPr kumimoji="0" lang="uk-UA" sz="1800" b="0" i="0" u="none" strike="noStrike" cap="none" normalizeH="0" baseline="0" dirty="0" err="1" smtClean="0">
                <a:ln>
                  <a:noFill/>
                </a:ln>
                <a:solidFill>
                  <a:schemeClr val="tx1"/>
                </a:solidFill>
                <a:effectLst/>
                <a:latin typeface="Arial" charset="0"/>
                <a:cs typeface="Arial" charset="0"/>
              </a:rPr>
              <a:t>cyst</a:t>
            </a:r>
            <a:r>
              <a:rPr kumimoji="0" lang="uk-UA" sz="1800" b="0" i="0" u="none" strike="noStrike" cap="none" normalizeH="0" baseline="0" dirty="0" smtClean="0">
                <a:ln>
                  <a:noFill/>
                </a:ln>
                <a:solidFill>
                  <a:schemeClr val="tx1"/>
                </a:solidFill>
                <a:effectLst/>
                <a:latin typeface="Arial" charset="0"/>
                <a:cs typeface="Arial" charset="0"/>
              </a:rPr>
              <a:t> </a:t>
            </a:r>
            <a:r>
              <a:rPr kumimoji="0" lang="en-US" sz="1800" b="0" i="0" u="none" strike="noStrike" cap="none" normalizeH="0" baseline="0" dirty="0" smtClean="0">
                <a:ln>
                  <a:noFill/>
                </a:ln>
                <a:solidFill>
                  <a:schemeClr val="tx2">
                    <a:lumMod val="60000"/>
                    <a:lumOff val="40000"/>
                  </a:schemeClr>
                </a:solidFill>
                <a:effectLst/>
                <a:latin typeface="Arial" charset="0"/>
                <a:cs typeface="Arial" charset="0"/>
              </a:rPr>
              <a:t>6b</a:t>
            </a:r>
            <a:r>
              <a:rPr kumimoji="0" lang="uk-UA" sz="800" b="0" i="0" u="none" strike="noStrike" cap="none" normalizeH="0" baseline="0" dirty="0" smtClean="0">
                <a:ln>
                  <a:noFill/>
                </a:ln>
                <a:solidFill>
                  <a:schemeClr val="tx1"/>
                </a:solidFill>
                <a:effectLst/>
                <a:latin typeface="Arial" charset="0"/>
                <a:cs typeface="Arial" charset="0"/>
              </a:rPr>
              <a: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which</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develops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into</a:t>
            </a:r>
            <a:r>
              <a:rPr kumimoji="0" lang="uk-UA" sz="1800" b="0" i="0" u="none" strike="noStrike" cap="none" normalizeH="0" baseline="0" dirty="0" smtClean="0">
                <a:ln>
                  <a:noFill/>
                </a:ln>
                <a:solidFill>
                  <a:schemeClr val="tx1"/>
                </a:solidFill>
                <a:effectLst/>
                <a:latin typeface="Arial" charset="0"/>
                <a:cs typeface="Arial" charset="0"/>
              </a:rPr>
              <a:t> thick-</a:t>
            </a:r>
            <a:r>
              <a:rPr kumimoji="0" lang="uk-UA" sz="1800" b="0" i="0" u="none" strike="noStrike" cap="none" normalizeH="0" baseline="0" dirty="0" err="1" smtClean="0">
                <a:ln>
                  <a:noFill/>
                </a:ln>
                <a:solidFill>
                  <a:schemeClr val="tx1"/>
                </a:solidFill>
                <a:effectLst/>
                <a:latin typeface="Arial" charset="0"/>
                <a:cs typeface="Arial" charset="0"/>
              </a:rPr>
              <a:t>walled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cyst</a:t>
            </a:r>
            <a:r>
              <a:rPr kumimoji="0" lang="uk-UA" sz="1800" b="0" i="0" u="none" strike="noStrike" cap="none" normalizeH="0" baseline="0" dirty="0" smtClean="0">
                <a:ln>
                  <a:noFill/>
                </a:ln>
                <a:solidFill>
                  <a:schemeClr val="tx1"/>
                </a:solidFill>
                <a:effectLst/>
                <a:latin typeface="Arial" charset="0"/>
                <a:cs typeface="Arial" charset="0"/>
              </a:rPr>
              <a:t> </a:t>
            </a:r>
            <a:r>
              <a:rPr kumimoji="0" lang="en-US"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by</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schizogony</a:t>
            </a:r>
            <a:r>
              <a:rPr kumimoji="0" lang="uk-UA" sz="800" b="0" i="0" u="none" strike="noStrike" cap="none" normalizeH="0" baseline="0" dirty="0" smtClean="0">
                <a:ln>
                  <a:noFill/>
                </a:ln>
                <a:solidFill>
                  <a:schemeClr val="tx1"/>
                </a:solidFill>
                <a:effectLst/>
                <a:latin typeface="Arial" charset="0"/>
                <a:cs typeface="Arial" charset="0"/>
              </a:rPr>
              <a: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thick-</a:t>
            </a:r>
            <a:r>
              <a:rPr kumimoji="0" lang="uk-UA" sz="1800" b="0" i="0" u="none" strike="noStrike" cap="none" normalizeH="0" baseline="0" dirty="0" err="1" smtClean="0">
                <a:ln>
                  <a:noFill/>
                </a:ln>
                <a:solidFill>
                  <a:schemeClr val="tx1"/>
                </a:solidFill>
                <a:effectLst/>
                <a:latin typeface="Arial" charset="0"/>
                <a:cs typeface="Arial" charset="0"/>
              </a:rPr>
              <a:t>walled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cyst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excreted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feces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800" b="0" i="0" u="none" strike="noStrike" cap="none" normalizeH="0" baseline="0" dirty="0" smtClean="0">
                <a:ln>
                  <a:noFill/>
                </a:ln>
                <a:solidFill>
                  <a:schemeClr val="tx1"/>
                </a:solidFill>
                <a:effectLst/>
                <a:latin typeface="Arial" charset="0"/>
                <a:cs typeface="Arial" charset="0"/>
              </a:rPr>
              <a:t>.</a:t>
            </a:r>
            <a:r>
              <a:rPr kumimoji="0" lang="uk-UA" sz="1800" b="0" i="0" u="none" strike="noStrike" cap="none" normalizeH="0" baseline="0" dirty="0" smtClean="0">
                <a:ln>
                  <a:noFill/>
                </a:ln>
                <a:solidFill>
                  <a:schemeClr val="tx1"/>
                </a:solidFill>
                <a:effectLst/>
                <a:latin typeface="Arial" charset="0"/>
                <a:cs typeface="Arial" charset="0"/>
              </a:rPr>
              <a:t> </a:t>
            </a:r>
          </a:p>
        </p:txBody>
      </p:sp>
      <p:pic>
        <p:nvPicPr>
          <p:cNvPr id="1026" name="Picture 2" descr="The number 1"/>
          <p:cNvPicPr>
            <a:picLocks noChangeAspect="1" noChangeArrowheads="1"/>
          </p:cNvPicPr>
          <p:nvPr/>
        </p:nvPicPr>
        <p:blipFill>
          <a:blip r:embed="rId3" cstate="print"/>
          <a:srcRect/>
          <a:stretch>
            <a:fillRect/>
          </a:stretch>
        </p:blipFill>
        <p:spPr bwMode="auto">
          <a:xfrm>
            <a:off x="8316416" y="1628800"/>
            <a:ext cx="205358" cy="205358"/>
          </a:xfrm>
          <a:prstGeom prst="rect">
            <a:avLst/>
          </a:prstGeom>
          <a:noFill/>
        </p:spPr>
      </p:pic>
      <p:pic>
        <p:nvPicPr>
          <p:cNvPr id="1027" name="Picture 3" descr="The number 1"/>
          <p:cNvPicPr>
            <a:picLocks noChangeAspect="1" noChangeArrowheads="1"/>
          </p:cNvPicPr>
          <p:nvPr/>
        </p:nvPicPr>
        <p:blipFill>
          <a:blip r:embed="rId3" cstate="print"/>
          <a:srcRect/>
          <a:stretch>
            <a:fillRect/>
          </a:stretch>
        </p:blipFill>
        <p:spPr bwMode="auto">
          <a:xfrm>
            <a:off x="8316416" y="1916832"/>
            <a:ext cx="216024" cy="216024"/>
          </a:xfrm>
          <a:prstGeom prst="rect">
            <a:avLst/>
          </a:prstGeom>
          <a:noFill/>
        </p:spPr>
      </p:pic>
      <p:pic>
        <p:nvPicPr>
          <p:cNvPr id="1028" name="Picture 4" descr="The number 2"/>
          <p:cNvPicPr>
            <a:picLocks noChangeAspect="1" noChangeArrowheads="1"/>
          </p:cNvPicPr>
          <p:nvPr/>
        </p:nvPicPr>
        <p:blipFill>
          <a:blip r:embed="rId4" cstate="print"/>
          <a:srcRect/>
          <a:stretch>
            <a:fillRect/>
          </a:stretch>
        </p:blipFill>
        <p:spPr bwMode="auto">
          <a:xfrm>
            <a:off x="5940152" y="2996952"/>
            <a:ext cx="216024" cy="216024"/>
          </a:xfrm>
          <a:prstGeom prst="rect">
            <a:avLst/>
          </a:prstGeom>
          <a:noFill/>
        </p:spPr>
      </p:pic>
      <p:pic>
        <p:nvPicPr>
          <p:cNvPr id="1029" name="Picture 5" descr="The number 3"/>
          <p:cNvPicPr>
            <a:picLocks noChangeAspect="1" noChangeArrowheads="1"/>
          </p:cNvPicPr>
          <p:nvPr/>
        </p:nvPicPr>
        <p:blipFill>
          <a:blip r:embed="rId5" cstate="print"/>
          <a:srcRect/>
          <a:stretch>
            <a:fillRect/>
          </a:stretch>
        </p:blipFill>
        <p:spPr bwMode="auto">
          <a:xfrm>
            <a:off x="12896850" y="-136525"/>
            <a:ext cx="133350" cy="133350"/>
          </a:xfrm>
          <a:prstGeom prst="rect">
            <a:avLst/>
          </a:prstGeom>
          <a:noFill/>
        </p:spPr>
      </p:pic>
      <p:pic>
        <p:nvPicPr>
          <p:cNvPr id="1030" name="Picture 6" descr="The number 4"/>
          <p:cNvPicPr>
            <a:picLocks noChangeAspect="1" noChangeArrowheads="1"/>
          </p:cNvPicPr>
          <p:nvPr/>
        </p:nvPicPr>
        <p:blipFill>
          <a:blip r:embed="rId6" cstate="print"/>
          <a:srcRect/>
          <a:stretch>
            <a:fillRect/>
          </a:stretch>
        </p:blipFill>
        <p:spPr bwMode="auto">
          <a:xfrm>
            <a:off x="13115925" y="-136525"/>
            <a:ext cx="133350" cy="133350"/>
          </a:xfrm>
          <a:prstGeom prst="rect">
            <a:avLst/>
          </a:prstGeom>
          <a:noFill/>
        </p:spPr>
      </p:pic>
      <p:pic>
        <p:nvPicPr>
          <p:cNvPr id="1031" name="Picture 7" descr="The number 5a"/>
          <p:cNvPicPr>
            <a:picLocks noChangeAspect="1" noChangeArrowheads="1"/>
          </p:cNvPicPr>
          <p:nvPr/>
        </p:nvPicPr>
        <p:blipFill>
          <a:blip r:embed="rId7" cstate="print"/>
          <a:srcRect/>
          <a:stretch>
            <a:fillRect/>
          </a:stretch>
        </p:blipFill>
        <p:spPr bwMode="auto">
          <a:xfrm>
            <a:off x="1082675" y="138113"/>
            <a:ext cx="133350" cy="133350"/>
          </a:xfrm>
          <a:prstGeom prst="rect">
            <a:avLst/>
          </a:prstGeom>
          <a:noFill/>
        </p:spPr>
      </p:pic>
      <p:pic>
        <p:nvPicPr>
          <p:cNvPr id="1032" name="Picture 8" descr="The number 5b"/>
          <p:cNvPicPr>
            <a:picLocks noChangeAspect="1" noChangeArrowheads="1"/>
          </p:cNvPicPr>
          <p:nvPr/>
        </p:nvPicPr>
        <p:blipFill>
          <a:blip r:embed="rId8" cstate="print"/>
          <a:srcRect/>
          <a:stretch>
            <a:fillRect/>
          </a:stretch>
        </p:blipFill>
        <p:spPr bwMode="auto">
          <a:xfrm>
            <a:off x="2622550" y="138113"/>
            <a:ext cx="133350" cy="133350"/>
          </a:xfrm>
          <a:prstGeom prst="rect">
            <a:avLst/>
          </a:prstGeom>
          <a:noFill/>
        </p:spPr>
      </p:pic>
      <p:pic>
        <p:nvPicPr>
          <p:cNvPr id="1033" name="Picture 9" descr="The number 6a"/>
          <p:cNvPicPr>
            <a:picLocks noChangeAspect="1" noChangeArrowheads="1"/>
          </p:cNvPicPr>
          <p:nvPr/>
        </p:nvPicPr>
        <p:blipFill>
          <a:blip r:embed="rId9" cstate="print"/>
          <a:srcRect/>
          <a:stretch>
            <a:fillRect/>
          </a:stretch>
        </p:blipFill>
        <p:spPr bwMode="auto">
          <a:xfrm>
            <a:off x="7020272" y="4365104"/>
            <a:ext cx="216024" cy="216024"/>
          </a:xfrm>
          <a:prstGeom prst="rect">
            <a:avLst/>
          </a:prstGeom>
          <a:noFill/>
        </p:spPr>
      </p:pic>
      <p:pic>
        <p:nvPicPr>
          <p:cNvPr id="1034" name="Picture 10" descr="The number 7a"/>
          <p:cNvPicPr>
            <a:picLocks noChangeAspect="1" noChangeArrowheads="1"/>
          </p:cNvPicPr>
          <p:nvPr/>
        </p:nvPicPr>
        <p:blipFill>
          <a:blip r:embed="rId10" cstate="print"/>
          <a:srcRect/>
          <a:stretch>
            <a:fillRect/>
          </a:stretch>
        </p:blipFill>
        <p:spPr bwMode="auto">
          <a:xfrm>
            <a:off x="11785600" y="138113"/>
            <a:ext cx="133350" cy="133350"/>
          </a:xfrm>
          <a:prstGeom prst="rect">
            <a:avLst/>
          </a:prstGeom>
          <a:noFill/>
        </p:spPr>
      </p:pic>
      <p:pic>
        <p:nvPicPr>
          <p:cNvPr id="1035" name="Picture 11" descr="The number 6b"/>
          <p:cNvPicPr>
            <a:picLocks noChangeAspect="1" noChangeArrowheads="1"/>
          </p:cNvPicPr>
          <p:nvPr/>
        </p:nvPicPr>
        <p:blipFill>
          <a:blip r:embed="rId11" cstate="print"/>
          <a:srcRect/>
          <a:stretch>
            <a:fillRect/>
          </a:stretch>
        </p:blipFill>
        <p:spPr bwMode="auto">
          <a:xfrm>
            <a:off x="2695575" y="412750"/>
            <a:ext cx="133350" cy="133350"/>
          </a:xfrm>
          <a:prstGeom prst="rect">
            <a:avLst/>
          </a:prstGeom>
          <a:noFill/>
        </p:spPr>
      </p:pic>
      <p:pic>
        <p:nvPicPr>
          <p:cNvPr id="1036" name="Picture 12" descr="The number 7b"/>
          <p:cNvPicPr>
            <a:picLocks noChangeAspect="1" noChangeArrowheads="1"/>
          </p:cNvPicPr>
          <p:nvPr/>
        </p:nvPicPr>
        <p:blipFill>
          <a:blip r:embed="rId12" cstate="print"/>
          <a:srcRect/>
          <a:stretch>
            <a:fillRect/>
          </a:stretch>
        </p:blipFill>
        <p:spPr bwMode="auto">
          <a:xfrm>
            <a:off x="7740352" y="5373216"/>
            <a:ext cx="288032" cy="288032"/>
          </a:xfrm>
          <a:prstGeom prst="rect">
            <a:avLst/>
          </a:prstGeom>
          <a:noFill/>
        </p:spPr>
      </p:pic>
      <p:pic>
        <p:nvPicPr>
          <p:cNvPr id="1037" name="Picture 13" descr="The number 1"/>
          <p:cNvPicPr>
            <a:picLocks noChangeAspect="1" noChangeArrowheads="1"/>
          </p:cNvPicPr>
          <p:nvPr/>
        </p:nvPicPr>
        <p:blipFill>
          <a:blip r:embed="rId3" cstate="print"/>
          <a:srcRect/>
          <a:stretch>
            <a:fillRect/>
          </a:stretch>
        </p:blipFill>
        <p:spPr bwMode="auto">
          <a:xfrm>
            <a:off x="12633325" y="412750"/>
            <a:ext cx="133350" cy="133350"/>
          </a:xfrm>
          <a:prstGeom prst="rect">
            <a:avLst/>
          </a:prstGeom>
          <a:noFill/>
        </p:spPr>
      </p:pic>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a:normAutofit fontScale="55000" lnSpcReduction="20000"/>
          </a:bodyPr>
          <a:lstStyle/>
          <a:p>
            <a:r>
              <a:rPr lang="en-US" dirty="0" smtClean="0"/>
              <a:t>Numerous protozoa can inhabit the gastro-intestinal tract of humans. Most of these exhibit little or no overt pathology. Infection with these protozoa is evidence of fecal contamination and indicates a risk for more serious infections such as </a:t>
            </a:r>
            <a:r>
              <a:rPr lang="en-US" i="1" dirty="0" err="1" smtClean="0"/>
              <a:t>Giardia</a:t>
            </a:r>
            <a:r>
              <a:rPr lang="en-US" dirty="0" smtClean="0"/>
              <a:t> or </a:t>
            </a:r>
            <a:r>
              <a:rPr lang="en-US" i="1" dirty="0" smtClean="0"/>
              <a:t>E. </a:t>
            </a:r>
            <a:r>
              <a:rPr lang="en-US" i="1" dirty="0" err="1" smtClean="0"/>
              <a:t>histolytica</a:t>
            </a:r>
            <a:r>
              <a:rPr lang="en-US" dirty="0" smtClean="0"/>
              <a:t>. These non-pathogenic species can also be confused with the potentially pathogenic </a:t>
            </a:r>
            <a:r>
              <a:rPr lang="en-US" i="1" dirty="0" err="1" smtClean="0"/>
              <a:t>Giardia</a:t>
            </a:r>
            <a:r>
              <a:rPr lang="en-US" i="1" dirty="0" smtClean="0"/>
              <a:t> </a:t>
            </a:r>
            <a:r>
              <a:rPr lang="en-US" dirty="0" smtClean="0"/>
              <a:t>or </a:t>
            </a:r>
            <a:r>
              <a:rPr lang="en-US" i="1" dirty="0" smtClean="0"/>
              <a:t>E. </a:t>
            </a:r>
            <a:r>
              <a:rPr lang="en-US" i="1" dirty="0" err="1" smtClean="0"/>
              <a:t>histolytica</a:t>
            </a:r>
            <a:r>
              <a:rPr lang="en-US" dirty="0" smtClean="0"/>
              <a:t> and result in unnecessary drug treatment. In addition, such a misdiagnosis is also problematic in that the true cause of the symptoms may be missed and the appropriate treatment will be delayed. </a:t>
            </a:r>
            <a:endParaRPr lang="ru-RU" dirty="0" smtClean="0"/>
          </a:p>
          <a:p>
            <a:pPr lvl="0"/>
            <a:r>
              <a:rPr lang="ru-RU" b="1" i="1" dirty="0" smtClean="0"/>
              <a:t>E. </a:t>
            </a:r>
            <a:r>
              <a:rPr lang="ru-RU" b="1" i="1" dirty="0" err="1" smtClean="0"/>
              <a:t>histolytica</a:t>
            </a:r>
            <a:endParaRPr lang="ru-RU" dirty="0" smtClean="0"/>
          </a:p>
          <a:p>
            <a:pPr lvl="0"/>
            <a:r>
              <a:rPr lang="ru-RU" b="1" i="1" dirty="0" smtClean="0"/>
              <a:t>E. </a:t>
            </a:r>
            <a:r>
              <a:rPr lang="ru-RU" b="1" i="1" dirty="0" err="1" smtClean="0"/>
              <a:t>dispar</a:t>
            </a:r>
            <a:endParaRPr lang="ru-RU" dirty="0" smtClean="0"/>
          </a:p>
          <a:p>
            <a:pPr lvl="0"/>
            <a:r>
              <a:rPr lang="ru-RU" b="1" i="1" dirty="0" smtClean="0"/>
              <a:t>E. </a:t>
            </a:r>
            <a:r>
              <a:rPr lang="ru-RU" b="1" i="1" dirty="0" err="1" smtClean="0"/>
              <a:t>coli</a:t>
            </a:r>
            <a:endParaRPr lang="ru-RU" dirty="0" smtClean="0"/>
          </a:p>
          <a:p>
            <a:pPr lvl="0"/>
            <a:r>
              <a:rPr lang="ru-RU" b="1" i="1" dirty="0" smtClean="0"/>
              <a:t>E. </a:t>
            </a:r>
            <a:r>
              <a:rPr lang="ru-RU" b="1" i="1" dirty="0" err="1" smtClean="0"/>
              <a:t>hartmanni</a:t>
            </a:r>
            <a:endParaRPr lang="ru-RU" dirty="0" smtClean="0"/>
          </a:p>
          <a:p>
            <a:pPr lvl="0"/>
            <a:r>
              <a:rPr lang="ru-RU" b="1" i="1" dirty="0" smtClean="0"/>
              <a:t>E. </a:t>
            </a:r>
            <a:r>
              <a:rPr lang="ru-RU" b="1" i="1" dirty="0" err="1" smtClean="0"/>
              <a:t>polecki</a:t>
            </a:r>
            <a:endParaRPr lang="ru-RU" dirty="0" smtClean="0"/>
          </a:p>
          <a:p>
            <a:pPr lvl="0"/>
            <a:r>
              <a:rPr lang="ru-RU" b="1" i="1" dirty="0" smtClean="0"/>
              <a:t>E. </a:t>
            </a:r>
            <a:r>
              <a:rPr lang="ru-RU" b="1" i="1" dirty="0" err="1" smtClean="0"/>
              <a:t>gingivalis</a:t>
            </a:r>
            <a:endParaRPr lang="ru-RU" dirty="0" smtClean="0"/>
          </a:p>
          <a:p>
            <a:pPr lvl="0"/>
            <a:r>
              <a:rPr lang="ru-RU" dirty="0" err="1" smtClean="0"/>
              <a:t>Other</a:t>
            </a:r>
            <a:r>
              <a:rPr lang="ru-RU" dirty="0" smtClean="0"/>
              <a:t> </a:t>
            </a:r>
            <a:r>
              <a:rPr lang="ru-RU" i="1" dirty="0" err="1" smtClean="0"/>
              <a:t>Entamoeba</a:t>
            </a:r>
            <a:endParaRPr lang="ru-RU" dirty="0" smtClean="0"/>
          </a:p>
          <a:p>
            <a:pPr lvl="0"/>
            <a:r>
              <a:rPr lang="ru-RU" dirty="0" err="1" smtClean="0">
                <a:hlinkClick r:id="rId2"/>
              </a:rPr>
              <a:t>Other</a:t>
            </a:r>
            <a:r>
              <a:rPr lang="ru-RU" dirty="0" smtClean="0">
                <a:hlinkClick r:id="rId2"/>
              </a:rPr>
              <a:t> </a:t>
            </a:r>
            <a:r>
              <a:rPr lang="ru-RU" dirty="0" err="1" smtClean="0">
                <a:hlinkClick r:id="rId2"/>
              </a:rPr>
              <a:t>Intestinal</a:t>
            </a:r>
            <a:r>
              <a:rPr lang="ru-RU" dirty="0" smtClean="0">
                <a:hlinkClick r:id="rId2"/>
              </a:rPr>
              <a:t> </a:t>
            </a:r>
            <a:r>
              <a:rPr lang="ru-RU" dirty="0" err="1" smtClean="0">
                <a:hlinkClick r:id="rId2"/>
              </a:rPr>
              <a:t>Amebae</a:t>
            </a:r>
            <a:endParaRPr lang="ru-RU" dirty="0" smtClean="0"/>
          </a:p>
          <a:p>
            <a:pPr lvl="0"/>
            <a:r>
              <a:rPr lang="ru-RU" dirty="0" err="1" smtClean="0">
                <a:hlinkClick r:id="rId2"/>
              </a:rPr>
              <a:t>Other</a:t>
            </a:r>
            <a:r>
              <a:rPr lang="ru-RU" dirty="0" smtClean="0">
                <a:hlinkClick r:id="rId2"/>
              </a:rPr>
              <a:t> </a:t>
            </a:r>
            <a:r>
              <a:rPr lang="ru-RU" dirty="0" err="1" smtClean="0">
                <a:hlinkClick r:id="rId2"/>
              </a:rPr>
              <a:t>Intestinal</a:t>
            </a:r>
            <a:r>
              <a:rPr lang="ru-RU" dirty="0" smtClean="0">
                <a:hlinkClick r:id="rId2"/>
              </a:rPr>
              <a:t> </a:t>
            </a:r>
            <a:r>
              <a:rPr lang="ru-RU" dirty="0" err="1" smtClean="0">
                <a:hlinkClick r:id="rId2"/>
              </a:rPr>
              <a:t>Flagellates</a:t>
            </a:r>
            <a:endParaRPr lang="ru-RU" dirty="0" smtClean="0"/>
          </a:p>
          <a:p>
            <a:pPr lvl="0"/>
            <a:r>
              <a:rPr lang="ru-RU" i="1" dirty="0" err="1" smtClean="0">
                <a:hlinkClick r:id="rId2"/>
              </a:rPr>
              <a:t>Blastocystis</a:t>
            </a:r>
            <a:r>
              <a:rPr lang="ru-RU" dirty="0" smtClean="0"/>
              <a:t> </a:t>
            </a:r>
          </a:p>
          <a:p>
            <a:r>
              <a:rPr lang="ru-RU" b="1" i="1" dirty="0" err="1" smtClean="0"/>
              <a:t>Entamoeba</a:t>
            </a:r>
            <a:r>
              <a:rPr lang="ru-RU" b="1" dirty="0" smtClean="0"/>
              <a:t> </a:t>
            </a:r>
            <a:r>
              <a:rPr lang="ru-RU" b="1" dirty="0" err="1" smtClean="0"/>
              <a:t>Species</a:t>
            </a:r>
            <a:r>
              <a:rPr lang="ru-RU" b="1" dirty="0" smtClean="0"/>
              <a:t> </a:t>
            </a:r>
            <a:r>
              <a:rPr lang="ru-RU" b="1" dirty="0" err="1" smtClean="0"/>
              <a:t>Infecting</a:t>
            </a:r>
            <a:r>
              <a:rPr lang="ru-RU" b="1" dirty="0" smtClean="0"/>
              <a:t> </a:t>
            </a:r>
            <a:r>
              <a:rPr lang="ru-RU" b="1" dirty="0" err="1" smtClean="0"/>
              <a:t>Humans</a:t>
            </a:r>
            <a:endParaRPr lang="ru-RU" dirty="0" smtClean="0"/>
          </a:p>
          <a:p>
            <a:r>
              <a:rPr lang="en-US" dirty="0" smtClean="0"/>
              <a:t>Several </a:t>
            </a:r>
            <a:r>
              <a:rPr lang="en-US" i="1" dirty="0" err="1" smtClean="0"/>
              <a:t>Entamoeba</a:t>
            </a:r>
            <a:r>
              <a:rPr lang="en-US" i="1" dirty="0" smtClean="0"/>
              <a:t> </a:t>
            </a:r>
            <a:r>
              <a:rPr lang="en-US" dirty="0" smtClean="0"/>
              <a:t>species infect humans (box). </a:t>
            </a:r>
            <a:r>
              <a:rPr lang="en-US" i="1" dirty="0" smtClean="0"/>
              <a:t>E. </a:t>
            </a:r>
            <a:r>
              <a:rPr lang="en-US" i="1" dirty="0" err="1" smtClean="0"/>
              <a:t>histolytica</a:t>
            </a:r>
            <a:r>
              <a:rPr lang="en-US" dirty="0" smtClean="0"/>
              <a:t> can cause a severe intestinal disease characterized by dysentery as well as an invasive disease affecting primarily the liver (see </a:t>
            </a:r>
            <a:r>
              <a:rPr lang="en-US" dirty="0" err="1" smtClean="0">
                <a:hlinkClick r:id="rId2"/>
              </a:rPr>
              <a:t>Amebiasis</a:t>
            </a:r>
            <a:r>
              <a:rPr lang="en-US" dirty="0" smtClean="0"/>
              <a:t>). </a:t>
            </a:r>
            <a:r>
              <a:rPr lang="en-US" i="1" dirty="0" smtClean="0"/>
              <a:t>E. </a:t>
            </a:r>
            <a:r>
              <a:rPr lang="en-US" i="1" dirty="0" err="1" smtClean="0"/>
              <a:t>dispar</a:t>
            </a:r>
            <a:r>
              <a:rPr lang="en-US" i="1" dirty="0" smtClean="0"/>
              <a:t> </a:t>
            </a:r>
            <a:r>
              <a:rPr lang="en-US" dirty="0" smtClean="0"/>
              <a:t>is morphologically identical to </a:t>
            </a:r>
            <a:r>
              <a:rPr lang="en-US" i="1" dirty="0" smtClean="0"/>
              <a:t>E. </a:t>
            </a:r>
            <a:r>
              <a:rPr lang="en-US" i="1" dirty="0" err="1" smtClean="0"/>
              <a:t>histolytica</a:t>
            </a:r>
            <a:r>
              <a:rPr lang="en-US" dirty="0" smtClean="0"/>
              <a:t>, but does not produce an invasive disease (see further discussion on </a:t>
            </a:r>
            <a:r>
              <a:rPr lang="en-US" i="1" dirty="0" smtClean="0">
                <a:hlinkClick r:id="rId3"/>
              </a:rPr>
              <a:t>E. </a:t>
            </a:r>
            <a:r>
              <a:rPr lang="en-US" i="1" dirty="0" err="1" smtClean="0">
                <a:hlinkClick r:id="rId3"/>
              </a:rPr>
              <a:t>dispar</a:t>
            </a:r>
            <a:r>
              <a:rPr lang="en-US" dirty="0" smtClean="0"/>
              <a:t>). A distinguishing feature of the </a:t>
            </a:r>
            <a:r>
              <a:rPr lang="en-US" i="1" dirty="0" err="1" smtClean="0"/>
              <a:t>Entamoeba</a:t>
            </a:r>
            <a:r>
              <a:rPr lang="en-US" dirty="0" smtClean="0"/>
              <a:t> is their nuclear morphology which is described as having peripheral chromatin and a small </a:t>
            </a:r>
            <a:r>
              <a:rPr lang="en-US" dirty="0" err="1" smtClean="0"/>
              <a:t>karyosome</a:t>
            </a:r>
            <a:r>
              <a:rPr lang="en-US" dirty="0" smtClean="0"/>
              <a:t>. </a:t>
            </a:r>
            <a:r>
              <a:rPr lang="en-US" i="1" dirty="0" smtClean="0"/>
              <a:t>E. </a:t>
            </a:r>
            <a:r>
              <a:rPr lang="en-US" i="1" dirty="0" err="1" smtClean="0"/>
              <a:t>histolytica</a:t>
            </a:r>
            <a:r>
              <a:rPr lang="en-US" i="1" dirty="0" smtClean="0"/>
              <a:t>/</a:t>
            </a:r>
            <a:r>
              <a:rPr lang="en-US" i="1" dirty="0" err="1" smtClean="0"/>
              <a:t>dispar</a:t>
            </a:r>
            <a:r>
              <a:rPr lang="en-US" dirty="0" smtClean="0"/>
              <a:t>, </a:t>
            </a:r>
            <a:r>
              <a:rPr lang="en-US" i="1" dirty="0" err="1" smtClean="0"/>
              <a:t>E.coli</a:t>
            </a:r>
            <a:r>
              <a:rPr lang="en-US" dirty="0" smtClean="0"/>
              <a:t>, and </a:t>
            </a:r>
            <a:r>
              <a:rPr lang="en-US" i="1" dirty="0" smtClean="0"/>
              <a:t>E. </a:t>
            </a:r>
            <a:r>
              <a:rPr lang="en-US" i="1" dirty="0" err="1" smtClean="0"/>
              <a:t>hartmanni</a:t>
            </a:r>
            <a:r>
              <a:rPr lang="en-US" dirty="0" smtClean="0"/>
              <a:t> can be distinguished by size and minor morphological differences (see Table). </a:t>
            </a:r>
            <a:endParaRPr lang="ru-RU" dirty="0" smtClean="0"/>
          </a:p>
          <a:p>
            <a:endParaRPr lang="ru-RU" dirty="0"/>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878156" y="1214009"/>
          <a:ext cx="5387688" cy="4426776"/>
        </p:xfrm>
        <a:graphic>
          <a:graphicData uri="http://schemas.openxmlformats.org/drawingml/2006/table">
            <a:tbl>
              <a:tblPr/>
              <a:tblGrid>
                <a:gridCol w="1795896"/>
                <a:gridCol w="1795896"/>
                <a:gridCol w="1795896"/>
              </a:tblGrid>
              <a:tr h="574462">
                <a:tc>
                  <a:txBody>
                    <a:bodyPr/>
                    <a:lstStyle/>
                    <a:p>
                      <a:pPr algn="ctr">
                        <a:lnSpc>
                          <a:spcPct val="115000"/>
                        </a:lnSpc>
                        <a:spcAft>
                          <a:spcPts val="0"/>
                        </a:spcAft>
                      </a:pPr>
                      <a:r>
                        <a:rPr lang="ru-RU" sz="1600" b="1" dirty="0" err="1" smtClean="0">
                          <a:solidFill>
                            <a:srgbClr val="000080"/>
                          </a:solidFill>
                          <a:latin typeface="Times New Roman"/>
                          <a:ea typeface="Times New Roman"/>
                          <a:cs typeface="Times New Roman"/>
                        </a:rPr>
                        <a:t>Intestinal</a:t>
                      </a:r>
                      <a:endParaRPr lang="ru-RU" sz="1000" dirty="0">
                        <a:latin typeface="Calibri"/>
                        <a:ea typeface="Calibri"/>
                        <a:cs typeface="Times New Roman"/>
                      </a:endParaRPr>
                    </a:p>
                  </a:txBody>
                  <a:tcPr marL="8418" marR="8418" marT="8418" marB="8418">
                    <a:lnL>
                      <a:noFill/>
                    </a:lnL>
                    <a:lnR>
                      <a:noFill/>
                    </a:lnR>
                    <a:lnT>
                      <a:noFill/>
                    </a:lnT>
                    <a:lnB>
                      <a:noFill/>
                    </a:lnB>
                    <a:solidFill>
                      <a:srgbClr val="C0C0C0"/>
                    </a:solidFill>
                  </a:tcPr>
                </a:tc>
                <a:tc>
                  <a:txBody>
                    <a:bodyPr/>
                    <a:lstStyle/>
                    <a:p>
                      <a:r>
                        <a:rPr lang="ru-RU" sz="1600" b="1" i="1" dirty="0" err="1" smtClean="0">
                          <a:solidFill>
                            <a:srgbClr val="000080"/>
                          </a:solidFill>
                          <a:latin typeface="Times New Roman"/>
                          <a:ea typeface="Times New Roman"/>
                          <a:cs typeface="Times New Roman"/>
                        </a:rPr>
                        <a:t>Entamoeba</a:t>
                      </a:r>
                      <a:endParaRPr lang="ru-RU" sz="1600" dirty="0"/>
                    </a:p>
                  </a:txBody>
                  <a:tcPr marL="80815" marR="80815" marT="40408" marB="40408">
                    <a:lnL>
                      <a:noFill/>
                    </a:lnL>
                  </a:tcPr>
                </a:tc>
                <a:tc>
                  <a:txBody>
                    <a:bodyPr/>
                    <a:lstStyle/>
                    <a:p>
                      <a:r>
                        <a:rPr lang="ru-RU" sz="1600" b="1" dirty="0" err="1" smtClean="0">
                          <a:solidFill>
                            <a:srgbClr val="000080"/>
                          </a:solidFill>
                          <a:latin typeface="Times New Roman"/>
                          <a:ea typeface="Times New Roman"/>
                          <a:cs typeface="Times New Roman"/>
                        </a:rPr>
                        <a:t>Species</a:t>
                      </a:r>
                      <a:endParaRPr lang="ru-RU" sz="1600" dirty="0"/>
                    </a:p>
                  </a:txBody>
                  <a:tcPr marL="80815" marR="80815" marT="40408" marB="40408"/>
                </a:tc>
              </a:tr>
              <a:tr h="323261">
                <a:tc>
                  <a:txBody>
                    <a:bodyPr/>
                    <a:lstStyle/>
                    <a:p>
                      <a:endParaRPr lang="ru-RU" sz="1600"/>
                    </a:p>
                  </a:txBody>
                  <a:tcPr marL="8418" marR="8418" marT="8418" marB="8418">
                    <a:lnL>
                      <a:noFill/>
                    </a:lnL>
                    <a:lnR>
                      <a:noFill/>
                    </a:lnR>
                    <a:lnT>
                      <a:noFill/>
                    </a:lnT>
                    <a:lnB>
                      <a:noFill/>
                    </a:lnB>
                  </a:tcPr>
                </a:tc>
                <a:tc>
                  <a:txBody>
                    <a:bodyPr/>
                    <a:lstStyle/>
                    <a:p>
                      <a:endParaRPr lang="ru-RU" sz="1600" dirty="0"/>
                    </a:p>
                  </a:txBody>
                  <a:tcPr marL="80815" marR="80815" marT="40408" marB="40408">
                    <a:lnL>
                      <a:noFill/>
                    </a:lnL>
                  </a:tcPr>
                </a:tc>
                <a:tc>
                  <a:txBody>
                    <a:bodyPr/>
                    <a:lstStyle/>
                    <a:p>
                      <a:endParaRPr lang="ru-RU" sz="1600"/>
                    </a:p>
                  </a:txBody>
                  <a:tcPr marL="80815" marR="80815" marT="40408" marB="40408"/>
                </a:tc>
              </a:tr>
              <a:tr h="225946">
                <a:tc>
                  <a:txBody>
                    <a:bodyPr/>
                    <a:lstStyle/>
                    <a:p>
                      <a:pPr algn="ctr">
                        <a:lnSpc>
                          <a:spcPct val="115000"/>
                        </a:lnSpc>
                        <a:spcAft>
                          <a:spcPts val="0"/>
                        </a:spcAft>
                      </a:pPr>
                      <a:r>
                        <a:rPr lang="ru-RU" sz="1200" b="1" i="1">
                          <a:latin typeface="Times New Roman"/>
                          <a:ea typeface="Times New Roman"/>
                          <a:cs typeface="Times New Roman"/>
                        </a:rPr>
                        <a:t>E. dispar*</a:t>
                      </a:r>
                      <a:r>
                        <a:rPr lang="ru-RU" sz="1200" b="1">
                          <a:latin typeface="Times New Roman"/>
                          <a:ea typeface="Times New Roman"/>
                          <a:cs typeface="Times New Roman"/>
                        </a:rPr>
                        <a:t> </a:t>
                      </a:r>
                      <a:endParaRPr lang="ru-RU" sz="1000">
                        <a:latin typeface="Calibri"/>
                        <a:ea typeface="Calibri"/>
                        <a:cs typeface="Times New Roman"/>
                      </a:endParaRPr>
                    </a:p>
                  </a:txBody>
                  <a:tcPr marL="8418" marR="8418" marT="8418" marB="8418">
                    <a:lnL>
                      <a:noFill/>
                    </a:lnL>
                    <a:lnR>
                      <a:noFill/>
                    </a:lnR>
                    <a:lnT>
                      <a:noFill/>
                    </a:lnT>
                    <a:lnB>
                      <a:noFill/>
                    </a:lnB>
                  </a:tcPr>
                </a:tc>
                <a:tc>
                  <a:txBody>
                    <a:bodyPr/>
                    <a:lstStyle/>
                    <a:p>
                      <a:pPr algn="ctr">
                        <a:lnSpc>
                          <a:spcPct val="115000"/>
                        </a:lnSpc>
                        <a:spcAft>
                          <a:spcPts val="0"/>
                        </a:spcAft>
                      </a:pPr>
                      <a:r>
                        <a:rPr lang="ru-RU" sz="1200" b="1" i="1">
                          <a:latin typeface="Times New Roman"/>
                          <a:ea typeface="Times New Roman"/>
                          <a:cs typeface="Times New Roman"/>
                        </a:rPr>
                        <a:t>E. coli</a:t>
                      </a:r>
                      <a:r>
                        <a:rPr lang="ru-RU" sz="1200" b="1">
                          <a:latin typeface="Times New Roman"/>
                          <a:ea typeface="Times New Roman"/>
                          <a:cs typeface="Times New Roman"/>
                        </a:rPr>
                        <a:t> </a:t>
                      </a:r>
                      <a:endParaRPr lang="ru-RU" sz="1000">
                        <a:latin typeface="Calibri"/>
                        <a:ea typeface="Calibri"/>
                        <a:cs typeface="Times New Roman"/>
                      </a:endParaRPr>
                    </a:p>
                  </a:txBody>
                  <a:tcPr marL="8418" marR="8418" marT="8418" marB="8418">
                    <a:lnL>
                      <a:noFill/>
                    </a:lnL>
                    <a:lnR>
                      <a:noFill/>
                    </a:lnR>
                    <a:lnB>
                      <a:noFill/>
                    </a:lnB>
                  </a:tcPr>
                </a:tc>
                <a:tc>
                  <a:txBody>
                    <a:bodyPr/>
                    <a:lstStyle/>
                    <a:p>
                      <a:pPr algn="ctr">
                        <a:lnSpc>
                          <a:spcPct val="115000"/>
                        </a:lnSpc>
                        <a:spcAft>
                          <a:spcPts val="0"/>
                        </a:spcAft>
                      </a:pPr>
                      <a:r>
                        <a:rPr lang="ru-RU" sz="1200" b="1" i="1">
                          <a:latin typeface="Times New Roman"/>
                          <a:ea typeface="Times New Roman"/>
                          <a:cs typeface="Times New Roman"/>
                        </a:rPr>
                        <a:t>E. hartmanni</a:t>
                      </a:r>
                      <a:r>
                        <a:rPr lang="ru-RU" sz="1200" b="1">
                          <a:latin typeface="Times New Roman"/>
                          <a:ea typeface="Times New Roman"/>
                          <a:cs typeface="Times New Roman"/>
                        </a:rPr>
                        <a:t> </a:t>
                      </a:r>
                      <a:endParaRPr lang="ru-RU" sz="1000">
                        <a:latin typeface="Calibri"/>
                        <a:ea typeface="Calibri"/>
                        <a:cs typeface="Times New Roman"/>
                      </a:endParaRPr>
                    </a:p>
                  </a:txBody>
                  <a:tcPr marL="8418" marR="8418" marT="8418" marB="8418">
                    <a:lnL>
                      <a:noFill/>
                    </a:lnL>
                    <a:lnR>
                      <a:noFill/>
                    </a:lnR>
                    <a:lnB>
                      <a:noFill/>
                    </a:lnB>
                  </a:tcPr>
                </a:tc>
              </a:tr>
              <a:tr h="202712">
                <a:tc>
                  <a:txBody>
                    <a:bodyPr/>
                    <a:lstStyle/>
                    <a:p>
                      <a:pPr>
                        <a:lnSpc>
                          <a:spcPct val="115000"/>
                        </a:lnSpc>
                        <a:spcAft>
                          <a:spcPts val="0"/>
                        </a:spcAft>
                      </a:pPr>
                      <a:r>
                        <a:rPr lang="ru-RU" sz="1100" b="1">
                          <a:latin typeface="Times New Roman"/>
                          <a:ea typeface="Times New Roman"/>
                          <a:cs typeface="Times New Roman"/>
                        </a:rPr>
                        <a:t>Trophozoites</a:t>
                      </a:r>
                      <a:endParaRPr lang="ru-RU" sz="1000">
                        <a:latin typeface="Calibri"/>
                        <a:ea typeface="Calibri"/>
                        <a:cs typeface="Times New Roman"/>
                      </a:endParaRPr>
                    </a:p>
                  </a:txBody>
                  <a:tcPr marL="8418" marR="8418" marT="8418" marB="8418">
                    <a:lnL>
                      <a:noFill/>
                    </a:lnL>
                    <a:lnR>
                      <a:noFill/>
                    </a:lnR>
                    <a:lnT>
                      <a:noFill/>
                    </a:lnT>
                    <a:lnB>
                      <a:noFill/>
                    </a:lnB>
                  </a:tcPr>
                </a:tc>
                <a:tc>
                  <a:txBody>
                    <a:bodyPr/>
                    <a:lstStyle/>
                    <a:p>
                      <a:pPr>
                        <a:lnSpc>
                          <a:spcPct val="115000"/>
                        </a:lnSpc>
                        <a:spcAft>
                          <a:spcPts val="0"/>
                        </a:spcAft>
                      </a:pPr>
                      <a:r>
                        <a:rPr lang="ru-RU" sz="1100" b="1">
                          <a:latin typeface="Times New Roman"/>
                          <a:ea typeface="Times New Roman"/>
                          <a:cs typeface="Times New Roman"/>
                        </a:rPr>
                        <a:t>Trophozoites</a:t>
                      </a:r>
                      <a:endParaRPr lang="ru-RU" sz="1000">
                        <a:latin typeface="Calibri"/>
                        <a:ea typeface="Calibri"/>
                        <a:cs typeface="Times New Roman"/>
                      </a:endParaRPr>
                    </a:p>
                  </a:txBody>
                  <a:tcPr marL="8418" marR="8418" marT="8418" marB="8418">
                    <a:lnL>
                      <a:noFill/>
                    </a:lnL>
                    <a:lnR>
                      <a:noFill/>
                    </a:lnR>
                    <a:lnT>
                      <a:noFill/>
                    </a:lnT>
                    <a:lnB>
                      <a:noFill/>
                    </a:lnB>
                  </a:tcPr>
                </a:tc>
                <a:tc>
                  <a:txBody>
                    <a:bodyPr/>
                    <a:lstStyle/>
                    <a:p>
                      <a:pPr>
                        <a:lnSpc>
                          <a:spcPct val="115000"/>
                        </a:lnSpc>
                        <a:spcAft>
                          <a:spcPts val="0"/>
                        </a:spcAft>
                      </a:pPr>
                      <a:r>
                        <a:rPr lang="ru-RU" sz="1100" b="1">
                          <a:latin typeface="Times New Roman"/>
                          <a:ea typeface="Times New Roman"/>
                          <a:cs typeface="Times New Roman"/>
                        </a:rPr>
                        <a:t>Trophozoites</a:t>
                      </a:r>
                      <a:endParaRPr lang="ru-RU" sz="1000">
                        <a:latin typeface="Calibri"/>
                        <a:ea typeface="Calibri"/>
                        <a:cs typeface="Times New Roman"/>
                      </a:endParaRPr>
                    </a:p>
                  </a:txBody>
                  <a:tcPr marL="8418" marR="8418" marT="8418" marB="8418">
                    <a:lnL>
                      <a:noFill/>
                    </a:lnL>
                    <a:lnR>
                      <a:noFill/>
                    </a:lnR>
                    <a:lnT>
                      <a:noFill/>
                    </a:lnT>
                    <a:lnB>
                      <a:noFill/>
                    </a:lnB>
                  </a:tcPr>
                </a:tc>
              </a:tr>
              <a:tr h="984824">
                <a:tc>
                  <a:txBody>
                    <a:bodyPr/>
                    <a:lstStyle/>
                    <a:p>
                      <a:pPr marL="342900" lvl="0" indent="-342900">
                        <a:lnSpc>
                          <a:spcPct val="115000"/>
                        </a:lnSpc>
                        <a:spcAft>
                          <a:spcPts val="1000"/>
                        </a:spcAft>
                        <a:buSzPts val="1000"/>
                        <a:buFont typeface="Symbol"/>
                        <a:buChar char=""/>
                        <a:tabLst>
                          <a:tab pos="457200" algn="l"/>
                        </a:tabLst>
                      </a:pPr>
                      <a:r>
                        <a:rPr lang="ru-RU" sz="1100">
                          <a:latin typeface="Times New Roman"/>
                          <a:ea typeface="Times New Roman"/>
                          <a:cs typeface="Times New Roman"/>
                        </a:rPr>
                        <a:t>15-20 µm**</a:t>
                      </a:r>
                      <a:endParaRPr lang="ru-RU" sz="100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u-RU" sz="1100">
                          <a:latin typeface="Times New Roman"/>
                          <a:ea typeface="Times New Roman"/>
                          <a:cs typeface="Times New Roman"/>
                        </a:rPr>
                        <a:t>extend pseudopodia</a:t>
                      </a:r>
                      <a:endParaRPr lang="ru-RU" sz="100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u-RU" sz="1100">
                          <a:latin typeface="Times New Roman"/>
                          <a:ea typeface="Times New Roman"/>
                          <a:cs typeface="Times New Roman"/>
                        </a:rPr>
                        <a:t>progressive movement</a:t>
                      </a:r>
                      <a:endParaRPr lang="ru-RU" sz="1000">
                        <a:latin typeface="Calibri"/>
                        <a:ea typeface="Calibri"/>
                        <a:cs typeface="Times New Roman"/>
                      </a:endParaRPr>
                    </a:p>
                  </a:txBody>
                  <a:tcPr marL="8418" marR="8418" marT="8418" marB="8418">
                    <a:lnL>
                      <a:noFill/>
                    </a:lnL>
                    <a:lnR>
                      <a:noFill/>
                    </a:lnR>
                    <a:lnT>
                      <a:noFill/>
                    </a:lnT>
                    <a:lnB>
                      <a:noFill/>
                    </a:lnB>
                  </a:tcPr>
                </a:tc>
                <a:tc>
                  <a:txBody>
                    <a:bodyPr/>
                    <a:lstStyle/>
                    <a:p>
                      <a:pPr marL="342900" lvl="0" indent="-342900">
                        <a:lnSpc>
                          <a:spcPct val="115000"/>
                        </a:lnSpc>
                        <a:spcAft>
                          <a:spcPts val="1000"/>
                        </a:spcAft>
                        <a:buSzPts val="1000"/>
                        <a:buFont typeface="Symbol"/>
                        <a:buChar char=""/>
                        <a:tabLst>
                          <a:tab pos="457200" algn="l"/>
                        </a:tabLst>
                      </a:pPr>
                      <a:r>
                        <a:rPr lang="ru-RU" sz="1100">
                          <a:latin typeface="Times New Roman"/>
                          <a:ea typeface="Times New Roman"/>
                          <a:cs typeface="Times New Roman"/>
                        </a:rPr>
                        <a:t>20-25 µm</a:t>
                      </a:r>
                      <a:endParaRPr lang="ru-RU" sz="100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u-RU" sz="1100">
                          <a:latin typeface="Times New Roman"/>
                          <a:ea typeface="Times New Roman"/>
                          <a:cs typeface="Times New Roman"/>
                        </a:rPr>
                        <a:t>broad blunt pseudopodia</a:t>
                      </a:r>
                      <a:endParaRPr lang="ru-RU" sz="100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u-RU" sz="1100">
                          <a:latin typeface="Times New Roman"/>
                          <a:ea typeface="Times New Roman"/>
                          <a:cs typeface="Times New Roman"/>
                        </a:rPr>
                        <a:t>sluggish, non-directional movement</a:t>
                      </a:r>
                      <a:endParaRPr lang="ru-RU" sz="1000">
                        <a:latin typeface="Calibri"/>
                        <a:ea typeface="Calibri"/>
                        <a:cs typeface="Times New Roman"/>
                      </a:endParaRPr>
                    </a:p>
                  </a:txBody>
                  <a:tcPr marL="8418" marR="8418" marT="8418" marB="8418">
                    <a:lnL>
                      <a:noFill/>
                    </a:lnL>
                    <a:lnR>
                      <a:noFill/>
                    </a:lnR>
                    <a:lnT>
                      <a:noFill/>
                    </a:lnT>
                    <a:lnB>
                      <a:noFill/>
                    </a:lnB>
                  </a:tcPr>
                </a:tc>
                <a:tc>
                  <a:txBody>
                    <a:bodyPr/>
                    <a:lstStyle/>
                    <a:p>
                      <a:pPr marL="342900" lvl="0" indent="-342900">
                        <a:lnSpc>
                          <a:spcPct val="115000"/>
                        </a:lnSpc>
                        <a:spcAft>
                          <a:spcPts val="1000"/>
                        </a:spcAft>
                        <a:buSzPts val="1000"/>
                        <a:buFont typeface="Symbol"/>
                        <a:buChar char=""/>
                        <a:tabLst>
                          <a:tab pos="457200" algn="l"/>
                        </a:tabLst>
                      </a:pPr>
                      <a:r>
                        <a:rPr lang="ru-RU" sz="1100">
                          <a:latin typeface="Times New Roman"/>
                          <a:ea typeface="Times New Roman"/>
                          <a:cs typeface="Times New Roman"/>
                        </a:rPr>
                        <a:t>8-10 µm</a:t>
                      </a:r>
                      <a:endParaRPr lang="ru-RU" sz="100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en-US" sz="1100">
                          <a:latin typeface="Times New Roman"/>
                          <a:ea typeface="Times New Roman"/>
                          <a:cs typeface="Times New Roman"/>
                        </a:rPr>
                        <a:t>less progressive than </a:t>
                      </a:r>
                      <a:r>
                        <a:rPr lang="en-US" sz="1100" i="1">
                          <a:latin typeface="Times New Roman"/>
                          <a:ea typeface="Times New Roman"/>
                          <a:cs typeface="Times New Roman"/>
                        </a:rPr>
                        <a:t>E. dispar</a:t>
                      </a:r>
                      <a:endParaRPr lang="ru-RU" sz="1000">
                        <a:latin typeface="Calibri"/>
                        <a:ea typeface="Calibri"/>
                        <a:cs typeface="Times New Roman"/>
                      </a:endParaRPr>
                    </a:p>
                  </a:txBody>
                  <a:tcPr marL="8418" marR="8418" marT="8418" marB="8418">
                    <a:lnL>
                      <a:noFill/>
                    </a:lnL>
                    <a:lnR>
                      <a:noFill/>
                    </a:lnR>
                    <a:lnT>
                      <a:noFill/>
                    </a:lnT>
                    <a:lnB>
                      <a:noFill/>
                    </a:lnB>
                  </a:tcPr>
                </a:tc>
              </a:tr>
              <a:tr h="202712">
                <a:tc>
                  <a:txBody>
                    <a:bodyPr/>
                    <a:lstStyle/>
                    <a:p>
                      <a:pPr>
                        <a:lnSpc>
                          <a:spcPct val="115000"/>
                        </a:lnSpc>
                        <a:spcAft>
                          <a:spcPts val="0"/>
                        </a:spcAft>
                      </a:pPr>
                      <a:r>
                        <a:rPr lang="ru-RU" sz="1100" b="1">
                          <a:latin typeface="Times New Roman"/>
                          <a:ea typeface="Times New Roman"/>
                          <a:cs typeface="Times New Roman"/>
                        </a:rPr>
                        <a:t>Cysts</a:t>
                      </a:r>
                      <a:endParaRPr lang="ru-RU" sz="1000">
                        <a:latin typeface="Calibri"/>
                        <a:ea typeface="Calibri"/>
                        <a:cs typeface="Times New Roman"/>
                      </a:endParaRPr>
                    </a:p>
                  </a:txBody>
                  <a:tcPr marL="8418" marR="8418" marT="8418" marB="8418">
                    <a:lnL>
                      <a:noFill/>
                    </a:lnL>
                    <a:lnR>
                      <a:noFill/>
                    </a:lnR>
                    <a:lnT>
                      <a:noFill/>
                    </a:lnT>
                    <a:lnB>
                      <a:noFill/>
                    </a:lnB>
                  </a:tcPr>
                </a:tc>
                <a:tc>
                  <a:txBody>
                    <a:bodyPr/>
                    <a:lstStyle/>
                    <a:p>
                      <a:pPr>
                        <a:lnSpc>
                          <a:spcPct val="115000"/>
                        </a:lnSpc>
                        <a:spcAft>
                          <a:spcPts val="0"/>
                        </a:spcAft>
                      </a:pPr>
                      <a:r>
                        <a:rPr lang="ru-RU" sz="1100" b="1">
                          <a:latin typeface="Times New Roman"/>
                          <a:ea typeface="Times New Roman"/>
                          <a:cs typeface="Times New Roman"/>
                        </a:rPr>
                        <a:t>Cysts</a:t>
                      </a:r>
                      <a:endParaRPr lang="ru-RU" sz="1000">
                        <a:latin typeface="Calibri"/>
                        <a:ea typeface="Calibri"/>
                        <a:cs typeface="Times New Roman"/>
                      </a:endParaRPr>
                    </a:p>
                  </a:txBody>
                  <a:tcPr marL="8418" marR="8418" marT="8418" marB="8418">
                    <a:lnL>
                      <a:noFill/>
                    </a:lnL>
                    <a:lnR>
                      <a:noFill/>
                    </a:lnR>
                    <a:lnT>
                      <a:noFill/>
                    </a:lnT>
                    <a:lnB>
                      <a:noFill/>
                    </a:lnB>
                  </a:tcPr>
                </a:tc>
                <a:tc>
                  <a:txBody>
                    <a:bodyPr/>
                    <a:lstStyle/>
                    <a:p>
                      <a:pPr>
                        <a:lnSpc>
                          <a:spcPct val="115000"/>
                        </a:lnSpc>
                        <a:spcAft>
                          <a:spcPts val="0"/>
                        </a:spcAft>
                      </a:pPr>
                      <a:r>
                        <a:rPr lang="ru-RU" sz="1100" b="1">
                          <a:latin typeface="Times New Roman"/>
                          <a:ea typeface="Times New Roman"/>
                          <a:cs typeface="Times New Roman"/>
                        </a:rPr>
                        <a:t>Cysts</a:t>
                      </a:r>
                      <a:endParaRPr lang="ru-RU" sz="1000">
                        <a:latin typeface="Calibri"/>
                        <a:ea typeface="Calibri"/>
                        <a:cs typeface="Times New Roman"/>
                      </a:endParaRPr>
                    </a:p>
                  </a:txBody>
                  <a:tcPr marL="8418" marR="8418" marT="8418" marB="8418">
                    <a:lnL>
                      <a:noFill/>
                    </a:lnL>
                    <a:lnR>
                      <a:noFill/>
                    </a:lnR>
                    <a:lnT>
                      <a:noFill/>
                    </a:lnT>
                    <a:lnB>
                      <a:noFill/>
                    </a:lnB>
                  </a:tcPr>
                </a:tc>
              </a:tr>
              <a:tr h="1550082">
                <a:tc>
                  <a:txBody>
                    <a:bodyPr/>
                    <a:lstStyle/>
                    <a:p>
                      <a:pPr marL="342900" lvl="0" indent="-342900">
                        <a:lnSpc>
                          <a:spcPct val="115000"/>
                        </a:lnSpc>
                        <a:spcAft>
                          <a:spcPts val="1000"/>
                        </a:spcAft>
                        <a:buSzPts val="1000"/>
                        <a:buFont typeface="Symbol"/>
                        <a:buChar char=""/>
                        <a:tabLst>
                          <a:tab pos="457200" algn="l"/>
                        </a:tabLst>
                      </a:pPr>
                      <a:r>
                        <a:rPr lang="ru-RU" sz="1100" dirty="0">
                          <a:latin typeface="Times New Roman"/>
                          <a:ea typeface="Times New Roman"/>
                          <a:cs typeface="Times New Roman"/>
                        </a:rPr>
                        <a:t>12-15 </a:t>
                      </a:r>
                      <a:r>
                        <a:rPr lang="ru-RU" sz="1100" dirty="0" err="1">
                          <a:latin typeface="Times New Roman"/>
                          <a:ea typeface="Times New Roman"/>
                          <a:cs typeface="Times New Roman"/>
                        </a:rPr>
                        <a:t>µm</a:t>
                      </a:r>
                      <a:endParaRPr lang="ru-RU" sz="1000" dirty="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u-RU" sz="1100" dirty="0">
                          <a:latin typeface="Times New Roman"/>
                          <a:ea typeface="Times New Roman"/>
                          <a:cs typeface="Times New Roman"/>
                        </a:rPr>
                        <a:t>4 </a:t>
                      </a:r>
                      <a:r>
                        <a:rPr lang="ru-RU" sz="1100" dirty="0" err="1">
                          <a:latin typeface="Times New Roman"/>
                          <a:ea typeface="Times New Roman"/>
                          <a:cs typeface="Times New Roman"/>
                        </a:rPr>
                        <a:t>nuclei</a:t>
                      </a:r>
                      <a:endParaRPr lang="ru-RU" sz="1000" dirty="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u-RU" sz="1100" dirty="0" err="1">
                          <a:latin typeface="Times New Roman"/>
                          <a:ea typeface="Times New Roman"/>
                          <a:cs typeface="Times New Roman"/>
                        </a:rPr>
                        <a:t>blunt</a:t>
                      </a:r>
                      <a:r>
                        <a:rPr lang="ru-RU" sz="1100" dirty="0">
                          <a:latin typeface="Times New Roman"/>
                          <a:ea typeface="Times New Roman"/>
                          <a:cs typeface="Times New Roman"/>
                        </a:rPr>
                        <a:t> </a:t>
                      </a:r>
                      <a:r>
                        <a:rPr lang="ru-RU" sz="1100" dirty="0" err="1">
                          <a:latin typeface="Times New Roman"/>
                          <a:ea typeface="Times New Roman"/>
                          <a:cs typeface="Times New Roman"/>
                        </a:rPr>
                        <a:t>chromatoid</a:t>
                      </a:r>
                      <a:r>
                        <a:rPr lang="ru-RU" sz="1100" dirty="0">
                          <a:latin typeface="Times New Roman"/>
                          <a:ea typeface="Times New Roman"/>
                          <a:cs typeface="Times New Roman"/>
                        </a:rPr>
                        <a:t> </a:t>
                      </a:r>
                      <a:r>
                        <a:rPr lang="ru-RU" sz="1100" dirty="0" err="1">
                          <a:latin typeface="Times New Roman"/>
                          <a:ea typeface="Times New Roman"/>
                          <a:cs typeface="Times New Roman"/>
                        </a:rPr>
                        <a:t>bodies</a:t>
                      </a:r>
                      <a:endParaRPr lang="ru-RU" sz="1000" dirty="0">
                        <a:latin typeface="Calibri"/>
                        <a:ea typeface="Calibri"/>
                        <a:cs typeface="Times New Roman"/>
                      </a:endParaRPr>
                    </a:p>
                  </a:txBody>
                  <a:tcPr marL="8418" marR="8418" marT="8418" marB="8418">
                    <a:lnL>
                      <a:noFill/>
                    </a:lnL>
                    <a:lnR>
                      <a:noFill/>
                    </a:lnR>
                    <a:lnT>
                      <a:noFill/>
                    </a:lnT>
                    <a:lnB>
                      <a:noFill/>
                    </a:lnB>
                  </a:tcPr>
                </a:tc>
                <a:tc>
                  <a:txBody>
                    <a:bodyPr/>
                    <a:lstStyle/>
                    <a:p>
                      <a:pPr marL="342900" lvl="0" indent="-342900">
                        <a:lnSpc>
                          <a:spcPct val="115000"/>
                        </a:lnSpc>
                        <a:spcAft>
                          <a:spcPts val="1000"/>
                        </a:spcAft>
                        <a:buSzPts val="1000"/>
                        <a:buFont typeface="Symbol"/>
                        <a:buChar char=""/>
                        <a:tabLst>
                          <a:tab pos="457200" algn="l"/>
                        </a:tabLst>
                      </a:pPr>
                      <a:r>
                        <a:rPr lang="ru-RU" sz="1100">
                          <a:latin typeface="Times New Roman"/>
                          <a:ea typeface="Times New Roman"/>
                          <a:cs typeface="Times New Roman"/>
                        </a:rPr>
                        <a:t>15-25 µm</a:t>
                      </a:r>
                      <a:endParaRPr lang="ru-RU" sz="100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u-RU" sz="1100">
                          <a:latin typeface="Times New Roman"/>
                          <a:ea typeface="Times New Roman"/>
                          <a:cs typeface="Times New Roman"/>
                        </a:rPr>
                        <a:t>8 nuclei</a:t>
                      </a:r>
                      <a:endParaRPr lang="ru-RU" sz="100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u-RU" sz="1100">
                          <a:latin typeface="Times New Roman"/>
                          <a:ea typeface="Times New Roman"/>
                          <a:cs typeface="Times New Roman"/>
                        </a:rPr>
                        <a:t>pointed chromatoid bodies</a:t>
                      </a:r>
                      <a:endParaRPr lang="ru-RU" sz="1000">
                        <a:latin typeface="Calibri"/>
                        <a:ea typeface="Calibri"/>
                        <a:cs typeface="Times New Roman"/>
                      </a:endParaRPr>
                    </a:p>
                  </a:txBody>
                  <a:tcPr marL="8418" marR="8418" marT="8418" marB="8418">
                    <a:lnL>
                      <a:noFill/>
                    </a:lnL>
                    <a:lnR>
                      <a:noFill/>
                    </a:lnR>
                    <a:lnT>
                      <a:noFill/>
                    </a:lnT>
                    <a:lnB>
                      <a:noFill/>
                    </a:lnB>
                  </a:tcPr>
                </a:tc>
                <a:tc>
                  <a:txBody>
                    <a:bodyPr/>
                    <a:lstStyle/>
                    <a:p>
                      <a:pPr marL="342900" lvl="0" indent="-342900">
                        <a:lnSpc>
                          <a:spcPct val="115000"/>
                        </a:lnSpc>
                        <a:spcAft>
                          <a:spcPts val="1000"/>
                        </a:spcAft>
                        <a:buSzPts val="1000"/>
                        <a:buFont typeface="Symbol"/>
                        <a:buChar char=""/>
                        <a:tabLst>
                          <a:tab pos="457200" algn="l"/>
                        </a:tabLst>
                      </a:pPr>
                      <a:r>
                        <a:rPr lang="ru-RU" sz="1100" dirty="0">
                          <a:latin typeface="Times New Roman"/>
                          <a:ea typeface="Times New Roman"/>
                          <a:cs typeface="Times New Roman"/>
                        </a:rPr>
                        <a:t>6-8 </a:t>
                      </a:r>
                      <a:r>
                        <a:rPr lang="ru-RU" sz="1100" dirty="0" err="1">
                          <a:latin typeface="Times New Roman"/>
                          <a:ea typeface="Times New Roman"/>
                          <a:cs typeface="Times New Roman"/>
                        </a:rPr>
                        <a:t>µm</a:t>
                      </a:r>
                      <a:endParaRPr lang="ru-RU" sz="1000" dirty="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u-RU" sz="1100" dirty="0">
                          <a:latin typeface="Times New Roman"/>
                          <a:ea typeface="Times New Roman"/>
                          <a:cs typeface="Times New Roman"/>
                        </a:rPr>
                        <a:t>4 </a:t>
                      </a:r>
                      <a:r>
                        <a:rPr lang="ru-RU" sz="1100" dirty="0" err="1">
                          <a:latin typeface="Times New Roman"/>
                          <a:ea typeface="Times New Roman"/>
                          <a:cs typeface="Times New Roman"/>
                        </a:rPr>
                        <a:t>nuclei</a:t>
                      </a:r>
                      <a:endParaRPr lang="ru-RU" sz="1000" dirty="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u-RU" sz="1100" dirty="0" err="1">
                          <a:latin typeface="Times New Roman"/>
                          <a:ea typeface="Times New Roman"/>
                          <a:cs typeface="Times New Roman"/>
                        </a:rPr>
                        <a:t>blunt</a:t>
                      </a:r>
                      <a:r>
                        <a:rPr lang="ru-RU" sz="1100" dirty="0">
                          <a:latin typeface="Times New Roman"/>
                          <a:ea typeface="Times New Roman"/>
                          <a:cs typeface="Times New Roman"/>
                        </a:rPr>
                        <a:t> </a:t>
                      </a:r>
                      <a:r>
                        <a:rPr lang="ru-RU" sz="1100" dirty="0" err="1">
                          <a:latin typeface="Times New Roman"/>
                          <a:ea typeface="Times New Roman"/>
                          <a:cs typeface="Times New Roman"/>
                        </a:rPr>
                        <a:t>chromatoid</a:t>
                      </a:r>
                      <a:r>
                        <a:rPr lang="ru-RU" sz="1100" dirty="0">
                          <a:latin typeface="Times New Roman"/>
                          <a:ea typeface="Times New Roman"/>
                          <a:cs typeface="Times New Roman"/>
                        </a:rPr>
                        <a:t> </a:t>
                      </a:r>
                      <a:r>
                        <a:rPr lang="ru-RU" sz="1100" dirty="0" err="1">
                          <a:latin typeface="Times New Roman"/>
                          <a:ea typeface="Times New Roman"/>
                          <a:cs typeface="Times New Roman"/>
                        </a:rPr>
                        <a:t>bodies</a:t>
                      </a:r>
                      <a:endParaRPr lang="ru-RU" sz="1000" dirty="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en-US" sz="1100" dirty="0">
                          <a:latin typeface="Times New Roman"/>
                          <a:ea typeface="Times New Roman"/>
                          <a:cs typeface="Times New Roman"/>
                        </a:rPr>
                        <a:t>CB persist in mature cysts</a:t>
                      </a:r>
                      <a:endParaRPr lang="ru-RU" sz="1000" dirty="0">
                        <a:latin typeface="Calibri"/>
                        <a:ea typeface="Calibri"/>
                        <a:cs typeface="Times New Roman"/>
                      </a:endParaRPr>
                    </a:p>
                    <a:p>
                      <a:pPr>
                        <a:lnSpc>
                          <a:spcPct val="115000"/>
                        </a:lnSpc>
                      </a:pPr>
                      <a:r>
                        <a:rPr lang="ru-RU" sz="1000" dirty="0">
                          <a:latin typeface="Calibri"/>
                        </a:rPr>
                        <a:t>*=E. </a:t>
                      </a:r>
                      <a:r>
                        <a:rPr lang="ru-RU" sz="1000" dirty="0" err="1">
                          <a:latin typeface="Calibri"/>
                        </a:rPr>
                        <a:t>histolytica</a:t>
                      </a:r>
                      <a:r>
                        <a:rPr lang="ru-RU" sz="1000" dirty="0">
                          <a:latin typeface="Calibri"/>
                        </a:rPr>
                        <a:t>; **</a:t>
                      </a:r>
                      <a:r>
                        <a:rPr lang="ru-RU" sz="1000" dirty="0" err="1">
                          <a:latin typeface="Calibri"/>
                        </a:rPr>
                        <a:t>invasive</a:t>
                      </a:r>
                      <a:r>
                        <a:rPr lang="ru-RU" sz="1000" dirty="0">
                          <a:latin typeface="Calibri"/>
                        </a:rPr>
                        <a:t> E. </a:t>
                      </a:r>
                      <a:r>
                        <a:rPr lang="ru-RU" sz="1000" dirty="0" err="1">
                          <a:latin typeface="Calibri"/>
                        </a:rPr>
                        <a:t>histolytica</a:t>
                      </a:r>
                      <a:r>
                        <a:rPr lang="ru-RU" sz="1000" dirty="0">
                          <a:latin typeface="Calibri"/>
                        </a:rPr>
                        <a:t> </a:t>
                      </a:r>
                      <a:r>
                        <a:rPr lang="ru-RU" sz="1000" dirty="0" err="1">
                          <a:latin typeface="Calibri"/>
                        </a:rPr>
                        <a:t>can</a:t>
                      </a:r>
                      <a:r>
                        <a:rPr lang="ru-RU" sz="1000" dirty="0">
                          <a:latin typeface="Calibri"/>
                        </a:rPr>
                        <a:t> </a:t>
                      </a:r>
                      <a:r>
                        <a:rPr lang="ru-RU" sz="1000" dirty="0" err="1">
                          <a:latin typeface="Calibri"/>
                        </a:rPr>
                        <a:t>be</a:t>
                      </a:r>
                      <a:r>
                        <a:rPr lang="ru-RU" sz="1000" dirty="0">
                          <a:latin typeface="Calibri"/>
                        </a:rPr>
                        <a:t> &gt;20 </a:t>
                      </a:r>
                      <a:r>
                        <a:rPr lang="ru-RU" sz="1000" dirty="0" err="1">
                          <a:latin typeface="Calibri"/>
                        </a:rPr>
                        <a:t>mm</a:t>
                      </a:r>
                      <a:r>
                        <a:rPr lang="ru-RU" sz="1000" dirty="0">
                          <a:latin typeface="Calibri"/>
                        </a:rPr>
                        <a:t> </a:t>
                      </a:r>
                    </a:p>
                  </a:txBody>
                  <a:tcPr marL="8418" marR="8418" marT="8418" marB="8418">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a:normAutofit fontScale="70000" lnSpcReduction="20000"/>
          </a:bodyPr>
          <a:lstStyle/>
          <a:p>
            <a:r>
              <a:rPr lang="en-US" i="1" dirty="0" smtClean="0"/>
              <a:t>E. coli</a:t>
            </a:r>
            <a:r>
              <a:rPr lang="en-US" dirty="0" smtClean="0"/>
              <a:t> is the largest and is best distinguished by 8 nuclei in the mature cyst. The </a:t>
            </a:r>
            <a:r>
              <a:rPr lang="en-US" dirty="0" err="1" smtClean="0"/>
              <a:t>trophozoites</a:t>
            </a:r>
            <a:r>
              <a:rPr lang="en-US" dirty="0" smtClean="0"/>
              <a:t> of </a:t>
            </a:r>
            <a:r>
              <a:rPr lang="en-US" i="1" dirty="0" smtClean="0"/>
              <a:t>E. coli</a:t>
            </a:r>
            <a:r>
              <a:rPr lang="en-US" dirty="0" smtClean="0"/>
              <a:t> can be difficult to distinguish from </a:t>
            </a:r>
            <a:r>
              <a:rPr lang="en-US" i="1" dirty="0" smtClean="0"/>
              <a:t>E. </a:t>
            </a:r>
            <a:r>
              <a:rPr lang="en-US" i="1" dirty="0" err="1" smtClean="0"/>
              <a:t>histolytica</a:t>
            </a:r>
            <a:r>
              <a:rPr lang="en-US" i="1" dirty="0" smtClean="0"/>
              <a:t>/</a:t>
            </a:r>
            <a:r>
              <a:rPr lang="en-US" i="1" dirty="0" err="1" smtClean="0"/>
              <a:t>dispar</a:t>
            </a:r>
            <a:r>
              <a:rPr lang="en-US" dirty="0" smtClean="0"/>
              <a:t> since there is some overlap in the size ranges. </a:t>
            </a:r>
            <a:r>
              <a:rPr lang="en-US" i="1" dirty="0" smtClean="0"/>
              <a:t>E. </a:t>
            </a:r>
            <a:r>
              <a:rPr lang="en-US" i="1" dirty="0" err="1" smtClean="0"/>
              <a:t>hartmanni</a:t>
            </a:r>
            <a:r>
              <a:rPr lang="en-US" dirty="0" smtClean="0"/>
              <a:t> is quite similar to </a:t>
            </a:r>
            <a:r>
              <a:rPr lang="en-US" i="1" dirty="0" smtClean="0"/>
              <a:t>E. </a:t>
            </a:r>
            <a:r>
              <a:rPr lang="en-US" i="1" dirty="0" err="1" smtClean="0"/>
              <a:t>histolytica</a:t>
            </a:r>
            <a:r>
              <a:rPr lang="en-US" dirty="0" smtClean="0"/>
              <a:t> and was previously considered a 'small race' of </a:t>
            </a:r>
            <a:r>
              <a:rPr lang="en-US" i="1" dirty="0" smtClean="0"/>
              <a:t>E. </a:t>
            </a:r>
            <a:r>
              <a:rPr lang="en-US" i="1" dirty="0" err="1" smtClean="0"/>
              <a:t>histolytica</a:t>
            </a:r>
            <a:r>
              <a:rPr lang="en-US" dirty="0" smtClean="0"/>
              <a:t>. Generally 10 µm is chosen as the boundary between </a:t>
            </a:r>
            <a:r>
              <a:rPr lang="en-US" i="1" dirty="0" smtClean="0"/>
              <a:t>E. </a:t>
            </a:r>
            <a:r>
              <a:rPr lang="en-US" i="1" dirty="0" err="1" smtClean="0"/>
              <a:t>histolytica</a:t>
            </a:r>
            <a:r>
              <a:rPr lang="en-US" dirty="0" smtClean="0"/>
              <a:t> and </a:t>
            </a:r>
            <a:r>
              <a:rPr lang="en-US" i="1" dirty="0" smtClean="0"/>
              <a:t>E. </a:t>
            </a:r>
            <a:r>
              <a:rPr lang="en-US" i="1" dirty="0" err="1" smtClean="0"/>
              <a:t>hartmanni</a:t>
            </a:r>
            <a:r>
              <a:rPr lang="en-US" dirty="0" smtClean="0"/>
              <a:t>.</a:t>
            </a:r>
            <a:endParaRPr lang="ru-RU" dirty="0" smtClean="0"/>
          </a:p>
          <a:p>
            <a:r>
              <a:rPr lang="en-US" i="1" dirty="0" smtClean="0"/>
              <a:t>E. </a:t>
            </a:r>
            <a:r>
              <a:rPr lang="en-US" i="1" dirty="0" err="1" smtClean="0"/>
              <a:t>polecki</a:t>
            </a:r>
            <a:r>
              <a:rPr lang="en-US" dirty="0" smtClean="0"/>
              <a:t> is usually associated with pigs and monkeys, but human cases have been occasionally documented. It appears to be geographically restricted to particular areas such a Papua, New Guinea. The </a:t>
            </a:r>
            <a:r>
              <a:rPr lang="en-US" dirty="0" err="1" smtClean="0"/>
              <a:t>trophozoites</a:t>
            </a:r>
            <a:r>
              <a:rPr lang="en-US" dirty="0" smtClean="0"/>
              <a:t> are similar to </a:t>
            </a:r>
            <a:r>
              <a:rPr lang="en-US" i="1" dirty="0" smtClean="0"/>
              <a:t>E. coli</a:t>
            </a:r>
            <a:r>
              <a:rPr lang="en-US" dirty="0" smtClean="0"/>
              <a:t>, except a little smaller, and the cysts are similar to </a:t>
            </a:r>
            <a:r>
              <a:rPr lang="en-US" i="1" dirty="0" smtClean="0"/>
              <a:t>E. </a:t>
            </a:r>
            <a:r>
              <a:rPr lang="en-US" i="1" dirty="0" err="1" smtClean="0"/>
              <a:t>histolytica</a:t>
            </a:r>
            <a:r>
              <a:rPr lang="en-US" dirty="0" smtClean="0"/>
              <a:t> except that the mature cyst has a single nucleus.</a:t>
            </a:r>
            <a:endParaRPr lang="ru-RU" dirty="0" smtClean="0"/>
          </a:p>
          <a:p>
            <a:r>
              <a:rPr lang="en-US" i="1" dirty="0" smtClean="0"/>
              <a:t>E. </a:t>
            </a:r>
            <a:r>
              <a:rPr lang="en-US" i="1" dirty="0" err="1" smtClean="0"/>
              <a:t>gingivalis</a:t>
            </a:r>
            <a:r>
              <a:rPr lang="en-US" dirty="0" smtClean="0"/>
              <a:t> can be recovered from the soft tartar between teeth and exhibits a similar morphology to </a:t>
            </a:r>
            <a:r>
              <a:rPr lang="en-US" i="1" dirty="0" smtClean="0"/>
              <a:t>E. </a:t>
            </a:r>
            <a:r>
              <a:rPr lang="en-US" i="1" dirty="0" err="1" smtClean="0"/>
              <a:t>histolytica</a:t>
            </a:r>
            <a:r>
              <a:rPr lang="en-US" dirty="0" smtClean="0"/>
              <a:t> except that it has no cyst stage. </a:t>
            </a:r>
            <a:r>
              <a:rPr lang="en-US" i="1" dirty="0" smtClean="0"/>
              <a:t>E. </a:t>
            </a:r>
            <a:r>
              <a:rPr lang="en-US" i="1" dirty="0" err="1" smtClean="0"/>
              <a:t>gingivalis</a:t>
            </a:r>
            <a:r>
              <a:rPr lang="en-US" i="1" dirty="0" smtClean="0"/>
              <a:t> </a:t>
            </a:r>
            <a:r>
              <a:rPr lang="en-US" dirty="0" smtClean="0"/>
              <a:t>can also multiply in bronchial mucus, and thus can appear in the sputum. In this case it could be confused with </a:t>
            </a:r>
            <a:r>
              <a:rPr lang="en-US" i="1" dirty="0" smtClean="0"/>
              <a:t>E. </a:t>
            </a:r>
            <a:r>
              <a:rPr lang="en-US" i="1" dirty="0" err="1" smtClean="0"/>
              <a:t>histolytica</a:t>
            </a:r>
            <a:r>
              <a:rPr lang="en-US" dirty="0" smtClean="0"/>
              <a:t> from a pulmonary abscess. </a:t>
            </a:r>
            <a:r>
              <a:rPr lang="en-US" i="1" dirty="0" smtClean="0"/>
              <a:t>E. </a:t>
            </a:r>
            <a:r>
              <a:rPr lang="en-US" i="1" dirty="0" err="1" smtClean="0"/>
              <a:t>gingivalis</a:t>
            </a:r>
            <a:r>
              <a:rPr lang="en-US" dirty="0" smtClean="0"/>
              <a:t> </a:t>
            </a:r>
            <a:r>
              <a:rPr lang="en-US" dirty="0" err="1" smtClean="0"/>
              <a:t>trophozoites</a:t>
            </a:r>
            <a:r>
              <a:rPr lang="en-US" dirty="0" smtClean="0"/>
              <a:t> will often contain ingested leukocytes which can be used to differentiate it from </a:t>
            </a:r>
            <a:r>
              <a:rPr lang="en-US" i="1" dirty="0" smtClean="0"/>
              <a:t>E. </a:t>
            </a:r>
            <a:r>
              <a:rPr lang="en-US" i="1" dirty="0" err="1" smtClean="0"/>
              <a:t>histolytica</a:t>
            </a:r>
            <a:r>
              <a:rPr lang="en-US" dirty="0" smtClean="0"/>
              <a:t>. The </a:t>
            </a:r>
            <a:r>
              <a:rPr lang="en-US" dirty="0" err="1" smtClean="0"/>
              <a:t>trophozoites</a:t>
            </a:r>
            <a:r>
              <a:rPr lang="en-US" dirty="0" smtClean="0"/>
              <a:t> are most often recovered from patients with periodontal disease, but an etiology between the organism and disease has not been established and </a:t>
            </a:r>
            <a:r>
              <a:rPr lang="en-US" i="1" dirty="0" smtClean="0"/>
              <a:t>E. </a:t>
            </a:r>
            <a:r>
              <a:rPr lang="en-US" i="1" dirty="0" err="1" smtClean="0"/>
              <a:t>gingivalis</a:t>
            </a:r>
            <a:r>
              <a:rPr lang="en-US" i="1" dirty="0" smtClean="0"/>
              <a:t> </a:t>
            </a:r>
            <a:r>
              <a:rPr lang="en-US" dirty="0" smtClean="0"/>
              <a:t>is considered to be non-pathogenic. </a:t>
            </a:r>
            <a:endParaRPr lang="ru-RU" dirty="0" smtClean="0"/>
          </a:p>
          <a:p>
            <a:endParaRPr lang="ru-RU" dirty="0"/>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t>Other</a:t>
            </a:r>
            <a:r>
              <a:rPr lang="ru-RU" b="1" dirty="0" smtClean="0"/>
              <a:t> </a:t>
            </a:r>
            <a:r>
              <a:rPr lang="ru-RU" b="1" dirty="0" err="1" smtClean="0"/>
              <a:t>Intestinal</a:t>
            </a:r>
            <a:r>
              <a:rPr lang="ru-RU" b="1" dirty="0" smtClean="0"/>
              <a:t> </a:t>
            </a:r>
            <a:r>
              <a:rPr lang="ru-RU" b="1" dirty="0" err="1" smtClean="0"/>
              <a:t>Amebae</a:t>
            </a:r>
            <a:r>
              <a:rPr lang="ru-RU" dirty="0" smtClean="0"/>
              <a:t/>
            </a:r>
            <a:br>
              <a:rPr lang="ru-RU" dirty="0" smtClean="0"/>
            </a:br>
            <a:endParaRPr lang="ru-RU" dirty="0"/>
          </a:p>
        </p:txBody>
      </p:sp>
      <p:sp>
        <p:nvSpPr>
          <p:cNvPr id="3" name="Содержимое 2"/>
          <p:cNvSpPr>
            <a:spLocks noGrp="1"/>
          </p:cNvSpPr>
          <p:nvPr>
            <p:ph idx="1"/>
          </p:nvPr>
        </p:nvSpPr>
        <p:spPr>
          <a:xfrm>
            <a:off x="0" y="908720"/>
            <a:ext cx="9144000" cy="5217443"/>
          </a:xfrm>
        </p:spPr>
        <p:txBody>
          <a:bodyPr>
            <a:normAutofit lnSpcReduction="10000"/>
          </a:bodyPr>
          <a:lstStyle/>
          <a:p>
            <a:pPr>
              <a:buNone/>
            </a:pPr>
            <a:r>
              <a:rPr lang="en-US" dirty="0" smtClean="0"/>
              <a:t>Other non-pathogenic </a:t>
            </a:r>
            <a:r>
              <a:rPr lang="en-US" dirty="0" err="1" smtClean="0"/>
              <a:t>amebae</a:t>
            </a:r>
            <a:r>
              <a:rPr lang="en-US" dirty="0" smtClean="0"/>
              <a:t> include </a:t>
            </a:r>
            <a:r>
              <a:rPr lang="en-US" i="1" dirty="0" err="1" smtClean="0"/>
              <a:t>Endolimax</a:t>
            </a:r>
            <a:r>
              <a:rPr lang="en-US" i="1" dirty="0" smtClean="0"/>
              <a:t> nana</a:t>
            </a:r>
            <a:r>
              <a:rPr lang="en-US" dirty="0" smtClean="0"/>
              <a:t> and </a:t>
            </a:r>
            <a:r>
              <a:rPr lang="en-US" i="1" dirty="0" err="1" smtClean="0"/>
              <a:t>Iodoamoeba</a:t>
            </a:r>
            <a:r>
              <a:rPr lang="en-US" i="1" dirty="0" smtClean="0"/>
              <a:t> </a:t>
            </a:r>
            <a:r>
              <a:rPr lang="en-US" i="1" dirty="0" err="1" smtClean="0"/>
              <a:t>bütschlii</a:t>
            </a:r>
            <a:r>
              <a:rPr lang="en-US" dirty="0" smtClean="0"/>
              <a:t>. Historically, </a:t>
            </a:r>
            <a:r>
              <a:rPr lang="en-US" i="1" dirty="0" err="1" smtClean="0"/>
              <a:t>Dientamoeba</a:t>
            </a:r>
            <a:r>
              <a:rPr lang="en-US" i="1" dirty="0" smtClean="0"/>
              <a:t> </a:t>
            </a:r>
            <a:r>
              <a:rPr lang="en-US" i="1" dirty="0" err="1" smtClean="0"/>
              <a:t>fragilis</a:t>
            </a:r>
            <a:r>
              <a:rPr lang="en-US" i="1" dirty="0" smtClean="0"/>
              <a:t> </a:t>
            </a:r>
            <a:r>
              <a:rPr lang="en-US" dirty="0" smtClean="0"/>
              <a:t>has been grouped with the ameba, but electron microscopy and molecular </a:t>
            </a:r>
            <a:r>
              <a:rPr lang="en-US" dirty="0" err="1" smtClean="0"/>
              <a:t>phylogenetics</a:t>
            </a:r>
            <a:r>
              <a:rPr lang="en-US" dirty="0" smtClean="0"/>
              <a:t> suggests that it is actually a flagellate and may be closely related to the </a:t>
            </a:r>
            <a:r>
              <a:rPr lang="en-US" dirty="0" err="1" smtClean="0"/>
              <a:t>trichomonads</a:t>
            </a:r>
            <a:r>
              <a:rPr lang="en-US" dirty="0" smtClean="0"/>
              <a:t>. All three of these organisms exhibit similar morphologies and have nuclei which do not have peripheral chromatin and a large </a:t>
            </a:r>
            <a:r>
              <a:rPr lang="en-US" dirty="0" err="1" smtClean="0"/>
              <a:t>karyosome</a:t>
            </a:r>
            <a:r>
              <a:rPr lang="en-US" dirty="0" smtClean="0"/>
              <a:t>. Minor morphological differences allow these </a:t>
            </a:r>
            <a:r>
              <a:rPr lang="en-US" dirty="0" err="1" smtClean="0"/>
              <a:t>organims</a:t>
            </a:r>
            <a:r>
              <a:rPr lang="en-US" dirty="0" smtClean="0"/>
              <a:t> to be distinguished (Table).</a:t>
            </a:r>
            <a:endParaRPr lang="ru-RU" dirty="0" smtClean="0"/>
          </a:p>
          <a:p>
            <a:endParaRPr lang="ru-RU" dirty="0"/>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899592" y="692696"/>
          <a:ext cx="7992888" cy="4968552"/>
        </p:xfrm>
        <a:graphic>
          <a:graphicData uri="http://schemas.openxmlformats.org/drawingml/2006/table">
            <a:tbl>
              <a:tblPr/>
              <a:tblGrid>
                <a:gridCol w="2664296"/>
                <a:gridCol w="2664296"/>
                <a:gridCol w="2664296"/>
              </a:tblGrid>
              <a:tr h="912777">
                <a:tc>
                  <a:txBody>
                    <a:bodyPr/>
                    <a:lstStyle/>
                    <a:p>
                      <a:pPr algn="ctr">
                        <a:lnSpc>
                          <a:spcPct val="115000"/>
                        </a:lnSpc>
                        <a:spcAft>
                          <a:spcPts val="0"/>
                        </a:spcAft>
                      </a:pPr>
                      <a:r>
                        <a:rPr lang="ru-RU" sz="1800" b="1" dirty="0" err="1">
                          <a:solidFill>
                            <a:srgbClr val="000080"/>
                          </a:solidFill>
                          <a:latin typeface="Times New Roman"/>
                          <a:ea typeface="Times New Roman"/>
                          <a:cs typeface="Times New Roman"/>
                        </a:rPr>
                        <a:t>Other</a:t>
                      </a:r>
                      <a:r>
                        <a:rPr lang="ru-RU" sz="1800" b="1" dirty="0">
                          <a:solidFill>
                            <a:srgbClr val="000080"/>
                          </a:solidFill>
                          <a:latin typeface="Times New Roman"/>
                          <a:ea typeface="Times New Roman"/>
                          <a:cs typeface="Times New Roman"/>
                        </a:rPr>
                        <a:t> </a:t>
                      </a:r>
                      <a:r>
                        <a:rPr lang="ru-RU" sz="1800" b="1" dirty="0" err="1">
                          <a:solidFill>
                            <a:srgbClr val="000080"/>
                          </a:solidFill>
                          <a:latin typeface="Times New Roman"/>
                          <a:ea typeface="Times New Roman"/>
                          <a:cs typeface="Times New Roman"/>
                        </a:rPr>
                        <a:t>Intestinal</a:t>
                      </a:r>
                      <a:r>
                        <a:rPr lang="ru-RU" sz="1800" b="1" dirty="0">
                          <a:solidFill>
                            <a:srgbClr val="000080"/>
                          </a:solidFill>
                          <a:latin typeface="Times New Roman"/>
                          <a:ea typeface="Times New Roman"/>
                          <a:cs typeface="Times New Roman"/>
                        </a:rPr>
                        <a:t> </a:t>
                      </a:r>
                      <a:r>
                        <a:rPr lang="ru-RU" sz="1800" b="1" dirty="0" err="1">
                          <a:solidFill>
                            <a:srgbClr val="000080"/>
                          </a:solidFill>
                          <a:latin typeface="Times New Roman"/>
                          <a:ea typeface="Times New Roman"/>
                          <a:cs typeface="Times New Roman"/>
                        </a:rPr>
                        <a:t>Amebae</a:t>
                      </a:r>
                      <a:endParaRPr lang="ru-RU" sz="1100" dirty="0">
                        <a:latin typeface="Calibri"/>
                        <a:ea typeface="Calibri"/>
                        <a:cs typeface="Times New Roman"/>
                      </a:endParaRPr>
                    </a:p>
                  </a:txBody>
                  <a:tcPr marL="9525" marR="9525" marT="9525" marB="9525">
                    <a:lnL>
                      <a:noFill/>
                    </a:lnL>
                    <a:lnR>
                      <a:noFill/>
                    </a:lnR>
                    <a:lnT>
                      <a:noFill/>
                    </a:lnT>
                    <a:lnB>
                      <a:noFill/>
                    </a:lnB>
                    <a:solidFill>
                      <a:srgbClr val="C0C0C0"/>
                    </a:solidFill>
                  </a:tcPr>
                </a:tc>
                <a:tc>
                  <a:txBody>
                    <a:bodyPr/>
                    <a:lstStyle/>
                    <a:p>
                      <a:endParaRPr lang="ru-RU" dirty="0"/>
                    </a:p>
                  </a:txBody>
                  <a:tcPr>
                    <a:lnL>
                      <a:noFill/>
                    </a:lnL>
                  </a:tcPr>
                </a:tc>
                <a:tc>
                  <a:txBody>
                    <a:bodyPr/>
                    <a:lstStyle/>
                    <a:p>
                      <a:endParaRPr lang="ru-RU"/>
                    </a:p>
                  </a:txBody>
                  <a:tcPr/>
                </a:tc>
              </a:tr>
              <a:tr h="513638">
                <a:tc>
                  <a:txBody>
                    <a:bodyPr/>
                    <a:lstStyle/>
                    <a:p>
                      <a:endParaRPr lang="ru-RU"/>
                    </a:p>
                  </a:txBody>
                  <a:tcPr marL="9525" marR="9525" marT="9525" marB="9525">
                    <a:lnL>
                      <a:noFill/>
                    </a:lnL>
                    <a:lnR>
                      <a:noFill/>
                    </a:lnR>
                    <a:lnT>
                      <a:noFill/>
                    </a:lnT>
                    <a:lnB>
                      <a:noFill/>
                    </a:lnB>
                  </a:tcPr>
                </a:tc>
                <a:tc>
                  <a:txBody>
                    <a:bodyPr/>
                    <a:lstStyle/>
                    <a:p>
                      <a:endParaRPr lang="ru-RU"/>
                    </a:p>
                  </a:txBody>
                  <a:tcPr>
                    <a:lnL>
                      <a:noFill/>
                    </a:lnL>
                  </a:tcPr>
                </a:tc>
                <a:tc>
                  <a:txBody>
                    <a:bodyPr/>
                    <a:lstStyle/>
                    <a:p>
                      <a:endParaRPr lang="ru-RU"/>
                    </a:p>
                  </a:txBody>
                  <a:tcPr/>
                </a:tc>
              </a:tr>
              <a:tr h="359011">
                <a:tc>
                  <a:txBody>
                    <a:bodyPr/>
                    <a:lstStyle/>
                    <a:p>
                      <a:pPr algn="ctr">
                        <a:lnSpc>
                          <a:spcPct val="115000"/>
                        </a:lnSpc>
                        <a:spcAft>
                          <a:spcPts val="0"/>
                        </a:spcAft>
                      </a:pPr>
                      <a:r>
                        <a:rPr lang="ru-RU" sz="1350" b="1" i="1">
                          <a:latin typeface="Times New Roman"/>
                          <a:ea typeface="Times New Roman"/>
                          <a:cs typeface="Times New Roman"/>
                        </a:rPr>
                        <a:t>Endolimax nana</a:t>
                      </a:r>
                      <a:r>
                        <a:rPr lang="ru-RU" sz="1350" b="1">
                          <a:latin typeface="Times New Roman"/>
                          <a:ea typeface="Times New Roman"/>
                          <a:cs typeface="Times New Roman"/>
                        </a:rPr>
                        <a:t> </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gn="ctr">
                        <a:lnSpc>
                          <a:spcPct val="115000"/>
                        </a:lnSpc>
                        <a:spcAft>
                          <a:spcPts val="0"/>
                        </a:spcAft>
                      </a:pPr>
                      <a:r>
                        <a:rPr lang="ru-RU" sz="1350" b="1" i="1">
                          <a:latin typeface="Times New Roman"/>
                          <a:ea typeface="Times New Roman"/>
                          <a:cs typeface="Times New Roman"/>
                        </a:rPr>
                        <a:t>Iodamoeba bütschlii</a:t>
                      </a:r>
                      <a:r>
                        <a:rPr lang="ru-RU" sz="1350" b="1">
                          <a:latin typeface="Times New Roman"/>
                          <a:ea typeface="Times New Roman"/>
                          <a:cs typeface="Times New Roman"/>
                        </a:rPr>
                        <a:t> </a:t>
                      </a:r>
                      <a:endParaRPr lang="ru-RU" sz="1100">
                        <a:latin typeface="Calibri"/>
                        <a:ea typeface="Calibri"/>
                        <a:cs typeface="Times New Roman"/>
                      </a:endParaRPr>
                    </a:p>
                  </a:txBody>
                  <a:tcPr marL="9525" marR="9525" marT="9525" marB="9525">
                    <a:lnL>
                      <a:noFill/>
                    </a:lnL>
                    <a:lnR>
                      <a:noFill/>
                    </a:lnR>
                    <a:lnB>
                      <a:noFill/>
                    </a:lnB>
                  </a:tcPr>
                </a:tc>
                <a:tc>
                  <a:txBody>
                    <a:bodyPr/>
                    <a:lstStyle/>
                    <a:p>
                      <a:pPr algn="ctr">
                        <a:lnSpc>
                          <a:spcPct val="115000"/>
                        </a:lnSpc>
                        <a:spcAft>
                          <a:spcPts val="0"/>
                        </a:spcAft>
                      </a:pPr>
                      <a:r>
                        <a:rPr lang="ru-RU" sz="1350" b="1" i="1" dirty="0" err="1">
                          <a:latin typeface="Times New Roman"/>
                          <a:ea typeface="Times New Roman"/>
                          <a:cs typeface="Times New Roman"/>
                        </a:rPr>
                        <a:t>Dientamoeba</a:t>
                      </a:r>
                      <a:r>
                        <a:rPr lang="ru-RU" sz="1350" b="1" i="1" dirty="0">
                          <a:latin typeface="Times New Roman"/>
                          <a:ea typeface="Times New Roman"/>
                          <a:cs typeface="Times New Roman"/>
                        </a:rPr>
                        <a:t> </a:t>
                      </a:r>
                      <a:r>
                        <a:rPr lang="ru-RU" sz="1350" b="1" i="1" dirty="0" err="1">
                          <a:latin typeface="Times New Roman"/>
                          <a:ea typeface="Times New Roman"/>
                          <a:cs typeface="Times New Roman"/>
                        </a:rPr>
                        <a:t>fragilis</a:t>
                      </a:r>
                      <a:r>
                        <a:rPr lang="ru-RU" sz="1350" b="1" dirty="0">
                          <a:latin typeface="Times New Roman"/>
                          <a:ea typeface="Times New Roman"/>
                          <a:cs typeface="Times New Roman"/>
                        </a:rPr>
                        <a:t>*</a:t>
                      </a:r>
                      <a:r>
                        <a:rPr lang="ru-RU" sz="1200" b="1" dirty="0">
                          <a:latin typeface="Times New Roman"/>
                          <a:ea typeface="Times New Roman"/>
                          <a:cs typeface="Times New Roman"/>
                        </a:rPr>
                        <a:t> </a:t>
                      </a:r>
                      <a:endParaRPr lang="ru-RU" sz="1100" dirty="0">
                        <a:latin typeface="Calibri"/>
                        <a:ea typeface="Calibri"/>
                        <a:cs typeface="Times New Roman"/>
                      </a:endParaRPr>
                    </a:p>
                  </a:txBody>
                  <a:tcPr marL="9525" marR="9525" marT="9525" marB="9525">
                    <a:lnL>
                      <a:noFill/>
                    </a:lnL>
                    <a:lnR>
                      <a:noFill/>
                    </a:lnR>
                    <a:lnB>
                      <a:noFill/>
                    </a:lnB>
                  </a:tcPr>
                </a:tc>
              </a:tr>
              <a:tr h="322094">
                <a:tc>
                  <a:txBody>
                    <a:bodyPr/>
                    <a:lstStyle/>
                    <a:p>
                      <a:pPr>
                        <a:lnSpc>
                          <a:spcPct val="115000"/>
                        </a:lnSpc>
                        <a:spcAft>
                          <a:spcPts val="0"/>
                        </a:spcAft>
                      </a:pPr>
                      <a:r>
                        <a:rPr lang="ru-RU" sz="1200" b="1">
                          <a:latin typeface="Times New Roman"/>
                          <a:ea typeface="Times New Roman"/>
                          <a:cs typeface="Times New Roman"/>
                        </a:rPr>
                        <a:t>Trophozoites</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b="1">
                          <a:latin typeface="Times New Roman"/>
                          <a:ea typeface="Times New Roman"/>
                          <a:cs typeface="Times New Roman"/>
                        </a:rPr>
                        <a:t>Trophozoites</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b="1">
                          <a:latin typeface="Times New Roman"/>
                          <a:ea typeface="Times New Roman"/>
                          <a:cs typeface="Times New Roman"/>
                        </a:rPr>
                        <a:t>Trophozoites</a:t>
                      </a:r>
                      <a:endParaRPr lang="ru-RU" sz="1100">
                        <a:latin typeface="Calibri"/>
                        <a:ea typeface="Calibri"/>
                        <a:cs typeface="Times New Roman"/>
                      </a:endParaRPr>
                    </a:p>
                  </a:txBody>
                  <a:tcPr marL="9525" marR="9525" marT="9525" marB="9525">
                    <a:lnL>
                      <a:noFill/>
                    </a:lnL>
                    <a:lnR>
                      <a:noFill/>
                    </a:lnR>
                    <a:lnT>
                      <a:noFill/>
                    </a:lnT>
                    <a:lnB>
                      <a:noFill/>
                    </a:lnB>
                  </a:tcPr>
                </a:tc>
              </a:tr>
              <a:tr h="1269469">
                <a:tc>
                  <a:txBody>
                    <a:bodyPr/>
                    <a:lstStyle/>
                    <a:p>
                      <a:pPr marL="342900" lvl="0" indent="-342900">
                        <a:lnSpc>
                          <a:spcPct val="115000"/>
                        </a:lnSpc>
                        <a:spcAft>
                          <a:spcPts val="1000"/>
                        </a:spcAft>
                        <a:buSzPts val="1000"/>
                        <a:buFont typeface="Symbol"/>
                        <a:buChar char=""/>
                        <a:tabLst>
                          <a:tab pos="457200" algn="l"/>
                        </a:tabLst>
                      </a:pPr>
                      <a:r>
                        <a:rPr lang="ru-RU" sz="1200">
                          <a:latin typeface="Times New Roman"/>
                          <a:ea typeface="Times New Roman"/>
                          <a:cs typeface="Times New Roman"/>
                        </a:rPr>
                        <a:t>8-10 µm</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marL="342900" lvl="0" indent="-342900">
                        <a:lnSpc>
                          <a:spcPct val="115000"/>
                        </a:lnSpc>
                        <a:spcAft>
                          <a:spcPts val="1000"/>
                        </a:spcAft>
                        <a:buSzPts val="1000"/>
                        <a:buFont typeface="Symbol"/>
                        <a:buChar char=""/>
                        <a:tabLst>
                          <a:tab pos="457200" algn="l"/>
                        </a:tabLst>
                      </a:pPr>
                      <a:r>
                        <a:rPr lang="ru-RU" sz="1200">
                          <a:latin typeface="Times New Roman"/>
                          <a:ea typeface="Times New Roman"/>
                          <a:cs typeface="Times New Roman"/>
                        </a:rPr>
                        <a:t>12-15 µm</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marL="342900" lvl="0" indent="-342900">
                        <a:lnSpc>
                          <a:spcPct val="115000"/>
                        </a:lnSpc>
                        <a:spcAft>
                          <a:spcPts val="1000"/>
                        </a:spcAft>
                        <a:buSzPts val="1000"/>
                        <a:buFont typeface="Symbol"/>
                        <a:buChar char=""/>
                        <a:tabLst>
                          <a:tab pos="457200" algn="l"/>
                        </a:tabLst>
                      </a:pPr>
                      <a:r>
                        <a:rPr lang="ru-RU" sz="1200">
                          <a:latin typeface="Times New Roman"/>
                          <a:ea typeface="Times New Roman"/>
                          <a:cs typeface="Times New Roman"/>
                        </a:rPr>
                        <a:t>8-10 µm</a:t>
                      </a:r>
                      <a:endParaRPr lang="ru-RU" sz="110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u-RU" sz="1200">
                          <a:latin typeface="Times New Roman"/>
                          <a:ea typeface="Times New Roman"/>
                          <a:cs typeface="Times New Roman"/>
                        </a:rPr>
                        <a:t>often bi-nucleated</a:t>
                      </a:r>
                      <a:endParaRPr lang="ru-RU" sz="110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u-RU" sz="1200">
                          <a:latin typeface="Times New Roman"/>
                          <a:ea typeface="Times New Roman"/>
                          <a:cs typeface="Times New Roman"/>
                        </a:rPr>
                        <a:t>fragmented karyosome </a:t>
                      </a:r>
                      <a:endParaRPr lang="ru-RU" sz="1100">
                        <a:latin typeface="Calibri"/>
                        <a:ea typeface="Calibri"/>
                        <a:cs typeface="Times New Roman"/>
                      </a:endParaRPr>
                    </a:p>
                  </a:txBody>
                  <a:tcPr marL="9525" marR="9525" marT="9525" marB="9525">
                    <a:lnL>
                      <a:noFill/>
                    </a:lnL>
                    <a:lnR>
                      <a:noFill/>
                    </a:lnR>
                    <a:lnT>
                      <a:noFill/>
                    </a:lnT>
                    <a:lnB>
                      <a:noFill/>
                    </a:lnB>
                  </a:tcPr>
                </a:tc>
              </a:tr>
              <a:tr h="322094">
                <a:tc>
                  <a:txBody>
                    <a:bodyPr/>
                    <a:lstStyle/>
                    <a:p>
                      <a:pPr>
                        <a:lnSpc>
                          <a:spcPct val="115000"/>
                        </a:lnSpc>
                        <a:spcAft>
                          <a:spcPts val="0"/>
                        </a:spcAft>
                      </a:pPr>
                      <a:r>
                        <a:rPr lang="ru-RU" sz="1200" b="1">
                          <a:latin typeface="Times New Roman"/>
                          <a:ea typeface="Times New Roman"/>
                          <a:cs typeface="Times New Roman"/>
                        </a:rPr>
                        <a:t>Cysts</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b="1">
                          <a:latin typeface="Times New Roman"/>
                          <a:ea typeface="Times New Roman"/>
                          <a:cs typeface="Times New Roman"/>
                        </a:rPr>
                        <a:t>Cysts</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b="1">
                          <a:latin typeface="Times New Roman"/>
                          <a:ea typeface="Times New Roman"/>
                          <a:cs typeface="Times New Roman"/>
                        </a:rPr>
                        <a:t>Cysts</a:t>
                      </a:r>
                      <a:endParaRPr lang="ru-RU" sz="1100">
                        <a:latin typeface="Calibri"/>
                        <a:ea typeface="Calibri"/>
                        <a:cs typeface="Times New Roman"/>
                      </a:endParaRPr>
                    </a:p>
                  </a:txBody>
                  <a:tcPr marL="9525" marR="9525" marT="9525" marB="9525">
                    <a:lnL>
                      <a:noFill/>
                    </a:lnL>
                    <a:lnR>
                      <a:noFill/>
                    </a:lnR>
                    <a:lnT>
                      <a:noFill/>
                    </a:lnT>
                    <a:lnB>
                      <a:noFill/>
                    </a:lnB>
                  </a:tcPr>
                </a:tc>
              </a:tr>
              <a:tr h="1269469">
                <a:tc>
                  <a:txBody>
                    <a:bodyPr/>
                    <a:lstStyle/>
                    <a:p>
                      <a:pPr marL="342900" lvl="0" indent="-342900">
                        <a:lnSpc>
                          <a:spcPct val="115000"/>
                        </a:lnSpc>
                        <a:spcAft>
                          <a:spcPts val="1000"/>
                        </a:spcAft>
                        <a:buSzPts val="1000"/>
                        <a:buFont typeface="Symbol"/>
                        <a:buChar char=""/>
                        <a:tabLst>
                          <a:tab pos="457200" algn="l"/>
                        </a:tabLst>
                      </a:pPr>
                      <a:r>
                        <a:rPr lang="ru-RU" sz="1200">
                          <a:latin typeface="Times New Roman"/>
                          <a:ea typeface="Times New Roman"/>
                          <a:cs typeface="Times New Roman"/>
                        </a:rPr>
                        <a:t>6-8 µm</a:t>
                      </a:r>
                      <a:endParaRPr lang="ru-RU" sz="110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u-RU" sz="1200">
                          <a:latin typeface="Times New Roman"/>
                          <a:ea typeface="Times New Roman"/>
                          <a:cs typeface="Times New Roman"/>
                        </a:rPr>
                        <a:t>4 nuclei</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marL="342900" lvl="0" indent="-342900">
                        <a:lnSpc>
                          <a:spcPct val="115000"/>
                        </a:lnSpc>
                        <a:spcAft>
                          <a:spcPts val="1000"/>
                        </a:spcAft>
                        <a:buSzPts val="1000"/>
                        <a:buFont typeface="Symbol"/>
                        <a:buChar char=""/>
                        <a:tabLst>
                          <a:tab pos="457200" algn="l"/>
                        </a:tabLst>
                      </a:pPr>
                      <a:r>
                        <a:rPr lang="ru-RU" sz="1200">
                          <a:latin typeface="Times New Roman"/>
                          <a:ea typeface="Times New Roman"/>
                          <a:cs typeface="Times New Roman"/>
                        </a:rPr>
                        <a:t>10-12 µm</a:t>
                      </a:r>
                      <a:endParaRPr lang="ru-RU" sz="110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u-RU" sz="1200">
                          <a:latin typeface="Times New Roman"/>
                          <a:ea typeface="Times New Roman"/>
                          <a:cs typeface="Times New Roman"/>
                        </a:rPr>
                        <a:t>1 nuclei</a:t>
                      </a:r>
                      <a:endParaRPr lang="ru-RU" sz="110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u-RU" sz="1200">
                          <a:latin typeface="Times New Roman"/>
                          <a:ea typeface="Times New Roman"/>
                          <a:cs typeface="Times New Roman"/>
                        </a:rPr>
                        <a:t>glycogen vacuole</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marL="342900" lvl="0" indent="-342900">
                        <a:lnSpc>
                          <a:spcPct val="115000"/>
                        </a:lnSpc>
                        <a:spcAft>
                          <a:spcPts val="1000"/>
                        </a:spcAft>
                        <a:buSzPts val="1000"/>
                        <a:buFont typeface="Symbol"/>
                        <a:buChar char=""/>
                        <a:tabLst>
                          <a:tab pos="457200" algn="l"/>
                        </a:tabLst>
                      </a:pPr>
                      <a:r>
                        <a:rPr lang="ru-RU" sz="1200" dirty="0" err="1">
                          <a:latin typeface="Times New Roman"/>
                          <a:ea typeface="Times New Roman"/>
                          <a:cs typeface="Times New Roman"/>
                        </a:rPr>
                        <a:t>no</a:t>
                      </a:r>
                      <a:r>
                        <a:rPr lang="ru-RU" sz="1200" dirty="0">
                          <a:latin typeface="Times New Roman"/>
                          <a:ea typeface="Times New Roman"/>
                          <a:cs typeface="Times New Roman"/>
                        </a:rPr>
                        <a:t> </a:t>
                      </a:r>
                      <a:r>
                        <a:rPr lang="ru-RU" sz="1200" dirty="0" err="1">
                          <a:latin typeface="Times New Roman"/>
                          <a:ea typeface="Times New Roman"/>
                          <a:cs typeface="Times New Roman"/>
                        </a:rPr>
                        <a:t>cysts</a:t>
                      </a:r>
                      <a:endParaRPr lang="ru-RU" sz="1100" dirty="0">
                        <a:latin typeface="Calibri"/>
                        <a:ea typeface="Calibri"/>
                        <a:cs typeface="Times New Roman"/>
                      </a:endParaRPr>
                    </a:p>
                    <a:p>
                      <a:pPr>
                        <a:lnSpc>
                          <a:spcPct val="115000"/>
                        </a:lnSpc>
                      </a:pPr>
                      <a:r>
                        <a:rPr lang="ru-RU" sz="1100" dirty="0">
                          <a:latin typeface="Calibri"/>
                        </a:rPr>
                        <a:t>*A </a:t>
                      </a:r>
                      <a:r>
                        <a:rPr lang="ru-RU" sz="1100" dirty="0" err="1">
                          <a:latin typeface="Calibri"/>
                        </a:rPr>
                        <a:t>flagellate</a:t>
                      </a:r>
                      <a:r>
                        <a:rPr lang="ru-RU" sz="1100" dirty="0">
                          <a:latin typeface="Calibri"/>
                        </a:rPr>
                        <a:t> </a:t>
                      </a:r>
                      <a:r>
                        <a:rPr lang="ru-RU" sz="1100" dirty="0" err="1">
                          <a:latin typeface="Calibri"/>
                        </a:rPr>
                        <a:t>possibly</a:t>
                      </a:r>
                      <a:r>
                        <a:rPr lang="ru-RU" sz="1100" dirty="0">
                          <a:latin typeface="Calibri"/>
                        </a:rPr>
                        <a:t> </a:t>
                      </a:r>
                      <a:r>
                        <a:rPr lang="ru-RU" sz="1100" dirty="0" err="1">
                          <a:latin typeface="Calibri"/>
                        </a:rPr>
                        <a:t>related</a:t>
                      </a:r>
                      <a:r>
                        <a:rPr lang="ru-RU" sz="1100" dirty="0">
                          <a:latin typeface="Calibri"/>
                        </a:rPr>
                        <a:t> </a:t>
                      </a:r>
                      <a:r>
                        <a:rPr lang="ru-RU" sz="1100" dirty="0" err="1">
                          <a:latin typeface="Calibri"/>
                        </a:rPr>
                        <a:t>to</a:t>
                      </a:r>
                      <a:r>
                        <a:rPr lang="ru-RU" sz="1100" dirty="0">
                          <a:latin typeface="Calibri"/>
                        </a:rPr>
                        <a:t> </a:t>
                      </a:r>
                      <a:r>
                        <a:rPr lang="ru-RU" sz="1100" dirty="0" err="1">
                          <a:latin typeface="Calibri"/>
                        </a:rPr>
                        <a:t>the</a:t>
                      </a:r>
                      <a:r>
                        <a:rPr lang="ru-RU" sz="1100" dirty="0">
                          <a:latin typeface="Calibri"/>
                        </a:rPr>
                        <a:t> </a:t>
                      </a:r>
                      <a:r>
                        <a:rPr lang="ru-RU" sz="1100" dirty="0" err="1">
                          <a:latin typeface="Calibri"/>
                        </a:rPr>
                        <a:t>trichomonads</a:t>
                      </a:r>
                      <a:r>
                        <a:rPr lang="ru-RU" sz="1100" dirty="0">
                          <a:latin typeface="Calibri"/>
                        </a:rPr>
                        <a:t>. </a:t>
                      </a:r>
                    </a:p>
                  </a:txBody>
                  <a:tcPr marL="9525" marR="9525" marT="9525" marB="9525">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b="1" dirty="0" err="1" smtClean="0"/>
              <a:t>Other</a:t>
            </a:r>
            <a:r>
              <a:rPr lang="ru-RU" b="1" dirty="0" smtClean="0"/>
              <a:t> </a:t>
            </a:r>
            <a:r>
              <a:rPr lang="ru-RU" b="1" dirty="0" err="1" smtClean="0"/>
              <a:t>Intestinal</a:t>
            </a:r>
            <a:r>
              <a:rPr lang="ru-RU" b="1" dirty="0" smtClean="0"/>
              <a:t> </a:t>
            </a:r>
            <a:r>
              <a:rPr lang="ru-RU" b="1" dirty="0" err="1" smtClean="0"/>
              <a:t>Flagellates</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92500" lnSpcReduction="20000"/>
          </a:bodyPr>
          <a:lstStyle/>
          <a:p>
            <a:r>
              <a:rPr lang="en-US" dirty="0" smtClean="0"/>
              <a:t>Four additional non-pathogenic flagellates recovered from human stools are: </a:t>
            </a:r>
            <a:r>
              <a:rPr lang="en-US" i="1" dirty="0" err="1" smtClean="0"/>
              <a:t>Trichomonas</a:t>
            </a:r>
            <a:r>
              <a:rPr lang="en-US" i="1" dirty="0" smtClean="0"/>
              <a:t> </a:t>
            </a:r>
            <a:r>
              <a:rPr lang="en-US" i="1" dirty="0" err="1" smtClean="0"/>
              <a:t>hominis</a:t>
            </a:r>
            <a:r>
              <a:rPr lang="en-US" dirty="0" smtClean="0"/>
              <a:t>, </a:t>
            </a:r>
            <a:r>
              <a:rPr lang="en-US" i="1" dirty="0" err="1" smtClean="0"/>
              <a:t>Chilomastix</a:t>
            </a:r>
            <a:r>
              <a:rPr lang="en-US" i="1" dirty="0" smtClean="0"/>
              <a:t> </a:t>
            </a:r>
            <a:r>
              <a:rPr lang="en-US" i="1" dirty="0" err="1" smtClean="0"/>
              <a:t>mesnili</a:t>
            </a:r>
            <a:r>
              <a:rPr lang="en-US" dirty="0" smtClean="0"/>
              <a:t>, </a:t>
            </a:r>
            <a:r>
              <a:rPr lang="en-US" i="1" dirty="0" err="1" smtClean="0"/>
              <a:t>Enteromonas</a:t>
            </a:r>
            <a:r>
              <a:rPr lang="en-US" i="1" dirty="0" smtClean="0"/>
              <a:t> </a:t>
            </a:r>
            <a:r>
              <a:rPr lang="en-US" i="1" dirty="0" err="1" smtClean="0"/>
              <a:t>hominis</a:t>
            </a:r>
            <a:r>
              <a:rPr lang="en-US" dirty="0" smtClean="0"/>
              <a:t>, and </a:t>
            </a:r>
            <a:r>
              <a:rPr lang="en-US" i="1" dirty="0" err="1" smtClean="0"/>
              <a:t>Retortamonas</a:t>
            </a:r>
            <a:r>
              <a:rPr lang="en-US" i="1" dirty="0" smtClean="0"/>
              <a:t> </a:t>
            </a:r>
            <a:r>
              <a:rPr lang="en-US" i="1" dirty="0" err="1" smtClean="0"/>
              <a:t>intestinalis</a:t>
            </a:r>
            <a:r>
              <a:rPr lang="en-US" dirty="0" smtClean="0"/>
              <a:t>. Among these </a:t>
            </a:r>
            <a:r>
              <a:rPr lang="en-US" i="1" dirty="0" smtClean="0"/>
              <a:t>T. </a:t>
            </a:r>
            <a:r>
              <a:rPr lang="en-US" i="1" dirty="0" err="1" smtClean="0"/>
              <a:t>hominis</a:t>
            </a:r>
            <a:r>
              <a:rPr lang="en-US" dirty="0" smtClean="0"/>
              <a:t>, also called </a:t>
            </a:r>
            <a:r>
              <a:rPr lang="en-US" i="1" dirty="0" err="1" smtClean="0"/>
              <a:t>Pentatrichomonas</a:t>
            </a:r>
            <a:r>
              <a:rPr lang="en-US" i="1" dirty="0" smtClean="0"/>
              <a:t> </a:t>
            </a:r>
            <a:r>
              <a:rPr lang="en-US" i="1" dirty="0" err="1" smtClean="0"/>
              <a:t>hominis</a:t>
            </a:r>
            <a:r>
              <a:rPr lang="en-US" dirty="0" smtClean="0"/>
              <a:t>, is the most common and is often recovered from diarrheic stools. These flagellates exhibit similar morphologies (Table) and can be difficult to distinguish. The </a:t>
            </a:r>
            <a:r>
              <a:rPr lang="en-US" dirty="0" err="1" smtClean="0"/>
              <a:t>trophozoites</a:t>
            </a:r>
            <a:r>
              <a:rPr lang="en-US" dirty="0" smtClean="0"/>
              <a:t> from all of these flagellates are somewhat teardrop shaped and contain a single nucleus and the cyst tend to be slightly elongated or oval. </a:t>
            </a:r>
            <a:endParaRPr lang="ru-RU" dirty="0" smtClean="0"/>
          </a:p>
          <a:p>
            <a:endParaRPr lang="ru-RU" dirty="0"/>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39552" y="0"/>
          <a:ext cx="7956375" cy="5399341"/>
        </p:xfrm>
        <a:graphic>
          <a:graphicData uri="http://schemas.openxmlformats.org/drawingml/2006/table">
            <a:tbl>
              <a:tblPr/>
              <a:tblGrid>
                <a:gridCol w="1591275"/>
                <a:gridCol w="1591275"/>
                <a:gridCol w="1591275"/>
                <a:gridCol w="1591275"/>
                <a:gridCol w="1591275"/>
              </a:tblGrid>
              <a:tr h="1322821">
                <a:tc gridSpan="5">
                  <a:txBody>
                    <a:bodyPr/>
                    <a:lstStyle/>
                    <a:p>
                      <a:pPr algn="ctr">
                        <a:lnSpc>
                          <a:spcPct val="115000"/>
                        </a:lnSpc>
                        <a:spcAft>
                          <a:spcPts val="0"/>
                        </a:spcAft>
                      </a:pPr>
                      <a:r>
                        <a:rPr lang="ru-RU" sz="1800" b="1" dirty="0" err="1">
                          <a:solidFill>
                            <a:srgbClr val="000080"/>
                          </a:solidFill>
                          <a:latin typeface="Times New Roman"/>
                          <a:ea typeface="Times New Roman"/>
                          <a:cs typeface="Times New Roman"/>
                        </a:rPr>
                        <a:t>Other</a:t>
                      </a:r>
                      <a:r>
                        <a:rPr lang="ru-RU" sz="1800" b="1" dirty="0">
                          <a:solidFill>
                            <a:srgbClr val="000080"/>
                          </a:solidFill>
                          <a:latin typeface="Times New Roman"/>
                          <a:ea typeface="Times New Roman"/>
                          <a:cs typeface="Times New Roman"/>
                        </a:rPr>
                        <a:t> </a:t>
                      </a:r>
                      <a:r>
                        <a:rPr lang="ru-RU" sz="1800" b="1" dirty="0" err="1">
                          <a:solidFill>
                            <a:srgbClr val="000080"/>
                          </a:solidFill>
                          <a:latin typeface="Times New Roman"/>
                          <a:ea typeface="Times New Roman"/>
                          <a:cs typeface="Times New Roman"/>
                        </a:rPr>
                        <a:t>Intestinal</a:t>
                      </a:r>
                      <a:r>
                        <a:rPr lang="ru-RU" sz="1800" b="1" dirty="0">
                          <a:solidFill>
                            <a:srgbClr val="000080"/>
                          </a:solidFill>
                          <a:latin typeface="Times New Roman"/>
                          <a:ea typeface="Times New Roman"/>
                          <a:cs typeface="Times New Roman"/>
                        </a:rPr>
                        <a:t> </a:t>
                      </a:r>
                      <a:r>
                        <a:rPr lang="ru-RU" sz="1800" b="1" dirty="0" err="1">
                          <a:solidFill>
                            <a:srgbClr val="000080"/>
                          </a:solidFill>
                          <a:latin typeface="Times New Roman"/>
                          <a:ea typeface="Times New Roman"/>
                          <a:cs typeface="Times New Roman"/>
                        </a:rPr>
                        <a:t>Flagellates</a:t>
                      </a:r>
                      <a:endParaRPr lang="ru-RU" sz="1100" dirty="0">
                        <a:latin typeface="Calibri"/>
                        <a:ea typeface="Calibri"/>
                        <a:cs typeface="Times New Roman"/>
                      </a:endParaRPr>
                    </a:p>
                  </a:txBody>
                  <a:tcPr marL="9525" marR="9525" marT="9525" marB="9525">
                    <a:lnL>
                      <a:noFill/>
                    </a:lnL>
                    <a:lnT>
                      <a:noFill/>
                    </a:lnT>
                    <a:lnB>
                      <a:noFill/>
                    </a:lnB>
                    <a:solidFill>
                      <a:srgbClr val="C0C0C0"/>
                    </a:solidFill>
                  </a:tcPr>
                </a:tc>
                <a:tc hMerge="1">
                  <a:txBody>
                    <a:bodyPr/>
                    <a:lstStyle/>
                    <a:p>
                      <a:endParaRPr lang="ru-RU" dirty="0"/>
                    </a:p>
                  </a:txBody>
                  <a:tcPr>
                    <a:lnL>
                      <a:noFill/>
                    </a:lnL>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r>
              <a:tr h="501147">
                <a:tc>
                  <a:txBody>
                    <a:bodyPr/>
                    <a:lstStyle/>
                    <a:p>
                      <a:endParaRPr lang="ru-RU"/>
                    </a:p>
                  </a:txBody>
                  <a:tcPr marL="9525" marR="9525" marT="9525" marB="9525" anchor="ctr">
                    <a:lnL>
                      <a:noFill/>
                    </a:lnL>
                    <a:lnR>
                      <a:noFill/>
                    </a:lnR>
                    <a:lnT>
                      <a:noFill/>
                    </a:lnT>
                    <a:lnB>
                      <a:noFill/>
                    </a:lnB>
                  </a:tcPr>
                </a:tc>
                <a:tc>
                  <a:txBody>
                    <a:bodyPr/>
                    <a:lstStyle/>
                    <a:p>
                      <a:endParaRPr lang="ru-RU" dirty="0"/>
                    </a:p>
                  </a:txBody>
                  <a:tcPr>
                    <a:lnL>
                      <a:noFill/>
                    </a:lnL>
                  </a:tcPr>
                </a:tc>
                <a:tc>
                  <a:txBody>
                    <a:bodyPr/>
                    <a:lstStyle/>
                    <a:p>
                      <a:endParaRPr lang="ru-RU"/>
                    </a:p>
                  </a:txBody>
                  <a:tcPr/>
                </a:tc>
                <a:tc>
                  <a:txBody>
                    <a:bodyPr/>
                    <a:lstStyle/>
                    <a:p>
                      <a:endParaRPr lang="ru-RU"/>
                    </a:p>
                  </a:txBody>
                  <a:tcPr/>
                </a:tc>
                <a:tc>
                  <a:txBody>
                    <a:bodyPr/>
                    <a:lstStyle/>
                    <a:p>
                      <a:endParaRPr lang="ru-RU"/>
                    </a:p>
                  </a:txBody>
                  <a:tcPr/>
                </a:tc>
              </a:tr>
              <a:tr h="350281">
                <a:tc>
                  <a:txBody>
                    <a:bodyPr/>
                    <a:lstStyle/>
                    <a:p>
                      <a:pPr>
                        <a:lnSpc>
                          <a:spcPct val="115000"/>
                        </a:lnSpc>
                      </a:pPr>
                      <a:endParaRPr lang="ru-RU" sz="1100">
                        <a:latin typeface="Calibri"/>
                      </a:endParaRPr>
                    </a:p>
                  </a:txBody>
                  <a:tcPr marL="9525" marR="9525" marT="9525" marB="9525">
                    <a:lnL>
                      <a:noFill/>
                    </a:lnL>
                    <a:lnR>
                      <a:noFill/>
                    </a:lnR>
                    <a:lnT>
                      <a:noFill/>
                    </a:lnT>
                    <a:lnB>
                      <a:noFill/>
                    </a:lnB>
                  </a:tcPr>
                </a:tc>
                <a:tc gridSpan="2">
                  <a:txBody>
                    <a:bodyPr/>
                    <a:lstStyle/>
                    <a:p>
                      <a:pPr algn="ctr">
                        <a:lnSpc>
                          <a:spcPct val="115000"/>
                        </a:lnSpc>
                        <a:spcAft>
                          <a:spcPts val="0"/>
                        </a:spcAft>
                      </a:pPr>
                      <a:r>
                        <a:rPr lang="ru-RU" sz="1350" b="1">
                          <a:latin typeface="Times New Roman"/>
                          <a:ea typeface="Times New Roman"/>
                          <a:cs typeface="Times New Roman"/>
                        </a:rPr>
                        <a:t>trophozoites</a:t>
                      </a:r>
                      <a:r>
                        <a:rPr lang="ru-RU" sz="1200" b="1">
                          <a:latin typeface="Times New Roman"/>
                          <a:ea typeface="Times New Roman"/>
                          <a:cs typeface="Times New Roman"/>
                        </a:rPr>
                        <a:t> </a:t>
                      </a:r>
                      <a:endParaRPr lang="ru-RU" sz="1100">
                        <a:latin typeface="Calibri"/>
                        <a:ea typeface="Calibri"/>
                        <a:cs typeface="Times New Roman"/>
                      </a:endParaRPr>
                    </a:p>
                  </a:txBody>
                  <a:tcPr marL="9525" marR="9525" marT="9525" marB="9525">
                    <a:lnL>
                      <a:noFill/>
                    </a:lnL>
                    <a:lnR>
                      <a:noFill/>
                    </a:lnR>
                    <a:lnB>
                      <a:noFill/>
                    </a:lnB>
                  </a:tcPr>
                </a:tc>
                <a:tc hMerge="1">
                  <a:txBody>
                    <a:bodyPr/>
                    <a:lstStyle/>
                    <a:p>
                      <a:endParaRPr lang="ru-RU"/>
                    </a:p>
                  </a:txBody>
                  <a:tcPr/>
                </a:tc>
                <a:tc gridSpan="2">
                  <a:txBody>
                    <a:bodyPr/>
                    <a:lstStyle/>
                    <a:p>
                      <a:pPr algn="ctr">
                        <a:lnSpc>
                          <a:spcPct val="115000"/>
                        </a:lnSpc>
                        <a:spcAft>
                          <a:spcPts val="0"/>
                        </a:spcAft>
                      </a:pPr>
                      <a:r>
                        <a:rPr lang="ru-RU" sz="1350" b="1" dirty="0" err="1">
                          <a:latin typeface="Times New Roman"/>
                          <a:ea typeface="Times New Roman"/>
                          <a:cs typeface="Times New Roman"/>
                        </a:rPr>
                        <a:t>cysts</a:t>
                      </a:r>
                      <a:endParaRPr lang="ru-RU" sz="1100" dirty="0">
                        <a:latin typeface="Calibri"/>
                        <a:ea typeface="Calibri"/>
                        <a:cs typeface="Times New Roman"/>
                      </a:endParaRPr>
                    </a:p>
                  </a:txBody>
                  <a:tcPr marL="9525" marR="9525" marT="9525" marB="9525">
                    <a:lnL>
                      <a:noFill/>
                    </a:lnL>
                    <a:lnR>
                      <a:noFill/>
                    </a:lnR>
                    <a:lnB>
                      <a:noFill/>
                    </a:lnB>
                  </a:tcPr>
                </a:tc>
                <a:tc hMerge="1">
                  <a:txBody>
                    <a:bodyPr/>
                    <a:lstStyle/>
                    <a:p>
                      <a:endParaRPr lang="ru-RU"/>
                    </a:p>
                  </a:txBody>
                  <a:tcPr/>
                </a:tc>
              </a:tr>
              <a:tr h="314261">
                <a:tc>
                  <a:txBody>
                    <a:bodyPr/>
                    <a:lstStyle/>
                    <a:p>
                      <a:pPr>
                        <a:lnSpc>
                          <a:spcPct val="115000"/>
                        </a:lnSpc>
                      </a:pPr>
                      <a:endParaRPr lang="ru-RU" sz="1100">
                        <a:latin typeface="Calibri"/>
                      </a:endParaRPr>
                    </a:p>
                  </a:txBody>
                  <a:tcPr marL="9525" marR="9525" marT="9525" marB="9525">
                    <a:lnL>
                      <a:noFill/>
                    </a:lnL>
                    <a:lnR>
                      <a:noFill/>
                    </a:lnR>
                    <a:lnT>
                      <a:noFill/>
                    </a:lnT>
                    <a:lnB>
                      <a:noFill/>
                    </a:lnB>
                  </a:tcPr>
                </a:tc>
                <a:tc>
                  <a:txBody>
                    <a:bodyPr/>
                    <a:lstStyle/>
                    <a:p>
                      <a:pPr>
                        <a:lnSpc>
                          <a:spcPct val="115000"/>
                        </a:lnSpc>
                        <a:spcAft>
                          <a:spcPts val="0"/>
                        </a:spcAft>
                      </a:pPr>
                      <a:r>
                        <a:rPr lang="ru-RU" sz="1200" b="1">
                          <a:latin typeface="Times New Roman"/>
                          <a:ea typeface="Times New Roman"/>
                          <a:cs typeface="Times New Roman"/>
                        </a:rPr>
                        <a:t>Size</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b="1">
                          <a:latin typeface="Times New Roman"/>
                          <a:ea typeface="Times New Roman"/>
                          <a:cs typeface="Times New Roman"/>
                        </a:rPr>
                        <a:t>Flagella</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b="1">
                          <a:latin typeface="Times New Roman"/>
                          <a:ea typeface="Times New Roman"/>
                          <a:cs typeface="Times New Roman"/>
                        </a:rPr>
                        <a:t>Size</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b="1">
                          <a:latin typeface="Times New Roman"/>
                          <a:ea typeface="Times New Roman"/>
                          <a:cs typeface="Times New Roman"/>
                        </a:rPr>
                        <a:t>Nuclei</a:t>
                      </a:r>
                      <a:endParaRPr lang="ru-RU" sz="1100">
                        <a:latin typeface="Calibri"/>
                        <a:ea typeface="Calibri"/>
                        <a:cs typeface="Times New Roman"/>
                      </a:endParaRPr>
                    </a:p>
                  </a:txBody>
                  <a:tcPr marL="9525" marR="9525" marT="9525" marB="9525">
                    <a:lnL>
                      <a:noFill/>
                    </a:lnL>
                    <a:lnR>
                      <a:noFill/>
                    </a:lnR>
                    <a:lnT>
                      <a:noFill/>
                    </a:lnT>
                    <a:lnB>
                      <a:noFill/>
                    </a:lnB>
                  </a:tcPr>
                </a:tc>
              </a:tr>
              <a:tr h="602421">
                <a:tc>
                  <a:txBody>
                    <a:bodyPr/>
                    <a:lstStyle/>
                    <a:p>
                      <a:pPr>
                        <a:lnSpc>
                          <a:spcPct val="115000"/>
                        </a:lnSpc>
                        <a:spcAft>
                          <a:spcPts val="1000"/>
                        </a:spcAft>
                      </a:pPr>
                      <a:r>
                        <a:rPr lang="ru-RU" sz="1200" i="1" dirty="0" err="1">
                          <a:latin typeface="Times New Roman"/>
                          <a:ea typeface="Times New Roman"/>
                          <a:cs typeface="Times New Roman"/>
                        </a:rPr>
                        <a:t>Pentatrichomonas</a:t>
                      </a:r>
                      <a:r>
                        <a:rPr lang="ru-RU" sz="1200" i="1" dirty="0">
                          <a:latin typeface="Times New Roman"/>
                          <a:ea typeface="Times New Roman"/>
                          <a:cs typeface="Times New Roman"/>
                        </a:rPr>
                        <a:t> </a:t>
                      </a:r>
                      <a:r>
                        <a:rPr lang="ru-RU" sz="1200" i="1" dirty="0" err="1">
                          <a:latin typeface="Times New Roman"/>
                          <a:ea typeface="Times New Roman"/>
                          <a:cs typeface="Times New Roman"/>
                        </a:rPr>
                        <a:t>hominis</a:t>
                      </a:r>
                      <a:endParaRPr lang="ru-RU" sz="1100" dirty="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a:latin typeface="Times New Roman"/>
                          <a:ea typeface="Times New Roman"/>
                          <a:cs typeface="Times New Roman"/>
                        </a:rPr>
                        <a:t>6-14 µm</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a:latin typeface="Times New Roman"/>
                          <a:ea typeface="Times New Roman"/>
                          <a:cs typeface="Times New Roman"/>
                        </a:rPr>
                        <a:t>4 anterior, 1 posterior</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a:latin typeface="Times New Roman"/>
                          <a:ea typeface="Times New Roman"/>
                          <a:cs typeface="Times New Roman"/>
                        </a:rPr>
                        <a:t>No cyst stage</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pPr>
                      <a:endParaRPr lang="ru-RU" sz="1100">
                        <a:latin typeface="Calibri"/>
                      </a:endParaRPr>
                    </a:p>
                  </a:txBody>
                  <a:tcPr marL="9525" marR="9525" marT="9525" marB="9525">
                    <a:lnL>
                      <a:noFill/>
                    </a:lnL>
                    <a:lnR>
                      <a:noFill/>
                    </a:lnR>
                    <a:lnT>
                      <a:noFill/>
                    </a:lnT>
                    <a:lnB>
                      <a:noFill/>
                    </a:lnB>
                  </a:tcPr>
                </a:tc>
              </a:tr>
              <a:tr h="602421">
                <a:tc>
                  <a:txBody>
                    <a:bodyPr/>
                    <a:lstStyle/>
                    <a:p>
                      <a:pPr>
                        <a:lnSpc>
                          <a:spcPct val="115000"/>
                        </a:lnSpc>
                        <a:spcAft>
                          <a:spcPts val="1000"/>
                        </a:spcAft>
                      </a:pPr>
                      <a:r>
                        <a:rPr lang="ru-RU" sz="1200" i="1">
                          <a:latin typeface="Times New Roman"/>
                          <a:ea typeface="Times New Roman"/>
                          <a:cs typeface="Times New Roman"/>
                        </a:rPr>
                        <a:t>Chilomastix mesnili</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dirty="0">
                          <a:latin typeface="Times New Roman"/>
                          <a:ea typeface="Times New Roman"/>
                          <a:cs typeface="Times New Roman"/>
                        </a:rPr>
                        <a:t>10-15 </a:t>
                      </a:r>
                      <a:r>
                        <a:rPr lang="ru-RU" sz="1200" dirty="0" err="1">
                          <a:latin typeface="Times New Roman"/>
                          <a:ea typeface="Times New Roman"/>
                          <a:cs typeface="Times New Roman"/>
                        </a:rPr>
                        <a:t>µm</a:t>
                      </a:r>
                      <a:endParaRPr lang="ru-RU" sz="1100" dirty="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a:latin typeface="Times New Roman"/>
                          <a:ea typeface="Times New Roman"/>
                          <a:cs typeface="Times New Roman"/>
                        </a:rPr>
                        <a:t>3 anterior, 1 in cytostome</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a:latin typeface="Times New Roman"/>
                          <a:ea typeface="Times New Roman"/>
                          <a:cs typeface="Times New Roman"/>
                        </a:rPr>
                        <a:t>7-9 µm</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gn="ctr">
                        <a:lnSpc>
                          <a:spcPct val="115000"/>
                        </a:lnSpc>
                        <a:spcAft>
                          <a:spcPts val="0"/>
                        </a:spcAft>
                      </a:pPr>
                      <a:r>
                        <a:rPr lang="ru-RU" sz="1200">
                          <a:latin typeface="Times New Roman"/>
                          <a:ea typeface="Times New Roman"/>
                          <a:cs typeface="Times New Roman"/>
                        </a:rPr>
                        <a:t>1</a:t>
                      </a:r>
                      <a:endParaRPr lang="ru-RU" sz="1100">
                        <a:latin typeface="Calibri"/>
                        <a:ea typeface="Calibri"/>
                        <a:cs typeface="Times New Roman"/>
                      </a:endParaRPr>
                    </a:p>
                  </a:txBody>
                  <a:tcPr marL="9525" marR="9525" marT="9525" marB="9525">
                    <a:lnL>
                      <a:noFill/>
                    </a:lnL>
                    <a:lnR>
                      <a:noFill/>
                    </a:lnR>
                    <a:lnT>
                      <a:noFill/>
                    </a:lnT>
                    <a:lnB>
                      <a:noFill/>
                    </a:lnB>
                  </a:tcPr>
                </a:tc>
              </a:tr>
              <a:tr h="602421">
                <a:tc>
                  <a:txBody>
                    <a:bodyPr/>
                    <a:lstStyle/>
                    <a:p>
                      <a:pPr>
                        <a:lnSpc>
                          <a:spcPct val="115000"/>
                        </a:lnSpc>
                        <a:spcAft>
                          <a:spcPts val="1000"/>
                        </a:spcAft>
                      </a:pPr>
                      <a:r>
                        <a:rPr lang="ru-RU" sz="1200" i="1">
                          <a:latin typeface="Times New Roman"/>
                          <a:ea typeface="Times New Roman"/>
                          <a:cs typeface="Times New Roman"/>
                        </a:rPr>
                        <a:t>Enteromonas hominis</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a:latin typeface="Times New Roman"/>
                          <a:ea typeface="Times New Roman"/>
                          <a:cs typeface="Times New Roman"/>
                        </a:rPr>
                        <a:t>6-8 µm</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a:latin typeface="Times New Roman"/>
                          <a:ea typeface="Times New Roman"/>
                          <a:cs typeface="Times New Roman"/>
                        </a:rPr>
                        <a:t>3 anterior, 1 posterior</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a:latin typeface="Times New Roman"/>
                          <a:ea typeface="Times New Roman"/>
                          <a:cs typeface="Times New Roman"/>
                        </a:rPr>
                        <a:t>4-8 µm</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gn="ctr">
                        <a:lnSpc>
                          <a:spcPct val="115000"/>
                        </a:lnSpc>
                        <a:spcAft>
                          <a:spcPts val="0"/>
                        </a:spcAft>
                      </a:pPr>
                      <a:r>
                        <a:rPr lang="ru-RU" sz="1200">
                          <a:latin typeface="Times New Roman"/>
                          <a:ea typeface="Times New Roman"/>
                          <a:cs typeface="Times New Roman"/>
                        </a:rPr>
                        <a:t>1-4</a:t>
                      </a:r>
                      <a:endParaRPr lang="ru-RU" sz="1100">
                        <a:latin typeface="Calibri"/>
                        <a:ea typeface="Calibri"/>
                        <a:cs typeface="Times New Roman"/>
                      </a:endParaRPr>
                    </a:p>
                  </a:txBody>
                  <a:tcPr marL="9525" marR="9525" marT="9525" marB="9525">
                    <a:lnL>
                      <a:noFill/>
                    </a:lnL>
                    <a:lnR>
                      <a:noFill/>
                    </a:lnR>
                    <a:lnT>
                      <a:noFill/>
                    </a:lnT>
                    <a:lnB>
                      <a:noFill/>
                    </a:lnB>
                  </a:tcPr>
                </a:tc>
              </a:tr>
              <a:tr h="602421">
                <a:tc>
                  <a:txBody>
                    <a:bodyPr/>
                    <a:lstStyle/>
                    <a:p>
                      <a:pPr>
                        <a:lnSpc>
                          <a:spcPct val="115000"/>
                        </a:lnSpc>
                        <a:spcAft>
                          <a:spcPts val="1000"/>
                        </a:spcAft>
                      </a:pPr>
                      <a:r>
                        <a:rPr lang="ru-RU" sz="1200" i="1">
                          <a:latin typeface="Times New Roman"/>
                          <a:ea typeface="Times New Roman"/>
                          <a:cs typeface="Times New Roman"/>
                        </a:rPr>
                        <a:t>Retortamonas intestinalis</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a:latin typeface="Times New Roman"/>
                          <a:ea typeface="Times New Roman"/>
                          <a:cs typeface="Times New Roman"/>
                        </a:rPr>
                        <a:t>4-10 µm</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a:latin typeface="Times New Roman"/>
                          <a:ea typeface="Times New Roman"/>
                          <a:cs typeface="Times New Roman"/>
                        </a:rPr>
                        <a:t>1 anterior, 1 posterior</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nSpc>
                          <a:spcPct val="115000"/>
                        </a:lnSpc>
                        <a:spcAft>
                          <a:spcPts val="0"/>
                        </a:spcAft>
                      </a:pPr>
                      <a:r>
                        <a:rPr lang="ru-RU" sz="1200">
                          <a:latin typeface="Times New Roman"/>
                          <a:ea typeface="Times New Roman"/>
                          <a:cs typeface="Times New Roman"/>
                        </a:rPr>
                        <a:t>4-7 µm</a:t>
                      </a:r>
                      <a:endParaRPr lang="ru-RU" sz="1100">
                        <a:latin typeface="Calibri"/>
                        <a:ea typeface="Calibri"/>
                        <a:cs typeface="Times New Roman"/>
                      </a:endParaRPr>
                    </a:p>
                  </a:txBody>
                  <a:tcPr marL="9525" marR="9525" marT="9525" marB="9525">
                    <a:lnL>
                      <a:noFill/>
                    </a:lnL>
                    <a:lnR>
                      <a:noFill/>
                    </a:lnR>
                    <a:lnT>
                      <a:noFill/>
                    </a:lnT>
                    <a:lnB>
                      <a:noFill/>
                    </a:lnB>
                  </a:tcPr>
                </a:tc>
                <a:tc>
                  <a:txBody>
                    <a:bodyPr/>
                    <a:lstStyle/>
                    <a:p>
                      <a:pPr algn="ctr">
                        <a:lnSpc>
                          <a:spcPct val="115000"/>
                        </a:lnSpc>
                        <a:spcAft>
                          <a:spcPts val="0"/>
                        </a:spcAft>
                      </a:pPr>
                      <a:r>
                        <a:rPr lang="ru-RU" sz="1200">
                          <a:latin typeface="Times New Roman"/>
                          <a:ea typeface="Times New Roman"/>
                          <a:cs typeface="Times New Roman"/>
                        </a:rPr>
                        <a:t>1</a:t>
                      </a:r>
                      <a:endParaRPr lang="ru-RU" sz="1100">
                        <a:latin typeface="Calibri"/>
                        <a:ea typeface="Calibri"/>
                        <a:cs typeface="Times New Roman"/>
                      </a:endParaRPr>
                    </a:p>
                  </a:txBody>
                  <a:tcPr marL="9525" marR="9525" marT="9525" marB="9525">
                    <a:lnL>
                      <a:noFill/>
                    </a:lnL>
                    <a:lnR>
                      <a:noFill/>
                    </a:lnR>
                    <a:lnT>
                      <a:noFill/>
                    </a:lnT>
                    <a:lnB>
                      <a:noFill/>
                    </a:lnB>
                  </a:tcPr>
                </a:tc>
              </a:tr>
              <a:tr h="501147">
                <a:tc>
                  <a:txBody>
                    <a:bodyPr/>
                    <a:lstStyle/>
                    <a:p>
                      <a:pPr>
                        <a:lnSpc>
                          <a:spcPct val="115000"/>
                        </a:lnSpc>
                      </a:pPr>
                      <a:endParaRPr lang="ru-RU" sz="1100">
                        <a:latin typeface="Calibri"/>
                      </a:endParaRPr>
                    </a:p>
                  </a:txBody>
                  <a:tcPr marL="9525" marR="9525" marT="9525" marB="9525" anchor="ctr">
                    <a:lnL>
                      <a:noFill/>
                    </a:lnL>
                    <a:lnR>
                      <a:noFill/>
                    </a:lnR>
                    <a:lnT>
                      <a:noFill/>
                    </a:lnT>
                    <a:lnB>
                      <a:noFill/>
                    </a:lnB>
                  </a:tcPr>
                </a:tc>
                <a:tc>
                  <a:txBody>
                    <a:bodyPr/>
                    <a:lstStyle/>
                    <a:p>
                      <a:endParaRPr lang="ru-RU"/>
                    </a:p>
                  </a:txBody>
                  <a:tcPr>
                    <a:lnL>
                      <a:noFill/>
                    </a:lnL>
                    <a:lnT>
                      <a:noFill/>
                    </a:lnT>
                  </a:tcPr>
                </a:tc>
                <a:tc>
                  <a:txBody>
                    <a:bodyPr/>
                    <a:lstStyle/>
                    <a:p>
                      <a:endParaRPr lang="ru-RU"/>
                    </a:p>
                  </a:txBody>
                  <a:tcPr>
                    <a:lnT>
                      <a:noFill/>
                    </a:lnT>
                  </a:tcPr>
                </a:tc>
                <a:tc>
                  <a:txBody>
                    <a:bodyPr/>
                    <a:lstStyle/>
                    <a:p>
                      <a:endParaRPr lang="ru-RU"/>
                    </a:p>
                  </a:txBody>
                  <a:tcPr>
                    <a:lnT>
                      <a:noFill/>
                    </a:lnT>
                  </a:tcPr>
                </a:tc>
                <a:tc>
                  <a:txBody>
                    <a:bodyPr/>
                    <a:lstStyle/>
                    <a:p>
                      <a:endParaRPr lang="ru-RU" dirty="0"/>
                    </a:p>
                  </a:txBody>
                  <a:tcPr>
                    <a:lnT>
                      <a:noFill/>
                    </a:lnT>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Місце для вмісту 3"/>
          <p:cNvSpPr>
            <a:spLocks noGrp="1"/>
          </p:cNvSpPr>
          <p:nvPr>
            <p:ph sz="half" idx="2"/>
          </p:nvPr>
        </p:nvSpPr>
        <p:spPr>
          <a:xfrm>
            <a:off x="4648200" y="1268760"/>
            <a:ext cx="4495800" cy="5589240"/>
          </a:xfrm>
        </p:spPr>
        <p:txBody>
          <a:bodyPr>
            <a:normAutofit fontScale="62500" lnSpcReduction="20000"/>
          </a:bodyPr>
          <a:lstStyle/>
          <a:p>
            <a:r>
              <a:rPr lang="en-US" dirty="0" smtClean="0"/>
              <a:t>Immature eggs are discharged into the intestine and stool </a:t>
            </a:r>
            <a:r>
              <a:rPr lang="en-US" b="1" dirty="0" smtClean="0"/>
              <a:t>(1)</a:t>
            </a:r>
            <a:r>
              <a:rPr lang="en-US" dirty="0" smtClean="0"/>
              <a:t>. Eggs become </a:t>
            </a:r>
            <a:r>
              <a:rPr lang="en-US" dirty="0" err="1" smtClean="0"/>
              <a:t>embryonated</a:t>
            </a:r>
            <a:r>
              <a:rPr lang="en-US" dirty="0" smtClean="0"/>
              <a:t> in water </a:t>
            </a:r>
            <a:r>
              <a:rPr lang="en-US" b="1" dirty="0" smtClean="0"/>
              <a:t>(2)</a:t>
            </a:r>
            <a:r>
              <a:rPr lang="en-US" dirty="0" smtClean="0"/>
              <a:t>, eggs release </a:t>
            </a:r>
            <a:r>
              <a:rPr lang="en-US" dirty="0" err="1" smtClean="0"/>
              <a:t>miracidia</a:t>
            </a:r>
            <a:r>
              <a:rPr lang="en-US" dirty="0" smtClean="0"/>
              <a:t> </a:t>
            </a:r>
            <a:r>
              <a:rPr lang="en-US" b="1" dirty="0" smtClean="0"/>
              <a:t>(3)</a:t>
            </a:r>
            <a:r>
              <a:rPr lang="en-US" dirty="0" smtClean="0"/>
              <a:t>, which invade a suitable snail intermediate host </a:t>
            </a:r>
            <a:r>
              <a:rPr lang="en-US" b="1" dirty="0" smtClean="0"/>
              <a:t>(4)</a:t>
            </a:r>
            <a:r>
              <a:rPr lang="en-US" dirty="0" smtClean="0"/>
              <a:t>. In the snail the parasites undergo several developmental stages (</a:t>
            </a:r>
            <a:r>
              <a:rPr lang="en-US" dirty="0" err="1" smtClean="0"/>
              <a:t>sporocysts</a:t>
            </a:r>
            <a:r>
              <a:rPr lang="en-US" dirty="0" smtClean="0"/>
              <a:t> </a:t>
            </a:r>
            <a:r>
              <a:rPr lang="en-US" b="1" dirty="0" smtClean="0"/>
              <a:t>(4a)</a:t>
            </a:r>
            <a:r>
              <a:rPr lang="en-US" dirty="0" smtClean="0"/>
              <a:t>, </a:t>
            </a:r>
            <a:r>
              <a:rPr lang="en-US" dirty="0" err="1" smtClean="0"/>
              <a:t>rediae</a:t>
            </a:r>
            <a:r>
              <a:rPr lang="en-US" b="1" dirty="0" smtClean="0"/>
              <a:t> (4b)</a:t>
            </a:r>
            <a:r>
              <a:rPr lang="en-US" dirty="0" smtClean="0"/>
              <a:t>, and </a:t>
            </a:r>
            <a:r>
              <a:rPr lang="en-US" dirty="0" err="1" smtClean="0"/>
              <a:t>cercariae</a:t>
            </a:r>
            <a:r>
              <a:rPr lang="en-US" dirty="0" smtClean="0"/>
              <a:t> </a:t>
            </a:r>
            <a:r>
              <a:rPr lang="en-US" b="1" dirty="0" smtClean="0"/>
              <a:t>(4c)</a:t>
            </a:r>
            <a:r>
              <a:rPr lang="en-US" dirty="0" smtClean="0"/>
              <a:t>). The </a:t>
            </a:r>
            <a:r>
              <a:rPr lang="en-US" dirty="0" err="1" smtClean="0"/>
              <a:t>cercariae</a:t>
            </a:r>
            <a:r>
              <a:rPr lang="en-US" dirty="0" smtClean="0"/>
              <a:t> are released from the snail and </a:t>
            </a:r>
            <a:r>
              <a:rPr lang="en-US" dirty="0" err="1" smtClean="0"/>
              <a:t>encyst</a:t>
            </a:r>
            <a:r>
              <a:rPr lang="en-US" dirty="0" smtClean="0"/>
              <a:t> as </a:t>
            </a:r>
            <a:r>
              <a:rPr lang="en-US" dirty="0" err="1" smtClean="0"/>
              <a:t>metacercariae</a:t>
            </a:r>
            <a:r>
              <a:rPr lang="en-US" dirty="0" smtClean="0"/>
              <a:t> on aquatic plants </a:t>
            </a:r>
            <a:r>
              <a:rPr lang="en-US" b="1" dirty="0" smtClean="0"/>
              <a:t>(5)</a:t>
            </a:r>
            <a:r>
              <a:rPr lang="en-US" dirty="0" smtClean="0"/>
              <a:t>. The mammalian hosts become infected by ingesting </a:t>
            </a:r>
            <a:r>
              <a:rPr lang="en-US" dirty="0" err="1" smtClean="0"/>
              <a:t>metacercariae</a:t>
            </a:r>
            <a:r>
              <a:rPr lang="en-US" dirty="0" smtClean="0"/>
              <a:t> on the aquatic plants </a:t>
            </a:r>
            <a:r>
              <a:rPr lang="en-US" b="1" dirty="0" smtClean="0"/>
              <a:t>(6)</a:t>
            </a:r>
            <a:r>
              <a:rPr lang="en-US" dirty="0" smtClean="0"/>
              <a:t>. After ingestion, the </a:t>
            </a:r>
            <a:r>
              <a:rPr lang="en-US" dirty="0" err="1" smtClean="0"/>
              <a:t>metacercariae</a:t>
            </a:r>
            <a:r>
              <a:rPr lang="en-US" dirty="0" smtClean="0"/>
              <a:t> </a:t>
            </a:r>
            <a:r>
              <a:rPr lang="en-US" dirty="0" err="1" smtClean="0"/>
              <a:t>excyst</a:t>
            </a:r>
            <a:r>
              <a:rPr lang="en-US" dirty="0" smtClean="0"/>
              <a:t> in the duodenum and attach to the intestinal wall </a:t>
            </a:r>
            <a:r>
              <a:rPr lang="en-US" b="1" dirty="0" smtClean="0"/>
              <a:t>(7)</a:t>
            </a:r>
            <a:r>
              <a:rPr lang="en-US" dirty="0" smtClean="0"/>
              <a:t>. There they develop into adult flukes (20 - 75 mm × 8 - 20 mm) in approximately 3 months, attached to the intestinal wall of the mammalian hosts (human or pig) </a:t>
            </a:r>
            <a:r>
              <a:rPr lang="en-US" b="1" dirty="0" smtClean="0"/>
              <a:t>(8)</a:t>
            </a:r>
            <a:r>
              <a:rPr lang="en-US" dirty="0" smtClean="0"/>
              <a:t>. The adults have a life span of about one year.</a:t>
            </a:r>
            <a:endParaRPr lang="uk-UA" dirty="0"/>
          </a:p>
        </p:txBody>
      </p:sp>
      <p:sp>
        <p:nvSpPr>
          <p:cNvPr id="6" name="Прямокутник 5"/>
          <p:cNvSpPr/>
          <p:nvPr/>
        </p:nvSpPr>
        <p:spPr>
          <a:xfrm>
            <a:off x="0" y="476672"/>
            <a:ext cx="9144000" cy="923330"/>
          </a:xfrm>
          <a:prstGeom prst="rect">
            <a:avLst/>
          </a:prstGeom>
        </p:spPr>
        <p:txBody>
          <a:bodyPr wrap="square">
            <a:spAutoFit/>
          </a:bodyPr>
          <a:lstStyle/>
          <a:p>
            <a:r>
              <a:rPr lang="en-US" dirty="0" err="1" smtClean="0"/>
              <a:t>Fasciolopsiasis</a:t>
            </a:r>
            <a:r>
              <a:rPr lang="en-US" dirty="0" smtClean="0"/>
              <a:t> is endemic in China, India, Malaysia, South-East Asia and Taiwan, especially in areas, where pigs are raised and fed with freshwater plants. According to some estimates there are &gt; 10 million infected people in East Asia.</a:t>
            </a:r>
            <a:endParaRPr lang="uk-UA" dirty="0"/>
          </a:p>
        </p:txBody>
      </p:sp>
      <p:sp>
        <p:nvSpPr>
          <p:cNvPr id="7" name="Заголовок 1"/>
          <p:cNvSpPr>
            <a:spLocks noGrp="1"/>
          </p:cNvSpPr>
          <p:nvPr>
            <p:ph type="title"/>
          </p:nvPr>
        </p:nvSpPr>
        <p:spPr>
          <a:xfrm>
            <a:off x="457200" y="0"/>
            <a:ext cx="8229600" cy="4046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i="1" dirty="0" smtClean="0"/>
              <a:t/>
            </a:r>
            <a:br>
              <a:rPr lang="en-US" i="1" dirty="0" smtClean="0"/>
            </a:br>
            <a:r>
              <a:rPr lang="en-US" i="1" dirty="0" err="1" smtClean="0"/>
              <a:t>Fasciolopsis</a:t>
            </a:r>
            <a:r>
              <a:rPr lang="en-US" i="1" dirty="0" smtClean="0"/>
              <a:t> </a:t>
            </a:r>
            <a:r>
              <a:rPr lang="en-US" i="1" dirty="0" err="1" smtClean="0"/>
              <a:t>buski</a:t>
            </a:r>
            <a:r>
              <a:rPr lang="en-US" dirty="0" smtClean="0"/>
              <a:t> </a:t>
            </a:r>
            <a:r>
              <a:rPr lang="uk-UA" dirty="0" smtClean="0"/>
              <a:t/>
            </a:r>
            <a:br>
              <a:rPr lang="uk-UA" dirty="0" smtClean="0"/>
            </a:br>
            <a:endParaRPr lang="uk-UA" dirty="0"/>
          </a:p>
        </p:txBody>
      </p:sp>
      <p:pic>
        <p:nvPicPr>
          <p:cNvPr id="9" name="Місце для вмісту 8" descr="Fasciolopsis_LifeCycle.gif"/>
          <p:cNvPicPr>
            <a:picLocks noGrp="1" noChangeAspect="1"/>
          </p:cNvPicPr>
          <p:nvPr>
            <p:ph sz="half" idx="1"/>
          </p:nvPr>
        </p:nvPicPr>
        <p:blipFill>
          <a:blip r:embed="rId2" cstate="print"/>
          <a:stretch>
            <a:fillRect/>
          </a:stretch>
        </p:blipFill>
        <p:spPr>
          <a:xfrm>
            <a:off x="0" y="2274763"/>
            <a:ext cx="5037448" cy="3962549"/>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49006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Life cycle</a:t>
            </a:r>
            <a:r>
              <a:rPr lang="en-US" dirty="0" smtClean="0"/>
              <a:t> of </a:t>
            </a:r>
            <a:r>
              <a:rPr lang="en-US" i="1" dirty="0" err="1" smtClean="0"/>
              <a:t>Fasciolopsis</a:t>
            </a:r>
            <a:r>
              <a:rPr lang="en-US" i="1" dirty="0" smtClean="0"/>
              <a:t> </a:t>
            </a:r>
            <a:r>
              <a:rPr lang="en-US" i="1" dirty="0" err="1" smtClean="0"/>
              <a:t>buski</a:t>
            </a:r>
            <a:endParaRPr lang="uk-UA" dirty="0"/>
          </a:p>
        </p:txBody>
      </p:sp>
      <p:sp>
        <p:nvSpPr>
          <p:cNvPr id="3" name="Місце для вмісту 2"/>
          <p:cNvSpPr>
            <a:spLocks noGrp="1"/>
          </p:cNvSpPr>
          <p:nvPr>
            <p:ph idx="1"/>
          </p:nvPr>
        </p:nvSpPr>
        <p:spPr>
          <a:xfrm>
            <a:off x="0" y="543197"/>
            <a:ext cx="9144000" cy="6126163"/>
          </a:xfrm>
        </p:spPr>
        <p:txBody>
          <a:bodyPr>
            <a:normAutofit fontScale="85000" lnSpcReduction="10000"/>
          </a:bodyPr>
          <a:lstStyle/>
          <a:p>
            <a:r>
              <a:rPr lang="en-US" dirty="0" smtClean="0"/>
              <a:t>The immature, </a:t>
            </a:r>
            <a:r>
              <a:rPr lang="en-US" dirty="0" err="1" smtClean="0"/>
              <a:t>unembryonated</a:t>
            </a:r>
            <a:r>
              <a:rPr lang="en-US" dirty="0" smtClean="0"/>
              <a:t> eggs of </a:t>
            </a:r>
            <a:r>
              <a:rPr lang="en-US" i="1" dirty="0" err="1" smtClean="0"/>
              <a:t>Fasciolopsis</a:t>
            </a:r>
            <a:r>
              <a:rPr lang="en-US" i="1" dirty="0" smtClean="0"/>
              <a:t> </a:t>
            </a:r>
            <a:r>
              <a:rPr lang="en-US" i="1" dirty="0" err="1" smtClean="0"/>
              <a:t>buski</a:t>
            </a:r>
            <a:r>
              <a:rPr lang="en-US" dirty="0" smtClean="0"/>
              <a:t>  are released into the intestine and stool of an infected human. In warm water (27–32°C), the eggs become </a:t>
            </a:r>
            <a:r>
              <a:rPr lang="en-US" b="1" dirty="0" err="1" smtClean="0"/>
              <a:t>embryonated</a:t>
            </a:r>
            <a:r>
              <a:rPr lang="en-US" b="1" dirty="0" smtClean="0"/>
              <a:t> </a:t>
            </a:r>
            <a:r>
              <a:rPr lang="en-US" dirty="0" smtClean="0"/>
              <a:t>within </a:t>
            </a:r>
            <a:r>
              <a:rPr lang="en-US" b="1" dirty="0" smtClean="0"/>
              <a:t>2 weeks </a:t>
            </a:r>
            <a:r>
              <a:rPr lang="en-US" dirty="0" smtClean="0"/>
              <a:t>and larvae called </a:t>
            </a:r>
            <a:r>
              <a:rPr lang="en-US" dirty="0" err="1" smtClean="0"/>
              <a:t>miracidia</a:t>
            </a:r>
            <a:r>
              <a:rPr lang="en-US" dirty="0" smtClean="0"/>
              <a:t> hatch after 7 weeks. The </a:t>
            </a:r>
            <a:r>
              <a:rPr lang="en-US" dirty="0" err="1" smtClean="0"/>
              <a:t>miracidia</a:t>
            </a:r>
            <a:r>
              <a:rPr lang="en-US" dirty="0" smtClean="0"/>
              <a:t> find freshwater snails (the intermediate hosts) and penetrate their skin. In the snail the parasites develop and go through several larval stages: </a:t>
            </a:r>
            <a:r>
              <a:rPr lang="en-US" dirty="0" err="1" smtClean="0"/>
              <a:t>sporocysts</a:t>
            </a:r>
            <a:r>
              <a:rPr lang="en-US" dirty="0" smtClean="0"/>
              <a:t>, </a:t>
            </a:r>
            <a:r>
              <a:rPr lang="en-US" dirty="0" err="1" smtClean="0"/>
              <a:t>rediae</a:t>
            </a:r>
            <a:r>
              <a:rPr lang="en-US" dirty="0" smtClean="0"/>
              <a:t>, and </a:t>
            </a:r>
            <a:r>
              <a:rPr lang="en-US" dirty="0" err="1" smtClean="0"/>
              <a:t>cercariae</a:t>
            </a:r>
            <a:r>
              <a:rPr lang="en-US" dirty="0" smtClean="0"/>
              <a:t>. The </a:t>
            </a:r>
            <a:r>
              <a:rPr lang="en-US" dirty="0" err="1" smtClean="0"/>
              <a:t>cercariae</a:t>
            </a:r>
            <a:r>
              <a:rPr lang="en-US" dirty="0" smtClean="0"/>
              <a:t> exit the snail and </a:t>
            </a:r>
            <a:r>
              <a:rPr lang="en-US" dirty="0" err="1" smtClean="0"/>
              <a:t>encyst</a:t>
            </a:r>
            <a:r>
              <a:rPr lang="en-US" dirty="0" smtClean="0"/>
              <a:t> into </a:t>
            </a:r>
            <a:r>
              <a:rPr lang="en-US" dirty="0" err="1" smtClean="0"/>
              <a:t>metacercariae</a:t>
            </a:r>
            <a:r>
              <a:rPr lang="en-US" dirty="0" smtClean="0"/>
              <a:t> on aquatic, edible plants. If a human (or a pig) ingests water or raw vegetation contaminated with the cysts, the </a:t>
            </a:r>
            <a:r>
              <a:rPr lang="en-US" dirty="0" err="1" smtClean="0"/>
              <a:t>metacercariae</a:t>
            </a:r>
            <a:r>
              <a:rPr lang="en-US" dirty="0" smtClean="0"/>
              <a:t> </a:t>
            </a:r>
            <a:r>
              <a:rPr lang="en-US" dirty="0" err="1" smtClean="0"/>
              <a:t>excyst</a:t>
            </a:r>
            <a:r>
              <a:rPr lang="en-US" dirty="0" smtClean="0"/>
              <a:t> in the small intestine and attach to the intestinal wall. They develop into adults within 3 months. They feed on intestinal contents and live ≈ 1 year. </a:t>
            </a:r>
            <a:r>
              <a:rPr lang="en-US" b="1" dirty="0" smtClean="0"/>
              <a:t>In large infestations they inhabit most of the gastrointestinal tract (starting from the stomach). </a:t>
            </a:r>
            <a:r>
              <a:rPr lang="en-US" dirty="0" smtClean="0"/>
              <a:t>Mature adults are hermaphroditic and produce </a:t>
            </a:r>
            <a:r>
              <a:rPr lang="en-US" b="1" dirty="0" smtClean="0"/>
              <a:t>&gt; 25,000 eggs/day</a:t>
            </a:r>
            <a:r>
              <a:rPr lang="en-US" dirty="0" smtClean="0"/>
              <a:t>.</a:t>
            </a:r>
            <a:endParaRPr lang="uk-U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046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Symptoms, diagnosis, treatment</a:t>
            </a:r>
            <a:endParaRPr lang="uk-UA" dirty="0"/>
          </a:p>
        </p:txBody>
      </p:sp>
      <p:sp>
        <p:nvSpPr>
          <p:cNvPr id="3" name="Місце для вмісту 2"/>
          <p:cNvSpPr>
            <a:spLocks noGrp="1"/>
          </p:cNvSpPr>
          <p:nvPr>
            <p:ph idx="1"/>
          </p:nvPr>
        </p:nvSpPr>
        <p:spPr>
          <a:xfrm>
            <a:off x="0" y="548680"/>
            <a:ext cx="9144000" cy="6309320"/>
          </a:xfrm>
        </p:spPr>
        <p:txBody>
          <a:bodyPr>
            <a:normAutofit fontScale="55000" lnSpcReduction="20000"/>
          </a:bodyPr>
          <a:lstStyle/>
          <a:p>
            <a:pPr>
              <a:buNone/>
            </a:pPr>
            <a:r>
              <a:rPr lang="en-US" sz="3400" b="1" dirty="0" smtClean="0">
                <a:latin typeface="Arial" pitchFamily="34" charset="0"/>
                <a:cs typeface="Arial" pitchFamily="34" charset="0"/>
              </a:rPr>
              <a:t>Minor infections </a:t>
            </a:r>
            <a:r>
              <a:rPr lang="en-US" sz="3400" dirty="0" smtClean="0">
                <a:latin typeface="Arial" pitchFamily="34" charset="0"/>
                <a:cs typeface="Arial" pitchFamily="34" charset="0"/>
              </a:rPr>
              <a:t>are sometimes asymptomatic. </a:t>
            </a:r>
          </a:p>
          <a:p>
            <a:pPr>
              <a:buNone/>
            </a:pPr>
            <a:r>
              <a:rPr lang="en-US" sz="3400" b="1" dirty="0" smtClean="0">
                <a:latin typeface="Arial" pitchFamily="34" charset="0"/>
                <a:cs typeface="Arial" pitchFamily="34" charset="0"/>
              </a:rPr>
              <a:t>Symptoms</a:t>
            </a:r>
            <a:r>
              <a:rPr lang="en-US" sz="3400" dirty="0" smtClean="0">
                <a:latin typeface="Arial" pitchFamily="34" charset="0"/>
                <a:cs typeface="Arial" pitchFamily="34" charset="0"/>
              </a:rPr>
              <a:t> of heavy infections :</a:t>
            </a:r>
          </a:p>
          <a:p>
            <a:r>
              <a:rPr lang="en-US" sz="3400" dirty="0" smtClean="0">
                <a:latin typeface="Arial" pitchFamily="34" charset="0"/>
                <a:cs typeface="Arial" pitchFamily="34" charset="0"/>
              </a:rPr>
              <a:t>allergic reactions</a:t>
            </a:r>
          </a:p>
          <a:p>
            <a:r>
              <a:rPr lang="en-US" sz="3400" dirty="0" smtClean="0">
                <a:latin typeface="Arial" pitchFamily="34" charset="0"/>
                <a:cs typeface="Arial" pitchFamily="34" charset="0"/>
              </a:rPr>
              <a:t>anemia (pale skin etc.)</a:t>
            </a:r>
          </a:p>
          <a:p>
            <a:r>
              <a:rPr lang="en-US" sz="3400" dirty="0" err="1" smtClean="0">
                <a:latin typeface="Arial" pitchFamily="34" charset="0"/>
                <a:cs typeface="Arial" pitchFamily="34" charset="0"/>
              </a:rPr>
              <a:t>ascites</a:t>
            </a:r>
            <a:r>
              <a:rPr lang="en-US" sz="3400" dirty="0" smtClean="0">
                <a:latin typeface="Arial" pitchFamily="34" charset="0"/>
                <a:cs typeface="Arial" pitchFamily="34" charset="0"/>
              </a:rPr>
              <a:t> (accumulation of fluid in the peritoneal cavity)</a:t>
            </a:r>
          </a:p>
          <a:p>
            <a:r>
              <a:rPr lang="en-US" sz="3400" dirty="0" smtClean="0">
                <a:latin typeface="Arial" pitchFamily="34" charset="0"/>
                <a:cs typeface="Arial" pitchFamily="34" charset="0"/>
              </a:rPr>
              <a:t>diarrhea</a:t>
            </a:r>
          </a:p>
          <a:p>
            <a:r>
              <a:rPr lang="en-US" sz="3400" dirty="0" smtClean="0">
                <a:latin typeface="Arial" pitchFamily="34" charset="0"/>
                <a:cs typeface="Arial" pitchFamily="34" charset="0"/>
              </a:rPr>
              <a:t>fever</a:t>
            </a:r>
          </a:p>
          <a:p>
            <a:r>
              <a:rPr lang="en-US" sz="3400" dirty="0" smtClean="0">
                <a:latin typeface="Arial" pitchFamily="34" charset="0"/>
                <a:cs typeface="Arial" pitchFamily="34" charset="0"/>
              </a:rPr>
              <a:t>obstruction of the bowel</a:t>
            </a:r>
          </a:p>
          <a:p>
            <a:r>
              <a:rPr lang="en-US" sz="3400" dirty="0" smtClean="0">
                <a:latin typeface="Arial" pitchFamily="34" charset="0"/>
                <a:cs typeface="Arial" pitchFamily="34" charset="0"/>
              </a:rPr>
              <a:t>stomach ache</a:t>
            </a:r>
          </a:p>
          <a:p>
            <a:r>
              <a:rPr lang="en-US" sz="3400" dirty="0" smtClean="0">
                <a:latin typeface="Arial" pitchFamily="34" charset="0"/>
                <a:cs typeface="Arial" pitchFamily="34" charset="0"/>
              </a:rPr>
              <a:t>swelling of the skin</a:t>
            </a:r>
          </a:p>
          <a:p>
            <a:r>
              <a:rPr lang="en-US" sz="3400" dirty="0" smtClean="0">
                <a:latin typeface="Arial" pitchFamily="34" charset="0"/>
                <a:cs typeface="Arial" pitchFamily="34" charset="0"/>
              </a:rPr>
              <a:t>toxemia (toxins in the bloodstream).</a:t>
            </a:r>
          </a:p>
          <a:p>
            <a:pPr>
              <a:buNone/>
            </a:pPr>
            <a:r>
              <a:rPr lang="en-US" sz="3400" dirty="0" smtClean="0">
                <a:latin typeface="Arial" pitchFamily="34" charset="0"/>
                <a:cs typeface="Arial" pitchFamily="34" charset="0"/>
              </a:rPr>
              <a:t>The </a:t>
            </a:r>
            <a:r>
              <a:rPr lang="en-US" sz="3400" b="1" dirty="0" smtClean="0">
                <a:latin typeface="Arial" pitchFamily="34" charset="0"/>
                <a:cs typeface="Arial" pitchFamily="34" charset="0"/>
              </a:rPr>
              <a:t>diagnosis</a:t>
            </a:r>
            <a:r>
              <a:rPr lang="en-US" sz="3400" dirty="0" smtClean="0">
                <a:latin typeface="Arial" pitchFamily="34" charset="0"/>
                <a:cs typeface="Arial" pitchFamily="34" charset="0"/>
              </a:rPr>
              <a:t> is usually done by </a:t>
            </a:r>
            <a:r>
              <a:rPr lang="en-US" sz="3400" b="1" dirty="0" smtClean="0">
                <a:latin typeface="Arial" pitchFamily="34" charset="0"/>
                <a:cs typeface="Arial" pitchFamily="34" charset="0"/>
              </a:rPr>
              <a:t>identifying eggs from a stool </a:t>
            </a:r>
            <a:r>
              <a:rPr lang="en-US" sz="3400" dirty="0" smtClean="0">
                <a:latin typeface="Arial" pitchFamily="34" charset="0"/>
                <a:cs typeface="Arial" pitchFamily="34" charset="0"/>
              </a:rPr>
              <a:t>specimen under a microscope. Rarely adult flukes are found from the sample. </a:t>
            </a:r>
            <a:r>
              <a:rPr lang="en-US" sz="3400" i="1" dirty="0" smtClean="0">
                <a:latin typeface="Arial" pitchFamily="34" charset="0"/>
                <a:cs typeface="Arial" pitchFamily="34" charset="0"/>
              </a:rPr>
              <a:t>F. </a:t>
            </a:r>
            <a:r>
              <a:rPr lang="en-US" sz="3400" i="1" dirty="0" err="1" smtClean="0">
                <a:latin typeface="Arial" pitchFamily="34" charset="0"/>
                <a:cs typeface="Arial" pitchFamily="34" charset="0"/>
              </a:rPr>
              <a:t>buski</a:t>
            </a:r>
            <a:r>
              <a:rPr lang="en-US" sz="3400" dirty="0" smtClean="0">
                <a:latin typeface="Arial" pitchFamily="34" charset="0"/>
                <a:cs typeface="Arial" pitchFamily="34" charset="0"/>
              </a:rPr>
              <a:t> and </a:t>
            </a:r>
            <a:r>
              <a:rPr lang="en-US" sz="3400" i="1" dirty="0" smtClean="0">
                <a:latin typeface="Arial" pitchFamily="34" charset="0"/>
                <a:cs typeface="Arial" pitchFamily="34" charset="0"/>
              </a:rPr>
              <a:t>F. hepatica</a:t>
            </a:r>
            <a:r>
              <a:rPr lang="en-US" sz="3400" dirty="0" smtClean="0">
                <a:latin typeface="Arial" pitchFamily="34" charset="0"/>
                <a:cs typeface="Arial" pitchFamily="34" charset="0"/>
              </a:rPr>
              <a:t> have very similar eggs.</a:t>
            </a:r>
          </a:p>
          <a:p>
            <a:pPr>
              <a:buNone/>
            </a:pPr>
            <a:r>
              <a:rPr lang="en-US" sz="3400" dirty="0" smtClean="0">
                <a:latin typeface="Arial" pitchFamily="34" charset="0"/>
                <a:cs typeface="Arial" pitchFamily="34" charset="0"/>
              </a:rPr>
              <a:t>T</a:t>
            </a:r>
            <a:r>
              <a:rPr lang="en-US" sz="3400" b="1" dirty="0" smtClean="0">
                <a:latin typeface="Arial" pitchFamily="34" charset="0"/>
                <a:cs typeface="Arial" pitchFamily="34" charset="0"/>
              </a:rPr>
              <a:t>reatment</a:t>
            </a:r>
            <a:r>
              <a:rPr lang="en-US" sz="3400" dirty="0" smtClean="0">
                <a:latin typeface="Arial" pitchFamily="34" charset="0"/>
                <a:cs typeface="Arial" pitchFamily="34" charset="0"/>
              </a:rPr>
              <a:t> : </a:t>
            </a:r>
            <a:r>
              <a:rPr lang="en-US" sz="3400" b="1" dirty="0" err="1" smtClean="0">
                <a:latin typeface="Arial" pitchFamily="34" charset="0"/>
                <a:cs typeface="Arial" pitchFamily="34" charset="0"/>
              </a:rPr>
              <a:t>praziquantel</a:t>
            </a:r>
            <a:r>
              <a:rPr lang="en-US" sz="3400" dirty="0" smtClean="0">
                <a:latin typeface="Arial" pitchFamily="34" charset="0"/>
                <a:cs typeface="Arial" pitchFamily="34" charset="0"/>
              </a:rPr>
              <a:t>, </a:t>
            </a:r>
            <a:r>
              <a:rPr lang="en-US" sz="3400" b="1" dirty="0" err="1" smtClean="0">
                <a:latin typeface="Arial" pitchFamily="34" charset="0"/>
                <a:cs typeface="Arial" pitchFamily="34" charset="0"/>
              </a:rPr>
              <a:t>mebendazole</a:t>
            </a:r>
            <a:r>
              <a:rPr lang="en-US" sz="3400" b="1" dirty="0" smtClean="0">
                <a:latin typeface="Arial" pitchFamily="34" charset="0"/>
                <a:cs typeface="Arial" pitchFamily="34" charset="0"/>
              </a:rPr>
              <a:t>, </a:t>
            </a:r>
            <a:r>
              <a:rPr lang="en-US" sz="3400" b="1" dirty="0" err="1" smtClean="0">
                <a:latin typeface="Arial" pitchFamily="34" charset="0"/>
                <a:cs typeface="Arial" pitchFamily="34" charset="0"/>
              </a:rPr>
              <a:t>thiabendazole</a:t>
            </a:r>
            <a:r>
              <a:rPr lang="en-US" sz="3400" b="1" dirty="0" smtClean="0">
                <a:latin typeface="Arial" pitchFamily="34" charset="0"/>
                <a:cs typeface="Arial" pitchFamily="34" charset="0"/>
              </a:rPr>
              <a:t>, </a:t>
            </a:r>
            <a:r>
              <a:rPr lang="en-US" sz="3400" b="1" dirty="0" err="1" smtClean="0">
                <a:latin typeface="Arial" pitchFamily="34" charset="0"/>
                <a:cs typeface="Arial" pitchFamily="34" charset="0"/>
              </a:rPr>
              <a:t>pyrantel</a:t>
            </a:r>
            <a:r>
              <a:rPr lang="en-US" sz="3400" b="1" dirty="0" smtClean="0">
                <a:latin typeface="Arial" pitchFamily="34" charset="0"/>
                <a:cs typeface="Arial" pitchFamily="34" charset="0"/>
              </a:rPr>
              <a:t> </a:t>
            </a:r>
            <a:r>
              <a:rPr lang="en-US" sz="3400" b="1" dirty="0" err="1" smtClean="0">
                <a:latin typeface="Arial" pitchFamily="34" charset="0"/>
                <a:cs typeface="Arial" pitchFamily="34" charset="0"/>
              </a:rPr>
              <a:t>pamoate</a:t>
            </a:r>
            <a:r>
              <a:rPr lang="en-US" sz="3400" b="1" dirty="0" smtClean="0">
                <a:latin typeface="Arial" pitchFamily="34" charset="0"/>
                <a:cs typeface="Arial" pitchFamily="34" charset="0"/>
              </a:rPr>
              <a:t>, </a:t>
            </a:r>
            <a:r>
              <a:rPr lang="en-US" sz="3400" b="1" dirty="0" err="1" smtClean="0">
                <a:latin typeface="Arial" pitchFamily="34" charset="0"/>
                <a:cs typeface="Arial" pitchFamily="34" charset="0"/>
              </a:rPr>
              <a:t>oxyclozanide</a:t>
            </a:r>
            <a:r>
              <a:rPr lang="en-US" sz="3400" b="1" dirty="0" smtClean="0">
                <a:latin typeface="Arial" pitchFamily="34" charset="0"/>
                <a:cs typeface="Arial" pitchFamily="34" charset="0"/>
              </a:rPr>
              <a:t>, </a:t>
            </a:r>
            <a:r>
              <a:rPr lang="en-US" sz="3400" b="1" dirty="0" err="1" smtClean="0">
                <a:latin typeface="Arial" pitchFamily="34" charset="0"/>
                <a:cs typeface="Arial" pitchFamily="34" charset="0"/>
              </a:rPr>
              <a:t>nitroxynil</a:t>
            </a:r>
            <a:r>
              <a:rPr lang="en-US" sz="3400" b="1" dirty="0" smtClean="0">
                <a:latin typeface="Arial" pitchFamily="34" charset="0"/>
                <a:cs typeface="Arial" pitchFamily="34" charset="0"/>
              </a:rPr>
              <a:t> and hexachlorophene</a:t>
            </a:r>
            <a:r>
              <a:rPr lang="en-US" sz="3400" dirty="0" smtClean="0">
                <a:latin typeface="Arial" pitchFamily="34" charset="0"/>
                <a:cs typeface="Arial" pitchFamily="34" charset="0"/>
              </a:rPr>
              <a:t>. </a:t>
            </a:r>
          </a:p>
          <a:p>
            <a:pPr>
              <a:buNone/>
            </a:pPr>
            <a:r>
              <a:rPr lang="en-US" sz="3400" b="1" dirty="0" smtClean="0">
                <a:latin typeface="Arial" pitchFamily="34" charset="0"/>
                <a:cs typeface="Arial" pitchFamily="34" charset="0"/>
              </a:rPr>
              <a:t>      Black walnut green hull </a:t>
            </a:r>
            <a:r>
              <a:rPr lang="en-US" sz="3400" dirty="0" smtClean="0">
                <a:latin typeface="Arial" pitchFamily="34" charset="0"/>
                <a:cs typeface="Arial" pitchFamily="34" charset="0"/>
              </a:rPr>
              <a:t>is a good natural herb against </a:t>
            </a:r>
            <a:r>
              <a:rPr lang="en-US" sz="3400" b="1" dirty="0" smtClean="0">
                <a:latin typeface="Arial" pitchFamily="34" charset="0"/>
                <a:cs typeface="Arial" pitchFamily="34" charset="0"/>
              </a:rPr>
              <a:t>adult</a:t>
            </a:r>
            <a:r>
              <a:rPr lang="en-US" sz="3400" dirty="0" smtClean="0">
                <a:latin typeface="Arial" pitchFamily="34" charset="0"/>
                <a:cs typeface="Arial" pitchFamily="34" charset="0"/>
              </a:rPr>
              <a:t> worms whereas </a:t>
            </a:r>
            <a:r>
              <a:rPr lang="en-US" sz="3400" b="1" dirty="0" smtClean="0">
                <a:latin typeface="Arial" pitchFamily="34" charset="0"/>
                <a:cs typeface="Arial" pitchFamily="34" charset="0"/>
              </a:rPr>
              <a:t>wormwood herb</a:t>
            </a:r>
            <a:r>
              <a:rPr lang="en-US" sz="3400" dirty="0" smtClean="0">
                <a:latin typeface="Arial" pitchFamily="34" charset="0"/>
                <a:cs typeface="Arial" pitchFamily="34" charset="0"/>
              </a:rPr>
              <a:t> kills effectively </a:t>
            </a:r>
            <a:r>
              <a:rPr lang="en-US" sz="3400" b="1" dirty="0" smtClean="0">
                <a:latin typeface="Arial" pitchFamily="34" charset="0"/>
                <a:cs typeface="Arial" pitchFamily="34" charset="0"/>
              </a:rPr>
              <a:t>larvae</a:t>
            </a:r>
            <a:r>
              <a:rPr lang="en-US" sz="3400" dirty="0" smtClean="0">
                <a:latin typeface="Arial" pitchFamily="34" charset="0"/>
                <a:cs typeface="Arial" pitchFamily="34" charset="0"/>
              </a:rPr>
              <a:t>.</a:t>
            </a:r>
          </a:p>
          <a:p>
            <a:r>
              <a:rPr lang="en-US" sz="3400" b="1" dirty="0" smtClean="0">
                <a:latin typeface="Arial" pitchFamily="34" charset="0"/>
                <a:cs typeface="Arial" pitchFamily="34" charset="0"/>
              </a:rPr>
              <a:t>Prevention.</a:t>
            </a:r>
            <a:r>
              <a:rPr lang="en-US" sz="3400" dirty="0" smtClean="0">
                <a:latin typeface="Arial" pitchFamily="34" charset="0"/>
                <a:cs typeface="Arial" pitchFamily="34" charset="0"/>
              </a:rPr>
              <a:t> Freezing -10°C for a few days or heating them &gt; 60°C kills most parasites and eggs. Drinking water filtered or boiled (in areas of poor sanitation). Untreated human or pig feces should not be used as a fertilizer in agriculture.</a:t>
            </a:r>
          </a:p>
          <a:p>
            <a:endParaRPr lang="uk-U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Routes by which humans acquire parasitic infections</a:t>
            </a:r>
            <a:endParaRPr lang="uk-UA" dirty="0"/>
          </a:p>
        </p:txBody>
      </p:sp>
      <p:pic>
        <p:nvPicPr>
          <p:cNvPr id="4" name="Picture 7" descr="figure_23_01_labeled"/>
          <p:cNvPicPr>
            <a:picLocks noGrp="1" noChangeAspect="1" noChangeArrowheads="1"/>
          </p:cNvPicPr>
          <p:nvPr>
            <p:ph idx="1"/>
          </p:nvPr>
        </p:nvPicPr>
        <p:blipFill>
          <a:blip r:embed="rId2" cstate="print"/>
          <a:srcRect b="2556"/>
          <a:stretch>
            <a:fillRect/>
          </a:stretch>
        </p:blipFill>
        <p:spPr bwMode="auto">
          <a:xfrm>
            <a:off x="541138" y="1196751"/>
            <a:ext cx="7343230" cy="571596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2068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Protozoan Parasites of Humans</a:t>
            </a:r>
            <a:endParaRPr lang="uk-UA" dirty="0"/>
          </a:p>
        </p:txBody>
      </p:sp>
      <p:sp>
        <p:nvSpPr>
          <p:cNvPr id="3" name="Місце для вмісту 2"/>
          <p:cNvSpPr>
            <a:spLocks noGrp="1"/>
          </p:cNvSpPr>
          <p:nvPr>
            <p:ph idx="1"/>
          </p:nvPr>
        </p:nvSpPr>
        <p:spPr>
          <a:xfrm>
            <a:off x="0" y="692696"/>
            <a:ext cx="9144000" cy="6165304"/>
          </a:xfrm>
        </p:spPr>
        <p:txBody>
          <a:bodyPr>
            <a:normAutofit lnSpcReduction="10000"/>
          </a:bodyPr>
          <a:lstStyle/>
          <a:p>
            <a:r>
              <a:rPr lang="en-US" i="1" dirty="0" smtClean="0"/>
              <a:t>Protozoa</a:t>
            </a:r>
            <a:r>
              <a:rPr lang="en-US" dirty="0" smtClean="0"/>
              <a:t> that enter the body via ingestion have 2 morphological forms</a:t>
            </a:r>
          </a:p>
          <a:p>
            <a:pPr lvl="1"/>
            <a:r>
              <a:rPr lang="en-US" b="1" dirty="0" err="1" smtClean="0"/>
              <a:t>Trophozoite</a:t>
            </a:r>
            <a:endParaRPr lang="en-US" b="1" dirty="0" smtClean="0"/>
          </a:p>
          <a:p>
            <a:pPr lvl="2"/>
            <a:r>
              <a:rPr lang="en-US" dirty="0" smtClean="0"/>
              <a:t>Feeding and reproducing stage that lives within the host</a:t>
            </a:r>
          </a:p>
          <a:p>
            <a:pPr lvl="1"/>
            <a:r>
              <a:rPr lang="en-US" b="1" dirty="0" smtClean="0"/>
              <a:t>Cyst</a:t>
            </a:r>
          </a:p>
          <a:p>
            <a:pPr lvl="2"/>
            <a:r>
              <a:rPr lang="en-US" sz="2800" dirty="0" smtClean="0"/>
              <a:t>Infective form that survives in the environment</a:t>
            </a:r>
          </a:p>
          <a:p>
            <a:pPr lvl="2"/>
            <a:r>
              <a:rPr lang="en-US" sz="2800" dirty="0" smtClean="0"/>
              <a:t>Undergo </a:t>
            </a:r>
            <a:r>
              <a:rPr lang="en-US" sz="2800" dirty="0" err="1" smtClean="0"/>
              <a:t>excystment</a:t>
            </a:r>
            <a:r>
              <a:rPr lang="en-US" sz="2800" dirty="0" smtClean="0"/>
              <a:t> when ingested developing into </a:t>
            </a:r>
            <a:r>
              <a:rPr lang="en-US" sz="2800" dirty="0" err="1" smtClean="0"/>
              <a:t>trophozoites</a:t>
            </a:r>
            <a:endParaRPr lang="en-US" sz="2800" dirty="0" smtClean="0"/>
          </a:p>
          <a:p>
            <a:pPr lvl="1"/>
            <a:r>
              <a:rPr lang="en-US" dirty="0" err="1" smtClean="0"/>
              <a:t>Trophozoites</a:t>
            </a:r>
            <a:r>
              <a:rPr lang="en-US" dirty="0" smtClean="0"/>
              <a:t> undergo </a:t>
            </a:r>
            <a:r>
              <a:rPr lang="en-US" b="1" dirty="0" err="1" smtClean="0"/>
              <a:t>encystment</a:t>
            </a:r>
            <a:r>
              <a:rPr lang="en-US" dirty="0" smtClean="0"/>
              <a:t> before leaving the host in feces</a:t>
            </a:r>
          </a:p>
          <a:p>
            <a:pPr lvl="1"/>
            <a:r>
              <a:rPr lang="en-US" dirty="0" smtClean="0"/>
              <a:t>Parasites presented based primarily on their mode of locomotion</a:t>
            </a:r>
          </a:p>
          <a:p>
            <a:pPr lvl="2"/>
            <a:r>
              <a:rPr lang="en-US" b="1" dirty="0" smtClean="0"/>
              <a:t>Ciliates, amoebae, flagellates, and </a:t>
            </a:r>
            <a:r>
              <a:rPr lang="en-US" b="1" dirty="0" err="1" smtClean="0"/>
              <a:t>apicomplexans</a:t>
            </a:r>
            <a:endParaRPr lang="en-US" b="1" dirty="0" smtClean="0"/>
          </a:p>
          <a:p>
            <a:endParaRPr lang="uk-U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7200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Protozoan Parasites of Humans</a:t>
            </a:r>
            <a:endParaRPr lang="uk-UA" dirty="0"/>
          </a:p>
        </p:txBody>
      </p:sp>
      <p:sp>
        <p:nvSpPr>
          <p:cNvPr id="3" name="Місце для вмісту 2"/>
          <p:cNvSpPr>
            <a:spLocks noGrp="1"/>
          </p:cNvSpPr>
          <p:nvPr>
            <p:ph idx="1"/>
          </p:nvPr>
        </p:nvSpPr>
        <p:spPr>
          <a:xfrm>
            <a:off x="0" y="836712"/>
            <a:ext cx="9144000" cy="6021288"/>
          </a:xfrm>
        </p:spPr>
        <p:txBody>
          <a:bodyPr>
            <a:normAutofit/>
          </a:bodyPr>
          <a:lstStyle/>
          <a:p>
            <a:pPr>
              <a:lnSpc>
                <a:spcPct val="90000"/>
              </a:lnSpc>
            </a:pPr>
            <a:r>
              <a:rPr lang="en-US" b="1" dirty="0" smtClean="0"/>
              <a:t>Ciliates  are </a:t>
            </a:r>
            <a:r>
              <a:rPr lang="en-US" i="1" dirty="0" smtClean="0"/>
              <a:t>Protozoa</a:t>
            </a:r>
            <a:r>
              <a:rPr lang="en-US" dirty="0" smtClean="0"/>
              <a:t> that use cilia in </a:t>
            </a:r>
            <a:r>
              <a:rPr lang="en-US" dirty="0" err="1" smtClean="0"/>
              <a:t>trophozoite</a:t>
            </a:r>
            <a:r>
              <a:rPr lang="en-US" dirty="0" smtClean="0"/>
              <a:t> stage</a:t>
            </a:r>
          </a:p>
          <a:p>
            <a:pPr lvl="1">
              <a:lnSpc>
                <a:spcPct val="90000"/>
              </a:lnSpc>
            </a:pPr>
            <a:r>
              <a:rPr lang="en-US" i="1" dirty="0" err="1" smtClean="0"/>
              <a:t>Balantidium</a:t>
            </a:r>
            <a:r>
              <a:rPr lang="en-US" i="1" dirty="0" smtClean="0"/>
              <a:t> coli</a:t>
            </a:r>
            <a:endParaRPr lang="en-US" dirty="0" smtClean="0"/>
          </a:p>
          <a:p>
            <a:pPr lvl="2">
              <a:lnSpc>
                <a:spcPct val="90000"/>
              </a:lnSpc>
            </a:pPr>
            <a:r>
              <a:rPr lang="en-US" sz="2800" dirty="0" smtClean="0"/>
              <a:t>Only ciliate known to cause disease in humans</a:t>
            </a:r>
          </a:p>
          <a:p>
            <a:pPr lvl="2">
              <a:lnSpc>
                <a:spcPct val="90000"/>
              </a:lnSpc>
            </a:pPr>
            <a:r>
              <a:rPr lang="en-US" sz="2800" dirty="0" smtClean="0"/>
              <a:t>Commonly found in animal intestine</a:t>
            </a:r>
          </a:p>
          <a:p>
            <a:pPr lvl="2">
              <a:lnSpc>
                <a:spcPct val="90000"/>
              </a:lnSpc>
            </a:pPr>
            <a:r>
              <a:rPr lang="en-US" sz="2800" dirty="0" smtClean="0"/>
              <a:t>Humans infected by food or water contaminated with feces containing cysts</a:t>
            </a:r>
          </a:p>
          <a:p>
            <a:pPr lvl="2">
              <a:lnSpc>
                <a:spcPct val="90000"/>
              </a:lnSpc>
            </a:pPr>
            <a:r>
              <a:rPr lang="en-US" sz="2800" dirty="0" err="1" smtClean="0"/>
              <a:t>Trophozoites</a:t>
            </a:r>
            <a:r>
              <a:rPr lang="en-US" sz="2800" dirty="0" smtClean="0"/>
              <a:t> attach to mucosal epithelium lining the intestine</a:t>
            </a:r>
          </a:p>
          <a:p>
            <a:pPr lvl="2">
              <a:lnSpc>
                <a:spcPct val="90000"/>
              </a:lnSpc>
            </a:pPr>
            <a:r>
              <a:rPr lang="en-US" sz="2800" dirty="0" smtClean="0"/>
              <a:t>Infections generally asymptomatic in healthy adults</a:t>
            </a:r>
          </a:p>
          <a:p>
            <a:pPr lvl="2">
              <a:lnSpc>
                <a:spcPct val="90000"/>
              </a:lnSpc>
            </a:pPr>
            <a:r>
              <a:rPr lang="en-US" sz="2800" dirty="0" err="1" smtClean="0"/>
              <a:t>Balantidiasis</a:t>
            </a:r>
            <a:r>
              <a:rPr lang="en-US" sz="2800" dirty="0" smtClean="0"/>
              <a:t> occurs in those with poor health</a:t>
            </a:r>
          </a:p>
          <a:p>
            <a:pPr marL="1258888" lvl="3" indent="-269875">
              <a:lnSpc>
                <a:spcPct val="90000"/>
              </a:lnSpc>
            </a:pPr>
            <a:r>
              <a:rPr lang="en-US" sz="2800" dirty="0" smtClean="0"/>
              <a:t>Persistent diarrhea, abdominal pain, and weight loss</a:t>
            </a:r>
          </a:p>
          <a:p>
            <a:endParaRPr lang="uk-U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1600200"/>
            <a:ext cx="9144000" cy="4525963"/>
          </a:xfrm>
        </p:spPr>
        <p:txBody>
          <a:bodyPr/>
          <a:lstStyle/>
          <a:p>
            <a:r>
              <a:rPr lang="en-US" b="1" dirty="0" smtClean="0"/>
              <a:t>Amoebae  are </a:t>
            </a:r>
            <a:r>
              <a:rPr lang="en-US" i="1" dirty="0" smtClean="0"/>
              <a:t>Protozoa</a:t>
            </a:r>
            <a:r>
              <a:rPr lang="en-US" dirty="0" smtClean="0"/>
              <a:t> with no truly defined shape </a:t>
            </a:r>
          </a:p>
          <a:p>
            <a:pPr lvl="1"/>
            <a:r>
              <a:rPr lang="en-US" dirty="0" smtClean="0"/>
              <a:t>Move and acquire food through the use of pseudopodia</a:t>
            </a:r>
          </a:p>
          <a:p>
            <a:pPr lvl="1"/>
            <a:r>
              <a:rPr lang="en-US" dirty="0" smtClean="0"/>
              <a:t>Found in water sources throughout the world</a:t>
            </a:r>
          </a:p>
          <a:p>
            <a:pPr lvl="1"/>
            <a:r>
              <a:rPr lang="en-US" dirty="0" smtClean="0"/>
              <a:t>Few cause disease</a:t>
            </a:r>
          </a:p>
          <a:p>
            <a:endParaRPr lang="uk-UA" dirty="0"/>
          </a:p>
        </p:txBody>
      </p:sp>
      <p:sp>
        <p:nvSpPr>
          <p:cNvPr id="4"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Protozoan Parasites of Humans</a:t>
            </a:r>
            <a:endParaRPr lang="uk-U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Місце для вмісту 3"/>
          <p:cNvSpPr>
            <a:spLocks noGrp="1"/>
          </p:cNvSpPr>
          <p:nvPr>
            <p:ph sz="half" idx="2"/>
          </p:nvPr>
        </p:nvSpPr>
        <p:spPr>
          <a:xfrm>
            <a:off x="6300192" y="692696"/>
            <a:ext cx="2843808" cy="6165304"/>
          </a:xfrm>
        </p:spPr>
        <p:txBody>
          <a:bodyPr>
            <a:normAutofit fontScale="47500" lnSpcReduction="20000"/>
          </a:bodyPr>
          <a:lstStyle/>
          <a:p>
            <a:pPr marL="0" lvl="0" indent="0" eaLnBrk="0" fontAlgn="base" hangingPunct="0">
              <a:lnSpc>
                <a:spcPct val="120000"/>
              </a:lnSpc>
              <a:spcBef>
                <a:spcPct val="0"/>
              </a:spcBef>
              <a:spcAft>
                <a:spcPct val="0"/>
              </a:spcAft>
              <a:buNone/>
            </a:pPr>
            <a:r>
              <a:rPr lang="ru-RU" b="1" dirty="0" err="1" smtClean="0">
                <a:latin typeface="Arial" charset="0"/>
              </a:rPr>
              <a:t>Amebiasis</a:t>
            </a:r>
            <a:r>
              <a:rPr lang="ru-RU" dirty="0" smtClean="0">
                <a:latin typeface="Arial" charset="0"/>
              </a:rPr>
              <a:t> </a:t>
            </a:r>
            <a:r>
              <a:rPr lang="en-US" dirty="0" smtClean="0">
                <a:latin typeface="Arial" charset="0"/>
              </a:rPr>
              <a:t>is</a:t>
            </a:r>
            <a:r>
              <a:rPr lang="ru-RU" dirty="0" smtClean="0">
                <a:latin typeface="Arial" charset="0"/>
              </a:rPr>
              <a:t> </a:t>
            </a:r>
            <a:r>
              <a:rPr lang="ru-RU" dirty="0" err="1" smtClean="0">
                <a:latin typeface="Arial" charset="0"/>
              </a:rPr>
              <a:t>after</a:t>
            </a:r>
            <a:r>
              <a:rPr lang="ru-RU" dirty="0" smtClean="0">
                <a:latin typeface="Arial" charset="0"/>
              </a:rPr>
              <a:t> </a:t>
            </a:r>
            <a:r>
              <a:rPr lang="ru-RU" dirty="0" err="1" smtClean="0">
                <a:latin typeface="Arial" charset="0"/>
              </a:rPr>
              <a:t>ingestion</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cyst</a:t>
            </a:r>
            <a:r>
              <a:rPr lang="en-US" dirty="0" smtClean="0">
                <a:latin typeface="Arial" charset="0"/>
              </a:rPr>
              <a:t>s</a:t>
            </a:r>
            <a:r>
              <a:rPr lang="ru-RU" dirty="0" smtClean="0">
                <a:latin typeface="Arial" charset="0"/>
              </a:rPr>
              <a:t>, </a:t>
            </a:r>
            <a:r>
              <a:rPr lang="ru-RU" dirty="0" err="1" smtClean="0">
                <a:latin typeface="Arial" charset="0"/>
              </a:rPr>
              <a:t>typically</a:t>
            </a:r>
            <a:r>
              <a:rPr lang="ru-RU" dirty="0" smtClean="0">
                <a:latin typeface="Arial" charset="0"/>
              </a:rPr>
              <a:t> </a:t>
            </a:r>
            <a:r>
              <a:rPr lang="ru-RU" dirty="0" err="1" smtClean="0">
                <a:latin typeface="Arial" charset="0"/>
              </a:rPr>
              <a:t>in</a:t>
            </a:r>
            <a:r>
              <a:rPr lang="ru-RU" dirty="0" smtClean="0">
                <a:latin typeface="Arial" charset="0"/>
              </a:rPr>
              <a:t> </a:t>
            </a:r>
            <a:r>
              <a:rPr lang="ru-RU" dirty="0" err="1" smtClean="0">
                <a:latin typeface="Arial" charset="0"/>
              </a:rPr>
              <a:t>fecally</a:t>
            </a:r>
            <a:r>
              <a:rPr lang="ru-RU" dirty="0" smtClean="0">
                <a:latin typeface="Arial" charset="0"/>
              </a:rPr>
              <a:t> </a:t>
            </a:r>
            <a:r>
              <a:rPr lang="ru-RU" dirty="0" err="1" smtClean="0">
                <a:latin typeface="Arial" charset="0"/>
              </a:rPr>
              <a:t>contaminated</a:t>
            </a:r>
            <a:r>
              <a:rPr lang="ru-RU" dirty="0" smtClean="0">
                <a:latin typeface="Arial" charset="0"/>
              </a:rPr>
              <a:t> </a:t>
            </a:r>
            <a:r>
              <a:rPr lang="ru-RU" dirty="0" err="1" smtClean="0">
                <a:latin typeface="Arial" charset="0"/>
              </a:rPr>
              <a:t>soil</a:t>
            </a:r>
            <a:r>
              <a:rPr lang="ru-RU" dirty="0" smtClean="0">
                <a:latin typeface="Arial" charset="0"/>
              </a:rPr>
              <a:t>, </a:t>
            </a:r>
            <a:r>
              <a:rPr lang="ru-RU" dirty="0" err="1" smtClean="0">
                <a:latin typeface="Arial" charset="0"/>
              </a:rPr>
              <a:t>food</a:t>
            </a:r>
            <a:r>
              <a:rPr lang="ru-RU" dirty="0" smtClean="0">
                <a:latin typeface="Arial" charset="0"/>
              </a:rPr>
              <a:t>, </a:t>
            </a:r>
            <a:r>
              <a:rPr lang="ru-RU" dirty="0" err="1" smtClean="0">
                <a:latin typeface="Arial" charset="0"/>
              </a:rPr>
              <a:t>or</a:t>
            </a:r>
            <a:r>
              <a:rPr lang="ru-RU" dirty="0" smtClean="0">
                <a:latin typeface="Arial" charset="0"/>
              </a:rPr>
              <a:t> </a:t>
            </a:r>
            <a:r>
              <a:rPr lang="ru-RU" dirty="0" err="1" smtClean="0">
                <a:latin typeface="Arial" charset="0"/>
              </a:rPr>
              <a:t>water</a:t>
            </a:r>
            <a:r>
              <a:rPr lang="ru-RU" dirty="0" smtClean="0">
                <a:latin typeface="Arial" charset="0"/>
              </a:rPr>
              <a:t>. </a:t>
            </a:r>
            <a:r>
              <a:rPr lang="ru-RU" dirty="0" err="1" smtClean="0">
                <a:latin typeface="Arial" charset="0"/>
              </a:rPr>
              <a:t>Excystation</a:t>
            </a:r>
            <a:r>
              <a:rPr lang="ru-RU" dirty="0" smtClean="0">
                <a:latin typeface="Arial" charset="0"/>
              </a:rPr>
              <a:t> </a:t>
            </a:r>
            <a:r>
              <a:rPr lang="ru-RU" dirty="0" err="1" smtClean="0">
                <a:latin typeface="Arial" charset="0"/>
              </a:rPr>
              <a:t>into</a:t>
            </a:r>
            <a:r>
              <a:rPr lang="ru-RU" dirty="0" smtClean="0">
                <a:latin typeface="Arial" charset="0"/>
              </a:rPr>
              <a:t> </a:t>
            </a:r>
            <a:r>
              <a:rPr lang="ru-RU" dirty="0" err="1" smtClean="0">
                <a:latin typeface="Arial" charset="0"/>
              </a:rPr>
              <a:t>trophozoites</a:t>
            </a:r>
            <a:r>
              <a:rPr lang="ru-RU" dirty="0" smtClean="0">
                <a:latin typeface="Arial" charset="0"/>
              </a:rPr>
              <a:t> </a:t>
            </a:r>
            <a:r>
              <a:rPr lang="ru-RU" dirty="0" err="1" smtClean="0">
                <a:latin typeface="Arial" charset="0"/>
              </a:rPr>
              <a:t>occurs</a:t>
            </a:r>
            <a:r>
              <a:rPr lang="ru-RU" dirty="0" smtClean="0">
                <a:latin typeface="Arial" charset="0"/>
              </a:rPr>
              <a:t> </a:t>
            </a:r>
            <a:r>
              <a:rPr lang="ru-RU" dirty="0" err="1" smtClean="0">
                <a:latin typeface="Arial" charset="0"/>
              </a:rPr>
              <a:t>in</a:t>
            </a:r>
            <a:r>
              <a:rPr lang="ru-RU" dirty="0" smtClean="0">
                <a:latin typeface="Arial" charset="0"/>
              </a:rPr>
              <a:t> </a:t>
            </a:r>
            <a:r>
              <a:rPr lang="ru-RU" dirty="0" err="1" smtClean="0">
                <a:latin typeface="Arial" charset="0"/>
              </a:rPr>
              <a:t>the</a:t>
            </a:r>
            <a:r>
              <a:rPr lang="ru-RU" dirty="0" smtClean="0">
                <a:latin typeface="Arial" charset="0"/>
              </a:rPr>
              <a:t> </a:t>
            </a:r>
            <a:r>
              <a:rPr lang="ru-RU" b="1" dirty="0" err="1" smtClean="0">
                <a:latin typeface="Arial" charset="0"/>
              </a:rPr>
              <a:t>cecum</a:t>
            </a:r>
            <a:r>
              <a:rPr lang="ru-RU" b="1" dirty="0" smtClean="0">
                <a:latin typeface="Arial" charset="0"/>
              </a:rPr>
              <a:t>, </a:t>
            </a:r>
            <a:r>
              <a:rPr lang="ru-RU" b="1" dirty="0" err="1" smtClean="0">
                <a:latin typeface="Arial" charset="0"/>
              </a:rPr>
              <a:t>terminal</a:t>
            </a:r>
            <a:r>
              <a:rPr lang="ru-RU" b="1" dirty="0" smtClean="0">
                <a:latin typeface="Arial" charset="0"/>
              </a:rPr>
              <a:t> </a:t>
            </a:r>
            <a:r>
              <a:rPr lang="ru-RU" b="1" dirty="0" err="1" smtClean="0">
                <a:latin typeface="Arial" charset="0"/>
              </a:rPr>
              <a:t>ileum</a:t>
            </a:r>
            <a:r>
              <a:rPr lang="ru-RU" b="1" dirty="0" smtClean="0">
                <a:latin typeface="Arial" charset="0"/>
              </a:rPr>
              <a:t>, </a:t>
            </a:r>
            <a:r>
              <a:rPr lang="ru-RU" b="1" dirty="0" err="1" smtClean="0">
                <a:latin typeface="Arial" charset="0"/>
              </a:rPr>
              <a:t>or</a:t>
            </a:r>
            <a:r>
              <a:rPr lang="ru-RU" b="1" dirty="0" smtClean="0">
                <a:latin typeface="Arial" charset="0"/>
              </a:rPr>
              <a:t> </a:t>
            </a:r>
            <a:r>
              <a:rPr lang="ru-RU" b="1" dirty="0" err="1" smtClean="0">
                <a:latin typeface="Arial" charset="0"/>
              </a:rPr>
              <a:t>colon</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trophozoites</a:t>
            </a:r>
            <a:r>
              <a:rPr lang="ru-RU" dirty="0" smtClean="0">
                <a:latin typeface="Arial" charset="0"/>
              </a:rPr>
              <a:t> </a:t>
            </a:r>
            <a:r>
              <a:rPr lang="ru-RU" dirty="0" err="1" smtClean="0">
                <a:latin typeface="Arial" charset="0"/>
              </a:rPr>
              <a:t>penetrate</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colonic</a:t>
            </a:r>
            <a:r>
              <a:rPr lang="ru-RU" dirty="0" smtClean="0">
                <a:latin typeface="Arial" charset="0"/>
              </a:rPr>
              <a:t> </a:t>
            </a:r>
            <a:r>
              <a:rPr lang="ru-RU" dirty="0" err="1" smtClean="0">
                <a:latin typeface="Arial" charset="0"/>
              </a:rPr>
              <a:t>mucosal</a:t>
            </a:r>
            <a:r>
              <a:rPr lang="ru-RU" dirty="0" smtClean="0">
                <a:latin typeface="Arial" charset="0"/>
              </a:rPr>
              <a:t> </a:t>
            </a:r>
            <a:r>
              <a:rPr lang="ru-RU" dirty="0" err="1" smtClean="0">
                <a:latin typeface="Arial" charset="0"/>
              </a:rPr>
              <a:t>barrier</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produce</a:t>
            </a:r>
            <a:r>
              <a:rPr lang="ru-RU" dirty="0" smtClean="0">
                <a:latin typeface="Arial" charset="0"/>
              </a:rPr>
              <a:t> </a:t>
            </a:r>
            <a:r>
              <a:rPr lang="ru-RU" dirty="0" err="1" smtClean="0">
                <a:latin typeface="Arial" charset="0"/>
              </a:rPr>
              <a:t>tissue</a:t>
            </a:r>
            <a:r>
              <a:rPr lang="ru-RU" dirty="0" smtClean="0">
                <a:latin typeface="Arial" charset="0"/>
              </a:rPr>
              <a:t> </a:t>
            </a:r>
            <a:r>
              <a:rPr lang="ru-RU" dirty="0" err="1" smtClean="0">
                <a:latin typeface="Arial" charset="0"/>
              </a:rPr>
              <a:t>destruction</a:t>
            </a:r>
            <a:r>
              <a:rPr lang="ru-RU" dirty="0" smtClean="0">
                <a:latin typeface="Arial" charset="0"/>
              </a:rPr>
              <a:t>, </a:t>
            </a:r>
            <a:r>
              <a:rPr lang="ru-RU" dirty="0" err="1" smtClean="0">
                <a:latin typeface="Arial" charset="0"/>
              </a:rPr>
              <a:t>secretory</a:t>
            </a:r>
            <a:r>
              <a:rPr lang="ru-RU" dirty="0" smtClean="0">
                <a:latin typeface="Arial" charset="0"/>
              </a:rPr>
              <a:t> </a:t>
            </a:r>
            <a:r>
              <a:rPr lang="ru-RU" dirty="0" err="1" smtClean="0">
                <a:latin typeface="Arial" charset="0"/>
              </a:rPr>
              <a:t>bloody</a:t>
            </a:r>
            <a:r>
              <a:rPr lang="ru-RU" dirty="0" smtClean="0">
                <a:latin typeface="Arial" charset="0"/>
              </a:rPr>
              <a:t> </a:t>
            </a:r>
            <a:r>
              <a:rPr lang="ru-RU" dirty="0" err="1" smtClean="0">
                <a:latin typeface="Arial" charset="0"/>
              </a:rPr>
              <a:t>diarrhea</a:t>
            </a:r>
            <a:r>
              <a:rPr lang="ru-RU" dirty="0" smtClean="0">
                <a:latin typeface="Arial" charset="0"/>
              </a:rPr>
              <a:t>, </a:t>
            </a:r>
            <a:r>
              <a:rPr lang="ru-RU" dirty="0" err="1" smtClean="0">
                <a:latin typeface="Arial" charset="0"/>
              </a:rPr>
              <a:t>colitis</a:t>
            </a:r>
            <a:r>
              <a:rPr lang="ru-RU" dirty="0" smtClean="0">
                <a:latin typeface="Arial" charset="0"/>
              </a:rPr>
              <a:t>. </a:t>
            </a:r>
            <a:r>
              <a:rPr lang="ru-RU" dirty="0" err="1" smtClean="0">
                <a:latin typeface="Arial" charset="0"/>
              </a:rPr>
              <a:t>Hematogenous</a:t>
            </a:r>
            <a:r>
              <a:rPr lang="ru-RU" dirty="0" smtClean="0">
                <a:latin typeface="Arial" charset="0"/>
              </a:rPr>
              <a:t> </a:t>
            </a:r>
            <a:r>
              <a:rPr lang="ru-RU" dirty="0" err="1" smtClean="0">
                <a:latin typeface="Arial" charset="0"/>
              </a:rPr>
              <a:t>spread</a:t>
            </a:r>
            <a:r>
              <a:rPr lang="ru-RU" dirty="0" smtClean="0">
                <a:latin typeface="Arial" charset="0"/>
              </a:rPr>
              <a:t> </a:t>
            </a:r>
            <a:r>
              <a:rPr lang="ru-RU" dirty="0" err="1" smtClean="0">
                <a:latin typeface="Arial" charset="0"/>
              </a:rPr>
              <a:t>can</a:t>
            </a:r>
            <a:r>
              <a:rPr lang="ru-RU" dirty="0" smtClean="0">
                <a:latin typeface="Arial" charset="0"/>
              </a:rPr>
              <a:t> </a:t>
            </a:r>
            <a:r>
              <a:rPr lang="ru-RU" dirty="0" err="1" smtClean="0">
                <a:latin typeface="Arial" charset="0"/>
              </a:rPr>
              <a:t>cause</a:t>
            </a:r>
            <a:r>
              <a:rPr lang="ru-RU" dirty="0" smtClean="0">
                <a:latin typeface="Arial" charset="0"/>
              </a:rPr>
              <a:t> </a:t>
            </a:r>
            <a:r>
              <a:rPr lang="ru-RU" dirty="0" err="1" smtClean="0">
                <a:latin typeface="Arial" charset="0"/>
              </a:rPr>
              <a:t>trophozoite</a:t>
            </a:r>
            <a:r>
              <a:rPr lang="ru-RU" dirty="0" smtClean="0">
                <a:latin typeface="Arial" charset="0"/>
              </a:rPr>
              <a:t> </a:t>
            </a:r>
            <a:r>
              <a:rPr lang="ru-RU" dirty="0" err="1" smtClean="0">
                <a:latin typeface="Arial" charset="0"/>
              </a:rPr>
              <a:t>deposition</a:t>
            </a:r>
            <a:r>
              <a:rPr lang="ru-RU" dirty="0" smtClean="0">
                <a:latin typeface="Arial" charset="0"/>
              </a:rPr>
              <a:t> </a:t>
            </a:r>
            <a:r>
              <a:rPr lang="ru-RU" dirty="0" err="1" smtClean="0">
                <a:latin typeface="Arial" charset="0"/>
              </a:rPr>
              <a:t>into</a:t>
            </a:r>
            <a:r>
              <a:rPr lang="ru-RU" dirty="0" smtClean="0">
                <a:latin typeface="Arial" charset="0"/>
              </a:rPr>
              <a:t> </a:t>
            </a:r>
            <a:r>
              <a:rPr lang="ru-RU" dirty="0" err="1" smtClean="0">
                <a:latin typeface="Arial" charset="0"/>
              </a:rPr>
              <a:t>the</a:t>
            </a:r>
            <a:r>
              <a:rPr lang="ru-RU" dirty="0" smtClean="0">
                <a:latin typeface="Arial" charset="0"/>
              </a:rPr>
              <a:t> </a:t>
            </a:r>
            <a:r>
              <a:rPr lang="ru-RU" b="1" dirty="0" err="1" smtClean="0">
                <a:latin typeface="Arial" charset="0"/>
              </a:rPr>
              <a:t>liver</a:t>
            </a:r>
            <a:r>
              <a:rPr lang="ru-RU" dirty="0" smtClean="0">
                <a:latin typeface="Arial" charset="0"/>
              </a:rPr>
              <a:t>, </a:t>
            </a:r>
            <a:r>
              <a:rPr lang="ru-RU" b="1" dirty="0" err="1" smtClean="0">
                <a:latin typeface="Arial" charset="0"/>
              </a:rPr>
              <a:t>brain</a:t>
            </a:r>
            <a:r>
              <a:rPr lang="ru-RU" dirty="0" smtClean="0">
                <a:latin typeface="Arial" charset="0"/>
              </a:rPr>
              <a:t>, </a:t>
            </a:r>
            <a:r>
              <a:rPr lang="ru-RU" b="1" dirty="0" err="1" smtClean="0">
                <a:latin typeface="Arial" charset="0"/>
              </a:rPr>
              <a:t>lungs</a:t>
            </a:r>
            <a:r>
              <a:rPr lang="ru-RU" dirty="0" smtClean="0">
                <a:latin typeface="Arial" charset="0"/>
              </a:rPr>
              <a:t>→</a:t>
            </a:r>
            <a:r>
              <a:rPr lang="ru-RU" dirty="0" err="1" smtClean="0">
                <a:latin typeface="Arial" charset="0"/>
              </a:rPr>
              <a:t>abscess</a:t>
            </a:r>
            <a:r>
              <a:rPr lang="ru-RU" dirty="0" smtClean="0">
                <a:latin typeface="Arial" charset="0"/>
              </a:rPr>
              <a:t>.</a:t>
            </a:r>
          </a:p>
          <a:p>
            <a:pPr marL="0" lvl="0" indent="0" eaLnBrk="0" fontAlgn="base" hangingPunct="0">
              <a:lnSpc>
                <a:spcPct val="120000"/>
              </a:lnSpc>
              <a:spcBef>
                <a:spcPct val="0"/>
              </a:spcBef>
              <a:spcAft>
                <a:spcPct val="0"/>
              </a:spcAft>
              <a:buNone/>
            </a:pPr>
            <a:r>
              <a:rPr lang="en-US" b="1" dirty="0" smtClean="0">
                <a:latin typeface="Arial" charset="0"/>
              </a:rPr>
              <a:t>D</a:t>
            </a:r>
            <a:r>
              <a:rPr lang="ru-RU" b="1" dirty="0" err="1" smtClean="0">
                <a:latin typeface="Arial" charset="0"/>
              </a:rPr>
              <a:t>iagnosis</a:t>
            </a:r>
            <a:r>
              <a:rPr lang="en-US" dirty="0" smtClean="0">
                <a:latin typeface="Arial" charset="0"/>
              </a:rPr>
              <a:t>: </a:t>
            </a:r>
            <a:r>
              <a:rPr lang="ru-RU" dirty="0" err="1" smtClean="0">
                <a:latin typeface="Arial" charset="0"/>
              </a:rPr>
              <a:t>stool</a:t>
            </a:r>
            <a:r>
              <a:rPr lang="ru-RU" dirty="0" smtClean="0">
                <a:latin typeface="Arial" charset="0"/>
              </a:rPr>
              <a:t> </a:t>
            </a:r>
            <a:r>
              <a:rPr lang="ru-RU" dirty="0" err="1" smtClean="0">
                <a:latin typeface="Arial" charset="0"/>
              </a:rPr>
              <a:t>microscopy</a:t>
            </a:r>
            <a:r>
              <a:rPr lang="ru-RU" dirty="0" smtClean="0">
                <a:latin typeface="Arial" charset="0"/>
              </a:rPr>
              <a:t> </a:t>
            </a:r>
            <a:r>
              <a:rPr lang="ru-RU" dirty="0" err="1" smtClean="0">
                <a:latin typeface="Arial" charset="0"/>
              </a:rPr>
              <a:t>for</a:t>
            </a:r>
            <a:r>
              <a:rPr lang="ru-RU" dirty="0" smtClean="0">
                <a:latin typeface="Arial" charset="0"/>
              </a:rPr>
              <a:t> </a:t>
            </a:r>
            <a:r>
              <a:rPr lang="ru-RU" dirty="0" err="1" smtClean="0">
                <a:latin typeface="Arial" charset="0"/>
              </a:rPr>
              <a:t>cysts</a:t>
            </a:r>
            <a:r>
              <a:rPr lang="ru-RU" dirty="0" smtClean="0">
                <a:latin typeface="Arial" charset="0"/>
              </a:rPr>
              <a:t> </a:t>
            </a:r>
            <a:r>
              <a:rPr lang="en-US" dirty="0" smtClean="0">
                <a:latin typeface="Arial" charset="0"/>
              </a:rPr>
              <a:t>+</a:t>
            </a:r>
            <a:r>
              <a:rPr lang="ru-RU" dirty="0" smtClean="0">
                <a:latin typeface="Arial" charset="0"/>
              </a:rPr>
              <a:t> </a:t>
            </a:r>
            <a:r>
              <a:rPr lang="ru-RU" dirty="0" err="1" smtClean="0">
                <a:latin typeface="Arial" charset="0"/>
              </a:rPr>
              <a:t>trophozoites</a:t>
            </a:r>
            <a:r>
              <a:rPr lang="ru-RU" dirty="0" smtClean="0">
                <a:latin typeface="Arial" charset="0"/>
              </a:rPr>
              <a:t>, ELISA, IFA, </a:t>
            </a:r>
            <a:r>
              <a:rPr lang="ru-RU" dirty="0" err="1" smtClean="0">
                <a:latin typeface="Arial" charset="0"/>
              </a:rPr>
              <a:t>indirect</a:t>
            </a:r>
            <a:r>
              <a:rPr lang="ru-RU" dirty="0" smtClean="0">
                <a:latin typeface="Arial" charset="0"/>
              </a:rPr>
              <a:t> </a:t>
            </a:r>
            <a:r>
              <a:rPr lang="ru-RU" dirty="0" err="1" smtClean="0">
                <a:latin typeface="Arial" charset="0"/>
              </a:rPr>
              <a:t>hemagglutination</a:t>
            </a:r>
            <a:r>
              <a:rPr lang="ru-RU" dirty="0" smtClean="0">
                <a:latin typeface="Arial" charset="0"/>
              </a:rPr>
              <a:t>, PCR</a:t>
            </a:r>
            <a:r>
              <a:rPr lang="en-US" dirty="0" smtClean="0">
                <a:latin typeface="Arial" charset="0"/>
              </a:rPr>
              <a:t>.</a:t>
            </a:r>
          </a:p>
          <a:p>
            <a:pPr marL="0" lvl="0" indent="0" eaLnBrk="0" fontAlgn="base" hangingPunct="0">
              <a:lnSpc>
                <a:spcPct val="120000"/>
              </a:lnSpc>
              <a:spcBef>
                <a:spcPct val="0"/>
              </a:spcBef>
              <a:spcAft>
                <a:spcPct val="0"/>
              </a:spcAft>
              <a:buNone/>
            </a:pPr>
            <a:r>
              <a:rPr lang="ru-RU" b="1" dirty="0" err="1" smtClean="0">
                <a:latin typeface="Arial" charset="0"/>
              </a:rPr>
              <a:t>Treatment</a:t>
            </a:r>
            <a:r>
              <a:rPr lang="en-US" b="1" dirty="0" smtClean="0">
                <a:latin typeface="Arial" charset="0"/>
              </a:rPr>
              <a:t>:</a:t>
            </a:r>
            <a:r>
              <a:rPr lang="ru-RU" dirty="0" smtClean="0">
                <a:latin typeface="Arial" charset="0"/>
              </a:rPr>
              <a:t> </a:t>
            </a:r>
            <a:endParaRPr lang="en-US" dirty="0" smtClean="0">
              <a:latin typeface="Arial" charset="0"/>
            </a:endParaRPr>
          </a:p>
          <a:p>
            <a:pPr marL="0" lvl="0" indent="0" eaLnBrk="0" fontAlgn="base" hangingPunct="0">
              <a:lnSpc>
                <a:spcPct val="120000"/>
              </a:lnSpc>
              <a:spcBef>
                <a:spcPct val="0"/>
              </a:spcBef>
              <a:spcAft>
                <a:spcPct val="0"/>
              </a:spcAft>
              <a:buNone/>
            </a:pPr>
            <a:r>
              <a:rPr lang="ru-RU" b="1" dirty="0" err="1" smtClean="0">
                <a:latin typeface="Arial" charset="0"/>
              </a:rPr>
              <a:t>asymptomatic</a:t>
            </a:r>
            <a:r>
              <a:rPr lang="ru-RU" b="1" dirty="0" smtClean="0">
                <a:latin typeface="Arial" charset="0"/>
              </a:rPr>
              <a:t> </a:t>
            </a:r>
            <a:r>
              <a:rPr lang="ru-RU" b="1" dirty="0" err="1" smtClean="0">
                <a:latin typeface="Arial" charset="0"/>
              </a:rPr>
              <a:t>amebiasis</a:t>
            </a:r>
            <a:r>
              <a:rPr lang="ru-RU" b="1" dirty="0" smtClean="0">
                <a:latin typeface="Arial" charset="0"/>
              </a:rPr>
              <a:t> </a:t>
            </a:r>
            <a:r>
              <a:rPr lang="en-US" dirty="0" smtClean="0">
                <a:latin typeface="Arial" charset="0"/>
              </a:rPr>
              <a:t>- </a:t>
            </a:r>
            <a:r>
              <a:rPr lang="ru-RU" b="1" dirty="0" err="1" smtClean="0">
                <a:latin typeface="Arial" charset="0"/>
              </a:rPr>
              <a:t>iodoquinol</a:t>
            </a:r>
            <a:r>
              <a:rPr lang="ru-RU" dirty="0" smtClean="0">
                <a:latin typeface="Arial" charset="0"/>
              </a:rPr>
              <a:t> </a:t>
            </a:r>
            <a:r>
              <a:rPr lang="ru-RU" dirty="0" err="1" smtClean="0">
                <a:latin typeface="Arial" charset="0"/>
              </a:rPr>
              <a:t>or</a:t>
            </a:r>
            <a:r>
              <a:rPr lang="ru-RU" dirty="0" smtClean="0">
                <a:latin typeface="Arial" charset="0"/>
              </a:rPr>
              <a:t> </a:t>
            </a:r>
            <a:r>
              <a:rPr lang="ru-RU" b="1" dirty="0" err="1" smtClean="0">
                <a:latin typeface="Arial" charset="0"/>
              </a:rPr>
              <a:t>paromomycin</a:t>
            </a:r>
            <a:r>
              <a:rPr lang="ru-RU" dirty="0" smtClean="0">
                <a:latin typeface="Arial" charset="0"/>
              </a:rPr>
              <a:t>.</a:t>
            </a:r>
            <a:r>
              <a:rPr lang="en-US" baseline="30000" dirty="0" smtClean="0">
                <a:latin typeface="Arial" charset="0"/>
              </a:rPr>
              <a:t> </a:t>
            </a:r>
          </a:p>
          <a:p>
            <a:pPr marL="0" lvl="0" indent="0" eaLnBrk="0" fontAlgn="base" hangingPunct="0">
              <a:lnSpc>
                <a:spcPct val="120000"/>
              </a:lnSpc>
              <a:spcBef>
                <a:spcPct val="0"/>
              </a:spcBef>
              <a:spcAft>
                <a:spcPct val="0"/>
              </a:spcAft>
              <a:buNone/>
            </a:pPr>
            <a:r>
              <a:rPr lang="ru-RU" b="1" dirty="0" err="1" smtClean="0">
                <a:latin typeface="Arial" charset="0"/>
              </a:rPr>
              <a:t>Symptomatic</a:t>
            </a:r>
            <a:r>
              <a:rPr lang="ru-RU" b="1" dirty="0" smtClean="0">
                <a:latin typeface="Arial" charset="0"/>
              </a:rPr>
              <a:t> </a:t>
            </a:r>
            <a:r>
              <a:rPr lang="ru-RU" b="1" dirty="0" err="1" smtClean="0">
                <a:latin typeface="Arial" charset="0"/>
              </a:rPr>
              <a:t>intestinal</a:t>
            </a:r>
            <a:r>
              <a:rPr lang="ru-RU" b="1" dirty="0" smtClean="0">
                <a:latin typeface="Arial" charset="0"/>
              </a:rPr>
              <a:t> </a:t>
            </a:r>
            <a:r>
              <a:rPr lang="ru-RU" dirty="0" err="1" smtClean="0">
                <a:latin typeface="Arial" charset="0"/>
              </a:rPr>
              <a:t>and</a:t>
            </a:r>
            <a:r>
              <a:rPr lang="ru-RU" dirty="0" smtClean="0">
                <a:latin typeface="Arial" charset="0"/>
              </a:rPr>
              <a:t> </a:t>
            </a:r>
            <a:r>
              <a:rPr lang="ru-RU" b="1" dirty="0" err="1" smtClean="0">
                <a:latin typeface="Arial" charset="0"/>
              </a:rPr>
              <a:t>extraintestinal</a:t>
            </a:r>
            <a:r>
              <a:rPr lang="ru-RU" dirty="0" smtClean="0">
                <a:latin typeface="Arial" charset="0"/>
              </a:rPr>
              <a:t> </a:t>
            </a:r>
            <a:r>
              <a:rPr lang="en-US" dirty="0" smtClean="0">
                <a:latin typeface="Arial" charset="0"/>
              </a:rPr>
              <a:t>– </a:t>
            </a:r>
            <a:r>
              <a:rPr lang="ru-RU" b="1" dirty="0" err="1" smtClean="0">
                <a:latin typeface="Arial" charset="0"/>
              </a:rPr>
              <a:t>metronidazole</a:t>
            </a:r>
            <a:r>
              <a:rPr lang="en-US" b="1" dirty="0" smtClean="0">
                <a:latin typeface="Arial" charset="0"/>
              </a:rPr>
              <a:t> </a:t>
            </a:r>
            <a:r>
              <a:rPr lang="en-US" dirty="0" smtClean="0">
                <a:latin typeface="Arial" charset="0"/>
              </a:rPr>
              <a:t>or </a:t>
            </a:r>
            <a:r>
              <a:rPr lang="ru-RU" b="1" dirty="0" err="1" smtClean="0">
                <a:latin typeface="Arial" charset="0"/>
              </a:rPr>
              <a:t>tinidazole</a:t>
            </a:r>
            <a:r>
              <a:rPr lang="ru-RU" dirty="0" smtClean="0">
                <a:latin typeface="Arial" charset="0"/>
              </a:rPr>
              <a:t>, </a:t>
            </a:r>
            <a:r>
              <a:rPr lang="ru-RU" dirty="0" err="1" smtClean="0">
                <a:latin typeface="Arial" charset="0"/>
              </a:rPr>
              <a:t>followed</a:t>
            </a:r>
            <a:r>
              <a:rPr lang="ru-RU" dirty="0" smtClean="0">
                <a:latin typeface="Arial" charset="0"/>
              </a:rPr>
              <a:t> </a:t>
            </a:r>
            <a:r>
              <a:rPr lang="ru-RU" dirty="0" err="1" smtClean="0">
                <a:latin typeface="Arial" charset="0"/>
              </a:rPr>
              <a:t>by</a:t>
            </a:r>
            <a:r>
              <a:rPr lang="ru-RU" dirty="0" smtClean="0">
                <a:latin typeface="Arial" charset="0"/>
              </a:rPr>
              <a:t> </a:t>
            </a:r>
            <a:r>
              <a:rPr lang="ru-RU" b="1" dirty="0" err="1" smtClean="0">
                <a:latin typeface="Arial" charset="0"/>
              </a:rPr>
              <a:t>iodoquinol</a:t>
            </a:r>
            <a:r>
              <a:rPr lang="ru-RU" dirty="0" smtClean="0">
                <a:latin typeface="Arial" charset="0"/>
              </a:rPr>
              <a:t> </a:t>
            </a:r>
            <a:r>
              <a:rPr lang="ru-RU" dirty="0" err="1" smtClean="0">
                <a:latin typeface="Arial" charset="0"/>
              </a:rPr>
              <a:t>or</a:t>
            </a:r>
            <a:r>
              <a:rPr lang="ru-RU" dirty="0" smtClean="0">
                <a:latin typeface="Arial" charset="0"/>
              </a:rPr>
              <a:t> </a:t>
            </a:r>
            <a:r>
              <a:rPr lang="ru-RU" b="1" dirty="0" err="1" smtClean="0">
                <a:latin typeface="Arial" charset="0"/>
              </a:rPr>
              <a:t>paromomycin</a:t>
            </a:r>
            <a:r>
              <a:rPr lang="ru-RU" dirty="0" smtClean="0">
                <a:latin typeface="Arial" charset="0"/>
              </a:rPr>
              <a:t>. </a:t>
            </a:r>
            <a:endParaRPr lang="en-US" dirty="0" smtClean="0">
              <a:latin typeface="Arial" charset="0"/>
            </a:endParaRPr>
          </a:p>
          <a:p>
            <a:pPr marL="0" lvl="0" indent="0" eaLnBrk="0" fontAlgn="base" hangingPunct="0">
              <a:lnSpc>
                <a:spcPct val="120000"/>
              </a:lnSpc>
              <a:spcBef>
                <a:spcPct val="0"/>
              </a:spcBef>
              <a:spcAft>
                <a:spcPct val="0"/>
              </a:spcAft>
              <a:buNone/>
            </a:pPr>
            <a:r>
              <a:rPr lang="ru-RU" b="1" dirty="0" err="1" smtClean="0">
                <a:latin typeface="Arial" charset="0"/>
              </a:rPr>
              <a:t>Extra</a:t>
            </a:r>
            <a:r>
              <a:rPr lang="en-US" b="1" dirty="0" smtClean="0">
                <a:latin typeface="Arial" charset="0"/>
              </a:rPr>
              <a:t> </a:t>
            </a:r>
            <a:r>
              <a:rPr lang="ru-RU" b="1" dirty="0" err="1" smtClean="0">
                <a:latin typeface="Arial" charset="0"/>
              </a:rPr>
              <a:t>intestinal</a:t>
            </a:r>
            <a:r>
              <a:rPr lang="ru-RU" b="1" dirty="0" smtClean="0">
                <a:latin typeface="Arial" charset="0"/>
              </a:rPr>
              <a:t> </a:t>
            </a:r>
            <a:r>
              <a:rPr lang="ru-RU" b="1" dirty="0" err="1" smtClean="0">
                <a:latin typeface="Arial" charset="0"/>
              </a:rPr>
              <a:t>abscesses</a:t>
            </a:r>
            <a:r>
              <a:rPr lang="ru-RU" b="1" dirty="0" smtClean="0">
                <a:latin typeface="Arial" charset="0"/>
              </a:rPr>
              <a:t> </a:t>
            </a:r>
            <a:r>
              <a:rPr lang="en-US" dirty="0" smtClean="0">
                <a:latin typeface="Arial" charset="0"/>
              </a:rPr>
              <a:t>- </a:t>
            </a:r>
            <a:r>
              <a:rPr lang="ru-RU" dirty="0" err="1" smtClean="0">
                <a:latin typeface="Arial" charset="0"/>
              </a:rPr>
              <a:t>drainage</a:t>
            </a:r>
            <a:r>
              <a:rPr lang="ru-RU" dirty="0" smtClean="0">
                <a:latin typeface="Arial" charset="0"/>
              </a:rPr>
              <a:t> </a:t>
            </a:r>
            <a:r>
              <a:rPr lang="ru-RU" dirty="0" err="1" smtClean="0">
                <a:latin typeface="Arial" charset="0"/>
              </a:rPr>
              <a:t>and</a:t>
            </a:r>
            <a:r>
              <a:rPr lang="ru-RU" dirty="0" smtClean="0">
                <a:latin typeface="Arial" charset="0"/>
              </a:rPr>
              <a:t> </a:t>
            </a:r>
            <a:r>
              <a:rPr lang="ru-RU" b="1" dirty="0" err="1" smtClean="0">
                <a:latin typeface="Arial" charset="0"/>
              </a:rPr>
              <a:t>metronidazole</a:t>
            </a:r>
            <a:r>
              <a:rPr lang="en-US" b="1" dirty="0" smtClean="0">
                <a:latin typeface="Arial" charset="0"/>
              </a:rPr>
              <a:t>/</a:t>
            </a:r>
            <a:r>
              <a:rPr lang="ru-RU" b="1" dirty="0" err="1" smtClean="0">
                <a:latin typeface="Arial" charset="0"/>
              </a:rPr>
              <a:t>tinidazole</a:t>
            </a:r>
            <a:r>
              <a:rPr lang="en-US" b="1" dirty="0" smtClean="0">
                <a:latin typeface="Arial" charset="0"/>
              </a:rPr>
              <a:t>.</a:t>
            </a:r>
            <a:endParaRPr lang="ru-RU" b="1" dirty="0" smtClean="0">
              <a:latin typeface="Arial" charset="0"/>
            </a:endParaRPr>
          </a:p>
          <a:p>
            <a:pPr marL="0" lvl="0" indent="0" eaLnBrk="0" fontAlgn="base" hangingPunct="0">
              <a:lnSpc>
                <a:spcPct val="120000"/>
              </a:lnSpc>
              <a:spcBef>
                <a:spcPct val="0"/>
              </a:spcBef>
              <a:spcAft>
                <a:spcPct val="0"/>
              </a:spcAft>
              <a:buNone/>
            </a:pPr>
            <a:r>
              <a:rPr lang="en-US" b="1" dirty="0" smtClean="0">
                <a:latin typeface="Arial" charset="0"/>
              </a:rPr>
              <a:t>Fig.: </a:t>
            </a:r>
            <a:r>
              <a:rPr lang="ru-RU" i="1" dirty="0" smtClean="0">
                <a:latin typeface="Arial" charset="0"/>
              </a:rPr>
              <a:t>E</a:t>
            </a:r>
            <a:r>
              <a:rPr lang="en-US" i="1" dirty="0" smtClean="0">
                <a:latin typeface="Arial" charset="0"/>
              </a:rPr>
              <a:t>.</a:t>
            </a:r>
            <a:r>
              <a:rPr lang="ru-RU" i="1" dirty="0" smtClean="0">
                <a:latin typeface="Arial" charset="0"/>
              </a:rPr>
              <a:t> </a:t>
            </a:r>
            <a:r>
              <a:rPr lang="ru-RU" i="1" dirty="0" err="1" smtClean="0">
                <a:latin typeface="Arial" charset="0"/>
              </a:rPr>
              <a:t>histolytica</a:t>
            </a:r>
            <a:r>
              <a:rPr lang="ru-RU" i="1" dirty="0" smtClean="0">
                <a:latin typeface="Arial" charset="0"/>
              </a:rPr>
              <a:t> </a:t>
            </a:r>
            <a:r>
              <a:rPr lang="ru-RU" dirty="0" err="1" smtClean="0">
                <a:latin typeface="Arial" charset="0"/>
              </a:rPr>
              <a:t>cyst</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trophozoites</a:t>
            </a:r>
            <a:r>
              <a:rPr lang="ru-RU" dirty="0" smtClean="0">
                <a:latin typeface="Arial" charset="0"/>
              </a:rPr>
              <a:t> (</a:t>
            </a:r>
            <a:r>
              <a:rPr lang="ru-RU" dirty="0" err="1" smtClean="0">
                <a:latin typeface="Arial" charset="0"/>
              </a:rPr>
              <a:t>left</a:t>
            </a:r>
            <a:r>
              <a:rPr lang="ru-RU" dirty="0" smtClean="0">
                <a:latin typeface="Arial" charset="0"/>
              </a:rPr>
              <a:t>); </a:t>
            </a:r>
            <a:r>
              <a:rPr lang="ru-RU" dirty="0" err="1" smtClean="0">
                <a:latin typeface="Arial" charset="0"/>
              </a:rPr>
              <a:t>trichrome-stained</a:t>
            </a:r>
            <a:r>
              <a:rPr lang="ru-RU" dirty="0" smtClean="0">
                <a:latin typeface="Arial" charset="0"/>
              </a:rPr>
              <a:t> </a:t>
            </a:r>
            <a:r>
              <a:rPr lang="ru-RU" dirty="0" err="1" smtClean="0">
                <a:latin typeface="Arial" charset="0"/>
              </a:rPr>
              <a:t>micrograph</a:t>
            </a:r>
            <a:r>
              <a:rPr lang="ru-RU" dirty="0" smtClean="0">
                <a:latin typeface="Arial" charset="0"/>
              </a:rPr>
              <a:t> </a:t>
            </a:r>
            <a:r>
              <a:rPr lang="ru-RU" dirty="0" err="1" smtClean="0">
                <a:latin typeface="Arial" charset="0"/>
              </a:rPr>
              <a:t>of</a:t>
            </a:r>
            <a:r>
              <a:rPr lang="en-US" dirty="0" smtClean="0">
                <a:latin typeface="Arial" charset="0"/>
              </a:rPr>
              <a:t>                      </a:t>
            </a:r>
            <a:r>
              <a:rPr lang="ru-RU" dirty="0" smtClean="0">
                <a:latin typeface="Arial" charset="0"/>
              </a:rPr>
              <a:t> </a:t>
            </a:r>
            <a:r>
              <a:rPr lang="ru-RU" i="1" dirty="0" smtClean="0">
                <a:latin typeface="Arial" charset="0"/>
              </a:rPr>
              <a:t>E</a:t>
            </a:r>
            <a:r>
              <a:rPr lang="en-US" i="1" dirty="0" smtClean="0">
                <a:latin typeface="Arial" charset="0"/>
              </a:rPr>
              <a:t>. </a:t>
            </a:r>
            <a:r>
              <a:rPr lang="ru-RU" i="1" dirty="0" err="1" smtClean="0">
                <a:latin typeface="Arial" charset="0"/>
              </a:rPr>
              <a:t>histolytica</a:t>
            </a:r>
            <a:r>
              <a:rPr lang="ru-RU" i="1" dirty="0" smtClean="0">
                <a:latin typeface="Arial" charset="0"/>
              </a:rPr>
              <a:t> </a:t>
            </a:r>
            <a:r>
              <a:rPr lang="ru-RU" dirty="0" err="1" smtClean="0">
                <a:latin typeface="Arial" charset="0"/>
              </a:rPr>
              <a:t>trophozoite</a:t>
            </a:r>
            <a:r>
              <a:rPr lang="ru-RU" dirty="0" smtClean="0">
                <a:latin typeface="Arial" charset="0"/>
              </a:rPr>
              <a:t> (</a:t>
            </a:r>
            <a:r>
              <a:rPr lang="ru-RU" dirty="0" err="1" smtClean="0">
                <a:latin typeface="Arial" charset="0"/>
              </a:rPr>
              <a:t>right</a:t>
            </a:r>
            <a:r>
              <a:rPr lang="ru-RU" dirty="0" smtClean="0">
                <a:latin typeface="Arial" charset="0"/>
              </a:rPr>
              <a:t> </a:t>
            </a:r>
            <a:r>
              <a:rPr lang="ru-RU" dirty="0" err="1" smtClean="0">
                <a:latin typeface="Arial" charset="0"/>
              </a:rPr>
              <a:t>inset</a:t>
            </a:r>
            <a:r>
              <a:rPr lang="ru-RU" dirty="0" smtClean="0">
                <a:latin typeface="Arial" charset="0"/>
              </a:rPr>
              <a:t>).</a:t>
            </a:r>
          </a:p>
          <a:p>
            <a:endParaRPr lang="uk-UA" dirty="0"/>
          </a:p>
        </p:txBody>
      </p:sp>
      <p:pic>
        <p:nvPicPr>
          <p:cNvPr id="5" name="Picture 17" descr="Slide 14"/>
          <p:cNvPicPr>
            <a:picLocks noGrp="1" noChangeAspect="1" noChangeArrowheads="1"/>
          </p:cNvPicPr>
          <p:nvPr>
            <p:ph sz="half" idx="1"/>
          </p:nvPr>
        </p:nvPicPr>
        <p:blipFill>
          <a:blip r:embed="rId2" cstate="print"/>
          <a:srcRect l="4431" r="9579" b="6907"/>
          <a:stretch>
            <a:fillRect/>
          </a:stretch>
        </p:blipFill>
        <p:spPr bwMode="auto">
          <a:xfrm>
            <a:off x="0" y="620688"/>
            <a:ext cx="6300192" cy="4642248"/>
          </a:xfrm>
          <a:prstGeom prst="rect">
            <a:avLst/>
          </a:prstGeom>
          <a:noFill/>
        </p:spPr>
      </p:pic>
      <p:sp>
        <p:nvSpPr>
          <p:cNvPr id="6" name="Заголовок 1"/>
          <p:cNvSpPr>
            <a:spLocks noGrp="1"/>
          </p:cNvSpPr>
          <p:nvPr>
            <p:ph type="title"/>
          </p:nvPr>
        </p:nvSpPr>
        <p:spPr>
          <a:xfrm>
            <a:off x="457200" y="0"/>
            <a:ext cx="8229600" cy="620688"/>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i="1" dirty="0" err="1" smtClean="0"/>
              <a:t>Entamoeba</a:t>
            </a:r>
            <a:r>
              <a:rPr lang="en-US" i="1" dirty="0" smtClean="0"/>
              <a:t> </a:t>
            </a:r>
            <a:r>
              <a:rPr lang="en-US" i="1" dirty="0" err="1" smtClean="0"/>
              <a:t>histolytica</a:t>
            </a:r>
            <a:endParaRPr lang="uk-UA" dirty="0"/>
          </a:p>
        </p:txBody>
      </p:sp>
      <p:sp>
        <p:nvSpPr>
          <p:cNvPr id="7" name="Прямокутник 6"/>
          <p:cNvSpPr/>
          <p:nvPr/>
        </p:nvSpPr>
        <p:spPr>
          <a:xfrm>
            <a:off x="0" y="4782631"/>
            <a:ext cx="5724128" cy="1815882"/>
          </a:xfrm>
          <a:prstGeom prst="rect">
            <a:avLst/>
          </a:prstGeom>
        </p:spPr>
        <p:txBody>
          <a:bodyPr wrap="square">
            <a:spAutoFit/>
          </a:bodyPr>
          <a:lstStyle/>
          <a:p>
            <a:r>
              <a:rPr lang="en-US" sz="2800" b="1" dirty="0" smtClean="0">
                <a:solidFill>
                  <a:prstClr val="black"/>
                </a:solidFill>
                <a:latin typeface="Arial" charset="0"/>
              </a:rPr>
              <a:t>Fig.: </a:t>
            </a:r>
            <a:r>
              <a:rPr lang="ru-RU" sz="2800" i="1" dirty="0" smtClean="0">
                <a:solidFill>
                  <a:prstClr val="black"/>
                </a:solidFill>
                <a:latin typeface="Arial" charset="0"/>
              </a:rPr>
              <a:t>E</a:t>
            </a:r>
            <a:r>
              <a:rPr lang="en-US" sz="2800" i="1" dirty="0" smtClean="0">
                <a:solidFill>
                  <a:prstClr val="black"/>
                </a:solidFill>
                <a:latin typeface="Arial" charset="0"/>
              </a:rPr>
              <a:t>.</a:t>
            </a:r>
            <a:r>
              <a:rPr lang="ru-RU" sz="2800" i="1" dirty="0" smtClean="0">
                <a:solidFill>
                  <a:prstClr val="black"/>
                </a:solidFill>
                <a:latin typeface="Arial" charset="0"/>
              </a:rPr>
              <a:t> </a:t>
            </a:r>
            <a:r>
              <a:rPr lang="ru-RU" sz="2800" i="1" dirty="0" err="1" smtClean="0">
                <a:solidFill>
                  <a:prstClr val="black"/>
                </a:solidFill>
                <a:latin typeface="Arial" charset="0"/>
              </a:rPr>
              <a:t>histolytica</a:t>
            </a:r>
            <a:r>
              <a:rPr lang="ru-RU" sz="2800" i="1" dirty="0" smtClean="0">
                <a:solidFill>
                  <a:prstClr val="black"/>
                </a:solidFill>
                <a:latin typeface="Arial" charset="0"/>
              </a:rPr>
              <a:t> </a:t>
            </a:r>
            <a:r>
              <a:rPr lang="ru-RU" sz="2800" dirty="0" err="1" smtClean="0">
                <a:solidFill>
                  <a:prstClr val="black"/>
                </a:solidFill>
                <a:latin typeface="Arial" charset="0"/>
              </a:rPr>
              <a:t>cyst</a:t>
            </a:r>
            <a:r>
              <a:rPr lang="ru-RU" sz="2800" dirty="0" smtClean="0">
                <a:solidFill>
                  <a:prstClr val="black"/>
                </a:solidFill>
                <a:latin typeface="Arial" charset="0"/>
              </a:rPr>
              <a:t> </a:t>
            </a:r>
            <a:r>
              <a:rPr lang="ru-RU" sz="2800" dirty="0" err="1" smtClean="0">
                <a:solidFill>
                  <a:prstClr val="black"/>
                </a:solidFill>
                <a:latin typeface="Arial" charset="0"/>
              </a:rPr>
              <a:t>and</a:t>
            </a:r>
            <a:r>
              <a:rPr lang="ru-RU" sz="2800" dirty="0" smtClean="0">
                <a:solidFill>
                  <a:prstClr val="black"/>
                </a:solidFill>
                <a:latin typeface="Arial" charset="0"/>
              </a:rPr>
              <a:t> </a:t>
            </a:r>
            <a:r>
              <a:rPr lang="ru-RU" sz="2800" dirty="0" err="1" smtClean="0">
                <a:solidFill>
                  <a:prstClr val="black"/>
                </a:solidFill>
                <a:latin typeface="Arial" charset="0"/>
              </a:rPr>
              <a:t>trophozoites</a:t>
            </a:r>
            <a:r>
              <a:rPr lang="ru-RU" sz="2800" dirty="0" smtClean="0">
                <a:solidFill>
                  <a:prstClr val="black"/>
                </a:solidFill>
                <a:latin typeface="Arial" charset="0"/>
              </a:rPr>
              <a:t> (</a:t>
            </a:r>
            <a:r>
              <a:rPr lang="ru-RU" sz="2800" dirty="0" err="1" smtClean="0">
                <a:solidFill>
                  <a:prstClr val="black"/>
                </a:solidFill>
                <a:latin typeface="Arial" charset="0"/>
              </a:rPr>
              <a:t>left</a:t>
            </a:r>
            <a:r>
              <a:rPr lang="ru-RU" sz="2800" dirty="0" smtClean="0">
                <a:solidFill>
                  <a:prstClr val="black"/>
                </a:solidFill>
                <a:latin typeface="Arial" charset="0"/>
              </a:rPr>
              <a:t>); </a:t>
            </a:r>
            <a:r>
              <a:rPr lang="ru-RU" sz="2800" dirty="0" err="1" smtClean="0">
                <a:solidFill>
                  <a:prstClr val="black"/>
                </a:solidFill>
                <a:latin typeface="Arial" charset="0"/>
              </a:rPr>
              <a:t>trichrome-stained</a:t>
            </a:r>
            <a:r>
              <a:rPr lang="ru-RU" sz="2800" dirty="0" smtClean="0">
                <a:solidFill>
                  <a:prstClr val="black"/>
                </a:solidFill>
                <a:latin typeface="Arial" charset="0"/>
              </a:rPr>
              <a:t> </a:t>
            </a:r>
            <a:r>
              <a:rPr lang="ru-RU" sz="2800" dirty="0" err="1" smtClean="0">
                <a:solidFill>
                  <a:prstClr val="black"/>
                </a:solidFill>
                <a:latin typeface="Arial" charset="0"/>
              </a:rPr>
              <a:t>micrograph</a:t>
            </a:r>
            <a:r>
              <a:rPr lang="ru-RU" sz="2800" dirty="0" smtClean="0">
                <a:solidFill>
                  <a:prstClr val="black"/>
                </a:solidFill>
                <a:latin typeface="Arial" charset="0"/>
              </a:rPr>
              <a:t> </a:t>
            </a:r>
            <a:r>
              <a:rPr lang="ru-RU" sz="2800" dirty="0" err="1" smtClean="0">
                <a:solidFill>
                  <a:prstClr val="black"/>
                </a:solidFill>
                <a:latin typeface="Arial" charset="0"/>
              </a:rPr>
              <a:t>of</a:t>
            </a:r>
            <a:r>
              <a:rPr lang="en-US" sz="2800" dirty="0" smtClean="0">
                <a:solidFill>
                  <a:prstClr val="black"/>
                </a:solidFill>
                <a:latin typeface="Arial" charset="0"/>
              </a:rPr>
              <a:t>                      </a:t>
            </a:r>
            <a:r>
              <a:rPr lang="ru-RU" sz="2800" dirty="0" smtClean="0">
                <a:solidFill>
                  <a:prstClr val="black"/>
                </a:solidFill>
                <a:latin typeface="Arial" charset="0"/>
              </a:rPr>
              <a:t> </a:t>
            </a:r>
            <a:r>
              <a:rPr lang="ru-RU" sz="2800" i="1" dirty="0" smtClean="0">
                <a:solidFill>
                  <a:prstClr val="black"/>
                </a:solidFill>
                <a:latin typeface="Arial" charset="0"/>
              </a:rPr>
              <a:t>E</a:t>
            </a:r>
            <a:r>
              <a:rPr lang="en-US" sz="2800" i="1" dirty="0" smtClean="0">
                <a:solidFill>
                  <a:prstClr val="black"/>
                </a:solidFill>
                <a:latin typeface="Arial" charset="0"/>
              </a:rPr>
              <a:t>. </a:t>
            </a:r>
            <a:r>
              <a:rPr lang="ru-RU" sz="2800" i="1" dirty="0" err="1" smtClean="0">
                <a:solidFill>
                  <a:prstClr val="black"/>
                </a:solidFill>
                <a:latin typeface="Arial" charset="0"/>
              </a:rPr>
              <a:t>histolytica</a:t>
            </a:r>
            <a:r>
              <a:rPr lang="ru-RU" sz="2800" i="1" dirty="0" smtClean="0">
                <a:solidFill>
                  <a:prstClr val="black"/>
                </a:solidFill>
                <a:latin typeface="Arial" charset="0"/>
              </a:rPr>
              <a:t> </a:t>
            </a:r>
            <a:r>
              <a:rPr lang="ru-RU" sz="2800" dirty="0" err="1" smtClean="0">
                <a:solidFill>
                  <a:prstClr val="black"/>
                </a:solidFill>
                <a:latin typeface="Arial" charset="0"/>
              </a:rPr>
              <a:t>trophozoite</a:t>
            </a:r>
            <a:r>
              <a:rPr lang="ru-RU" sz="2800" dirty="0" smtClean="0">
                <a:solidFill>
                  <a:prstClr val="black"/>
                </a:solidFill>
                <a:latin typeface="Arial" charset="0"/>
              </a:rPr>
              <a:t> (</a:t>
            </a:r>
            <a:r>
              <a:rPr lang="ru-RU" sz="2800" dirty="0" err="1" smtClean="0">
                <a:solidFill>
                  <a:prstClr val="black"/>
                </a:solidFill>
                <a:latin typeface="Arial" charset="0"/>
              </a:rPr>
              <a:t>right</a:t>
            </a:r>
            <a:r>
              <a:rPr lang="en-US" sz="2800" dirty="0" smtClean="0">
                <a:solidFill>
                  <a:prstClr val="black"/>
                </a:solidFill>
                <a:latin typeface="Arial" charset="0"/>
              </a:rPr>
              <a:t>)</a:t>
            </a:r>
            <a:endParaRPr lang="uk-U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0"/>
            <a:ext cx="8686800" cy="6126163"/>
          </a:xfrm>
        </p:spPr>
        <p:txBody>
          <a:bodyPr>
            <a:normAutofit/>
          </a:bodyPr>
          <a:lstStyle/>
          <a:p>
            <a:pPr>
              <a:buNone/>
            </a:pPr>
            <a:r>
              <a:rPr lang="en-US" i="1" dirty="0" err="1" smtClean="0"/>
              <a:t>Entamoeba</a:t>
            </a:r>
            <a:r>
              <a:rPr lang="en-US" i="1" dirty="0" smtClean="0"/>
              <a:t> </a:t>
            </a:r>
            <a:r>
              <a:rPr lang="en-US" i="1" dirty="0" err="1" smtClean="0"/>
              <a:t>histolytica</a:t>
            </a:r>
            <a:r>
              <a:rPr lang="en-US" dirty="0" smtClean="0"/>
              <a:t> causes </a:t>
            </a:r>
            <a:r>
              <a:rPr lang="en-US" dirty="0" err="1" smtClean="0"/>
              <a:t>amoebiasis</a:t>
            </a:r>
            <a:r>
              <a:rPr lang="en-US" dirty="0" smtClean="0"/>
              <a:t>. It occurs usually in the large intestine and causes internal inflammation as its name suggests (</a:t>
            </a:r>
            <a:r>
              <a:rPr lang="en-US" dirty="0" err="1" smtClean="0"/>
              <a:t>histo</a:t>
            </a:r>
            <a:r>
              <a:rPr lang="en-US" dirty="0" smtClean="0"/>
              <a:t> = tissue, </a:t>
            </a:r>
            <a:r>
              <a:rPr lang="en-US" dirty="0" err="1" smtClean="0"/>
              <a:t>lytic</a:t>
            </a:r>
            <a:r>
              <a:rPr lang="en-US" dirty="0" smtClean="0"/>
              <a:t> = destroying). </a:t>
            </a:r>
          </a:p>
          <a:p>
            <a:pPr>
              <a:buNone/>
            </a:pPr>
            <a:r>
              <a:rPr lang="en-US" b="1" dirty="0" smtClean="0"/>
              <a:t>50 million people are infected worldwide</a:t>
            </a:r>
            <a:r>
              <a:rPr lang="en-US" dirty="0" smtClean="0"/>
              <a:t>, mostly in tropical countries in areas of poor sanitation. In industrialized countries most of the infected patients are immigrants, institutionalized people and those who have recently visited developing countries.</a:t>
            </a:r>
            <a:endParaRPr lang="uk-U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0"/>
            <a:ext cx="9144000" cy="6126163"/>
          </a:xfrm>
        </p:spPr>
        <p:txBody>
          <a:bodyPr>
            <a:normAutofit fontScale="85000" lnSpcReduction="20000"/>
          </a:bodyPr>
          <a:lstStyle/>
          <a:p>
            <a:r>
              <a:rPr lang="en-US" dirty="0" smtClean="0"/>
              <a:t>Inside humans </a:t>
            </a:r>
            <a:r>
              <a:rPr lang="en-US" i="1" dirty="0" err="1" smtClean="0"/>
              <a:t>Entamoeba</a:t>
            </a:r>
            <a:r>
              <a:rPr lang="en-US" i="1" dirty="0" smtClean="0"/>
              <a:t> </a:t>
            </a:r>
            <a:r>
              <a:rPr lang="en-US" i="1" dirty="0" err="1" smtClean="0"/>
              <a:t>histolytica</a:t>
            </a:r>
            <a:r>
              <a:rPr lang="en-US" dirty="0" smtClean="0"/>
              <a:t> lives and multiplies as a </a:t>
            </a:r>
            <a:r>
              <a:rPr lang="en-US" dirty="0" err="1" smtClean="0"/>
              <a:t>trophozoite</a:t>
            </a:r>
            <a:r>
              <a:rPr lang="en-US" dirty="0" smtClean="0"/>
              <a:t>. </a:t>
            </a:r>
            <a:r>
              <a:rPr lang="en-US" dirty="0" err="1" smtClean="0"/>
              <a:t>Trophozoites</a:t>
            </a:r>
            <a:r>
              <a:rPr lang="en-US" dirty="0" smtClean="0"/>
              <a:t> are oblong and about 15–20 µm in length. In order to infect other humans they </a:t>
            </a:r>
            <a:r>
              <a:rPr lang="en-US" dirty="0" err="1" smtClean="0"/>
              <a:t>encyst</a:t>
            </a:r>
            <a:r>
              <a:rPr lang="en-US" dirty="0" smtClean="0"/>
              <a:t> and exit the body. The </a:t>
            </a:r>
            <a:r>
              <a:rPr lang="en-US" b="1" dirty="0" smtClean="0"/>
              <a:t>life cycle</a:t>
            </a:r>
            <a:r>
              <a:rPr lang="en-US" dirty="0" smtClean="0"/>
              <a:t> : no intermediate host. </a:t>
            </a:r>
          </a:p>
          <a:p>
            <a:r>
              <a:rPr lang="en-US" dirty="0" smtClean="0"/>
              <a:t>Mature cysts (spherical, 12–15 µm in diameter) are passed in the feces of an infected human. Another human can get infected by ingesting them in </a:t>
            </a:r>
            <a:r>
              <a:rPr lang="en-US" dirty="0" err="1" smtClean="0"/>
              <a:t>fecally</a:t>
            </a:r>
            <a:r>
              <a:rPr lang="en-US" dirty="0" smtClean="0"/>
              <a:t> contaminated water, food or hands. If the cysts survive the acidic stomach, they transform back into </a:t>
            </a:r>
            <a:r>
              <a:rPr lang="en-US" dirty="0" err="1" smtClean="0"/>
              <a:t>trophozoites</a:t>
            </a:r>
            <a:r>
              <a:rPr lang="en-US" dirty="0" smtClean="0"/>
              <a:t> in the small intestine. </a:t>
            </a:r>
            <a:r>
              <a:rPr lang="en-US" dirty="0" err="1" smtClean="0"/>
              <a:t>Trophozoites</a:t>
            </a:r>
            <a:r>
              <a:rPr lang="en-US" dirty="0" smtClean="0"/>
              <a:t> migrate to the large intestine where they live and multiply by binary fission. Both cysts and </a:t>
            </a:r>
            <a:r>
              <a:rPr lang="en-US" dirty="0" err="1" smtClean="0"/>
              <a:t>trophozoites</a:t>
            </a:r>
            <a:r>
              <a:rPr lang="en-US" dirty="0" smtClean="0"/>
              <a:t> are sometimes present in the feces. </a:t>
            </a:r>
            <a:r>
              <a:rPr lang="en-US" b="1" dirty="0" smtClean="0"/>
              <a:t>Cysts are usually found in firm stool, whereas </a:t>
            </a:r>
            <a:r>
              <a:rPr lang="en-US" b="1" dirty="0" err="1" smtClean="0"/>
              <a:t>trophozoites</a:t>
            </a:r>
            <a:r>
              <a:rPr lang="en-US" b="1" dirty="0" smtClean="0"/>
              <a:t> are found in loose stool. </a:t>
            </a:r>
            <a:r>
              <a:rPr lang="en-US" dirty="0" smtClean="0"/>
              <a:t>Only cysts can survive longer periods (up to many weeks outside the host) and infect other humans. If </a:t>
            </a:r>
            <a:r>
              <a:rPr lang="en-US" dirty="0" err="1" smtClean="0"/>
              <a:t>trophozoites</a:t>
            </a:r>
            <a:r>
              <a:rPr lang="en-US" dirty="0" smtClean="0"/>
              <a:t> are ingested, they are killed by the gastric acid of the stomach. Occasionally </a:t>
            </a:r>
            <a:r>
              <a:rPr lang="en-US" dirty="0" err="1" smtClean="0"/>
              <a:t>trophozoites</a:t>
            </a:r>
            <a:r>
              <a:rPr lang="en-US" dirty="0" smtClean="0"/>
              <a:t> might be transmitted during sexual intercourse.</a:t>
            </a:r>
            <a:endParaRPr lang="uk-U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descr="entamoeba-histolytica-life-cycle.gif"/>
          <p:cNvPicPr>
            <a:picLocks noGrp="1" noChangeAspect="1"/>
          </p:cNvPicPr>
          <p:nvPr>
            <p:ph idx="1"/>
          </p:nvPr>
        </p:nvPicPr>
        <p:blipFill>
          <a:blip r:embed="rId2" cstate="print"/>
          <a:stretch>
            <a:fillRect/>
          </a:stretch>
        </p:blipFill>
        <p:spPr>
          <a:xfrm>
            <a:off x="0" y="0"/>
            <a:ext cx="5795039" cy="6878224"/>
          </a:xfrm>
        </p:spPr>
      </p:pic>
      <p:sp>
        <p:nvSpPr>
          <p:cNvPr id="5" name="Прямокутник 4"/>
          <p:cNvSpPr/>
          <p:nvPr/>
        </p:nvSpPr>
        <p:spPr>
          <a:xfrm>
            <a:off x="5724128" y="0"/>
            <a:ext cx="3419872" cy="4247317"/>
          </a:xfrm>
          <a:prstGeom prst="rect">
            <a:avLst/>
          </a:prstGeom>
        </p:spPr>
        <p:txBody>
          <a:bodyPr wrap="square">
            <a:spAutoFit/>
          </a:bodyPr>
          <a:lstStyle/>
          <a:p>
            <a:r>
              <a:rPr lang="en-US" dirty="0" smtClean="0"/>
              <a:t>Most </a:t>
            </a:r>
            <a:r>
              <a:rPr lang="en-US" i="1" dirty="0" err="1" smtClean="0"/>
              <a:t>Entamoeba</a:t>
            </a:r>
            <a:r>
              <a:rPr lang="en-US" i="1" dirty="0" smtClean="0"/>
              <a:t> </a:t>
            </a:r>
            <a:r>
              <a:rPr lang="en-US" i="1" dirty="0" err="1" smtClean="0"/>
              <a:t>histolytica</a:t>
            </a:r>
            <a:r>
              <a:rPr lang="en-US" dirty="0" smtClean="0"/>
              <a:t> infections are asymptomatic and </a:t>
            </a:r>
            <a:r>
              <a:rPr lang="en-US" dirty="0" err="1" smtClean="0"/>
              <a:t>trophozoites</a:t>
            </a:r>
            <a:r>
              <a:rPr lang="en-US" dirty="0" smtClean="0"/>
              <a:t> remain in the intestinal lumen feeding on surrounding nutrients. </a:t>
            </a:r>
          </a:p>
          <a:p>
            <a:r>
              <a:rPr lang="en-US" dirty="0" smtClean="0"/>
              <a:t>≈10–20 % of the infections → 70 000 deaths/year. </a:t>
            </a:r>
          </a:p>
          <a:p>
            <a:r>
              <a:rPr lang="en-US" b="1" dirty="0" smtClean="0"/>
              <a:t>Minor infections</a:t>
            </a:r>
            <a:r>
              <a:rPr lang="en-US" dirty="0" smtClean="0"/>
              <a:t> (luminal </a:t>
            </a:r>
            <a:r>
              <a:rPr lang="en-US" dirty="0" err="1" smtClean="0"/>
              <a:t>amoebiasis</a:t>
            </a:r>
            <a:r>
              <a:rPr lang="en-US" dirty="0" smtClean="0"/>
              <a:t>) →</a:t>
            </a:r>
            <a:r>
              <a:rPr lang="en-US" b="1" dirty="0" smtClean="0"/>
              <a:t>symptoms</a:t>
            </a:r>
            <a:r>
              <a:rPr lang="en-US" dirty="0" smtClean="0"/>
              <a:t> that include:</a:t>
            </a:r>
          </a:p>
          <a:p>
            <a:pPr>
              <a:buFont typeface="Arial" pitchFamily="34" charset="0"/>
              <a:buChar char="•"/>
            </a:pPr>
            <a:r>
              <a:rPr lang="en-US" dirty="0" smtClean="0"/>
              <a:t>gas (flatulence)</a:t>
            </a:r>
          </a:p>
          <a:p>
            <a:pPr>
              <a:buFont typeface="Arial" pitchFamily="34" charset="0"/>
              <a:buChar char="•"/>
            </a:pPr>
            <a:r>
              <a:rPr lang="en-US" dirty="0" smtClean="0"/>
              <a:t>intermittent constipation</a:t>
            </a:r>
          </a:p>
          <a:p>
            <a:pPr>
              <a:buFont typeface="Arial" pitchFamily="34" charset="0"/>
              <a:buChar char="•"/>
            </a:pPr>
            <a:r>
              <a:rPr lang="en-US" dirty="0" smtClean="0"/>
              <a:t>loose stools</a:t>
            </a:r>
          </a:p>
          <a:p>
            <a:pPr>
              <a:buFont typeface="Arial" pitchFamily="34" charset="0"/>
              <a:buChar char="•"/>
            </a:pPr>
            <a:r>
              <a:rPr lang="en-US" dirty="0" smtClean="0"/>
              <a:t>stomach ache</a:t>
            </a:r>
          </a:p>
          <a:p>
            <a:pPr>
              <a:buFont typeface="Arial" pitchFamily="34" charset="0"/>
              <a:buChar char="•"/>
            </a:pPr>
            <a:r>
              <a:rPr lang="en-US" dirty="0" smtClean="0"/>
              <a:t>stomach cramping.</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5760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Severe </a:t>
            </a:r>
            <a:r>
              <a:rPr lang="en-US" i="1" dirty="0" err="1" smtClean="0"/>
              <a:t>Entamoeba</a:t>
            </a:r>
            <a:r>
              <a:rPr lang="en-US" i="1" dirty="0" smtClean="0"/>
              <a:t> </a:t>
            </a:r>
            <a:r>
              <a:rPr lang="en-US" i="1" dirty="0" err="1" smtClean="0"/>
              <a:t>histolytica</a:t>
            </a:r>
            <a:r>
              <a:rPr lang="en-US" dirty="0" smtClean="0"/>
              <a:t> infections </a:t>
            </a:r>
            <a:endParaRPr lang="uk-UA" dirty="0"/>
          </a:p>
        </p:txBody>
      </p:sp>
      <p:sp>
        <p:nvSpPr>
          <p:cNvPr id="3" name="Місце для вмісту 2"/>
          <p:cNvSpPr>
            <a:spLocks noGrp="1"/>
          </p:cNvSpPr>
          <p:nvPr>
            <p:ph idx="1"/>
          </p:nvPr>
        </p:nvSpPr>
        <p:spPr>
          <a:xfrm>
            <a:off x="0" y="620688"/>
            <a:ext cx="9144000" cy="6237312"/>
          </a:xfrm>
        </p:spPr>
        <p:txBody>
          <a:bodyPr>
            <a:normAutofit fontScale="55000" lnSpcReduction="20000"/>
          </a:bodyPr>
          <a:lstStyle/>
          <a:p>
            <a:pPr>
              <a:buNone/>
            </a:pPr>
            <a:r>
              <a:rPr lang="en-US" dirty="0" smtClean="0"/>
              <a:t>inflame the mucosa of the large intestine causing amoebic dysentery. The parasites can also penetrate the intestinal wall and travel to organs such as the liver via bloodstream causing </a:t>
            </a:r>
            <a:r>
              <a:rPr lang="en-US" b="1" dirty="0" err="1" smtClean="0"/>
              <a:t>extraintestinal</a:t>
            </a:r>
            <a:r>
              <a:rPr lang="en-US" b="1" dirty="0" smtClean="0"/>
              <a:t> </a:t>
            </a:r>
            <a:r>
              <a:rPr lang="en-US" b="1" dirty="0" err="1" smtClean="0"/>
              <a:t>amoebiasis</a:t>
            </a:r>
            <a:r>
              <a:rPr lang="en-US" dirty="0" smtClean="0"/>
              <a:t>. </a:t>
            </a:r>
          </a:p>
          <a:p>
            <a:pPr>
              <a:buNone/>
            </a:pPr>
            <a:r>
              <a:rPr lang="en-US" b="1" dirty="0" smtClean="0"/>
              <a:t>Symptoms</a:t>
            </a:r>
            <a:r>
              <a:rPr lang="en-US" dirty="0" smtClean="0"/>
              <a:t> of these more </a:t>
            </a:r>
            <a:r>
              <a:rPr lang="en-US" b="1" dirty="0" smtClean="0"/>
              <a:t>severe infections</a:t>
            </a:r>
            <a:r>
              <a:rPr lang="en-US" dirty="0" smtClean="0"/>
              <a:t> include:</a:t>
            </a:r>
          </a:p>
          <a:p>
            <a:pPr>
              <a:buNone/>
            </a:pPr>
            <a:r>
              <a:rPr lang="en-US" dirty="0" smtClean="0"/>
              <a:t>anemia</a:t>
            </a:r>
          </a:p>
          <a:p>
            <a:pPr>
              <a:buNone/>
            </a:pPr>
            <a:r>
              <a:rPr lang="en-US" dirty="0" smtClean="0"/>
              <a:t>appendicitis (inflammation of the appendix)</a:t>
            </a:r>
          </a:p>
          <a:p>
            <a:pPr>
              <a:buNone/>
            </a:pPr>
            <a:r>
              <a:rPr lang="en-US" dirty="0" smtClean="0"/>
              <a:t>bloody diarrhea</a:t>
            </a:r>
          </a:p>
          <a:p>
            <a:pPr>
              <a:buNone/>
            </a:pPr>
            <a:r>
              <a:rPr lang="en-US" dirty="0" smtClean="0"/>
              <a:t>fatigue</a:t>
            </a:r>
          </a:p>
          <a:p>
            <a:pPr>
              <a:buNone/>
            </a:pPr>
            <a:r>
              <a:rPr lang="en-US" dirty="0" smtClean="0"/>
              <a:t>fever</a:t>
            </a:r>
          </a:p>
          <a:p>
            <a:pPr>
              <a:buNone/>
            </a:pPr>
            <a:r>
              <a:rPr lang="en-US" dirty="0" smtClean="0"/>
              <a:t>gas (flatulence)</a:t>
            </a:r>
          </a:p>
          <a:p>
            <a:pPr>
              <a:buNone/>
            </a:pPr>
            <a:r>
              <a:rPr lang="en-US" dirty="0" smtClean="0"/>
              <a:t>genital and skin lesions</a:t>
            </a:r>
          </a:p>
          <a:p>
            <a:pPr>
              <a:buNone/>
            </a:pPr>
            <a:r>
              <a:rPr lang="en-US" dirty="0" smtClean="0"/>
              <a:t>intermittent constipation</a:t>
            </a:r>
          </a:p>
          <a:p>
            <a:pPr>
              <a:buNone/>
            </a:pPr>
            <a:r>
              <a:rPr lang="en-US" dirty="0" smtClean="0"/>
              <a:t>liver abscesses (can lead to death, if not treated)</a:t>
            </a:r>
          </a:p>
          <a:p>
            <a:pPr>
              <a:buNone/>
            </a:pPr>
            <a:r>
              <a:rPr lang="en-US" dirty="0" smtClean="0"/>
              <a:t>malnutrition</a:t>
            </a:r>
          </a:p>
          <a:p>
            <a:pPr>
              <a:buNone/>
            </a:pPr>
            <a:r>
              <a:rPr lang="en-US" dirty="0" smtClean="0"/>
              <a:t>painful defecation (passage of the stool)</a:t>
            </a:r>
          </a:p>
          <a:p>
            <a:pPr>
              <a:buNone/>
            </a:pPr>
            <a:r>
              <a:rPr lang="en-US" dirty="0" smtClean="0"/>
              <a:t>peritonitis (inflammation of the peritoneum which is the thin membrane that lines the abdominal wall)</a:t>
            </a:r>
          </a:p>
          <a:p>
            <a:pPr>
              <a:buNone/>
            </a:pPr>
            <a:r>
              <a:rPr lang="en-US" dirty="0" err="1" smtClean="0"/>
              <a:t>pleuropulmonary</a:t>
            </a:r>
            <a:r>
              <a:rPr lang="en-US" dirty="0" smtClean="0"/>
              <a:t> abscesses</a:t>
            </a:r>
          </a:p>
          <a:p>
            <a:pPr>
              <a:buNone/>
            </a:pPr>
            <a:r>
              <a:rPr lang="en-US" dirty="0" smtClean="0"/>
              <a:t>stomach ache</a:t>
            </a:r>
          </a:p>
          <a:p>
            <a:pPr>
              <a:buNone/>
            </a:pPr>
            <a:r>
              <a:rPr lang="en-US" dirty="0" smtClean="0"/>
              <a:t>stomach cramping</a:t>
            </a:r>
          </a:p>
          <a:p>
            <a:pPr>
              <a:buNone/>
            </a:pPr>
            <a:r>
              <a:rPr lang="en-US" dirty="0" smtClean="0"/>
              <a:t>toxic </a:t>
            </a:r>
            <a:r>
              <a:rPr lang="en-US" dirty="0" err="1" smtClean="0"/>
              <a:t>megacolon</a:t>
            </a:r>
            <a:r>
              <a:rPr lang="en-US" dirty="0" smtClean="0"/>
              <a:t> (dilated colon)</a:t>
            </a:r>
          </a:p>
          <a:p>
            <a:pPr>
              <a:buNone/>
            </a:pPr>
            <a:r>
              <a:rPr lang="en-US" dirty="0" smtClean="0"/>
              <a:t>weight loss.</a:t>
            </a:r>
          </a:p>
          <a:p>
            <a:endParaRPr lang="uk-U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70609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Prevention</a:t>
            </a:r>
            <a:r>
              <a:rPr lang="en-US" dirty="0" smtClean="0"/>
              <a:t> </a:t>
            </a:r>
            <a:endParaRPr lang="uk-UA" dirty="0"/>
          </a:p>
        </p:txBody>
      </p:sp>
      <p:sp>
        <p:nvSpPr>
          <p:cNvPr id="3" name="Місце для вмісту 2"/>
          <p:cNvSpPr>
            <a:spLocks noGrp="1"/>
          </p:cNvSpPr>
          <p:nvPr>
            <p:ph idx="1"/>
          </p:nvPr>
        </p:nvSpPr>
        <p:spPr>
          <a:xfrm>
            <a:off x="0" y="836712"/>
            <a:ext cx="9144000" cy="6021288"/>
          </a:xfrm>
        </p:spPr>
        <p:txBody>
          <a:bodyPr>
            <a:normAutofit fontScale="77500" lnSpcReduction="20000"/>
          </a:bodyPr>
          <a:lstStyle/>
          <a:p>
            <a:r>
              <a:rPr lang="en-US" dirty="0" smtClean="0"/>
              <a:t>personal hygiene. Always wash your hands with soap and water after using the toilet and before eating or preparing food. </a:t>
            </a:r>
            <a:r>
              <a:rPr lang="en-US" dirty="0" err="1" smtClean="0"/>
              <a:t>Amoebiasis</a:t>
            </a:r>
            <a:r>
              <a:rPr lang="en-US" dirty="0" smtClean="0"/>
              <a:t> is common in developing countries. Some good practices, when visiting areas of poor sanitation:</a:t>
            </a:r>
          </a:p>
          <a:p>
            <a:r>
              <a:rPr lang="en-US" dirty="0" smtClean="0"/>
              <a:t>Wash your hands often.</a:t>
            </a:r>
          </a:p>
          <a:p>
            <a:r>
              <a:rPr lang="en-US" dirty="0" smtClean="0"/>
              <a:t>Avoid eating raw food.</a:t>
            </a:r>
          </a:p>
          <a:p>
            <a:r>
              <a:rPr lang="en-US" dirty="0" smtClean="0"/>
              <a:t>Avoid eating raw vegetables or fruit that you did not wash and peel yourself.</a:t>
            </a:r>
          </a:p>
          <a:p>
            <a:r>
              <a:rPr lang="en-US" dirty="0" smtClean="0"/>
              <a:t>Avoid consuming milk or other dairy products that have not been pasteurized.</a:t>
            </a:r>
          </a:p>
          <a:p>
            <a:r>
              <a:rPr lang="en-US" dirty="0" smtClean="0"/>
              <a:t>Drink only bottled or boiled water or carbonated (bubbly) drinks in cans or bottles.</a:t>
            </a:r>
          </a:p>
          <a:p>
            <a:r>
              <a:rPr lang="en-US" dirty="0" smtClean="0"/>
              <a:t>Natural water can be made safe by filtering it through an "absolute 1 micron or less" filter and dissolving iodine tablets in the filtered water. "Absolute 1 micron" filters are found in outdoor/camping supply stores. Micron = micrometer = 0.001 mm.</a:t>
            </a:r>
          </a:p>
          <a:p>
            <a:endParaRPr lang="uk-U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5760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Diagnosis</a:t>
            </a:r>
            <a:endParaRPr lang="uk-UA" dirty="0"/>
          </a:p>
        </p:txBody>
      </p:sp>
      <p:sp>
        <p:nvSpPr>
          <p:cNvPr id="3" name="Місце для вмісту 2"/>
          <p:cNvSpPr>
            <a:spLocks noGrp="1"/>
          </p:cNvSpPr>
          <p:nvPr>
            <p:ph idx="1"/>
          </p:nvPr>
        </p:nvSpPr>
        <p:spPr>
          <a:xfrm>
            <a:off x="0" y="692696"/>
            <a:ext cx="9144000" cy="6165304"/>
          </a:xfrm>
        </p:spPr>
        <p:txBody>
          <a:bodyPr>
            <a:normAutofit fontScale="62500" lnSpcReduction="20000"/>
          </a:bodyPr>
          <a:lstStyle/>
          <a:p>
            <a:r>
              <a:rPr lang="en-US" dirty="0" smtClean="0"/>
              <a:t>cysts and (rarely </a:t>
            </a:r>
            <a:r>
              <a:rPr lang="en-US" dirty="0" err="1" smtClean="0"/>
              <a:t>trophozoites</a:t>
            </a:r>
            <a:r>
              <a:rPr lang="en-US" dirty="0" smtClean="0"/>
              <a:t>) from a stool sample. The results are usually said to be negative, if </a:t>
            </a:r>
            <a:r>
              <a:rPr lang="en-US" i="1" dirty="0" err="1" smtClean="0"/>
              <a:t>Entamoeba</a:t>
            </a:r>
            <a:r>
              <a:rPr lang="en-US" i="1" dirty="0" smtClean="0"/>
              <a:t> </a:t>
            </a:r>
            <a:r>
              <a:rPr lang="en-US" i="1" dirty="0" err="1" smtClean="0"/>
              <a:t>histolytica</a:t>
            </a:r>
            <a:r>
              <a:rPr lang="en-US" dirty="0" smtClean="0"/>
              <a:t> is not found in 3 different stool samples. But it still does not necessarily mean that you are not infected because the microscopic parasite is hard to find and it might not be present the particular samples. </a:t>
            </a:r>
          </a:p>
          <a:p>
            <a:r>
              <a:rPr lang="en-US" dirty="0" smtClean="0"/>
              <a:t>A blood test might also be available but is only recommended, if infection could have spread to other parts of the body. </a:t>
            </a:r>
            <a:r>
              <a:rPr lang="en-US" dirty="0" err="1" smtClean="0"/>
              <a:t>Trophozoites</a:t>
            </a:r>
            <a:r>
              <a:rPr lang="en-US" dirty="0" smtClean="0"/>
              <a:t> can be identified under a microscope from biopsy samples taken during colonoscopy or surgery.</a:t>
            </a:r>
          </a:p>
          <a:p>
            <a:r>
              <a:rPr lang="en-US" i="1" dirty="0" err="1" smtClean="0"/>
              <a:t>Entamoeba</a:t>
            </a:r>
            <a:r>
              <a:rPr lang="en-US" i="1" dirty="0" smtClean="0"/>
              <a:t> </a:t>
            </a:r>
            <a:r>
              <a:rPr lang="en-US" i="1" dirty="0" err="1" smtClean="0"/>
              <a:t>histolytica</a:t>
            </a:r>
            <a:r>
              <a:rPr lang="en-US" dirty="0" smtClean="0"/>
              <a:t> should be differentiated from the non-pathogenic </a:t>
            </a:r>
            <a:r>
              <a:rPr lang="en-US" i="1" dirty="0" err="1" smtClean="0"/>
              <a:t>Entamoeba</a:t>
            </a:r>
            <a:r>
              <a:rPr lang="en-US" i="1" dirty="0" smtClean="0"/>
              <a:t> </a:t>
            </a:r>
            <a:r>
              <a:rPr lang="en-US" i="1" dirty="0" err="1" smtClean="0"/>
              <a:t>dispar</a:t>
            </a:r>
            <a:r>
              <a:rPr lang="en-US" dirty="0" smtClean="0"/>
              <a:t>. The two are morphologically identical and differentiation must be based on immunologic or </a:t>
            </a:r>
            <a:r>
              <a:rPr lang="en-US" dirty="0" err="1" smtClean="0"/>
              <a:t>isoenzymatic</a:t>
            </a:r>
            <a:r>
              <a:rPr lang="en-US" dirty="0" smtClean="0"/>
              <a:t> analysis or molecular methods. They can be distinguished under a microscope, if </a:t>
            </a:r>
            <a:r>
              <a:rPr lang="en-US" i="1" dirty="0" err="1" smtClean="0"/>
              <a:t>Entamoeba</a:t>
            </a:r>
            <a:r>
              <a:rPr lang="en-US" i="1" dirty="0" smtClean="0"/>
              <a:t> </a:t>
            </a:r>
            <a:r>
              <a:rPr lang="en-US" i="1" dirty="0" err="1" smtClean="0"/>
              <a:t>histolytica</a:t>
            </a:r>
            <a:r>
              <a:rPr lang="en-US" dirty="0" smtClean="0"/>
              <a:t> has ingested red blood cells. </a:t>
            </a:r>
            <a:r>
              <a:rPr lang="en-US" i="1" dirty="0" err="1" smtClean="0"/>
              <a:t>Entamoeba</a:t>
            </a:r>
            <a:r>
              <a:rPr lang="en-US" i="1" dirty="0" smtClean="0"/>
              <a:t> </a:t>
            </a:r>
            <a:r>
              <a:rPr lang="en-US" i="1" dirty="0" err="1" smtClean="0"/>
              <a:t>dispar</a:t>
            </a:r>
            <a:r>
              <a:rPr lang="en-US" dirty="0" smtClean="0"/>
              <a:t> is about 10 times more common. If either one is found, then you are usually treated.</a:t>
            </a:r>
          </a:p>
          <a:p>
            <a:r>
              <a:rPr lang="en-US" dirty="0" smtClean="0"/>
              <a:t>In case of </a:t>
            </a:r>
            <a:r>
              <a:rPr lang="en-US" dirty="0" err="1" smtClean="0"/>
              <a:t>amoebiasis</a:t>
            </a:r>
            <a:r>
              <a:rPr lang="en-US" dirty="0" smtClean="0"/>
              <a:t> symptoms, 2 drugs: </a:t>
            </a:r>
            <a:r>
              <a:rPr lang="en-US" b="1" dirty="0" err="1" smtClean="0"/>
              <a:t>metronidazole</a:t>
            </a:r>
            <a:r>
              <a:rPr lang="en-US" dirty="0" smtClean="0"/>
              <a:t> or </a:t>
            </a:r>
            <a:r>
              <a:rPr lang="en-US" b="1" dirty="0" err="1" smtClean="0"/>
              <a:t>tinidazole</a:t>
            </a:r>
            <a:r>
              <a:rPr lang="en-US" dirty="0" smtClean="0"/>
              <a:t> immediately followed with </a:t>
            </a:r>
            <a:r>
              <a:rPr lang="en-US" b="1" dirty="0" err="1" smtClean="0"/>
              <a:t>paromomycin</a:t>
            </a:r>
            <a:r>
              <a:rPr lang="en-US" dirty="0" smtClean="0"/>
              <a:t>, </a:t>
            </a:r>
            <a:r>
              <a:rPr lang="en-US" b="1" dirty="0" err="1" smtClean="0"/>
              <a:t>diloxanide</a:t>
            </a:r>
            <a:r>
              <a:rPr lang="en-US" dirty="0" smtClean="0"/>
              <a:t> </a:t>
            </a:r>
            <a:r>
              <a:rPr lang="en-US" b="1" dirty="0" err="1" smtClean="0"/>
              <a:t>furoate</a:t>
            </a:r>
            <a:r>
              <a:rPr lang="en-US" dirty="0" smtClean="0"/>
              <a:t> or </a:t>
            </a:r>
            <a:r>
              <a:rPr lang="en-US" b="1" dirty="0" err="1" smtClean="0"/>
              <a:t>iodoquinol</a:t>
            </a:r>
            <a:r>
              <a:rPr lang="en-US" dirty="0" smtClean="0"/>
              <a:t>. </a:t>
            </a:r>
          </a:p>
          <a:p>
            <a:r>
              <a:rPr lang="en-US" b="1" dirty="0" smtClean="0"/>
              <a:t>Asymptomatic intestinal </a:t>
            </a:r>
            <a:r>
              <a:rPr lang="en-US" b="1" dirty="0" err="1" smtClean="0"/>
              <a:t>amoebiasis</a:t>
            </a:r>
            <a:r>
              <a:rPr lang="en-US" b="1" dirty="0" smtClean="0"/>
              <a:t> </a:t>
            </a:r>
            <a:r>
              <a:rPr lang="en-US" dirty="0" smtClean="0"/>
              <a:t>is treated with </a:t>
            </a:r>
            <a:r>
              <a:rPr lang="en-US" b="1" dirty="0" err="1" smtClean="0"/>
              <a:t>paromomycin</a:t>
            </a:r>
            <a:r>
              <a:rPr lang="en-US" b="1" dirty="0" smtClean="0"/>
              <a:t>, </a:t>
            </a:r>
            <a:r>
              <a:rPr lang="en-US" b="1" dirty="0" err="1" smtClean="0"/>
              <a:t>diloxanide</a:t>
            </a:r>
            <a:r>
              <a:rPr lang="en-US" b="1" dirty="0" smtClean="0"/>
              <a:t> </a:t>
            </a:r>
            <a:r>
              <a:rPr lang="en-US" b="1" dirty="0" err="1" smtClean="0"/>
              <a:t>furoate</a:t>
            </a:r>
            <a:r>
              <a:rPr lang="en-US" b="1" dirty="0" smtClean="0"/>
              <a:t> or </a:t>
            </a:r>
            <a:r>
              <a:rPr lang="en-US" b="1" dirty="0" err="1" smtClean="0"/>
              <a:t>iodoquinol</a:t>
            </a:r>
            <a:r>
              <a:rPr lang="en-US" b="1" dirty="0" smtClean="0"/>
              <a:t>.</a:t>
            </a:r>
          </a:p>
          <a:p>
            <a:pPr>
              <a:buNone/>
            </a:pPr>
            <a:r>
              <a:rPr lang="en-US" b="1" dirty="0" smtClean="0"/>
              <a:t>Cyst</a:t>
            </a:r>
            <a:r>
              <a:rPr lang="en-US" dirty="0" smtClean="0"/>
              <a:t>                                       </a:t>
            </a:r>
            <a:r>
              <a:rPr lang="en-US" b="1" dirty="0" err="1" smtClean="0"/>
              <a:t>Trophozoites</a:t>
            </a:r>
            <a:r>
              <a:rPr lang="en-US" b="1" dirty="0" smtClean="0"/>
              <a:t> </a:t>
            </a:r>
          </a:p>
          <a:p>
            <a:pPr>
              <a:buNone/>
            </a:pPr>
            <a:endParaRPr lang="uk-UA" dirty="0"/>
          </a:p>
        </p:txBody>
      </p:sp>
      <p:pic>
        <p:nvPicPr>
          <p:cNvPr id="4" name="Рисунок 3" descr="entamoeba-histolytica-cyst.jpg"/>
          <p:cNvPicPr>
            <a:picLocks noChangeAspect="1"/>
          </p:cNvPicPr>
          <p:nvPr/>
        </p:nvPicPr>
        <p:blipFill>
          <a:blip r:embed="rId2" cstate="print"/>
          <a:stretch>
            <a:fillRect/>
          </a:stretch>
        </p:blipFill>
        <p:spPr>
          <a:xfrm>
            <a:off x="0" y="5589240"/>
            <a:ext cx="1319510" cy="1268760"/>
          </a:xfrm>
          <a:prstGeom prst="rect">
            <a:avLst/>
          </a:prstGeom>
        </p:spPr>
      </p:pic>
      <p:pic>
        <p:nvPicPr>
          <p:cNvPr id="5" name="Рисунок 4" descr="entamoeba-histolytica-trophozoite-ingested-erythrocyte.jpg"/>
          <p:cNvPicPr>
            <a:picLocks noChangeAspect="1"/>
          </p:cNvPicPr>
          <p:nvPr/>
        </p:nvPicPr>
        <p:blipFill>
          <a:blip r:embed="rId3" cstate="print"/>
          <a:stretch>
            <a:fillRect/>
          </a:stretch>
        </p:blipFill>
        <p:spPr>
          <a:xfrm>
            <a:off x="1547664" y="5498409"/>
            <a:ext cx="1944216" cy="1359592"/>
          </a:xfrm>
          <a:prstGeom prst="rect">
            <a:avLst/>
          </a:prstGeom>
        </p:spPr>
      </p:pic>
      <p:pic>
        <p:nvPicPr>
          <p:cNvPr id="7" name="Рисунок 6" descr="entamoeba-histolytica.jpg"/>
          <p:cNvPicPr>
            <a:picLocks noChangeAspect="1"/>
          </p:cNvPicPr>
          <p:nvPr/>
        </p:nvPicPr>
        <p:blipFill>
          <a:blip r:embed="rId4" cstate="print"/>
          <a:stretch>
            <a:fillRect/>
          </a:stretch>
        </p:blipFill>
        <p:spPr>
          <a:xfrm rot="10800000">
            <a:off x="3800270" y="5517232"/>
            <a:ext cx="949046" cy="1318120"/>
          </a:xfrm>
          <a:prstGeom prst="rect">
            <a:avLst/>
          </a:prstGeom>
        </p:spPr>
      </p:pic>
      <p:pic>
        <p:nvPicPr>
          <p:cNvPr id="9" name="Picture 6" descr="figure_23_02_labeled"/>
          <p:cNvPicPr>
            <a:picLocks noChangeAspect="1" noChangeArrowheads="1"/>
          </p:cNvPicPr>
          <p:nvPr/>
        </p:nvPicPr>
        <p:blipFill>
          <a:blip r:embed="rId5" cstate="print"/>
          <a:srcRect b="3148"/>
          <a:stretch>
            <a:fillRect/>
          </a:stretch>
        </p:blipFill>
        <p:spPr bwMode="auto">
          <a:xfrm>
            <a:off x="4932040" y="4841776"/>
            <a:ext cx="1817777" cy="2016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20688"/>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i="1" dirty="0" err="1" smtClean="0"/>
              <a:t>Ascaris</a:t>
            </a:r>
            <a:r>
              <a:rPr lang="en-US" i="1" dirty="0" smtClean="0"/>
              <a:t> </a:t>
            </a:r>
            <a:r>
              <a:rPr lang="en-US" i="1" dirty="0" err="1" smtClean="0"/>
              <a:t>lumbricoides</a:t>
            </a:r>
            <a:r>
              <a:rPr lang="en-US" i="1" dirty="0" smtClean="0"/>
              <a:t> </a:t>
            </a:r>
            <a:r>
              <a:rPr lang="en-US" dirty="0" smtClean="0"/>
              <a:t>(</a:t>
            </a:r>
            <a:r>
              <a:rPr lang="en-US" dirty="0" err="1" smtClean="0"/>
              <a:t>ascariasis</a:t>
            </a:r>
            <a:r>
              <a:rPr lang="en-US" dirty="0" smtClean="0"/>
              <a:t>) </a:t>
            </a:r>
            <a:endParaRPr lang="uk-UA" dirty="0"/>
          </a:p>
        </p:txBody>
      </p:sp>
      <p:sp>
        <p:nvSpPr>
          <p:cNvPr id="3" name="Місце для вмісту 2"/>
          <p:cNvSpPr>
            <a:spLocks noGrp="1"/>
          </p:cNvSpPr>
          <p:nvPr>
            <p:ph idx="1"/>
          </p:nvPr>
        </p:nvSpPr>
        <p:spPr>
          <a:xfrm>
            <a:off x="0" y="764704"/>
            <a:ext cx="9144000" cy="5361459"/>
          </a:xfrm>
        </p:spPr>
        <p:txBody>
          <a:bodyPr>
            <a:normAutofit fontScale="77500" lnSpcReduction="20000"/>
          </a:bodyPr>
          <a:lstStyle/>
          <a:p>
            <a:pPr>
              <a:buNone/>
            </a:pPr>
            <a:r>
              <a:rPr lang="en-US" dirty="0" smtClean="0"/>
              <a:t>     It </a:t>
            </a:r>
            <a:r>
              <a:rPr lang="en-US" dirty="0" smtClean="0"/>
              <a:t>is the largest nematode (roundworm) parasitizing the human intestine. (Adult females: 20 to 35 cm; adult male: 15 to 30 cm).</a:t>
            </a:r>
          </a:p>
          <a:p>
            <a:r>
              <a:rPr lang="en-US" b="1" dirty="0" smtClean="0"/>
              <a:t>Geographic Distribution:</a:t>
            </a:r>
          </a:p>
          <a:p>
            <a:pPr marL="0" indent="0">
              <a:buNone/>
            </a:pPr>
            <a:r>
              <a:rPr lang="en-US" dirty="0" smtClean="0"/>
              <a:t>     The </a:t>
            </a:r>
            <a:r>
              <a:rPr lang="en-US" dirty="0" smtClean="0"/>
              <a:t>most common human </a:t>
            </a:r>
            <a:r>
              <a:rPr lang="en-US" dirty="0" err="1" smtClean="0"/>
              <a:t>helminthic</a:t>
            </a:r>
            <a:r>
              <a:rPr lang="en-US" dirty="0" smtClean="0"/>
              <a:t> infection. Worldwide distribution. Highest prevalence in tropical and subtropical regions, and areas with inadequate sanitation. Occurs in rural areas of the southeastern United States.</a:t>
            </a:r>
          </a:p>
          <a:p>
            <a:r>
              <a:rPr lang="en-US" b="1" dirty="0" smtClean="0"/>
              <a:t>Clinical Presentation</a:t>
            </a:r>
          </a:p>
          <a:p>
            <a:pPr marL="0" indent="0">
              <a:buNone/>
            </a:pPr>
            <a:r>
              <a:rPr lang="en-US" dirty="0" smtClean="0"/>
              <a:t>     Although </a:t>
            </a:r>
            <a:r>
              <a:rPr lang="en-US" dirty="0" smtClean="0"/>
              <a:t>infections may cause stunted growth, adult worms usually cause no acute symptoms. High worm burdens may cause abdominal pain and intestinal obstruction. Migrating adult worms may cause symptomatic occlusion of the </a:t>
            </a:r>
            <a:r>
              <a:rPr lang="en-US" dirty="0" err="1" smtClean="0"/>
              <a:t>biliary</a:t>
            </a:r>
            <a:r>
              <a:rPr lang="en-US" dirty="0" smtClean="0"/>
              <a:t> tract or oral expulsion. During the lung phase of larval migration, pulmonary symptoms can occur (cough, </a:t>
            </a:r>
            <a:r>
              <a:rPr lang="en-US" dirty="0" err="1" smtClean="0"/>
              <a:t>dyspnea</a:t>
            </a:r>
            <a:r>
              <a:rPr lang="en-US" dirty="0" smtClean="0"/>
              <a:t>, </a:t>
            </a:r>
            <a:r>
              <a:rPr lang="en-US" dirty="0" err="1" smtClean="0"/>
              <a:t>hemoptysis</a:t>
            </a:r>
            <a:r>
              <a:rPr lang="en-US" dirty="0" smtClean="0"/>
              <a:t>, </a:t>
            </a:r>
            <a:r>
              <a:rPr lang="en-US" dirty="0" err="1" smtClean="0"/>
              <a:t>eosinophilic</a:t>
            </a:r>
            <a:r>
              <a:rPr lang="en-US" dirty="0" smtClean="0"/>
              <a:t> </a:t>
            </a:r>
            <a:r>
              <a:rPr lang="en-US" dirty="0" err="1" smtClean="0"/>
              <a:t>pneumonitis</a:t>
            </a:r>
            <a:r>
              <a:rPr lang="en-US" dirty="0" smtClean="0"/>
              <a:t> – </a:t>
            </a:r>
            <a:r>
              <a:rPr lang="en-US" dirty="0" err="1" smtClean="0"/>
              <a:t>Loeffler’s</a:t>
            </a:r>
            <a:r>
              <a:rPr lang="en-US" dirty="0" smtClean="0"/>
              <a:t> syndrome).</a:t>
            </a:r>
          </a:p>
          <a:p>
            <a:pPr>
              <a:buNone/>
            </a:pPr>
            <a:endParaRPr lang="uk-U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256"/>
            <a:ext cx="9144000" cy="638944"/>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i="1" dirty="0" err="1" smtClean="0"/>
              <a:t>Dientamoeba</a:t>
            </a:r>
            <a:r>
              <a:rPr lang="en-US" i="1" dirty="0" smtClean="0"/>
              <a:t> </a:t>
            </a:r>
            <a:r>
              <a:rPr lang="en-US" i="1" dirty="0" err="1" smtClean="0"/>
              <a:t>fragilis</a:t>
            </a:r>
            <a:endParaRPr lang="uk-UA" dirty="0"/>
          </a:p>
        </p:txBody>
      </p:sp>
      <p:sp>
        <p:nvSpPr>
          <p:cNvPr id="3" name="Місце для вмісту 2"/>
          <p:cNvSpPr>
            <a:spLocks noGrp="1"/>
          </p:cNvSpPr>
          <p:nvPr>
            <p:ph idx="1"/>
          </p:nvPr>
        </p:nvSpPr>
        <p:spPr>
          <a:xfrm>
            <a:off x="0" y="1600200"/>
            <a:ext cx="9144000" cy="4525963"/>
          </a:xfrm>
        </p:spPr>
        <p:txBody>
          <a:bodyPr/>
          <a:lstStyle/>
          <a:p>
            <a:pPr>
              <a:buNone/>
            </a:pPr>
            <a:r>
              <a:rPr lang="en-US" dirty="0" smtClean="0"/>
              <a:t>		Despite its name, </a:t>
            </a:r>
            <a:r>
              <a:rPr lang="en-US" i="1" dirty="0" err="1" smtClean="0"/>
              <a:t>Dientamoeba</a:t>
            </a:r>
            <a:r>
              <a:rPr lang="en-US" i="1" dirty="0" smtClean="0"/>
              <a:t> </a:t>
            </a:r>
            <a:r>
              <a:rPr lang="en-US" i="1" dirty="0" err="1" smtClean="0"/>
              <a:t>fragilis</a:t>
            </a:r>
            <a:r>
              <a:rPr lang="en-US" dirty="0" smtClean="0"/>
              <a:t> is not an ameba but a flagellate. This protozoan parasite produces </a:t>
            </a:r>
            <a:r>
              <a:rPr lang="en-US" dirty="0" err="1" smtClean="0"/>
              <a:t>trophozoites</a:t>
            </a:r>
            <a:r>
              <a:rPr lang="en-US" dirty="0" smtClean="0"/>
              <a:t>; cysts have not been identified. Infection may be either symptomatic or asymptomatic.</a:t>
            </a:r>
            <a:endParaRPr lang="uk-U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i="1" dirty="0" err="1" smtClean="0"/>
              <a:t>Dientamoeba</a:t>
            </a:r>
            <a:r>
              <a:rPr lang="en-US" i="1" dirty="0" smtClean="0"/>
              <a:t> </a:t>
            </a:r>
            <a:r>
              <a:rPr lang="en-US" i="1" dirty="0" err="1" smtClean="0"/>
              <a:t>fragilis</a:t>
            </a:r>
            <a:r>
              <a:rPr lang="en-US" i="1" dirty="0" smtClean="0"/>
              <a:t> life </a:t>
            </a:r>
            <a:r>
              <a:rPr lang="en-US" dirty="0" smtClean="0"/>
              <a:t>cycle</a:t>
            </a:r>
            <a:endParaRPr lang="uk-UA" dirty="0"/>
          </a:p>
        </p:txBody>
      </p:sp>
      <p:pic>
        <p:nvPicPr>
          <p:cNvPr id="4" name="Місце для вмісту 3" descr="Dfragilis_LifeCycle.gif"/>
          <p:cNvPicPr>
            <a:picLocks noGrp="1" noChangeAspect="1"/>
          </p:cNvPicPr>
          <p:nvPr>
            <p:ph idx="1"/>
          </p:nvPr>
        </p:nvPicPr>
        <p:blipFill>
          <a:blip r:embed="rId2" cstate="print"/>
          <a:stretch>
            <a:fillRect/>
          </a:stretch>
        </p:blipFill>
        <p:spPr>
          <a:xfrm>
            <a:off x="0" y="476672"/>
            <a:ext cx="5594111" cy="4392488"/>
          </a:xfrm>
        </p:spPr>
      </p:pic>
      <p:sp>
        <p:nvSpPr>
          <p:cNvPr id="1031" name="Rectangle 7"/>
          <p:cNvSpPr>
            <a:spLocks noChangeArrowheads="1"/>
          </p:cNvSpPr>
          <p:nvPr/>
        </p:nvSpPr>
        <p:spPr bwMode="auto">
          <a:xfrm>
            <a:off x="5652120" y="548680"/>
            <a:ext cx="3491880"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complete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life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cycle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of</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1" u="none" strike="noStrike" cap="none" normalizeH="0" baseline="0" dirty="0" err="1" smtClean="0">
                <a:ln>
                  <a:noFill/>
                </a:ln>
                <a:solidFill>
                  <a:schemeClr val="tx1"/>
                </a:solidFill>
                <a:effectLst/>
                <a:latin typeface="Arial" charset="0"/>
                <a:cs typeface="Arial" charset="0"/>
              </a:rPr>
              <a:t>Dientamoeba</a:t>
            </a:r>
            <a:r>
              <a:rPr kumimoji="0" lang="uk-UA" sz="1800" b="0" i="1" u="none" strike="noStrike" cap="none" normalizeH="0" baseline="0" dirty="0" smtClean="0">
                <a:ln>
                  <a:noFill/>
                </a:ln>
                <a:solidFill>
                  <a:schemeClr val="tx1"/>
                </a:solidFill>
                <a:effectLst/>
                <a:latin typeface="Arial" charset="0"/>
                <a:cs typeface="Arial" charset="0"/>
              </a:rPr>
              <a:t> </a:t>
            </a:r>
            <a:r>
              <a:rPr kumimoji="0" lang="uk-UA" sz="1800" b="0" i="1" u="none" strike="noStrike" cap="none" normalizeH="0" baseline="0" dirty="0" err="1" smtClean="0">
                <a:ln>
                  <a:noFill/>
                </a:ln>
                <a:solidFill>
                  <a:schemeClr val="tx1"/>
                </a:solidFill>
                <a:effectLst/>
                <a:latin typeface="Arial" charset="0"/>
                <a:cs typeface="Arial" charset="0"/>
              </a:rPr>
              <a:t>fragilis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has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not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yet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been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determined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and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assumptions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were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made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based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clinical</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data</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Historically</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this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species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was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known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only</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from</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trophozoite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stage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stools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of</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infected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individuals</a:t>
            </a:r>
            <a:r>
              <a:rPr kumimoji="0" lang="uk-UA" sz="1800" b="0" i="0" u="none" strike="noStrike" cap="none" normalizeH="0" baseline="0" dirty="0" smtClean="0">
                <a:ln>
                  <a:noFill/>
                </a:ln>
                <a:solidFill>
                  <a:schemeClr val="tx1"/>
                </a:solidFill>
                <a:effectLst/>
                <a:latin typeface="Arial" charset="0"/>
                <a:cs typeface="Arial" charset="0"/>
              </a:rPr>
              <a:t> </a:t>
            </a:r>
            <a:r>
              <a:rPr kumimoji="0" lang="en-US" sz="1800" b="0" i="0" u="none" strike="noStrike" cap="none" normalizeH="0" baseline="0" dirty="0" smtClean="0">
                <a:ln>
                  <a:noFill/>
                </a:ln>
                <a:solidFill>
                  <a:schemeClr val="tx1"/>
                </a:solidFill>
                <a:effectLst/>
                <a:latin typeface="Arial" charset="0"/>
                <a:cs typeface="Arial" charset="0"/>
              </a:rPr>
              <a:t>.</a:t>
            </a:r>
          </a:p>
          <a:p>
            <a:pPr lvl="0" fontAlgn="base">
              <a:spcBef>
                <a:spcPct val="0"/>
              </a:spcBef>
              <a:spcAft>
                <a:spcPct val="0"/>
              </a:spcAft>
            </a:pPr>
            <a:r>
              <a:rPr kumimoji="0" lang="uk-UA" sz="1800" b="0" i="0" u="none" strike="noStrike" cap="none" normalizeH="0" baseline="0" dirty="0" err="1" smtClean="0">
                <a:ln>
                  <a:noFill/>
                </a:ln>
                <a:solidFill>
                  <a:schemeClr val="tx1"/>
                </a:solidFill>
                <a:effectLst/>
                <a:latin typeface="Arial" charset="0"/>
                <a:cs typeface="Arial" charset="0"/>
              </a:rPr>
              <a:t>In</a:t>
            </a:r>
            <a:r>
              <a:rPr kumimoji="0" lang="uk-UA" sz="1800" b="0" i="0" u="none" strike="noStrike" cap="none" normalizeH="0" baseline="0" dirty="0" smtClean="0">
                <a:ln>
                  <a:noFill/>
                </a:ln>
                <a:solidFill>
                  <a:schemeClr val="tx1"/>
                </a:solidFill>
                <a:effectLst/>
                <a:latin typeface="Arial" charset="0"/>
                <a:cs typeface="Arial" charset="0"/>
              </a:rPr>
              <a:t> 2014, </a:t>
            </a:r>
            <a:r>
              <a:rPr kumimoji="0" lang="uk-UA" sz="1800" b="0" i="0" u="none" strike="noStrike" cap="none" normalizeH="0" baseline="0" dirty="0" err="1" smtClean="0">
                <a:ln>
                  <a:noFill/>
                </a:ln>
                <a:solidFill>
                  <a:schemeClr val="tx1"/>
                </a:solidFill>
                <a:effectLst/>
                <a:latin typeface="Arial" charset="0"/>
                <a:cs typeface="Arial" charset="0"/>
              </a:rPr>
              <a:t>cyst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and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precyst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stages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were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described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for</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first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time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clinical</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human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specimens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These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data</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are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still</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considered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preliminary</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and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further</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testing</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should</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be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done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to</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validate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existence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of</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this</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stage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in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the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human</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host</a:t>
            </a:r>
            <a:r>
              <a:rPr kumimoji="0" lang="uk-UA" sz="1800" b="0" i="0" u="none" strike="noStrike" cap="none" normalizeH="0" baseline="0" dirty="0" smtClean="0">
                <a:ln>
                  <a:noFill/>
                </a:ln>
                <a:solidFill>
                  <a:schemeClr val="tx1"/>
                </a:solidFill>
                <a:effectLst/>
                <a:latin typeface="Arial" charset="0"/>
                <a:cs typeface="Arial" charset="0"/>
              </a:rPr>
              <a:t>.</a:t>
            </a:r>
            <a:r>
              <a:rPr kumimoji="0" lang="uk-UA" sz="1800" b="0" i="1" u="none" strike="noStrike" cap="none" normalizeH="0" baseline="0" dirty="0" smtClean="0">
                <a:ln>
                  <a:noFill/>
                </a:ln>
                <a:solidFill>
                  <a:schemeClr val="tx1"/>
                </a:solidFill>
                <a:effectLst/>
                <a:latin typeface="Arial" charset="0"/>
                <a:cs typeface="Arial" charset="0"/>
              </a:rPr>
              <a:t/>
            </a:r>
            <a:br>
              <a:rPr kumimoji="0" lang="uk-UA" sz="1800" b="0" i="1" u="none" strike="noStrike" cap="none" normalizeH="0" baseline="0" dirty="0" smtClean="0">
                <a:ln>
                  <a:noFill/>
                </a:ln>
                <a:solidFill>
                  <a:schemeClr val="tx1"/>
                </a:solidFill>
                <a:effectLst/>
                <a:latin typeface="Arial" charset="0"/>
                <a:cs typeface="Arial" charset="0"/>
              </a:rPr>
            </a:br>
            <a:r>
              <a:rPr kumimoji="0" lang="en-US" sz="1800" b="1" u="none" strike="noStrike" cap="none" normalizeH="0" baseline="0" dirty="0" smtClean="0">
                <a:ln>
                  <a:noFill/>
                </a:ln>
                <a:solidFill>
                  <a:schemeClr val="tx1"/>
                </a:solidFill>
                <a:effectLst/>
                <a:latin typeface="Arial" charset="0"/>
                <a:cs typeface="Arial" charset="0"/>
              </a:rPr>
              <a:t>S</a:t>
            </a:r>
            <a:r>
              <a:rPr kumimoji="0" lang="uk-UA" sz="1800" b="1" u="none" strike="noStrike" cap="none" normalizeH="0" baseline="0" dirty="0" err="1" smtClean="0">
                <a:ln>
                  <a:noFill/>
                </a:ln>
                <a:solidFill>
                  <a:schemeClr val="tx1"/>
                </a:solidFill>
                <a:effectLst/>
                <a:latin typeface="Arial" charset="0"/>
                <a:cs typeface="Arial" charset="0"/>
              </a:rPr>
              <a:t>ymptoms</a:t>
            </a:r>
            <a:r>
              <a:rPr kumimoji="0" lang="en-US" sz="1800" b="1" u="none" strike="noStrike" cap="none" normalizeH="0" baseline="0" dirty="0" smtClean="0">
                <a:ln>
                  <a:noFill/>
                </a:ln>
                <a:solidFill>
                  <a:schemeClr val="tx1"/>
                </a:solidFill>
                <a:effectLst/>
                <a:latin typeface="Arial" charset="0"/>
                <a:cs typeface="Arial" charset="0"/>
              </a:rPr>
              <a:t>:</a:t>
            </a:r>
            <a:r>
              <a:rPr kumimoji="0" lang="uk-UA" sz="1800" b="1"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smtClean="0">
                <a:ln>
                  <a:noFill/>
                </a:ln>
                <a:solidFill>
                  <a:schemeClr val="tx1"/>
                </a:solidFill>
                <a:effectLst/>
                <a:latin typeface="Arial" charset="0"/>
                <a:cs typeface="Arial" charset="0"/>
              </a:rPr>
              <a:t>(</a:t>
            </a:r>
            <a:r>
              <a:rPr kumimoji="0" lang="uk-UA" sz="1800" b="0" i="0" u="none" strike="noStrike" cap="none" normalizeH="0" baseline="0" dirty="0" err="1" smtClean="0">
                <a:ln>
                  <a:noFill/>
                </a:ln>
                <a:solidFill>
                  <a:schemeClr val="tx1"/>
                </a:solidFill>
                <a:effectLst/>
                <a:latin typeface="Arial" charset="0"/>
                <a:cs typeface="Arial" charset="0"/>
              </a:rPr>
              <a:t>e.g</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nausea</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anorexia</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fatigue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malaise</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poor</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weight</a:t>
            </a:r>
            <a:r>
              <a:rPr kumimoji="0" lang="uk-UA" sz="1800" b="0" i="0" u="none" strike="noStrike" cap="none" normalizeH="0" baseline="0" dirty="0" smtClean="0">
                <a:ln>
                  <a:noFill/>
                </a:ln>
                <a:solidFill>
                  <a:schemeClr val="tx1"/>
                </a:solidFill>
                <a:effectLst/>
                <a:latin typeface="Arial" charset="0"/>
                <a:cs typeface="Arial" charset="0"/>
              </a:rPr>
              <a:t> </a:t>
            </a:r>
            <a:r>
              <a:rPr kumimoji="0" lang="uk-UA" sz="1800" b="0" i="0" u="none" strike="noStrike" cap="none" normalizeH="0" baseline="0" dirty="0" err="1" smtClean="0">
                <a:ln>
                  <a:noFill/>
                </a:ln>
                <a:solidFill>
                  <a:schemeClr val="tx1"/>
                </a:solidFill>
                <a:effectLst/>
                <a:latin typeface="Arial" charset="0"/>
                <a:cs typeface="Arial" charset="0"/>
              </a:rPr>
              <a:t>gain</a:t>
            </a:r>
            <a:r>
              <a:rPr kumimoji="0" lang="uk-UA" sz="1800" b="0" i="0" u="none" strike="noStrike" cap="none" normalizeH="0" baseline="0" dirty="0" smtClean="0">
                <a:ln>
                  <a:noFill/>
                </a:ln>
                <a:solidFill>
                  <a:schemeClr val="tx1"/>
                </a:solidFill>
                <a:effectLst/>
                <a:latin typeface="Arial" charset="0"/>
                <a:cs typeface="Arial" charset="0"/>
              </a:rPr>
              <a:t>).</a:t>
            </a:r>
          </a:p>
        </p:txBody>
      </p:sp>
      <p:pic>
        <p:nvPicPr>
          <p:cNvPr id="1032" name="Picture 8" descr="The number 1"/>
          <p:cNvPicPr>
            <a:picLocks noChangeAspect="1" noChangeArrowheads="1"/>
          </p:cNvPicPr>
          <p:nvPr/>
        </p:nvPicPr>
        <p:blipFill>
          <a:blip r:embed="rId3" cstate="print"/>
          <a:srcRect/>
          <a:stretch>
            <a:fillRect/>
          </a:stretch>
        </p:blipFill>
        <p:spPr bwMode="auto">
          <a:xfrm>
            <a:off x="5121275" y="-595313"/>
            <a:ext cx="133350" cy="133350"/>
          </a:xfrm>
          <a:prstGeom prst="rect">
            <a:avLst/>
          </a:prstGeom>
          <a:noFill/>
        </p:spPr>
      </p:pic>
      <p:pic>
        <p:nvPicPr>
          <p:cNvPr id="1033" name="Picture 9" descr="The number 2"/>
          <p:cNvPicPr>
            <a:picLocks noChangeAspect="1" noChangeArrowheads="1"/>
          </p:cNvPicPr>
          <p:nvPr/>
        </p:nvPicPr>
        <p:blipFill>
          <a:blip r:embed="rId4" cstate="print"/>
          <a:srcRect/>
          <a:stretch>
            <a:fillRect/>
          </a:stretch>
        </p:blipFill>
        <p:spPr bwMode="auto">
          <a:xfrm>
            <a:off x="755576" y="5229200"/>
            <a:ext cx="216024" cy="216026"/>
          </a:xfrm>
          <a:prstGeom prst="rect">
            <a:avLst/>
          </a:prstGeom>
          <a:noFill/>
        </p:spPr>
      </p:pic>
      <p:pic>
        <p:nvPicPr>
          <p:cNvPr id="1034" name="Picture 10" descr="The number 3"/>
          <p:cNvPicPr>
            <a:picLocks noChangeAspect="1" noChangeArrowheads="1"/>
          </p:cNvPicPr>
          <p:nvPr/>
        </p:nvPicPr>
        <p:blipFill>
          <a:blip r:embed="rId5" cstate="print"/>
          <a:srcRect/>
          <a:stretch>
            <a:fillRect/>
          </a:stretch>
        </p:blipFill>
        <p:spPr bwMode="auto">
          <a:xfrm>
            <a:off x="14522450" y="-46038"/>
            <a:ext cx="133350" cy="133351"/>
          </a:xfrm>
          <a:prstGeom prst="rect">
            <a:avLst/>
          </a:prstGeom>
          <a:noFill/>
        </p:spPr>
      </p:pic>
      <p:pic>
        <p:nvPicPr>
          <p:cNvPr id="1036" name="Picture 12" descr="The number 4"/>
          <p:cNvPicPr>
            <a:picLocks noChangeAspect="1" noChangeArrowheads="1"/>
          </p:cNvPicPr>
          <p:nvPr/>
        </p:nvPicPr>
        <p:blipFill>
          <a:blip r:embed="rId6" cstate="print"/>
          <a:srcRect/>
          <a:stretch>
            <a:fillRect/>
          </a:stretch>
        </p:blipFill>
        <p:spPr bwMode="auto">
          <a:xfrm>
            <a:off x="3275856" y="6021288"/>
            <a:ext cx="216024" cy="216024"/>
          </a:xfrm>
          <a:prstGeom prst="rect">
            <a:avLst/>
          </a:prstGeom>
          <a:noFill/>
        </p:spPr>
      </p:pic>
      <p:sp>
        <p:nvSpPr>
          <p:cNvPr id="17" name="Прямокутник 16"/>
          <p:cNvSpPr/>
          <p:nvPr/>
        </p:nvSpPr>
        <p:spPr>
          <a:xfrm>
            <a:off x="35496" y="4854059"/>
            <a:ext cx="5112568" cy="2031325"/>
          </a:xfrm>
          <a:prstGeom prst="rect">
            <a:avLst/>
          </a:prstGeom>
        </p:spPr>
        <p:txBody>
          <a:bodyPr wrap="square">
            <a:spAutoFit/>
          </a:bodyPr>
          <a:lstStyle/>
          <a:p>
            <a:r>
              <a:rPr lang="uk-UA" i="1" dirty="0" smtClean="0">
                <a:latin typeface="Arial" charset="0"/>
                <a:cs typeface="Arial" charset="0"/>
              </a:rPr>
              <a:t>D. </a:t>
            </a:r>
            <a:r>
              <a:rPr lang="uk-UA" i="1" dirty="0" err="1" smtClean="0">
                <a:latin typeface="Arial" charset="0"/>
                <a:cs typeface="Arial" charset="0"/>
              </a:rPr>
              <a:t>fragilis</a:t>
            </a:r>
            <a:r>
              <a:rPr lang="uk-UA" dirty="0" smtClean="0">
                <a:latin typeface="Arial" charset="0"/>
                <a:cs typeface="Arial" charset="0"/>
              </a:rPr>
              <a:t> </a:t>
            </a:r>
            <a:r>
              <a:rPr lang="uk-UA" dirty="0" err="1" smtClean="0">
                <a:latin typeface="Arial" charset="0"/>
                <a:cs typeface="Arial" charset="0"/>
              </a:rPr>
              <a:t>is</a:t>
            </a:r>
            <a:r>
              <a:rPr lang="uk-UA" dirty="0" smtClean="0">
                <a:latin typeface="Arial" charset="0"/>
                <a:cs typeface="Arial" charset="0"/>
              </a:rPr>
              <a:t> </a:t>
            </a:r>
            <a:r>
              <a:rPr lang="uk-UA" dirty="0" err="1" smtClean="0">
                <a:latin typeface="Arial" charset="0"/>
                <a:cs typeface="Arial" charset="0"/>
              </a:rPr>
              <a:t>probably</a:t>
            </a:r>
            <a:r>
              <a:rPr lang="uk-UA" dirty="0" smtClean="0">
                <a:latin typeface="Arial" charset="0"/>
                <a:cs typeface="Arial" charset="0"/>
              </a:rPr>
              <a:t> </a:t>
            </a:r>
            <a:r>
              <a:rPr lang="uk-UA" dirty="0" err="1" smtClean="0">
                <a:latin typeface="Arial" charset="0"/>
                <a:cs typeface="Arial" charset="0"/>
              </a:rPr>
              <a:t>transmitted</a:t>
            </a:r>
            <a:r>
              <a:rPr lang="uk-UA" dirty="0" smtClean="0">
                <a:latin typeface="Arial" charset="0"/>
                <a:cs typeface="Arial" charset="0"/>
              </a:rPr>
              <a:t> </a:t>
            </a:r>
            <a:r>
              <a:rPr lang="uk-UA" dirty="0" err="1" smtClean="0">
                <a:latin typeface="Arial" charset="0"/>
                <a:cs typeface="Arial" charset="0"/>
              </a:rPr>
              <a:t>by</a:t>
            </a:r>
            <a:r>
              <a:rPr lang="uk-UA" dirty="0" smtClean="0">
                <a:latin typeface="Arial" charset="0"/>
                <a:cs typeface="Arial" charset="0"/>
              </a:rPr>
              <a:t> fecal-</a:t>
            </a:r>
            <a:r>
              <a:rPr lang="uk-UA" dirty="0" err="1" smtClean="0">
                <a:latin typeface="Arial" charset="0"/>
                <a:cs typeface="Arial" charset="0"/>
              </a:rPr>
              <a:t>oral</a:t>
            </a:r>
            <a:r>
              <a:rPr lang="uk-UA" dirty="0" smtClean="0">
                <a:latin typeface="Arial" charset="0"/>
                <a:cs typeface="Arial" charset="0"/>
              </a:rPr>
              <a:t> </a:t>
            </a:r>
            <a:r>
              <a:rPr lang="uk-UA" dirty="0" err="1" smtClean="0">
                <a:latin typeface="Arial" charset="0"/>
                <a:cs typeface="Arial" charset="0"/>
              </a:rPr>
              <a:t>route</a:t>
            </a:r>
            <a:r>
              <a:rPr lang="en-US" dirty="0" smtClean="0">
                <a:latin typeface="Arial" charset="0"/>
                <a:cs typeface="Arial" charset="0"/>
              </a:rPr>
              <a:t>      </a:t>
            </a:r>
            <a:r>
              <a:rPr lang="uk-UA" dirty="0" err="1" smtClean="0">
                <a:latin typeface="Arial" charset="0"/>
                <a:cs typeface="Arial" charset="0"/>
              </a:rPr>
              <a:t>and</a:t>
            </a:r>
            <a:r>
              <a:rPr lang="uk-UA" dirty="0" smtClean="0">
                <a:latin typeface="Arial" charset="0"/>
                <a:cs typeface="Arial" charset="0"/>
              </a:rPr>
              <a:t> </a:t>
            </a:r>
            <a:r>
              <a:rPr lang="uk-UA" dirty="0" err="1" smtClean="0">
                <a:latin typeface="Arial" charset="0"/>
                <a:cs typeface="Arial" charset="0"/>
              </a:rPr>
              <a:t>transmission</a:t>
            </a:r>
            <a:r>
              <a:rPr lang="uk-UA" dirty="0" smtClean="0">
                <a:latin typeface="Arial" charset="0"/>
                <a:cs typeface="Arial" charset="0"/>
              </a:rPr>
              <a:t> </a:t>
            </a:r>
            <a:r>
              <a:rPr lang="uk-UA" dirty="0" err="1" smtClean="0">
                <a:latin typeface="Arial" charset="0"/>
                <a:cs typeface="Arial" charset="0"/>
              </a:rPr>
              <a:t>via</a:t>
            </a:r>
            <a:r>
              <a:rPr lang="uk-UA" dirty="0" smtClean="0">
                <a:latin typeface="Arial" charset="0"/>
                <a:cs typeface="Arial" charset="0"/>
              </a:rPr>
              <a:t> </a:t>
            </a:r>
            <a:r>
              <a:rPr lang="uk-UA" dirty="0" err="1" smtClean="0">
                <a:latin typeface="Arial" charset="0"/>
                <a:cs typeface="Arial" charset="0"/>
              </a:rPr>
              <a:t>helminth</a:t>
            </a:r>
            <a:r>
              <a:rPr lang="uk-UA" dirty="0" smtClean="0">
                <a:latin typeface="Arial" charset="0"/>
                <a:cs typeface="Arial" charset="0"/>
              </a:rPr>
              <a:t> </a:t>
            </a:r>
            <a:r>
              <a:rPr lang="uk-UA" dirty="0" err="1" smtClean="0">
                <a:latin typeface="Arial" charset="0"/>
                <a:cs typeface="Arial" charset="0"/>
              </a:rPr>
              <a:t>eggs</a:t>
            </a:r>
            <a:r>
              <a:rPr lang="uk-UA" dirty="0" smtClean="0">
                <a:latin typeface="Arial" charset="0"/>
                <a:cs typeface="Arial" charset="0"/>
              </a:rPr>
              <a:t> (</a:t>
            </a:r>
            <a:r>
              <a:rPr lang="uk-UA" dirty="0" err="1" smtClean="0">
                <a:latin typeface="Arial" charset="0"/>
                <a:cs typeface="Arial" charset="0"/>
              </a:rPr>
              <a:t>e.g</a:t>
            </a:r>
            <a:r>
              <a:rPr lang="uk-UA" dirty="0" smtClean="0">
                <a:latin typeface="Arial" charset="0"/>
                <a:cs typeface="Arial" charset="0"/>
              </a:rPr>
              <a:t>., </a:t>
            </a:r>
            <a:r>
              <a:rPr lang="uk-UA" i="1" dirty="0" err="1" smtClean="0">
                <a:latin typeface="Arial" charset="0"/>
                <a:cs typeface="Arial" charset="0"/>
              </a:rPr>
              <a:t>Ascaris</a:t>
            </a:r>
            <a:r>
              <a:rPr lang="uk-UA" i="1" dirty="0" smtClean="0">
                <a:latin typeface="Arial" charset="0"/>
                <a:cs typeface="Arial" charset="0"/>
              </a:rPr>
              <a:t>, </a:t>
            </a:r>
            <a:r>
              <a:rPr lang="uk-UA" i="1" dirty="0" err="1" smtClean="0">
                <a:latin typeface="Arial" charset="0"/>
                <a:cs typeface="Arial" charset="0"/>
              </a:rPr>
              <a:t>Enterobius</a:t>
            </a:r>
            <a:r>
              <a:rPr lang="uk-UA" dirty="0" smtClean="0">
                <a:latin typeface="Arial" charset="0"/>
                <a:cs typeface="Arial" charset="0"/>
              </a:rPr>
              <a:t> </a:t>
            </a:r>
            <a:r>
              <a:rPr lang="uk-UA" dirty="0" err="1" smtClean="0">
                <a:latin typeface="Arial" charset="0"/>
                <a:cs typeface="Arial" charset="0"/>
              </a:rPr>
              <a:t>spp</a:t>
            </a:r>
            <a:r>
              <a:rPr lang="uk-UA" dirty="0" smtClean="0">
                <a:latin typeface="Arial" charset="0"/>
                <a:cs typeface="Arial" charset="0"/>
              </a:rPr>
              <a:t>.) </a:t>
            </a:r>
            <a:r>
              <a:rPr lang="uk-UA" dirty="0" err="1" smtClean="0">
                <a:latin typeface="Arial" charset="0"/>
                <a:cs typeface="Arial" charset="0"/>
              </a:rPr>
              <a:t>has</a:t>
            </a:r>
            <a:r>
              <a:rPr lang="uk-UA" dirty="0" smtClean="0">
                <a:latin typeface="Arial" charset="0"/>
                <a:cs typeface="Arial" charset="0"/>
              </a:rPr>
              <a:t> </a:t>
            </a:r>
            <a:r>
              <a:rPr lang="uk-UA" dirty="0" err="1" smtClean="0">
                <a:latin typeface="Arial" charset="0"/>
                <a:cs typeface="Arial" charset="0"/>
              </a:rPr>
              <a:t>been</a:t>
            </a:r>
            <a:r>
              <a:rPr lang="uk-UA" dirty="0" smtClean="0">
                <a:latin typeface="Arial" charset="0"/>
                <a:cs typeface="Arial" charset="0"/>
              </a:rPr>
              <a:t> </a:t>
            </a:r>
            <a:r>
              <a:rPr lang="uk-UA" dirty="0" err="1" smtClean="0">
                <a:latin typeface="Arial" charset="0"/>
                <a:cs typeface="Arial" charset="0"/>
              </a:rPr>
              <a:t>postulated</a:t>
            </a:r>
            <a:r>
              <a:rPr lang="en-US" dirty="0" smtClean="0">
                <a:latin typeface="Arial" charset="0"/>
                <a:cs typeface="Arial" charset="0"/>
              </a:rPr>
              <a:t> </a:t>
            </a:r>
            <a:r>
              <a:rPr lang="en-US" b="1" dirty="0" smtClean="0">
                <a:solidFill>
                  <a:schemeClr val="tx2">
                    <a:lumMod val="60000"/>
                    <a:lumOff val="40000"/>
                  </a:schemeClr>
                </a:solidFill>
                <a:latin typeface="Arial" charset="0"/>
                <a:cs typeface="Arial" charset="0"/>
              </a:rPr>
              <a:t>(3)</a:t>
            </a:r>
            <a:r>
              <a:rPr lang="uk-UA" dirty="0" smtClean="0">
                <a:latin typeface="Arial" charset="0"/>
                <a:cs typeface="Arial" charset="0"/>
              </a:rPr>
              <a:t> </a:t>
            </a:r>
            <a:r>
              <a:rPr lang="uk-UA" dirty="0" err="1" smtClean="0">
                <a:latin typeface="Arial" charset="0"/>
                <a:cs typeface="Arial" charset="0"/>
              </a:rPr>
              <a:t>Trophozoites</a:t>
            </a:r>
            <a:r>
              <a:rPr lang="uk-UA" dirty="0" smtClean="0">
                <a:latin typeface="Arial" charset="0"/>
                <a:cs typeface="Arial" charset="0"/>
              </a:rPr>
              <a:t> </a:t>
            </a:r>
            <a:r>
              <a:rPr lang="uk-UA" dirty="0" err="1" smtClean="0">
                <a:latin typeface="Arial" charset="0"/>
                <a:cs typeface="Arial" charset="0"/>
              </a:rPr>
              <a:t>of</a:t>
            </a:r>
            <a:r>
              <a:rPr lang="uk-UA" dirty="0" smtClean="0">
                <a:latin typeface="Arial" charset="0"/>
                <a:cs typeface="Arial" charset="0"/>
              </a:rPr>
              <a:t> </a:t>
            </a:r>
            <a:r>
              <a:rPr lang="uk-UA" i="1" dirty="0" smtClean="0">
                <a:latin typeface="Arial" charset="0"/>
                <a:cs typeface="Arial" charset="0"/>
              </a:rPr>
              <a:t>D. </a:t>
            </a:r>
            <a:r>
              <a:rPr lang="uk-UA" i="1" dirty="0" err="1" smtClean="0">
                <a:latin typeface="Arial" charset="0"/>
                <a:cs typeface="Arial" charset="0"/>
              </a:rPr>
              <a:t>fragilis</a:t>
            </a:r>
            <a:r>
              <a:rPr lang="uk-UA" dirty="0" smtClean="0">
                <a:latin typeface="Arial" charset="0"/>
                <a:cs typeface="Arial" charset="0"/>
              </a:rPr>
              <a:t> </a:t>
            </a:r>
            <a:r>
              <a:rPr lang="uk-UA" dirty="0" err="1" smtClean="0">
                <a:latin typeface="Arial" charset="0"/>
                <a:cs typeface="Arial" charset="0"/>
              </a:rPr>
              <a:t>have</a:t>
            </a:r>
            <a:r>
              <a:rPr lang="uk-UA" dirty="0" smtClean="0">
                <a:latin typeface="Arial" charset="0"/>
                <a:cs typeface="Arial" charset="0"/>
              </a:rPr>
              <a:t> </a:t>
            </a:r>
            <a:r>
              <a:rPr lang="uk-UA" dirty="0" err="1" smtClean="0">
                <a:latin typeface="Arial" charset="0"/>
                <a:cs typeface="Arial" charset="0"/>
              </a:rPr>
              <a:t>characteristically</a:t>
            </a:r>
            <a:r>
              <a:rPr lang="uk-UA" dirty="0" smtClean="0">
                <a:latin typeface="Arial" charset="0"/>
                <a:cs typeface="Arial" charset="0"/>
              </a:rPr>
              <a:t> </a:t>
            </a:r>
            <a:r>
              <a:rPr lang="en-US" dirty="0" smtClean="0">
                <a:latin typeface="Arial" charset="0"/>
                <a:cs typeface="Arial" charset="0"/>
              </a:rPr>
              <a:t>1-2 </a:t>
            </a:r>
            <a:r>
              <a:rPr lang="uk-UA" dirty="0" err="1" smtClean="0">
                <a:latin typeface="Arial" charset="0"/>
                <a:cs typeface="Arial" charset="0"/>
              </a:rPr>
              <a:t>nuclei</a:t>
            </a:r>
            <a:r>
              <a:rPr lang="uk-UA" dirty="0" smtClean="0">
                <a:latin typeface="Arial" charset="0"/>
                <a:cs typeface="Arial" charset="0"/>
              </a:rPr>
              <a:t> (</a:t>
            </a:r>
            <a:r>
              <a:rPr lang="en-US" dirty="0" smtClean="0">
                <a:latin typeface="Arial" charset="0"/>
                <a:cs typeface="Arial" charset="0"/>
              </a:rPr>
              <a:t>        </a:t>
            </a:r>
            <a:r>
              <a:rPr lang="uk-UA" dirty="0" smtClean="0">
                <a:latin typeface="Arial" charset="0"/>
                <a:cs typeface="Arial" charset="0"/>
              </a:rPr>
              <a:t>), </a:t>
            </a:r>
            <a:r>
              <a:rPr lang="uk-UA" dirty="0" err="1" smtClean="0">
                <a:latin typeface="Arial" charset="0"/>
                <a:cs typeface="Arial" charset="0"/>
              </a:rPr>
              <a:t>and</a:t>
            </a:r>
            <a:r>
              <a:rPr lang="uk-UA" dirty="0" smtClean="0">
                <a:latin typeface="Arial" charset="0"/>
                <a:cs typeface="Arial" charset="0"/>
              </a:rPr>
              <a:t> </a:t>
            </a:r>
            <a:r>
              <a:rPr lang="uk-UA" dirty="0" err="1" smtClean="0">
                <a:latin typeface="Arial" charset="0"/>
                <a:cs typeface="Arial" charset="0"/>
              </a:rPr>
              <a:t>it</a:t>
            </a:r>
            <a:r>
              <a:rPr lang="uk-UA" dirty="0" smtClean="0">
                <a:latin typeface="Arial" charset="0"/>
                <a:cs typeface="Arial" charset="0"/>
              </a:rPr>
              <a:t> </a:t>
            </a:r>
            <a:r>
              <a:rPr lang="uk-UA" dirty="0" err="1" smtClean="0">
                <a:latin typeface="Arial" charset="0"/>
                <a:cs typeface="Arial" charset="0"/>
              </a:rPr>
              <a:t>is</a:t>
            </a:r>
            <a:r>
              <a:rPr lang="uk-UA" dirty="0" smtClean="0">
                <a:latin typeface="Arial" charset="0"/>
                <a:cs typeface="Arial" charset="0"/>
              </a:rPr>
              <a:t> </a:t>
            </a:r>
            <a:r>
              <a:rPr lang="uk-UA" dirty="0" err="1" smtClean="0">
                <a:latin typeface="Arial" charset="0"/>
                <a:cs typeface="Arial" charset="0"/>
              </a:rPr>
              <a:t>found</a:t>
            </a:r>
            <a:r>
              <a:rPr lang="uk-UA" dirty="0" smtClean="0">
                <a:latin typeface="Arial" charset="0"/>
                <a:cs typeface="Arial" charset="0"/>
              </a:rPr>
              <a:t> </a:t>
            </a:r>
            <a:r>
              <a:rPr lang="uk-UA" dirty="0" err="1" smtClean="0">
                <a:latin typeface="Arial" charset="0"/>
                <a:cs typeface="Arial" charset="0"/>
              </a:rPr>
              <a:t>in</a:t>
            </a:r>
            <a:r>
              <a:rPr lang="uk-UA" dirty="0" smtClean="0">
                <a:latin typeface="Arial" charset="0"/>
                <a:cs typeface="Arial" charset="0"/>
              </a:rPr>
              <a:t> </a:t>
            </a:r>
            <a:r>
              <a:rPr lang="uk-UA" dirty="0" err="1" smtClean="0">
                <a:latin typeface="Arial" charset="0"/>
                <a:cs typeface="Arial" charset="0"/>
              </a:rPr>
              <a:t>children</a:t>
            </a:r>
            <a:r>
              <a:rPr lang="uk-UA" dirty="0" smtClean="0">
                <a:latin typeface="Arial" charset="0"/>
                <a:cs typeface="Arial" charset="0"/>
              </a:rPr>
              <a:t> </a:t>
            </a:r>
            <a:r>
              <a:rPr lang="uk-UA" dirty="0" err="1" smtClean="0">
                <a:latin typeface="Arial" charset="0"/>
                <a:cs typeface="Arial" charset="0"/>
              </a:rPr>
              <a:t>complaining</a:t>
            </a:r>
            <a:r>
              <a:rPr lang="uk-UA" dirty="0" smtClean="0">
                <a:latin typeface="Arial" charset="0"/>
                <a:cs typeface="Arial" charset="0"/>
              </a:rPr>
              <a:t> </a:t>
            </a:r>
            <a:r>
              <a:rPr lang="uk-UA" dirty="0" err="1" smtClean="0">
                <a:latin typeface="Arial" charset="0"/>
                <a:cs typeface="Arial" charset="0"/>
              </a:rPr>
              <a:t>of</a:t>
            </a:r>
            <a:r>
              <a:rPr lang="uk-UA" dirty="0" smtClean="0">
                <a:latin typeface="Arial" charset="0"/>
                <a:cs typeface="Arial" charset="0"/>
              </a:rPr>
              <a:t> </a:t>
            </a:r>
            <a:r>
              <a:rPr lang="uk-UA" dirty="0" err="1" smtClean="0">
                <a:latin typeface="Arial" charset="0"/>
                <a:cs typeface="Arial" charset="0"/>
              </a:rPr>
              <a:t>intestinal</a:t>
            </a:r>
            <a:r>
              <a:rPr lang="uk-UA" dirty="0" smtClean="0">
                <a:latin typeface="Arial" charset="0"/>
                <a:cs typeface="Arial" charset="0"/>
              </a:rPr>
              <a:t> (</a:t>
            </a:r>
            <a:r>
              <a:rPr lang="uk-UA" dirty="0" err="1" smtClean="0">
                <a:latin typeface="Arial" charset="0"/>
                <a:cs typeface="Arial" charset="0"/>
              </a:rPr>
              <a:t>e.g</a:t>
            </a:r>
            <a:r>
              <a:rPr lang="uk-UA" dirty="0" smtClean="0">
                <a:latin typeface="Arial" charset="0"/>
                <a:cs typeface="Arial" charset="0"/>
              </a:rPr>
              <a:t>., </a:t>
            </a:r>
            <a:r>
              <a:rPr lang="uk-UA" dirty="0" err="1" smtClean="0">
                <a:latin typeface="Arial" charset="0"/>
                <a:cs typeface="Arial" charset="0"/>
              </a:rPr>
              <a:t>intermittent</a:t>
            </a:r>
            <a:r>
              <a:rPr lang="uk-UA" dirty="0" smtClean="0">
                <a:latin typeface="Arial" charset="0"/>
                <a:cs typeface="Arial" charset="0"/>
              </a:rPr>
              <a:t> </a:t>
            </a:r>
            <a:r>
              <a:rPr lang="uk-UA" dirty="0" err="1" smtClean="0">
                <a:latin typeface="Arial" charset="0"/>
                <a:cs typeface="Arial" charset="0"/>
              </a:rPr>
              <a:t>diarrhea</a:t>
            </a:r>
            <a:r>
              <a:rPr lang="uk-UA" dirty="0" smtClean="0">
                <a:latin typeface="Arial" charset="0"/>
                <a:cs typeface="Arial" charset="0"/>
              </a:rPr>
              <a:t>, </a:t>
            </a:r>
            <a:r>
              <a:rPr lang="uk-UA" dirty="0" err="1" smtClean="0">
                <a:latin typeface="Arial" charset="0"/>
                <a:cs typeface="Arial" charset="0"/>
              </a:rPr>
              <a:t>abdominal</a:t>
            </a:r>
            <a:r>
              <a:rPr lang="uk-UA" dirty="0" smtClean="0">
                <a:latin typeface="Arial" charset="0"/>
                <a:cs typeface="Arial" charset="0"/>
              </a:rPr>
              <a:t> </a:t>
            </a:r>
            <a:r>
              <a:rPr lang="uk-UA" dirty="0" err="1" smtClean="0">
                <a:latin typeface="Arial" charset="0"/>
                <a:cs typeface="Arial" charset="0"/>
              </a:rPr>
              <a:t>pain</a:t>
            </a:r>
            <a:r>
              <a:rPr lang="uk-UA" dirty="0" smtClean="0">
                <a:latin typeface="Arial" charset="0"/>
                <a:cs typeface="Arial" charset="0"/>
              </a:rPr>
              <a:t>) </a:t>
            </a:r>
            <a:r>
              <a:rPr lang="uk-UA" dirty="0" err="1" smtClean="0">
                <a:latin typeface="Arial" charset="0"/>
                <a:cs typeface="Arial" charset="0"/>
              </a:rPr>
              <a:t>and</a:t>
            </a:r>
            <a:r>
              <a:rPr lang="uk-UA" dirty="0" smtClean="0">
                <a:latin typeface="Arial" charset="0"/>
                <a:cs typeface="Arial" charset="0"/>
              </a:rPr>
              <a:t> </a:t>
            </a:r>
            <a:r>
              <a:rPr lang="uk-UA" dirty="0" err="1" smtClean="0">
                <a:latin typeface="Arial" charset="0"/>
                <a:cs typeface="Arial" charset="0"/>
              </a:rPr>
              <a:t>other</a:t>
            </a:r>
            <a:r>
              <a:rPr lang="en-US" dirty="0" smtClean="0">
                <a:latin typeface="Arial" charset="0"/>
                <a:cs typeface="Arial" charset="0"/>
              </a:rPr>
              <a:t>.</a:t>
            </a:r>
            <a:r>
              <a:rPr lang="uk-UA" dirty="0" smtClean="0">
                <a:latin typeface="Arial" charset="0"/>
                <a:cs typeface="Arial" charset="0"/>
              </a:rPr>
              <a:t> </a:t>
            </a:r>
            <a:endParaRPr lang="uk-UA" dirty="0"/>
          </a:p>
        </p:txBody>
      </p:sp>
      <p:pic>
        <p:nvPicPr>
          <p:cNvPr id="11" name="Picture 11" descr="The number 1"/>
          <p:cNvPicPr>
            <a:picLocks noChangeAspect="1" noChangeArrowheads="1"/>
          </p:cNvPicPr>
          <p:nvPr/>
        </p:nvPicPr>
        <p:blipFill>
          <a:blip r:embed="rId3" cstate="print"/>
          <a:srcRect/>
          <a:stretch>
            <a:fillRect/>
          </a:stretch>
        </p:blipFill>
        <p:spPr bwMode="auto">
          <a:xfrm>
            <a:off x="7740352" y="2564904"/>
            <a:ext cx="216024" cy="216024"/>
          </a:xfrm>
          <a:prstGeom prst="rect">
            <a:avLst/>
          </a:prstGeom>
          <a:noFill/>
        </p:spPr>
      </p:pic>
      <p:pic>
        <p:nvPicPr>
          <p:cNvPr id="12" name="Picture 11" descr="The number 1"/>
          <p:cNvPicPr>
            <a:picLocks noChangeAspect="1" noChangeArrowheads="1"/>
          </p:cNvPicPr>
          <p:nvPr/>
        </p:nvPicPr>
        <p:blipFill>
          <a:blip r:embed="rId3" cstate="print"/>
          <a:srcRect/>
          <a:stretch>
            <a:fillRect/>
          </a:stretch>
        </p:blipFill>
        <p:spPr bwMode="auto">
          <a:xfrm>
            <a:off x="2987824" y="6021288"/>
            <a:ext cx="216024" cy="216024"/>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576064"/>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b="1" i="1" dirty="0" smtClean="0"/>
              <a:t>Cryptosporidium</a:t>
            </a:r>
            <a:r>
              <a:rPr lang="en-US" dirty="0" smtClean="0"/>
              <a:t>  &amp; cryptosporidiosis</a:t>
            </a:r>
            <a:endParaRPr lang="uk-UA" dirty="0"/>
          </a:p>
        </p:txBody>
      </p:sp>
      <p:sp>
        <p:nvSpPr>
          <p:cNvPr id="3" name="Місце для вмісту 2"/>
          <p:cNvSpPr>
            <a:spLocks noGrp="1"/>
          </p:cNvSpPr>
          <p:nvPr>
            <p:ph idx="1"/>
          </p:nvPr>
        </p:nvSpPr>
        <p:spPr>
          <a:xfrm>
            <a:off x="0" y="620688"/>
            <a:ext cx="9144000" cy="6237312"/>
          </a:xfrm>
        </p:spPr>
        <p:txBody>
          <a:bodyPr>
            <a:normAutofit fontScale="55000" lnSpcReduction="20000"/>
          </a:bodyPr>
          <a:lstStyle/>
          <a:p>
            <a:pPr marL="0" indent="0"/>
            <a:r>
              <a:rPr lang="en-US" sz="3400" b="1" dirty="0" smtClean="0">
                <a:latin typeface="Arial" pitchFamily="34" charset="0"/>
                <a:cs typeface="Arial" pitchFamily="34" charset="0"/>
              </a:rPr>
              <a:t>Geographic Distribution: </a:t>
            </a:r>
            <a:r>
              <a:rPr lang="en-US" sz="3400" dirty="0" smtClean="0">
                <a:latin typeface="Arial" pitchFamily="34" charset="0"/>
                <a:cs typeface="Arial" pitchFamily="34" charset="0"/>
              </a:rPr>
              <a:t>Worldwide. Reported in several countries, e. g.  waterborne outbreak in Milwaukee (Wisconsin) in 1993.  400,000 people were affected .</a:t>
            </a:r>
          </a:p>
          <a:p>
            <a:pPr marL="0" indent="0"/>
            <a:r>
              <a:rPr lang="en-US" sz="3400" b="1" dirty="0" smtClean="0">
                <a:latin typeface="Arial" pitchFamily="34" charset="0"/>
                <a:cs typeface="Arial" pitchFamily="34" charset="0"/>
              </a:rPr>
              <a:t>Symptoms</a:t>
            </a:r>
            <a:r>
              <a:rPr lang="en-US" sz="3400" dirty="0" smtClean="0">
                <a:latin typeface="Arial" pitchFamily="34" charset="0"/>
                <a:cs typeface="Arial" pitchFamily="34" charset="0"/>
              </a:rPr>
              <a:t>: from asymptomatic infections to severe, life-threatening illness; incubation period ≈7 days (2 - 10 days). Watery diarrhea is the most frequent, and can be accompanied by dehydration, weight loss, abdominal pain, fever, nausea, vomiting. In </a:t>
            </a:r>
            <a:r>
              <a:rPr lang="en-US" sz="3400" dirty="0" err="1" smtClean="0">
                <a:latin typeface="Arial" pitchFamily="34" charset="0"/>
                <a:cs typeface="Arial" pitchFamily="34" charset="0"/>
              </a:rPr>
              <a:t>immunocompetent</a:t>
            </a:r>
            <a:r>
              <a:rPr lang="en-US" sz="3400" dirty="0" smtClean="0">
                <a:latin typeface="Arial" pitchFamily="34" charset="0"/>
                <a:cs typeface="Arial" pitchFamily="34" charset="0"/>
              </a:rPr>
              <a:t> persons lasts (1-2 weeks); they can be chronic and more severe in </a:t>
            </a:r>
            <a:r>
              <a:rPr lang="en-US" sz="3400" dirty="0" err="1" smtClean="0">
                <a:latin typeface="Arial" pitchFamily="34" charset="0"/>
                <a:cs typeface="Arial" pitchFamily="34" charset="0"/>
              </a:rPr>
              <a:t>immunocompromised</a:t>
            </a:r>
            <a:r>
              <a:rPr lang="en-US" sz="3400" dirty="0" smtClean="0">
                <a:latin typeface="Arial" pitchFamily="34" charset="0"/>
                <a:cs typeface="Arial" pitchFamily="34" charset="0"/>
              </a:rPr>
              <a:t> patients, especially those with CD4 counts &lt; 200/µl. </a:t>
            </a:r>
          </a:p>
          <a:p>
            <a:pPr marL="0" indent="0"/>
            <a:r>
              <a:rPr lang="en-US" sz="3400" b="1" dirty="0" smtClean="0">
                <a:latin typeface="Arial" pitchFamily="34" charset="0"/>
                <a:cs typeface="Arial" pitchFamily="34" charset="0"/>
              </a:rPr>
              <a:t>small intestine </a:t>
            </a:r>
            <a:r>
              <a:rPr lang="en-US" sz="3400" dirty="0" smtClean="0">
                <a:latin typeface="Arial" pitchFamily="34" charset="0"/>
                <a:cs typeface="Arial" pitchFamily="34" charset="0"/>
              </a:rPr>
              <a:t>is most commonly affected, infections have also been found in </a:t>
            </a:r>
            <a:r>
              <a:rPr lang="en-US" sz="3400" b="1" dirty="0" smtClean="0">
                <a:latin typeface="Arial" pitchFamily="34" charset="0"/>
                <a:cs typeface="Arial" pitchFamily="34" charset="0"/>
              </a:rPr>
              <a:t>digestive tract organs</a:t>
            </a:r>
            <a:r>
              <a:rPr lang="en-US" sz="3400" dirty="0" smtClean="0">
                <a:latin typeface="Arial" pitchFamily="34" charset="0"/>
                <a:cs typeface="Arial" pitchFamily="34" charset="0"/>
              </a:rPr>
              <a:t>, the </a:t>
            </a:r>
            <a:r>
              <a:rPr lang="en-US" sz="3400" b="1" dirty="0" smtClean="0">
                <a:latin typeface="Arial" pitchFamily="34" charset="0"/>
                <a:cs typeface="Arial" pitchFamily="34" charset="0"/>
              </a:rPr>
              <a:t>lungs</a:t>
            </a:r>
            <a:r>
              <a:rPr lang="en-US" sz="3400" dirty="0" smtClean="0">
                <a:latin typeface="Arial" pitchFamily="34" charset="0"/>
                <a:cs typeface="Arial" pitchFamily="34" charset="0"/>
              </a:rPr>
              <a:t>, and possibly </a:t>
            </a:r>
            <a:r>
              <a:rPr lang="en-US" sz="3400" b="1" dirty="0" smtClean="0">
                <a:latin typeface="Arial" pitchFamily="34" charset="0"/>
                <a:cs typeface="Arial" pitchFamily="34" charset="0"/>
              </a:rPr>
              <a:t>conjunctiva</a:t>
            </a:r>
            <a:r>
              <a:rPr lang="en-US" sz="3400" dirty="0" smtClean="0">
                <a:latin typeface="Arial" pitchFamily="34" charset="0"/>
                <a:cs typeface="Arial" pitchFamily="34" charset="0"/>
              </a:rPr>
              <a:t>.</a:t>
            </a:r>
          </a:p>
          <a:p>
            <a:pPr marL="0" lvl="0" indent="0" eaLnBrk="0" fontAlgn="base" hangingPunct="0">
              <a:spcBef>
                <a:spcPct val="0"/>
              </a:spcBef>
              <a:spcAft>
                <a:spcPct val="0"/>
              </a:spcAft>
              <a:buNone/>
            </a:pPr>
            <a:r>
              <a:rPr lang="en-US" sz="3400" dirty="0" smtClean="0">
                <a:latin typeface="Arial" pitchFamily="34" charset="0"/>
                <a:cs typeface="Arial" pitchFamily="34" charset="0"/>
              </a:rPr>
              <a:t>Many </a:t>
            </a:r>
            <a:r>
              <a:rPr lang="en-US" sz="3400" i="1" dirty="0" smtClean="0">
                <a:latin typeface="Arial" pitchFamily="34" charset="0"/>
                <a:cs typeface="Arial" pitchFamily="34" charset="0"/>
              </a:rPr>
              <a:t>Cryptosporidium</a:t>
            </a:r>
            <a:r>
              <a:rPr lang="en-US" sz="3400" dirty="0" smtClean="0">
                <a:latin typeface="Arial" pitchFamily="34" charset="0"/>
                <a:cs typeface="Arial" pitchFamily="34" charset="0"/>
              </a:rPr>
              <a:t> sp. exist that infect humans and a wide range of animals. Although </a:t>
            </a:r>
            <a:r>
              <a:rPr lang="en-US" sz="3400" i="1" dirty="0" smtClean="0">
                <a:latin typeface="Arial" pitchFamily="34" charset="0"/>
                <a:cs typeface="Arial" pitchFamily="34" charset="0"/>
              </a:rPr>
              <a:t>C. </a:t>
            </a:r>
            <a:r>
              <a:rPr lang="en-US" sz="3400" i="1" dirty="0" err="1" smtClean="0">
                <a:latin typeface="Arial" pitchFamily="34" charset="0"/>
                <a:cs typeface="Arial" pitchFamily="34" charset="0"/>
              </a:rPr>
              <a:t>parvum</a:t>
            </a:r>
            <a:r>
              <a:rPr lang="en-US" sz="3400" dirty="0" smtClean="0">
                <a:latin typeface="Arial" pitchFamily="34" charset="0"/>
                <a:cs typeface="Arial" pitchFamily="34" charset="0"/>
              </a:rPr>
              <a:t> &amp; </a:t>
            </a:r>
            <a:r>
              <a:rPr lang="en-US" sz="3400" i="1" dirty="0" smtClean="0">
                <a:latin typeface="Arial" pitchFamily="34" charset="0"/>
                <a:cs typeface="Arial" pitchFamily="34" charset="0"/>
              </a:rPr>
              <a:t>C. </a:t>
            </a:r>
            <a:r>
              <a:rPr lang="en-US" sz="3400" i="1" dirty="0" err="1" smtClean="0">
                <a:latin typeface="Arial" pitchFamily="34" charset="0"/>
                <a:cs typeface="Arial" pitchFamily="34" charset="0"/>
              </a:rPr>
              <a:t>hominis</a:t>
            </a:r>
            <a:r>
              <a:rPr lang="en-US" sz="3400" dirty="0" smtClean="0">
                <a:latin typeface="Arial" pitchFamily="34" charset="0"/>
                <a:cs typeface="Arial" pitchFamily="34" charset="0"/>
              </a:rPr>
              <a:t> are the most prevalent species causing disease in humans, infections by </a:t>
            </a:r>
            <a:r>
              <a:rPr lang="en-US" sz="3400" i="1" dirty="0" smtClean="0">
                <a:latin typeface="Arial" pitchFamily="34" charset="0"/>
                <a:cs typeface="Arial" pitchFamily="34" charset="0"/>
              </a:rPr>
              <a:t>C. </a:t>
            </a:r>
            <a:r>
              <a:rPr lang="en-US" sz="3400" i="1" dirty="0" err="1" smtClean="0">
                <a:latin typeface="Arial" pitchFamily="34" charset="0"/>
                <a:cs typeface="Arial" pitchFamily="34" charset="0"/>
              </a:rPr>
              <a:t>felis</a:t>
            </a:r>
            <a:r>
              <a:rPr lang="en-US" sz="3400" dirty="0" smtClean="0">
                <a:latin typeface="Arial" pitchFamily="34" charset="0"/>
                <a:cs typeface="Arial" pitchFamily="34" charset="0"/>
              </a:rPr>
              <a:t>, </a:t>
            </a:r>
            <a:r>
              <a:rPr lang="en-US" sz="3400" i="1" dirty="0" smtClean="0">
                <a:latin typeface="Arial" pitchFamily="34" charset="0"/>
                <a:cs typeface="Arial" pitchFamily="34" charset="0"/>
              </a:rPr>
              <a:t>C. </a:t>
            </a:r>
            <a:r>
              <a:rPr lang="en-US" sz="3400" i="1" dirty="0" err="1" smtClean="0">
                <a:latin typeface="Arial" pitchFamily="34" charset="0"/>
                <a:cs typeface="Arial" pitchFamily="34" charset="0"/>
              </a:rPr>
              <a:t>meleagridis</a:t>
            </a:r>
            <a:r>
              <a:rPr lang="en-US" sz="3400" dirty="0" smtClean="0">
                <a:latin typeface="Arial" pitchFamily="34" charset="0"/>
                <a:cs typeface="Arial" pitchFamily="34" charset="0"/>
              </a:rPr>
              <a:t>, </a:t>
            </a:r>
            <a:r>
              <a:rPr lang="en-US" sz="3400" i="1" dirty="0" smtClean="0">
                <a:latin typeface="Arial" pitchFamily="34" charset="0"/>
                <a:cs typeface="Arial" pitchFamily="34" charset="0"/>
              </a:rPr>
              <a:t>C. </a:t>
            </a:r>
            <a:r>
              <a:rPr lang="en-US" sz="3400" i="1" dirty="0" err="1" smtClean="0">
                <a:latin typeface="Arial" pitchFamily="34" charset="0"/>
                <a:cs typeface="Arial" pitchFamily="34" charset="0"/>
              </a:rPr>
              <a:t>canis</a:t>
            </a:r>
            <a:r>
              <a:rPr lang="en-US" sz="3400" dirty="0" smtClean="0">
                <a:latin typeface="Arial" pitchFamily="34" charset="0"/>
                <a:cs typeface="Arial" pitchFamily="34" charset="0"/>
              </a:rPr>
              <a:t>, and </a:t>
            </a:r>
            <a:r>
              <a:rPr lang="en-US" sz="3400" i="1" dirty="0" smtClean="0">
                <a:latin typeface="Arial" pitchFamily="34" charset="0"/>
                <a:cs typeface="Arial" pitchFamily="34" charset="0"/>
              </a:rPr>
              <a:t>C. </a:t>
            </a:r>
            <a:r>
              <a:rPr lang="en-US" sz="3400" i="1" dirty="0" err="1" smtClean="0">
                <a:latin typeface="Arial" pitchFamily="34" charset="0"/>
                <a:cs typeface="Arial" pitchFamily="34" charset="0"/>
              </a:rPr>
              <a:t>muris</a:t>
            </a:r>
            <a:r>
              <a:rPr lang="en-US" sz="3400" dirty="0" smtClean="0">
                <a:latin typeface="Arial" pitchFamily="34" charset="0"/>
                <a:cs typeface="Arial" pitchFamily="34" charset="0"/>
              </a:rPr>
              <a:t> have also been reported. </a:t>
            </a:r>
          </a:p>
          <a:p>
            <a:pPr marL="0" lvl="0" indent="0" eaLnBrk="0" fontAlgn="base" hangingPunct="0">
              <a:spcBef>
                <a:spcPct val="0"/>
              </a:spcBef>
              <a:spcAft>
                <a:spcPct val="0"/>
              </a:spcAft>
              <a:buNone/>
            </a:pPr>
            <a:r>
              <a:rPr lang="en-US" sz="3400" b="1" dirty="0" smtClean="0">
                <a:latin typeface="Arial" pitchFamily="34" charset="0"/>
                <a:cs typeface="Arial" pitchFamily="34" charset="0"/>
              </a:rPr>
              <a:t>       </a:t>
            </a:r>
            <a:r>
              <a:rPr lang="ru-RU" sz="3400" b="1" dirty="0" err="1" smtClean="0">
                <a:latin typeface="Arial" pitchFamily="34" charset="0"/>
                <a:cs typeface="Arial" pitchFamily="34" charset="0"/>
              </a:rPr>
              <a:t>Transmission</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human-to-human</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fecal-oral</a:t>
            </a:r>
            <a:r>
              <a:rPr lang="en-US" sz="3400" dirty="0" smtClean="0">
                <a:latin typeface="Arial" pitchFamily="34" charset="0"/>
                <a:cs typeface="Arial" pitchFamily="34" charset="0"/>
              </a:rPr>
              <a:t>,</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animal-to-person</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or</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waterborne</a:t>
            </a:r>
            <a:r>
              <a:rPr lang="ru-RU" sz="3400" dirty="0" smtClean="0">
                <a:latin typeface="Arial" pitchFamily="34" charset="0"/>
                <a:cs typeface="Arial" pitchFamily="34" charset="0"/>
              </a:rPr>
              <a:t>.</a:t>
            </a:r>
            <a:r>
              <a:rPr lang="en-US" sz="3400" dirty="0" smtClean="0">
                <a:latin typeface="Arial" pitchFamily="34" charset="0"/>
                <a:cs typeface="Arial" pitchFamily="34" charset="0"/>
              </a:rPr>
              <a:t> </a:t>
            </a:r>
          </a:p>
          <a:p>
            <a:pPr marL="0" lvl="0" indent="0" eaLnBrk="0" fontAlgn="base" hangingPunct="0">
              <a:spcBef>
                <a:spcPct val="0"/>
              </a:spcBef>
              <a:spcAft>
                <a:spcPct val="0"/>
              </a:spcAft>
              <a:buNone/>
            </a:pPr>
            <a:r>
              <a:rPr lang="ru-RU" sz="3400" i="1" dirty="0" err="1" smtClean="0">
                <a:latin typeface="Arial" pitchFamily="34" charset="0"/>
                <a:cs typeface="Arial" pitchFamily="34" charset="0"/>
              </a:rPr>
              <a:t>Cryptosporidium</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oocy</a:t>
            </a:r>
            <a:r>
              <a:rPr lang="en-US" sz="3400" dirty="0" smtClean="0">
                <a:latin typeface="Arial" pitchFamily="34" charset="0"/>
                <a:cs typeface="Arial" pitchFamily="34" charset="0"/>
              </a:rPr>
              <a:t>s</a:t>
            </a:r>
            <a:r>
              <a:rPr lang="ru-RU" sz="3400" dirty="0" err="1" smtClean="0">
                <a:latin typeface="Arial" pitchFamily="34" charset="0"/>
                <a:cs typeface="Arial" pitchFamily="34" charset="0"/>
              </a:rPr>
              <a:t>ts</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are</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highly</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infectious</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with</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an</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infective</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dose</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of</a:t>
            </a:r>
            <a:r>
              <a:rPr lang="ru-RU" sz="3400" dirty="0" smtClean="0">
                <a:latin typeface="Arial" pitchFamily="34" charset="0"/>
                <a:cs typeface="Arial" pitchFamily="34" charset="0"/>
              </a:rPr>
              <a:t> 10-1000 </a:t>
            </a:r>
            <a:r>
              <a:rPr lang="ru-RU" sz="3400" dirty="0" err="1" smtClean="0">
                <a:latin typeface="Arial" pitchFamily="34" charset="0"/>
                <a:cs typeface="Arial" pitchFamily="34" charset="0"/>
              </a:rPr>
              <a:t>oocy</a:t>
            </a:r>
            <a:r>
              <a:rPr lang="en-US" sz="3400" dirty="0" smtClean="0">
                <a:latin typeface="Arial" pitchFamily="34" charset="0"/>
                <a:cs typeface="Arial" pitchFamily="34" charset="0"/>
              </a:rPr>
              <a:t>s</a:t>
            </a:r>
            <a:r>
              <a:rPr lang="ru-RU" sz="3400" dirty="0" err="1" smtClean="0">
                <a:latin typeface="Arial" pitchFamily="34" charset="0"/>
                <a:cs typeface="Arial" pitchFamily="34" charset="0"/>
              </a:rPr>
              <a:t>ts</a:t>
            </a:r>
            <a:r>
              <a:rPr lang="en-US" sz="3400" dirty="0" smtClean="0">
                <a:latin typeface="Arial" pitchFamily="34" charset="0"/>
                <a:cs typeface="Arial" pitchFamily="34" charset="0"/>
              </a:rPr>
              <a:t>. </a:t>
            </a:r>
            <a:r>
              <a:rPr lang="ru-RU" sz="3400" dirty="0" err="1" smtClean="0">
                <a:latin typeface="Arial" pitchFamily="34" charset="0"/>
                <a:cs typeface="Arial" pitchFamily="34" charset="0"/>
              </a:rPr>
              <a:t>Oocy</a:t>
            </a:r>
            <a:r>
              <a:rPr lang="en-US" sz="3400" dirty="0" smtClean="0">
                <a:latin typeface="Arial" pitchFamily="34" charset="0"/>
                <a:cs typeface="Arial" pitchFamily="34" charset="0"/>
              </a:rPr>
              <a:t>s</a:t>
            </a:r>
            <a:r>
              <a:rPr lang="ru-RU" sz="3400" dirty="0" err="1" smtClean="0">
                <a:latin typeface="Arial" pitchFamily="34" charset="0"/>
                <a:cs typeface="Arial" pitchFamily="34" charset="0"/>
              </a:rPr>
              <a:t>ts</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produce</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forms</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that</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invade</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the</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intestinal</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cells</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but</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are</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located</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in</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the</a:t>
            </a:r>
            <a:r>
              <a:rPr lang="ru-RU" sz="3400" dirty="0" smtClean="0">
                <a:latin typeface="Arial" pitchFamily="34" charset="0"/>
                <a:cs typeface="Arial" pitchFamily="34" charset="0"/>
              </a:rPr>
              <a:t> </a:t>
            </a:r>
            <a:r>
              <a:rPr lang="ru-RU" sz="3400" b="1" dirty="0" err="1" smtClean="0">
                <a:latin typeface="Arial" pitchFamily="34" charset="0"/>
                <a:cs typeface="Arial" pitchFamily="34" charset="0"/>
              </a:rPr>
              <a:t>extracytoplasmic</a:t>
            </a:r>
            <a:r>
              <a:rPr lang="ru-RU" sz="3400" b="1" dirty="0" smtClean="0">
                <a:latin typeface="Arial" pitchFamily="34" charset="0"/>
                <a:cs typeface="Arial" pitchFamily="34" charset="0"/>
              </a:rPr>
              <a:t> </a:t>
            </a:r>
            <a:r>
              <a:rPr lang="ru-RU" sz="3400" b="1" dirty="0" err="1" smtClean="0">
                <a:latin typeface="Arial" pitchFamily="34" charset="0"/>
                <a:cs typeface="Arial" pitchFamily="34" charset="0"/>
              </a:rPr>
              <a:t>space</a:t>
            </a:r>
            <a:r>
              <a:rPr lang="ru-RU" sz="3400" dirty="0" smtClean="0">
                <a:latin typeface="Arial" pitchFamily="34" charset="0"/>
                <a:cs typeface="Arial" pitchFamily="34" charset="0"/>
              </a:rPr>
              <a:t>.</a:t>
            </a:r>
            <a:r>
              <a:rPr lang="ru-RU" sz="3400" baseline="30000" dirty="0" smtClean="0">
                <a:latin typeface="Arial" pitchFamily="34" charset="0"/>
                <a:cs typeface="Arial" pitchFamily="34" charset="0"/>
              </a:rPr>
              <a:t> </a:t>
            </a:r>
            <a:r>
              <a:rPr lang="ru-RU" sz="3400" dirty="0" err="1" smtClean="0">
                <a:latin typeface="Arial" pitchFamily="34" charset="0"/>
                <a:cs typeface="Arial" pitchFamily="34" charset="0"/>
              </a:rPr>
              <a:t>They</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cause</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diarrhea</a:t>
            </a:r>
            <a:r>
              <a:rPr lang="ru-RU" sz="3400" dirty="0" smtClean="0">
                <a:latin typeface="Arial" pitchFamily="34" charset="0"/>
                <a:cs typeface="Arial" pitchFamily="34" charset="0"/>
              </a:rPr>
              <a:t> </a:t>
            </a:r>
            <a:r>
              <a:rPr lang="en-US" sz="3400" dirty="0" smtClean="0">
                <a:latin typeface="Arial" pitchFamily="34" charset="0"/>
                <a:cs typeface="Arial" pitchFamily="34" charset="0"/>
              </a:rPr>
              <a:t>due to </a:t>
            </a:r>
            <a:r>
              <a:rPr lang="ru-RU" sz="3400" dirty="0" err="1" smtClean="0">
                <a:latin typeface="Arial" pitchFamily="34" charset="0"/>
                <a:cs typeface="Arial" pitchFamily="34" charset="0"/>
              </a:rPr>
              <a:t>increased</a:t>
            </a:r>
            <a:r>
              <a:rPr lang="ru-RU" sz="3400" dirty="0" smtClean="0">
                <a:latin typeface="Arial" pitchFamily="34" charset="0"/>
                <a:cs typeface="Arial" pitchFamily="34" charset="0"/>
              </a:rPr>
              <a:t> </a:t>
            </a:r>
            <a:r>
              <a:rPr lang="ru-RU" sz="3400" b="1" dirty="0" err="1" smtClean="0">
                <a:latin typeface="Arial" pitchFamily="34" charset="0"/>
                <a:cs typeface="Arial" pitchFamily="34" charset="0"/>
              </a:rPr>
              <a:t>intestinal</a:t>
            </a:r>
            <a:r>
              <a:rPr lang="ru-RU" sz="3400" b="1" dirty="0" smtClean="0">
                <a:latin typeface="Arial" pitchFamily="34" charset="0"/>
                <a:cs typeface="Arial" pitchFamily="34" charset="0"/>
              </a:rPr>
              <a:t> </a:t>
            </a:r>
            <a:r>
              <a:rPr lang="ru-RU" sz="3400" b="1" dirty="0" err="1" smtClean="0">
                <a:latin typeface="Arial" pitchFamily="34" charset="0"/>
                <a:cs typeface="Arial" pitchFamily="34" charset="0"/>
              </a:rPr>
              <a:t>permeability</a:t>
            </a:r>
            <a:r>
              <a:rPr lang="ru-RU" sz="3400" dirty="0" smtClean="0">
                <a:latin typeface="Arial" pitchFamily="34" charset="0"/>
                <a:cs typeface="Arial" pitchFamily="34" charset="0"/>
              </a:rPr>
              <a:t>, </a:t>
            </a:r>
            <a:r>
              <a:rPr lang="ru-RU" sz="3400" b="1" dirty="0" err="1" smtClean="0">
                <a:latin typeface="Arial" pitchFamily="34" charset="0"/>
                <a:cs typeface="Arial" pitchFamily="34" charset="0"/>
              </a:rPr>
              <a:t>chloride</a:t>
            </a:r>
            <a:r>
              <a:rPr lang="ru-RU" sz="3400" b="1" dirty="0" smtClean="0">
                <a:latin typeface="Arial" pitchFamily="34" charset="0"/>
                <a:cs typeface="Arial" pitchFamily="34" charset="0"/>
              </a:rPr>
              <a:t> </a:t>
            </a:r>
            <a:r>
              <a:rPr lang="ru-RU" sz="3400" b="1" dirty="0" err="1" smtClean="0">
                <a:latin typeface="Arial" pitchFamily="34" charset="0"/>
                <a:cs typeface="Arial" pitchFamily="34" charset="0"/>
              </a:rPr>
              <a:t>secretion</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and</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malabsorption</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within</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the</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small</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intestine</a:t>
            </a:r>
            <a:r>
              <a:rPr lang="en-US" sz="3400" dirty="0" smtClean="0">
                <a:latin typeface="Arial" pitchFamily="34" charset="0"/>
                <a:cs typeface="Arial" pitchFamily="34" charset="0"/>
              </a:rPr>
              <a:t>.</a:t>
            </a:r>
            <a:endParaRPr lang="ru-RU" sz="3400" dirty="0" smtClean="0">
              <a:latin typeface="Arial" pitchFamily="34" charset="0"/>
              <a:cs typeface="Arial" pitchFamily="34" charset="0"/>
            </a:endParaRPr>
          </a:p>
          <a:p>
            <a:pPr marL="0" lvl="0" indent="0" eaLnBrk="0" fontAlgn="base" hangingPunct="0">
              <a:spcBef>
                <a:spcPct val="0"/>
              </a:spcBef>
              <a:spcAft>
                <a:spcPct val="0"/>
              </a:spcAft>
              <a:buNone/>
            </a:pPr>
            <a:r>
              <a:rPr lang="en-US" sz="3400" dirty="0" smtClean="0">
                <a:latin typeface="Arial" pitchFamily="34" charset="0"/>
                <a:cs typeface="Arial" pitchFamily="34" charset="0"/>
              </a:rPr>
              <a:t>       </a:t>
            </a:r>
            <a:r>
              <a:rPr lang="ru-RU" sz="3400" dirty="0" err="1" smtClean="0">
                <a:latin typeface="Arial" pitchFamily="34" charset="0"/>
                <a:cs typeface="Arial" pitchFamily="34" charset="0"/>
              </a:rPr>
              <a:t>In</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healthy</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adults</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cryptosporidiosis</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typically</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produces</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a</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self-limited</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diarrheal</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illness</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that</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lasts</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for</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up</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to</a:t>
            </a:r>
            <a:r>
              <a:rPr lang="ru-RU" sz="3400" dirty="0" smtClean="0">
                <a:latin typeface="Arial" pitchFamily="34" charset="0"/>
                <a:cs typeface="Arial" pitchFamily="34" charset="0"/>
              </a:rPr>
              <a:t> </a:t>
            </a:r>
            <a:r>
              <a:rPr lang="ru-RU" sz="3400" b="1" dirty="0" smtClean="0">
                <a:latin typeface="Arial" pitchFamily="34" charset="0"/>
                <a:cs typeface="Arial" pitchFamily="34" charset="0"/>
              </a:rPr>
              <a:t>4 </a:t>
            </a:r>
            <a:r>
              <a:rPr lang="ru-RU" sz="3400" b="1" dirty="0" err="1" smtClean="0">
                <a:latin typeface="Arial" pitchFamily="34" charset="0"/>
                <a:cs typeface="Arial" pitchFamily="34" charset="0"/>
              </a:rPr>
              <a:t>weeks</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In</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children</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or</a:t>
            </a:r>
            <a:r>
              <a:rPr lang="ru-RU" sz="3400" dirty="0" smtClean="0">
                <a:latin typeface="Arial" pitchFamily="34" charset="0"/>
                <a:cs typeface="Arial" pitchFamily="34" charset="0"/>
              </a:rPr>
              <a:t> </a:t>
            </a:r>
            <a:r>
              <a:rPr lang="ru-RU" sz="3400" b="1" dirty="0" err="1" smtClean="0">
                <a:latin typeface="Arial" pitchFamily="34" charset="0"/>
                <a:cs typeface="Arial" pitchFamily="34" charset="0"/>
              </a:rPr>
              <a:t>immunocompromised</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patients</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including</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those</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with</a:t>
            </a:r>
            <a:r>
              <a:rPr lang="ru-RU" sz="3400" dirty="0" smtClean="0">
                <a:latin typeface="Arial" pitchFamily="34" charset="0"/>
                <a:cs typeface="Arial" pitchFamily="34" charset="0"/>
              </a:rPr>
              <a:t> AIDS, </a:t>
            </a:r>
            <a:r>
              <a:rPr lang="ru-RU" sz="3400" dirty="0" err="1" smtClean="0">
                <a:latin typeface="Arial" pitchFamily="34" charset="0"/>
                <a:cs typeface="Arial" pitchFamily="34" charset="0"/>
              </a:rPr>
              <a:t>however</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it</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may</a:t>
            </a:r>
            <a:r>
              <a:rPr lang="ru-RU" sz="3400" dirty="0" smtClean="0">
                <a:latin typeface="Arial" pitchFamily="34" charset="0"/>
                <a:cs typeface="Arial" pitchFamily="34" charset="0"/>
              </a:rPr>
              <a:t> </a:t>
            </a:r>
            <a:r>
              <a:rPr lang="ru-RU" sz="3400" dirty="0" err="1" smtClean="0">
                <a:latin typeface="Arial" pitchFamily="34" charset="0"/>
                <a:cs typeface="Arial" pitchFamily="34" charset="0"/>
              </a:rPr>
              <a:t>cause</a:t>
            </a:r>
            <a:r>
              <a:rPr lang="ru-RU" sz="3400" dirty="0" smtClean="0">
                <a:latin typeface="Arial" pitchFamily="34" charset="0"/>
                <a:cs typeface="Arial" pitchFamily="34" charset="0"/>
              </a:rPr>
              <a:t> </a:t>
            </a:r>
            <a:r>
              <a:rPr lang="ru-RU" sz="3400" b="1" dirty="0" err="1" smtClean="0">
                <a:latin typeface="Arial" pitchFamily="34" charset="0"/>
                <a:cs typeface="Arial" pitchFamily="34" charset="0"/>
              </a:rPr>
              <a:t>persistent</a:t>
            </a:r>
            <a:r>
              <a:rPr lang="ru-RU" sz="3400" b="1" dirty="0" smtClean="0">
                <a:latin typeface="Arial" pitchFamily="34" charset="0"/>
                <a:cs typeface="Arial" pitchFamily="34" charset="0"/>
              </a:rPr>
              <a:t> </a:t>
            </a:r>
            <a:r>
              <a:rPr lang="ru-RU" sz="3400" b="1" dirty="0" err="1" smtClean="0">
                <a:latin typeface="Arial" pitchFamily="34" charset="0"/>
                <a:cs typeface="Arial" pitchFamily="34" charset="0"/>
              </a:rPr>
              <a:t>and</a:t>
            </a:r>
            <a:r>
              <a:rPr lang="ru-RU" sz="3400" b="1" dirty="0" smtClean="0">
                <a:latin typeface="Arial" pitchFamily="34" charset="0"/>
                <a:cs typeface="Arial" pitchFamily="34" charset="0"/>
              </a:rPr>
              <a:t> </a:t>
            </a:r>
            <a:r>
              <a:rPr lang="ru-RU" sz="3400" b="1" dirty="0" err="1" smtClean="0">
                <a:latin typeface="Arial" pitchFamily="34" charset="0"/>
                <a:cs typeface="Arial" pitchFamily="34" charset="0"/>
              </a:rPr>
              <a:t>more</a:t>
            </a:r>
            <a:r>
              <a:rPr lang="ru-RU" sz="3400" b="1" dirty="0" smtClean="0">
                <a:latin typeface="Arial" pitchFamily="34" charset="0"/>
                <a:cs typeface="Arial" pitchFamily="34" charset="0"/>
              </a:rPr>
              <a:t> </a:t>
            </a:r>
            <a:r>
              <a:rPr lang="ru-RU" sz="3400" b="1" dirty="0" err="1" smtClean="0">
                <a:latin typeface="Arial" pitchFamily="34" charset="0"/>
                <a:cs typeface="Arial" pitchFamily="34" charset="0"/>
              </a:rPr>
              <a:t>severe</a:t>
            </a:r>
            <a:r>
              <a:rPr lang="ru-RU" sz="3400" b="1" dirty="0" smtClean="0">
                <a:latin typeface="Arial" pitchFamily="34" charset="0"/>
                <a:cs typeface="Arial" pitchFamily="34" charset="0"/>
              </a:rPr>
              <a:t> </a:t>
            </a:r>
            <a:r>
              <a:rPr lang="ru-RU" sz="3400" b="1" dirty="0" err="1" smtClean="0">
                <a:latin typeface="Arial" pitchFamily="34" charset="0"/>
                <a:cs typeface="Arial" pitchFamily="34" charset="0"/>
              </a:rPr>
              <a:t>diarrhea</a:t>
            </a:r>
            <a:r>
              <a:rPr lang="ru-RU" sz="3400" dirty="0" smtClean="0">
                <a:latin typeface="Arial" pitchFamily="34" charset="0"/>
                <a:cs typeface="Arial" pitchFamily="34" charset="0"/>
              </a:rPr>
              <a:t>.</a:t>
            </a:r>
            <a:r>
              <a:rPr lang="en-US" sz="3400" dirty="0" smtClean="0">
                <a:latin typeface="Arial" pitchFamily="34" charset="0"/>
                <a:cs typeface="Arial" pitchFamily="34" charset="0"/>
              </a:rPr>
              <a:t> </a:t>
            </a:r>
          </a:p>
          <a:p>
            <a:pPr marL="0" lvl="0" indent="0" eaLnBrk="0" fontAlgn="base" hangingPunct="0">
              <a:spcBef>
                <a:spcPct val="0"/>
              </a:spcBef>
              <a:spcAft>
                <a:spcPct val="0"/>
              </a:spcAft>
              <a:buNone/>
            </a:pPr>
            <a:r>
              <a:rPr lang="en-US" sz="3400" dirty="0" smtClean="0">
                <a:latin typeface="Arial" pitchFamily="34" charset="0"/>
                <a:cs typeface="Arial" pitchFamily="34" charset="0"/>
              </a:rPr>
              <a:t>       The </a:t>
            </a:r>
            <a:r>
              <a:rPr lang="en-US" sz="3400" i="1" dirty="0" smtClean="0">
                <a:latin typeface="Arial" pitchFamily="34" charset="0"/>
                <a:cs typeface="Arial" pitchFamily="34" charset="0"/>
              </a:rPr>
              <a:t>Cryptosporidium</a:t>
            </a:r>
            <a:r>
              <a:rPr lang="en-US" sz="3400" dirty="0" smtClean="0">
                <a:latin typeface="Arial" pitchFamily="34" charset="0"/>
                <a:cs typeface="Arial" pitchFamily="34" charset="0"/>
              </a:rPr>
              <a:t> </a:t>
            </a:r>
            <a:r>
              <a:rPr lang="en-US" sz="3400" dirty="0" smtClean="0">
                <a:latin typeface="Arial" pitchFamily="34" charset="0"/>
                <a:cs typeface="Arial" pitchFamily="34" charset="0"/>
                <a:hlinkClick r:id="rId2" tooltip="Spore"/>
              </a:rPr>
              <a:t>spore</a:t>
            </a:r>
            <a:r>
              <a:rPr lang="en-US" sz="3400" dirty="0" smtClean="0">
                <a:latin typeface="Arial" pitchFamily="34" charset="0"/>
                <a:cs typeface="Arial" pitchFamily="34" charset="0"/>
              </a:rPr>
              <a:t> phase (</a:t>
            </a:r>
            <a:r>
              <a:rPr lang="en-US" sz="3400" dirty="0" err="1" smtClean="0">
                <a:latin typeface="Arial" pitchFamily="34" charset="0"/>
                <a:cs typeface="Arial" pitchFamily="34" charset="0"/>
                <a:hlinkClick r:id="rId3" tooltip="Oocyst"/>
              </a:rPr>
              <a:t>oocyst</a:t>
            </a:r>
            <a:r>
              <a:rPr lang="en-US" sz="3400" dirty="0" smtClean="0">
                <a:latin typeface="Arial" pitchFamily="34" charset="0"/>
                <a:cs typeface="Arial" pitchFamily="34" charset="0"/>
              </a:rPr>
              <a:t>) </a:t>
            </a:r>
            <a:r>
              <a:rPr lang="en-US" sz="3400" b="1" dirty="0" smtClean="0">
                <a:latin typeface="Arial" pitchFamily="34" charset="0"/>
                <a:cs typeface="Arial" pitchFamily="34" charset="0"/>
              </a:rPr>
              <a:t>can survive </a:t>
            </a:r>
            <a:r>
              <a:rPr lang="en-US" sz="3400" dirty="0" smtClean="0">
                <a:latin typeface="Arial" pitchFamily="34" charset="0"/>
                <a:cs typeface="Arial" pitchFamily="34" charset="0"/>
              </a:rPr>
              <a:t>for lengthy periods outside a host. It can also resist </a:t>
            </a:r>
            <a:r>
              <a:rPr lang="en-US" sz="3400" dirty="0" smtClean="0">
                <a:latin typeface="Arial" pitchFamily="34" charset="0"/>
                <a:cs typeface="Arial" pitchFamily="34" charset="0"/>
                <a:hlinkClick r:id="rId4" tooltip="Disinfectant"/>
              </a:rPr>
              <a:t>disinfectants</a:t>
            </a:r>
            <a:r>
              <a:rPr lang="en-US" sz="3400" dirty="0" smtClean="0">
                <a:latin typeface="Arial" pitchFamily="34" charset="0"/>
                <a:cs typeface="Arial" pitchFamily="34" charset="0"/>
              </a:rPr>
              <a:t>, notably </a:t>
            </a:r>
            <a:r>
              <a:rPr lang="en-US" sz="3400" dirty="0" smtClean="0">
                <a:latin typeface="Arial" pitchFamily="34" charset="0"/>
                <a:cs typeface="Arial" pitchFamily="34" charset="0"/>
                <a:hlinkClick r:id="rId5" tooltip="Chlorine"/>
              </a:rPr>
              <a:t>chlorine</a:t>
            </a:r>
            <a:r>
              <a:rPr lang="en-US" sz="3400" dirty="0" smtClean="0">
                <a:latin typeface="Arial" pitchFamily="34" charset="0"/>
                <a:cs typeface="Arial" pitchFamily="34" charset="0"/>
              </a:rPr>
              <a:t>-based disinfectants.</a:t>
            </a:r>
          </a:p>
          <a:p>
            <a:pPr marL="0" lvl="0" indent="0" eaLnBrk="0" fontAlgn="base" hangingPunct="0">
              <a:spcBef>
                <a:spcPct val="0"/>
              </a:spcBef>
              <a:spcAft>
                <a:spcPct val="0"/>
              </a:spcAft>
              <a:buNone/>
            </a:pPr>
            <a:endParaRPr lang="ru-RU" sz="3400" dirty="0" smtClean="0">
              <a:latin typeface="Arial" pitchFamily="34" charset="0"/>
              <a:cs typeface="Arial" pitchFamily="34" charset="0"/>
            </a:endParaRPr>
          </a:p>
          <a:p>
            <a:endParaRPr lang="uk-UA"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764704"/>
            <a:ext cx="9144000" cy="5361459"/>
          </a:xfrm>
        </p:spPr>
        <p:txBody>
          <a:bodyPr>
            <a:normAutofit fontScale="85000" lnSpcReduction="20000"/>
          </a:bodyPr>
          <a:lstStyle/>
          <a:p>
            <a:pPr marL="0" indent="542925">
              <a:buNone/>
            </a:pPr>
            <a:r>
              <a:rPr lang="en-US" dirty="0" smtClean="0"/>
              <a:t>Many species of </a:t>
            </a:r>
            <a:r>
              <a:rPr lang="en-US" i="1" dirty="0" smtClean="0"/>
              <a:t>Cryptosporidium</a:t>
            </a:r>
            <a:r>
              <a:rPr lang="en-US" dirty="0" smtClean="0"/>
              <a:t> exist that infect </a:t>
            </a:r>
            <a:r>
              <a:rPr lang="en-US" b="1" dirty="0" smtClean="0"/>
              <a:t>humans</a:t>
            </a:r>
            <a:r>
              <a:rPr lang="en-US" dirty="0" smtClean="0"/>
              <a:t> and a wide range of </a:t>
            </a:r>
            <a:r>
              <a:rPr lang="en-US" b="1" dirty="0" smtClean="0"/>
              <a:t>animals</a:t>
            </a:r>
            <a:r>
              <a:rPr lang="en-US" dirty="0" smtClean="0"/>
              <a:t>. </a:t>
            </a:r>
          </a:p>
          <a:p>
            <a:pPr marL="0" indent="542925">
              <a:buNone/>
            </a:pPr>
            <a:r>
              <a:rPr lang="en-US" dirty="0" smtClean="0"/>
              <a:t>Although </a:t>
            </a:r>
            <a:r>
              <a:rPr lang="en-US" i="1" dirty="0" smtClean="0"/>
              <a:t>C. </a:t>
            </a:r>
            <a:r>
              <a:rPr lang="en-US" i="1" dirty="0" err="1" smtClean="0"/>
              <a:t>parvum</a:t>
            </a:r>
            <a:r>
              <a:rPr lang="en-US" dirty="0" smtClean="0"/>
              <a:t> and </a:t>
            </a:r>
            <a:r>
              <a:rPr lang="en-US" i="1" dirty="0" err="1" smtClean="0"/>
              <a:t>C.hominis</a:t>
            </a:r>
            <a:r>
              <a:rPr lang="en-US" dirty="0" smtClean="0"/>
              <a:t> are the most prevalent species causing disease in humans, infections by </a:t>
            </a:r>
            <a:r>
              <a:rPr lang="en-US" i="1" dirty="0" smtClean="0"/>
              <a:t>C. </a:t>
            </a:r>
            <a:r>
              <a:rPr lang="en-US" i="1" dirty="0" err="1" smtClean="0"/>
              <a:t>felis</a:t>
            </a:r>
            <a:r>
              <a:rPr lang="en-US" dirty="0" smtClean="0"/>
              <a:t>, </a:t>
            </a:r>
            <a:r>
              <a:rPr lang="en-US" i="1" dirty="0" smtClean="0"/>
              <a:t>C. </a:t>
            </a:r>
            <a:r>
              <a:rPr lang="en-US" i="1" dirty="0" err="1" smtClean="0"/>
              <a:t>meleagridis</a:t>
            </a:r>
            <a:r>
              <a:rPr lang="en-US" dirty="0" smtClean="0"/>
              <a:t>, </a:t>
            </a:r>
            <a:r>
              <a:rPr lang="en-US" i="1" dirty="0" smtClean="0"/>
              <a:t>C. </a:t>
            </a:r>
            <a:r>
              <a:rPr lang="en-US" i="1" dirty="0" err="1" smtClean="0"/>
              <a:t>canis</a:t>
            </a:r>
            <a:r>
              <a:rPr lang="en-US" dirty="0" smtClean="0"/>
              <a:t>, or </a:t>
            </a:r>
            <a:r>
              <a:rPr lang="en-US" i="1" dirty="0" err="1" smtClean="0"/>
              <a:t>C.muris</a:t>
            </a:r>
            <a:r>
              <a:rPr lang="en-US" dirty="0" smtClean="0"/>
              <a:t> have also been reported.</a:t>
            </a:r>
          </a:p>
          <a:p>
            <a:pPr marL="0" indent="542925">
              <a:buNone/>
            </a:pPr>
            <a:r>
              <a:rPr lang="en-US" dirty="0" smtClean="0"/>
              <a:t>Transmission of </a:t>
            </a:r>
            <a:r>
              <a:rPr lang="en-US" i="1" dirty="0" smtClean="0"/>
              <a:t>Cryptosporidium </a:t>
            </a:r>
            <a:r>
              <a:rPr lang="en-US" i="1" dirty="0" err="1" smtClean="0"/>
              <a:t>parvum</a:t>
            </a:r>
            <a:r>
              <a:rPr lang="en-US" dirty="0" smtClean="0"/>
              <a:t> and </a:t>
            </a:r>
            <a:r>
              <a:rPr lang="en-US" i="1" dirty="0" smtClean="0"/>
              <a:t>C. </a:t>
            </a:r>
            <a:r>
              <a:rPr lang="en-US" i="1" dirty="0" err="1" smtClean="0"/>
              <a:t>hominis</a:t>
            </a:r>
            <a:r>
              <a:rPr lang="en-US" dirty="0" smtClean="0"/>
              <a:t> occurs mainly through </a:t>
            </a:r>
            <a:r>
              <a:rPr lang="en-US" b="1" dirty="0" smtClean="0"/>
              <a:t>contact with contaminated water </a:t>
            </a:r>
            <a:r>
              <a:rPr lang="en-US" dirty="0" smtClean="0"/>
              <a:t>(e.g., drinking or recreational water). Occasionally food sources, such as chicken salad, may serve as vehicles for transmission. Many outbreaks have occurred in </a:t>
            </a:r>
            <a:r>
              <a:rPr lang="en-US" dirty="0" err="1" smtClean="0"/>
              <a:t>waterparks</a:t>
            </a:r>
            <a:r>
              <a:rPr lang="en-US" dirty="0" smtClean="0"/>
              <a:t>, community swimming pools, and day care centers. </a:t>
            </a:r>
            <a:r>
              <a:rPr lang="en-US" b="1" dirty="0" err="1" smtClean="0"/>
              <a:t>Zoonotic</a:t>
            </a:r>
            <a:r>
              <a:rPr lang="en-US" b="1" dirty="0" smtClean="0"/>
              <a:t> and </a:t>
            </a:r>
            <a:r>
              <a:rPr lang="en-US" b="1" dirty="0" err="1" smtClean="0"/>
              <a:t>anthroponotic</a:t>
            </a:r>
            <a:r>
              <a:rPr lang="en-US" b="1" dirty="0" smtClean="0"/>
              <a:t> transmission </a:t>
            </a:r>
            <a:r>
              <a:rPr lang="en-US" dirty="0" smtClean="0"/>
              <a:t>of </a:t>
            </a:r>
            <a:r>
              <a:rPr lang="en-US" i="1" dirty="0" smtClean="0"/>
              <a:t>C. </a:t>
            </a:r>
            <a:r>
              <a:rPr lang="en-US" i="1" dirty="0" err="1" smtClean="0"/>
              <a:t>parvum</a:t>
            </a:r>
            <a:r>
              <a:rPr lang="en-US" dirty="0" smtClean="0"/>
              <a:t> and </a:t>
            </a:r>
            <a:r>
              <a:rPr lang="en-US" dirty="0" err="1" smtClean="0"/>
              <a:t>anthroponotic</a:t>
            </a:r>
            <a:r>
              <a:rPr lang="en-US" dirty="0" smtClean="0"/>
              <a:t> transmission of </a:t>
            </a:r>
            <a:r>
              <a:rPr lang="en-US" i="1" dirty="0" smtClean="0"/>
              <a:t>C. </a:t>
            </a:r>
            <a:r>
              <a:rPr lang="en-US" i="1" dirty="0" err="1" smtClean="0"/>
              <a:t>hominis</a:t>
            </a:r>
            <a:r>
              <a:rPr lang="en-US" dirty="0" smtClean="0"/>
              <a:t> occur through exposure to infected animals or exposure to water contaminated by feces of infected animals.</a:t>
            </a:r>
          </a:p>
          <a:p>
            <a:pPr>
              <a:buNone/>
            </a:pPr>
            <a:endParaRPr lang="uk-UA" dirty="0"/>
          </a:p>
        </p:txBody>
      </p:sp>
      <p:sp>
        <p:nvSpPr>
          <p:cNvPr id="4" name="Прямокутник 3"/>
          <p:cNvSpPr/>
          <p:nvPr/>
        </p:nvSpPr>
        <p:spPr>
          <a:xfrm>
            <a:off x="0" y="1"/>
            <a:ext cx="9144000" cy="58477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3200" b="1" dirty="0" smtClean="0"/>
              <a:t>Cryptosporidiosis</a:t>
            </a:r>
            <a:endParaRPr lang="uk-UA" sz="32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9675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err="1" smtClean="0"/>
              <a:t>Oocysts</a:t>
            </a:r>
            <a:r>
              <a:rPr lang="en-US" dirty="0" smtClean="0"/>
              <a:t> of </a:t>
            </a:r>
            <a:r>
              <a:rPr lang="en-US" i="1" dirty="0" smtClean="0"/>
              <a:t>Cryptosporidium </a:t>
            </a:r>
            <a:r>
              <a:rPr lang="en-US" i="1" dirty="0" err="1" smtClean="0"/>
              <a:t>parvum</a:t>
            </a:r>
            <a:r>
              <a:rPr lang="en-US" i="1" dirty="0" smtClean="0"/>
              <a:t> </a:t>
            </a:r>
            <a:r>
              <a:rPr lang="en-US" dirty="0" smtClean="0"/>
              <a:t>and other  parasites</a:t>
            </a:r>
            <a:endParaRPr lang="uk-UA" dirty="0"/>
          </a:p>
        </p:txBody>
      </p:sp>
      <p:pic>
        <p:nvPicPr>
          <p:cNvPr id="4" name="Picture 5" descr="figure_23_15_labeled"/>
          <p:cNvPicPr>
            <a:picLocks noGrp="1" noChangeAspect="1" noChangeArrowheads="1"/>
          </p:cNvPicPr>
          <p:nvPr>
            <p:ph idx="1"/>
          </p:nvPr>
        </p:nvPicPr>
        <p:blipFill>
          <a:blip r:embed="rId2" cstate="print"/>
          <a:srcRect b="3098"/>
          <a:stretch>
            <a:fillRect/>
          </a:stretch>
        </p:blipFill>
        <p:spPr bwMode="auto">
          <a:xfrm>
            <a:off x="349000" y="1259338"/>
            <a:ext cx="4367016" cy="3537814"/>
          </a:xfrm>
          <a:prstGeom prst="rect">
            <a:avLst/>
          </a:prstGeom>
          <a:noFill/>
          <a:ln w="9525">
            <a:noFill/>
            <a:miter lim="800000"/>
            <a:headEnd/>
            <a:tailEnd/>
          </a:ln>
        </p:spPr>
      </p:pic>
      <p:pic>
        <p:nvPicPr>
          <p:cNvPr id="5" name="Picture 2" descr="D:\Osvita\MEDBIOLOGY\MyLABORATORYClasses\PARASITOLOGY\SITE_PARASITES\Cyclospora cayetanensis - Wikipedia_files\Egg_Comparison.gif"/>
          <p:cNvPicPr>
            <a:picLocks noChangeAspect="1" noChangeArrowheads="1"/>
          </p:cNvPicPr>
          <p:nvPr/>
        </p:nvPicPr>
        <p:blipFill>
          <a:blip r:embed="rId3" cstate="print"/>
          <a:srcRect/>
          <a:stretch>
            <a:fillRect/>
          </a:stretch>
        </p:blipFill>
        <p:spPr bwMode="auto">
          <a:xfrm>
            <a:off x="4932040" y="1612958"/>
            <a:ext cx="3816424" cy="2824154"/>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Clinical Presentation</a:t>
            </a:r>
            <a:br>
              <a:rPr lang="en-US" b="1" dirty="0" smtClean="0"/>
            </a:br>
            <a:endParaRPr lang="uk-UA" dirty="0"/>
          </a:p>
        </p:txBody>
      </p:sp>
      <p:sp>
        <p:nvSpPr>
          <p:cNvPr id="3" name="Місце для вмісту 2"/>
          <p:cNvSpPr>
            <a:spLocks noGrp="1"/>
          </p:cNvSpPr>
          <p:nvPr>
            <p:ph idx="1"/>
          </p:nvPr>
        </p:nvSpPr>
        <p:spPr>
          <a:xfrm>
            <a:off x="0" y="980728"/>
            <a:ext cx="9144000" cy="5145435"/>
          </a:xfrm>
        </p:spPr>
        <p:txBody>
          <a:bodyPr>
            <a:normAutofit fontScale="85000" lnSpcReduction="20000"/>
          </a:bodyPr>
          <a:lstStyle/>
          <a:p>
            <a:r>
              <a:rPr lang="en-US" dirty="0" smtClean="0"/>
              <a:t>Infection with </a:t>
            </a:r>
            <a:r>
              <a:rPr lang="en-US" i="1" dirty="0" smtClean="0"/>
              <a:t>Cryptosporidium</a:t>
            </a:r>
            <a:r>
              <a:rPr lang="en-US" dirty="0" smtClean="0"/>
              <a:t> sp. results in a wide range of manifestations, from asymptomatic infections to severe, life-threatening illness; incubation period is an average of 7 days (but can range from 2 to 10 days). Watery diarrhea is the most frequent symptom, and can be accompanied by dehydration, weight loss, abdominal pain, fever, nausea and vomiting. In </a:t>
            </a:r>
            <a:r>
              <a:rPr lang="en-US" dirty="0" err="1" smtClean="0"/>
              <a:t>immunocompetent</a:t>
            </a:r>
            <a:r>
              <a:rPr lang="en-US" dirty="0" smtClean="0"/>
              <a:t> persons, symptoms are usually short lived (1 to 2 weeks); they can be chronic and more severe in </a:t>
            </a:r>
            <a:r>
              <a:rPr lang="en-US" dirty="0" err="1" smtClean="0"/>
              <a:t>immunocompromised</a:t>
            </a:r>
            <a:r>
              <a:rPr lang="en-US" dirty="0" smtClean="0"/>
              <a:t> patients, especially those with CD4 counts &lt; 200/µl. While the small intestine is the site most commonly affected, symptomatic </a:t>
            </a:r>
            <a:r>
              <a:rPr lang="en-US" i="1" dirty="0" smtClean="0"/>
              <a:t>Cryptosporidium</a:t>
            </a:r>
            <a:r>
              <a:rPr lang="en-US" dirty="0" smtClean="0"/>
              <a:t> infections have also been found in other organs including other digestive tract organs, the lungs, and possibly conjunctiva.</a:t>
            </a:r>
          </a:p>
          <a:p>
            <a:endParaRPr lang="uk-UA"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i="1" dirty="0" smtClean="0"/>
              <a:t> Cryptosporidium life cycle</a:t>
            </a:r>
            <a:r>
              <a:rPr lang="en-US" b="1" dirty="0" smtClean="0"/>
              <a:t/>
            </a:r>
            <a:br>
              <a:rPr lang="en-US" b="1" dirty="0" smtClean="0"/>
            </a:br>
            <a:endParaRPr lang="uk-UA" dirty="0"/>
          </a:p>
        </p:txBody>
      </p:sp>
      <p:sp>
        <p:nvSpPr>
          <p:cNvPr id="4" name="Місце для вмісту 3"/>
          <p:cNvSpPr>
            <a:spLocks noGrp="1"/>
          </p:cNvSpPr>
          <p:nvPr>
            <p:ph sz="half" idx="2"/>
          </p:nvPr>
        </p:nvSpPr>
        <p:spPr>
          <a:xfrm>
            <a:off x="5076056" y="620688"/>
            <a:ext cx="4067944" cy="5505475"/>
          </a:xfrm>
        </p:spPr>
        <p:txBody>
          <a:bodyPr>
            <a:noAutofit/>
          </a:bodyPr>
          <a:lstStyle/>
          <a:p>
            <a:pPr marL="85725" indent="-85725"/>
            <a:r>
              <a:rPr lang="en-US" sz="1600" dirty="0" err="1" smtClean="0"/>
              <a:t>Sporulated</a:t>
            </a:r>
            <a:r>
              <a:rPr lang="en-US" sz="1600" dirty="0" smtClean="0"/>
              <a:t> </a:t>
            </a:r>
            <a:r>
              <a:rPr lang="en-US" sz="1600" dirty="0" err="1" smtClean="0"/>
              <a:t>oocysts</a:t>
            </a:r>
            <a:r>
              <a:rPr lang="en-US" sz="1600" dirty="0" smtClean="0"/>
              <a:t> </a:t>
            </a:r>
            <a:r>
              <a:rPr lang="en-US" sz="1600" b="1" u="sng" dirty="0" smtClean="0">
                <a:solidFill>
                  <a:srgbClr val="FFC000"/>
                </a:solidFill>
              </a:rPr>
              <a:t>(1)</a:t>
            </a:r>
            <a:r>
              <a:rPr lang="en-US" sz="1600" dirty="0" smtClean="0"/>
              <a:t>, containing 4 </a:t>
            </a:r>
            <a:r>
              <a:rPr lang="en-US" sz="1600" dirty="0" err="1" smtClean="0"/>
              <a:t>sporozoites</a:t>
            </a:r>
            <a:r>
              <a:rPr lang="en-US" sz="1600" dirty="0" smtClean="0"/>
              <a:t>, are excreted by the infected host through feces and possibly other routes such as respiratory secretions. Following ingestion (and possibly inhalation) </a:t>
            </a:r>
            <a:r>
              <a:rPr lang="en-US" sz="1600" b="1" u="sng" dirty="0" smtClean="0">
                <a:solidFill>
                  <a:schemeClr val="tx2">
                    <a:lumMod val="60000"/>
                    <a:lumOff val="40000"/>
                  </a:schemeClr>
                </a:solidFill>
              </a:rPr>
              <a:t>(2)</a:t>
            </a:r>
            <a:r>
              <a:rPr lang="en-US" sz="1600" dirty="0" smtClean="0">
                <a:solidFill>
                  <a:schemeClr val="tx2">
                    <a:lumMod val="60000"/>
                    <a:lumOff val="40000"/>
                  </a:schemeClr>
                </a:solidFill>
              </a:rPr>
              <a:t> </a:t>
            </a:r>
            <a:r>
              <a:rPr lang="en-US" sz="1600" dirty="0" smtClean="0"/>
              <a:t>by a suitable host </a:t>
            </a:r>
            <a:r>
              <a:rPr lang="en-US" sz="1600" b="1" u="sng" dirty="0" smtClean="0">
                <a:solidFill>
                  <a:srgbClr val="00B050"/>
                </a:solidFill>
              </a:rPr>
              <a:t>(3)</a:t>
            </a:r>
            <a:r>
              <a:rPr lang="en-US" sz="1600" dirty="0" smtClean="0">
                <a:solidFill>
                  <a:srgbClr val="00B050"/>
                </a:solidFill>
              </a:rPr>
              <a:t>, </a:t>
            </a:r>
            <a:r>
              <a:rPr lang="en-US" sz="1600" dirty="0" err="1" smtClean="0"/>
              <a:t>excystation</a:t>
            </a:r>
            <a:r>
              <a:rPr lang="en-US" sz="1600" dirty="0" smtClean="0"/>
              <a:t> occurs </a:t>
            </a:r>
            <a:r>
              <a:rPr lang="en-US" sz="1600" b="1" u="sng" dirty="0" smtClean="0">
                <a:solidFill>
                  <a:srgbClr val="00B0F0"/>
                </a:solidFill>
              </a:rPr>
              <a:t>(a)</a:t>
            </a:r>
            <a:r>
              <a:rPr lang="en-US" sz="1600" dirty="0" smtClean="0"/>
              <a:t>. The </a:t>
            </a:r>
            <a:r>
              <a:rPr lang="en-US" sz="1600" dirty="0" err="1" smtClean="0"/>
              <a:t>sporozoites</a:t>
            </a:r>
            <a:r>
              <a:rPr lang="en-US" sz="1600" dirty="0" smtClean="0"/>
              <a:t> are released and parasitize epithelial cells              </a:t>
            </a:r>
            <a:r>
              <a:rPr lang="en-US" sz="1600" b="1" dirty="0" smtClean="0">
                <a:solidFill>
                  <a:srgbClr val="00B0F0"/>
                </a:solidFill>
              </a:rPr>
              <a:t>( b, c ) </a:t>
            </a:r>
            <a:r>
              <a:rPr lang="en-US" sz="1600" dirty="0" smtClean="0"/>
              <a:t>of the gastrointestinal tract or other tissues such as the respiratory tract. In these cells, the parasites undergo asexual multiplication (</a:t>
            </a:r>
            <a:r>
              <a:rPr lang="en-US" sz="1600" b="1" dirty="0" err="1" smtClean="0"/>
              <a:t>schizogony</a:t>
            </a:r>
            <a:r>
              <a:rPr lang="en-US" sz="1600" b="1" dirty="0" smtClean="0"/>
              <a:t> or </a:t>
            </a:r>
            <a:r>
              <a:rPr lang="en-US" sz="1600" b="1" dirty="0" err="1" smtClean="0"/>
              <a:t>merogony</a:t>
            </a:r>
            <a:r>
              <a:rPr lang="en-US" sz="1600" dirty="0" smtClean="0"/>
              <a:t>) </a:t>
            </a:r>
            <a:r>
              <a:rPr lang="en-US" sz="1600" b="1" dirty="0" smtClean="0">
                <a:solidFill>
                  <a:srgbClr val="00B0F0"/>
                </a:solidFill>
              </a:rPr>
              <a:t>(d, e, f) </a:t>
            </a:r>
            <a:r>
              <a:rPr lang="en-US" sz="1600" dirty="0" smtClean="0"/>
              <a:t>and then sexual multiplication (</a:t>
            </a:r>
            <a:r>
              <a:rPr lang="en-US" sz="1600" b="1" dirty="0" err="1" smtClean="0"/>
              <a:t>gametogony</a:t>
            </a:r>
            <a:r>
              <a:rPr lang="en-US" sz="1600" dirty="0" smtClean="0"/>
              <a:t>) producing </a:t>
            </a:r>
            <a:r>
              <a:rPr lang="en-US" sz="1600" dirty="0" err="1" smtClean="0"/>
              <a:t>microgamonts</a:t>
            </a:r>
            <a:r>
              <a:rPr lang="en-US" sz="1600" dirty="0" smtClean="0"/>
              <a:t> (male) </a:t>
            </a:r>
            <a:r>
              <a:rPr lang="en-US" sz="1600" b="1" dirty="0" smtClean="0">
                <a:solidFill>
                  <a:srgbClr val="00B0F0"/>
                </a:solidFill>
              </a:rPr>
              <a:t>(g)</a:t>
            </a:r>
            <a:r>
              <a:rPr lang="en-US" sz="1600" dirty="0" smtClean="0"/>
              <a:t> and </a:t>
            </a:r>
            <a:r>
              <a:rPr lang="en-US" sz="1600" dirty="0" err="1" smtClean="0"/>
              <a:t>macrogamonts</a:t>
            </a:r>
            <a:r>
              <a:rPr lang="en-US" sz="1600" dirty="0" smtClean="0"/>
              <a:t> (female) </a:t>
            </a:r>
            <a:r>
              <a:rPr lang="en-US" sz="1600" b="1" dirty="0" smtClean="0">
                <a:solidFill>
                  <a:srgbClr val="00B0F0"/>
                </a:solidFill>
              </a:rPr>
              <a:t>(h)</a:t>
            </a:r>
            <a:r>
              <a:rPr lang="en-US" sz="1600" dirty="0" smtClean="0"/>
              <a:t> . Upon fertilization of the </a:t>
            </a:r>
            <a:r>
              <a:rPr lang="en-US" sz="1600" dirty="0" err="1" smtClean="0"/>
              <a:t>macrogamonts</a:t>
            </a:r>
            <a:r>
              <a:rPr lang="en-US" sz="1600" dirty="0" smtClean="0"/>
              <a:t> by the </a:t>
            </a:r>
            <a:r>
              <a:rPr lang="en-US" sz="1600" dirty="0" err="1" smtClean="0"/>
              <a:t>microgametes</a:t>
            </a:r>
            <a:r>
              <a:rPr lang="en-US" sz="1600" dirty="0" smtClean="0"/>
              <a:t> </a:t>
            </a:r>
            <a:r>
              <a:rPr lang="en-US" sz="1600" b="1" dirty="0" smtClean="0">
                <a:solidFill>
                  <a:srgbClr val="00B0F0"/>
                </a:solidFill>
              </a:rPr>
              <a:t>(</a:t>
            </a:r>
            <a:r>
              <a:rPr lang="en-US" sz="1600" b="1" dirty="0" err="1" smtClean="0">
                <a:solidFill>
                  <a:srgbClr val="00B0F0"/>
                </a:solidFill>
              </a:rPr>
              <a:t>i</a:t>
            </a:r>
            <a:r>
              <a:rPr lang="en-US" sz="1600" b="1" dirty="0" smtClean="0">
                <a:solidFill>
                  <a:srgbClr val="00B0F0"/>
                </a:solidFill>
              </a:rPr>
              <a:t>)</a:t>
            </a:r>
            <a:r>
              <a:rPr lang="en-US" sz="1600" dirty="0" smtClean="0"/>
              <a:t>, </a:t>
            </a:r>
            <a:r>
              <a:rPr lang="en-US" sz="1600" dirty="0" err="1" smtClean="0"/>
              <a:t>oocysts</a:t>
            </a:r>
            <a:r>
              <a:rPr lang="en-US" sz="1600" dirty="0" smtClean="0"/>
              <a:t> </a:t>
            </a:r>
            <a:r>
              <a:rPr lang="en-US" sz="1600" b="1" dirty="0" smtClean="0">
                <a:solidFill>
                  <a:srgbClr val="00B0F0"/>
                </a:solidFill>
              </a:rPr>
              <a:t>(j, k ) </a:t>
            </a:r>
            <a:r>
              <a:rPr lang="en-US" sz="1600" dirty="0" smtClean="0"/>
              <a:t>develop that </a:t>
            </a:r>
            <a:r>
              <a:rPr lang="en-US" sz="1600" dirty="0" err="1" smtClean="0"/>
              <a:t>sporulate</a:t>
            </a:r>
            <a:r>
              <a:rPr lang="en-US" sz="1600" dirty="0" smtClean="0"/>
              <a:t> in the infected host. Two different types of </a:t>
            </a:r>
            <a:r>
              <a:rPr lang="en-US" sz="1600" dirty="0" err="1" smtClean="0"/>
              <a:t>oocysts</a:t>
            </a:r>
            <a:r>
              <a:rPr lang="en-US" sz="1600" dirty="0" smtClean="0"/>
              <a:t> are produced, the thick-walled, which is commonly excreted from the host</a:t>
            </a:r>
            <a:r>
              <a:rPr lang="en-US" sz="1600" b="1" dirty="0" smtClean="0">
                <a:solidFill>
                  <a:srgbClr val="00B0F0"/>
                </a:solidFill>
              </a:rPr>
              <a:t> (j)</a:t>
            </a:r>
            <a:r>
              <a:rPr lang="en-US" sz="1600" dirty="0" smtClean="0"/>
              <a:t>, and the thin-walled </a:t>
            </a:r>
            <a:r>
              <a:rPr lang="en-US" sz="1600" dirty="0" err="1" smtClean="0"/>
              <a:t>oocyst</a:t>
            </a:r>
            <a:r>
              <a:rPr lang="en-US" sz="1600" dirty="0" smtClean="0"/>
              <a:t> </a:t>
            </a:r>
            <a:r>
              <a:rPr lang="en-US" sz="1600" b="1" dirty="0" smtClean="0">
                <a:solidFill>
                  <a:srgbClr val="00B0F0"/>
                </a:solidFill>
              </a:rPr>
              <a:t>(k)</a:t>
            </a:r>
            <a:r>
              <a:rPr lang="en-US" sz="1600" dirty="0" smtClean="0"/>
              <a:t>, which is primarily involved in autoinfection. </a:t>
            </a:r>
            <a:r>
              <a:rPr lang="en-US" sz="1600" dirty="0" err="1" smtClean="0"/>
              <a:t>Oocysts</a:t>
            </a:r>
            <a:r>
              <a:rPr lang="en-US" sz="1600" dirty="0" smtClean="0"/>
              <a:t> are infective upon excretion, thus permitting direct and </a:t>
            </a:r>
            <a:r>
              <a:rPr lang="en-US" sz="1600" b="1" dirty="0" smtClean="0"/>
              <a:t>immediate fecal-oral transmission</a:t>
            </a:r>
            <a:r>
              <a:rPr lang="en-US" sz="1600" dirty="0" smtClean="0"/>
              <a:t>.</a:t>
            </a:r>
            <a:endParaRPr lang="uk-UA" sz="1600" dirty="0"/>
          </a:p>
        </p:txBody>
      </p:sp>
      <p:pic>
        <p:nvPicPr>
          <p:cNvPr id="7" name="Picture 2" descr="lifecycle"/>
          <p:cNvPicPr>
            <a:picLocks noGrp="1" noChangeAspect="1" noChangeArrowheads="1"/>
          </p:cNvPicPr>
          <p:nvPr>
            <p:ph sz="half" idx="1"/>
          </p:nvPr>
        </p:nvPicPr>
        <p:blipFill>
          <a:blip r:embed="rId2" cstate="print"/>
          <a:srcRect/>
          <a:stretch>
            <a:fillRect/>
          </a:stretch>
        </p:blipFill>
        <p:spPr bwMode="auto">
          <a:xfrm>
            <a:off x="0" y="548681"/>
            <a:ext cx="4866230" cy="630932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99392"/>
            <a:ext cx="9144000" cy="548680"/>
          </a:xfrm>
        </p:spPr>
        <p:style>
          <a:lnRef idx="1">
            <a:schemeClr val="accent5"/>
          </a:lnRef>
          <a:fillRef idx="2">
            <a:schemeClr val="accent5"/>
          </a:fillRef>
          <a:effectRef idx="1">
            <a:schemeClr val="accent5"/>
          </a:effectRef>
          <a:fontRef idx="minor">
            <a:schemeClr val="dk1"/>
          </a:fontRef>
        </p:style>
        <p:txBody>
          <a:bodyPr>
            <a:normAutofit fontScale="90000"/>
          </a:bodyPr>
          <a:lstStyle/>
          <a:p>
            <a:pPr lvl="0"/>
            <a:r>
              <a:rPr lang="en-US" i="1" dirty="0" smtClean="0">
                <a:latin typeface="Arial" charset="0"/>
              </a:rPr>
              <a:t/>
            </a:r>
            <a:br>
              <a:rPr lang="en-US" i="1" dirty="0" smtClean="0">
                <a:latin typeface="Arial" charset="0"/>
              </a:rPr>
            </a:br>
            <a:r>
              <a:rPr lang="ru-RU" b="1" i="1" dirty="0" err="1" smtClean="0">
                <a:latin typeface="Arial" charset="0"/>
              </a:rPr>
              <a:t>Cystoisospora</a:t>
            </a:r>
            <a:r>
              <a:rPr lang="ru-RU" b="1" i="1" dirty="0" smtClean="0">
                <a:latin typeface="Arial" charset="0"/>
              </a:rPr>
              <a:t> </a:t>
            </a:r>
            <a:r>
              <a:rPr lang="ru-RU" b="1" i="1" dirty="0" err="1" smtClean="0">
                <a:latin typeface="Arial" charset="0"/>
              </a:rPr>
              <a:t>belli</a:t>
            </a:r>
            <a:r>
              <a:rPr lang="ru-RU" dirty="0" smtClean="0">
                <a:latin typeface="Arial" charset="0"/>
              </a:rPr>
              <a:t/>
            </a:r>
            <a:br>
              <a:rPr lang="ru-RU" dirty="0" smtClean="0">
                <a:latin typeface="Arial" charset="0"/>
              </a:rPr>
            </a:br>
            <a:endParaRPr lang="uk-UA" dirty="0"/>
          </a:p>
        </p:txBody>
      </p:sp>
      <p:sp>
        <p:nvSpPr>
          <p:cNvPr id="4" name="Місце для вмісту 3"/>
          <p:cNvSpPr>
            <a:spLocks noGrp="1"/>
          </p:cNvSpPr>
          <p:nvPr>
            <p:ph sz="half" idx="2"/>
          </p:nvPr>
        </p:nvSpPr>
        <p:spPr>
          <a:xfrm>
            <a:off x="0" y="404664"/>
            <a:ext cx="9144000" cy="3528392"/>
          </a:xfrm>
        </p:spPr>
        <p:txBody>
          <a:bodyPr>
            <a:noAutofit/>
          </a:bodyPr>
          <a:lstStyle/>
          <a:p>
            <a:pPr marL="0" lvl="0" indent="0" eaLnBrk="0" fontAlgn="base" hangingPunct="0">
              <a:lnSpc>
                <a:spcPct val="120000"/>
              </a:lnSpc>
              <a:spcBef>
                <a:spcPct val="0"/>
              </a:spcBef>
              <a:spcAft>
                <a:spcPct val="0"/>
              </a:spcAft>
              <a:buNone/>
            </a:pPr>
            <a:r>
              <a:rPr lang="en-US" sz="1400" dirty="0" smtClean="0">
                <a:latin typeface="Arial" pitchFamily="34" charset="0"/>
                <a:cs typeface="Arial" pitchFamily="34" charset="0"/>
              </a:rPr>
              <a:t>       </a:t>
            </a:r>
            <a:r>
              <a:rPr lang="ru-RU" sz="1400" dirty="0" err="1" smtClean="0">
                <a:latin typeface="Arial" pitchFamily="34" charset="0"/>
                <a:cs typeface="Arial" pitchFamily="34" charset="0"/>
              </a:rPr>
              <a:t>Cystoisosporiasis</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formerly</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known</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as</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isosporiasis</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is</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a</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diarrheal</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illness</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caused</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by</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protozoan</a:t>
            </a:r>
            <a:r>
              <a:rPr lang="ru-RU" sz="1400" dirty="0" smtClean="0">
                <a:latin typeface="Arial" pitchFamily="34" charset="0"/>
                <a:cs typeface="Arial" pitchFamily="34" charset="0"/>
              </a:rPr>
              <a:t> </a:t>
            </a:r>
            <a:r>
              <a:rPr lang="ru-RU" sz="1400" i="1" dirty="0" err="1" smtClean="0">
                <a:latin typeface="Arial" pitchFamily="34" charset="0"/>
                <a:cs typeface="Arial" pitchFamily="34" charset="0"/>
              </a:rPr>
              <a:t>Cystoisospora</a:t>
            </a:r>
            <a:r>
              <a:rPr lang="ru-RU" sz="1400" i="1" dirty="0" smtClean="0">
                <a:latin typeface="Arial" pitchFamily="34" charset="0"/>
                <a:cs typeface="Arial" pitchFamily="34" charset="0"/>
              </a:rPr>
              <a:t> (</a:t>
            </a:r>
            <a:r>
              <a:rPr lang="ru-RU" sz="1400" i="1" dirty="0" err="1" smtClean="0">
                <a:latin typeface="Arial" pitchFamily="34" charset="0"/>
                <a:cs typeface="Arial" pitchFamily="34" charset="0"/>
              </a:rPr>
              <a:t>Isospora</a:t>
            </a:r>
            <a:r>
              <a:rPr lang="ru-RU" sz="1400" i="1" dirty="0" smtClean="0">
                <a:latin typeface="Arial" pitchFamily="34" charset="0"/>
                <a:cs typeface="Arial" pitchFamily="34" charset="0"/>
              </a:rPr>
              <a:t>) </a:t>
            </a:r>
            <a:r>
              <a:rPr lang="ru-RU" sz="1400" i="1" dirty="0" err="1" smtClean="0">
                <a:latin typeface="Arial" pitchFamily="34" charset="0"/>
                <a:cs typeface="Arial" pitchFamily="34" charset="0"/>
              </a:rPr>
              <a:t>belli</a:t>
            </a:r>
            <a:r>
              <a:rPr lang="en-US" sz="1400" dirty="0" smtClean="0">
                <a:latin typeface="Arial" pitchFamily="34" charset="0"/>
                <a:cs typeface="Arial" pitchFamily="34" charset="0"/>
              </a:rPr>
              <a:t>. </a:t>
            </a:r>
            <a:r>
              <a:rPr lang="en-US" sz="1400" dirty="0" smtClean="0"/>
              <a:t>It was discovered by </a:t>
            </a:r>
            <a:r>
              <a:rPr lang="en-US" sz="1400" dirty="0" smtClean="0">
                <a:hlinkClick r:id="rId2" tooltip="Rudolf Virchow"/>
              </a:rPr>
              <a:t>Rudolf Virchow</a:t>
            </a:r>
            <a:r>
              <a:rPr lang="en-US" sz="1400" dirty="0" smtClean="0"/>
              <a:t> in 1860 and was named by </a:t>
            </a:r>
            <a:r>
              <a:rPr lang="en-US" sz="1400" dirty="0" smtClean="0">
                <a:hlinkClick r:id="rId3" tooltip="Charles Morley Wenyon"/>
              </a:rPr>
              <a:t>Charles Morley </a:t>
            </a:r>
            <a:r>
              <a:rPr lang="en-US" sz="1400" dirty="0" err="1" smtClean="0">
                <a:hlinkClick r:id="rId3" tooltip="Charles Morley Wenyon"/>
              </a:rPr>
              <a:t>Wenyon</a:t>
            </a:r>
            <a:r>
              <a:rPr lang="en-US" sz="1400" dirty="0" smtClean="0"/>
              <a:t> in 1923. </a:t>
            </a:r>
            <a:endParaRPr lang="en-US" sz="1400" dirty="0" smtClean="0">
              <a:latin typeface="Arial" pitchFamily="34" charset="0"/>
              <a:cs typeface="Arial" pitchFamily="34" charset="0"/>
            </a:endParaRPr>
          </a:p>
          <a:p>
            <a:pPr marL="0" lvl="0" indent="0" eaLnBrk="0" fontAlgn="base" hangingPunct="0">
              <a:lnSpc>
                <a:spcPct val="120000"/>
              </a:lnSpc>
              <a:spcBef>
                <a:spcPct val="0"/>
              </a:spcBef>
              <a:spcAft>
                <a:spcPct val="0"/>
              </a:spcAft>
              <a:buNone/>
            </a:pPr>
            <a:r>
              <a:rPr lang="en-US" sz="1400" dirty="0" smtClean="0">
                <a:latin typeface="Arial" pitchFamily="34" charset="0"/>
                <a:cs typeface="Arial" pitchFamily="34" charset="0"/>
              </a:rPr>
              <a:t>        This protozoan parasite is opportunistic in immune suppressed human hosts.</a:t>
            </a:r>
            <a:r>
              <a:rPr lang="en-US" sz="1400" baseline="30000" dirty="0" smtClean="0">
                <a:latin typeface="Arial" pitchFamily="34" charset="0"/>
                <a:cs typeface="Arial" pitchFamily="34" charset="0"/>
              </a:rPr>
              <a:t> </a:t>
            </a:r>
            <a:r>
              <a:rPr lang="en-US" sz="1400" dirty="0" smtClean="0">
                <a:latin typeface="Arial" pitchFamily="34" charset="0"/>
                <a:cs typeface="Arial" pitchFamily="34" charset="0"/>
              </a:rPr>
              <a:t>It primarily exists in the </a:t>
            </a:r>
            <a:r>
              <a:rPr lang="en-US" sz="1400" dirty="0" smtClean="0">
                <a:latin typeface="Arial" pitchFamily="34" charset="0"/>
                <a:cs typeface="Arial" pitchFamily="34" charset="0"/>
                <a:hlinkClick r:id="rId4" tooltip="Epithelial cell"/>
              </a:rPr>
              <a:t>epithelial cells</a:t>
            </a:r>
            <a:r>
              <a:rPr lang="en-US" sz="1400" dirty="0" smtClean="0">
                <a:latin typeface="Arial" pitchFamily="34" charset="0"/>
                <a:cs typeface="Arial" pitchFamily="34" charset="0"/>
              </a:rPr>
              <a:t> of the small intestine, and develops in the cell cytoplasm.</a:t>
            </a:r>
            <a:r>
              <a:rPr lang="en-US" sz="1400" baseline="30000" dirty="0" smtClean="0">
                <a:latin typeface="Arial" pitchFamily="34" charset="0"/>
                <a:cs typeface="Arial" pitchFamily="34" charset="0"/>
              </a:rPr>
              <a:t> </a:t>
            </a:r>
            <a:r>
              <a:rPr lang="en-US" sz="1400" dirty="0" smtClean="0">
                <a:latin typeface="Arial" pitchFamily="34" charset="0"/>
                <a:cs typeface="Arial" pitchFamily="34" charset="0"/>
              </a:rPr>
              <a:t>A cosmopolitan, but is mainly found in tropical and subtropical areas of the world such as the Caribbean, Central and S. America, India, Africa, and S.E. Asia. In the U.S., it is usually associated with HIV infection and institutional living.</a:t>
            </a:r>
          </a:p>
          <a:p>
            <a:pPr marL="0" lvl="0" indent="0" eaLnBrk="0" fontAlgn="base" hangingPunct="0">
              <a:lnSpc>
                <a:spcPct val="120000"/>
              </a:lnSpc>
              <a:spcBef>
                <a:spcPct val="0"/>
              </a:spcBef>
              <a:spcAft>
                <a:spcPct val="0"/>
              </a:spcAft>
              <a:buNone/>
            </a:pPr>
            <a:r>
              <a:rPr lang="en-US" sz="1400" dirty="0" smtClean="0">
                <a:latin typeface="Arial" pitchFamily="34" charset="0"/>
                <a:cs typeface="Arial" pitchFamily="34" charset="0"/>
              </a:rPr>
              <a:t>       The coccidian parasite, </a:t>
            </a:r>
            <a:r>
              <a:rPr lang="en-US" sz="1400" i="1" dirty="0" err="1" smtClean="0">
                <a:latin typeface="Arial" pitchFamily="34" charset="0"/>
                <a:cs typeface="Arial" pitchFamily="34" charset="0"/>
              </a:rPr>
              <a:t>Cystoisospora</a:t>
            </a:r>
            <a:r>
              <a:rPr lang="en-US" sz="1400" i="1" dirty="0" smtClean="0">
                <a:latin typeface="Arial" pitchFamily="34" charset="0"/>
                <a:cs typeface="Arial" pitchFamily="34" charset="0"/>
              </a:rPr>
              <a:t> belli</a:t>
            </a:r>
            <a:r>
              <a:rPr lang="en-US" sz="1400" dirty="0" smtClean="0">
                <a:latin typeface="Arial" pitchFamily="34" charset="0"/>
                <a:cs typeface="Arial" pitchFamily="34" charset="0"/>
              </a:rPr>
              <a:t>, infects the epithelial cells of the small intestine, and is the least common of the 3 intestinal </a:t>
            </a:r>
            <a:r>
              <a:rPr lang="en-US" sz="1400" dirty="0" err="1" smtClean="0">
                <a:latin typeface="Arial" pitchFamily="34" charset="0"/>
                <a:cs typeface="Arial" pitchFamily="34" charset="0"/>
              </a:rPr>
              <a:t>coccidia</a:t>
            </a:r>
            <a:r>
              <a:rPr lang="en-US" sz="1400" dirty="0" smtClean="0">
                <a:latin typeface="Arial" pitchFamily="34" charset="0"/>
                <a:cs typeface="Arial" pitchFamily="34" charset="0"/>
              </a:rPr>
              <a:t> that infect humans.</a:t>
            </a:r>
          </a:p>
          <a:p>
            <a:pPr marL="0" lvl="0" indent="0" eaLnBrk="0" fontAlgn="base" hangingPunct="0">
              <a:lnSpc>
                <a:spcPct val="120000"/>
              </a:lnSpc>
              <a:spcBef>
                <a:spcPct val="0"/>
              </a:spcBef>
              <a:spcAft>
                <a:spcPct val="0"/>
              </a:spcAft>
              <a:buNone/>
            </a:pPr>
            <a:r>
              <a:rPr lang="ru-RU" sz="1400" dirty="0" err="1" smtClean="0">
                <a:latin typeface="Arial" pitchFamily="34" charset="0"/>
                <a:cs typeface="Arial" pitchFamily="34" charset="0"/>
              </a:rPr>
              <a:t>Infection</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is</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via</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human-to-human</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fecal-oral</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transmission</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no</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animal</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reservoir</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has</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been</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identified</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Hosts</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ingest</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sporocyte-containing</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oocysts</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which</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excyst</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and</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release</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sporozoites</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The</a:t>
            </a:r>
            <a:r>
              <a:rPr lang="ru-RU" sz="1400" dirty="0" smtClean="0">
                <a:latin typeface="Arial" pitchFamily="34" charset="0"/>
                <a:cs typeface="Arial" pitchFamily="34" charset="0"/>
              </a:rPr>
              <a:t> </a:t>
            </a:r>
            <a:r>
              <a:rPr lang="ru-RU" sz="1400" b="1" dirty="0" err="1" smtClean="0">
                <a:latin typeface="Arial" pitchFamily="34" charset="0"/>
                <a:cs typeface="Arial" pitchFamily="34" charset="0"/>
              </a:rPr>
              <a:t>sporozoites</a:t>
            </a:r>
            <a:r>
              <a:rPr lang="ru-RU" sz="1400" b="1" dirty="0" smtClean="0">
                <a:latin typeface="Arial" pitchFamily="34" charset="0"/>
                <a:cs typeface="Arial" pitchFamily="34" charset="0"/>
              </a:rPr>
              <a:t> </a:t>
            </a:r>
            <a:r>
              <a:rPr lang="ru-RU" sz="1400" b="1" dirty="0" err="1" smtClean="0">
                <a:latin typeface="Arial" pitchFamily="34" charset="0"/>
                <a:cs typeface="Arial" pitchFamily="34" charset="0"/>
              </a:rPr>
              <a:t>invade</a:t>
            </a:r>
            <a:r>
              <a:rPr lang="ru-RU" sz="1400" b="1" dirty="0" smtClean="0">
                <a:latin typeface="Arial" pitchFamily="34" charset="0"/>
                <a:cs typeface="Arial" pitchFamily="34" charset="0"/>
              </a:rPr>
              <a:t> </a:t>
            </a:r>
            <a:r>
              <a:rPr lang="ru-RU" sz="1400" dirty="0" err="1" smtClean="0">
                <a:latin typeface="Arial" pitchFamily="34" charset="0"/>
                <a:cs typeface="Arial" pitchFamily="34" charset="0"/>
              </a:rPr>
              <a:t>the</a:t>
            </a:r>
            <a:r>
              <a:rPr lang="ru-RU" sz="1400" dirty="0" smtClean="0">
                <a:latin typeface="Arial" pitchFamily="34" charset="0"/>
                <a:cs typeface="Arial" pitchFamily="34" charset="0"/>
              </a:rPr>
              <a:t> </a:t>
            </a:r>
            <a:r>
              <a:rPr lang="ru-RU" sz="1400" b="1" dirty="0" err="1" smtClean="0">
                <a:latin typeface="Arial" pitchFamily="34" charset="0"/>
                <a:cs typeface="Arial" pitchFamily="34" charset="0"/>
              </a:rPr>
              <a:t>mucosal</a:t>
            </a:r>
            <a:r>
              <a:rPr lang="ru-RU" sz="1400" b="1" dirty="0" smtClean="0">
                <a:latin typeface="Arial" pitchFamily="34" charset="0"/>
                <a:cs typeface="Arial" pitchFamily="34" charset="0"/>
              </a:rPr>
              <a:t> </a:t>
            </a:r>
            <a:r>
              <a:rPr lang="ru-RU" sz="1400" b="1" dirty="0" err="1" smtClean="0">
                <a:latin typeface="Arial" pitchFamily="34" charset="0"/>
                <a:cs typeface="Arial" pitchFamily="34" charset="0"/>
              </a:rPr>
              <a:t>epithelial</a:t>
            </a:r>
            <a:r>
              <a:rPr lang="ru-RU" sz="1400" b="1" dirty="0" smtClean="0">
                <a:latin typeface="Arial" pitchFamily="34" charset="0"/>
                <a:cs typeface="Arial" pitchFamily="34" charset="0"/>
              </a:rPr>
              <a:t> </a:t>
            </a:r>
            <a:r>
              <a:rPr lang="ru-RU" sz="1400" b="1" dirty="0" err="1" smtClean="0">
                <a:latin typeface="Arial" pitchFamily="34" charset="0"/>
                <a:cs typeface="Arial" pitchFamily="34" charset="0"/>
              </a:rPr>
              <a:t>cells</a:t>
            </a:r>
            <a:r>
              <a:rPr lang="ru-RU" sz="1400" b="1" dirty="0" smtClean="0">
                <a:latin typeface="Arial" pitchFamily="34" charset="0"/>
                <a:cs typeface="Arial" pitchFamily="34" charset="0"/>
              </a:rPr>
              <a:t> </a:t>
            </a:r>
            <a:r>
              <a:rPr lang="ru-RU" sz="1400" dirty="0" err="1" smtClean="0">
                <a:latin typeface="Arial" pitchFamily="34" charset="0"/>
                <a:cs typeface="Arial" pitchFamily="34" charset="0"/>
              </a:rPr>
              <a:t>of</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the</a:t>
            </a:r>
            <a:r>
              <a:rPr lang="ru-RU" sz="1400" dirty="0" smtClean="0">
                <a:latin typeface="Arial" pitchFamily="34" charset="0"/>
                <a:cs typeface="Arial" pitchFamily="34" charset="0"/>
              </a:rPr>
              <a:t> </a:t>
            </a:r>
            <a:r>
              <a:rPr lang="ru-RU" sz="1400" b="1" dirty="0" err="1" smtClean="0">
                <a:latin typeface="Arial" pitchFamily="34" charset="0"/>
                <a:cs typeface="Arial" pitchFamily="34" charset="0"/>
              </a:rPr>
              <a:t>distal</a:t>
            </a:r>
            <a:r>
              <a:rPr lang="ru-RU" sz="1400" b="1" dirty="0" smtClean="0">
                <a:latin typeface="Arial" pitchFamily="34" charset="0"/>
                <a:cs typeface="Arial" pitchFamily="34" charset="0"/>
              </a:rPr>
              <a:t> </a:t>
            </a:r>
            <a:r>
              <a:rPr lang="ru-RU" sz="1400" b="1" dirty="0" err="1" smtClean="0">
                <a:latin typeface="Arial" pitchFamily="34" charset="0"/>
                <a:cs typeface="Arial" pitchFamily="34" charset="0"/>
              </a:rPr>
              <a:t>duodenum</a:t>
            </a:r>
            <a:r>
              <a:rPr lang="ru-RU" sz="1400" b="1" dirty="0" smtClean="0">
                <a:latin typeface="Arial" pitchFamily="34" charset="0"/>
                <a:cs typeface="Arial" pitchFamily="34" charset="0"/>
              </a:rPr>
              <a:t> </a:t>
            </a:r>
            <a:r>
              <a:rPr lang="ru-RU" sz="1400" dirty="0" err="1" smtClean="0">
                <a:latin typeface="Arial" pitchFamily="34" charset="0"/>
                <a:cs typeface="Arial" pitchFamily="34" charset="0"/>
              </a:rPr>
              <a:t>and</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proximal</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jejunum</a:t>
            </a:r>
            <a:r>
              <a:rPr lang="en-US" sz="1400" dirty="0" smtClean="0">
                <a:latin typeface="Arial" pitchFamily="34" charset="0"/>
                <a:cs typeface="Arial" pitchFamily="34" charset="0"/>
              </a:rPr>
              <a:t>.</a:t>
            </a:r>
            <a:r>
              <a:rPr lang="ru-RU" sz="1400" dirty="0" err="1" smtClean="0">
                <a:latin typeface="Arial" pitchFamily="34" charset="0"/>
                <a:cs typeface="Arial" pitchFamily="34" charset="0"/>
              </a:rPr>
              <a:t>There</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they</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undergo</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both</a:t>
            </a:r>
            <a:r>
              <a:rPr lang="ru-RU" sz="1400" dirty="0" smtClean="0">
                <a:latin typeface="Arial" pitchFamily="34" charset="0"/>
                <a:cs typeface="Arial" pitchFamily="34" charset="0"/>
              </a:rPr>
              <a:t> </a:t>
            </a:r>
            <a:r>
              <a:rPr lang="ru-RU" sz="1400" b="1" dirty="0" err="1" smtClean="0">
                <a:latin typeface="Arial" pitchFamily="34" charset="0"/>
                <a:cs typeface="Arial" pitchFamily="34" charset="0"/>
              </a:rPr>
              <a:t>asexual</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and</a:t>
            </a:r>
            <a:r>
              <a:rPr lang="ru-RU" sz="1400" dirty="0" smtClean="0">
                <a:latin typeface="Arial" pitchFamily="34" charset="0"/>
                <a:cs typeface="Arial" pitchFamily="34" charset="0"/>
              </a:rPr>
              <a:t> </a:t>
            </a:r>
            <a:r>
              <a:rPr lang="ru-RU" sz="1400" b="1" dirty="0" err="1" smtClean="0">
                <a:latin typeface="Arial" pitchFamily="34" charset="0"/>
                <a:cs typeface="Arial" pitchFamily="34" charset="0"/>
              </a:rPr>
              <a:t>sexual</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reproduction</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with</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the</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eventual</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production</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of</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oocysts</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which</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are</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excreted</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in</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the</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stool</a:t>
            </a:r>
            <a:r>
              <a:rPr lang="en-US" sz="1400" dirty="0" smtClean="0">
                <a:latin typeface="Arial" pitchFamily="34" charset="0"/>
                <a:cs typeface="Arial" pitchFamily="34" charset="0"/>
              </a:rPr>
              <a:t>.</a:t>
            </a:r>
            <a:endParaRPr lang="ru-RU" sz="1400" dirty="0" smtClean="0">
              <a:latin typeface="Arial" pitchFamily="34" charset="0"/>
              <a:cs typeface="Arial" pitchFamily="34" charset="0"/>
            </a:endParaRPr>
          </a:p>
        </p:txBody>
      </p:sp>
      <p:sp>
        <p:nvSpPr>
          <p:cNvPr id="10" name="Прямокутник 9"/>
          <p:cNvSpPr/>
          <p:nvPr/>
        </p:nvSpPr>
        <p:spPr>
          <a:xfrm>
            <a:off x="0" y="3717032"/>
            <a:ext cx="9144000" cy="2862322"/>
          </a:xfrm>
          <a:prstGeom prst="rect">
            <a:avLst/>
          </a:prstGeom>
        </p:spPr>
        <p:txBody>
          <a:bodyPr wrap="square">
            <a:spAutoFit/>
          </a:bodyPr>
          <a:lstStyle/>
          <a:p>
            <a:r>
              <a:rPr lang="en-US" b="1" dirty="0" err="1" smtClean="0"/>
              <a:t>Immunocompetent</a:t>
            </a:r>
            <a:r>
              <a:rPr lang="en-US" b="1" dirty="0" smtClean="0"/>
              <a:t> </a:t>
            </a:r>
            <a:r>
              <a:rPr lang="en-US" dirty="0" smtClean="0"/>
              <a:t>individuals are usually asymptomatic to this infection. But clinical symptoms such as </a:t>
            </a:r>
            <a:r>
              <a:rPr lang="en-US" b="1" dirty="0" smtClean="0"/>
              <a:t>mild diarrhea, abdominal discomfort, and low grade fever for approximately 1 week </a:t>
            </a:r>
            <a:r>
              <a:rPr lang="en-US" dirty="0" smtClean="0"/>
              <a:t>has been observed in some individuals.</a:t>
            </a:r>
            <a:r>
              <a:rPr lang="en-US" baseline="30000" dirty="0" smtClean="0"/>
              <a:t> </a:t>
            </a:r>
            <a:r>
              <a:rPr lang="en-US" dirty="0" smtClean="0"/>
              <a:t/>
            </a:r>
            <a:br>
              <a:rPr lang="en-US" dirty="0" smtClean="0"/>
            </a:br>
            <a:r>
              <a:rPr lang="en-US" b="1" dirty="0" smtClean="0"/>
              <a:t> </a:t>
            </a:r>
            <a:r>
              <a:rPr lang="en-US" b="1" dirty="0" err="1" smtClean="0"/>
              <a:t>Immunocompromised</a:t>
            </a:r>
            <a:r>
              <a:rPr lang="en-US" b="1" dirty="0" smtClean="0"/>
              <a:t> </a:t>
            </a:r>
            <a:r>
              <a:rPr lang="en-US" dirty="0" smtClean="0"/>
              <a:t>people are more severely affected by </a:t>
            </a:r>
            <a:r>
              <a:rPr lang="en-US" i="1" dirty="0" err="1" smtClean="0"/>
              <a:t>Cystoisospora</a:t>
            </a:r>
            <a:r>
              <a:rPr lang="en-US" i="1" dirty="0" smtClean="0"/>
              <a:t> belli</a:t>
            </a:r>
            <a:r>
              <a:rPr lang="en-US" dirty="0" smtClean="0"/>
              <a:t> and can experience extreme diarrhea that can lead to weakness, anorexia, and weight loss. Other symptoms of </a:t>
            </a:r>
            <a:r>
              <a:rPr lang="en-US" dirty="0" err="1" smtClean="0"/>
              <a:t>cystoisosporiasis</a:t>
            </a:r>
            <a:r>
              <a:rPr lang="en-US" dirty="0" smtClean="0"/>
              <a:t> include abdominal pain, cramps, loss of appetite, nausea, vomiting, and fever, that can last from weeks to months. People are more severely affected by </a:t>
            </a:r>
            <a:r>
              <a:rPr lang="en-US" i="1" dirty="0" err="1" smtClean="0"/>
              <a:t>Cystoisospora</a:t>
            </a:r>
            <a:r>
              <a:rPr lang="en-US" i="1" dirty="0" smtClean="0"/>
              <a:t> belli</a:t>
            </a:r>
            <a:r>
              <a:rPr lang="en-US" dirty="0" smtClean="0"/>
              <a:t> and can experience extreme diarrhea that can lead to weakness, anorexia, and weight loss. Other symptoms of </a:t>
            </a:r>
            <a:r>
              <a:rPr lang="en-US" dirty="0" err="1" smtClean="0"/>
              <a:t>cystoisosporiasis</a:t>
            </a:r>
            <a:r>
              <a:rPr lang="en-US" dirty="0" smtClean="0"/>
              <a:t> include abdominal pain, cramps, loss of appetite, nausea, vomiting, and fever, that can last from weeks to months.</a:t>
            </a:r>
            <a:endParaRPr lang="uk-UA"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
            </a:r>
            <a:br>
              <a:rPr lang="en-US" dirty="0" smtClean="0"/>
            </a:br>
            <a:r>
              <a:rPr lang="en-US" dirty="0" smtClean="0"/>
              <a:t>Life cycle of </a:t>
            </a:r>
            <a:r>
              <a:rPr lang="en-US" b="1" i="1" dirty="0" err="1" smtClean="0"/>
              <a:t>Cystoisospora</a:t>
            </a:r>
            <a:r>
              <a:rPr lang="en-US" b="1" i="1" dirty="0" smtClean="0"/>
              <a:t> belli</a:t>
            </a:r>
            <a:r>
              <a:rPr lang="en-US" b="1" dirty="0" smtClean="0"/>
              <a:t/>
            </a:r>
            <a:br>
              <a:rPr lang="en-US" b="1" dirty="0" smtClean="0"/>
            </a:br>
            <a:endParaRPr lang="uk-UA" dirty="0"/>
          </a:p>
        </p:txBody>
      </p:sp>
      <p:pic>
        <p:nvPicPr>
          <p:cNvPr id="5" name="Місце для вмісту 4" descr="Cystoisospora_LifeCycle.gif"/>
          <p:cNvPicPr>
            <a:picLocks noGrp="1" noChangeAspect="1"/>
          </p:cNvPicPr>
          <p:nvPr>
            <p:ph sz="half" idx="1"/>
          </p:nvPr>
        </p:nvPicPr>
        <p:blipFill>
          <a:blip r:embed="rId2" cstate="print"/>
          <a:stretch>
            <a:fillRect/>
          </a:stretch>
        </p:blipFill>
        <p:spPr>
          <a:xfrm>
            <a:off x="522935" y="476250"/>
            <a:ext cx="3977057" cy="6372434"/>
          </a:xfrm>
        </p:spPr>
      </p:pic>
      <p:sp>
        <p:nvSpPr>
          <p:cNvPr id="4" name="Місце для вмісту 3"/>
          <p:cNvSpPr>
            <a:spLocks noGrp="1"/>
          </p:cNvSpPr>
          <p:nvPr>
            <p:ph sz="half" idx="2"/>
          </p:nvPr>
        </p:nvSpPr>
        <p:spPr>
          <a:xfrm>
            <a:off x="4648200" y="548680"/>
            <a:ext cx="4495800" cy="6309320"/>
          </a:xfrm>
        </p:spPr>
        <p:txBody>
          <a:bodyPr>
            <a:normAutofit fontScale="62500" lnSpcReduction="20000"/>
          </a:bodyPr>
          <a:lstStyle/>
          <a:p>
            <a:pPr>
              <a:buNone/>
            </a:pPr>
            <a:r>
              <a:rPr lang="en-US" dirty="0" smtClean="0"/>
              <a:t>                At time of excretion, the immature </a:t>
            </a:r>
            <a:r>
              <a:rPr lang="en-US" dirty="0" err="1" smtClean="0"/>
              <a:t>oocyst</a:t>
            </a:r>
            <a:r>
              <a:rPr lang="en-US" dirty="0" smtClean="0"/>
              <a:t> contains usually one </a:t>
            </a:r>
            <a:r>
              <a:rPr lang="en-US" dirty="0" err="1" smtClean="0"/>
              <a:t>sporoblast</a:t>
            </a:r>
            <a:r>
              <a:rPr lang="en-US" dirty="0" smtClean="0"/>
              <a:t> (more rarely two) </a:t>
            </a:r>
            <a:r>
              <a:rPr lang="en-US" b="1" dirty="0" smtClean="0"/>
              <a:t>(1)</a:t>
            </a:r>
            <a:r>
              <a:rPr lang="en-US" dirty="0" smtClean="0"/>
              <a:t>. In further maturation after excretion, the </a:t>
            </a:r>
            <a:r>
              <a:rPr lang="en-US" dirty="0" err="1" smtClean="0"/>
              <a:t>sporoblast</a:t>
            </a:r>
            <a:r>
              <a:rPr lang="en-US" dirty="0" smtClean="0"/>
              <a:t> divides in two (the </a:t>
            </a:r>
            <a:r>
              <a:rPr lang="en-US" dirty="0" err="1" smtClean="0"/>
              <a:t>oocyst</a:t>
            </a:r>
            <a:r>
              <a:rPr lang="en-US" dirty="0" smtClean="0"/>
              <a:t> now contains two </a:t>
            </a:r>
            <a:r>
              <a:rPr lang="en-US" dirty="0" err="1" smtClean="0"/>
              <a:t>sporoblasts</a:t>
            </a:r>
            <a:r>
              <a:rPr lang="en-US" dirty="0" smtClean="0"/>
              <a:t>); the </a:t>
            </a:r>
            <a:r>
              <a:rPr lang="en-US" b="1" dirty="0" err="1" smtClean="0"/>
              <a:t>sporoblasts</a:t>
            </a:r>
            <a:r>
              <a:rPr lang="en-US" b="1" dirty="0" smtClean="0"/>
              <a:t> secrete a cyst wall, thus becoming </a:t>
            </a:r>
            <a:r>
              <a:rPr lang="en-US" b="1" dirty="0" err="1" smtClean="0"/>
              <a:t>sporocysts</a:t>
            </a:r>
            <a:r>
              <a:rPr lang="en-US" dirty="0" smtClean="0"/>
              <a:t>; and the </a:t>
            </a:r>
            <a:r>
              <a:rPr lang="en-US" dirty="0" err="1" smtClean="0"/>
              <a:t>sporocysts</a:t>
            </a:r>
            <a:r>
              <a:rPr lang="en-US" dirty="0" smtClean="0"/>
              <a:t> divide twice to produce </a:t>
            </a:r>
            <a:r>
              <a:rPr lang="en-US" b="1" dirty="0" smtClean="0"/>
              <a:t>4 </a:t>
            </a:r>
            <a:r>
              <a:rPr lang="en-US" b="1" dirty="0" err="1" smtClean="0"/>
              <a:t>sporozoites</a:t>
            </a:r>
            <a:r>
              <a:rPr lang="en-US" b="1" dirty="0" smtClean="0"/>
              <a:t> </a:t>
            </a:r>
            <a:r>
              <a:rPr lang="en-US" dirty="0" smtClean="0"/>
              <a:t>each </a:t>
            </a:r>
            <a:r>
              <a:rPr lang="en-US" b="1" dirty="0" smtClean="0"/>
              <a:t>(2)</a:t>
            </a:r>
            <a:r>
              <a:rPr lang="en-US" dirty="0" smtClean="0"/>
              <a:t>. Infection occurs by ingestion of </a:t>
            </a:r>
            <a:r>
              <a:rPr lang="en-US" dirty="0" err="1" smtClean="0"/>
              <a:t>sporocysts</a:t>
            </a:r>
            <a:r>
              <a:rPr lang="en-US" dirty="0" smtClean="0"/>
              <a:t>-containing </a:t>
            </a:r>
            <a:r>
              <a:rPr lang="en-US" dirty="0" err="1" smtClean="0"/>
              <a:t>oocysts</a:t>
            </a:r>
            <a:r>
              <a:rPr lang="en-US" dirty="0" smtClean="0"/>
              <a:t>: the </a:t>
            </a:r>
            <a:r>
              <a:rPr lang="en-US" dirty="0" err="1" smtClean="0"/>
              <a:t>sporocysts</a:t>
            </a:r>
            <a:r>
              <a:rPr lang="en-US" dirty="0" smtClean="0"/>
              <a:t> </a:t>
            </a:r>
            <a:r>
              <a:rPr lang="en-US" dirty="0" err="1" smtClean="0"/>
              <a:t>excyst</a:t>
            </a:r>
            <a:r>
              <a:rPr lang="en-US" dirty="0" smtClean="0"/>
              <a:t> in the small intestine and release their </a:t>
            </a:r>
            <a:r>
              <a:rPr lang="en-US" dirty="0" err="1" smtClean="0"/>
              <a:t>sporozoites</a:t>
            </a:r>
            <a:r>
              <a:rPr lang="en-US" dirty="0" smtClean="0"/>
              <a:t>, which invade the epithelial cells and initiate </a:t>
            </a:r>
            <a:r>
              <a:rPr lang="en-US" dirty="0" err="1" smtClean="0"/>
              <a:t>schizogony</a:t>
            </a:r>
            <a:r>
              <a:rPr lang="en-US" dirty="0" smtClean="0"/>
              <a:t> </a:t>
            </a:r>
            <a:r>
              <a:rPr lang="en-US" b="1" dirty="0" smtClean="0"/>
              <a:t>(3)</a:t>
            </a:r>
            <a:r>
              <a:rPr lang="en-US" dirty="0" smtClean="0"/>
              <a:t>. Upon rupture of the </a:t>
            </a:r>
            <a:r>
              <a:rPr lang="en-US" dirty="0" err="1" smtClean="0"/>
              <a:t>schizonts</a:t>
            </a:r>
            <a:r>
              <a:rPr lang="en-US" dirty="0" smtClean="0"/>
              <a:t>, the </a:t>
            </a:r>
            <a:r>
              <a:rPr lang="en-US" dirty="0" err="1" smtClean="0"/>
              <a:t>merozoites</a:t>
            </a:r>
            <a:r>
              <a:rPr lang="en-US" dirty="0" smtClean="0"/>
              <a:t> are released, invade new epithelial cells, and continue the cycle of asexual multiplication </a:t>
            </a:r>
            <a:r>
              <a:rPr lang="en-US" b="1" dirty="0" smtClean="0"/>
              <a:t>(4). </a:t>
            </a:r>
            <a:r>
              <a:rPr lang="en-US" dirty="0" err="1" smtClean="0"/>
              <a:t>Trophozoites</a:t>
            </a:r>
            <a:r>
              <a:rPr lang="en-US" dirty="0" smtClean="0"/>
              <a:t> develop into </a:t>
            </a:r>
            <a:r>
              <a:rPr lang="en-US" dirty="0" err="1" smtClean="0"/>
              <a:t>schizonts</a:t>
            </a:r>
            <a:r>
              <a:rPr lang="en-US" dirty="0" smtClean="0"/>
              <a:t> which contain multiple </a:t>
            </a:r>
            <a:r>
              <a:rPr lang="en-US" dirty="0" err="1" smtClean="0"/>
              <a:t>merozoites</a:t>
            </a:r>
            <a:r>
              <a:rPr lang="en-US" dirty="0" smtClean="0"/>
              <a:t>. After a minimum of 1 week, the sexual stage begins with the development of male and female gametocytes </a:t>
            </a:r>
            <a:r>
              <a:rPr lang="en-US" b="1" dirty="0" smtClean="0"/>
              <a:t>(5)</a:t>
            </a:r>
            <a:r>
              <a:rPr lang="en-US" dirty="0" smtClean="0"/>
              <a:t>. Fertilization results in the development of </a:t>
            </a:r>
            <a:r>
              <a:rPr lang="en-US" dirty="0" err="1" smtClean="0"/>
              <a:t>oocysts</a:t>
            </a:r>
            <a:r>
              <a:rPr lang="en-US" dirty="0" smtClean="0"/>
              <a:t> that are excreted in the stool </a:t>
            </a:r>
            <a:r>
              <a:rPr lang="en-US" b="1" dirty="0" smtClean="0"/>
              <a:t>(1).</a:t>
            </a:r>
            <a:endParaRPr lang="uk-UA" b="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Transmission and prevention</a:t>
            </a:r>
            <a:br>
              <a:rPr lang="en-US" b="1" dirty="0" smtClean="0"/>
            </a:br>
            <a:endParaRPr lang="uk-UA" dirty="0"/>
          </a:p>
        </p:txBody>
      </p:sp>
      <p:sp>
        <p:nvSpPr>
          <p:cNvPr id="3" name="Місце для вмісту 2"/>
          <p:cNvSpPr>
            <a:spLocks noGrp="1"/>
          </p:cNvSpPr>
          <p:nvPr>
            <p:ph idx="1"/>
          </p:nvPr>
        </p:nvSpPr>
        <p:spPr>
          <a:xfrm>
            <a:off x="0" y="1600200"/>
            <a:ext cx="9144000" cy="4525963"/>
          </a:xfrm>
        </p:spPr>
        <p:txBody>
          <a:bodyPr>
            <a:normAutofit fontScale="85000" lnSpcReduction="20000"/>
          </a:bodyPr>
          <a:lstStyle/>
          <a:p>
            <a:r>
              <a:rPr lang="en-US" dirty="0" err="1" smtClean="0"/>
              <a:t>Cystoisospora</a:t>
            </a:r>
            <a:r>
              <a:rPr lang="en-US" dirty="0" smtClean="0"/>
              <a:t> belli does not require an intermediate host and currently is only known to transmit from person to person. The method of transmission is ingesting food or water that has been contaminated with feces from someone who is infected.</a:t>
            </a:r>
            <a:r>
              <a:rPr lang="en-US" baseline="30000" dirty="0" smtClean="0"/>
              <a:t> </a:t>
            </a:r>
            <a:r>
              <a:rPr lang="en-US" dirty="0" smtClean="0"/>
              <a:t>Washing your hands with soap and warm water after using the toilet, changing diapers, and before handling food is vital. Also, educating children the importance of hand-washing and good hygiene practice is important.</a:t>
            </a:r>
            <a:r>
              <a:rPr lang="en-US" baseline="30000" dirty="0" smtClean="0"/>
              <a:t> </a:t>
            </a:r>
            <a:r>
              <a:rPr lang="en-US" dirty="0" smtClean="0"/>
              <a:t>Because HIV-AIDS patients will have higher risk of symptomatic intestinal parasitic infections, and pathogenic burden can increase disease progression and contributes to early death, routine screening of parasites especially in patients with lower CD4 count should be emphasized.</a:t>
            </a:r>
            <a:endParaRPr lang="uk-U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5076056" cy="548680"/>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l"/>
            <a:r>
              <a:rPr lang="en-US" b="1" dirty="0" smtClean="0"/>
              <a:t/>
            </a:r>
            <a:br>
              <a:rPr lang="en-US" b="1" dirty="0" smtClean="0"/>
            </a:br>
            <a:r>
              <a:rPr lang="en-US" i="1" dirty="0" smtClean="0"/>
              <a:t> </a:t>
            </a:r>
            <a:r>
              <a:rPr lang="en-US" sz="3100" b="1" i="1" dirty="0" err="1" smtClean="0"/>
              <a:t>Ascaris</a:t>
            </a:r>
            <a:r>
              <a:rPr lang="en-US" sz="3100" b="1" i="1" dirty="0" smtClean="0"/>
              <a:t> </a:t>
            </a:r>
            <a:r>
              <a:rPr lang="en-US" sz="3100" b="1" i="1" dirty="0" err="1" smtClean="0"/>
              <a:t>lumbricoides</a:t>
            </a:r>
            <a:r>
              <a:rPr lang="en-US" sz="3100" b="1" i="1" dirty="0" smtClean="0"/>
              <a:t> </a:t>
            </a:r>
            <a:r>
              <a:rPr lang="en-US" sz="3100" b="1" dirty="0" smtClean="0"/>
              <a:t>Life Cycle</a:t>
            </a:r>
            <a:r>
              <a:rPr lang="en-US" sz="3600" dirty="0" smtClean="0"/>
              <a:t/>
            </a:r>
            <a:br>
              <a:rPr lang="en-US" sz="3600" dirty="0" smtClean="0"/>
            </a:br>
            <a:endParaRPr lang="uk-UA" sz="3600" dirty="0"/>
          </a:p>
        </p:txBody>
      </p:sp>
      <p:pic>
        <p:nvPicPr>
          <p:cNvPr id="5" name="Місце для вмісту 4" descr="Ascariasis_LifeCycle.gif"/>
          <p:cNvPicPr>
            <a:picLocks noGrp="1" noChangeAspect="1"/>
          </p:cNvPicPr>
          <p:nvPr>
            <p:ph sz="half" idx="1"/>
          </p:nvPr>
        </p:nvPicPr>
        <p:blipFill>
          <a:blip r:embed="rId2" cstate="print"/>
          <a:srcRect l="2085"/>
          <a:stretch>
            <a:fillRect/>
          </a:stretch>
        </p:blipFill>
        <p:spPr>
          <a:xfrm>
            <a:off x="0" y="620688"/>
            <a:ext cx="5148064" cy="5354354"/>
          </a:xfrm>
        </p:spPr>
      </p:pic>
      <p:sp>
        <p:nvSpPr>
          <p:cNvPr id="4" name="Місце для вмісту 3"/>
          <p:cNvSpPr>
            <a:spLocks noGrp="1"/>
          </p:cNvSpPr>
          <p:nvPr>
            <p:ph sz="half" idx="2"/>
          </p:nvPr>
        </p:nvSpPr>
        <p:spPr>
          <a:xfrm>
            <a:off x="5076056" y="0"/>
            <a:ext cx="4067944" cy="6126163"/>
          </a:xfrm>
        </p:spPr>
        <p:txBody>
          <a:bodyPr>
            <a:noAutofit/>
          </a:bodyPr>
          <a:lstStyle/>
          <a:p>
            <a:pPr marL="0">
              <a:spcBef>
                <a:spcPts val="0"/>
              </a:spcBef>
              <a:buNone/>
            </a:pPr>
            <a:r>
              <a:rPr lang="en-US" sz="1800" dirty="0" smtClean="0">
                <a:latin typeface="Arial" pitchFamily="34" charset="0"/>
                <a:cs typeface="Arial" pitchFamily="34" charset="0"/>
              </a:rPr>
              <a:t>        Adult worms </a:t>
            </a:r>
            <a:r>
              <a:rPr lang="en-US" sz="1800" b="1" dirty="0" smtClean="0">
                <a:latin typeface="Arial" pitchFamily="34" charset="0"/>
                <a:cs typeface="Arial" pitchFamily="34" charset="0"/>
              </a:rPr>
              <a:t>(1)</a:t>
            </a:r>
            <a:r>
              <a:rPr lang="en-US" sz="1800" dirty="0" smtClean="0">
                <a:latin typeface="Arial" pitchFamily="34" charset="0"/>
                <a:cs typeface="Arial" pitchFamily="34" charset="0"/>
              </a:rPr>
              <a:t>, live in the lumen of the small intestine. A female may produce approximately </a:t>
            </a:r>
            <a:r>
              <a:rPr lang="en-US" sz="1800" b="1" dirty="0" smtClean="0">
                <a:latin typeface="Arial" pitchFamily="34" charset="0"/>
                <a:cs typeface="Arial" pitchFamily="34" charset="0"/>
              </a:rPr>
              <a:t>200,000 eggs </a:t>
            </a:r>
            <a:r>
              <a:rPr lang="en-US" sz="1800" dirty="0" smtClean="0">
                <a:latin typeface="Arial" pitchFamily="34" charset="0"/>
                <a:cs typeface="Arial" pitchFamily="34" charset="0"/>
              </a:rPr>
              <a:t>per day, which are passed with the feces </a:t>
            </a:r>
            <a:r>
              <a:rPr lang="en-US" sz="1800" b="1" dirty="0" smtClean="0">
                <a:latin typeface="Arial" pitchFamily="34" charset="0"/>
                <a:cs typeface="Arial" pitchFamily="34" charset="0"/>
              </a:rPr>
              <a:t>(2)</a:t>
            </a:r>
            <a:r>
              <a:rPr lang="en-US" sz="1800" dirty="0" smtClean="0">
                <a:latin typeface="Arial" pitchFamily="34" charset="0"/>
                <a:cs typeface="Arial" pitchFamily="34" charset="0"/>
              </a:rPr>
              <a:t>. Unfertilized eggs may be ingested but are not infective. Fertile eggs </a:t>
            </a:r>
            <a:r>
              <a:rPr lang="en-US" sz="1800" b="1" dirty="0" err="1" smtClean="0">
                <a:latin typeface="Arial" pitchFamily="34" charset="0"/>
                <a:cs typeface="Arial" pitchFamily="34" charset="0"/>
              </a:rPr>
              <a:t>embryonate</a:t>
            </a:r>
            <a:r>
              <a:rPr lang="en-US" sz="1800" b="1" dirty="0" smtClean="0">
                <a:latin typeface="Arial" pitchFamily="34" charset="0"/>
                <a:cs typeface="Arial" pitchFamily="34" charset="0"/>
              </a:rPr>
              <a:t> and become infective after 18 days to several weeks</a:t>
            </a:r>
            <a:r>
              <a:rPr lang="en-US" sz="1800" dirty="0" smtClean="0">
                <a:latin typeface="Arial" pitchFamily="34" charset="0"/>
                <a:cs typeface="Arial" pitchFamily="34" charset="0"/>
              </a:rPr>
              <a:t> </a:t>
            </a:r>
            <a:r>
              <a:rPr lang="en-US" sz="1800" b="1" dirty="0" smtClean="0">
                <a:latin typeface="Arial" pitchFamily="34" charset="0"/>
                <a:cs typeface="Arial" pitchFamily="34" charset="0"/>
              </a:rPr>
              <a:t>(3)</a:t>
            </a:r>
            <a:r>
              <a:rPr lang="en-US" sz="1800" dirty="0" smtClean="0">
                <a:latin typeface="Arial" pitchFamily="34" charset="0"/>
                <a:cs typeface="Arial" pitchFamily="34" charset="0"/>
              </a:rPr>
              <a:t>, depending on the environmental conditions (optimum: moist, warm, shaded soil). After infective eggs are swallowed </a:t>
            </a:r>
            <a:r>
              <a:rPr lang="en-US" sz="1800" b="1" dirty="0" smtClean="0">
                <a:latin typeface="Arial" pitchFamily="34" charset="0"/>
                <a:cs typeface="Arial" pitchFamily="34" charset="0"/>
              </a:rPr>
              <a:t>(4)</a:t>
            </a:r>
            <a:r>
              <a:rPr lang="en-US" sz="1800" dirty="0" smtClean="0">
                <a:latin typeface="Arial" pitchFamily="34" charset="0"/>
                <a:cs typeface="Arial" pitchFamily="34" charset="0"/>
              </a:rPr>
              <a:t>, the larvae hatch </a:t>
            </a:r>
            <a:r>
              <a:rPr lang="en-US" sz="1800" b="1" dirty="0" smtClean="0">
                <a:latin typeface="Arial" pitchFamily="34" charset="0"/>
                <a:cs typeface="Arial" pitchFamily="34" charset="0"/>
              </a:rPr>
              <a:t>(5)</a:t>
            </a:r>
            <a:r>
              <a:rPr lang="en-US" sz="1800" dirty="0" smtClean="0">
                <a:latin typeface="Arial" pitchFamily="34" charset="0"/>
                <a:cs typeface="Arial" pitchFamily="34" charset="0"/>
              </a:rPr>
              <a:t>, invade the intestinal mucosa, and are carried via the portal, then systemic circulation to the lungs </a:t>
            </a:r>
            <a:r>
              <a:rPr lang="en-US" sz="1800" b="1" dirty="0" smtClean="0">
                <a:latin typeface="Arial" pitchFamily="34" charset="0"/>
                <a:cs typeface="Arial" pitchFamily="34" charset="0"/>
              </a:rPr>
              <a:t>(6)</a:t>
            </a:r>
            <a:r>
              <a:rPr lang="en-US" sz="1800" dirty="0" smtClean="0">
                <a:latin typeface="Arial" pitchFamily="34" charset="0"/>
                <a:cs typeface="Arial" pitchFamily="34" charset="0"/>
              </a:rPr>
              <a:t>. The larvae mature further in the lungs (10 -14 days), penetrate the alveolar walls, ascend the bronchial tree to the throat, and are swallowed </a:t>
            </a:r>
            <a:r>
              <a:rPr lang="en-US" sz="1800" b="1" dirty="0" smtClean="0">
                <a:latin typeface="Arial" pitchFamily="34" charset="0"/>
                <a:cs typeface="Arial" pitchFamily="34" charset="0"/>
              </a:rPr>
              <a:t>(7)</a:t>
            </a:r>
            <a:r>
              <a:rPr lang="en-US" sz="1800" dirty="0" smtClean="0">
                <a:latin typeface="Arial" pitchFamily="34" charset="0"/>
                <a:cs typeface="Arial" pitchFamily="34" charset="0"/>
              </a:rPr>
              <a:t>. Upon reaching the small intestine, they develop into adult worms </a:t>
            </a:r>
            <a:r>
              <a:rPr lang="en-US" sz="1800" b="1" dirty="0" smtClean="0">
                <a:latin typeface="Arial" pitchFamily="34" charset="0"/>
                <a:cs typeface="Arial" pitchFamily="34" charset="0"/>
              </a:rPr>
              <a:t>(1)</a:t>
            </a:r>
            <a:r>
              <a:rPr lang="en-US" sz="1800" dirty="0" smtClean="0">
                <a:latin typeface="Arial" pitchFamily="34" charset="0"/>
                <a:cs typeface="Arial" pitchFamily="34" charset="0"/>
              </a:rPr>
              <a:t>. Between 2 and 3 months are required from ingestion of the infective eggs to </a:t>
            </a:r>
            <a:r>
              <a:rPr lang="en-US" sz="1800" dirty="0" err="1" smtClean="0">
                <a:latin typeface="Arial" pitchFamily="34" charset="0"/>
                <a:cs typeface="Arial" pitchFamily="34" charset="0"/>
              </a:rPr>
              <a:t>oviposition</a:t>
            </a:r>
            <a:r>
              <a:rPr lang="en-US" sz="1800" dirty="0" smtClean="0">
                <a:latin typeface="Arial" pitchFamily="34" charset="0"/>
                <a:cs typeface="Arial" pitchFamily="34" charset="0"/>
              </a:rPr>
              <a:t> by the adult female. Adult worms can live 1 to 2 years.</a:t>
            </a:r>
            <a:endParaRPr lang="uk-UA" sz="1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490066"/>
          </a:xfrm>
        </p:spPr>
        <p:style>
          <a:lnRef idx="1">
            <a:schemeClr val="accent3"/>
          </a:lnRef>
          <a:fillRef idx="2">
            <a:schemeClr val="accent3"/>
          </a:fillRef>
          <a:effectRef idx="1">
            <a:schemeClr val="accent3"/>
          </a:effectRef>
          <a:fontRef idx="minor">
            <a:schemeClr val="dk1"/>
          </a:fontRef>
        </p:style>
        <p:txBody>
          <a:bodyPr>
            <a:noAutofit/>
          </a:bodyPr>
          <a:lstStyle/>
          <a:p>
            <a:r>
              <a:rPr lang="en-US" sz="2400" b="1" dirty="0" smtClean="0">
                <a:latin typeface="Arial" pitchFamily="34" charset="0"/>
                <a:cs typeface="Arial" pitchFamily="34" charset="0"/>
              </a:rPr>
              <a:t>Diagnosis of </a:t>
            </a:r>
            <a:r>
              <a:rPr lang="ru-RU" sz="2400" b="1" dirty="0" err="1" smtClean="0">
                <a:latin typeface="Arial" pitchFamily="34" charset="0"/>
                <a:cs typeface="Arial" pitchFamily="34" charset="0"/>
              </a:rPr>
              <a:t>cystoisosporiasis</a:t>
            </a:r>
            <a:endParaRPr lang="uk-UA" sz="2400" dirty="0">
              <a:latin typeface="Arial" pitchFamily="34" charset="0"/>
              <a:cs typeface="Arial" pitchFamily="34" charset="0"/>
            </a:endParaRPr>
          </a:p>
        </p:txBody>
      </p:sp>
      <p:sp>
        <p:nvSpPr>
          <p:cNvPr id="3" name="Місце для вмісту 2"/>
          <p:cNvSpPr>
            <a:spLocks noGrp="1"/>
          </p:cNvSpPr>
          <p:nvPr>
            <p:ph idx="1"/>
          </p:nvPr>
        </p:nvSpPr>
        <p:spPr>
          <a:xfrm>
            <a:off x="0" y="620688"/>
            <a:ext cx="9144000" cy="3672408"/>
          </a:xfrm>
        </p:spPr>
        <p:txBody>
          <a:bodyPr>
            <a:normAutofit fontScale="55000" lnSpcReduction="20000"/>
          </a:bodyPr>
          <a:lstStyle/>
          <a:p>
            <a:pPr marL="0" indent="355600">
              <a:spcBef>
                <a:spcPts val="0"/>
              </a:spcBef>
              <a:buNone/>
            </a:pPr>
            <a:r>
              <a:rPr lang="en-US" b="1" dirty="0" smtClean="0">
                <a:latin typeface="Arial" pitchFamily="34" charset="0"/>
                <a:cs typeface="Arial" pitchFamily="34" charset="0"/>
              </a:rPr>
              <a:t>Geographic Distribution </a:t>
            </a:r>
            <a:r>
              <a:rPr lang="en-US" dirty="0" smtClean="0">
                <a:latin typeface="Arial" pitchFamily="34" charset="0"/>
                <a:cs typeface="Arial" pitchFamily="34" charset="0"/>
              </a:rPr>
              <a:t>Worldwide, especially in tropical and subtropical areas. Infection occurs in </a:t>
            </a:r>
            <a:r>
              <a:rPr lang="en-US" dirty="0" err="1" smtClean="0">
                <a:latin typeface="Arial" pitchFamily="34" charset="0"/>
                <a:cs typeface="Arial" pitchFamily="34" charset="0"/>
              </a:rPr>
              <a:t>immunodepressed</a:t>
            </a:r>
            <a:r>
              <a:rPr lang="en-US" dirty="0" smtClean="0">
                <a:latin typeface="Arial" pitchFamily="34" charset="0"/>
                <a:cs typeface="Arial" pitchFamily="34" charset="0"/>
              </a:rPr>
              <a:t> individuals, and outbreaks have been reported in institutionalized groups in the US.</a:t>
            </a:r>
          </a:p>
          <a:p>
            <a:pPr marL="0" indent="355600">
              <a:spcBef>
                <a:spcPts val="0"/>
              </a:spcBef>
              <a:buNone/>
            </a:pPr>
            <a:r>
              <a:rPr lang="en-US" b="1" dirty="0" smtClean="0">
                <a:latin typeface="Arial" pitchFamily="34" charset="0"/>
                <a:cs typeface="Arial" pitchFamily="34" charset="0"/>
              </a:rPr>
              <a:t>Symptoms : </a:t>
            </a:r>
            <a:r>
              <a:rPr lang="ru-RU" dirty="0" err="1" smtClean="0">
                <a:latin typeface="Arial" pitchFamily="34" charset="0"/>
                <a:cs typeface="Arial" pitchFamily="34" charset="0"/>
              </a:rPr>
              <a:t>The</a:t>
            </a:r>
            <a:r>
              <a:rPr lang="ru-RU" dirty="0" smtClean="0">
                <a:latin typeface="Arial" pitchFamily="34" charset="0"/>
                <a:cs typeface="Arial" pitchFamily="34" charset="0"/>
              </a:rPr>
              <a:t> </a:t>
            </a:r>
            <a:r>
              <a:rPr lang="ru-RU" dirty="0" err="1" smtClean="0">
                <a:latin typeface="Arial" pitchFamily="34" charset="0"/>
                <a:cs typeface="Arial" pitchFamily="34" charset="0"/>
              </a:rPr>
              <a:t>symptoms</a:t>
            </a:r>
            <a:r>
              <a:rPr lang="ru-RU" dirty="0" smtClean="0">
                <a:latin typeface="Arial" pitchFamily="34" charset="0"/>
                <a:cs typeface="Arial" pitchFamily="34" charset="0"/>
              </a:rPr>
              <a:t> </a:t>
            </a:r>
            <a:r>
              <a:rPr lang="ru-RU" dirty="0" err="1" smtClean="0">
                <a:latin typeface="Arial" pitchFamily="34" charset="0"/>
                <a:cs typeface="Arial" pitchFamily="34" charset="0"/>
              </a:rPr>
              <a:t>suggest</a:t>
            </a:r>
            <a:r>
              <a:rPr lang="ru-RU" dirty="0" smtClean="0">
                <a:latin typeface="Arial" pitchFamily="34" charset="0"/>
                <a:cs typeface="Arial" pitchFamily="34" charset="0"/>
              </a:rPr>
              <a:t> </a:t>
            </a:r>
            <a:r>
              <a:rPr lang="ru-RU" dirty="0" err="1" smtClean="0">
                <a:latin typeface="Arial" pitchFamily="34" charset="0"/>
                <a:cs typeface="Arial" pitchFamily="34" charset="0"/>
              </a:rPr>
              <a:t>toxin-mediated</a:t>
            </a:r>
            <a:r>
              <a:rPr lang="ru-RU" dirty="0" smtClean="0">
                <a:latin typeface="Arial" pitchFamily="34" charset="0"/>
                <a:cs typeface="Arial" pitchFamily="34" charset="0"/>
              </a:rPr>
              <a:t> </a:t>
            </a:r>
            <a:r>
              <a:rPr lang="ru-RU" dirty="0" err="1" smtClean="0">
                <a:latin typeface="Arial" pitchFamily="34" charset="0"/>
                <a:cs typeface="Arial" pitchFamily="34" charset="0"/>
              </a:rPr>
              <a:t>disease</a:t>
            </a:r>
            <a:r>
              <a:rPr lang="ru-RU" dirty="0" smtClean="0">
                <a:latin typeface="Arial" pitchFamily="34" charset="0"/>
                <a:cs typeface="Arial" pitchFamily="34" charset="0"/>
              </a:rPr>
              <a:t>, </a:t>
            </a:r>
            <a:r>
              <a:rPr lang="ru-RU" dirty="0" err="1" smtClean="0">
                <a:latin typeface="Arial" pitchFamily="34" charset="0"/>
                <a:cs typeface="Arial" pitchFamily="34" charset="0"/>
              </a:rPr>
              <a:t>although</a:t>
            </a:r>
            <a:r>
              <a:rPr lang="ru-RU" dirty="0" smtClean="0">
                <a:latin typeface="Arial" pitchFamily="34" charset="0"/>
                <a:cs typeface="Arial" pitchFamily="34" charset="0"/>
              </a:rPr>
              <a:t> </a:t>
            </a:r>
            <a:r>
              <a:rPr lang="ru-RU" dirty="0" err="1" smtClean="0">
                <a:latin typeface="Arial" pitchFamily="34" charset="0"/>
                <a:cs typeface="Arial" pitchFamily="34" charset="0"/>
              </a:rPr>
              <a:t>no</a:t>
            </a:r>
            <a:r>
              <a:rPr lang="ru-RU" dirty="0" smtClean="0">
                <a:latin typeface="Arial" pitchFamily="34" charset="0"/>
                <a:cs typeface="Arial" pitchFamily="34" charset="0"/>
              </a:rPr>
              <a:t> </a:t>
            </a:r>
            <a:r>
              <a:rPr lang="ru-RU" dirty="0" err="1" smtClean="0">
                <a:latin typeface="Arial" pitchFamily="34" charset="0"/>
                <a:cs typeface="Arial" pitchFamily="34" charset="0"/>
              </a:rPr>
              <a:t>toxin</a:t>
            </a:r>
            <a:r>
              <a:rPr lang="ru-RU" dirty="0" smtClean="0">
                <a:latin typeface="Arial" pitchFamily="34" charset="0"/>
                <a:cs typeface="Arial" pitchFamily="34" charset="0"/>
              </a:rPr>
              <a:t> </a:t>
            </a:r>
            <a:r>
              <a:rPr lang="ru-RU" dirty="0" err="1" smtClean="0">
                <a:latin typeface="Arial" pitchFamily="34" charset="0"/>
                <a:cs typeface="Arial" pitchFamily="34" charset="0"/>
              </a:rPr>
              <a:t>has</a:t>
            </a:r>
            <a:r>
              <a:rPr lang="ru-RU" dirty="0" smtClean="0">
                <a:latin typeface="Arial" pitchFamily="34" charset="0"/>
                <a:cs typeface="Arial" pitchFamily="34" charset="0"/>
              </a:rPr>
              <a:t> </a:t>
            </a:r>
            <a:r>
              <a:rPr lang="ru-RU" dirty="0" err="1" smtClean="0">
                <a:latin typeface="Arial" pitchFamily="34" charset="0"/>
                <a:cs typeface="Arial" pitchFamily="34" charset="0"/>
              </a:rPr>
              <a:t>been</a:t>
            </a:r>
            <a:r>
              <a:rPr lang="ru-RU" dirty="0" smtClean="0">
                <a:latin typeface="Arial" pitchFamily="34" charset="0"/>
                <a:cs typeface="Arial" pitchFamily="34" charset="0"/>
              </a:rPr>
              <a:t> </a:t>
            </a:r>
            <a:r>
              <a:rPr lang="ru-RU" dirty="0" err="1" smtClean="0">
                <a:latin typeface="Arial" pitchFamily="34" charset="0"/>
                <a:cs typeface="Arial" pitchFamily="34" charset="0"/>
              </a:rPr>
              <a:t>identified</a:t>
            </a:r>
            <a:r>
              <a:rPr lang="en-US" dirty="0" smtClean="0">
                <a:latin typeface="Arial" pitchFamily="34" charset="0"/>
                <a:cs typeface="Arial" pitchFamily="34" charset="0"/>
              </a:rPr>
              <a:t>.</a:t>
            </a:r>
            <a:r>
              <a:rPr lang="ru-RU" dirty="0" err="1" smtClean="0">
                <a:latin typeface="Arial" pitchFamily="34" charset="0"/>
                <a:cs typeface="Arial" pitchFamily="34" charset="0"/>
              </a:rPr>
              <a:t>These</a:t>
            </a:r>
            <a:r>
              <a:rPr lang="ru-RU" dirty="0" smtClean="0">
                <a:latin typeface="Arial" pitchFamily="34" charset="0"/>
                <a:cs typeface="Arial" pitchFamily="34" charset="0"/>
              </a:rPr>
              <a:t> </a:t>
            </a:r>
            <a:r>
              <a:rPr lang="ru-RU" dirty="0" err="1" smtClean="0">
                <a:latin typeface="Arial" pitchFamily="34" charset="0"/>
                <a:cs typeface="Arial" pitchFamily="34" charset="0"/>
              </a:rPr>
              <a:t>include</a:t>
            </a:r>
            <a:r>
              <a:rPr lang="ru-RU" dirty="0" smtClean="0">
                <a:latin typeface="Arial" pitchFamily="34" charset="0"/>
                <a:cs typeface="Arial" pitchFamily="34" charset="0"/>
              </a:rPr>
              <a:t> </a:t>
            </a:r>
            <a:r>
              <a:rPr lang="ru-RU" dirty="0" err="1" smtClean="0">
                <a:latin typeface="Arial" pitchFamily="34" charset="0"/>
                <a:cs typeface="Arial" pitchFamily="34" charset="0"/>
              </a:rPr>
              <a:t>profuse</a:t>
            </a:r>
            <a:r>
              <a:rPr lang="ru-RU" dirty="0" smtClean="0">
                <a:latin typeface="Arial" pitchFamily="34" charset="0"/>
                <a:cs typeface="Arial" pitchFamily="34" charset="0"/>
              </a:rPr>
              <a:t>, </a:t>
            </a:r>
            <a:r>
              <a:rPr lang="ru-RU" dirty="0" err="1" smtClean="0">
                <a:latin typeface="Arial" pitchFamily="34" charset="0"/>
                <a:cs typeface="Arial" pitchFamily="34" charset="0"/>
              </a:rPr>
              <a:t>watery</a:t>
            </a:r>
            <a:r>
              <a:rPr lang="ru-RU" dirty="0" smtClean="0">
                <a:latin typeface="Arial" pitchFamily="34" charset="0"/>
                <a:cs typeface="Arial" pitchFamily="34" charset="0"/>
              </a:rPr>
              <a:t>, </a:t>
            </a:r>
            <a:r>
              <a:rPr lang="ru-RU" dirty="0" err="1" smtClean="0">
                <a:latin typeface="Arial" pitchFamily="34" charset="0"/>
                <a:cs typeface="Arial" pitchFamily="34" charset="0"/>
              </a:rPr>
              <a:t>nonbloody</a:t>
            </a:r>
            <a:r>
              <a:rPr lang="ru-RU" dirty="0" smtClean="0">
                <a:latin typeface="Arial" pitchFamily="34" charset="0"/>
                <a:cs typeface="Arial" pitchFamily="34" charset="0"/>
              </a:rPr>
              <a:t> </a:t>
            </a:r>
            <a:r>
              <a:rPr lang="ru-RU" dirty="0" err="1" smtClean="0">
                <a:latin typeface="Arial" pitchFamily="34" charset="0"/>
                <a:cs typeface="Arial" pitchFamily="34" charset="0"/>
              </a:rPr>
              <a:t>diarrhea</a:t>
            </a:r>
            <a:r>
              <a:rPr lang="ru-RU" dirty="0" smtClean="0">
                <a:latin typeface="Arial" pitchFamily="34" charset="0"/>
                <a:cs typeface="Arial" pitchFamily="34" charset="0"/>
              </a:rPr>
              <a:t>; </a:t>
            </a:r>
            <a:r>
              <a:rPr lang="ru-RU" dirty="0" err="1" smtClean="0">
                <a:latin typeface="Arial" pitchFamily="34" charset="0"/>
                <a:cs typeface="Arial" pitchFamily="34" charset="0"/>
              </a:rPr>
              <a:t>crampy</a:t>
            </a:r>
            <a:r>
              <a:rPr lang="ru-RU" dirty="0" smtClean="0">
                <a:latin typeface="Arial" pitchFamily="34" charset="0"/>
                <a:cs typeface="Arial" pitchFamily="34" charset="0"/>
              </a:rPr>
              <a:t> </a:t>
            </a:r>
            <a:r>
              <a:rPr lang="ru-RU" dirty="0" err="1" smtClean="0">
                <a:latin typeface="Arial" pitchFamily="34" charset="0"/>
                <a:cs typeface="Arial" pitchFamily="34" charset="0"/>
              </a:rPr>
              <a:t>abdominal</a:t>
            </a:r>
            <a:r>
              <a:rPr lang="ru-RU" dirty="0" smtClean="0">
                <a:latin typeface="Arial" pitchFamily="34" charset="0"/>
                <a:cs typeface="Arial" pitchFamily="34" charset="0"/>
              </a:rPr>
              <a:t> </a:t>
            </a:r>
            <a:r>
              <a:rPr lang="ru-RU" dirty="0" err="1" smtClean="0">
                <a:latin typeface="Arial" pitchFamily="34" charset="0"/>
                <a:cs typeface="Arial" pitchFamily="34" charset="0"/>
              </a:rPr>
              <a:t>pain</a:t>
            </a:r>
            <a:r>
              <a:rPr lang="ru-RU" dirty="0" smtClean="0">
                <a:latin typeface="Arial" pitchFamily="34" charset="0"/>
                <a:cs typeface="Arial" pitchFamily="34" charset="0"/>
              </a:rPr>
              <a:t>; </a:t>
            </a:r>
            <a:r>
              <a:rPr lang="ru-RU" dirty="0" err="1" smtClean="0">
                <a:latin typeface="Arial" pitchFamily="34" charset="0"/>
                <a:cs typeface="Arial" pitchFamily="34" charset="0"/>
              </a:rPr>
              <a:t>malaise</a:t>
            </a:r>
            <a:r>
              <a:rPr lang="ru-RU" dirty="0" smtClean="0">
                <a:latin typeface="Arial" pitchFamily="34" charset="0"/>
                <a:cs typeface="Arial" pitchFamily="34" charset="0"/>
              </a:rPr>
              <a:t>; </a:t>
            </a:r>
            <a:r>
              <a:rPr lang="ru-RU" dirty="0" err="1" smtClean="0">
                <a:latin typeface="Arial" pitchFamily="34" charset="0"/>
                <a:cs typeface="Arial" pitchFamily="34" charset="0"/>
              </a:rPr>
              <a:t>anorexia</a:t>
            </a:r>
            <a:r>
              <a:rPr lang="ru-RU" dirty="0" smtClean="0">
                <a:latin typeface="Arial" pitchFamily="34" charset="0"/>
                <a:cs typeface="Arial" pitchFamily="34" charset="0"/>
              </a:rPr>
              <a:t>; </a:t>
            </a:r>
            <a:r>
              <a:rPr lang="ru-RU" dirty="0" err="1" smtClean="0">
                <a:latin typeface="Arial" pitchFamily="34" charset="0"/>
                <a:cs typeface="Arial" pitchFamily="34" charset="0"/>
              </a:rPr>
              <a:t>vomiting</a:t>
            </a:r>
            <a:r>
              <a:rPr lang="ru-RU" dirty="0" smtClean="0">
                <a:latin typeface="Arial" pitchFamily="34" charset="0"/>
                <a:cs typeface="Arial" pitchFamily="34" charset="0"/>
              </a:rPr>
              <a:t>; </a:t>
            </a:r>
            <a:r>
              <a:rPr lang="ru-RU" dirty="0" err="1" smtClean="0">
                <a:latin typeface="Arial" pitchFamily="34" charset="0"/>
                <a:cs typeface="Arial" pitchFamily="34" charset="0"/>
              </a:rPr>
              <a:t>and</a:t>
            </a:r>
            <a:r>
              <a:rPr lang="ru-RU" dirty="0" smtClean="0">
                <a:latin typeface="Arial" pitchFamily="34" charset="0"/>
                <a:cs typeface="Arial" pitchFamily="34" charset="0"/>
              </a:rPr>
              <a:t> </a:t>
            </a:r>
            <a:r>
              <a:rPr lang="ru-RU" dirty="0" err="1" smtClean="0">
                <a:latin typeface="Arial" pitchFamily="34" charset="0"/>
                <a:cs typeface="Arial" pitchFamily="34" charset="0"/>
              </a:rPr>
              <a:t>fevers</a:t>
            </a:r>
            <a:r>
              <a:rPr lang="ru-RU" dirty="0" smtClean="0">
                <a:latin typeface="Arial" pitchFamily="34" charset="0"/>
                <a:cs typeface="Arial" pitchFamily="34" charset="0"/>
              </a:rPr>
              <a:t>. </a:t>
            </a:r>
            <a:r>
              <a:rPr lang="ru-RU" dirty="0" err="1" smtClean="0">
                <a:latin typeface="Arial" pitchFamily="34" charset="0"/>
                <a:cs typeface="Arial" pitchFamily="34" charset="0"/>
              </a:rPr>
              <a:t>In</a:t>
            </a:r>
            <a:r>
              <a:rPr lang="ru-RU" dirty="0" smtClean="0">
                <a:latin typeface="Arial" pitchFamily="34" charset="0"/>
                <a:cs typeface="Arial" pitchFamily="34" charset="0"/>
              </a:rPr>
              <a:t> </a:t>
            </a:r>
            <a:r>
              <a:rPr lang="ru-RU" dirty="0" err="1" smtClean="0">
                <a:latin typeface="Arial" pitchFamily="34" charset="0"/>
                <a:cs typeface="Arial" pitchFamily="34" charset="0"/>
              </a:rPr>
              <a:t>infants</a:t>
            </a:r>
            <a:r>
              <a:rPr lang="ru-RU" dirty="0" smtClean="0">
                <a:latin typeface="Arial" pitchFamily="34" charset="0"/>
                <a:cs typeface="Arial" pitchFamily="34" charset="0"/>
              </a:rPr>
              <a:t>/</a:t>
            </a:r>
            <a:r>
              <a:rPr lang="ru-RU" dirty="0" err="1" smtClean="0">
                <a:latin typeface="Arial" pitchFamily="34" charset="0"/>
                <a:cs typeface="Arial" pitchFamily="34" charset="0"/>
              </a:rPr>
              <a:t>children</a:t>
            </a:r>
            <a:r>
              <a:rPr lang="ru-RU" dirty="0" smtClean="0">
                <a:latin typeface="Arial" pitchFamily="34" charset="0"/>
                <a:cs typeface="Arial" pitchFamily="34" charset="0"/>
              </a:rPr>
              <a:t> </a:t>
            </a:r>
            <a:r>
              <a:rPr lang="ru-RU" dirty="0" err="1" smtClean="0">
                <a:latin typeface="Arial" pitchFamily="34" charset="0"/>
                <a:cs typeface="Arial" pitchFamily="34" charset="0"/>
              </a:rPr>
              <a:t>and</a:t>
            </a:r>
            <a:r>
              <a:rPr lang="ru-RU" dirty="0" smtClean="0">
                <a:latin typeface="Arial" pitchFamily="34" charset="0"/>
                <a:cs typeface="Arial" pitchFamily="34" charset="0"/>
              </a:rPr>
              <a:t> </a:t>
            </a:r>
            <a:r>
              <a:rPr lang="ru-RU" dirty="0" err="1" smtClean="0">
                <a:latin typeface="Arial" pitchFamily="34" charset="0"/>
                <a:cs typeface="Arial" pitchFamily="34" charset="0"/>
              </a:rPr>
              <a:t>immunodepressed</a:t>
            </a:r>
            <a:r>
              <a:rPr lang="ru-RU" dirty="0" smtClean="0">
                <a:latin typeface="Arial" pitchFamily="34" charset="0"/>
                <a:cs typeface="Arial" pitchFamily="34" charset="0"/>
              </a:rPr>
              <a:t> </a:t>
            </a:r>
            <a:r>
              <a:rPr lang="ru-RU" dirty="0" err="1" smtClean="0">
                <a:latin typeface="Arial" pitchFamily="34" charset="0"/>
                <a:cs typeface="Arial" pitchFamily="34" charset="0"/>
              </a:rPr>
              <a:t>patients</a:t>
            </a:r>
            <a:r>
              <a:rPr lang="ru-RU" dirty="0" smtClean="0">
                <a:latin typeface="Arial" pitchFamily="34" charset="0"/>
                <a:cs typeface="Arial" pitchFamily="34" charset="0"/>
              </a:rPr>
              <a:t>, </a:t>
            </a:r>
            <a:r>
              <a:rPr lang="ru-RU" dirty="0" err="1" smtClean="0">
                <a:latin typeface="Arial" pitchFamily="34" charset="0"/>
                <a:cs typeface="Arial" pitchFamily="34" charset="0"/>
              </a:rPr>
              <a:t>it</a:t>
            </a:r>
            <a:r>
              <a:rPr lang="ru-RU" dirty="0" smtClean="0">
                <a:latin typeface="Arial" pitchFamily="34" charset="0"/>
                <a:cs typeface="Arial" pitchFamily="34" charset="0"/>
              </a:rPr>
              <a:t> </a:t>
            </a:r>
            <a:r>
              <a:rPr lang="ru-RU" dirty="0" err="1" smtClean="0">
                <a:latin typeface="Arial" pitchFamily="34" charset="0"/>
                <a:cs typeface="Arial" pitchFamily="34" charset="0"/>
              </a:rPr>
              <a:t>may</a:t>
            </a:r>
            <a:r>
              <a:rPr lang="ru-RU" dirty="0" smtClean="0">
                <a:latin typeface="Arial" pitchFamily="34" charset="0"/>
                <a:cs typeface="Arial" pitchFamily="34" charset="0"/>
              </a:rPr>
              <a:t> </a:t>
            </a:r>
            <a:r>
              <a:rPr lang="ru-RU" dirty="0" err="1" smtClean="0">
                <a:latin typeface="Arial" pitchFamily="34" charset="0"/>
                <a:cs typeface="Arial" pitchFamily="34" charset="0"/>
              </a:rPr>
              <a:t>cause</a:t>
            </a:r>
            <a:r>
              <a:rPr lang="ru-RU" dirty="0" smtClean="0">
                <a:latin typeface="Arial" pitchFamily="34" charset="0"/>
                <a:cs typeface="Arial" pitchFamily="34" charset="0"/>
              </a:rPr>
              <a:t> </a:t>
            </a:r>
            <a:r>
              <a:rPr lang="ru-RU" dirty="0" err="1" smtClean="0">
                <a:latin typeface="Arial" pitchFamily="34" charset="0"/>
                <a:cs typeface="Arial" pitchFamily="34" charset="0"/>
              </a:rPr>
              <a:t>persistent</a:t>
            </a:r>
            <a:r>
              <a:rPr lang="ru-RU" dirty="0" smtClean="0">
                <a:latin typeface="Arial" pitchFamily="34" charset="0"/>
                <a:cs typeface="Arial" pitchFamily="34" charset="0"/>
              </a:rPr>
              <a:t> </a:t>
            </a:r>
            <a:r>
              <a:rPr lang="ru-RU" dirty="0" err="1" smtClean="0">
                <a:latin typeface="Arial" pitchFamily="34" charset="0"/>
                <a:cs typeface="Arial" pitchFamily="34" charset="0"/>
              </a:rPr>
              <a:t>and</a:t>
            </a:r>
            <a:r>
              <a:rPr lang="ru-RU" dirty="0" smtClean="0">
                <a:latin typeface="Arial" pitchFamily="34" charset="0"/>
                <a:cs typeface="Arial" pitchFamily="34" charset="0"/>
              </a:rPr>
              <a:t> </a:t>
            </a:r>
            <a:r>
              <a:rPr lang="ru-RU" dirty="0" err="1" smtClean="0">
                <a:latin typeface="Arial" pitchFamily="34" charset="0"/>
                <a:cs typeface="Arial" pitchFamily="34" charset="0"/>
              </a:rPr>
              <a:t>more</a:t>
            </a:r>
            <a:r>
              <a:rPr lang="ru-RU" dirty="0" smtClean="0">
                <a:latin typeface="Arial" pitchFamily="34" charset="0"/>
                <a:cs typeface="Arial" pitchFamily="34" charset="0"/>
              </a:rPr>
              <a:t> </a:t>
            </a:r>
            <a:r>
              <a:rPr lang="ru-RU" dirty="0" err="1" smtClean="0">
                <a:latin typeface="Arial" pitchFamily="34" charset="0"/>
                <a:cs typeface="Arial" pitchFamily="34" charset="0"/>
              </a:rPr>
              <a:t>severe</a:t>
            </a:r>
            <a:r>
              <a:rPr lang="ru-RU" dirty="0" smtClean="0">
                <a:latin typeface="Arial" pitchFamily="34" charset="0"/>
                <a:cs typeface="Arial" pitchFamily="34" charset="0"/>
              </a:rPr>
              <a:t> </a:t>
            </a:r>
            <a:r>
              <a:rPr lang="ru-RU" dirty="0" err="1" smtClean="0">
                <a:latin typeface="Arial" pitchFamily="34" charset="0"/>
                <a:cs typeface="Arial" pitchFamily="34" charset="0"/>
              </a:rPr>
              <a:t>diarrhea</a:t>
            </a:r>
            <a:r>
              <a:rPr lang="ru-RU" dirty="0" smtClean="0">
                <a:latin typeface="Arial" pitchFamily="34" charset="0"/>
                <a:cs typeface="Arial" pitchFamily="34" charset="0"/>
              </a:rPr>
              <a:t>.</a:t>
            </a:r>
          </a:p>
          <a:p>
            <a:pPr marL="0" indent="355600">
              <a:spcBef>
                <a:spcPts val="0"/>
              </a:spcBef>
              <a:buNone/>
            </a:pPr>
            <a:r>
              <a:rPr lang="en-US" dirty="0" smtClean="0">
                <a:latin typeface="Arial" pitchFamily="34" charset="0"/>
                <a:cs typeface="Arial" pitchFamily="34" charset="0"/>
              </a:rPr>
              <a:t>Acute, non-bloody diarrhea with </a:t>
            </a:r>
            <a:r>
              <a:rPr lang="en-US" dirty="0" err="1" smtClean="0">
                <a:latin typeface="Arial" pitchFamily="34" charset="0"/>
                <a:cs typeface="Arial" pitchFamily="34" charset="0"/>
              </a:rPr>
              <a:t>crampy</a:t>
            </a:r>
            <a:r>
              <a:rPr lang="en-US" dirty="0" smtClean="0">
                <a:latin typeface="Arial" pitchFamily="34" charset="0"/>
                <a:cs typeface="Arial" pitchFamily="34" charset="0"/>
              </a:rPr>
              <a:t> abdominal pain, which can last for weeks and result in </a:t>
            </a:r>
            <a:r>
              <a:rPr lang="en-US" dirty="0" err="1" smtClean="0">
                <a:latin typeface="Arial" pitchFamily="34" charset="0"/>
                <a:cs typeface="Arial" pitchFamily="34" charset="0"/>
              </a:rPr>
              <a:t>malabsorption</a:t>
            </a:r>
            <a:r>
              <a:rPr lang="en-US" dirty="0" smtClean="0">
                <a:latin typeface="Arial" pitchFamily="34" charset="0"/>
                <a:cs typeface="Arial" pitchFamily="34" charset="0"/>
              </a:rPr>
              <a:t> and weight loss. In </a:t>
            </a:r>
            <a:r>
              <a:rPr lang="en-US" dirty="0" err="1" smtClean="0">
                <a:latin typeface="Arial" pitchFamily="34" charset="0"/>
                <a:cs typeface="Arial" pitchFamily="34" charset="0"/>
              </a:rPr>
              <a:t>immunodepressed</a:t>
            </a:r>
            <a:r>
              <a:rPr lang="en-US" dirty="0" smtClean="0">
                <a:latin typeface="Arial" pitchFamily="34" charset="0"/>
                <a:cs typeface="Arial" pitchFamily="34" charset="0"/>
              </a:rPr>
              <a:t> patients, and in infants and children, the diarrhea can be severe. </a:t>
            </a:r>
            <a:r>
              <a:rPr lang="en-US" dirty="0" err="1" smtClean="0">
                <a:latin typeface="Arial" pitchFamily="34" charset="0"/>
                <a:cs typeface="Arial" pitchFamily="34" charset="0"/>
              </a:rPr>
              <a:t>Eosinophilia</a:t>
            </a:r>
            <a:r>
              <a:rPr lang="en-US" dirty="0" smtClean="0">
                <a:latin typeface="Arial" pitchFamily="34" charset="0"/>
                <a:cs typeface="Arial" pitchFamily="34" charset="0"/>
              </a:rPr>
              <a:t> may be present (differently from other protozoan infections).</a:t>
            </a:r>
          </a:p>
          <a:p>
            <a:pPr marL="0" indent="355600" eaLnBrk="0" fontAlgn="base" hangingPunct="0">
              <a:spcBef>
                <a:spcPts val="0"/>
              </a:spcBef>
              <a:buNone/>
            </a:pPr>
            <a:r>
              <a:rPr lang="ru-RU" b="1" dirty="0" err="1" smtClean="0">
                <a:latin typeface="Arial" pitchFamily="34" charset="0"/>
                <a:cs typeface="Arial" pitchFamily="34" charset="0"/>
              </a:rPr>
              <a:t>The</a:t>
            </a:r>
            <a:r>
              <a:rPr lang="ru-RU" b="1" dirty="0" smtClean="0">
                <a:latin typeface="Arial" pitchFamily="34" charset="0"/>
                <a:cs typeface="Arial" pitchFamily="34" charset="0"/>
              </a:rPr>
              <a:t> </a:t>
            </a:r>
            <a:r>
              <a:rPr lang="ru-RU" b="1" dirty="0" err="1" smtClean="0">
                <a:latin typeface="Arial" pitchFamily="34" charset="0"/>
                <a:cs typeface="Arial" pitchFamily="34" charset="0"/>
              </a:rPr>
              <a:t>diagnosis</a:t>
            </a:r>
            <a:r>
              <a:rPr lang="ru-RU" b="1" dirty="0" smtClean="0">
                <a:latin typeface="Arial" pitchFamily="34" charset="0"/>
                <a:cs typeface="Arial" pitchFamily="34" charset="0"/>
              </a:rPr>
              <a:t> </a:t>
            </a:r>
            <a:r>
              <a:rPr lang="ru-RU" dirty="0" err="1" smtClean="0">
                <a:latin typeface="Arial" pitchFamily="34" charset="0"/>
                <a:cs typeface="Arial" pitchFamily="34" charset="0"/>
              </a:rPr>
              <a:t>is</a:t>
            </a:r>
            <a:r>
              <a:rPr lang="ru-RU" dirty="0" smtClean="0">
                <a:latin typeface="Arial" pitchFamily="34" charset="0"/>
                <a:cs typeface="Arial" pitchFamily="34" charset="0"/>
              </a:rPr>
              <a:t> </a:t>
            </a:r>
            <a:r>
              <a:rPr lang="ru-RU" dirty="0" err="1" smtClean="0">
                <a:latin typeface="Arial" pitchFamily="34" charset="0"/>
                <a:cs typeface="Arial" pitchFamily="34" charset="0"/>
              </a:rPr>
              <a:t>made</a:t>
            </a:r>
            <a:r>
              <a:rPr lang="ru-RU" dirty="0" smtClean="0">
                <a:latin typeface="Arial" pitchFamily="34" charset="0"/>
                <a:cs typeface="Arial" pitchFamily="34" charset="0"/>
              </a:rPr>
              <a:t> </a:t>
            </a:r>
            <a:r>
              <a:rPr lang="ru-RU" dirty="0" err="1" smtClean="0">
                <a:latin typeface="Arial" pitchFamily="34" charset="0"/>
                <a:cs typeface="Arial" pitchFamily="34" charset="0"/>
              </a:rPr>
              <a:t>by</a:t>
            </a:r>
            <a:r>
              <a:rPr lang="ru-RU" dirty="0" smtClean="0">
                <a:latin typeface="Arial" pitchFamily="34" charset="0"/>
                <a:cs typeface="Arial" pitchFamily="34" charset="0"/>
              </a:rPr>
              <a:t> </a:t>
            </a:r>
            <a:r>
              <a:rPr lang="ru-RU" dirty="0" err="1" smtClean="0">
                <a:latin typeface="Arial" pitchFamily="34" charset="0"/>
                <a:cs typeface="Arial" pitchFamily="34" charset="0"/>
              </a:rPr>
              <a:t>means</a:t>
            </a:r>
            <a:r>
              <a:rPr lang="ru-RU" dirty="0" smtClean="0">
                <a:latin typeface="Arial" pitchFamily="34" charset="0"/>
                <a:cs typeface="Arial" pitchFamily="34" charset="0"/>
              </a:rPr>
              <a:t> </a:t>
            </a:r>
            <a:r>
              <a:rPr lang="ru-RU" dirty="0" err="1" smtClean="0">
                <a:latin typeface="Arial" pitchFamily="34" charset="0"/>
                <a:cs typeface="Arial" pitchFamily="34" charset="0"/>
              </a:rPr>
              <a:t>of</a:t>
            </a:r>
            <a:r>
              <a:rPr lang="ru-RU" dirty="0" smtClean="0">
                <a:latin typeface="Arial" pitchFamily="34" charset="0"/>
                <a:cs typeface="Arial" pitchFamily="34" charset="0"/>
              </a:rPr>
              <a:t> </a:t>
            </a:r>
            <a:r>
              <a:rPr lang="ru-RU" dirty="0" err="1" smtClean="0">
                <a:latin typeface="Arial" pitchFamily="34" charset="0"/>
                <a:cs typeface="Arial" pitchFamily="34" charset="0"/>
              </a:rPr>
              <a:t>microscopic</a:t>
            </a:r>
            <a:r>
              <a:rPr lang="ru-RU" dirty="0" smtClean="0">
                <a:latin typeface="Arial" pitchFamily="34" charset="0"/>
                <a:cs typeface="Arial" pitchFamily="34" charset="0"/>
              </a:rPr>
              <a:t> </a:t>
            </a:r>
            <a:r>
              <a:rPr lang="ru-RU" dirty="0" err="1" smtClean="0">
                <a:latin typeface="Arial" pitchFamily="34" charset="0"/>
                <a:cs typeface="Arial" pitchFamily="34" charset="0"/>
              </a:rPr>
              <a:t>examination</a:t>
            </a:r>
            <a:r>
              <a:rPr lang="ru-RU" dirty="0" smtClean="0">
                <a:latin typeface="Arial" pitchFamily="34" charset="0"/>
                <a:cs typeface="Arial" pitchFamily="34" charset="0"/>
              </a:rPr>
              <a:t> </a:t>
            </a:r>
            <a:r>
              <a:rPr lang="ru-RU" dirty="0" err="1" smtClean="0">
                <a:latin typeface="Arial" pitchFamily="34" charset="0"/>
                <a:cs typeface="Arial" pitchFamily="34" charset="0"/>
              </a:rPr>
              <a:t>of</a:t>
            </a:r>
            <a:r>
              <a:rPr lang="ru-RU" dirty="0" smtClean="0">
                <a:latin typeface="Arial" pitchFamily="34" charset="0"/>
                <a:cs typeface="Arial" pitchFamily="34" charset="0"/>
              </a:rPr>
              <a:t> </a:t>
            </a:r>
            <a:r>
              <a:rPr lang="ru-RU" dirty="0" err="1" smtClean="0">
                <a:latin typeface="Arial" pitchFamily="34" charset="0"/>
                <a:cs typeface="Arial" pitchFamily="34" charset="0"/>
              </a:rPr>
              <a:t>stool</a:t>
            </a:r>
            <a:r>
              <a:rPr lang="ru-RU" dirty="0" smtClean="0">
                <a:latin typeface="Arial" pitchFamily="34" charset="0"/>
                <a:cs typeface="Arial" pitchFamily="34" charset="0"/>
              </a:rPr>
              <a:t> </a:t>
            </a:r>
            <a:r>
              <a:rPr lang="ru-RU" dirty="0" err="1" smtClean="0">
                <a:latin typeface="Arial" pitchFamily="34" charset="0"/>
                <a:cs typeface="Arial" pitchFamily="34" charset="0"/>
              </a:rPr>
              <a:t>specimens</a:t>
            </a:r>
            <a:r>
              <a:rPr lang="ru-RU" dirty="0" smtClean="0">
                <a:latin typeface="Arial" pitchFamily="34" charset="0"/>
                <a:cs typeface="Arial" pitchFamily="34" charset="0"/>
              </a:rPr>
              <a:t> </a:t>
            </a:r>
            <a:r>
              <a:rPr lang="ru-RU" dirty="0" err="1" smtClean="0">
                <a:latin typeface="Arial" pitchFamily="34" charset="0"/>
                <a:cs typeface="Arial" pitchFamily="34" charset="0"/>
              </a:rPr>
              <a:t>in</a:t>
            </a:r>
            <a:r>
              <a:rPr lang="ru-RU" dirty="0" smtClean="0">
                <a:latin typeface="Arial" pitchFamily="34" charset="0"/>
                <a:cs typeface="Arial" pitchFamily="34" charset="0"/>
              </a:rPr>
              <a:t> </a:t>
            </a:r>
            <a:r>
              <a:rPr lang="ru-RU" dirty="0" err="1" smtClean="0">
                <a:latin typeface="Arial" pitchFamily="34" charset="0"/>
                <a:cs typeface="Arial" pitchFamily="34" charset="0"/>
              </a:rPr>
              <a:t>wet</a:t>
            </a:r>
            <a:r>
              <a:rPr lang="ru-RU" dirty="0" smtClean="0">
                <a:latin typeface="Arial" pitchFamily="34" charset="0"/>
                <a:cs typeface="Arial" pitchFamily="34" charset="0"/>
              </a:rPr>
              <a:t> </a:t>
            </a:r>
            <a:r>
              <a:rPr lang="ru-RU" dirty="0" err="1" smtClean="0">
                <a:latin typeface="Arial" pitchFamily="34" charset="0"/>
                <a:cs typeface="Arial" pitchFamily="34" charset="0"/>
              </a:rPr>
              <a:t>mounts</a:t>
            </a:r>
            <a:r>
              <a:rPr lang="ru-RU" dirty="0" smtClean="0">
                <a:latin typeface="Arial" pitchFamily="34" charset="0"/>
                <a:cs typeface="Arial" pitchFamily="34" charset="0"/>
              </a:rPr>
              <a:t> </a:t>
            </a:r>
            <a:r>
              <a:rPr lang="ru-RU" dirty="0" err="1" smtClean="0">
                <a:latin typeface="Arial" pitchFamily="34" charset="0"/>
                <a:cs typeface="Arial" pitchFamily="34" charset="0"/>
              </a:rPr>
              <a:t>or</a:t>
            </a:r>
            <a:r>
              <a:rPr lang="ru-RU" dirty="0" smtClean="0">
                <a:latin typeface="Arial" pitchFamily="34" charset="0"/>
                <a:cs typeface="Arial" pitchFamily="34" charset="0"/>
              </a:rPr>
              <a:t> </a:t>
            </a:r>
            <a:r>
              <a:rPr lang="ru-RU" dirty="0" err="1" smtClean="0">
                <a:latin typeface="Arial" pitchFamily="34" charset="0"/>
                <a:cs typeface="Arial" pitchFamily="34" charset="0"/>
              </a:rPr>
              <a:t>with</a:t>
            </a:r>
            <a:r>
              <a:rPr lang="ru-RU" dirty="0" smtClean="0">
                <a:latin typeface="Arial" pitchFamily="34" charset="0"/>
                <a:cs typeface="Arial" pitchFamily="34" charset="0"/>
              </a:rPr>
              <a:t> </a:t>
            </a:r>
            <a:r>
              <a:rPr lang="ru-RU" dirty="0" err="1" smtClean="0">
                <a:latin typeface="Arial" pitchFamily="34" charset="0"/>
                <a:cs typeface="Arial" pitchFamily="34" charset="0"/>
              </a:rPr>
              <a:t>modified</a:t>
            </a:r>
            <a:r>
              <a:rPr lang="ru-RU" dirty="0" smtClean="0">
                <a:latin typeface="Arial" pitchFamily="34" charset="0"/>
                <a:cs typeface="Arial" pitchFamily="34" charset="0"/>
              </a:rPr>
              <a:t> </a:t>
            </a:r>
            <a:r>
              <a:rPr lang="ru-RU" dirty="0" err="1" smtClean="0">
                <a:latin typeface="Arial" pitchFamily="34" charset="0"/>
                <a:cs typeface="Arial" pitchFamily="34" charset="0"/>
              </a:rPr>
              <a:t>acid-fast</a:t>
            </a:r>
            <a:r>
              <a:rPr lang="ru-RU" dirty="0" smtClean="0">
                <a:latin typeface="Arial" pitchFamily="34" charset="0"/>
                <a:cs typeface="Arial" pitchFamily="34" charset="0"/>
              </a:rPr>
              <a:t> </a:t>
            </a:r>
            <a:r>
              <a:rPr lang="ru-RU" dirty="0" err="1" smtClean="0">
                <a:latin typeface="Arial" pitchFamily="34" charset="0"/>
                <a:cs typeface="Arial" pitchFamily="34" charset="0"/>
              </a:rPr>
              <a:t>stains</a:t>
            </a:r>
            <a:r>
              <a:rPr lang="ru-RU" dirty="0" smtClean="0">
                <a:latin typeface="Arial" pitchFamily="34" charset="0"/>
                <a:cs typeface="Arial" pitchFamily="34" charset="0"/>
              </a:rPr>
              <a:t> (</a:t>
            </a:r>
            <a:r>
              <a:rPr lang="ru-RU" i="1" dirty="0" err="1" smtClean="0">
                <a:latin typeface="Arial" pitchFamily="34" charset="0"/>
                <a:cs typeface="Arial" pitchFamily="34" charset="0"/>
              </a:rPr>
              <a:t>left</a:t>
            </a:r>
            <a:r>
              <a:rPr lang="ru-RU" dirty="0" smtClean="0">
                <a:latin typeface="Arial" pitchFamily="34" charset="0"/>
                <a:cs typeface="Arial" pitchFamily="34" charset="0"/>
              </a:rPr>
              <a:t>)</a:t>
            </a:r>
            <a:r>
              <a:rPr lang="en-US" dirty="0" smtClean="0">
                <a:latin typeface="Arial" pitchFamily="34" charset="0"/>
                <a:cs typeface="Arial" pitchFamily="34" charset="0"/>
              </a:rPr>
              <a:t>.</a:t>
            </a:r>
            <a:r>
              <a:rPr lang="ru-RU" dirty="0" smtClean="0">
                <a:latin typeface="Arial" pitchFamily="34" charset="0"/>
                <a:cs typeface="Arial" pitchFamily="34" charset="0"/>
              </a:rPr>
              <a:t> U</a:t>
            </a:r>
            <a:r>
              <a:rPr lang="en-US" dirty="0" smtClean="0">
                <a:latin typeface="Arial" pitchFamily="34" charset="0"/>
                <a:cs typeface="Arial" pitchFamily="34" charset="0"/>
              </a:rPr>
              <a:t>V</a:t>
            </a:r>
            <a:r>
              <a:rPr lang="ru-RU" dirty="0" smtClean="0">
                <a:latin typeface="Arial" pitchFamily="34" charset="0"/>
                <a:cs typeface="Arial" pitchFamily="34" charset="0"/>
              </a:rPr>
              <a:t> </a:t>
            </a:r>
            <a:r>
              <a:rPr lang="ru-RU" dirty="0" err="1" smtClean="0">
                <a:latin typeface="Arial" pitchFamily="34" charset="0"/>
                <a:cs typeface="Arial" pitchFamily="34" charset="0"/>
              </a:rPr>
              <a:t>autofluorescence</a:t>
            </a:r>
            <a:r>
              <a:rPr lang="ru-RU" dirty="0" smtClean="0">
                <a:latin typeface="Arial" pitchFamily="34" charset="0"/>
                <a:cs typeface="Arial" pitchFamily="34" charset="0"/>
              </a:rPr>
              <a:t> </a:t>
            </a:r>
            <a:r>
              <a:rPr lang="ru-RU" dirty="0" err="1" smtClean="0">
                <a:latin typeface="Arial" pitchFamily="34" charset="0"/>
                <a:cs typeface="Arial" pitchFamily="34" charset="0"/>
              </a:rPr>
              <a:t>microscopy</a:t>
            </a:r>
            <a:r>
              <a:rPr lang="ru-RU" dirty="0" smtClean="0">
                <a:latin typeface="Arial" pitchFamily="34" charset="0"/>
                <a:cs typeface="Arial" pitchFamily="34" charset="0"/>
              </a:rPr>
              <a:t> (</a:t>
            </a:r>
            <a:r>
              <a:rPr lang="ru-RU" i="1" dirty="0" err="1" smtClean="0">
                <a:latin typeface="Arial" pitchFamily="34" charset="0"/>
                <a:cs typeface="Arial" pitchFamily="34" charset="0"/>
              </a:rPr>
              <a:t>right</a:t>
            </a:r>
            <a:r>
              <a:rPr lang="ru-RU" dirty="0" smtClean="0">
                <a:latin typeface="Arial" pitchFamily="34" charset="0"/>
                <a:cs typeface="Arial" pitchFamily="34" charset="0"/>
              </a:rPr>
              <a:t>) </a:t>
            </a:r>
            <a:r>
              <a:rPr lang="ru-RU" dirty="0" err="1" smtClean="0">
                <a:latin typeface="Arial" pitchFamily="34" charset="0"/>
                <a:cs typeface="Arial" pitchFamily="34" charset="0"/>
              </a:rPr>
              <a:t>is</a:t>
            </a:r>
            <a:r>
              <a:rPr lang="ru-RU" dirty="0" smtClean="0">
                <a:latin typeface="Arial" pitchFamily="34" charset="0"/>
                <a:cs typeface="Arial" pitchFamily="34" charset="0"/>
              </a:rPr>
              <a:t> </a:t>
            </a:r>
            <a:r>
              <a:rPr lang="ru-RU" dirty="0" err="1" smtClean="0">
                <a:latin typeface="Arial" pitchFamily="34" charset="0"/>
                <a:cs typeface="Arial" pitchFamily="34" charset="0"/>
              </a:rPr>
              <a:t>also</a:t>
            </a:r>
            <a:r>
              <a:rPr lang="ru-RU" dirty="0" smtClean="0">
                <a:latin typeface="Arial" pitchFamily="34" charset="0"/>
                <a:cs typeface="Arial" pitchFamily="34" charset="0"/>
              </a:rPr>
              <a:t> </a:t>
            </a:r>
            <a:r>
              <a:rPr lang="ru-RU" dirty="0" err="1" smtClean="0">
                <a:latin typeface="Arial" pitchFamily="34" charset="0"/>
                <a:cs typeface="Arial" pitchFamily="34" charset="0"/>
              </a:rPr>
              <a:t>helpful</a:t>
            </a:r>
            <a:r>
              <a:rPr lang="ru-RU" dirty="0" smtClean="0">
                <a:latin typeface="Arial" pitchFamily="34" charset="0"/>
                <a:cs typeface="Arial" pitchFamily="34" charset="0"/>
              </a:rPr>
              <a:t>.</a:t>
            </a:r>
          </a:p>
          <a:p>
            <a:pPr marL="0" lvl="0" indent="0" eaLnBrk="0" fontAlgn="base" hangingPunct="0">
              <a:spcBef>
                <a:spcPct val="0"/>
              </a:spcBef>
              <a:spcAft>
                <a:spcPct val="0"/>
              </a:spcAft>
              <a:buNone/>
            </a:pPr>
            <a:endParaRPr lang="uk-UA" dirty="0" smtClean="0"/>
          </a:p>
          <a:p>
            <a:pPr marL="0" lvl="0" indent="0" eaLnBrk="0" fontAlgn="base" hangingPunct="0">
              <a:spcBef>
                <a:spcPct val="0"/>
              </a:spcBef>
              <a:spcAft>
                <a:spcPct val="0"/>
              </a:spcAft>
              <a:buNone/>
            </a:pPr>
            <a:endParaRPr lang="ru-RU" dirty="0" smtClean="0">
              <a:latin typeface="Arial" charset="0"/>
            </a:endParaRPr>
          </a:p>
          <a:p>
            <a:endParaRPr lang="uk-UA" dirty="0"/>
          </a:p>
        </p:txBody>
      </p:sp>
      <p:pic>
        <p:nvPicPr>
          <p:cNvPr id="4" name="Рисунок 3" descr="Рисунок1.jpg"/>
          <p:cNvPicPr>
            <a:picLocks noChangeAspect="1"/>
          </p:cNvPicPr>
          <p:nvPr/>
        </p:nvPicPr>
        <p:blipFill>
          <a:blip r:embed="rId2" cstate="print"/>
          <a:srcRect l="3262" t="15715" r="3262" b="15715"/>
          <a:stretch>
            <a:fillRect/>
          </a:stretch>
        </p:blipFill>
        <p:spPr>
          <a:xfrm>
            <a:off x="1691680" y="3825044"/>
            <a:ext cx="2808312" cy="1404156"/>
          </a:xfrm>
          <a:prstGeom prst="rect">
            <a:avLst/>
          </a:prstGeom>
        </p:spPr>
      </p:pic>
      <p:pic>
        <p:nvPicPr>
          <p:cNvPr id="7" name="Рисунок 6" descr="Isospora_belli_oocyst.jpg"/>
          <p:cNvPicPr>
            <a:picLocks noChangeAspect="1"/>
          </p:cNvPicPr>
          <p:nvPr/>
        </p:nvPicPr>
        <p:blipFill>
          <a:blip r:embed="rId3" cstate="print"/>
          <a:stretch>
            <a:fillRect/>
          </a:stretch>
        </p:blipFill>
        <p:spPr>
          <a:xfrm>
            <a:off x="1" y="3834368"/>
            <a:ext cx="1547664" cy="1394832"/>
          </a:xfrm>
          <a:prstGeom prst="rect">
            <a:avLst/>
          </a:prstGeom>
        </p:spPr>
      </p:pic>
      <p:sp>
        <p:nvSpPr>
          <p:cNvPr id="8" name="Прямокутник 7"/>
          <p:cNvSpPr/>
          <p:nvPr/>
        </p:nvSpPr>
        <p:spPr>
          <a:xfrm>
            <a:off x="-36511" y="5301208"/>
            <a:ext cx="4464495" cy="523220"/>
          </a:xfrm>
          <a:prstGeom prst="rect">
            <a:avLst/>
          </a:prstGeom>
        </p:spPr>
        <p:txBody>
          <a:bodyPr wrap="square">
            <a:spAutoFit/>
          </a:bodyPr>
          <a:lstStyle/>
          <a:p>
            <a:r>
              <a:rPr lang="en-US" sz="1400" dirty="0" err="1" smtClean="0">
                <a:latin typeface="Arial" pitchFamily="34" charset="0"/>
                <a:cs typeface="Arial" pitchFamily="34" charset="0"/>
              </a:rPr>
              <a:t>Oocysts</a:t>
            </a:r>
            <a:r>
              <a:rPr lang="en-US" sz="1400" dirty="0" smtClean="0">
                <a:latin typeface="Arial" pitchFamily="34" charset="0"/>
                <a:cs typeface="Arial" pitchFamily="34" charset="0"/>
              </a:rPr>
              <a:t> </a:t>
            </a:r>
            <a:r>
              <a:rPr lang="en-US" sz="1400" dirty="0" smtClean="0"/>
              <a:t>20-33×10-19 µm</a:t>
            </a:r>
            <a:r>
              <a:rPr lang="en-US" sz="1400" dirty="0" smtClean="0">
                <a:latin typeface="Arial" pitchFamily="34" charset="0"/>
                <a:cs typeface="Arial" pitchFamily="34" charset="0"/>
              </a:rPr>
              <a:t> with 2 </a:t>
            </a:r>
            <a:r>
              <a:rPr lang="en-US" sz="1400" dirty="0" err="1" smtClean="0">
                <a:latin typeface="Arial" pitchFamily="34" charset="0"/>
                <a:cs typeface="Arial" pitchFamily="34" charset="0"/>
              </a:rPr>
              <a:t>sporocysts</a:t>
            </a:r>
            <a:endParaRPr lang="en-US" sz="1400" dirty="0" smtClean="0">
              <a:latin typeface="Arial" pitchFamily="34" charset="0"/>
              <a:cs typeface="Arial" pitchFamily="34" charset="0"/>
            </a:endParaRPr>
          </a:p>
          <a:p>
            <a:r>
              <a:rPr lang="en-US" sz="1400" dirty="0" smtClean="0">
                <a:latin typeface="Arial" pitchFamily="34" charset="0"/>
                <a:cs typeface="Arial" pitchFamily="34" charset="0"/>
              </a:rPr>
              <a:t> that contain 4 </a:t>
            </a:r>
            <a:r>
              <a:rPr lang="en-US" sz="1400" dirty="0" err="1" smtClean="0">
                <a:latin typeface="Arial" pitchFamily="34" charset="0"/>
                <a:cs typeface="Arial" pitchFamily="34" charset="0"/>
              </a:rPr>
              <a:t>sporozoites</a:t>
            </a:r>
            <a:r>
              <a:rPr lang="en-US" sz="1400" dirty="0" smtClean="0">
                <a:latin typeface="Arial" pitchFamily="34" charset="0"/>
                <a:cs typeface="Arial" pitchFamily="34" charset="0"/>
              </a:rPr>
              <a:t> each</a:t>
            </a:r>
            <a:endParaRPr lang="uk-UA" sz="1400" dirty="0">
              <a:latin typeface="Arial" pitchFamily="34" charset="0"/>
              <a:cs typeface="Arial" pitchFamily="34" charset="0"/>
            </a:endParaRPr>
          </a:p>
        </p:txBody>
      </p:sp>
      <p:sp>
        <p:nvSpPr>
          <p:cNvPr id="9" name="Прямокутник 8"/>
          <p:cNvSpPr/>
          <p:nvPr/>
        </p:nvSpPr>
        <p:spPr>
          <a:xfrm>
            <a:off x="4499992" y="3501008"/>
            <a:ext cx="4644008" cy="3421834"/>
          </a:xfrm>
          <a:prstGeom prst="rect">
            <a:avLst/>
          </a:prstGeom>
        </p:spPr>
        <p:txBody>
          <a:bodyPr wrap="square">
            <a:spAutoFit/>
          </a:bodyPr>
          <a:lstStyle/>
          <a:p>
            <a:pPr>
              <a:lnSpc>
                <a:spcPct val="80000"/>
              </a:lnSpc>
            </a:pPr>
            <a:r>
              <a:rPr lang="en-US" dirty="0" smtClean="0"/>
              <a:t>The diagnostic stage: immature </a:t>
            </a:r>
            <a:r>
              <a:rPr lang="en-US" dirty="0" err="1" smtClean="0"/>
              <a:t>oocyst</a:t>
            </a:r>
            <a:r>
              <a:rPr lang="en-US" dirty="0" smtClean="0"/>
              <a:t> that contains a spherical mass of </a:t>
            </a:r>
            <a:r>
              <a:rPr lang="en-US" dirty="0" smtClean="0">
                <a:hlinkClick r:id="rId4" tooltip="Protoplasm"/>
              </a:rPr>
              <a:t>protoplasm</a:t>
            </a:r>
            <a:r>
              <a:rPr lang="en-US" dirty="0" smtClean="0"/>
              <a:t>. The </a:t>
            </a:r>
            <a:r>
              <a:rPr lang="en-US" dirty="0" err="1" smtClean="0"/>
              <a:t>oocyst</a:t>
            </a:r>
            <a:r>
              <a:rPr lang="en-US" dirty="0" smtClean="0"/>
              <a:t> that is diagnosed in the stool sample is </a:t>
            </a:r>
            <a:r>
              <a:rPr lang="en-US" dirty="0" err="1" smtClean="0"/>
              <a:t>unsporulated</a:t>
            </a:r>
            <a:r>
              <a:rPr lang="en-US" dirty="0" smtClean="0"/>
              <a:t>, and contains only 1 </a:t>
            </a:r>
            <a:r>
              <a:rPr lang="en-US" dirty="0" err="1" smtClean="0"/>
              <a:t>sporoblast</a:t>
            </a:r>
            <a:r>
              <a:rPr lang="en-US" dirty="0" smtClean="0"/>
              <a:t>.</a:t>
            </a:r>
            <a:r>
              <a:rPr lang="en-US" baseline="30000" dirty="0" smtClean="0"/>
              <a:t> </a:t>
            </a:r>
            <a:r>
              <a:rPr lang="en-US" dirty="0" smtClean="0"/>
              <a:t>For stool diagnosis, direct smear, concentration smear, microscopic wet mount, or iodine stains of fecal smears are adequate. But for easy screening, acid-fast stains is recommended. If stool test is negative, and biopsies of the small intestine is performed, different stages of </a:t>
            </a:r>
            <a:r>
              <a:rPr lang="en-US" dirty="0" err="1" smtClean="0">
                <a:hlinkClick r:id="rId5" tooltip="Schizogony"/>
              </a:rPr>
              <a:t>schizogony</a:t>
            </a:r>
            <a:r>
              <a:rPr lang="en-US" dirty="0" smtClean="0"/>
              <a:t> and </a:t>
            </a:r>
            <a:r>
              <a:rPr lang="en-US" dirty="0" err="1" smtClean="0">
                <a:hlinkClick r:id="rId6" tooltip="Sporogony"/>
              </a:rPr>
              <a:t>sporogony</a:t>
            </a:r>
            <a:r>
              <a:rPr lang="en-US" dirty="0" smtClean="0"/>
              <a:t> should exist in the epithelial cells, but the alteration of the </a:t>
            </a:r>
            <a:r>
              <a:rPr lang="en-US" dirty="0" err="1" smtClean="0"/>
              <a:t>villi</a:t>
            </a:r>
            <a:r>
              <a:rPr lang="en-US" dirty="0" smtClean="0"/>
              <a:t> is not necessarily present.</a:t>
            </a:r>
            <a:r>
              <a:rPr lang="en-US" baseline="30000" dirty="0" smtClean="0"/>
              <a:t> </a:t>
            </a:r>
            <a:r>
              <a:rPr lang="en-US" dirty="0" err="1" smtClean="0">
                <a:hlinkClick r:id="rId7" tooltip="Eosinophilia"/>
              </a:rPr>
              <a:t>Eosinophilia</a:t>
            </a:r>
            <a:r>
              <a:rPr lang="en-US" dirty="0" smtClean="0"/>
              <a:t> may also be seen unlike in the case of other </a:t>
            </a:r>
            <a:r>
              <a:rPr lang="en-US" dirty="0" err="1" smtClean="0"/>
              <a:t>protozoal</a:t>
            </a:r>
            <a:r>
              <a:rPr lang="en-US" dirty="0" smtClean="0"/>
              <a:t> infections.</a:t>
            </a:r>
            <a:endParaRPr lang="uk-UA"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71400"/>
            <a:ext cx="8229600" cy="6480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b="1" dirty="0" err="1" smtClean="0">
                <a:latin typeface="Arial" pitchFamily="34" charset="0"/>
                <a:cs typeface="Arial" pitchFamily="34" charset="0"/>
              </a:rPr>
              <a:t>Treatment</a:t>
            </a:r>
            <a:endParaRPr lang="uk-UA" dirty="0"/>
          </a:p>
        </p:txBody>
      </p:sp>
      <p:sp>
        <p:nvSpPr>
          <p:cNvPr id="4" name="Місце для вмісту 3"/>
          <p:cNvSpPr>
            <a:spLocks noGrp="1"/>
          </p:cNvSpPr>
          <p:nvPr>
            <p:ph idx="1"/>
          </p:nvPr>
        </p:nvSpPr>
        <p:spPr>
          <a:xfrm>
            <a:off x="0" y="692696"/>
            <a:ext cx="9144000" cy="6001643"/>
          </a:xfrm>
          <a:prstGeom prst="rect">
            <a:avLst/>
          </a:prstGeom>
        </p:spPr>
        <p:txBody>
          <a:bodyPr wrap="square">
            <a:spAutoFit/>
          </a:bodyPr>
          <a:lstStyle/>
          <a:p>
            <a:pPr lvl="0" eaLnBrk="0" fontAlgn="base" hangingPunct="0">
              <a:spcBef>
                <a:spcPct val="0"/>
              </a:spcBef>
              <a:spcAft>
                <a:spcPct val="0"/>
              </a:spcAft>
            </a:pPr>
            <a:r>
              <a:rPr lang="ru-RU" dirty="0" err="1" smtClean="0">
                <a:latin typeface="Arial" pitchFamily="34" charset="0"/>
                <a:cs typeface="Arial" pitchFamily="34" charset="0"/>
              </a:rPr>
              <a:t>supportive</a:t>
            </a:r>
            <a:r>
              <a:rPr lang="ru-RU" dirty="0" smtClean="0">
                <a:latin typeface="Arial" pitchFamily="34" charset="0"/>
                <a:cs typeface="Arial" pitchFamily="34" charset="0"/>
              </a:rPr>
              <a:t> </a:t>
            </a:r>
            <a:r>
              <a:rPr lang="ru-RU" dirty="0" err="1" smtClean="0">
                <a:latin typeface="Arial" pitchFamily="34" charset="0"/>
                <a:cs typeface="Arial" pitchFamily="34" charset="0"/>
              </a:rPr>
              <a:t>with</a:t>
            </a:r>
            <a:r>
              <a:rPr lang="ru-RU" dirty="0" smtClean="0">
                <a:latin typeface="Arial" pitchFamily="34" charset="0"/>
                <a:cs typeface="Arial" pitchFamily="34" charset="0"/>
              </a:rPr>
              <a:t> </a:t>
            </a:r>
            <a:r>
              <a:rPr lang="ru-RU" dirty="0" err="1" smtClean="0">
                <a:latin typeface="Arial" pitchFamily="34" charset="0"/>
                <a:cs typeface="Arial" pitchFamily="34" charset="0"/>
              </a:rPr>
              <a:t>fluid</a:t>
            </a:r>
            <a:r>
              <a:rPr lang="ru-RU" dirty="0" smtClean="0">
                <a:latin typeface="Arial" pitchFamily="34" charset="0"/>
                <a:cs typeface="Arial" pitchFamily="34" charset="0"/>
              </a:rPr>
              <a:t> </a:t>
            </a:r>
            <a:r>
              <a:rPr lang="en-US" dirty="0" smtClean="0">
                <a:latin typeface="Arial" pitchFamily="34" charset="0"/>
                <a:cs typeface="Arial" pitchFamily="34" charset="0"/>
              </a:rPr>
              <a:t>&amp;</a:t>
            </a:r>
            <a:r>
              <a:rPr lang="ru-RU" dirty="0" smtClean="0">
                <a:latin typeface="Arial" pitchFamily="34" charset="0"/>
                <a:cs typeface="Arial" pitchFamily="34" charset="0"/>
              </a:rPr>
              <a:t> </a:t>
            </a:r>
            <a:r>
              <a:rPr lang="ru-RU" dirty="0" err="1" smtClean="0">
                <a:latin typeface="Arial" pitchFamily="34" charset="0"/>
                <a:cs typeface="Arial" pitchFamily="34" charset="0"/>
              </a:rPr>
              <a:t>electrolyte</a:t>
            </a:r>
            <a:r>
              <a:rPr lang="ru-RU" dirty="0" smtClean="0">
                <a:latin typeface="Arial" pitchFamily="34" charset="0"/>
                <a:cs typeface="Arial" pitchFamily="34" charset="0"/>
              </a:rPr>
              <a:t> </a:t>
            </a:r>
            <a:r>
              <a:rPr lang="ru-RU" dirty="0" err="1" smtClean="0">
                <a:latin typeface="Arial" pitchFamily="34" charset="0"/>
                <a:cs typeface="Arial" pitchFamily="34" charset="0"/>
              </a:rPr>
              <a:t>replacement</a:t>
            </a:r>
            <a:r>
              <a:rPr lang="ru-RU" dirty="0" smtClean="0">
                <a:latin typeface="Arial" pitchFamily="34" charset="0"/>
                <a:cs typeface="Arial" pitchFamily="34" charset="0"/>
              </a:rPr>
              <a:t> </a:t>
            </a:r>
            <a:r>
              <a:rPr lang="en-US" dirty="0" smtClean="0">
                <a:latin typeface="Arial" pitchFamily="34" charset="0"/>
                <a:cs typeface="Arial" pitchFamily="34" charset="0"/>
              </a:rPr>
              <a:t>+</a:t>
            </a:r>
            <a:r>
              <a:rPr lang="ru-RU" dirty="0" smtClean="0">
                <a:latin typeface="Arial" pitchFamily="34" charset="0"/>
                <a:cs typeface="Arial" pitchFamily="34" charset="0"/>
              </a:rPr>
              <a:t> </a:t>
            </a:r>
            <a:r>
              <a:rPr lang="ru-RU" dirty="0" err="1" smtClean="0">
                <a:latin typeface="Arial" pitchFamily="34" charset="0"/>
                <a:cs typeface="Arial" pitchFamily="34" charset="0"/>
              </a:rPr>
              <a:t>oral</a:t>
            </a:r>
            <a:r>
              <a:rPr lang="ru-RU" dirty="0" smtClean="0">
                <a:latin typeface="Arial" pitchFamily="34" charset="0"/>
                <a:cs typeface="Arial" pitchFamily="34" charset="0"/>
              </a:rPr>
              <a:t> </a:t>
            </a:r>
            <a:r>
              <a:rPr lang="en-US" dirty="0" smtClean="0">
                <a:hlinkClick r:id="rId2" tooltip="Co-trimoxazole"/>
              </a:rPr>
              <a:t>co-</a:t>
            </a:r>
            <a:r>
              <a:rPr lang="en-US" dirty="0" err="1" smtClean="0">
                <a:hlinkClick r:id="rId2" tooltip="Co-trimoxazole"/>
              </a:rPr>
              <a:t>trimoxazole</a:t>
            </a:r>
            <a:r>
              <a:rPr lang="en-US" dirty="0" smtClean="0"/>
              <a:t> (</a:t>
            </a:r>
            <a:r>
              <a:rPr lang="ru-RU" b="1" dirty="0" err="1" smtClean="0">
                <a:latin typeface="Arial" pitchFamily="34" charset="0"/>
                <a:cs typeface="Arial" pitchFamily="34" charset="0"/>
              </a:rPr>
              <a:t>trimethoprim-sulfamethoxazole</a:t>
            </a:r>
            <a:r>
              <a:rPr lang="en-US" b="1" dirty="0" smtClean="0">
                <a:latin typeface="Arial" pitchFamily="34" charset="0"/>
                <a:cs typeface="Arial" pitchFamily="34" charset="0"/>
              </a:rPr>
              <a:t>, </a:t>
            </a:r>
            <a:r>
              <a:rPr lang="en-US" dirty="0" smtClean="0"/>
              <a:t>known as </a:t>
            </a:r>
            <a:r>
              <a:rPr lang="en-US" dirty="0" err="1" smtClean="0"/>
              <a:t>Bactrim</a:t>
            </a:r>
            <a:r>
              <a:rPr lang="en-US" dirty="0" smtClean="0"/>
              <a:t>, </a:t>
            </a:r>
            <a:r>
              <a:rPr lang="en-US" dirty="0" err="1" smtClean="0"/>
              <a:t>Septra</a:t>
            </a:r>
            <a:r>
              <a:rPr lang="en-US" dirty="0" smtClean="0"/>
              <a:t>, or </a:t>
            </a:r>
            <a:r>
              <a:rPr lang="en-US" dirty="0" err="1" smtClean="0"/>
              <a:t>Cotrim</a:t>
            </a:r>
            <a:r>
              <a:rPr lang="en-US" dirty="0" smtClean="0"/>
              <a:t> also.</a:t>
            </a:r>
            <a:r>
              <a:rPr lang="en-US" baseline="30000" dirty="0" smtClean="0"/>
              <a:t> </a:t>
            </a:r>
            <a:r>
              <a:rPr lang="en-US" b="1" dirty="0" smtClean="0">
                <a:latin typeface="Arial" pitchFamily="34" charset="0"/>
                <a:cs typeface="Arial" pitchFamily="34" charset="0"/>
              </a:rPr>
              <a:t>).</a:t>
            </a:r>
          </a:p>
          <a:p>
            <a:pPr lvl="0" eaLnBrk="0" fontAlgn="base" hangingPunct="0">
              <a:spcBef>
                <a:spcPct val="0"/>
              </a:spcBef>
              <a:spcAft>
                <a:spcPct val="0"/>
              </a:spcAft>
            </a:pPr>
            <a:r>
              <a:rPr lang="ru-RU" b="1" dirty="0" err="1" smtClean="0">
                <a:latin typeface="Arial" charset="0"/>
              </a:rPr>
              <a:t>Ciprofloxacin</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a</a:t>
            </a:r>
            <a:r>
              <a:rPr lang="ru-RU" dirty="0" smtClean="0">
                <a:latin typeface="Arial" charset="0"/>
              </a:rPr>
              <a:t> </a:t>
            </a:r>
            <a:r>
              <a:rPr lang="ru-RU" dirty="0" err="1" smtClean="0">
                <a:latin typeface="Arial" charset="0"/>
              </a:rPr>
              <a:t>second-line</a:t>
            </a:r>
            <a:r>
              <a:rPr lang="ru-RU" dirty="0" smtClean="0">
                <a:latin typeface="Arial" charset="0"/>
              </a:rPr>
              <a:t> </a:t>
            </a:r>
            <a:r>
              <a:rPr lang="ru-RU" dirty="0" err="1" smtClean="0">
                <a:latin typeface="Arial" charset="0"/>
              </a:rPr>
              <a:t>alternative</a:t>
            </a:r>
            <a:r>
              <a:rPr lang="ru-RU" dirty="0" smtClean="0">
                <a:latin typeface="Arial" charset="0"/>
              </a:rPr>
              <a:t> </a:t>
            </a:r>
            <a:r>
              <a:rPr lang="ru-RU" dirty="0" err="1" smtClean="0">
                <a:latin typeface="Arial" charset="0"/>
              </a:rPr>
              <a:t>agent</a:t>
            </a:r>
            <a:r>
              <a:rPr lang="en-US" dirty="0" smtClean="0">
                <a:latin typeface="Arial" charset="0"/>
              </a:rPr>
              <a:t>. </a:t>
            </a:r>
            <a:r>
              <a:rPr lang="ru-RU" dirty="0" err="1" smtClean="0">
                <a:latin typeface="Arial" charset="0"/>
              </a:rPr>
              <a:t>Long-term</a:t>
            </a:r>
            <a:r>
              <a:rPr lang="ru-RU" dirty="0" smtClean="0">
                <a:latin typeface="Arial" charset="0"/>
              </a:rPr>
              <a:t> </a:t>
            </a:r>
            <a:r>
              <a:rPr lang="ru-RU" dirty="0" err="1" smtClean="0">
                <a:latin typeface="Arial" charset="0"/>
              </a:rPr>
              <a:t>suppressive</a:t>
            </a:r>
            <a:r>
              <a:rPr lang="ru-RU" dirty="0" smtClean="0">
                <a:latin typeface="Arial" charset="0"/>
              </a:rPr>
              <a:t> </a:t>
            </a:r>
            <a:r>
              <a:rPr lang="ru-RU" dirty="0" err="1" smtClean="0">
                <a:latin typeface="Arial" charset="0"/>
              </a:rPr>
              <a:t>therapy</a:t>
            </a:r>
            <a:r>
              <a:rPr lang="ru-RU" dirty="0" smtClean="0">
                <a:latin typeface="Arial" charset="0"/>
              </a:rPr>
              <a:t> </a:t>
            </a:r>
            <a:r>
              <a:rPr lang="ru-RU" dirty="0" err="1" smtClean="0">
                <a:latin typeface="Arial" charset="0"/>
              </a:rPr>
              <a:t>may</a:t>
            </a:r>
            <a:r>
              <a:rPr lang="ru-RU" dirty="0" smtClean="0">
                <a:latin typeface="Arial" charset="0"/>
              </a:rPr>
              <a:t> </a:t>
            </a:r>
            <a:r>
              <a:rPr lang="ru-RU" dirty="0" err="1" smtClean="0">
                <a:latin typeface="Arial" charset="0"/>
              </a:rPr>
              <a:t>be</a:t>
            </a:r>
            <a:r>
              <a:rPr lang="ru-RU" dirty="0" smtClean="0">
                <a:latin typeface="Arial" charset="0"/>
              </a:rPr>
              <a:t> </a:t>
            </a:r>
            <a:r>
              <a:rPr lang="ru-RU" dirty="0" err="1" smtClean="0">
                <a:latin typeface="Arial" charset="0"/>
              </a:rPr>
              <a:t>needed</a:t>
            </a:r>
            <a:r>
              <a:rPr lang="ru-RU" dirty="0" smtClean="0">
                <a:latin typeface="Arial" charset="0"/>
              </a:rPr>
              <a:t> </a:t>
            </a:r>
            <a:r>
              <a:rPr lang="ru-RU" dirty="0" err="1" smtClean="0">
                <a:latin typeface="Arial" charset="0"/>
              </a:rPr>
              <a:t>for</a:t>
            </a:r>
            <a:r>
              <a:rPr lang="ru-RU" dirty="0" smtClean="0">
                <a:latin typeface="Arial" charset="0"/>
              </a:rPr>
              <a:t> AIDS</a:t>
            </a:r>
            <a:r>
              <a:rPr lang="en-US" dirty="0" smtClean="0">
                <a:latin typeface="Arial" charset="0"/>
              </a:rPr>
              <a:t> </a:t>
            </a:r>
            <a:r>
              <a:rPr lang="ru-RU" dirty="0" err="1" smtClean="0">
                <a:latin typeface="Arial" charset="0"/>
              </a:rPr>
              <a:t>patients</a:t>
            </a:r>
            <a:r>
              <a:rPr lang="en-US" dirty="0" smtClean="0">
                <a:latin typeface="Arial" charset="0"/>
              </a:rPr>
              <a:t>.</a:t>
            </a:r>
            <a:r>
              <a:rPr lang="ru-RU" dirty="0" smtClean="0">
                <a:latin typeface="Arial" pitchFamily="34" charset="0"/>
                <a:cs typeface="Arial" pitchFamily="34" charset="0"/>
              </a:rPr>
              <a:t> </a:t>
            </a:r>
            <a:endParaRPr lang="en-US" dirty="0" smtClean="0">
              <a:latin typeface="Arial" pitchFamily="34" charset="0"/>
              <a:cs typeface="Arial" pitchFamily="34" charset="0"/>
            </a:endParaRPr>
          </a:p>
          <a:p>
            <a:pPr lvl="0" eaLnBrk="0" fontAlgn="base" hangingPunct="0">
              <a:spcBef>
                <a:spcPct val="0"/>
              </a:spcBef>
              <a:spcAft>
                <a:spcPct val="0"/>
              </a:spcAft>
            </a:pPr>
            <a:r>
              <a:rPr lang="en-US" dirty="0" smtClean="0"/>
              <a:t>In </a:t>
            </a:r>
            <a:r>
              <a:rPr lang="en-US" dirty="0" smtClean="0">
                <a:hlinkClick r:id="rId3" tooltip="AIDS"/>
              </a:rPr>
              <a:t>AIDS</a:t>
            </a:r>
            <a:r>
              <a:rPr lang="en-US" dirty="0" smtClean="0"/>
              <a:t> patients, treatments can result in the disappearance of the symptoms, but recurrence of symptoms is common.</a:t>
            </a:r>
            <a:r>
              <a:rPr lang="en-US" baseline="30000" dirty="0" smtClean="0"/>
              <a:t> </a:t>
            </a:r>
            <a:r>
              <a:rPr lang="en-US" dirty="0" smtClean="0"/>
              <a:t>In order prevent the recurrence, medication is continued in AIDS patients and other </a:t>
            </a:r>
            <a:r>
              <a:rPr lang="en-US" dirty="0" err="1" smtClean="0"/>
              <a:t>immunosuppressed</a:t>
            </a:r>
            <a:r>
              <a:rPr lang="en-US" dirty="0" smtClean="0"/>
              <a:t> patients.</a:t>
            </a:r>
            <a:endParaRPr lang="en-U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64704"/>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i="1" dirty="0" err="1" smtClean="0"/>
              <a:t>Cyclospora</a:t>
            </a:r>
            <a:r>
              <a:rPr lang="en-US" i="1" dirty="0" smtClean="0"/>
              <a:t> </a:t>
            </a:r>
            <a:r>
              <a:rPr lang="en-US" i="1" dirty="0" err="1" smtClean="0"/>
              <a:t>cayetanensis</a:t>
            </a:r>
            <a:r>
              <a:rPr lang="en-US" i="1" dirty="0" smtClean="0"/>
              <a:t> </a:t>
            </a:r>
            <a:r>
              <a:rPr lang="en-US" dirty="0" smtClean="0"/>
              <a:t>(</a:t>
            </a:r>
            <a:r>
              <a:rPr lang="en-US" dirty="0" err="1" smtClean="0"/>
              <a:t>Cyclosporiasis</a:t>
            </a:r>
            <a:r>
              <a:rPr lang="en-US" dirty="0" smtClean="0"/>
              <a:t>)</a:t>
            </a:r>
            <a:endParaRPr lang="uk-UA" dirty="0"/>
          </a:p>
        </p:txBody>
      </p:sp>
      <p:sp>
        <p:nvSpPr>
          <p:cNvPr id="3" name="Місце для вмісту 2"/>
          <p:cNvSpPr>
            <a:spLocks noGrp="1"/>
          </p:cNvSpPr>
          <p:nvPr>
            <p:ph idx="1"/>
          </p:nvPr>
        </p:nvSpPr>
        <p:spPr>
          <a:xfrm>
            <a:off x="0" y="836712"/>
            <a:ext cx="9144000" cy="4248472"/>
          </a:xfrm>
        </p:spPr>
        <p:txBody>
          <a:bodyPr>
            <a:normAutofit fontScale="62500" lnSpcReduction="20000"/>
          </a:bodyPr>
          <a:lstStyle/>
          <a:p>
            <a:pPr marL="0" indent="450850">
              <a:buNone/>
            </a:pPr>
            <a:r>
              <a:rPr lang="en-US" i="1" dirty="0" err="1" smtClean="0"/>
              <a:t>Cyclospora</a:t>
            </a:r>
            <a:r>
              <a:rPr lang="en-US" i="1" dirty="0" smtClean="0"/>
              <a:t> </a:t>
            </a:r>
            <a:r>
              <a:rPr lang="en-US" i="1" dirty="0" err="1" smtClean="0"/>
              <a:t>cayetanensis</a:t>
            </a:r>
            <a:r>
              <a:rPr lang="en-US" dirty="0" smtClean="0"/>
              <a:t>, a coccidian protozoan. It appears that all human cases and perhaps primates are caused by this species. It has been linked in the US to </a:t>
            </a:r>
            <a:r>
              <a:rPr lang="en-US" dirty="0" err="1" smtClean="0"/>
              <a:t>fecally</a:t>
            </a:r>
            <a:r>
              <a:rPr lang="en-US" dirty="0" smtClean="0"/>
              <a:t> contaminated imported produce, and was virtually unknown before about 1990, but has been on the rise since. The disease is usually confined to adult foreigners visiting regions where the species is endemic and acquiring the infection; consequently, </a:t>
            </a:r>
            <a:r>
              <a:rPr lang="en-US" i="1" dirty="0" smtClean="0"/>
              <a:t>C. </a:t>
            </a:r>
            <a:r>
              <a:rPr lang="en-US" i="1" dirty="0" err="1" smtClean="0"/>
              <a:t>cayetanensis</a:t>
            </a:r>
            <a:r>
              <a:rPr lang="en-US" dirty="0" smtClean="0"/>
              <a:t> is a cause of "</a:t>
            </a:r>
            <a:r>
              <a:rPr lang="en-US" dirty="0" smtClean="0">
                <a:hlinkClick r:id="rId2" tooltip="Traveler's diarrhea"/>
              </a:rPr>
              <a:t>traveler's diarrhea</a:t>
            </a:r>
            <a:r>
              <a:rPr lang="en-US" dirty="0" smtClean="0"/>
              <a:t>".</a:t>
            </a:r>
          </a:p>
          <a:p>
            <a:pPr marL="0" indent="450850">
              <a:buNone/>
            </a:pPr>
            <a:r>
              <a:rPr lang="en-US" dirty="0" smtClean="0"/>
              <a:t>This species was placed in the genus </a:t>
            </a:r>
            <a:r>
              <a:rPr lang="en-US" i="1" dirty="0" err="1" smtClean="0"/>
              <a:t>Cyclospora</a:t>
            </a:r>
            <a:r>
              <a:rPr lang="en-US" dirty="0" smtClean="0"/>
              <a:t> because of the spherical shape of its </a:t>
            </a:r>
            <a:r>
              <a:rPr lang="en-US" dirty="0" err="1" smtClean="0"/>
              <a:t>sporocysts</a:t>
            </a:r>
            <a:r>
              <a:rPr lang="en-US" dirty="0" smtClean="0"/>
              <a:t>. It’s name refers to the </a:t>
            </a:r>
            <a:r>
              <a:rPr lang="en-US" dirty="0" err="1" smtClean="0">
                <a:hlinkClick r:id="rId3" tooltip="Cayetano Heredia University"/>
              </a:rPr>
              <a:t>Cayetano</a:t>
            </a:r>
            <a:r>
              <a:rPr lang="en-US" dirty="0" smtClean="0">
                <a:hlinkClick r:id="rId3" tooltip="Cayetano Heredia University"/>
              </a:rPr>
              <a:t> Heredia University</a:t>
            </a:r>
            <a:r>
              <a:rPr lang="en-US" dirty="0" smtClean="0"/>
              <a:t> (Peru) where early epidemiological and taxonomic work was done.</a:t>
            </a:r>
          </a:p>
          <a:p>
            <a:pPr>
              <a:buNone/>
            </a:pPr>
            <a:r>
              <a:rPr lang="en-US" b="1" dirty="0" smtClean="0"/>
              <a:t>Geographic Distribution: </a:t>
            </a:r>
            <a:r>
              <a:rPr lang="en-US" dirty="0" smtClean="0"/>
              <a:t>many countries, most common in tropical &amp; subtropical areas. Since 1990, at least 11 food borne outbreaks of </a:t>
            </a:r>
            <a:r>
              <a:rPr lang="en-US" dirty="0" err="1" smtClean="0"/>
              <a:t>cyclosporiasis</a:t>
            </a:r>
            <a:r>
              <a:rPr lang="en-US" dirty="0" smtClean="0"/>
              <a:t>, 3600 patients have been documented in the US and Canada.</a:t>
            </a:r>
          </a:p>
          <a:p>
            <a:pPr>
              <a:buNone/>
            </a:pPr>
            <a:r>
              <a:rPr lang="en-US" b="1" dirty="0" smtClean="0"/>
              <a:t>Symptoms:  </a:t>
            </a:r>
            <a:r>
              <a:rPr lang="en-US" dirty="0" smtClean="0"/>
              <a:t>After incubation period of ≈1 week, as watery diarrhea, which can be severe. Other symptoms are: anorexia, weight loss, abdominal pain, nausea, vomiting, </a:t>
            </a:r>
            <a:r>
              <a:rPr lang="en-US" dirty="0" err="1" smtClean="0"/>
              <a:t>myalgias</a:t>
            </a:r>
            <a:r>
              <a:rPr lang="en-US" dirty="0" smtClean="0"/>
              <a:t>, low-grade fever, fatigue. Untreated lasts for 10-12 weeks and may follow by relapses. In disease-endemic settings can be asymptomatic.</a:t>
            </a:r>
          </a:p>
          <a:p>
            <a:endParaRPr lang="uk-UA" dirty="0"/>
          </a:p>
        </p:txBody>
      </p:sp>
      <p:pic>
        <p:nvPicPr>
          <p:cNvPr id="129026" name="Picture 2" descr="Cyclospora cayetanensis stained.jpg"/>
          <p:cNvPicPr>
            <a:picLocks noChangeAspect="1" noChangeArrowheads="1"/>
          </p:cNvPicPr>
          <p:nvPr/>
        </p:nvPicPr>
        <p:blipFill>
          <a:blip r:embed="rId4" cstate="print"/>
          <a:srcRect/>
          <a:stretch>
            <a:fillRect/>
          </a:stretch>
        </p:blipFill>
        <p:spPr bwMode="auto">
          <a:xfrm>
            <a:off x="0" y="5013176"/>
            <a:ext cx="1852365" cy="1700808"/>
          </a:xfrm>
          <a:prstGeom prst="rect">
            <a:avLst/>
          </a:prstGeom>
          <a:noFill/>
        </p:spPr>
      </p:pic>
      <p:sp>
        <p:nvSpPr>
          <p:cNvPr id="5" name="Прямокутник 4"/>
          <p:cNvSpPr/>
          <p:nvPr/>
        </p:nvSpPr>
        <p:spPr>
          <a:xfrm>
            <a:off x="1907704" y="5380672"/>
            <a:ext cx="5022304" cy="1477328"/>
          </a:xfrm>
          <a:prstGeom prst="rect">
            <a:avLst/>
          </a:prstGeom>
        </p:spPr>
        <p:txBody>
          <a:bodyPr wrap="square">
            <a:spAutoFit/>
          </a:bodyPr>
          <a:lstStyle/>
          <a:p>
            <a:r>
              <a:rPr lang="en-US" dirty="0" smtClean="0"/>
              <a:t>        ← This photomicrograph of a fresh stool sample, which had been prepared using a </a:t>
            </a:r>
            <a:r>
              <a:rPr lang="en-US" b="1" dirty="0" smtClean="0"/>
              <a:t>10% formalin </a:t>
            </a:r>
            <a:r>
              <a:rPr lang="en-US" dirty="0" smtClean="0"/>
              <a:t>solution, and stained with modified </a:t>
            </a:r>
            <a:r>
              <a:rPr lang="en-US" b="1" dirty="0" smtClean="0"/>
              <a:t>acid-fast stain</a:t>
            </a:r>
            <a:r>
              <a:rPr lang="en-US" dirty="0" smtClean="0"/>
              <a:t>, revealed the presence of 4 </a:t>
            </a:r>
            <a:r>
              <a:rPr lang="en-US" i="1" dirty="0" err="1" smtClean="0">
                <a:hlinkClick r:id="rId5" tooltip="en:Cyclospora cayetanensis"/>
              </a:rPr>
              <a:t>Cyclospora</a:t>
            </a:r>
            <a:r>
              <a:rPr lang="en-US" i="1" dirty="0" smtClean="0">
                <a:hlinkClick r:id="rId5" tooltip="en:Cyclospora cayetanensis"/>
              </a:rPr>
              <a:t> </a:t>
            </a:r>
            <a:r>
              <a:rPr lang="en-US" i="1" dirty="0" err="1" smtClean="0">
                <a:hlinkClick r:id="rId5" tooltip="en:Cyclospora cayetanensis"/>
              </a:rPr>
              <a:t>cayetanensis</a:t>
            </a:r>
            <a:r>
              <a:rPr lang="en-US" dirty="0" smtClean="0"/>
              <a:t> </a:t>
            </a:r>
            <a:r>
              <a:rPr lang="en-US" dirty="0" err="1" smtClean="0"/>
              <a:t>oocysts</a:t>
            </a:r>
            <a:r>
              <a:rPr lang="en-US" dirty="0" smtClean="0"/>
              <a:t> in the field of view</a:t>
            </a:r>
            <a:endParaRPr lang="uk-UA" dirty="0"/>
          </a:p>
        </p:txBody>
      </p:sp>
      <p:pic>
        <p:nvPicPr>
          <p:cNvPr id="6" name="Picture 19" descr="Slide 16"/>
          <p:cNvPicPr>
            <a:picLocks noChangeAspect="1" noChangeArrowheads="1"/>
          </p:cNvPicPr>
          <p:nvPr/>
        </p:nvPicPr>
        <p:blipFill>
          <a:blip r:embed="rId6" cstate="print"/>
          <a:srcRect l="16303" r="15943"/>
          <a:stretch>
            <a:fillRect/>
          </a:stretch>
        </p:blipFill>
        <p:spPr bwMode="auto">
          <a:xfrm>
            <a:off x="7280270" y="4985791"/>
            <a:ext cx="1863730" cy="1872209"/>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486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Description</a:t>
            </a:r>
            <a:endParaRPr lang="uk-UA" dirty="0"/>
          </a:p>
        </p:txBody>
      </p:sp>
      <p:sp>
        <p:nvSpPr>
          <p:cNvPr id="3" name="Місце для вмісту 2"/>
          <p:cNvSpPr>
            <a:spLocks noGrp="1"/>
          </p:cNvSpPr>
          <p:nvPr>
            <p:ph idx="1"/>
          </p:nvPr>
        </p:nvSpPr>
        <p:spPr>
          <a:xfrm>
            <a:off x="0" y="764704"/>
            <a:ext cx="9144000" cy="5904656"/>
          </a:xfrm>
        </p:spPr>
        <p:txBody>
          <a:bodyPr>
            <a:normAutofit fontScale="55000" lnSpcReduction="20000"/>
          </a:bodyPr>
          <a:lstStyle/>
          <a:p>
            <a:r>
              <a:rPr lang="en-US" i="1" dirty="0" err="1" smtClean="0"/>
              <a:t>Cyclospora</a:t>
            </a:r>
            <a:r>
              <a:rPr lang="en-US" i="1" dirty="0" smtClean="0"/>
              <a:t> </a:t>
            </a:r>
            <a:r>
              <a:rPr lang="en-US" i="1" dirty="0" err="1" smtClean="0"/>
              <a:t>cayetanensis</a:t>
            </a:r>
            <a:r>
              <a:rPr lang="en-US" dirty="0" smtClean="0"/>
              <a:t> is an </a:t>
            </a:r>
            <a:r>
              <a:rPr lang="en-US" dirty="0" err="1" smtClean="0">
                <a:hlinkClick r:id="rId2" tooltip="Apicomplexa"/>
              </a:rPr>
              <a:t>apicomplexan</a:t>
            </a:r>
            <a:r>
              <a:rPr lang="en-US" dirty="0" smtClean="0"/>
              <a:t>, cyst-forming coccidian </a:t>
            </a:r>
            <a:r>
              <a:rPr lang="en-US" dirty="0" smtClean="0">
                <a:hlinkClick r:id="rId3" tooltip="Protozoa"/>
              </a:rPr>
              <a:t>protozoan</a:t>
            </a:r>
            <a:r>
              <a:rPr lang="en-US" dirty="0" smtClean="0"/>
              <a:t> that causes a self-limiting diarrhea. In terms of morphology, </a:t>
            </a:r>
            <a:r>
              <a:rPr lang="en-US" i="1" dirty="0" smtClean="0"/>
              <a:t>C. </a:t>
            </a:r>
            <a:r>
              <a:rPr lang="en-US" i="1" dirty="0" err="1" smtClean="0"/>
              <a:t>cayetanensis</a:t>
            </a:r>
            <a:r>
              <a:rPr lang="en-US" dirty="0" smtClean="0"/>
              <a:t> has spherical </a:t>
            </a:r>
            <a:r>
              <a:rPr lang="en-US" dirty="0" err="1" smtClean="0">
                <a:hlinkClick r:id="rId4" tooltip="Oocyst"/>
              </a:rPr>
              <a:t>oocysts</a:t>
            </a:r>
            <a:r>
              <a:rPr lang="en-US" dirty="0" smtClean="0"/>
              <a:t> that are between 7.5 and 10 </a:t>
            </a:r>
            <a:r>
              <a:rPr lang="en-US" dirty="0" smtClean="0">
                <a:hlinkClick r:id="rId5" tooltip="Micrometre"/>
              </a:rPr>
              <a:t>micrometers</a:t>
            </a:r>
            <a:r>
              <a:rPr lang="en-US" dirty="0" smtClean="0"/>
              <a:t> in diameter that also have a 50-</a:t>
            </a:r>
            <a:r>
              <a:rPr lang="en-US" dirty="0" smtClean="0">
                <a:hlinkClick r:id="rId6" tooltip="Nanometer"/>
              </a:rPr>
              <a:t>nanometer</a:t>
            </a:r>
            <a:r>
              <a:rPr lang="en-US" dirty="0" smtClean="0"/>
              <a:t>-thick wall with an outer threadlike coat that has been called a wrinkle by some researchers. The </a:t>
            </a:r>
            <a:r>
              <a:rPr lang="en-US" dirty="0" err="1" smtClean="0"/>
              <a:t>oocyst</a:t>
            </a:r>
            <a:r>
              <a:rPr lang="en-US" dirty="0" smtClean="0"/>
              <a:t> formula is O.2.2 because one </a:t>
            </a:r>
            <a:r>
              <a:rPr lang="en-US" dirty="0" err="1" smtClean="0"/>
              <a:t>oocyst</a:t>
            </a:r>
            <a:r>
              <a:rPr lang="en-US" dirty="0" smtClean="0"/>
              <a:t> contains two </a:t>
            </a:r>
            <a:r>
              <a:rPr lang="en-US" dirty="0" err="1" smtClean="0"/>
              <a:t>sporocysts</a:t>
            </a:r>
            <a:r>
              <a:rPr lang="en-US" dirty="0" smtClean="0"/>
              <a:t> and each </a:t>
            </a:r>
            <a:r>
              <a:rPr lang="en-US" dirty="0" err="1" smtClean="0"/>
              <a:t>sporocyst</a:t>
            </a:r>
            <a:r>
              <a:rPr lang="en-US" dirty="0" smtClean="0"/>
              <a:t> contains 2 </a:t>
            </a:r>
            <a:r>
              <a:rPr lang="en-US" dirty="0" err="1" smtClean="0"/>
              <a:t>sporozoites</a:t>
            </a:r>
            <a:r>
              <a:rPr lang="en-US" dirty="0" smtClean="0"/>
              <a:t>.</a:t>
            </a:r>
          </a:p>
          <a:p>
            <a:r>
              <a:rPr lang="en-US" dirty="0" smtClean="0"/>
              <a:t>The only hosts for </a:t>
            </a:r>
            <a:r>
              <a:rPr lang="en-US" i="1" dirty="0" smtClean="0"/>
              <a:t>C. </a:t>
            </a:r>
            <a:r>
              <a:rPr lang="en-US" i="1" dirty="0" err="1" smtClean="0"/>
              <a:t>cayentanensis</a:t>
            </a:r>
            <a:r>
              <a:rPr lang="en-US" dirty="0" smtClean="0"/>
              <a:t> are humans. The protozoan lives out its lifecycle </a:t>
            </a:r>
            <a:r>
              <a:rPr lang="en-US" dirty="0" err="1" smtClean="0"/>
              <a:t>intracellularly</a:t>
            </a:r>
            <a:r>
              <a:rPr lang="en-US" dirty="0" smtClean="0"/>
              <a:t> within the host's </a:t>
            </a:r>
            <a:r>
              <a:rPr lang="en-US" dirty="0" smtClean="0">
                <a:hlinkClick r:id="rId7" tooltip="Epithelial cell"/>
              </a:rPr>
              <a:t>epithelial cells</a:t>
            </a:r>
            <a:r>
              <a:rPr lang="en-US" dirty="0" smtClean="0"/>
              <a:t> and </a:t>
            </a:r>
            <a:r>
              <a:rPr lang="en-US" dirty="0" smtClean="0">
                <a:hlinkClick r:id="rId8" tooltip="Gastrointestinal tract"/>
              </a:rPr>
              <a:t>gastrointestinal tract</a:t>
            </a:r>
            <a:r>
              <a:rPr lang="en-US" dirty="0" smtClean="0"/>
              <a:t>. Infection is transmitted through the fecal-oral route, and begins when a person ingests </a:t>
            </a:r>
            <a:r>
              <a:rPr lang="en-US" dirty="0" err="1" smtClean="0"/>
              <a:t>oocysts</a:t>
            </a:r>
            <a:r>
              <a:rPr lang="en-US" dirty="0" smtClean="0"/>
              <a:t> in </a:t>
            </a:r>
            <a:r>
              <a:rPr lang="en-US" dirty="0" err="1" smtClean="0"/>
              <a:t>fecally</a:t>
            </a:r>
            <a:r>
              <a:rPr lang="en-US" dirty="0" smtClean="0"/>
              <a:t> contaminated food or water. Various chemicals in the host's gastrointestinal tract cause the </a:t>
            </a:r>
            <a:r>
              <a:rPr lang="en-US" dirty="0" err="1" smtClean="0"/>
              <a:t>oocysts</a:t>
            </a:r>
            <a:r>
              <a:rPr lang="en-US" dirty="0" smtClean="0"/>
              <a:t> to </a:t>
            </a:r>
            <a:r>
              <a:rPr lang="en-US" dirty="0" err="1" smtClean="0"/>
              <a:t>excyst</a:t>
            </a:r>
            <a:r>
              <a:rPr lang="en-US" dirty="0" smtClean="0"/>
              <a:t> and release </a:t>
            </a:r>
            <a:r>
              <a:rPr lang="en-US" dirty="0" err="1" smtClean="0">
                <a:hlinkClick r:id="rId9" tooltip="Sporozoite"/>
              </a:rPr>
              <a:t>sporozoites</a:t>
            </a:r>
            <a:r>
              <a:rPr lang="en-US" dirty="0" smtClean="0"/>
              <a:t>; generally, two are observed per </a:t>
            </a:r>
            <a:r>
              <a:rPr lang="en-US" dirty="0" err="1" smtClean="0"/>
              <a:t>oocyst</a:t>
            </a:r>
            <a:r>
              <a:rPr lang="en-US" dirty="0" smtClean="0"/>
              <a:t>. After these </a:t>
            </a:r>
            <a:r>
              <a:rPr lang="en-US" dirty="0" err="1" smtClean="0"/>
              <a:t>sporozoites</a:t>
            </a:r>
            <a:r>
              <a:rPr lang="en-US" dirty="0" smtClean="0"/>
              <a:t> invade the epithelial cells, they undergo </a:t>
            </a:r>
            <a:r>
              <a:rPr lang="en-US" dirty="0" err="1" smtClean="0">
                <a:hlinkClick r:id="rId10" tooltip="Protozoal merogony"/>
              </a:rPr>
              <a:t>merogony</a:t>
            </a:r>
            <a:r>
              <a:rPr lang="en-US" dirty="0" smtClean="0"/>
              <a:t>, a form of </a:t>
            </a:r>
            <a:r>
              <a:rPr lang="en-US" dirty="0" smtClean="0">
                <a:hlinkClick r:id="rId11" tooltip="Asexual reproduction"/>
              </a:rPr>
              <a:t>asexual reproduction</a:t>
            </a:r>
            <a:r>
              <a:rPr lang="en-US" dirty="0" smtClean="0"/>
              <a:t> that results in many daughter </a:t>
            </a:r>
            <a:r>
              <a:rPr lang="en-US" dirty="0" err="1" smtClean="0"/>
              <a:t>merozoites</a:t>
            </a:r>
            <a:r>
              <a:rPr lang="en-US" dirty="0" smtClean="0"/>
              <a:t>. These daughter cells may either infect new host cells and initiate yet another round of </a:t>
            </a:r>
            <a:r>
              <a:rPr lang="en-US" dirty="0" err="1" smtClean="0"/>
              <a:t>merogony</a:t>
            </a:r>
            <a:r>
              <a:rPr lang="en-US" dirty="0" smtClean="0"/>
              <a:t> or take on a sexual track via </a:t>
            </a:r>
            <a:r>
              <a:rPr lang="en-US" dirty="0" err="1" smtClean="0">
                <a:hlinkClick r:id="rId12" tooltip="Gametogonium"/>
              </a:rPr>
              <a:t>gametogony</a:t>
            </a:r>
            <a:r>
              <a:rPr lang="en-US" dirty="0" smtClean="0"/>
              <a:t>: Daughter </a:t>
            </a:r>
            <a:r>
              <a:rPr lang="en-US" dirty="0" err="1" smtClean="0"/>
              <a:t>merozoites</a:t>
            </a:r>
            <a:r>
              <a:rPr lang="en-US" dirty="0" smtClean="0"/>
              <a:t> become male </a:t>
            </a:r>
            <a:r>
              <a:rPr lang="en-US" dirty="0" err="1" smtClean="0"/>
              <a:t>macrogamonts</a:t>
            </a:r>
            <a:r>
              <a:rPr lang="en-US" dirty="0" smtClean="0"/>
              <a:t>—which form many </a:t>
            </a:r>
            <a:r>
              <a:rPr lang="en-US" dirty="0" err="1" smtClean="0"/>
              <a:t>microgametes</a:t>
            </a:r>
            <a:r>
              <a:rPr lang="en-US" dirty="0" smtClean="0"/>
              <a:t>—and female </a:t>
            </a:r>
            <a:r>
              <a:rPr lang="en-US" dirty="0" err="1" smtClean="0"/>
              <a:t>macrogamonts</a:t>
            </a:r>
            <a:r>
              <a:rPr lang="en-US" dirty="0" smtClean="0"/>
              <a:t>. After fertilization has occurred via male microgamete fusion with female </a:t>
            </a:r>
            <a:r>
              <a:rPr lang="en-US" dirty="0" err="1" smtClean="0"/>
              <a:t>macrogamont</a:t>
            </a:r>
            <a:r>
              <a:rPr lang="en-US" dirty="0" smtClean="0"/>
              <a:t>, the </a:t>
            </a:r>
            <a:r>
              <a:rPr lang="en-US" dirty="0" smtClean="0">
                <a:hlinkClick r:id="rId13" tooltip="Zygote"/>
              </a:rPr>
              <a:t>zygote</a:t>
            </a:r>
            <a:r>
              <a:rPr lang="en-US" dirty="0" smtClean="0"/>
              <a:t> matures into an </a:t>
            </a:r>
            <a:r>
              <a:rPr lang="en-US" dirty="0" err="1" smtClean="0"/>
              <a:t>oocyst</a:t>
            </a:r>
            <a:r>
              <a:rPr lang="en-US" dirty="0" smtClean="0"/>
              <a:t> and ruptures the host cell, from which point it is passed with the </a:t>
            </a:r>
            <a:r>
              <a:rPr lang="en-US" dirty="0" smtClean="0">
                <a:hlinkClick r:id="rId14" tooltip="Faeces"/>
              </a:rPr>
              <a:t>stool</a:t>
            </a:r>
            <a:r>
              <a:rPr lang="en-US" dirty="0" smtClean="0"/>
              <a:t>. The </a:t>
            </a:r>
            <a:r>
              <a:rPr lang="en-US" dirty="0" err="1" smtClean="0"/>
              <a:t>oocysts</a:t>
            </a:r>
            <a:r>
              <a:rPr lang="en-US" dirty="0" smtClean="0"/>
              <a:t> that are passed are not, however, immediately infectious. </a:t>
            </a:r>
            <a:r>
              <a:rPr lang="en-US" dirty="0" err="1" smtClean="0"/>
              <a:t>Sporulation</a:t>
            </a:r>
            <a:r>
              <a:rPr lang="en-US" dirty="0" smtClean="0"/>
              <a:t> can take from one to several weeks, meaning person-to-person transmission is not a likely problem. This differentiates </a:t>
            </a:r>
            <a:r>
              <a:rPr lang="en-US" i="1" dirty="0" smtClean="0"/>
              <a:t>C. </a:t>
            </a:r>
            <a:r>
              <a:rPr lang="en-US" i="1" dirty="0" err="1" smtClean="0"/>
              <a:t>cayentanensis</a:t>
            </a:r>
            <a:r>
              <a:rPr lang="en-US" dirty="0" smtClean="0"/>
              <a:t> from </a:t>
            </a:r>
            <a:r>
              <a:rPr lang="en-US" i="1" dirty="0" smtClean="0"/>
              <a:t>Cryptosporidium </a:t>
            </a:r>
            <a:r>
              <a:rPr lang="en-US" i="1" dirty="0" err="1" smtClean="0"/>
              <a:t>parvum</a:t>
            </a:r>
            <a:r>
              <a:rPr lang="en-US" dirty="0" smtClean="0"/>
              <a:t>—a closely related organism that causes a similar disease—since </a:t>
            </a:r>
            <a:r>
              <a:rPr lang="en-US" i="1" dirty="0" smtClean="0"/>
              <a:t>C. </a:t>
            </a:r>
            <a:r>
              <a:rPr lang="en-US" i="1" dirty="0" err="1" smtClean="0"/>
              <a:t>parvum</a:t>
            </a:r>
            <a:r>
              <a:rPr lang="en-US" dirty="0" smtClean="0"/>
              <a:t> </a:t>
            </a:r>
            <a:r>
              <a:rPr lang="en-US" dirty="0" err="1" smtClean="0"/>
              <a:t>oocysts</a:t>
            </a:r>
            <a:r>
              <a:rPr lang="en-US" dirty="0" smtClean="0"/>
              <a:t> are immediately infectious upon release from the host.</a:t>
            </a:r>
          </a:p>
          <a:p>
            <a:endParaRPr lang="uk-UA"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70609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Symptoms of </a:t>
            </a:r>
            <a:r>
              <a:rPr lang="en-US" dirty="0" err="1" smtClean="0"/>
              <a:t>cyclosporiasis</a:t>
            </a:r>
            <a:endParaRPr lang="uk-UA" dirty="0"/>
          </a:p>
        </p:txBody>
      </p:sp>
      <p:sp>
        <p:nvSpPr>
          <p:cNvPr id="3" name="Місце для вмісту 2"/>
          <p:cNvSpPr>
            <a:spLocks noGrp="1"/>
          </p:cNvSpPr>
          <p:nvPr>
            <p:ph idx="1"/>
          </p:nvPr>
        </p:nvSpPr>
        <p:spPr>
          <a:xfrm>
            <a:off x="0" y="836712"/>
            <a:ext cx="9144000" cy="6021288"/>
          </a:xfrm>
        </p:spPr>
        <p:txBody>
          <a:bodyPr>
            <a:normAutofit fontScale="70000" lnSpcReduction="20000"/>
          </a:bodyPr>
          <a:lstStyle/>
          <a:p>
            <a:pPr marL="0" indent="355600">
              <a:buNone/>
            </a:pPr>
            <a:r>
              <a:rPr lang="en-US" i="1" dirty="0" smtClean="0"/>
              <a:t>C. </a:t>
            </a:r>
            <a:r>
              <a:rPr lang="en-US" i="1" dirty="0" err="1" smtClean="0"/>
              <a:t>cayentanensis</a:t>
            </a:r>
            <a:r>
              <a:rPr lang="en-US" dirty="0" smtClean="0"/>
              <a:t> → </a:t>
            </a:r>
            <a:r>
              <a:rPr lang="en-US" dirty="0" smtClean="0">
                <a:hlinkClick r:id="rId2" tooltip="Gastroenteritis"/>
              </a:rPr>
              <a:t>gastroenteritis</a:t>
            </a:r>
            <a:r>
              <a:rPr lang="en-US" dirty="0" smtClean="0"/>
              <a:t>, depends on age, condition of the host, size of the infectious dose. </a:t>
            </a:r>
          </a:p>
          <a:p>
            <a:pPr marL="0" indent="355600">
              <a:buNone/>
            </a:pPr>
            <a:r>
              <a:rPr lang="en-US" b="1" dirty="0" smtClean="0"/>
              <a:t>Symptoms</a:t>
            </a:r>
            <a:r>
              <a:rPr lang="en-US" dirty="0" smtClean="0"/>
              <a:t> "watery diarrhea, appetite and weight loss, abdominal bloating &amp; cramping, increased </a:t>
            </a:r>
            <a:r>
              <a:rPr lang="en-US" dirty="0" smtClean="0">
                <a:hlinkClick r:id="rId3" tooltip="Flatulence"/>
              </a:rPr>
              <a:t>flatulence</a:t>
            </a:r>
            <a:r>
              <a:rPr lang="en-US" dirty="0" smtClean="0"/>
              <a:t>, </a:t>
            </a:r>
            <a:r>
              <a:rPr lang="en-US" dirty="0" smtClean="0">
                <a:hlinkClick r:id="rId4" tooltip="Nausea"/>
              </a:rPr>
              <a:t>nausea</a:t>
            </a:r>
            <a:r>
              <a:rPr lang="en-US" dirty="0" smtClean="0"/>
              <a:t>, fatigue, and low-grade </a:t>
            </a:r>
            <a:r>
              <a:rPr lang="en-US" dirty="0" smtClean="0">
                <a:hlinkClick r:id="rId5" tooltip="Fever"/>
              </a:rPr>
              <a:t>fever</a:t>
            </a:r>
            <a:r>
              <a:rPr lang="en-US" dirty="0" smtClean="0"/>
              <a:t>", though this can be augmented in more severe cases by vomiting, substantial weight loss, excessive diarrhea, muscle aches. Typically, patients with a persistent watery diarrhea lasting over few days may be suspected of harboring the disease, especially if they have traveled to a region where the protozoan is endemic. The </a:t>
            </a:r>
            <a:r>
              <a:rPr lang="en-US" dirty="0" smtClean="0">
                <a:hlinkClick r:id="rId6" tooltip="Incubation period"/>
              </a:rPr>
              <a:t>incubation period</a:t>
            </a:r>
            <a:r>
              <a:rPr lang="en-US" dirty="0" smtClean="0"/>
              <a:t> in the host is ≈ 1 week, and illness can last </a:t>
            </a:r>
            <a:r>
              <a:rPr lang="en-US" b="1" dirty="0" smtClean="0"/>
              <a:t>6 weeks</a:t>
            </a:r>
            <a:r>
              <a:rPr lang="en-US" dirty="0" smtClean="0"/>
              <a:t> before </a:t>
            </a:r>
            <a:r>
              <a:rPr lang="en-US" b="1" dirty="0" smtClean="0"/>
              <a:t>self-limiting</a:t>
            </a:r>
            <a:r>
              <a:rPr lang="en-US" dirty="0" smtClean="0"/>
              <a:t>. Untreated illness </a:t>
            </a:r>
            <a:r>
              <a:rPr lang="en-US" b="1" dirty="0" smtClean="0"/>
              <a:t>may relapse</a:t>
            </a:r>
            <a:r>
              <a:rPr lang="en-US" dirty="0" smtClean="0"/>
              <a:t>. The more severe forms of the disease can occur in </a:t>
            </a:r>
            <a:r>
              <a:rPr lang="en-US" dirty="0" err="1" smtClean="0">
                <a:hlinkClick r:id="rId7" tooltip="Immunodeficiency"/>
              </a:rPr>
              <a:t>immunocompromised</a:t>
            </a:r>
            <a:r>
              <a:rPr lang="en-US" dirty="0" smtClean="0"/>
              <a:t> patients, such as those with </a:t>
            </a:r>
            <a:r>
              <a:rPr lang="en-US" dirty="0" smtClean="0">
                <a:hlinkClick r:id="rId8" tooltip="AIDS"/>
              </a:rPr>
              <a:t>AIDS</a:t>
            </a:r>
            <a:r>
              <a:rPr lang="en-US" dirty="0" smtClean="0"/>
              <a:t>.</a:t>
            </a:r>
            <a:r>
              <a:rPr lang="en-US" baseline="30000" dirty="0" smtClean="0"/>
              <a:t> </a:t>
            </a:r>
            <a:r>
              <a:rPr lang="en-US" dirty="0" smtClean="0"/>
              <a:t>Clinically similar to </a:t>
            </a:r>
            <a:r>
              <a:rPr lang="en-US" dirty="0" smtClean="0">
                <a:hlinkClick r:id="rId9" tooltip="Cryptosporidiosis"/>
              </a:rPr>
              <a:t>cryptosporidiosis</a:t>
            </a:r>
            <a:r>
              <a:rPr lang="en-US" dirty="0" smtClean="0"/>
              <a:t>, </a:t>
            </a:r>
            <a:r>
              <a:rPr lang="en-US" dirty="0" err="1" smtClean="0">
                <a:hlinkClick r:id="rId10" tooltip="Isosporiasis"/>
              </a:rPr>
              <a:t>isosporiasis</a:t>
            </a:r>
            <a:r>
              <a:rPr lang="en-US" dirty="0" smtClean="0"/>
              <a:t>, </a:t>
            </a:r>
            <a:r>
              <a:rPr lang="en-US" dirty="0" err="1" smtClean="0">
                <a:hlinkClick r:id="rId11" tooltip="Giardiasis"/>
              </a:rPr>
              <a:t>giardiasis</a:t>
            </a:r>
            <a:r>
              <a:rPr lang="en-US" dirty="0" smtClean="0"/>
              <a:t> and </a:t>
            </a:r>
            <a:r>
              <a:rPr lang="en-US" dirty="0" err="1" smtClean="0">
                <a:hlinkClick r:id="rId12" tooltip="Microsporidiosis"/>
              </a:rPr>
              <a:t>microsporidiosis</a:t>
            </a:r>
            <a:r>
              <a:rPr lang="en-US" dirty="0" smtClean="0"/>
              <a:t> because of the similar clinical features. Flu-like syndrome with </a:t>
            </a:r>
            <a:r>
              <a:rPr lang="en-US" dirty="0" err="1" smtClean="0">
                <a:hlinkClick r:id="rId13" tooltip="Myalgia"/>
              </a:rPr>
              <a:t>myalgias</a:t>
            </a:r>
            <a:r>
              <a:rPr lang="en-US" dirty="0" smtClean="0"/>
              <a:t> and </a:t>
            </a:r>
            <a:r>
              <a:rPr lang="en-US" dirty="0" err="1" smtClean="0">
                <a:hlinkClick r:id="rId14" tooltip="Arthralgia"/>
              </a:rPr>
              <a:t>arthralgias</a:t>
            </a:r>
            <a:r>
              <a:rPr lang="en-US" dirty="0" smtClean="0"/>
              <a:t> may precede the onset of diarrhea. Low fever is unusual. There is presence of moderate to severe dehydration, compensatory </a:t>
            </a:r>
            <a:r>
              <a:rPr lang="en-US" dirty="0" smtClean="0">
                <a:hlinkClick r:id="rId15" tooltip="Tachycardia"/>
              </a:rPr>
              <a:t>tachycardia</a:t>
            </a:r>
            <a:r>
              <a:rPr lang="en-US" dirty="0" smtClean="0"/>
              <a:t>, systolic blood pressure (SBP&lt;90 mmHg), decreased </a:t>
            </a:r>
            <a:r>
              <a:rPr lang="en-US" dirty="0" smtClean="0">
                <a:hlinkClick r:id="rId16" tooltip="Skin turgor"/>
              </a:rPr>
              <a:t>skin </a:t>
            </a:r>
            <a:r>
              <a:rPr lang="en-US" dirty="0" err="1" smtClean="0">
                <a:hlinkClick r:id="rId16" tooltip="Skin turgor"/>
              </a:rPr>
              <a:t>turgor</a:t>
            </a:r>
            <a:r>
              <a:rPr lang="en-US" dirty="0" smtClean="0"/>
              <a:t>. </a:t>
            </a:r>
            <a:r>
              <a:rPr lang="en-US" b="1" dirty="0" smtClean="0"/>
              <a:t>Mild infection </a:t>
            </a:r>
            <a:r>
              <a:rPr lang="en-US" dirty="0" smtClean="0"/>
              <a:t>produces few or no clinical symptoms. The immune system may determine the appearance of symptoms (from symptomatic to asymptomatic stage).</a:t>
            </a:r>
          </a:p>
          <a:p>
            <a:endParaRPr lang="uk-UA"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i="1" dirty="0" smtClean="0"/>
              <a:t/>
            </a:r>
            <a:br>
              <a:rPr lang="en-US" i="1" dirty="0" smtClean="0"/>
            </a:br>
            <a:r>
              <a:rPr lang="en-US" i="1" dirty="0" err="1" smtClean="0"/>
              <a:t>Cyclospora</a:t>
            </a:r>
            <a:r>
              <a:rPr lang="en-US" i="1" dirty="0" smtClean="0"/>
              <a:t> </a:t>
            </a:r>
            <a:r>
              <a:rPr lang="en-US" i="1" dirty="0" err="1" smtClean="0"/>
              <a:t>cayetanensis</a:t>
            </a:r>
            <a:r>
              <a:rPr lang="en-US" b="1" dirty="0" smtClean="0"/>
              <a:t> Life Cycle</a:t>
            </a:r>
            <a:br>
              <a:rPr lang="en-US" b="1" dirty="0" smtClean="0"/>
            </a:br>
            <a:endParaRPr lang="uk-UA" dirty="0"/>
          </a:p>
        </p:txBody>
      </p:sp>
      <p:pic>
        <p:nvPicPr>
          <p:cNvPr id="5" name="Місце для вмісту 4" descr="Cyclospora_LifeCycle201.gif"/>
          <p:cNvPicPr>
            <a:picLocks noGrp="1" noChangeAspect="1"/>
          </p:cNvPicPr>
          <p:nvPr>
            <p:ph sz="half" idx="1"/>
          </p:nvPr>
        </p:nvPicPr>
        <p:blipFill>
          <a:blip r:embed="rId2" cstate="print"/>
          <a:stretch>
            <a:fillRect/>
          </a:stretch>
        </p:blipFill>
        <p:spPr>
          <a:xfrm>
            <a:off x="0" y="546768"/>
            <a:ext cx="4283968" cy="6302850"/>
          </a:xfrm>
        </p:spPr>
      </p:pic>
      <p:sp>
        <p:nvSpPr>
          <p:cNvPr id="4" name="Місце для вмісту 3"/>
          <p:cNvSpPr>
            <a:spLocks noGrp="1"/>
          </p:cNvSpPr>
          <p:nvPr>
            <p:ph sz="half" idx="2"/>
          </p:nvPr>
        </p:nvSpPr>
        <p:spPr>
          <a:xfrm>
            <a:off x="4648200" y="548680"/>
            <a:ext cx="4495800" cy="6309320"/>
          </a:xfrm>
        </p:spPr>
        <p:txBody>
          <a:bodyPr>
            <a:normAutofit fontScale="70000" lnSpcReduction="20000"/>
          </a:bodyPr>
          <a:lstStyle/>
          <a:p>
            <a:pPr marL="0">
              <a:spcBef>
                <a:spcPts val="0"/>
              </a:spcBef>
              <a:buNone/>
            </a:pPr>
            <a:r>
              <a:rPr lang="en-US" dirty="0" smtClean="0"/>
              <a:t>     When freshly passed in stools, the </a:t>
            </a:r>
            <a:r>
              <a:rPr lang="en-US" dirty="0" err="1" smtClean="0"/>
              <a:t>oocyst</a:t>
            </a:r>
            <a:r>
              <a:rPr lang="en-US" dirty="0" smtClean="0"/>
              <a:t> is not infective </a:t>
            </a:r>
            <a:r>
              <a:rPr lang="en-US" b="1" dirty="0" smtClean="0"/>
              <a:t>(1)</a:t>
            </a:r>
            <a:r>
              <a:rPr lang="en-US" dirty="0" smtClean="0"/>
              <a:t> (thus, </a:t>
            </a:r>
            <a:r>
              <a:rPr lang="en-US" b="1" dirty="0" smtClean="0"/>
              <a:t>direct fecal-oral transmission can’t occur</a:t>
            </a:r>
            <a:r>
              <a:rPr lang="en-US" dirty="0" smtClean="0"/>
              <a:t>; this differentiates</a:t>
            </a:r>
            <a:r>
              <a:rPr lang="en-US" i="1" dirty="0" smtClean="0"/>
              <a:t> </a:t>
            </a:r>
            <a:r>
              <a:rPr lang="en-US" i="1" dirty="0" err="1" smtClean="0"/>
              <a:t>Cyclospora</a:t>
            </a:r>
            <a:r>
              <a:rPr lang="en-US" dirty="0" smtClean="0"/>
              <a:t> from another important coccidian parasite, </a:t>
            </a:r>
            <a:r>
              <a:rPr lang="en-US" i="1" dirty="0" smtClean="0"/>
              <a:t>Cryptosporidium</a:t>
            </a:r>
            <a:r>
              <a:rPr lang="en-US" dirty="0" smtClean="0"/>
              <a:t>). In the environment </a:t>
            </a:r>
            <a:r>
              <a:rPr lang="en-US" b="1" dirty="0" smtClean="0"/>
              <a:t>(2)</a:t>
            </a:r>
            <a:r>
              <a:rPr lang="en-US" dirty="0" smtClean="0"/>
              <a:t>, </a:t>
            </a:r>
            <a:r>
              <a:rPr lang="en-US" dirty="0" err="1" smtClean="0"/>
              <a:t>sporulation</a:t>
            </a:r>
            <a:r>
              <a:rPr lang="en-US" dirty="0" smtClean="0"/>
              <a:t> occurs after days or weeks at 22-32°C, resulting in division of the </a:t>
            </a:r>
            <a:r>
              <a:rPr lang="en-US" dirty="0" err="1" smtClean="0"/>
              <a:t>sporont</a:t>
            </a:r>
            <a:r>
              <a:rPr lang="en-US" dirty="0" smtClean="0"/>
              <a:t> into two </a:t>
            </a:r>
            <a:r>
              <a:rPr lang="en-US" b="1" dirty="0" err="1" smtClean="0"/>
              <a:t>sporocysts</a:t>
            </a:r>
            <a:r>
              <a:rPr lang="en-US" dirty="0" smtClean="0"/>
              <a:t>, each containing two elongate </a:t>
            </a:r>
            <a:r>
              <a:rPr lang="en-US" b="1" dirty="0" err="1" smtClean="0"/>
              <a:t>sporozoites</a:t>
            </a:r>
            <a:r>
              <a:rPr lang="en-US" dirty="0" smtClean="0"/>
              <a:t> </a:t>
            </a:r>
            <a:r>
              <a:rPr lang="en-US" b="1" dirty="0" smtClean="0"/>
              <a:t>(3)</a:t>
            </a:r>
            <a:r>
              <a:rPr lang="en-US" dirty="0" smtClean="0"/>
              <a:t>. Fresh produce and water can serve as vehicles for transmission </a:t>
            </a:r>
            <a:r>
              <a:rPr lang="en-US" b="1" dirty="0" smtClean="0"/>
              <a:t>(4)</a:t>
            </a:r>
            <a:r>
              <a:rPr lang="en-US" dirty="0" smtClean="0"/>
              <a:t> and the </a:t>
            </a:r>
            <a:r>
              <a:rPr lang="en-US" dirty="0" err="1" smtClean="0"/>
              <a:t>sporulated</a:t>
            </a:r>
            <a:r>
              <a:rPr lang="en-US" dirty="0" smtClean="0"/>
              <a:t> </a:t>
            </a:r>
            <a:r>
              <a:rPr lang="en-US" dirty="0" err="1" smtClean="0"/>
              <a:t>oocysts</a:t>
            </a:r>
            <a:r>
              <a:rPr lang="en-US" dirty="0" smtClean="0"/>
              <a:t> are ingested (in contaminated food or water) </a:t>
            </a:r>
            <a:r>
              <a:rPr lang="en-US" b="1" dirty="0" smtClean="0"/>
              <a:t>(5)</a:t>
            </a:r>
            <a:r>
              <a:rPr lang="en-US" dirty="0" smtClean="0"/>
              <a:t>. The </a:t>
            </a:r>
            <a:r>
              <a:rPr lang="en-US" dirty="0" err="1" smtClean="0"/>
              <a:t>oocysts</a:t>
            </a:r>
            <a:r>
              <a:rPr lang="en-US" dirty="0" smtClean="0"/>
              <a:t> </a:t>
            </a:r>
            <a:r>
              <a:rPr lang="en-US" dirty="0" err="1" smtClean="0"/>
              <a:t>excyst</a:t>
            </a:r>
            <a:r>
              <a:rPr lang="en-US" dirty="0" smtClean="0"/>
              <a:t> in the gastrointestinal tract, freeing the </a:t>
            </a:r>
            <a:r>
              <a:rPr lang="en-US" dirty="0" err="1" smtClean="0"/>
              <a:t>sporozoites</a:t>
            </a:r>
            <a:r>
              <a:rPr lang="en-US" dirty="0" smtClean="0"/>
              <a:t> which invade the epithelial cells of the small intestine </a:t>
            </a:r>
            <a:r>
              <a:rPr lang="en-US" b="1" dirty="0" smtClean="0"/>
              <a:t>(6)</a:t>
            </a:r>
            <a:r>
              <a:rPr lang="en-US" dirty="0" smtClean="0"/>
              <a:t>. Inside the cells they undergo asexual multiplication and sexual development to mature into </a:t>
            </a:r>
            <a:r>
              <a:rPr lang="en-US" dirty="0" err="1" smtClean="0"/>
              <a:t>oocysts</a:t>
            </a:r>
            <a:r>
              <a:rPr lang="en-US" dirty="0" smtClean="0"/>
              <a:t>, which will be shed in stools </a:t>
            </a:r>
            <a:r>
              <a:rPr lang="en-US" b="1" dirty="0" smtClean="0"/>
              <a:t>(7)</a:t>
            </a:r>
            <a:r>
              <a:rPr lang="en-US" dirty="0" smtClean="0"/>
              <a:t>.</a:t>
            </a:r>
            <a:r>
              <a:rPr lang="en-US" b="1" dirty="0" smtClean="0"/>
              <a:t> </a:t>
            </a:r>
            <a:r>
              <a:rPr lang="en-US" dirty="0" smtClean="0"/>
              <a:t>The potential mechanisms of contamination of food and water are still under investigation.</a:t>
            </a:r>
            <a:endParaRPr lang="uk-UA"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i="1" dirty="0" smtClean="0"/>
              <a:t/>
            </a:r>
            <a:br>
              <a:rPr lang="en-US" i="1" dirty="0" smtClean="0"/>
            </a:br>
            <a:r>
              <a:rPr lang="en-US" i="1" dirty="0" err="1" smtClean="0"/>
              <a:t>Cyclospora</a:t>
            </a:r>
            <a:r>
              <a:rPr lang="en-US" i="1" dirty="0" smtClean="0"/>
              <a:t> </a:t>
            </a:r>
            <a:r>
              <a:rPr lang="en-US" i="1" dirty="0" err="1" smtClean="0"/>
              <a:t>cayetanensis</a:t>
            </a:r>
            <a:r>
              <a:rPr lang="en-US" b="1" dirty="0" smtClean="0"/>
              <a:t> </a:t>
            </a:r>
            <a:r>
              <a:rPr lang="en-US" dirty="0" smtClean="0"/>
              <a:t>Life Cycle</a:t>
            </a:r>
            <a:r>
              <a:rPr lang="en-US" b="1" dirty="0" smtClean="0"/>
              <a:t/>
            </a:r>
            <a:br>
              <a:rPr lang="en-US" b="1" dirty="0" smtClean="0"/>
            </a:br>
            <a:endParaRPr lang="uk-UA" dirty="0"/>
          </a:p>
        </p:txBody>
      </p:sp>
      <p:pic>
        <p:nvPicPr>
          <p:cNvPr id="4" name="Місце для вмісту 3" descr="Cyclospora_life.png"/>
          <p:cNvPicPr>
            <a:picLocks noGrp="1" noChangeAspect="1"/>
          </p:cNvPicPr>
          <p:nvPr>
            <p:ph idx="1"/>
          </p:nvPr>
        </p:nvPicPr>
        <p:blipFill>
          <a:blip r:embed="rId2" cstate="print"/>
          <a:srcRect l="3085" t="3814" r="6518" b="2317"/>
          <a:stretch>
            <a:fillRect/>
          </a:stretch>
        </p:blipFill>
        <p:spPr>
          <a:xfrm>
            <a:off x="870301" y="476672"/>
            <a:ext cx="6942059" cy="5184576"/>
          </a:xfrm>
        </p:spPr>
      </p:pic>
      <p:sp>
        <p:nvSpPr>
          <p:cNvPr id="5" name="Прямокутник 4"/>
          <p:cNvSpPr/>
          <p:nvPr/>
        </p:nvSpPr>
        <p:spPr>
          <a:xfrm>
            <a:off x="0" y="5589240"/>
            <a:ext cx="9144000" cy="1200329"/>
          </a:xfrm>
          <a:prstGeom prst="rect">
            <a:avLst/>
          </a:prstGeom>
        </p:spPr>
        <p:txBody>
          <a:bodyPr wrap="square">
            <a:spAutoFit/>
          </a:bodyPr>
          <a:lstStyle/>
          <a:p>
            <a:r>
              <a:rPr lang="en-US" dirty="0" smtClean="0"/>
              <a:t>Fig. 1. Life cycle of </a:t>
            </a:r>
            <a:r>
              <a:rPr lang="en-US" i="1" dirty="0" err="1" smtClean="0"/>
              <a:t>Cyclospora</a:t>
            </a:r>
            <a:r>
              <a:rPr lang="en-US" i="1" dirty="0" smtClean="0"/>
              <a:t> </a:t>
            </a:r>
            <a:r>
              <a:rPr lang="en-US" i="1" dirty="0" err="1" smtClean="0"/>
              <a:t>cayetanensis</a:t>
            </a:r>
            <a:r>
              <a:rPr lang="en-US" dirty="0" smtClean="0"/>
              <a:t>. </a:t>
            </a:r>
            <a:r>
              <a:rPr lang="en-US" dirty="0" err="1" smtClean="0"/>
              <a:t>Unsporulated</a:t>
            </a:r>
            <a:r>
              <a:rPr lang="en-US" dirty="0" smtClean="0"/>
              <a:t> </a:t>
            </a:r>
            <a:r>
              <a:rPr lang="en-US" dirty="0" err="1" smtClean="0"/>
              <a:t>oocysts</a:t>
            </a:r>
            <a:r>
              <a:rPr lang="en-US" dirty="0" smtClean="0"/>
              <a:t> differentiate into </a:t>
            </a:r>
            <a:r>
              <a:rPr lang="en-US" dirty="0" err="1" smtClean="0"/>
              <a:t>sporulated</a:t>
            </a:r>
            <a:r>
              <a:rPr lang="en-US" dirty="0" smtClean="0"/>
              <a:t> </a:t>
            </a:r>
            <a:r>
              <a:rPr lang="en-US" dirty="0" err="1" smtClean="0"/>
              <a:t>oocysts</a:t>
            </a:r>
            <a:r>
              <a:rPr lang="en-US" dirty="0" smtClean="0"/>
              <a:t>, which undergo the </a:t>
            </a:r>
            <a:r>
              <a:rPr lang="en-US" dirty="0" err="1" smtClean="0"/>
              <a:t>excystation</a:t>
            </a:r>
            <a:r>
              <a:rPr lang="en-US" dirty="0" smtClean="0"/>
              <a:t> process. </a:t>
            </a:r>
            <a:r>
              <a:rPr lang="en-US" dirty="0" err="1" smtClean="0"/>
              <a:t>Sporozoites</a:t>
            </a:r>
            <a:r>
              <a:rPr lang="en-US" dirty="0" smtClean="0"/>
              <a:t> infect cells to form type I </a:t>
            </a:r>
            <a:r>
              <a:rPr lang="en-US" dirty="0" err="1" smtClean="0"/>
              <a:t>merozoites</a:t>
            </a:r>
            <a:r>
              <a:rPr lang="en-US" dirty="0" smtClean="0"/>
              <a:t>, and these form type II </a:t>
            </a:r>
            <a:r>
              <a:rPr lang="en-US" dirty="0" err="1" smtClean="0"/>
              <a:t>merozoites</a:t>
            </a:r>
            <a:r>
              <a:rPr lang="en-US" dirty="0" smtClean="0"/>
              <a:t>. The sexual-stage microgametocyte fertilizes the </a:t>
            </a:r>
            <a:r>
              <a:rPr lang="en-US" dirty="0" err="1" smtClean="0"/>
              <a:t>macrogametocyte</a:t>
            </a:r>
            <a:r>
              <a:rPr lang="en-US" dirty="0" smtClean="0"/>
              <a:t> to become a zygote and thus to differentiate as an </a:t>
            </a:r>
            <a:r>
              <a:rPr lang="en-US" dirty="0" err="1" smtClean="0"/>
              <a:t>unsporulated</a:t>
            </a:r>
            <a:r>
              <a:rPr lang="en-US" dirty="0" smtClean="0"/>
              <a:t> </a:t>
            </a:r>
            <a:r>
              <a:rPr lang="en-US" dirty="0" err="1" smtClean="0"/>
              <a:t>oocyst</a:t>
            </a:r>
            <a:r>
              <a:rPr lang="en-US" dirty="0" smtClean="0"/>
              <a:t>.</a:t>
            </a:r>
            <a:endParaRPr lang="uk-UA"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5486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i="1" dirty="0" smtClean="0"/>
              <a:t/>
            </a:r>
            <a:br>
              <a:rPr lang="en-US" i="1" dirty="0" smtClean="0"/>
            </a:br>
            <a:r>
              <a:rPr lang="en-US" i="1" dirty="0" err="1" smtClean="0"/>
              <a:t>Cyclospora</a:t>
            </a:r>
            <a:r>
              <a:rPr lang="en-US" i="1" dirty="0" smtClean="0"/>
              <a:t> </a:t>
            </a:r>
            <a:r>
              <a:rPr lang="en-US" i="1" dirty="0" err="1" smtClean="0"/>
              <a:t>cayetanensis</a:t>
            </a:r>
            <a:r>
              <a:rPr lang="en-US" i="1" dirty="0" smtClean="0"/>
              <a:t> </a:t>
            </a:r>
            <a:r>
              <a:rPr lang="en-US" dirty="0" smtClean="0"/>
              <a:t>detection</a:t>
            </a:r>
            <a:r>
              <a:rPr lang="uk-UA" dirty="0" smtClean="0"/>
              <a:t/>
            </a:r>
            <a:br>
              <a:rPr lang="uk-UA" dirty="0" smtClean="0"/>
            </a:br>
            <a:endParaRPr lang="uk-UA" dirty="0"/>
          </a:p>
        </p:txBody>
      </p:sp>
      <p:pic>
        <p:nvPicPr>
          <p:cNvPr id="5" name="Місце для вмісту 4" descr="Cyclospora_cayetanensis.jpg"/>
          <p:cNvPicPr>
            <a:picLocks noGrp="1" noChangeAspect="1"/>
          </p:cNvPicPr>
          <p:nvPr>
            <p:ph sz="half" idx="1"/>
          </p:nvPr>
        </p:nvPicPr>
        <p:blipFill>
          <a:blip r:embed="rId2" cstate="print"/>
          <a:stretch>
            <a:fillRect/>
          </a:stretch>
        </p:blipFill>
        <p:spPr>
          <a:xfrm>
            <a:off x="0" y="980728"/>
            <a:ext cx="1905000" cy="1905000"/>
          </a:xfrm>
        </p:spPr>
      </p:pic>
      <p:sp>
        <p:nvSpPr>
          <p:cNvPr id="6" name="Прямокутник 5"/>
          <p:cNvSpPr/>
          <p:nvPr/>
        </p:nvSpPr>
        <p:spPr>
          <a:xfrm>
            <a:off x="1" y="2852936"/>
            <a:ext cx="1979711" cy="1200329"/>
          </a:xfrm>
          <a:prstGeom prst="rect">
            <a:avLst/>
          </a:prstGeom>
        </p:spPr>
        <p:txBody>
          <a:bodyPr wrap="square">
            <a:spAutoFit/>
          </a:bodyPr>
          <a:lstStyle/>
          <a:p>
            <a:r>
              <a:rPr lang="en-US" dirty="0" smtClean="0"/>
              <a:t>Fig.1.Unstained </a:t>
            </a:r>
            <a:r>
              <a:rPr lang="en-US" dirty="0" err="1" smtClean="0"/>
              <a:t>sporulated</a:t>
            </a:r>
            <a:r>
              <a:rPr lang="en-US" dirty="0" smtClean="0"/>
              <a:t> </a:t>
            </a:r>
            <a:r>
              <a:rPr lang="en-US" dirty="0" err="1" smtClean="0"/>
              <a:t>oocysts</a:t>
            </a:r>
            <a:r>
              <a:rPr lang="en-US" i="1" dirty="0" smtClean="0"/>
              <a:t>  of </a:t>
            </a:r>
            <a:r>
              <a:rPr lang="en-US" i="1" dirty="0" err="1" smtClean="0"/>
              <a:t>Cyclospora</a:t>
            </a:r>
            <a:r>
              <a:rPr lang="en-US" i="1" dirty="0" smtClean="0"/>
              <a:t> </a:t>
            </a:r>
            <a:r>
              <a:rPr lang="en-US" i="1" dirty="0" err="1" smtClean="0"/>
              <a:t>cayetanensis</a:t>
            </a:r>
            <a:endParaRPr lang="uk-UA" dirty="0"/>
          </a:p>
        </p:txBody>
      </p:sp>
      <p:pic>
        <p:nvPicPr>
          <p:cNvPr id="11" name="Місце для вмісту 10" descr="Cyclospora_cy.png"/>
          <p:cNvPicPr>
            <a:picLocks noGrp="1" noChangeAspect="1"/>
          </p:cNvPicPr>
          <p:nvPr>
            <p:ph sz="half" idx="2"/>
          </p:nvPr>
        </p:nvPicPr>
        <p:blipFill>
          <a:blip r:embed="rId3" cstate="print"/>
          <a:srcRect b="9374"/>
          <a:stretch>
            <a:fillRect/>
          </a:stretch>
        </p:blipFill>
        <p:spPr>
          <a:xfrm>
            <a:off x="1979712" y="3908926"/>
            <a:ext cx="6948487" cy="1392282"/>
          </a:xfrm>
        </p:spPr>
      </p:pic>
      <p:sp>
        <p:nvSpPr>
          <p:cNvPr id="12" name="Прямокутник 11"/>
          <p:cNvSpPr/>
          <p:nvPr/>
        </p:nvSpPr>
        <p:spPr>
          <a:xfrm>
            <a:off x="1979712" y="5241974"/>
            <a:ext cx="6912768" cy="923330"/>
          </a:xfrm>
          <a:prstGeom prst="rect">
            <a:avLst/>
          </a:prstGeom>
        </p:spPr>
        <p:txBody>
          <a:bodyPr wrap="square">
            <a:spAutoFit/>
          </a:bodyPr>
          <a:lstStyle/>
          <a:p>
            <a:r>
              <a:rPr lang="en-US" dirty="0" smtClean="0"/>
              <a:t>Fig. 2. Detection of </a:t>
            </a:r>
            <a:r>
              <a:rPr lang="en-US" i="1" dirty="0" err="1" smtClean="0"/>
              <a:t>Cyclospora</a:t>
            </a:r>
            <a:r>
              <a:rPr lang="en-US" dirty="0" smtClean="0"/>
              <a:t> </a:t>
            </a:r>
            <a:r>
              <a:rPr lang="en-US" dirty="0" err="1" smtClean="0"/>
              <a:t>oocysts</a:t>
            </a:r>
            <a:r>
              <a:rPr lang="en-US" dirty="0" smtClean="0"/>
              <a:t>:</a:t>
            </a:r>
          </a:p>
          <a:p>
            <a:r>
              <a:rPr lang="en-US" dirty="0" err="1" smtClean="0"/>
              <a:t>Unsporulated</a:t>
            </a:r>
            <a:r>
              <a:rPr lang="en-US" dirty="0" smtClean="0"/>
              <a:t> (A) and </a:t>
            </a:r>
            <a:r>
              <a:rPr lang="en-US" dirty="0" err="1" smtClean="0"/>
              <a:t>sporulated</a:t>
            </a:r>
            <a:r>
              <a:rPr lang="en-US" dirty="0" smtClean="0"/>
              <a:t> (B) </a:t>
            </a:r>
            <a:r>
              <a:rPr lang="en-US" dirty="0" err="1" smtClean="0"/>
              <a:t>oocysts</a:t>
            </a:r>
            <a:r>
              <a:rPr lang="en-US" dirty="0" smtClean="0"/>
              <a:t> and </a:t>
            </a:r>
            <a:r>
              <a:rPr lang="en-US" dirty="0" err="1" smtClean="0"/>
              <a:t>oocysts</a:t>
            </a:r>
            <a:r>
              <a:rPr lang="en-US" dirty="0" smtClean="0"/>
              <a:t> detected by </a:t>
            </a:r>
            <a:r>
              <a:rPr lang="en-US" dirty="0" err="1" smtClean="0"/>
              <a:t>autofluorescence</a:t>
            </a:r>
            <a:r>
              <a:rPr lang="en-US" dirty="0" smtClean="0"/>
              <a:t> (C) or modified acid-fast stain (D).</a:t>
            </a:r>
            <a:endParaRPr lang="uk-UA"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2474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Treatment</a:t>
            </a:r>
            <a:r>
              <a:rPr lang="en-US" i="1" dirty="0" smtClean="0"/>
              <a:t> </a:t>
            </a:r>
            <a:r>
              <a:rPr lang="en-US" i="1" dirty="0" err="1" smtClean="0"/>
              <a:t>Cyclospora</a:t>
            </a:r>
            <a:r>
              <a:rPr lang="en-US" i="1" dirty="0" smtClean="0"/>
              <a:t> </a:t>
            </a:r>
            <a:r>
              <a:rPr lang="en-US" i="1" dirty="0" err="1" smtClean="0"/>
              <a:t>cayetanensis</a:t>
            </a:r>
            <a:r>
              <a:rPr lang="en-US" i="1" dirty="0" smtClean="0"/>
              <a:t> </a:t>
            </a:r>
            <a:r>
              <a:rPr lang="en-US" dirty="0" smtClean="0"/>
              <a:t>infection</a:t>
            </a:r>
            <a:endParaRPr lang="uk-UA" dirty="0"/>
          </a:p>
        </p:txBody>
      </p:sp>
      <p:sp>
        <p:nvSpPr>
          <p:cNvPr id="3" name="Місце для вмісту 2"/>
          <p:cNvSpPr>
            <a:spLocks noGrp="1"/>
          </p:cNvSpPr>
          <p:nvPr>
            <p:ph idx="1"/>
          </p:nvPr>
        </p:nvSpPr>
        <p:spPr>
          <a:xfrm>
            <a:off x="0" y="1124744"/>
            <a:ext cx="9144000" cy="5733256"/>
          </a:xfrm>
        </p:spPr>
        <p:txBody>
          <a:bodyPr>
            <a:normAutofit fontScale="70000" lnSpcReduction="20000"/>
          </a:bodyPr>
          <a:lstStyle/>
          <a:p>
            <a:pPr marL="0" indent="355600">
              <a:buNone/>
            </a:pPr>
            <a:r>
              <a:rPr lang="en-US" dirty="0" smtClean="0"/>
              <a:t>Usually, if not treated, the illness may last for a few days to a month or longer. Symptoms may seem to go away and then return one or more times (relapse). </a:t>
            </a:r>
          </a:p>
          <a:p>
            <a:pPr marL="0" indent="355600">
              <a:buNone/>
            </a:pPr>
            <a:r>
              <a:rPr lang="en-US" dirty="0" smtClean="0"/>
              <a:t>People who are in poor health or who have weakened immune systems may be at higher risk for severe or prolonged illness.</a:t>
            </a:r>
            <a:r>
              <a:rPr lang="en-US" baseline="30000" dirty="0" smtClean="0"/>
              <a:t> </a:t>
            </a:r>
            <a:r>
              <a:rPr lang="en-US" dirty="0" smtClean="0"/>
              <a:t>To date, the most effective is a 7-day course of oral </a:t>
            </a:r>
            <a:r>
              <a:rPr lang="en-US" dirty="0" err="1" smtClean="0">
                <a:hlinkClick r:id="rId2" tooltip="Trimethoprim-sulfamethoxazole"/>
              </a:rPr>
              <a:t>trimethoprim-sulfamethoxazole</a:t>
            </a:r>
            <a:r>
              <a:rPr lang="en-US" dirty="0" smtClean="0"/>
              <a:t> (TMP-SMX). Effects of the drug include a significant decrease in the duration of </a:t>
            </a:r>
            <a:r>
              <a:rPr lang="en-US" dirty="0" err="1" smtClean="0"/>
              <a:t>oocyst</a:t>
            </a:r>
            <a:r>
              <a:rPr lang="en-US" dirty="0" smtClean="0"/>
              <a:t> excretion, cessation of diarrhea, and stool samples negative for </a:t>
            </a:r>
            <a:r>
              <a:rPr lang="en-US" dirty="0" err="1" smtClean="0"/>
              <a:t>oocysts</a:t>
            </a:r>
            <a:r>
              <a:rPr lang="en-US" dirty="0" smtClean="0"/>
              <a:t> within 2-3 days.</a:t>
            </a:r>
            <a:r>
              <a:rPr lang="en-US" baseline="30000" dirty="0" smtClean="0"/>
              <a:t> </a:t>
            </a:r>
            <a:r>
              <a:rPr lang="en-US" dirty="0" smtClean="0"/>
              <a:t>TMP-SMX is  </a:t>
            </a:r>
            <a:r>
              <a:rPr lang="en-US" b="1" dirty="0" smtClean="0"/>
              <a:t>C</a:t>
            </a:r>
            <a:r>
              <a:rPr lang="en-US" dirty="0" smtClean="0"/>
              <a:t> category during pregnancy, meaning potential adverse effects (</a:t>
            </a:r>
            <a:r>
              <a:rPr lang="en-US" dirty="0" err="1" smtClean="0">
                <a:hlinkClick r:id="rId3" tooltip="Teratogen"/>
              </a:rPr>
              <a:t>teratogenic</a:t>
            </a:r>
            <a:r>
              <a:rPr lang="en-US" dirty="0" smtClean="0"/>
              <a:t> , </a:t>
            </a:r>
            <a:r>
              <a:rPr lang="en-US" dirty="0" err="1" smtClean="0"/>
              <a:t>embryocidal</a:t>
            </a:r>
            <a:r>
              <a:rPr lang="en-US" dirty="0" smtClean="0"/>
              <a:t> or other) could results and should only be given if the potential benefit significantly justifies the risk. </a:t>
            </a:r>
          </a:p>
          <a:p>
            <a:pPr marL="0" indent="355600">
              <a:buNone/>
            </a:pPr>
            <a:r>
              <a:rPr lang="en-US" dirty="0" smtClean="0"/>
              <a:t>The drug should be avoided near-term as there are high potentials for </a:t>
            </a:r>
            <a:r>
              <a:rPr lang="en-US" dirty="0" err="1" smtClean="0">
                <a:hlinkClick r:id="rId4" tooltip="Hyperbilirubinemia"/>
              </a:rPr>
              <a:t>hyperbilirubinemia</a:t>
            </a:r>
            <a:r>
              <a:rPr lang="en-US" dirty="0" smtClean="0"/>
              <a:t> and </a:t>
            </a:r>
            <a:r>
              <a:rPr lang="en-US" dirty="0" err="1" smtClean="0">
                <a:hlinkClick r:id="rId5" tooltip="Kernicterus"/>
              </a:rPr>
              <a:t>kernicterus</a:t>
            </a:r>
            <a:r>
              <a:rPr lang="en-US" dirty="0" smtClean="0"/>
              <a:t> (a </a:t>
            </a:r>
            <a:r>
              <a:rPr lang="en-US" dirty="0" err="1" smtClean="0">
                <a:hlinkClick r:id="rId6" tooltip="Bilirubin"/>
              </a:rPr>
              <a:t>bilirubin</a:t>
            </a:r>
            <a:r>
              <a:rPr lang="en-US" dirty="0" smtClean="0"/>
              <a:t>-induced </a:t>
            </a:r>
            <a:r>
              <a:rPr lang="en-US" dirty="0" smtClean="0">
                <a:hlinkClick r:id="rId7" tooltip="Brain"/>
              </a:rPr>
              <a:t>brain</a:t>
            </a:r>
            <a:r>
              <a:rPr lang="en-US" dirty="0" smtClean="0"/>
              <a:t> dysfunction) in newborns. TMP-SMX can be excreted in breast milk, which is compatible in healthy, full-term newborns, but should be avoided in premature, ill, stressed, jaundice infants.</a:t>
            </a:r>
            <a:r>
              <a:rPr lang="en-US" baseline="30000" dirty="0" smtClean="0"/>
              <a:t> </a:t>
            </a:r>
            <a:r>
              <a:rPr lang="en-US" dirty="0" smtClean="0"/>
              <a:t>No highly alternative antibiotic regimen has been discovered yet for patients who possess a sulfa-allergy.</a:t>
            </a:r>
            <a:endParaRPr lang="uk-UA"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04664"/>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dirty="0" smtClean="0"/>
              <a:t>Malaria</a:t>
            </a:r>
            <a:endParaRPr lang="ru-RU" dirty="0"/>
          </a:p>
        </p:txBody>
      </p:sp>
      <p:sp>
        <p:nvSpPr>
          <p:cNvPr id="3" name="Содержимое 2"/>
          <p:cNvSpPr>
            <a:spLocks noGrp="1"/>
          </p:cNvSpPr>
          <p:nvPr>
            <p:ph idx="1"/>
          </p:nvPr>
        </p:nvSpPr>
        <p:spPr>
          <a:xfrm>
            <a:off x="0" y="476672"/>
            <a:ext cx="9144000" cy="6381328"/>
          </a:xfrm>
        </p:spPr>
        <p:txBody>
          <a:bodyPr>
            <a:normAutofit fontScale="85000" lnSpcReduction="20000"/>
          </a:bodyPr>
          <a:lstStyle/>
          <a:p>
            <a:pPr>
              <a:buNone/>
            </a:pPr>
            <a:r>
              <a:rPr lang="en-US" b="1" dirty="0" smtClean="0"/>
              <a:t>460-377 BC – Hippocrates</a:t>
            </a:r>
            <a:r>
              <a:rPr lang="en-US" dirty="0" smtClean="0"/>
              <a:t> describes symptoms of malaria </a:t>
            </a:r>
          </a:p>
          <a:p>
            <a:pPr>
              <a:buNone/>
            </a:pPr>
            <a:r>
              <a:rPr lang="en-US" b="1" dirty="0" smtClean="0"/>
              <a:t>323 BC – Alexander the Great </a:t>
            </a:r>
            <a:r>
              <a:rPr lang="en-US" dirty="0" smtClean="0"/>
              <a:t>is believed to have died of malaria (alcohol helped) </a:t>
            </a:r>
          </a:p>
          <a:p>
            <a:pPr>
              <a:buNone/>
            </a:pPr>
            <a:r>
              <a:rPr lang="en-US" b="1" dirty="0" smtClean="0"/>
              <a:t>1717 –</a:t>
            </a:r>
            <a:r>
              <a:rPr lang="en-US" dirty="0" smtClean="0"/>
              <a:t> </a:t>
            </a:r>
            <a:r>
              <a:rPr lang="en-US" b="1" dirty="0" smtClean="0"/>
              <a:t>G.M. </a:t>
            </a:r>
            <a:r>
              <a:rPr lang="en-US" b="1" dirty="0" err="1" smtClean="0"/>
              <a:t>Lancisio</a:t>
            </a:r>
            <a:r>
              <a:rPr lang="en-US" b="1" dirty="0" smtClean="0"/>
              <a:t> </a:t>
            </a:r>
            <a:r>
              <a:rPr lang="en-US" dirty="0" smtClean="0"/>
              <a:t>suggests malaria mosquitoes as vectors</a:t>
            </a:r>
          </a:p>
          <a:p>
            <a:pPr>
              <a:buNone/>
            </a:pPr>
            <a:r>
              <a:rPr lang="en-US" b="1" dirty="0" smtClean="0"/>
              <a:t>1848 –</a:t>
            </a:r>
            <a:r>
              <a:rPr lang="en-US" dirty="0" smtClean="0"/>
              <a:t> </a:t>
            </a:r>
            <a:r>
              <a:rPr lang="en-US" b="1" dirty="0" smtClean="0"/>
              <a:t>Josiah Nott </a:t>
            </a:r>
            <a:r>
              <a:rPr lang="en-US" dirty="0" smtClean="0"/>
              <a:t>speculates that mosquitoes “give rise to” malaria &amp; yellow fever </a:t>
            </a:r>
          </a:p>
          <a:p>
            <a:pPr>
              <a:buNone/>
            </a:pPr>
            <a:r>
              <a:rPr lang="en-US" b="1" dirty="0" smtClean="0"/>
              <a:t>1878 –</a:t>
            </a:r>
            <a:r>
              <a:rPr lang="en-US" dirty="0" smtClean="0"/>
              <a:t> </a:t>
            </a:r>
            <a:r>
              <a:rPr lang="en-US" b="1" dirty="0" smtClean="0"/>
              <a:t>Patrick Manson </a:t>
            </a:r>
            <a:r>
              <a:rPr lang="en-US" dirty="0" smtClean="0"/>
              <a:t>implicates mosquitoes as filarial worms vectors</a:t>
            </a:r>
          </a:p>
          <a:p>
            <a:pPr>
              <a:buNone/>
            </a:pPr>
            <a:r>
              <a:rPr lang="en-US" b="1" dirty="0" smtClean="0"/>
              <a:t>1897 – Ronald Ross </a:t>
            </a:r>
            <a:r>
              <a:rPr lang="en-US" dirty="0" smtClean="0"/>
              <a:t>proves mosquitoes transmit malaria, wins </a:t>
            </a:r>
            <a:r>
              <a:rPr lang="en-US" b="1" dirty="0" smtClean="0"/>
              <a:t>Nobel Prize in 1902 </a:t>
            </a:r>
          </a:p>
          <a:p>
            <a:pPr>
              <a:buNone/>
            </a:pPr>
            <a:r>
              <a:rPr lang="en-US" b="1" dirty="0" smtClean="0"/>
              <a:t>1880 - C.L.A. Laveran </a:t>
            </a:r>
            <a:r>
              <a:rPr lang="en-US" dirty="0" smtClean="0"/>
              <a:t>identifies malaria parasites in human blood, wins </a:t>
            </a:r>
            <a:r>
              <a:rPr lang="en-US" b="1" dirty="0" smtClean="0"/>
              <a:t>Nobel Prize in 1907 </a:t>
            </a:r>
          </a:p>
          <a:p>
            <a:pPr>
              <a:buNone/>
            </a:pPr>
            <a:r>
              <a:rPr lang="en-US" b="1" dirty="0" smtClean="0"/>
              <a:t>1899 – </a:t>
            </a:r>
            <a:r>
              <a:rPr lang="en-US" b="1" dirty="0" err="1" smtClean="0"/>
              <a:t>Grassi</a:t>
            </a:r>
            <a:r>
              <a:rPr lang="en-US" b="1" dirty="0" smtClean="0"/>
              <a:t>, </a:t>
            </a:r>
            <a:r>
              <a:rPr lang="en-US" b="1" dirty="0" err="1" smtClean="0"/>
              <a:t>Bignami</a:t>
            </a:r>
            <a:r>
              <a:rPr lang="en-US" b="1" dirty="0" smtClean="0"/>
              <a:t> and </a:t>
            </a:r>
            <a:r>
              <a:rPr lang="en-US" b="1" dirty="0" err="1" smtClean="0"/>
              <a:t>Bastianelli</a:t>
            </a:r>
            <a:r>
              <a:rPr lang="en-US" b="1" dirty="0" smtClean="0"/>
              <a:t> </a:t>
            </a:r>
            <a:r>
              <a:rPr lang="en-US" dirty="0" smtClean="0"/>
              <a:t>implicate </a:t>
            </a:r>
            <a:r>
              <a:rPr lang="en-US" b="1" i="1" dirty="0" smtClean="0"/>
              <a:t>Anopheles</a:t>
            </a:r>
            <a:r>
              <a:rPr lang="en-US" dirty="0" smtClean="0"/>
              <a:t> in human malaria transmission </a:t>
            </a:r>
          </a:p>
          <a:p>
            <a:pPr>
              <a:buNone/>
            </a:pPr>
            <a:r>
              <a:rPr lang="en-US" b="1" dirty="0" smtClean="0"/>
              <a:t>1915 – William Gorgas </a:t>
            </a:r>
            <a:r>
              <a:rPr lang="en-US" dirty="0" smtClean="0"/>
              <a:t>successfully controls malaria and yellow fever during construction of </a:t>
            </a:r>
            <a:r>
              <a:rPr lang="en-US" b="1" dirty="0" smtClean="0"/>
              <a:t>Panama Canal </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44008" y="0"/>
            <a:ext cx="4499992" cy="4046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i="1" dirty="0" err="1" smtClean="0"/>
              <a:t>Ascaris</a:t>
            </a:r>
            <a:r>
              <a:rPr lang="en-US" i="1" dirty="0" smtClean="0"/>
              <a:t> </a:t>
            </a:r>
            <a:r>
              <a:rPr lang="en-US" i="1" dirty="0" err="1" smtClean="0"/>
              <a:t>lumbricoides</a:t>
            </a:r>
            <a:endParaRPr lang="uk-UA" dirty="0"/>
          </a:p>
        </p:txBody>
      </p:sp>
      <p:sp>
        <p:nvSpPr>
          <p:cNvPr id="4" name="Місце для вмісту 3"/>
          <p:cNvSpPr>
            <a:spLocks noGrp="1"/>
          </p:cNvSpPr>
          <p:nvPr>
            <p:ph sz="half" idx="2"/>
          </p:nvPr>
        </p:nvSpPr>
        <p:spPr>
          <a:xfrm>
            <a:off x="5069904" y="476672"/>
            <a:ext cx="4038600" cy="6381328"/>
          </a:xfrm>
        </p:spPr>
        <p:txBody>
          <a:bodyPr>
            <a:normAutofit fontScale="62500" lnSpcReduction="20000"/>
          </a:bodyPr>
          <a:lstStyle/>
          <a:p>
            <a:pPr marL="0" lvl="0" indent="0" eaLnBrk="0" fontAlgn="base" hangingPunct="0">
              <a:spcBef>
                <a:spcPct val="0"/>
              </a:spcBef>
              <a:spcAft>
                <a:spcPct val="0"/>
              </a:spcAft>
              <a:buNone/>
            </a:pPr>
            <a:r>
              <a:rPr lang="ru-RU" sz="2500" dirty="0" err="1" smtClean="0">
                <a:latin typeface="Arial" charset="0"/>
              </a:rPr>
              <a:t>Ascariasis</a:t>
            </a:r>
            <a:r>
              <a:rPr lang="ru-RU" sz="2500" dirty="0" smtClean="0">
                <a:latin typeface="Arial" charset="0"/>
              </a:rPr>
              <a:t> </a:t>
            </a:r>
            <a:r>
              <a:rPr lang="ru-RU" sz="2500" dirty="0" err="1" smtClean="0">
                <a:latin typeface="Arial" charset="0"/>
              </a:rPr>
              <a:t>is</a:t>
            </a:r>
            <a:r>
              <a:rPr lang="ru-RU" sz="2500" dirty="0" smtClean="0">
                <a:latin typeface="Arial" charset="0"/>
              </a:rPr>
              <a:t> </a:t>
            </a:r>
            <a:r>
              <a:rPr lang="ru-RU" sz="2500" dirty="0" err="1" smtClean="0">
                <a:latin typeface="Arial" charset="0"/>
              </a:rPr>
              <a:t>the</a:t>
            </a:r>
            <a:r>
              <a:rPr lang="ru-RU" sz="2500" dirty="0" smtClean="0">
                <a:latin typeface="Arial" charset="0"/>
              </a:rPr>
              <a:t> </a:t>
            </a:r>
            <a:r>
              <a:rPr lang="ru-RU" sz="2500" dirty="0" err="1" smtClean="0">
                <a:latin typeface="Arial" charset="0"/>
              </a:rPr>
              <a:t>most</a:t>
            </a:r>
            <a:r>
              <a:rPr lang="ru-RU" sz="2500" dirty="0" smtClean="0">
                <a:latin typeface="Arial" charset="0"/>
              </a:rPr>
              <a:t> </a:t>
            </a:r>
            <a:r>
              <a:rPr lang="ru-RU" sz="2500" dirty="0" err="1" smtClean="0">
                <a:latin typeface="Arial" charset="0"/>
              </a:rPr>
              <a:t>common</a:t>
            </a:r>
            <a:r>
              <a:rPr lang="ru-RU" sz="2500" dirty="0" smtClean="0">
                <a:latin typeface="Arial" charset="0"/>
              </a:rPr>
              <a:t> </a:t>
            </a:r>
            <a:r>
              <a:rPr lang="ru-RU" sz="2500" dirty="0" err="1" smtClean="0">
                <a:latin typeface="Arial" charset="0"/>
              </a:rPr>
              <a:t>helminthic</a:t>
            </a:r>
            <a:r>
              <a:rPr lang="ru-RU" sz="2500" dirty="0" smtClean="0">
                <a:latin typeface="Arial" charset="0"/>
              </a:rPr>
              <a:t> </a:t>
            </a:r>
            <a:r>
              <a:rPr lang="ru-RU" sz="2500" dirty="0" err="1" smtClean="0">
                <a:latin typeface="Arial" charset="0"/>
              </a:rPr>
              <a:t>infection</a:t>
            </a:r>
            <a:r>
              <a:rPr lang="ru-RU" sz="2500" dirty="0" smtClean="0">
                <a:latin typeface="Arial" charset="0"/>
              </a:rPr>
              <a:t> </a:t>
            </a:r>
            <a:r>
              <a:rPr lang="ru-RU" sz="2500" dirty="0" err="1" smtClean="0">
                <a:latin typeface="Arial" charset="0"/>
              </a:rPr>
              <a:t>worldwide</a:t>
            </a:r>
            <a:r>
              <a:rPr lang="ru-RU" sz="2500" dirty="0" smtClean="0">
                <a:latin typeface="Arial" charset="0"/>
              </a:rPr>
              <a:t>. </a:t>
            </a:r>
            <a:r>
              <a:rPr lang="ru-RU" sz="2500" i="1" dirty="0" err="1" smtClean="0">
                <a:latin typeface="Arial" charset="0"/>
              </a:rPr>
              <a:t>Ascaris</a:t>
            </a:r>
            <a:r>
              <a:rPr lang="ru-RU" sz="2500" i="1" dirty="0" smtClean="0">
                <a:latin typeface="Arial" charset="0"/>
              </a:rPr>
              <a:t> </a:t>
            </a:r>
            <a:r>
              <a:rPr lang="ru-RU" sz="2500" i="1" dirty="0" err="1" smtClean="0">
                <a:latin typeface="Arial" charset="0"/>
              </a:rPr>
              <a:t>lumbricoides</a:t>
            </a:r>
            <a:r>
              <a:rPr lang="ru-RU" sz="2500" dirty="0" smtClean="0">
                <a:latin typeface="Arial" charset="0"/>
              </a:rPr>
              <a:t> </a:t>
            </a:r>
            <a:r>
              <a:rPr lang="ru-RU" sz="2500" dirty="0" err="1" smtClean="0">
                <a:latin typeface="Arial" charset="0"/>
              </a:rPr>
              <a:t>is</a:t>
            </a:r>
            <a:r>
              <a:rPr lang="ru-RU" sz="2500" dirty="0" smtClean="0">
                <a:latin typeface="Arial" charset="0"/>
              </a:rPr>
              <a:t> </a:t>
            </a:r>
            <a:r>
              <a:rPr lang="ru-RU" sz="2500" dirty="0" err="1" smtClean="0">
                <a:latin typeface="Arial" charset="0"/>
              </a:rPr>
              <a:t>the</a:t>
            </a:r>
            <a:r>
              <a:rPr lang="ru-RU" sz="2500" dirty="0" smtClean="0">
                <a:latin typeface="Arial" charset="0"/>
              </a:rPr>
              <a:t> </a:t>
            </a:r>
            <a:r>
              <a:rPr lang="ru-RU" sz="2500" dirty="0" err="1" smtClean="0">
                <a:latin typeface="Arial" charset="0"/>
              </a:rPr>
              <a:t>largest</a:t>
            </a:r>
            <a:r>
              <a:rPr lang="ru-RU" sz="2500" dirty="0" smtClean="0">
                <a:latin typeface="Arial" charset="0"/>
              </a:rPr>
              <a:t> </a:t>
            </a:r>
            <a:r>
              <a:rPr lang="ru-RU" sz="2500" dirty="0" err="1" smtClean="0">
                <a:latin typeface="Arial" charset="0"/>
              </a:rPr>
              <a:t>of</a:t>
            </a:r>
            <a:r>
              <a:rPr lang="ru-RU" sz="2500" dirty="0" smtClean="0">
                <a:latin typeface="Arial" charset="0"/>
              </a:rPr>
              <a:t> </a:t>
            </a:r>
            <a:r>
              <a:rPr lang="ru-RU" sz="2500" dirty="0" err="1" smtClean="0">
                <a:latin typeface="Arial" charset="0"/>
              </a:rPr>
              <a:t>the</a:t>
            </a:r>
            <a:r>
              <a:rPr lang="ru-RU" sz="2500" dirty="0" smtClean="0">
                <a:latin typeface="Arial" charset="0"/>
              </a:rPr>
              <a:t> </a:t>
            </a:r>
            <a:r>
              <a:rPr lang="ru-RU" sz="2500" dirty="0" err="1" smtClean="0">
                <a:latin typeface="Arial" charset="0"/>
              </a:rPr>
              <a:t>roundworms</a:t>
            </a:r>
            <a:r>
              <a:rPr lang="ru-RU" sz="2500" dirty="0" smtClean="0">
                <a:latin typeface="Arial" charset="0"/>
              </a:rPr>
              <a:t> </a:t>
            </a:r>
            <a:r>
              <a:rPr lang="ru-RU" sz="2500" dirty="0" err="1" smtClean="0">
                <a:latin typeface="Arial" charset="0"/>
              </a:rPr>
              <a:t>that</a:t>
            </a:r>
            <a:r>
              <a:rPr lang="ru-RU" sz="2500" dirty="0" smtClean="0">
                <a:latin typeface="Arial" charset="0"/>
              </a:rPr>
              <a:t> </a:t>
            </a:r>
            <a:r>
              <a:rPr lang="ru-RU" sz="2500" dirty="0" err="1" smtClean="0">
                <a:latin typeface="Arial" charset="0"/>
              </a:rPr>
              <a:t>infect</a:t>
            </a:r>
            <a:r>
              <a:rPr lang="ru-RU" sz="2500" dirty="0" smtClean="0">
                <a:latin typeface="Arial" charset="0"/>
              </a:rPr>
              <a:t> </a:t>
            </a:r>
            <a:r>
              <a:rPr lang="ru-RU" sz="2500" dirty="0" err="1" smtClean="0">
                <a:latin typeface="Arial" charset="0"/>
              </a:rPr>
              <a:t>humans</a:t>
            </a:r>
            <a:r>
              <a:rPr lang="ru-RU" sz="2500" dirty="0" smtClean="0">
                <a:latin typeface="Arial" charset="0"/>
              </a:rPr>
              <a:t>, </a:t>
            </a:r>
            <a:r>
              <a:rPr lang="ru-RU" sz="2500" dirty="0" err="1" smtClean="0">
                <a:latin typeface="Arial" charset="0"/>
              </a:rPr>
              <a:t>growing</a:t>
            </a:r>
            <a:r>
              <a:rPr lang="ru-RU" sz="2500" dirty="0" smtClean="0">
                <a:latin typeface="Arial" charset="0"/>
              </a:rPr>
              <a:t> </a:t>
            </a:r>
            <a:r>
              <a:rPr lang="ru-RU" sz="2500" dirty="0" err="1" smtClean="0">
                <a:latin typeface="Arial" charset="0"/>
              </a:rPr>
              <a:t>as</a:t>
            </a:r>
            <a:r>
              <a:rPr lang="ru-RU" sz="2500" dirty="0" smtClean="0">
                <a:latin typeface="Arial" charset="0"/>
              </a:rPr>
              <a:t> </a:t>
            </a:r>
            <a:r>
              <a:rPr lang="ru-RU" sz="2500" dirty="0" err="1" smtClean="0">
                <a:latin typeface="Arial" charset="0"/>
              </a:rPr>
              <a:t>long</a:t>
            </a:r>
            <a:r>
              <a:rPr lang="ru-RU" sz="2500" dirty="0" smtClean="0">
                <a:latin typeface="Arial" charset="0"/>
              </a:rPr>
              <a:t> </a:t>
            </a:r>
            <a:r>
              <a:rPr lang="ru-RU" sz="2500" dirty="0" err="1" smtClean="0">
                <a:latin typeface="Arial" charset="0"/>
              </a:rPr>
              <a:t>as</a:t>
            </a:r>
            <a:r>
              <a:rPr lang="ru-RU" sz="2500" dirty="0" smtClean="0">
                <a:latin typeface="Arial" charset="0"/>
              </a:rPr>
              <a:t> 35 </a:t>
            </a:r>
            <a:r>
              <a:rPr lang="ru-RU" sz="2500" dirty="0" err="1" smtClean="0">
                <a:latin typeface="Arial" charset="0"/>
              </a:rPr>
              <a:t>cm</a:t>
            </a:r>
            <a:r>
              <a:rPr lang="ru-RU" sz="2500" dirty="0" smtClean="0">
                <a:latin typeface="Arial" charset="0"/>
              </a:rPr>
              <a:t>, </a:t>
            </a:r>
            <a:r>
              <a:rPr lang="ru-RU" sz="2500" dirty="0" err="1" smtClean="0">
                <a:latin typeface="Arial" charset="0"/>
              </a:rPr>
              <a:t>and</a:t>
            </a:r>
            <a:r>
              <a:rPr lang="ru-RU" sz="2500" dirty="0" smtClean="0">
                <a:latin typeface="Arial" charset="0"/>
              </a:rPr>
              <a:t> </a:t>
            </a:r>
            <a:r>
              <a:rPr lang="ru-RU" sz="2500" dirty="0" err="1" smtClean="0">
                <a:latin typeface="Arial" charset="0"/>
              </a:rPr>
              <a:t>it</a:t>
            </a:r>
            <a:r>
              <a:rPr lang="ru-RU" sz="2500" dirty="0" smtClean="0">
                <a:latin typeface="Arial" charset="0"/>
              </a:rPr>
              <a:t> </a:t>
            </a:r>
            <a:r>
              <a:rPr lang="ru-RU" sz="2500" dirty="0" err="1" smtClean="0">
                <a:latin typeface="Arial" charset="0"/>
              </a:rPr>
              <a:t>may</a:t>
            </a:r>
            <a:r>
              <a:rPr lang="ru-RU" sz="2500" dirty="0" smtClean="0">
                <a:latin typeface="Arial" charset="0"/>
              </a:rPr>
              <a:t> </a:t>
            </a:r>
            <a:r>
              <a:rPr lang="ru-RU" sz="2500" dirty="0" err="1" smtClean="0">
                <a:latin typeface="Arial" charset="0"/>
              </a:rPr>
              <a:t>live</a:t>
            </a:r>
            <a:r>
              <a:rPr lang="ru-RU" sz="2500" dirty="0" smtClean="0">
                <a:latin typeface="Arial" charset="0"/>
              </a:rPr>
              <a:t> </a:t>
            </a:r>
            <a:r>
              <a:rPr lang="ru-RU" sz="2500" dirty="0" err="1" smtClean="0">
                <a:latin typeface="Arial" charset="0"/>
              </a:rPr>
              <a:t>for</a:t>
            </a:r>
            <a:r>
              <a:rPr lang="ru-RU" sz="2500" dirty="0" smtClean="0">
                <a:latin typeface="Arial" charset="0"/>
              </a:rPr>
              <a:t> </a:t>
            </a:r>
            <a:r>
              <a:rPr lang="ru-RU" sz="2500" dirty="0" err="1" smtClean="0">
                <a:latin typeface="Arial" charset="0"/>
              </a:rPr>
              <a:t>up</a:t>
            </a:r>
            <a:r>
              <a:rPr lang="ru-RU" sz="2500" dirty="0" smtClean="0">
                <a:latin typeface="Arial" charset="0"/>
              </a:rPr>
              <a:t> </a:t>
            </a:r>
            <a:r>
              <a:rPr lang="ru-RU" sz="2500" dirty="0" err="1" smtClean="0">
                <a:latin typeface="Arial" charset="0"/>
              </a:rPr>
              <a:t>to</a:t>
            </a:r>
            <a:r>
              <a:rPr lang="ru-RU" sz="2500" dirty="0" smtClean="0">
                <a:latin typeface="Arial" charset="0"/>
              </a:rPr>
              <a:t> 2 </a:t>
            </a:r>
            <a:r>
              <a:rPr lang="ru-RU" sz="2500" dirty="0" err="1" smtClean="0">
                <a:latin typeface="Arial" charset="0"/>
              </a:rPr>
              <a:t>years</a:t>
            </a:r>
            <a:r>
              <a:rPr lang="ru-RU" sz="2500" dirty="0" smtClean="0">
                <a:latin typeface="Arial" charset="0"/>
              </a:rPr>
              <a:t> </a:t>
            </a:r>
            <a:r>
              <a:rPr lang="ru-RU" sz="2500" dirty="0" err="1" smtClean="0">
                <a:latin typeface="Arial" charset="0"/>
              </a:rPr>
              <a:t>in</a:t>
            </a:r>
            <a:r>
              <a:rPr lang="ru-RU" sz="2500" dirty="0" smtClean="0">
                <a:latin typeface="Arial" charset="0"/>
              </a:rPr>
              <a:t> </a:t>
            </a:r>
            <a:r>
              <a:rPr lang="ru-RU" sz="2500" dirty="0" err="1" smtClean="0">
                <a:latin typeface="Arial" charset="0"/>
              </a:rPr>
              <a:t>the</a:t>
            </a:r>
            <a:r>
              <a:rPr lang="ru-RU" sz="2500" dirty="0" smtClean="0">
                <a:latin typeface="Arial" charset="0"/>
              </a:rPr>
              <a:t> </a:t>
            </a:r>
            <a:r>
              <a:rPr lang="ru-RU" sz="2500" dirty="0" err="1" smtClean="0">
                <a:latin typeface="Arial" charset="0"/>
              </a:rPr>
              <a:t>small</a:t>
            </a:r>
            <a:r>
              <a:rPr lang="ru-RU" sz="2500" dirty="0" smtClean="0">
                <a:latin typeface="Arial" charset="0"/>
              </a:rPr>
              <a:t> </a:t>
            </a:r>
            <a:r>
              <a:rPr lang="ru-RU" sz="2500" dirty="0" err="1" smtClean="0">
                <a:latin typeface="Arial" charset="0"/>
              </a:rPr>
              <a:t>intestine</a:t>
            </a:r>
            <a:r>
              <a:rPr lang="ru-RU" sz="2500" dirty="0" smtClean="0">
                <a:latin typeface="Arial" charset="0"/>
              </a:rPr>
              <a:t>. </a:t>
            </a:r>
            <a:r>
              <a:rPr lang="ru-RU" sz="2500" b="1" dirty="0" err="1" smtClean="0">
                <a:latin typeface="Arial" charset="0"/>
              </a:rPr>
              <a:t>Its</a:t>
            </a:r>
            <a:r>
              <a:rPr lang="ru-RU" sz="2500" b="1" dirty="0" smtClean="0">
                <a:latin typeface="Arial" charset="0"/>
              </a:rPr>
              <a:t> </a:t>
            </a:r>
            <a:r>
              <a:rPr lang="ru-RU" sz="2500" b="1" dirty="0" err="1" smtClean="0">
                <a:latin typeface="Arial" charset="0"/>
              </a:rPr>
              <a:t>life</a:t>
            </a:r>
            <a:r>
              <a:rPr lang="ru-RU" sz="2500" b="1" dirty="0" smtClean="0">
                <a:latin typeface="Arial" charset="0"/>
              </a:rPr>
              <a:t> </a:t>
            </a:r>
            <a:r>
              <a:rPr lang="ru-RU" sz="2500" b="1" dirty="0" err="1" smtClean="0">
                <a:latin typeface="Arial" charset="0"/>
              </a:rPr>
              <a:t>cycle</a:t>
            </a:r>
            <a:r>
              <a:rPr lang="ru-RU" sz="2500" b="1" dirty="0" smtClean="0">
                <a:latin typeface="Arial" charset="0"/>
              </a:rPr>
              <a:t> </a:t>
            </a:r>
            <a:r>
              <a:rPr lang="ru-RU" sz="2500" b="1" dirty="0" err="1" smtClean="0">
                <a:latin typeface="Arial" charset="0"/>
              </a:rPr>
              <a:t>is</a:t>
            </a:r>
            <a:r>
              <a:rPr lang="ru-RU" sz="2500" b="1" dirty="0" smtClean="0">
                <a:latin typeface="Arial" charset="0"/>
              </a:rPr>
              <a:t> </a:t>
            </a:r>
            <a:r>
              <a:rPr lang="ru-RU" sz="2500" b="1" dirty="0" err="1" smtClean="0">
                <a:latin typeface="Arial" charset="0"/>
              </a:rPr>
              <a:t>complex</a:t>
            </a:r>
            <a:r>
              <a:rPr lang="ru-RU" sz="2500" b="1" dirty="0" smtClean="0">
                <a:latin typeface="Arial" charset="0"/>
              </a:rPr>
              <a:t> </a:t>
            </a:r>
            <a:r>
              <a:rPr lang="ru-RU" sz="2500" b="1" dirty="0" err="1" smtClean="0">
                <a:latin typeface="Arial" charset="0"/>
              </a:rPr>
              <a:t>and</a:t>
            </a:r>
            <a:r>
              <a:rPr lang="ru-RU" sz="2500" b="1" dirty="0" smtClean="0">
                <a:latin typeface="Arial" charset="0"/>
              </a:rPr>
              <a:t> </a:t>
            </a:r>
            <a:r>
              <a:rPr lang="ru-RU" sz="2500" b="1" dirty="0" err="1" smtClean="0">
                <a:latin typeface="Arial" charset="0"/>
              </a:rPr>
              <a:t>involves</a:t>
            </a:r>
            <a:r>
              <a:rPr lang="ru-RU" sz="2500" b="1" dirty="0" smtClean="0">
                <a:latin typeface="Arial" charset="0"/>
              </a:rPr>
              <a:t> </a:t>
            </a:r>
            <a:r>
              <a:rPr lang="ru-RU" sz="2500" b="1" dirty="0" err="1" smtClean="0">
                <a:latin typeface="Arial" charset="0"/>
              </a:rPr>
              <a:t>multiple</a:t>
            </a:r>
            <a:r>
              <a:rPr lang="ru-RU" sz="2500" b="1" dirty="0" smtClean="0">
                <a:latin typeface="Arial" charset="0"/>
              </a:rPr>
              <a:t> </a:t>
            </a:r>
            <a:r>
              <a:rPr lang="ru-RU" sz="2500" b="1" dirty="0" err="1" smtClean="0">
                <a:latin typeface="Arial" charset="0"/>
              </a:rPr>
              <a:t>human</a:t>
            </a:r>
            <a:r>
              <a:rPr lang="ru-RU" sz="2500" b="1" dirty="0" smtClean="0">
                <a:latin typeface="Arial" charset="0"/>
              </a:rPr>
              <a:t> </a:t>
            </a:r>
            <a:r>
              <a:rPr lang="ru-RU" sz="2500" b="1" dirty="0" err="1" smtClean="0">
                <a:latin typeface="Arial" charset="0"/>
              </a:rPr>
              <a:t>organs</a:t>
            </a:r>
            <a:r>
              <a:rPr lang="ru-RU" sz="2500" b="1" dirty="0" smtClean="0">
                <a:latin typeface="Arial" charset="0"/>
              </a:rPr>
              <a:t> (</a:t>
            </a:r>
            <a:r>
              <a:rPr lang="ru-RU" sz="2500" b="1" dirty="0" err="1" smtClean="0">
                <a:latin typeface="Arial" charset="0"/>
              </a:rPr>
              <a:t>shown</a:t>
            </a:r>
            <a:r>
              <a:rPr lang="ru-RU" sz="2500" b="1" dirty="0" smtClean="0">
                <a:latin typeface="Arial" charset="0"/>
              </a:rPr>
              <a:t>).</a:t>
            </a:r>
            <a:r>
              <a:rPr lang="en-US" sz="2500" b="1" dirty="0" smtClean="0">
                <a:latin typeface="Arial" charset="0"/>
              </a:rPr>
              <a:t> </a:t>
            </a:r>
            <a:r>
              <a:rPr lang="ru-RU" sz="2500" dirty="0" err="1" smtClean="0">
                <a:latin typeface="Arial" charset="0"/>
              </a:rPr>
              <a:t>Every</a:t>
            </a:r>
            <a:r>
              <a:rPr lang="ru-RU" sz="2500" dirty="0" smtClean="0">
                <a:latin typeface="Arial" charset="0"/>
              </a:rPr>
              <a:t> </a:t>
            </a:r>
            <a:r>
              <a:rPr lang="ru-RU" sz="2500" dirty="0" err="1" smtClean="0">
                <a:latin typeface="Arial" charset="0"/>
              </a:rPr>
              <a:t>day</a:t>
            </a:r>
            <a:r>
              <a:rPr lang="ru-RU" sz="2500" dirty="0" smtClean="0">
                <a:latin typeface="Arial" charset="0"/>
              </a:rPr>
              <a:t>, </a:t>
            </a:r>
            <a:r>
              <a:rPr lang="ru-RU" sz="2500" dirty="0" err="1" smtClean="0">
                <a:latin typeface="Arial" charset="0"/>
              </a:rPr>
              <a:t>a</a:t>
            </a:r>
            <a:r>
              <a:rPr lang="ru-RU" sz="2500" dirty="0" smtClean="0">
                <a:latin typeface="Arial" charset="0"/>
              </a:rPr>
              <a:t> </a:t>
            </a:r>
            <a:r>
              <a:rPr lang="ru-RU" sz="2500" dirty="0" err="1" smtClean="0">
                <a:latin typeface="Arial" charset="0"/>
              </a:rPr>
              <a:t>female</a:t>
            </a:r>
            <a:r>
              <a:rPr lang="ru-RU" sz="2500" dirty="0" smtClean="0">
                <a:latin typeface="Arial" charset="0"/>
              </a:rPr>
              <a:t> </a:t>
            </a:r>
            <a:r>
              <a:rPr lang="ru-RU" sz="2500" dirty="0" err="1" smtClean="0">
                <a:latin typeface="Arial" charset="0"/>
              </a:rPr>
              <a:t>worm</a:t>
            </a:r>
            <a:r>
              <a:rPr lang="ru-RU" sz="2500" dirty="0" smtClean="0">
                <a:latin typeface="Arial" charset="0"/>
              </a:rPr>
              <a:t> </a:t>
            </a:r>
            <a:r>
              <a:rPr lang="ru-RU" sz="2500" dirty="0" err="1" smtClean="0">
                <a:latin typeface="Arial" charset="0"/>
              </a:rPr>
              <a:t>will</a:t>
            </a:r>
            <a:r>
              <a:rPr lang="ru-RU" sz="2500" dirty="0" smtClean="0">
                <a:latin typeface="Arial" charset="0"/>
              </a:rPr>
              <a:t> </a:t>
            </a:r>
            <a:r>
              <a:rPr lang="ru-RU" sz="2500" dirty="0" err="1" smtClean="0">
                <a:latin typeface="Arial" charset="0"/>
              </a:rPr>
              <a:t>produce</a:t>
            </a:r>
            <a:r>
              <a:rPr lang="ru-RU" sz="2500" dirty="0" smtClean="0">
                <a:latin typeface="Arial" charset="0"/>
              </a:rPr>
              <a:t> </a:t>
            </a:r>
            <a:r>
              <a:rPr lang="ru-RU" sz="2500" dirty="0" err="1" smtClean="0">
                <a:latin typeface="Arial" charset="0"/>
              </a:rPr>
              <a:t>about</a:t>
            </a:r>
            <a:r>
              <a:rPr lang="ru-RU" sz="2500" dirty="0" smtClean="0">
                <a:latin typeface="Arial" charset="0"/>
              </a:rPr>
              <a:t> 200,000 </a:t>
            </a:r>
            <a:r>
              <a:rPr lang="ru-RU" sz="2500" dirty="0" err="1" smtClean="0">
                <a:latin typeface="Arial" charset="0"/>
              </a:rPr>
              <a:t>eggs</a:t>
            </a:r>
            <a:r>
              <a:rPr lang="ru-RU" sz="2500" dirty="0" smtClean="0">
                <a:latin typeface="Arial" charset="0"/>
              </a:rPr>
              <a:t>, </a:t>
            </a:r>
            <a:r>
              <a:rPr lang="ru-RU" sz="2500" dirty="0" err="1" smtClean="0">
                <a:latin typeface="Arial" charset="0"/>
              </a:rPr>
              <a:t>which</a:t>
            </a:r>
            <a:r>
              <a:rPr lang="ru-RU" sz="2500" dirty="0" smtClean="0">
                <a:latin typeface="Arial" charset="0"/>
              </a:rPr>
              <a:t> </a:t>
            </a:r>
            <a:r>
              <a:rPr lang="ru-RU" sz="2500" dirty="0" err="1" smtClean="0">
                <a:latin typeface="Arial" charset="0"/>
              </a:rPr>
              <a:t>are</a:t>
            </a:r>
            <a:r>
              <a:rPr lang="ru-RU" sz="2500" dirty="0" smtClean="0">
                <a:latin typeface="Arial" charset="0"/>
              </a:rPr>
              <a:t> </a:t>
            </a:r>
            <a:r>
              <a:rPr lang="ru-RU" sz="2500" dirty="0" err="1" smtClean="0">
                <a:latin typeface="Arial" charset="0"/>
              </a:rPr>
              <a:t>fertilized</a:t>
            </a:r>
            <a:r>
              <a:rPr lang="ru-RU" sz="2500" dirty="0" smtClean="0">
                <a:latin typeface="Arial" charset="0"/>
              </a:rPr>
              <a:t> </a:t>
            </a:r>
            <a:r>
              <a:rPr lang="ru-RU" sz="2500" dirty="0" err="1" smtClean="0">
                <a:latin typeface="Arial" charset="0"/>
              </a:rPr>
              <a:t>by</a:t>
            </a:r>
            <a:r>
              <a:rPr lang="ru-RU" sz="2500" dirty="0" smtClean="0">
                <a:latin typeface="Arial" charset="0"/>
              </a:rPr>
              <a:t> </a:t>
            </a:r>
            <a:r>
              <a:rPr lang="ru-RU" sz="2500" dirty="0" err="1" smtClean="0">
                <a:latin typeface="Arial" charset="0"/>
              </a:rPr>
              <a:t>nearby</a:t>
            </a:r>
            <a:r>
              <a:rPr lang="ru-RU" sz="2500" dirty="0" smtClean="0">
                <a:latin typeface="Arial" charset="0"/>
              </a:rPr>
              <a:t> </a:t>
            </a:r>
            <a:r>
              <a:rPr lang="ru-RU" sz="2500" dirty="0" err="1" smtClean="0">
                <a:latin typeface="Arial" charset="0"/>
              </a:rPr>
              <a:t>male</a:t>
            </a:r>
            <a:r>
              <a:rPr lang="ru-RU" sz="2500" dirty="0" smtClean="0">
                <a:latin typeface="Arial" charset="0"/>
              </a:rPr>
              <a:t> </a:t>
            </a:r>
            <a:r>
              <a:rPr lang="ru-RU" sz="2500" dirty="0" err="1" smtClean="0">
                <a:latin typeface="Arial" charset="0"/>
              </a:rPr>
              <a:t>worms</a:t>
            </a:r>
            <a:r>
              <a:rPr lang="ru-RU" sz="2500" dirty="0" smtClean="0">
                <a:latin typeface="Arial" charset="0"/>
              </a:rPr>
              <a:t>. </a:t>
            </a:r>
            <a:r>
              <a:rPr lang="ru-RU" sz="2500" dirty="0" err="1" smtClean="0">
                <a:latin typeface="Arial" charset="0"/>
              </a:rPr>
              <a:t>Fertilized</a:t>
            </a:r>
            <a:r>
              <a:rPr lang="ru-RU" sz="2500" dirty="0" smtClean="0">
                <a:latin typeface="Arial" charset="0"/>
              </a:rPr>
              <a:t> </a:t>
            </a:r>
            <a:r>
              <a:rPr lang="ru-RU" sz="2500" dirty="0" err="1" smtClean="0">
                <a:latin typeface="Arial" charset="0"/>
              </a:rPr>
              <a:t>eggs</a:t>
            </a:r>
            <a:r>
              <a:rPr lang="ru-RU" sz="2500" dirty="0" smtClean="0">
                <a:latin typeface="Arial" charset="0"/>
              </a:rPr>
              <a:t> </a:t>
            </a:r>
            <a:r>
              <a:rPr lang="ru-RU" sz="2500" dirty="0" err="1" smtClean="0">
                <a:latin typeface="Arial" charset="0"/>
              </a:rPr>
              <a:t>may</a:t>
            </a:r>
            <a:r>
              <a:rPr lang="ru-RU" sz="2500" dirty="0" smtClean="0">
                <a:latin typeface="Arial" charset="0"/>
              </a:rPr>
              <a:t> </a:t>
            </a:r>
            <a:r>
              <a:rPr lang="ru-RU" sz="2500" dirty="0" err="1" smtClean="0">
                <a:latin typeface="Arial" charset="0"/>
              </a:rPr>
              <a:t>remain</a:t>
            </a:r>
            <a:r>
              <a:rPr lang="ru-RU" sz="2500" dirty="0" smtClean="0">
                <a:latin typeface="Arial" charset="0"/>
              </a:rPr>
              <a:t> </a:t>
            </a:r>
            <a:r>
              <a:rPr lang="ru-RU" sz="2500" dirty="0" err="1" smtClean="0">
                <a:latin typeface="Arial" charset="0"/>
              </a:rPr>
              <a:t>viable</a:t>
            </a:r>
            <a:r>
              <a:rPr lang="ru-RU" sz="2500" dirty="0" smtClean="0">
                <a:latin typeface="Arial" charset="0"/>
              </a:rPr>
              <a:t> </a:t>
            </a:r>
            <a:r>
              <a:rPr lang="ru-RU" sz="2500" dirty="0" err="1" smtClean="0">
                <a:latin typeface="Arial" charset="0"/>
              </a:rPr>
              <a:t>for</a:t>
            </a:r>
            <a:r>
              <a:rPr lang="ru-RU" sz="2500" dirty="0" smtClean="0">
                <a:latin typeface="Arial" charset="0"/>
              </a:rPr>
              <a:t> </a:t>
            </a:r>
            <a:r>
              <a:rPr lang="ru-RU" sz="2500" dirty="0" err="1" smtClean="0">
                <a:latin typeface="Arial" charset="0"/>
              </a:rPr>
              <a:t>up</a:t>
            </a:r>
            <a:r>
              <a:rPr lang="ru-RU" sz="2500" dirty="0" smtClean="0">
                <a:latin typeface="Arial" charset="0"/>
              </a:rPr>
              <a:t> </a:t>
            </a:r>
            <a:r>
              <a:rPr lang="ru-RU" sz="2500" dirty="0" err="1" smtClean="0">
                <a:latin typeface="Arial" charset="0"/>
              </a:rPr>
              <a:t>to</a:t>
            </a:r>
            <a:r>
              <a:rPr lang="ru-RU" sz="2500" dirty="0" smtClean="0">
                <a:latin typeface="Arial" charset="0"/>
              </a:rPr>
              <a:t> 17 </a:t>
            </a:r>
            <a:r>
              <a:rPr lang="ru-RU" sz="2500" dirty="0" err="1" smtClean="0">
                <a:latin typeface="Arial" charset="0"/>
              </a:rPr>
              <a:t>months</a:t>
            </a:r>
            <a:r>
              <a:rPr lang="ru-RU" sz="2500" dirty="0" smtClean="0">
                <a:latin typeface="Arial" charset="0"/>
              </a:rPr>
              <a:t> </a:t>
            </a:r>
            <a:r>
              <a:rPr lang="ru-RU" sz="2500" dirty="0" err="1" smtClean="0">
                <a:latin typeface="Arial" charset="0"/>
              </a:rPr>
              <a:t>in</a:t>
            </a:r>
            <a:r>
              <a:rPr lang="ru-RU" sz="2500" dirty="0" smtClean="0">
                <a:latin typeface="Arial" charset="0"/>
              </a:rPr>
              <a:t> </a:t>
            </a:r>
            <a:r>
              <a:rPr lang="ru-RU" sz="2500" dirty="0" err="1" smtClean="0">
                <a:latin typeface="Arial" charset="0"/>
              </a:rPr>
              <a:t>soil</a:t>
            </a:r>
            <a:r>
              <a:rPr lang="ru-RU" sz="2500" dirty="0" smtClean="0">
                <a:latin typeface="Arial" charset="0"/>
              </a:rPr>
              <a:t>, </a:t>
            </a:r>
            <a:r>
              <a:rPr lang="ru-RU" sz="2500" dirty="0" err="1" smtClean="0">
                <a:latin typeface="Arial" charset="0"/>
              </a:rPr>
              <a:t>where</a:t>
            </a:r>
            <a:r>
              <a:rPr lang="ru-RU" sz="2500" dirty="0" smtClean="0">
                <a:latin typeface="Arial" charset="0"/>
              </a:rPr>
              <a:t> </a:t>
            </a:r>
            <a:r>
              <a:rPr lang="ru-RU" sz="2500" dirty="0" err="1" smtClean="0">
                <a:latin typeface="Arial" charset="0"/>
              </a:rPr>
              <a:t>they</a:t>
            </a:r>
            <a:r>
              <a:rPr lang="ru-RU" sz="2500" dirty="0" smtClean="0">
                <a:latin typeface="Arial" charset="0"/>
              </a:rPr>
              <a:t> </a:t>
            </a:r>
            <a:r>
              <a:rPr lang="ru-RU" sz="2500" dirty="0" err="1" smtClean="0">
                <a:latin typeface="Arial" charset="0"/>
              </a:rPr>
              <a:t>cause</a:t>
            </a:r>
            <a:r>
              <a:rPr lang="ru-RU" sz="2500" dirty="0" smtClean="0">
                <a:latin typeface="Arial" charset="0"/>
              </a:rPr>
              <a:t> </a:t>
            </a:r>
            <a:r>
              <a:rPr lang="ru-RU" sz="2500" dirty="0" err="1" smtClean="0">
                <a:latin typeface="Arial" charset="0"/>
              </a:rPr>
              <a:t>infection</a:t>
            </a:r>
            <a:r>
              <a:rPr lang="ru-RU" sz="2500" dirty="0" smtClean="0">
                <a:latin typeface="Arial" charset="0"/>
              </a:rPr>
              <a:t> </a:t>
            </a:r>
            <a:r>
              <a:rPr lang="ru-RU" sz="2500" dirty="0" err="1" smtClean="0">
                <a:latin typeface="Arial" charset="0"/>
              </a:rPr>
              <a:t>through</a:t>
            </a:r>
            <a:r>
              <a:rPr lang="ru-RU" sz="2500" dirty="0" smtClean="0">
                <a:latin typeface="Arial" charset="0"/>
              </a:rPr>
              <a:t> </a:t>
            </a:r>
            <a:r>
              <a:rPr lang="ru-RU" sz="2500" dirty="0" err="1" smtClean="0">
                <a:latin typeface="Arial" charset="0"/>
              </a:rPr>
              <a:t>ingestion</a:t>
            </a:r>
            <a:r>
              <a:rPr lang="ru-RU" sz="2500" dirty="0" smtClean="0">
                <a:latin typeface="Arial" charset="0"/>
              </a:rPr>
              <a:t> </a:t>
            </a:r>
            <a:r>
              <a:rPr lang="ru-RU" sz="2500" dirty="0" err="1" smtClean="0">
                <a:latin typeface="Arial" charset="0"/>
              </a:rPr>
              <a:t>and</a:t>
            </a:r>
            <a:r>
              <a:rPr lang="ru-RU" sz="2500" dirty="0" smtClean="0">
                <a:latin typeface="Arial" charset="0"/>
              </a:rPr>
              <a:t> </a:t>
            </a:r>
            <a:r>
              <a:rPr lang="ru-RU" sz="2500" dirty="0" err="1" smtClean="0">
                <a:latin typeface="Arial" charset="0"/>
              </a:rPr>
              <a:t>subsequent</a:t>
            </a:r>
            <a:r>
              <a:rPr lang="ru-RU" sz="2500" dirty="0" smtClean="0">
                <a:latin typeface="Arial" charset="0"/>
              </a:rPr>
              <a:t> </a:t>
            </a:r>
            <a:r>
              <a:rPr lang="ru-RU" sz="2500" dirty="0" err="1" smtClean="0">
                <a:latin typeface="Arial" charset="0"/>
              </a:rPr>
              <a:t>hatching</a:t>
            </a:r>
            <a:r>
              <a:rPr lang="ru-RU" sz="2500" dirty="0" smtClean="0">
                <a:latin typeface="Arial" charset="0"/>
              </a:rPr>
              <a:t> </a:t>
            </a:r>
            <a:r>
              <a:rPr lang="ru-RU" sz="2500" dirty="0" err="1" smtClean="0">
                <a:latin typeface="Arial" charset="0"/>
              </a:rPr>
              <a:t>in</a:t>
            </a:r>
            <a:r>
              <a:rPr lang="ru-RU" sz="2500" dirty="0" smtClean="0">
                <a:latin typeface="Arial" charset="0"/>
              </a:rPr>
              <a:t> </a:t>
            </a:r>
            <a:r>
              <a:rPr lang="ru-RU" sz="2500" dirty="0" err="1" smtClean="0">
                <a:latin typeface="Arial" charset="0"/>
              </a:rPr>
              <a:t>the</a:t>
            </a:r>
            <a:r>
              <a:rPr lang="ru-RU" sz="2500" dirty="0" smtClean="0">
                <a:latin typeface="Arial" charset="0"/>
              </a:rPr>
              <a:t> </a:t>
            </a:r>
            <a:r>
              <a:rPr lang="ru-RU" sz="2500" dirty="0" err="1" smtClean="0">
                <a:latin typeface="Arial" charset="0"/>
              </a:rPr>
              <a:t>small</a:t>
            </a:r>
            <a:r>
              <a:rPr lang="ru-RU" sz="2500" dirty="0" smtClean="0">
                <a:latin typeface="Arial" charset="0"/>
              </a:rPr>
              <a:t> </a:t>
            </a:r>
            <a:r>
              <a:rPr lang="ru-RU" sz="2500" dirty="0" err="1" smtClean="0">
                <a:latin typeface="Arial" charset="0"/>
              </a:rPr>
              <a:t>intestine</a:t>
            </a:r>
            <a:r>
              <a:rPr lang="ru-RU" sz="2500" dirty="0" smtClean="0">
                <a:latin typeface="Arial" charset="0"/>
              </a:rPr>
              <a:t>. </a:t>
            </a:r>
            <a:r>
              <a:rPr lang="ru-RU" sz="2500" dirty="0" err="1" smtClean="0">
                <a:latin typeface="Arial" charset="0"/>
              </a:rPr>
              <a:t>Second-stage</a:t>
            </a:r>
            <a:r>
              <a:rPr lang="ru-RU" sz="2500" dirty="0" smtClean="0">
                <a:latin typeface="Arial" charset="0"/>
              </a:rPr>
              <a:t> </a:t>
            </a:r>
            <a:r>
              <a:rPr lang="ru-RU" sz="2500" dirty="0" err="1" smtClean="0">
                <a:latin typeface="Arial" charset="0"/>
              </a:rPr>
              <a:t>larvae</a:t>
            </a:r>
            <a:r>
              <a:rPr lang="ru-RU" sz="2500" dirty="0" smtClean="0">
                <a:latin typeface="Arial" charset="0"/>
              </a:rPr>
              <a:t> </a:t>
            </a:r>
            <a:r>
              <a:rPr lang="ru-RU" sz="2500" dirty="0" err="1" smtClean="0">
                <a:latin typeface="Arial" charset="0"/>
              </a:rPr>
              <a:t>pass</a:t>
            </a:r>
            <a:r>
              <a:rPr lang="ru-RU" sz="2500" dirty="0" smtClean="0">
                <a:latin typeface="Arial" charset="0"/>
              </a:rPr>
              <a:t> </a:t>
            </a:r>
            <a:r>
              <a:rPr lang="ru-RU" sz="2500" dirty="0" err="1" smtClean="0">
                <a:latin typeface="Arial" charset="0"/>
              </a:rPr>
              <a:t>through</a:t>
            </a:r>
            <a:r>
              <a:rPr lang="ru-RU" sz="2500" dirty="0" smtClean="0">
                <a:latin typeface="Arial" charset="0"/>
              </a:rPr>
              <a:t> </a:t>
            </a:r>
            <a:r>
              <a:rPr lang="ru-RU" sz="2500" dirty="0" err="1" smtClean="0">
                <a:latin typeface="Arial" charset="0"/>
              </a:rPr>
              <a:t>the</a:t>
            </a:r>
            <a:r>
              <a:rPr lang="ru-RU" sz="2500" dirty="0" smtClean="0">
                <a:latin typeface="Arial" charset="0"/>
              </a:rPr>
              <a:t> </a:t>
            </a:r>
            <a:r>
              <a:rPr lang="ru-RU" sz="2500" dirty="0" err="1" smtClean="0">
                <a:latin typeface="Arial" charset="0"/>
              </a:rPr>
              <a:t>intestinal</a:t>
            </a:r>
            <a:r>
              <a:rPr lang="ru-RU" sz="2500" dirty="0" smtClean="0">
                <a:latin typeface="Arial" charset="0"/>
              </a:rPr>
              <a:t> </a:t>
            </a:r>
            <a:r>
              <a:rPr lang="ru-RU" sz="2500" dirty="0" err="1" smtClean="0">
                <a:latin typeface="Arial" charset="0"/>
              </a:rPr>
              <a:t>wall</a:t>
            </a:r>
            <a:r>
              <a:rPr lang="ru-RU" sz="2500" dirty="0" smtClean="0">
                <a:latin typeface="Arial" charset="0"/>
              </a:rPr>
              <a:t> </a:t>
            </a:r>
            <a:r>
              <a:rPr lang="ru-RU" sz="2500" dirty="0" err="1" smtClean="0">
                <a:latin typeface="Arial" charset="0"/>
              </a:rPr>
              <a:t>and</a:t>
            </a:r>
            <a:r>
              <a:rPr lang="ru-RU" sz="2500" dirty="0" smtClean="0">
                <a:latin typeface="Arial" charset="0"/>
              </a:rPr>
              <a:t> </a:t>
            </a:r>
            <a:r>
              <a:rPr lang="ru-RU" sz="2500" dirty="0" err="1" smtClean="0">
                <a:latin typeface="Arial" charset="0"/>
              </a:rPr>
              <a:t>migrate</a:t>
            </a:r>
            <a:r>
              <a:rPr lang="ru-RU" sz="2500" dirty="0" smtClean="0">
                <a:latin typeface="Arial" charset="0"/>
              </a:rPr>
              <a:t> </a:t>
            </a:r>
            <a:r>
              <a:rPr lang="ru-RU" sz="2500" dirty="0" err="1" smtClean="0">
                <a:latin typeface="Arial" charset="0"/>
              </a:rPr>
              <a:t>through</a:t>
            </a:r>
            <a:r>
              <a:rPr lang="ru-RU" sz="2500" dirty="0" smtClean="0">
                <a:latin typeface="Arial" charset="0"/>
              </a:rPr>
              <a:t> </a:t>
            </a:r>
            <a:r>
              <a:rPr lang="ru-RU" sz="2500" dirty="0" err="1" smtClean="0">
                <a:latin typeface="Arial" charset="0"/>
              </a:rPr>
              <a:t>the</a:t>
            </a:r>
            <a:r>
              <a:rPr lang="ru-RU" sz="2500" dirty="0" smtClean="0">
                <a:latin typeface="Arial" charset="0"/>
              </a:rPr>
              <a:t> </a:t>
            </a:r>
            <a:r>
              <a:rPr lang="ru-RU" sz="2500" dirty="0" err="1" smtClean="0">
                <a:latin typeface="Arial" charset="0"/>
              </a:rPr>
              <a:t>portal</a:t>
            </a:r>
            <a:r>
              <a:rPr lang="ru-RU" sz="2500" dirty="0" smtClean="0">
                <a:latin typeface="Arial" charset="0"/>
              </a:rPr>
              <a:t> </a:t>
            </a:r>
            <a:r>
              <a:rPr lang="ru-RU" sz="2500" dirty="0" err="1" smtClean="0">
                <a:latin typeface="Arial" charset="0"/>
              </a:rPr>
              <a:t>system</a:t>
            </a:r>
            <a:r>
              <a:rPr lang="ru-RU" sz="2500" dirty="0" smtClean="0">
                <a:latin typeface="Arial" charset="0"/>
              </a:rPr>
              <a:t> </a:t>
            </a:r>
            <a:r>
              <a:rPr lang="ru-RU" sz="2500" dirty="0" err="1" smtClean="0">
                <a:latin typeface="Arial" charset="0"/>
              </a:rPr>
              <a:t>to</a:t>
            </a:r>
            <a:r>
              <a:rPr lang="ru-RU" sz="2500" dirty="0" smtClean="0">
                <a:latin typeface="Arial" charset="0"/>
              </a:rPr>
              <a:t> </a:t>
            </a:r>
            <a:r>
              <a:rPr lang="ru-RU" sz="2500" dirty="0" err="1" smtClean="0">
                <a:latin typeface="Arial" charset="0"/>
              </a:rPr>
              <a:t>the</a:t>
            </a:r>
            <a:r>
              <a:rPr lang="ru-RU" sz="2500" dirty="0" smtClean="0">
                <a:latin typeface="Arial" charset="0"/>
              </a:rPr>
              <a:t> </a:t>
            </a:r>
            <a:r>
              <a:rPr lang="ru-RU" sz="2500" dirty="0" err="1" smtClean="0">
                <a:latin typeface="Arial" charset="0"/>
              </a:rPr>
              <a:t>liver</a:t>
            </a:r>
            <a:r>
              <a:rPr lang="ru-RU" sz="2500" dirty="0" smtClean="0">
                <a:latin typeface="Arial" charset="0"/>
              </a:rPr>
              <a:t> </a:t>
            </a:r>
            <a:r>
              <a:rPr lang="ru-RU" sz="2500" dirty="0" err="1" smtClean="0">
                <a:latin typeface="Arial" charset="0"/>
              </a:rPr>
              <a:t>and</a:t>
            </a:r>
            <a:r>
              <a:rPr lang="ru-RU" sz="2500" dirty="0" smtClean="0">
                <a:latin typeface="Arial" charset="0"/>
              </a:rPr>
              <a:t> </a:t>
            </a:r>
            <a:r>
              <a:rPr lang="ru-RU" sz="2500" dirty="0" err="1" smtClean="0">
                <a:latin typeface="Arial" charset="0"/>
              </a:rPr>
              <a:t>lungs</a:t>
            </a:r>
            <a:r>
              <a:rPr lang="ru-RU" sz="2500" dirty="0" smtClean="0">
                <a:latin typeface="Arial" charset="0"/>
              </a:rPr>
              <a:t>. </a:t>
            </a:r>
            <a:r>
              <a:rPr lang="ru-RU" sz="2500" dirty="0" err="1" smtClean="0">
                <a:latin typeface="Arial" charset="0"/>
              </a:rPr>
              <a:t>Larvae</a:t>
            </a:r>
            <a:r>
              <a:rPr lang="ru-RU" sz="2500" dirty="0" smtClean="0">
                <a:latin typeface="Arial" charset="0"/>
              </a:rPr>
              <a:t> </a:t>
            </a:r>
            <a:r>
              <a:rPr lang="ru-RU" sz="2500" dirty="0" err="1" smtClean="0">
                <a:latin typeface="Arial" charset="0"/>
              </a:rPr>
              <a:t>may</a:t>
            </a:r>
            <a:r>
              <a:rPr lang="ru-RU" sz="2500" dirty="0" smtClean="0">
                <a:latin typeface="Arial" charset="0"/>
              </a:rPr>
              <a:t> </a:t>
            </a:r>
            <a:r>
              <a:rPr lang="ru-RU" sz="2500" dirty="0" err="1" smtClean="0">
                <a:latin typeface="Arial" charset="0"/>
              </a:rPr>
              <a:t>be</a:t>
            </a:r>
            <a:r>
              <a:rPr lang="ru-RU" sz="2500" dirty="0" smtClean="0">
                <a:latin typeface="Arial" charset="0"/>
              </a:rPr>
              <a:t> </a:t>
            </a:r>
            <a:r>
              <a:rPr lang="ru-RU" sz="2500" dirty="0" err="1" smtClean="0">
                <a:latin typeface="Arial" charset="0"/>
              </a:rPr>
              <a:t>expectorated</a:t>
            </a:r>
            <a:r>
              <a:rPr lang="ru-RU" sz="2500" dirty="0" smtClean="0">
                <a:latin typeface="Arial" charset="0"/>
              </a:rPr>
              <a:t> </a:t>
            </a:r>
            <a:r>
              <a:rPr lang="ru-RU" sz="2500" dirty="0" err="1" smtClean="0">
                <a:latin typeface="Arial" charset="0"/>
              </a:rPr>
              <a:t>and</a:t>
            </a:r>
            <a:r>
              <a:rPr lang="ru-RU" sz="2500" dirty="0" smtClean="0">
                <a:latin typeface="Arial" charset="0"/>
              </a:rPr>
              <a:t> </a:t>
            </a:r>
            <a:r>
              <a:rPr lang="ru-RU" sz="2500" dirty="0" err="1" smtClean="0">
                <a:latin typeface="Arial" charset="0"/>
              </a:rPr>
              <a:t>then</a:t>
            </a:r>
            <a:r>
              <a:rPr lang="ru-RU" sz="2500" dirty="0" smtClean="0">
                <a:latin typeface="Arial" charset="0"/>
              </a:rPr>
              <a:t> </a:t>
            </a:r>
            <a:r>
              <a:rPr lang="ru-RU" sz="2500" dirty="0" err="1" smtClean="0">
                <a:latin typeface="Arial" charset="0"/>
              </a:rPr>
              <a:t>swallowed</a:t>
            </a:r>
            <a:r>
              <a:rPr lang="ru-RU" sz="2500" dirty="0" smtClean="0">
                <a:latin typeface="Arial" charset="0"/>
              </a:rPr>
              <a:t> </a:t>
            </a:r>
            <a:r>
              <a:rPr lang="ru-RU" sz="2500" dirty="0" err="1" smtClean="0">
                <a:latin typeface="Arial" charset="0"/>
              </a:rPr>
              <a:t>into</a:t>
            </a:r>
            <a:r>
              <a:rPr lang="ru-RU" sz="2500" dirty="0" smtClean="0">
                <a:latin typeface="Arial" charset="0"/>
              </a:rPr>
              <a:t> </a:t>
            </a:r>
            <a:r>
              <a:rPr lang="ru-RU" sz="2500" dirty="0" err="1" smtClean="0">
                <a:latin typeface="Arial" charset="0"/>
              </a:rPr>
              <a:t>the</a:t>
            </a:r>
            <a:r>
              <a:rPr lang="ru-RU" sz="2500" dirty="0" smtClean="0">
                <a:latin typeface="Arial" charset="0"/>
              </a:rPr>
              <a:t> </a:t>
            </a:r>
            <a:r>
              <a:rPr lang="ru-RU" sz="2500" dirty="0" err="1" smtClean="0">
                <a:latin typeface="Arial" charset="0"/>
              </a:rPr>
              <a:t>digestive</a:t>
            </a:r>
            <a:r>
              <a:rPr lang="ru-RU" sz="2500" dirty="0" smtClean="0">
                <a:latin typeface="Arial" charset="0"/>
              </a:rPr>
              <a:t> </a:t>
            </a:r>
            <a:r>
              <a:rPr lang="ru-RU" sz="2500" dirty="0" err="1" smtClean="0">
                <a:latin typeface="Arial" charset="0"/>
              </a:rPr>
              <a:t>tract</a:t>
            </a:r>
            <a:r>
              <a:rPr lang="ru-RU" sz="2500" dirty="0" smtClean="0">
                <a:latin typeface="Arial" charset="0"/>
              </a:rPr>
              <a:t>, </a:t>
            </a:r>
            <a:r>
              <a:rPr lang="ru-RU" sz="2500" dirty="0" err="1" smtClean="0">
                <a:latin typeface="Arial" charset="0"/>
              </a:rPr>
              <a:t>where</a:t>
            </a:r>
            <a:r>
              <a:rPr lang="ru-RU" sz="2500" dirty="0" smtClean="0">
                <a:latin typeface="Arial" charset="0"/>
              </a:rPr>
              <a:t> </a:t>
            </a:r>
            <a:r>
              <a:rPr lang="ru-RU" sz="2500" dirty="0" err="1" smtClean="0">
                <a:latin typeface="Arial" charset="0"/>
              </a:rPr>
              <a:t>they</a:t>
            </a:r>
            <a:r>
              <a:rPr lang="ru-RU" sz="2500" dirty="0" smtClean="0">
                <a:latin typeface="Arial" charset="0"/>
              </a:rPr>
              <a:t> </a:t>
            </a:r>
            <a:r>
              <a:rPr lang="ru-RU" sz="2500" dirty="0" err="1" smtClean="0">
                <a:latin typeface="Arial" charset="0"/>
              </a:rPr>
              <a:t>mature</a:t>
            </a:r>
            <a:r>
              <a:rPr lang="ru-RU" sz="2500" dirty="0" smtClean="0">
                <a:latin typeface="Arial" charset="0"/>
              </a:rPr>
              <a:t> </a:t>
            </a:r>
            <a:r>
              <a:rPr lang="ru-RU" sz="2500" dirty="0" err="1" smtClean="0">
                <a:latin typeface="Arial" charset="0"/>
              </a:rPr>
              <a:t>into</a:t>
            </a:r>
            <a:r>
              <a:rPr lang="ru-RU" sz="2500" dirty="0" smtClean="0">
                <a:latin typeface="Arial" charset="0"/>
              </a:rPr>
              <a:t> </a:t>
            </a:r>
            <a:r>
              <a:rPr lang="ru-RU" sz="2500" dirty="0" err="1" smtClean="0">
                <a:latin typeface="Arial" charset="0"/>
              </a:rPr>
              <a:t>adults</a:t>
            </a:r>
            <a:r>
              <a:rPr lang="ru-RU" sz="2500" dirty="0" smtClean="0">
                <a:latin typeface="Arial" charset="0"/>
              </a:rPr>
              <a:t>. </a:t>
            </a:r>
            <a:endParaRPr lang="en-US" sz="2500" dirty="0" smtClean="0">
              <a:latin typeface="Arial" charset="0"/>
            </a:endParaRPr>
          </a:p>
          <a:p>
            <a:pPr marL="0" lvl="0" indent="0" eaLnBrk="0" fontAlgn="base" hangingPunct="0">
              <a:spcBef>
                <a:spcPct val="0"/>
              </a:spcBef>
              <a:spcAft>
                <a:spcPct val="0"/>
              </a:spcAft>
              <a:buNone/>
            </a:pPr>
            <a:r>
              <a:rPr lang="en-US" sz="2500" dirty="0" smtClean="0">
                <a:latin typeface="Arial" charset="0"/>
              </a:rPr>
              <a:t>      </a:t>
            </a:r>
            <a:r>
              <a:rPr lang="ru-RU" sz="2500" dirty="0" err="1" smtClean="0">
                <a:latin typeface="Arial" charset="0"/>
              </a:rPr>
              <a:t>Adults</a:t>
            </a:r>
            <a:r>
              <a:rPr lang="ru-RU" sz="2500" dirty="0" smtClean="0">
                <a:latin typeface="Arial" charset="0"/>
              </a:rPr>
              <a:t> </a:t>
            </a:r>
            <a:r>
              <a:rPr lang="ru-RU" sz="2500" dirty="0" err="1" smtClean="0">
                <a:latin typeface="Arial" charset="0"/>
              </a:rPr>
              <a:t>will</a:t>
            </a:r>
            <a:r>
              <a:rPr lang="ru-RU" sz="2500" dirty="0" smtClean="0">
                <a:latin typeface="Arial" charset="0"/>
              </a:rPr>
              <a:t> </a:t>
            </a:r>
            <a:r>
              <a:rPr lang="ru-RU" sz="2500" dirty="0" err="1" smtClean="0">
                <a:latin typeface="Arial" charset="0"/>
              </a:rPr>
              <a:t>feed</a:t>
            </a:r>
            <a:r>
              <a:rPr lang="ru-RU" sz="2500" dirty="0" smtClean="0">
                <a:latin typeface="Arial" charset="0"/>
              </a:rPr>
              <a:t> </a:t>
            </a:r>
            <a:r>
              <a:rPr lang="ru-RU" sz="2500" dirty="0" err="1" smtClean="0">
                <a:latin typeface="Arial" charset="0"/>
              </a:rPr>
              <a:t>on</a:t>
            </a:r>
            <a:r>
              <a:rPr lang="ru-RU" sz="2500" dirty="0" smtClean="0">
                <a:latin typeface="Arial" charset="0"/>
              </a:rPr>
              <a:t> </a:t>
            </a:r>
            <a:r>
              <a:rPr lang="ru-RU" sz="2500" dirty="0" err="1" smtClean="0">
                <a:latin typeface="Arial" charset="0"/>
              </a:rPr>
              <a:t>digestive</a:t>
            </a:r>
            <a:r>
              <a:rPr lang="ru-RU" sz="2500" dirty="0" smtClean="0">
                <a:latin typeface="Arial" charset="0"/>
              </a:rPr>
              <a:t> </a:t>
            </a:r>
            <a:r>
              <a:rPr lang="ru-RU" sz="2500" dirty="0" err="1" smtClean="0">
                <a:latin typeface="Arial" charset="0"/>
              </a:rPr>
              <a:t>products</a:t>
            </a:r>
            <a:r>
              <a:rPr lang="ru-RU" sz="2500" dirty="0" smtClean="0">
                <a:latin typeface="Arial" charset="0"/>
              </a:rPr>
              <a:t>, </a:t>
            </a:r>
            <a:r>
              <a:rPr lang="ru-RU" sz="2500" dirty="0" err="1" smtClean="0">
                <a:latin typeface="Arial" charset="0"/>
              </a:rPr>
              <a:t>which</a:t>
            </a:r>
            <a:r>
              <a:rPr lang="ru-RU" sz="2500" dirty="0" smtClean="0">
                <a:latin typeface="Arial" charset="0"/>
              </a:rPr>
              <a:t> </a:t>
            </a:r>
            <a:r>
              <a:rPr lang="ru-RU" sz="2500" dirty="0" err="1" smtClean="0">
                <a:latin typeface="Arial" charset="0"/>
              </a:rPr>
              <a:t>can</a:t>
            </a:r>
            <a:r>
              <a:rPr lang="ru-RU" sz="2500" dirty="0" smtClean="0">
                <a:latin typeface="Arial" charset="0"/>
              </a:rPr>
              <a:t> </a:t>
            </a:r>
            <a:r>
              <a:rPr lang="ru-RU" sz="2500" dirty="0" err="1" smtClean="0">
                <a:latin typeface="Arial" charset="0"/>
              </a:rPr>
              <a:t>lead</a:t>
            </a:r>
            <a:r>
              <a:rPr lang="ru-RU" sz="2500" dirty="0" smtClean="0">
                <a:latin typeface="Arial" charset="0"/>
              </a:rPr>
              <a:t> </a:t>
            </a:r>
            <a:r>
              <a:rPr lang="ru-RU" sz="2500" dirty="0" err="1" smtClean="0">
                <a:latin typeface="Arial" charset="0"/>
              </a:rPr>
              <a:t>to</a:t>
            </a:r>
            <a:r>
              <a:rPr lang="ru-RU" sz="2500" dirty="0" smtClean="0">
                <a:latin typeface="Arial" charset="0"/>
              </a:rPr>
              <a:t> </a:t>
            </a:r>
            <a:r>
              <a:rPr lang="ru-RU" sz="2500" dirty="0" err="1" smtClean="0">
                <a:latin typeface="Arial" charset="0"/>
              </a:rPr>
              <a:t>protein</a:t>
            </a:r>
            <a:r>
              <a:rPr lang="ru-RU" sz="2500" dirty="0" smtClean="0">
                <a:latin typeface="Arial" charset="0"/>
              </a:rPr>
              <a:t>, </a:t>
            </a:r>
            <a:r>
              <a:rPr lang="ru-RU" sz="2500" dirty="0" err="1" smtClean="0">
                <a:latin typeface="Arial" charset="0"/>
              </a:rPr>
              <a:t>calorie</a:t>
            </a:r>
            <a:r>
              <a:rPr lang="ru-RU" sz="2500" dirty="0" smtClean="0">
                <a:latin typeface="Arial" charset="0"/>
              </a:rPr>
              <a:t>, </a:t>
            </a:r>
            <a:r>
              <a:rPr lang="ru-RU" sz="2500" dirty="0" err="1" smtClean="0">
                <a:latin typeface="Arial" charset="0"/>
              </a:rPr>
              <a:t>or</a:t>
            </a:r>
            <a:r>
              <a:rPr lang="ru-RU" sz="2500" dirty="0" smtClean="0">
                <a:latin typeface="Arial" charset="0"/>
              </a:rPr>
              <a:t> </a:t>
            </a:r>
            <a:r>
              <a:rPr lang="ru-RU" sz="2500" dirty="0" err="1" smtClean="0">
                <a:latin typeface="Arial" charset="0"/>
              </a:rPr>
              <a:t>vitamin</a:t>
            </a:r>
            <a:r>
              <a:rPr lang="ru-RU" sz="2500" dirty="0" smtClean="0">
                <a:latin typeface="Arial" charset="0"/>
              </a:rPr>
              <a:t> A </a:t>
            </a:r>
            <a:r>
              <a:rPr lang="ru-RU" sz="2500" dirty="0" err="1" smtClean="0">
                <a:latin typeface="Arial" charset="0"/>
              </a:rPr>
              <a:t>deficiency</a:t>
            </a:r>
            <a:r>
              <a:rPr lang="ru-RU" sz="2500" dirty="0" smtClean="0">
                <a:latin typeface="Arial" charset="0"/>
              </a:rPr>
              <a:t> </a:t>
            </a:r>
            <a:r>
              <a:rPr lang="ru-RU" sz="2500" dirty="0" err="1" smtClean="0">
                <a:latin typeface="Arial" charset="0"/>
              </a:rPr>
              <a:t>in</a:t>
            </a:r>
            <a:r>
              <a:rPr lang="ru-RU" sz="2500" dirty="0" smtClean="0">
                <a:latin typeface="Arial" charset="0"/>
              </a:rPr>
              <a:t> </a:t>
            </a:r>
            <a:r>
              <a:rPr lang="ru-RU" sz="2500" dirty="0" err="1" smtClean="0">
                <a:latin typeface="Arial" charset="0"/>
              </a:rPr>
              <a:t>children</a:t>
            </a:r>
            <a:r>
              <a:rPr lang="ru-RU" sz="2500" dirty="0" smtClean="0">
                <a:latin typeface="Arial" charset="0"/>
              </a:rPr>
              <a:t> </a:t>
            </a:r>
            <a:r>
              <a:rPr lang="ru-RU" sz="2500" dirty="0" err="1" smtClean="0">
                <a:latin typeface="Arial" charset="0"/>
              </a:rPr>
              <a:t>at</a:t>
            </a:r>
            <a:r>
              <a:rPr lang="ru-RU" sz="2500" dirty="0" smtClean="0">
                <a:latin typeface="Arial" charset="0"/>
              </a:rPr>
              <a:t> </a:t>
            </a:r>
            <a:r>
              <a:rPr lang="ru-RU" sz="2500" dirty="0" err="1" smtClean="0">
                <a:latin typeface="Arial" charset="0"/>
              </a:rPr>
              <a:t>risk</a:t>
            </a:r>
            <a:r>
              <a:rPr lang="ru-RU" sz="2500" dirty="0" smtClean="0">
                <a:latin typeface="Arial" charset="0"/>
              </a:rPr>
              <a:t> </a:t>
            </a:r>
            <a:r>
              <a:rPr lang="ru-RU" sz="2500" dirty="0" err="1" smtClean="0">
                <a:latin typeface="Arial" charset="0"/>
              </a:rPr>
              <a:t>for</a:t>
            </a:r>
            <a:r>
              <a:rPr lang="ru-RU" sz="2500" dirty="0" smtClean="0">
                <a:latin typeface="Arial" charset="0"/>
              </a:rPr>
              <a:t> </a:t>
            </a:r>
            <a:r>
              <a:rPr lang="ru-RU" sz="2500" dirty="0" err="1" smtClean="0">
                <a:latin typeface="Arial" charset="0"/>
              </a:rPr>
              <a:t>malnutrition</a:t>
            </a:r>
            <a:r>
              <a:rPr lang="en-US" sz="2500" dirty="0" smtClean="0">
                <a:latin typeface="Arial" charset="0"/>
              </a:rPr>
              <a:t>. </a:t>
            </a:r>
            <a:r>
              <a:rPr lang="ru-RU" sz="2500" dirty="0" err="1" smtClean="0">
                <a:latin typeface="Arial" charset="0"/>
              </a:rPr>
              <a:t>Because</a:t>
            </a:r>
            <a:r>
              <a:rPr lang="ru-RU" sz="2500" dirty="0" smtClean="0">
                <a:latin typeface="Arial" charset="0"/>
              </a:rPr>
              <a:t> </a:t>
            </a:r>
            <a:r>
              <a:rPr lang="ru-RU" sz="2500" dirty="0" err="1" smtClean="0">
                <a:latin typeface="Arial" charset="0"/>
              </a:rPr>
              <a:t>worms</a:t>
            </a:r>
            <a:r>
              <a:rPr lang="ru-RU" sz="2500" dirty="0" smtClean="0">
                <a:latin typeface="Arial" charset="0"/>
              </a:rPr>
              <a:t> </a:t>
            </a:r>
            <a:r>
              <a:rPr lang="ru-RU" sz="2500" dirty="0" err="1" smtClean="0">
                <a:latin typeface="Arial" charset="0"/>
              </a:rPr>
              <a:t>do</a:t>
            </a:r>
            <a:r>
              <a:rPr lang="ru-RU" sz="2500" dirty="0" smtClean="0">
                <a:latin typeface="Arial" charset="0"/>
              </a:rPr>
              <a:t> </a:t>
            </a:r>
            <a:r>
              <a:rPr lang="ru-RU" sz="2500" dirty="0" err="1" smtClean="0">
                <a:latin typeface="Arial" charset="0"/>
              </a:rPr>
              <a:t>not</a:t>
            </a:r>
            <a:r>
              <a:rPr lang="ru-RU" sz="2500" dirty="0" smtClean="0">
                <a:latin typeface="Arial" charset="0"/>
              </a:rPr>
              <a:t> </a:t>
            </a:r>
            <a:r>
              <a:rPr lang="ru-RU" sz="2500" dirty="0" err="1" smtClean="0">
                <a:latin typeface="Arial" charset="0"/>
              </a:rPr>
              <a:t>multiply</a:t>
            </a:r>
            <a:r>
              <a:rPr lang="ru-RU" sz="2500" dirty="0" smtClean="0">
                <a:latin typeface="Arial" charset="0"/>
              </a:rPr>
              <a:t> </a:t>
            </a:r>
            <a:r>
              <a:rPr lang="ru-RU" sz="2500" dirty="0" err="1" smtClean="0">
                <a:latin typeface="Arial" charset="0"/>
              </a:rPr>
              <a:t>in</a:t>
            </a:r>
            <a:r>
              <a:rPr lang="ru-RU" sz="2500" dirty="0" smtClean="0">
                <a:latin typeface="Arial" charset="0"/>
              </a:rPr>
              <a:t> </a:t>
            </a:r>
            <a:r>
              <a:rPr lang="ru-RU" sz="2500" dirty="0" err="1" smtClean="0">
                <a:latin typeface="Arial" charset="0"/>
              </a:rPr>
              <a:t>the</a:t>
            </a:r>
            <a:r>
              <a:rPr lang="ru-RU" sz="2500" dirty="0" smtClean="0">
                <a:latin typeface="Arial" charset="0"/>
              </a:rPr>
              <a:t> </a:t>
            </a:r>
            <a:r>
              <a:rPr lang="ru-RU" sz="2500" dirty="0" err="1" smtClean="0">
                <a:latin typeface="Arial" charset="0"/>
              </a:rPr>
              <a:t>host</a:t>
            </a:r>
            <a:r>
              <a:rPr lang="ru-RU" sz="2500" dirty="0" smtClean="0">
                <a:latin typeface="Arial" charset="0"/>
              </a:rPr>
              <a:t>, </a:t>
            </a:r>
            <a:r>
              <a:rPr lang="ru-RU" sz="2500" dirty="0" err="1" smtClean="0">
                <a:latin typeface="Arial" charset="0"/>
              </a:rPr>
              <a:t>infection</a:t>
            </a:r>
            <a:r>
              <a:rPr lang="ru-RU" sz="2500" dirty="0" smtClean="0">
                <a:latin typeface="Arial" charset="0"/>
              </a:rPr>
              <a:t> </a:t>
            </a:r>
            <a:r>
              <a:rPr lang="ru-RU" sz="2500" dirty="0" err="1" smtClean="0">
                <a:latin typeface="Arial" charset="0"/>
              </a:rPr>
              <a:t>is</a:t>
            </a:r>
            <a:r>
              <a:rPr lang="ru-RU" sz="2500" dirty="0" smtClean="0">
                <a:latin typeface="Arial" charset="0"/>
              </a:rPr>
              <a:t> </a:t>
            </a:r>
            <a:r>
              <a:rPr lang="ru-RU" sz="2500" dirty="0" err="1" smtClean="0">
                <a:latin typeface="Arial" charset="0"/>
              </a:rPr>
              <a:t>limited</a:t>
            </a:r>
            <a:r>
              <a:rPr lang="ru-RU" sz="2500" dirty="0" smtClean="0">
                <a:latin typeface="Arial" charset="0"/>
              </a:rPr>
              <a:t> </a:t>
            </a:r>
            <a:r>
              <a:rPr lang="ru-RU" sz="2500" dirty="0" err="1" smtClean="0">
                <a:latin typeface="Arial" charset="0"/>
              </a:rPr>
              <a:t>to</a:t>
            </a:r>
            <a:r>
              <a:rPr lang="ru-RU" sz="2500" dirty="0" smtClean="0">
                <a:latin typeface="Arial" charset="0"/>
              </a:rPr>
              <a:t> 2 </a:t>
            </a:r>
            <a:r>
              <a:rPr lang="ru-RU" sz="2500" dirty="0" err="1" smtClean="0">
                <a:latin typeface="Arial" charset="0"/>
              </a:rPr>
              <a:t>years</a:t>
            </a:r>
            <a:r>
              <a:rPr lang="ru-RU" sz="2500" dirty="0" smtClean="0">
                <a:latin typeface="Arial" charset="0"/>
              </a:rPr>
              <a:t> </a:t>
            </a:r>
            <a:r>
              <a:rPr lang="ru-RU" sz="2500" dirty="0" err="1" smtClean="0">
                <a:latin typeface="Arial" charset="0"/>
              </a:rPr>
              <a:t>unless</a:t>
            </a:r>
            <a:r>
              <a:rPr lang="ru-RU" sz="2500" dirty="0" smtClean="0">
                <a:latin typeface="Arial" charset="0"/>
              </a:rPr>
              <a:t> </a:t>
            </a:r>
            <a:r>
              <a:rPr lang="ru-RU" sz="2500" dirty="0" err="1" smtClean="0">
                <a:latin typeface="Arial" charset="0"/>
              </a:rPr>
              <a:t>reexposure</a:t>
            </a:r>
            <a:r>
              <a:rPr lang="ru-RU" sz="2500" dirty="0" smtClean="0">
                <a:latin typeface="Arial" charset="0"/>
              </a:rPr>
              <a:t> </a:t>
            </a:r>
            <a:r>
              <a:rPr lang="ru-RU" sz="2500" dirty="0" err="1" smtClean="0">
                <a:latin typeface="Arial" charset="0"/>
              </a:rPr>
              <a:t>occurs</a:t>
            </a:r>
            <a:r>
              <a:rPr lang="ru-RU" sz="2500" dirty="0" smtClean="0">
                <a:latin typeface="Arial" charset="0"/>
              </a:rPr>
              <a:t>.</a:t>
            </a:r>
          </a:p>
          <a:p>
            <a:pPr marL="0" lvl="0" indent="0" eaLnBrk="0" fontAlgn="base" hangingPunct="0">
              <a:spcBef>
                <a:spcPct val="0"/>
              </a:spcBef>
              <a:spcAft>
                <a:spcPct val="0"/>
              </a:spcAft>
              <a:buNone/>
            </a:pPr>
            <a:r>
              <a:rPr lang="ru-RU" sz="2500" dirty="0" err="1" smtClean="0">
                <a:latin typeface="Arial" charset="0"/>
              </a:rPr>
              <a:t>Although</a:t>
            </a:r>
            <a:r>
              <a:rPr lang="ru-RU" sz="2500" dirty="0" smtClean="0">
                <a:latin typeface="Arial" charset="0"/>
              </a:rPr>
              <a:t> </a:t>
            </a:r>
            <a:r>
              <a:rPr lang="ru-RU" sz="2500" dirty="0" err="1" smtClean="0">
                <a:latin typeface="Arial" charset="0"/>
              </a:rPr>
              <a:t>most</a:t>
            </a:r>
            <a:r>
              <a:rPr lang="ru-RU" sz="2500" dirty="0" smtClean="0">
                <a:latin typeface="Arial" charset="0"/>
              </a:rPr>
              <a:t> </a:t>
            </a:r>
            <a:r>
              <a:rPr lang="ru-RU" sz="2500" dirty="0" err="1" smtClean="0">
                <a:latin typeface="Arial" charset="0"/>
              </a:rPr>
              <a:t>infected</a:t>
            </a:r>
            <a:r>
              <a:rPr lang="ru-RU" sz="2500" dirty="0" smtClean="0">
                <a:latin typeface="Arial" charset="0"/>
              </a:rPr>
              <a:t> </a:t>
            </a:r>
            <a:r>
              <a:rPr lang="ru-RU" sz="2500" dirty="0" err="1" smtClean="0">
                <a:latin typeface="Arial" charset="0"/>
              </a:rPr>
              <a:t>individuals</a:t>
            </a:r>
            <a:r>
              <a:rPr lang="ru-RU" sz="2500" dirty="0" smtClean="0">
                <a:latin typeface="Arial" charset="0"/>
              </a:rPr>
              <a:t> </a:t>
            </a:r>
            <a:r>
              <a:rPr lang="ru-RU" sz="2500" dirty="0" err="1" smtClean="0">
                <a:latin typeface="Arial" charset="0"/>
              </a:rPr>
              <a:t>are</a:t>
            </a:r>
            <a:r>
              <a:rPr lang="ru-RU" sz="2500" dirty="0" smtClean="0">
                <a:latin typeface="Arial" charset="0"/>
              </a:rPr>
              <a:t> </a:t>
            </a:r>
            <a:r>
              <a:rPr lang="ru-RU" sz="2500" dirty="0" err="1" smtClean="0">
                <a:latin typeface="Arial" charset="0"/>
              </a:rPr>
              <a:t>asymptomatic</a:t>
            </a:r>
            <a:r>
              <a:rPr lang="ru-RU" sz="2500" dirty="0" smtClean="0">
                <a:latin typeface="Arial" charset="0"/>
              </a:rPr>
              <a:t>, </a:t>
            </a:r>
            <a:r>
              <a:rPr lang="ru-RU" sz="2500" dirty="0" err="1" smtClean="0">
                <a:latin typeface="Arial" charset="0"/>
              </a:rPr>
              <a:t>patients</a:t>
            </a:r>
            <a:r>
              <a:rPr lang="ru-RU" sz="2500" dirty="0" smtClean="0">
                <a:latin typeface="Arial" charset="0"/>
              </a:rPr>
              <a:t> </a:t>
            </a:r>
            <a:r>
              <a:rPr lang="ru-RU" sz="2500" dirty="0" err="1" smtClean="0">
                <a:latin typeface="Arial" charset="0"/>
              </a:rPr>
              <a:t>may</a:t>
            </a:r>
            <a:r>
              <a:rPr lang="ru-RU" sz="2500" dirty="0" smtClean="0">
                <a:latin typeface="Arial" charset="0"/>
              </a:rPr>
              <a:t> </a:t>
            </a:r>
            <a:r>
              <a:rPr lang="ru-RU" sz="2500" dirty="0" err="1" smtClean="0">
                <a:latin typeface="Arial" charset="0"/>
              </a:rPr>
              <a:t>develop</a:t>
            </a:r>
            <a:r>
              <a:rPr lang="ru-RU" sz="2500" dirty="0" smtClean="0">
                <a:latin typeface="Arial" charset="0"/>
              </a:rPr>
              <a:t> </a:t>
            </a:r>
            <a:r>
              <a:rPr lang="ru-RU" sz="2500" dirty="0" err="1" smtClean="0">
                <a:latin typeface="Arial" charset="0"/>
              </a:rPr>
              <a:t>growth</a:t>
            </a:r>
            <a:r>
              <a:rPr lang="ru-RU" sz="2500" dirty="0" smtClean="0">
                <a:latin typeface="Arial" charset="0"/>
              </a:rPr>
              <a:t> </a:t>
            </a:r>
            <a:r>
              <a:rPr lang="ru-RU" sz="2500" dirty="0" err="1" smtClean="0">
                <a:latin typeface="Arial" charset="0"/>
              </a:rPr>
              <a:t>retardation</a:t>
            </a:r>
            <a:r>
              <a:rPr lang="ru-RU" sz="2500" dirty="0" smtClean="0">
                <a:latin typeface="Arial" charset="0"/>
              </a:rPr>
              <a:t>, </a:t>
            </a:r>
            <a:r>
              <a:rPr lang="ru-RU" sz="2500" dirty="0" err="1" smtClean="0">
                <a:latin typeface="Arial" charset="0"/>
              </a:rPr>
              <a:t>pneumonitis</a:t>
            </a:r>
            <a:r>
              <a:rPr lang="ru-RU" sz="2500" dirty="0" smtClean="0">
                <a:latin typeface="Arial" charset="0"/>
              </a:rPr>
              <a:t>, </a:t>
            </a:r>
            <a:r>
              <a:rPr lang="ru-RU" sz="2500" dirty="0" err="1" smtClean="0">
                <a:latin typeface="Arial" charset="0"/>
              </a:rPr>
              <a:t>pneumonia</a:t>
            </a:r>
            <a:r>
              <a:rPr lang="ru-RU" sz="2500" dirty="0" smtClean="0">
                <a:latin typeface="Arial" charset="0"/>
              </a:rPr>
              <a:t>, </a:t>
            </a:r>
            <a:r>
              <a:rPr lang="ru-RU" sz="2500" dirty="0" err="1" smtClean="0">
                <a:latin typeface="Arial" charset="0"/>
              </a:rPr>
              <a:t>eosinophilia</a:t>
            </a:r>
            <a:r>
              <a:rPr lang="ru-RU" sz="2500" dirty="0" smtClean="0">
                <a:latin typeface="Arial" charset="0"/>
              </a:rPr>
              <a:t>, </a:t>
            </a:r>
            <a:r>
              <a:rPr lang="ru-RU" sz="2500" dirty="0" err="1" smtClean="0">
                <a:latin typeface="Arial" charset="0"/>
              </a:rPr>
              <a:t>intestinal</a:t>
            </a:r>
            <a:r>
              <a:rPr lang="ru-RU" sz="2500" dirty="0" smtClean="0">
                <a:latin typeface="Arial" charset="0"/>
              </a:rPr>
              <a:t> </a:t>
            </a:r>
            <a:r>
              <a:rPr lang="ru-RU" sz="2500" dirty="0" err="1" smtClean="0">
                <a:latin typeface="Arial" charset="0"/>
              </a:rPr>
              <a:t>or</a:t>
            </a:r>
            <a:r>
              <a:rPr lang="ru-RU" sz="2500" dirty="0" smtClean="0">
                <a:latin typeface="Arial" charset="0"/>
              </a:rPr>
              <a:t> </a:t>
            </a:r>
            <a:r>
              <a:rPr lang="ru-RU" sz="2500" dirty="0" err="1" smtClean="0">
                <a:latin typeface="Arial" charset="0"/>
              </a:rPr>
              <a:t>pancreatic</a:t>
            </a:r>
            <a:r>
              <a:rPr lang="ru-RU" sz="2500" dirty="0" smtClean="0">
                <a:latin typeface="Arial" charset="0"/>
              </a:rPr>
              <a:t> </a:t>
            </a:r>
            <a:r>
              <a:rPr lang="ru-RU" sz="2500" dirty="0" err="1" smtClean="0">
                <a:latin typeface="Arial" charset="0"/>
              </a:rPr>
              <a:t>obstruction</a:t>
            </a:r>
            <a:r>
              <a:rPr lang="ru-RU" sz="2500" dirty="0" smtClean="0">
                <a:latin typeface="Arial" charset="0"/>
              </a:rPr>
              <a:t>, </a:t>
            </a:r>
            <a:r>
              <a:rPr lang="ru-RU" sz="2500" dirty="0" err="1" smtClean="0">
                <a:latin typeface="Arial" charset="0"/>
              </a:rPr>
              <a:t>and</a:t>
            </a:r>
            <a:r>
              <a:rPr lang="ru-RU" sz="2500" dirty="0" smtClean="0">
                <a:latin typeface="Arial" charset="0"/>
              </a:rPr>
              <a:t> </a:t>
            </a:r>
            <a:r>
              <a:rPr lang="ru-RU" sz="2500" dirty="0" err="1" smtClean="0">
                <a:latin typeface="Arial" charset="0"/>
              </a:rPr>
              <a:t>hepatobiliary</a:t>
            </a:r>
            <a:r>
              <a:rPr lang="ru-RU" sz="2500" dirty="0" smtClean="0">
                <a:latin typeface="Arial" charset="0"/>
              </a:rPr>
              <a:t> </a:t>
            </a:r>
            <a:r>
              <a:rPr lang="ru-RU" sz="2500" dirty="0" err="1" smtClean="0">
                <a:latin typeface="Arial" charset="0"/>
              </a:rPr>
              <a:t>injury</a:t>
            </a:r>
            <a:r>
              <a:rPr lang="ru-RU" sz="2500" dirty="0" smtClean="0">
                <a:latin typeface="Arial" charset="0"/>
              </a:rPr>
              <a:t>.</a:t>
            </a:r>
          </a:p>
          <a:p>
            <a:endParaRPr lang="uk-UA" dirty="0"/>
          </a:p>
        </p:txBody>
      </p:sp>
      <p:pic>
        <p:nvPicPr>
          <p:cNvPr id="5" name="Picture 10" descr="Slide 7"/>
          <p:cNvPicPr>
            <a:picLocks noGrp="1" noChangeAspect="1" noChangeArrowheads="1"/>
          </p:cNvPicPr>
          <p:nvPr>
            <p:ph sz="half" idx="1"/>
          </p:nvPr>
        </p:nvPicPr>
        <p:blipFill>
          <a:blip r:embed="rId2" cstate="print"/>
          <a:srcRect l="41009" t="28817" r="21548" b="21410"/>
          <a:stretch>
            <a:fillRect/>
          </a:stretch>
        </p:blipFill>
        <p:spPr bwMode="auto">
          <a:xfrm>
            <a:off x="3131840" y="0"/>
            <a:ext cx="1512168" cy="1368152"/>
          </a:xfrm>
          <a:prstGeom prst="rect">
            <a:avLst/>
          </a:prstGeom>
          <a:noFill/>
        </p:spPr>
      </p:pic>
      <p:sp>
        <p:nvSpPr>
          <p:cNvPr id="6" name="Прямокутник 5"/>
          <p:cNvSpPr/>
          <p:nvPr/>
        </p:nvSpPr>
        <p:spPr>
          <a:xfrm>
            <a:off x="0" y="1268760"/>
            <a:ext cx="5148064" cy="5632311"/>
          </a:xfrm>
          <a:prstGeom prst="rect">
            <a:avLst/>
          </a:prstGeom>
        </p:spPr>
        <p:txBody>
          <a:bodyPr wrap="square">
            <a:spAutoFit/>
          </a:bodyPr>
          <a:lstStyle/>
          <a:p>
            <a:pPr lvl="0" eaLnBrk="0" fontAlgn="base" hangingPunct="0">
              <a:spcBef>
                <a:spcPct val="0"/>
              </a:spcBef>
              <a:spcAft>
                <a:spcPct val="0"/>
              </a:spcAft>
            </a:pPr>
            <a:r>
              <a:rPr lang="ru-RU" b="1" dirty="0" err="1" smtClean="0">
                <a:latin typeface="Arial" charset="0"/>
              </a:rPr>
              <a:t>The</a:t>
            </a:r>
            <a:r>
              <a:rPr lang="ru-RU" b="1" dirty="0" smtClean="0">
                <a:latin typeface="Arial" charset="0"/>
              </a:rPr>
              <a:t> </a:t>
            </a:r>
            <a:r>
              <a:rPr lang="ru-RU" b="1" dirty="0" err="1" smtClean="0">
                <a:latin typeface="Arial" charset="0"/>
              </a:rPr>
              <a:t>diagnosis</a:t>
            </a:r>
            <a:r>
              <a:rPr lang="ru-RU" b="1" dirty="0" smtClean="0">
                <a:latin typeface="Arial" charset="0"/>
              </a:rPr>
              <a:t> </a:t>
            </a:r>
            <a:r>
              <a:rPr lang="en-US" dirty="0" smtClean="0">
                <a:latin typeface="Arial" charset="0"/>
              </a:rPr>
              <a:t>: </a:t>
            </a:r>
            <a:r>
              <a:rPr lang="ru-RU" dirty="0" err="1" smtClean="0">
                <a:latin typeface="Arial" charset="0"/>
              </a:rPr>
              <a:t>stool</a:t>
            </a:r>
            <a:r>
              <a:rPr lang="ru-RU" dirty="0" smtClean="0">
                <a:latin typeface="Arial" charset="0"/>
              </a:rPr>
              <a:t> </a:t>
            </a:r>
            <a:r>
              <a:rPr lang="ru-RU" dirty="0" err="1" smtClean="0">
                <a:latin typeface="Arial" charset="0"/>
              </a:rPr>
              <a:t>ova</a:t>
            </a:r>
            <a:r>
              <a:rPr lang="ru-RU" dirty="0" smtClean="0">
                <a:latin typeface="Arial" charset="0"/>
              </a:rPr>
              <a:t> </a:t>
            </a:r>
            <a:r>
              <a:rPr lang="en-US" dirty="0" smtClean="0">
                <a:latin typeface="Arial" charset="0"/>
              </a:rPr>
              <a:t>&amp;</a:t>
            </a:r>
            <a:r>
              <a:rPr lang="ru-RU" dirty="0" smtClean="0">
                <a:latin typeface="Arial" charset="0"/>
              </a:rPr>
              <a:t> </a:t>
            </a:r>
            <a:r>
              <a:rPr lang="ru-RU" dirty="0" err="1" smtClean="0">
                <a:latin typeface="Arial" charset="0"/>
              </a:rPr>
              <a:t>parasite</a:t>
            </a:r>
            <a:r>
              <a:rPr lang="ru-RU" dirty="0" smtClean="0">
                <a:latin typeface="Arial" charset="0"/>
              </a:rPr>
              <a:t> </a:t>
            </a:r>
            <a:r>
              <a:rPr lang="ru-RU" dirty="0" err="1" smtClean="0">
                <a:latin typeface="Arial" charset="0"/>
              </a:rPr>
              <a:t>examination</a:t>
            </a:r>
            <a:r>
              <a:rPr lang="ru-RU" dirty="0" smtClean="0">
                <a:latin typeface="Arial" charset="0"/>
              </a:rPr>
              <a:t>.</a:t>
            </a:r>
            <a:r>
              <a:rPr lang="en-US" baseline="30000" dirty="0" smtClean="0">
                <a:latin typeface="Arial" charset="0"/>
              </a:rPr>
              <a:t> </a:t>
            </a:r>
            <a:r>
              <a:rPr lang="ru-RU" dirty="0" err="1" smtClean="0">
                <a:latin typeface="Arial" charset="0"/>
              </a:rPr>
              <a:t>Abdominal</a:t>
            </a:r>
            <a:r>
              <a:rPr lang="ru-RU" dirty="0" smtClean="0">
                <a:latin typeface="Arial" charset="0"/>
              </a:rPr>
              <a:t> </a:t>
            </a:r>
            <a:r>
              <a:rPr lang="ru-RU" dirty="0" err="1" smtClean="0">
                <a:latin typeface="Arial" charset="0"/>
              </a:rPr>
              <a:t>x-rays</a:t>
            </a:r>
            <a:r>
              <a:rPr lang="ru-RU" dirty="0" smtClean="0">
                <a:latin typeface="Arial" charset="0"/>
              </a:rPr>
              <a:t> </a:t>
            </a:r>
            <a:r>
              <a:rPr lang="ru-RU" dirty="0" err="1" smtClean="0">
                <a:latin typeface="Arial" charset="0"/>
              </a:rPr>
              <a:t>may</a:t>
            </a:r>
            <a:r>
              <a:rPr lang="ru-RU" dirty="0" smtClean="0">
                <a:latin typeface="Arial" charset="0"/>
              </a:rPr>
              <a:t> </a:t>
            </a:r>
            <a:r>
              <a:rPr lang="ru-RU" dirty="0" err="1" smtClean="0">
                <a:latin typeface="Arial" charset="0"/>
              </a:rPr>
              <a:t>show</a:t>
            </a:r>
            <a:r>
              <a:rPr lang="ru-RU" dirty="0" smtClean="0">
                <a:latin typeface="Arial" charset="0"/>
              </a:rPr>
              <a:t> </a:t>
            </a:r>
            <a:r>
              <a:rPr lang="ru-RU" dirty="0" err="1" smtClean="0">
                <a:latin typeface="Arial" charset="0"/>
              </a:rPr>
              <a:t>signs</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bowel</a:t>
            </a:r>
            <a:r>
              <a:rPr lang="ru-RU" dirty="0" smtClean="0">
                <a:latin typeface="Arial" charset="0"/>
              </a:rPr>
              <a:t> </a:t>
            </a:r>
            <a:r>
              <a:rPr lang="ru-RU" dirty="0" err="1" smtClean="0">
                <a:latin typeface="Arial" charset="0"/>
              </a:rPr>
              <a:t>obstruction</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ultrasonography</a:t>
            </a:r>
            <a:r>
              <a:rPr lang="ru-RU" dirty="0" smtClean="0">
                <a:latin typeface="Arial" charset="0"/>
              </a:rPr>
              <a:t> </a:t>
            </a:r>
            <a:r>
              <a:rPr lang="ru-RU" dirty="0" err="1" smtClean="0">
                <a:latin typeface="Arial" charset="0"/>
              </a:rPr>
              <a:t>may</a:t>
            </a:r>
            <a:r>
              <a:rPr lang="ru-RU" dirty="0" smtClean="0">
                <a:latin typeface="Arial" charset="0"/>
              </a:rPr>
              <a:t> </a:t>
            </a:r>
            <a:r>
              <a:rPr lang="ru-RU" dirty="0" err="1" smtClean="0">
                <a:latin typeface="Arial" charset="0"/>
              </a:rPr>
              <a:t>reveal</a:t>
            </a:r>
            <a:r>
              <a:rPr lang="ru-RU" dirty="0" smtClean="0">
                <a:latin typeface="Arial" charset="0"/>
              </a:rPr>
              <a:t> </a:t>
            </a:r>
            <a:r>
              <a:rPr lang="ru-RU" dirty="0" err="1" smtClean="0">
                <a:latin typeface="Arial" charset="0"/>
              </a:rPr>
              <a:t>a</a:t>
            </a:r>
            <a:r>
              <a:rPr lang="ru-RU" dirty="0" smtClean="0">
                <a:latin typeface="Arial" charset="0"/>
              </a:rPr>
              <a:t> </a:t>
            </a:r>
            <a:r>
              <a:rPr lang="ru-RU" dirty="0" err="1" smtClean="0">
                <a:latin typeface="Arial" charset="0"/>
              </a:rPr>
              <a:t>single</a:t>
            </a:r>
            <a:r>
              <a:rPr lang="ru-RU" dirty="0" smtClean="0">
                <a:latin typeface="Arial" charset="0"/>
              </a:rPr>
              <a:t> </a:t>
            </a:r>
            <a:r>
              <a:rPr lang="ru-RU" dirty="0" err="1" smtClean="0">
                <a:latin typeface="Arial" charset="0"/>
              </a:rPr>
              <a:t>worm</a:t>
            </a:r>
            <a:r>
              <a:rPr lang="ru-RU" dirty="0" smtClean="0">
                <a:latin typeface="Arial" charset="0"/>
              </a:rPr>
              <a:t> </a:t>
            </a:r>
            <a:r>
              <a:rPr lang="ru-RU" dirty="0" err="1" smtClean="0">
                <a:latin typeface="Arial" charset="0"/>
              </a:rPr>
              <a:t>or</a:t>
            </a:r>
            <a:r>
              <a:rPr lang="ru-RU" dirty="0" smtClean="0">
                <a:latin typeface="Arial" charset="0"/>
              </a:rPr>
              <a:t> </a:t>
            </a:r>
            <a:r>
              <a:rPr lang="ru-RU" dirty="0" err="1" smtClean="0">
                <a:latin typeface="Arial" charset="0"/>
              </a:rPr>
              <a:t>a</a:t>
            </a:r>
            <a:r>
              <a:rPr lang="ru-RU" dirty="0" smtClean="0">
                <a:latin typeface="Arial" charset="0"/>
              </a:rPr>
              <a:t> </a:t>
            </a:r>
            <a:r>
              <a:rPr lang="ru-RU" dirty="0" err="1" smtClean="0">
                <a:latin typeface="Arial" charset="0"/>
              </a:rPr>
              <a:t>mass</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worms</a:t>
            </a:r>
            <a:r>
              <a:rPr lang="ru-RU" dirty="0" smtClean="0">
                <a:latin typeface="Arial" charset="0"/>
              </a:rPr>
              <a:t> </a:t>
            </a:r>
            <a:r>
              <a:rPr lang="ru-RU" dirty="0" err="1" smtClean="0">
                <a:latin typeface="Arial" charset="0"/>
              </a:rPr>
              <a:t>with</a:t>
            </a:r>
            <a:r>
              <a:rPr lang="ru-RU" dirty="0" smtClean="0">
                <a:latin typeface="Arial" charset="0"/>
              </a:rPr>
              <a:t> </a:t>
            </a:r>
            <a:r>
              <a:rPr lang="ru-RU" dirty="0" err="1" smtClean="0">
                <a:latin typeface="Arial" charset="0"/>
              </a:rPr>
              <a:t>segmented</a:t>
            </a:r>
            <a:r>
              <a:rPr lang="ru-RU" dirty="0" smtClean="0">
                <a:latin typeface="Arial" charset="0"/>
              </a:rPr>
              <a:t> </a:t>
            </a:r>
            <a:r>
              <a:rPr lang="ru-RU" dirty="0" err="1" smtClean="0">
                <a:latin typeface="Arial" charset="0"/>
              </a:rPr>
              <a:t>sections</a:t>
            </a:r>
            <a:r>
              <a:rPr lang="ru-RU" dirty="0" smtClean="0">
                <a:latin typeface="Arial" charset="0"/>
              </a:rPr>
              <a:t> </a:t>
            </a:r>
            <a:r>
              <a:rPr lang="en-US" dirty="0" smtClean="0">
                <a:latin typeface="Arial" charset="0"/>
              </a:rPr>
              <a:t>&amp;</a:t>
            </a:r>
            <a:r>
              <a:rPr lang="ru-RU" dirty="0" smtClean="0">
                <a:latin typeface="Arial" charset="0"/>
              </a:rPr>
              <a:t> </a:t>
            </a:r>
            <a:r>
              <a:rPr lang="ru-RU" dirty="0" err="1" smtClean="0">
                <a:latin typeface="Arial" charset="0"/>
              </a:rPr>
              <a:t>curling</a:t>
            </a:r>
            <a:r>
              <a:rPr lang="ru-RU" dirty="0" smtClean="0">
                <a:latin typeface="Arial" charset="0"/>
              </a:rPr>
              <a:t> </a:t>
            </a:r>
            <a:r>
              <a:rPr lang="ru-RU" dirty="0" err="1" smtClean="0">
                <a:latin typeface="Arial" charset="0"/>
              </a:rPr>
              <a:t>movements</a:t>
            </a:r>
            <a:r>
              <a:rPr lang="ru-RU" dirty="0" smtClean="0">
                <a:latin typeface="Arial" charset="0"/>
              </a:rPr>
              <a:t>.</a:t>
            </a:r>
          </a:p>
          <a:p>
            <a:pPr lvl="0" eaLnBrk="0" fontAlgn="base" hangingPunct="0">
              <a:spcBef>
                <a:spcPct val="0"/>
              </a:spcBef>
              <a:spcAft>
                <a:spcPct val="0"/>
              </a:spcAft>
            </a:pPr>
            <a:r>
              <a:rPr lang="ru-RU" b="1" dirty="0" err="1" smtClean="0">
                <a:latin typeface="Arial" charset="0"/>
              </a:rPr>
              <a:t>Treatment</a:t>
            </a:r>
            <a:r>
              <a:rPr lang="ru-RU" dirty="0" smtClean="0">
                <a:latin typeface="Arial" charset="0"/>
              </a:rPr>
              <a:t> </a:t>
            </a:r>
            <a:r>
              <a:rPr lang="en-US" dirty="0" smtClean="0">
                <a:latin typeface="Arial" charset="0"/>
              </a:rPr>
              <a:t>:</a:t>
            </a:r>
            <a:r>
              <a:rPr lang="ru-RU" dirty="0" smtClean="0">
                <a:latin typeface="Arial" charset="0"/>
              </a:rPr>
              <a:t> </a:t>
            </a:r>
            <a:r>
              <a:rPr lang="ru-RU" dirty="0" err="1" smtClean="0">
                <a:latin typeface="Arial" charset="0"/>
              </a:rPr>
              <a:t>single</a:t>
            </a:r>
            <a:r>
              <a:rPr lang="ru-RU" dirty="0" smtClean="0">
                <a:latin typeface="Arial" charset="0"/>
              </a:rPr>
              <a:t> </a:t>
            </a:r>
            <a:r>
              <a:rPr lang="ru-RU" dirty="0" err="1" smtClean="0">
                <a:latin typeface="Arial" charset="0"/>
              </a:rPr>
              <a:t>dose</a:t>
            </a:r>
            <a:r>
              <a:rPr lang="ru-RU" dirty="0" smtClean="0">
                <a:latin typeface="Arial" charset="0"/>
              </a:rPr>
              <a:t> </a:t>
            </a:r>
            <a:r>
              <a:rPr lang="ru-RU" dirty="0" err="1" smtClean="0">
                <a:latin typeface="Arial" charset="0"/>
              </a:rPr>
              <a:t>of</a:t>
            </a:r>
            <a:r>
              <a:rPr lang="ru-RU" dirty="0" smtClean="0">
                <a:latin typeface="Arial" charset="0"/>
              </a:rPr>
              <a:t> </a:t>
            </a:r>
            <a:r>
              <a:rPr lang="ru-RU" b="1" dirty="0" err="1" smtClean="0">
                <a:latin typeface="Arial" charset="0"/>
              </a:rPr>
              <a:t>albendazole</a:t>
            </a:r>
            <a:r>
              <a:rPr lang="ru-RU" dirty="0" smtClean="0">
                <a:latin typeface="Arial" charset="0"/>
              </a:rPr>
              <a:t>, </a:t>
            </a:r>
            <a:r>
              <a:rPr lang="ru-RU" b="1" dirty="0" err="1" smtClean="0">
                <a:latin typeface="Arial" charset="0"/>
              </a:rPr>
              <a:t>mebendazole</a:t>
            </a:r>
            <a:r>
              <a:rPr lang="ru-RU" dirty="0" smtClean="0">
                <a:latin typeface="Arial" charset="0"/>
              </a:rPr>
              <a:t>, </a:t>
            </a:r>
            <a:r>
              <a:rPr lang="ru-RU" dirty="0" err="1" smtClean="0">
                <a:latin typeface="Arial" charset="0"/>
              </a:rPr>
              <a:t>or</a:t>
            </a:r>
            <a:r>
              <a:rPr lang="ru-RU" dirty="0" smtClean="0">
                <a:latin typeface="Arial" charset="0"/>
              </a:rPr>
              <a:t> </a:t>
            </a:r>
            <a:r>
              <a:rPr lang="ru-RU" b="1" dirty="0" err="1" smtClean="0">
                <a:latin typeface="Arial" charset="0"/>
              </a:rPr>
              <a:t>ivermectin</a:t>
            </a:r>
            <a:r>
              <a:rPr lang="ru-RU" dirty="0" smtClean="0">
                <a:latin typeface="Arial" charset="0"/>
              </a:rPr>
              <a:t> </a:t>
            </a:r>
            <a:r>
              <a:rPr lang="ru-RU" dirty="0" err="1" smtClean="0">
                <a:latin typeface="Arial" charset="0"/>
              </a:rPr>
              <a:t>for</a:t>
            </a:r>
            <a:r>
              <a:rPr lang="ru-RU" dirty="0" smtClean="0">
                <a:latin typeface="Arial" charset="0"/>
              </a:rPr>
              <a:t> </a:t>
            </a:r>
            <a:r>
              <a:rPr lang="ru-RU" dirty="0" err="1" smtClean="0">
                <a:latin typeface="Arial" charset="0"/>
              </a:rPr>
              <a:t>eradication</a:t>
            </a:r>
            <a:r>
              <a:rPr lang="ru-RU" dirty="0" smtClean="0">
                <a:latin typeface="Arial" charset="0"/>
              </a:rPr>
              <a:t>. </a:t>
            </a:r>
            <a:r>
              <a:rPr lang="en-US" dirty="0" smtClean="0">
                <a:latin typeface="Arial" charset="0"/>
              </a:rPr>
              <a:t>T</a:t>
            </a:r>
            <a:r>
              <a:rPr lang="ru-RU" dirty="0" err="1" smtClean="0">
                <a:latin typeface="Arial" charset="0"/>
              </a:rPr>
              <a:t>herapy</a:t>
            </a:r>
            <a:r>
              <a:rPr lang="ru-RU" dirty="0" smtClean="0">
                <a:latin typeface="Arial" charset="0"/>
              </a:rPr>
              <a:t> </a:t>
            </a:r>
            <a:r>
              <a:rPr lang="ru-RU" dirty="0" err="1" smtClean="0">
                <a:latin typeface="Arial" charset="0"/>
              </a:rPr>
              <a:t>during</a:t>
            </a:r>
            <a:r>
              <a:rPr lang="ru-RU" dirty="0" smtClean="0">
                <a:latin typeface="Arial" charset="0"/>
              </a:rPr>
              <a:t> </a:t>
            </a:r>
            <a:r>
              <a:rPr lang="ru-RU" dirty="0" err="1" smtClean="0">
                <a:latin typeface="Arial" charset="0"/>
              </a:rPr>
              <a:t>active</a:t>
            </a:r>
            <a:r>
              <a:rPr lang="ru-RU" dirty="0" smtClean="0">
                <a:latin typeface="Arial" charset="0"/>
              </a:rPr>
              <a:t> </a:t>
            </a:r>
            <a:r>
              <a:rPr lang="ru-RU" dirty="0" err="1" smtClean="0">
                <a:latin typeface="Arial" charset="0"/>
              </a:rPr>
              <a:t>pulmonary</a:t>
            </a:r>
            <a:r>
              <a:rPr lang="ru-RU" dirty="0" smtClean="0">
                <a:latin typeface="Arial" charset="0"/>
              </a:rPr>
              <a:t> </a:t>
            </a:r>
            <a:r>
              <a:rPr lang="ru-RU" dirty="0" err="1" smtClean="0">
                <a:latin typeface="Arial" charset="0"/>
              </a:rPr>
              <a:t>infection</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not</a:t>
            </a:r>
            <a:r>
              <a:rPr lang="ru-RU" dirty="0" smtClean="0">
                <a:latin typeface="Arial" charset="0"/>
              </a:rPr>
              <a:t> </a:t>
            </a:r>
            <a:r>
              <a:rPr lang="ru-RU" dirty="0" err="1" smtClean="0">
                <a:latin typeface="Arial" charset="0"/>
              </a:rPr>
              <a:t>indicated</a:t>
            </a:r>
            <a:r>
              <a:rPr lang="ru-RU" dirty="0" smtClean="0">
                <a:latin typeface="Arial" charset="0"/>
              </a:rPr>
              <a:t>, </a:t>
            </a:r>
            <a:r>
              <a:rPr lang="ru-RU" dirty="0" err="1" smtClean="0">
                <a:latin typeface="Arial" charset="0"/>
              </a:rPr>
              <a:t>not</a:t>
            </a:r>
            <a:r>
              <a:rPr lang="ru-RU" dirty="0" smtClean="0">
                <a:latin typeface="Arial" charset="0"/>
              </a:rPr>
              <a:t> </a:t>
            </a:r>
            <a:r>
              <a:rPr lang="ru-RU" dirty="0" err="1" smtClean="0">
                <a:latin typeface="Arial" charset="0"/>
              </a:rPr>
              <a:t>only</a:t>
            </a:r>
            <a:r>
              <a:rPr lang="ru-RU" dirty="0" smtClean="0">
                <a:latin typeface="Arial" charset="0"/>
              </a:rPr>
              <a:t> </a:t>
            </a:r>
            <a:r>
              <a:rPr lang="ru-RU" dirty="0" err="1" smtClean="0">
                <a:latin typeface="Arial" charset="0"/>
              </a:rPr>
              <a:t>because</a:t>
            </a:r>
            <a:r>
              <a:rPr lang="ru-RU" dirty="0" smtClean="0">
                <a:latin typeface="Arial" charset="0"/>
              </a:rPr>
              <a:t> </a:t>
            </a:r>
            <a:r>
              <a:rPr lang="ru-RU" dirty="0" err="1" smtClean="0">
                <a:latin typeface="Arial" charset="0"/>
              </a:rPr>
              <a:t>pulmonary</a:t>
            </a:r>
            <a:r>
              <a:rPr lang="ru-RU" dirty="0" smtClean="0">
                <a:latin typeface="Arial" charset="0"/>
              </a:rPr>
              <a:t> </a:t>
            </a:r>
            <a:r>
              <a:rPr lang="ru-RU" dirty="0" err="1" smtClean="0">
                <a:latin typeface="Arial" charset="0"/>
              </a:rPr>
              <a:t>ascariasis</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a</a:t>
            </a:r>
            <a:r>
              <a:rPr lang="ru-RU" dirty="0" smtClean="0">
                <a:latin typeface="Arial" charset="0"/>
              </a:rPr>
              <a:t> </a:t>
            </a:r>
            <a:r>
              <a:rPr lang="ru-RU" dirty="0" err="1" smtClean="0">
                <a:latin typeface="Arial" charset="0"/>
              </a:rPr>
              <a:t>self-limited</a:t>
            </a:r>
            <a:r>
              <a:rPr lang="ru-RU" dirty="0" smtClean="0">
                <a:latin typeface="Arial" charset="0"/>
              </a:rPr>
              <a:t> </a:t>
            </a:r>
            <a:r>
              <a:rPr lang="ru-RU" dirty="0" err="1" smtClean="0">
                <a:latin typeface="Arial" charset="0"/>
              </a:rPr>
              <a:t>disease</a:t>
            </a:r>
            <a:r>
              <a:rPr lang="ru-RU" dirty="0" smtClean="0">
                <a:latin typeface="Arial" charset="0"/>
              </a:rPr>
              <a:t> </a:t>
            </a:r>
            <a:r>
              <a:rPr lang="ru-RU" dirty="0" err="1" smtClean="0">
                <a:latin typeface="Arial" charset="0"/>
              </a:rPr>
              <a:t>but</a:t>
            </a:r>
            <a:r>
              <a:rPr lang="ru-RU" dirty="0" smtClean="0">
                <a:latin typeface="Arial" charset="0"/>
              </a:rPr>
              <a:t> </a:t>
            </a:r>
            <a:r>
              <a:rPr lang="ru-RU" dirty="0" err="1" smtClean="0">
                <a:latin typeface="Arial" charset="0"/>
              </a:rPr>
              <a:t>also</a:t>
            </a:r>
            <a:r>
              <a:rPr lang="ru-RU" dirty="0" smtClean="0">
                <a:latin typeface="Arial" charset="0"/>
              </a:rPr>
              <a:t> </a:t>
            </a:r>
            <a:r>
              <a:rPr lang="ru-RU" dirty="0" err="1" smtClean="0">
                <a:latin typeface="Arial" charset="0"/>
              </a:rPr>
              <a:t>owing</a:t>
            </a:r>
            <a:r>
              <a:rPr lang="ru-RU" dirty="0" smtClean="0">
                <a:latin typeface="Arial" charset="0"/>
              </a:rPr>
              <a:t> </a:t>
            </a:r>
            <a:r>
              <a:rPr lang="ru-RU" dirty="0" err="1" smtClean="0">
                <a:latin typeface="Arial" charset="0"/>
              </a:rPr>
              <a:t>to</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high</a:t>
            </a:r>
            <a:r>
              <a:rPr lang="ru-RU" dirty="0" smtClean="0">
                <a:latin typeface="Arial" charset="0"/>
              </a:rPr>
              <a:t> </a:t>
            </a:r>
            <a:r>
              <a:rPr lang="ru-RU" dirty="0" err="1" smtClean="0">
                <a:latin typeface="Arial" charset="0"/>
              </a:rPr>
              <a:t>risk</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developing</a:t>
            </a:r>
            <a:r>
              <a:rPr lang="ru-RU" dirty="0" smtClean="0">
                <a:latin typeface="Arial" charset="0"/>
              </a:rPr>
              <a:t> </a:t>
            </a:r>
            <a:r>
              <a:rPr lang="ru-RU" i="1" dirty="0" err="1" smtClean="0">
                <a:latin typeface="Arial" charset="0"/>
              </a:rPr>
              <a:t>pneumonitis</a:t>
            </a:r>
            <a:r>
              <a:rPr lang="ru-RU" dirty="0" smtClean="0">
                <a:latin typeface="Arial" charset="0"/>
              </a:rPr>
              <a:t> </a:t>
            </a:r>
            <a:r>
              <a:rPr lang="ru-RU" dirty="0" err="1" smtClean="0">
                <a:latin typeface="Arial" charset="0"/>
              </a:rPr>
              <a:t>from</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dying</a:t>
            </a:r>
            <a:r>
              <a:rPr lang="ru-RU" dirty="0" smtClean="0">
                <a:latin typeface="Arial" charset="0"/>
              </a:rPr>
              <a:t> </a:t>
            </a:r>
            <a:r>
              <a:rPr lang="ru-RU" dirty="0" err="1" smtClean="0">
                <a:latin typeface="Arial" charset="0"/>
              </a:rPr>
              <a:t>larvae</a:t>
            </a:r>
            <a:r>
              <a:rPr lang="en-US" i="1" dirty="0" smtClean="0">
                <a:latin typeface="Arial" charset="0"/>
              </a:rPr>
              <a:t>. </a:t>
            </a:r>
            <a:r>
              <a:rPr lang="ru-RU" i="1" dirty="0" err="1" smtClean="0">
                <a:latin typeface="Arial" charset="0"/>
              </a:rPr>
              <a:t>Endoscopic</a:t>
            </a:r>
            <a:r>
              <a:rPr lang="ru-RU" i="1" dirty="0" smtClean="0">
                <a:latin typeface="Arial" charset="0"/>
              </a:rPr>
              <a:t> </a:t>
            </a:r>
            <a:r>
              <a:rPr lang="ru-RU" i="1" dirty="0" err="1" smtClean="0">
                <a:latin typeface="Arial" charset="0"/>
              </a:rPr>
              <a:t>retrograde</a:t>
            </a:r>
            <a:r>
              <a:rPr lang="ru-RU" i="1" dirty="0" smtClean="0">
                <a:latin typeface="Arial" charset="0"/>
              </a:rPr>
              <a:t> </a:t>
            </a:r>
            <a:r>
              <a:rPr lang="ru-RU" i="1" dirty="0" err="1" smtClean="0">
                <a:latin typeface="Arial" charset="0"/>
              </a:rPr>
              <a:t>cholangio</a:t>
            </a:r>
            <a:r>
              <a:rPr lang="en-US" i="1" dirty="0" smtClean="0">
                <a:latin typeface="Arial" charset="0"/>
              </a:rPr>
              <a:t>-</a:t>
            </a:r>
            <a:r>
              <a:rPr lang="ru-RU" i="1" smtClean="0">
                <a:latin typeface="Arial" charset="0"/>
              </a:rPr>
              <a:t>pancreatography</a:t>
            </a:r>
            <a:r>
              <a:rPr lang="ru-RU" i="1" dirty="0" smtClean="0">
                <a:latin typeface="Arial" charset="0"/>
              </a:rPr>
              <a:t> </a:t>
            </a:r>
            <a:r>
              <a:rPr lang="ru-RU" dirty="0" err="1" smtClean="0">
                <a:latin typeface="Arial" charset="0"/>
              </a:rPr>
              <a:t>may</a:t>
            </a:r>
            <a:r>
              <a:rPr lang="ru-RU" dirty="0" smtClean="0">
                <a:latin typeface="Arial" charset="0"/>
              </a:rPr>
              <a:t> </a:t>
            </a:r>
            <a:r>
              <a:rPr lang="ru-RU" dirty="0" err="1" smtClean="0">
                <a:latin typeface="Arial" charset="0"/>
              </a:rPr>
              <a:t>be</a:t>
            </a:r>
            <a:r>
              <a:rPr lang="ru-RU" dirty="0" smtClean="0">
                <a:latin typeface="Arial" charset="0"/>
              </a:rPr>
              <a:t> </a:t>
            </a:r>
            <a:r>
              <a:rPr lang="ru-RU" dirty="0" err="1" smtClean="0">
                <a:latin typeface="Arial" charset="0"/>
              </a:rPr>
              <a:t>used</a:t>
            </a:r>
            <a:r>
              <a:rPr lang="ru-RU" dirty="0" smtClean="0">
                <a:latin typeface="Arial" charset="0"/>
              </a:rPr>
              <a:t> </a:t>
            </a:r>
            <a:r>
              <a:rPr lang="ru-RU" dirty="0" err="1" smtClean="0">
                <a:latin typeface="Arial" charset="0"/>
              </a:rPr>
              <a:t>both</a:t>
            </a:r>
            <a:r>
              <a:rPr lang="ru-RU" dirty="0" smtClean="0">
                <a:latin typeface="Arial" charset="0"/>
              </a:rPr>
              <a:t> </a:t>
            </a:r>
            <a:r>
              <a:rPr lang="ru-RU" dirty="0" err="1" smtClean="0">
                <a:latin typeface="Arial" charset="0"/>
              </a:rPr>
              <a:t>to</a:t>
            </a:r>
            <a:r>
              <a:rPr lang="ru-RU" dirty="0" smtClean="0">
                <a:latin typeface="Arial" charset="0"/>
              </a:rPr>
              <a:t> </a:t>
            </a:r>
            <a:r>
              <a:rPr lang="ru-RU" dirty="0" err="1" smtClean="0">
                <a:latin typeface="Arial" charset="0"/>
              </a:rPr>
              <a:t>diagnose</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to</a:t>
            </a:r>
            <a:r>
              <a:rPr lang="ru-RU" dirty="0" smtClean="0">
                <a:latin typeface="Arial" charset="0"/>
              </a:rPr>
              <a:t> </a:t>
            </a:r>
            <a:r>
              <a:rPr lang="ru-RU" dirty="0" err="1" smtClean="0">
                <a:latin typeface="Arial" charset="0"/>
              </a:rPr>
              <a:t>treat</a:t>
            </a:r>
            <a:r>
              <a:rPr lang="ru-RU" dirty="0" smtClean="0">
                <a:latin typeface="Arial" charset="0"/>
              </a:rPr>
              <a:t> </a:t>
            </a:r>
            <a:r>
              <a:rPr lang="ru-RU" dirty="0" err="1" smtClean="0">
                <a:latin typeface="Arial" charset="0"/>
              </a:rPr>
              <a:t>infection</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biliary</a:t>
            </a:r>
            <a:r>
              <a:rPr lang="ru-RU" dirty="0" smtClean="0">
                <a:latin typeface="Arial" charset="0"/>
              </a:rPr>
              <a:t> </a:t>
            </a:r>
            <a:r>
              <a:rPr lang="ru-RU" dirty="0" err="1" smtClean="0">
                <a:latin typeface="Arial" charset="0"/>
              </a:rPr>
              <a:t>system</a:t>
            </a:r>
            <a:r>
              <a:rPr lang="en-US" dirty="0" smtClean="0">
                <a:latin typeface="Arial" charset="0"/>
              </a:rPr>
              <a:t>. </a:t>
            </a:r>
            <a:r>
              <a:rPr lang="ru-RU" dirty="0" err="1" smtClean="0">
                <a:latin typeface="Arial" charset="0"/>
              </a:rPr>
              <a:t>Most</a:t>
            </a:r>
            <a:r>
              <a:rPr lang="ru-RU" dirty="0" smtClean="0">
                <a:latin typeface="Arial" charset="0"/>
              </a:rPr>
              <a:t> </a:t>
            </a:r>
            <a:r>
              <a:rPr lang="ru-RU" dirty="0" err="1" smtClean="0">
                <a:latin typeface="Arial" charset="0"/>
              </a:rPr>
              <a:t>worms</a:t>
            </a:r>
            <a:r>
              <a:rPr lang="ru-RU" dirty="0" smtClean="0">
                <a:latin typeface="Arial" charset="0"/>
              </a:rPr>
              <a:t> </a:t>
            </a:r>
            <a:r>
              <a:rPr lang="ru-RU" dirty="0" err="1" smtClean="0">
                <a:latin typeface="Arial" charset="0"/>
              </a:rPr>
              <a:t>will</a:t>
            </a:r>
            <a:r>
              <a:rPr lang="ru-RU" dirty="0" smtClean="0">
                <a:latin typeface="Arial" charset="0"/>
              </a:rPr>
              <a:t> </a:t>
            </a:r>
            <a:r>
              <a:rPr lang="ru-RU" dirty="0" err="1" smtClean="0">
                <a:latin typeface="Arial" charset="0"/>
              </a:rPr>
              <a:t>spontaneously</a:t>
            </a:r>
            <a:r>
              <a:rPr lang="ru-RU" dirty="0" smtClean="0">
                <a:latin typeface="Arial" charset="0"/>
              </a:rPr>
              <a:t> </a:t>
            </a:r>
            <a:r>
              <a:rPr lang="ru-RU" dirty="0" err="1" smtClean="0">
                <a:latin typeface="Arial" charset="0"/>
              </a:rPr>
              <a:t>migrate</a:t>
            </a:r>
            <a:r>
              <a:rPr lang="ru-RU" dirty="0" smtClean="0">
                <a:latin typeface="Arial" charset="0"/>
              </a:rPr>
              <a:t> </a:t>
            </a:r>
            <a:r>
              <a:rPr lang="ru-RU" dirty="0" err="1" smtClean="0">
                <a:latin typeface="Arial" charset="0"/>
              </a:rPr>
              <a:t>from</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intestines</a:t>
            </a:r>
            <a:r>
              <a:rPr lang="ru-RU" dirty="0" smtClean="0">
                <a:latin typeface="Arial" charset="0"/>
              </a:rPr>
              <a:t> </a:t>
            </a:r>
            <a:r>
              <a:rPr lang="en-US" dirty="0" smtClean="0">
                <a:latin typeface="Arial" charset="0"/>
              </a:rPr>
              <a:t>&amp;</a:t>
            </a:r>
            <a:r>
              <a:rPr lang="ru-RU" dirty="0" smtClean="0">
                <a:latin typeface="Arial" charset="0"/>
              </a:rPr>
              <a:t> </a:t>
            </a:r>
            <a:r>
              <a:rPr lang="ru-RU" dirty="0" err="1" smtClean="0">
                <a:latin typeface="Arial" charset="0"/>
              </a:rPr>
              <a:t>biliary</a:t>
            </a:r>
            <a:r>
              <a:rPr lang="ru-RU" dirty="0" smtClean="0">
                <a:latin typeface="Arial" charset="0"/>
              </a:rPr>
              <a:t> </a:t>
            </a:r>
            <a:r>
              <a:rPr lang="ru-RU" dirty="0" err="1" smtClean="0">
                <a:latin typeface="Arial" charset="0"/>
              </a:rPr>
              <a:t>system</a:t>
            </a:r>
            <a:r>
              <a:rPr lang="ru-RU" dirty="0" smtClean="0">
                <a:latin typeface="Arial" charset="0"/>
              </a:rPr>
              <a:t>, </a:t>
            </a:r>
            <a:r>
              <a:rPr lang="ru-RU" dirty="0" err="1" smtClean="0">
                <a:latin typeface="Arial" charset="0"/>
              </a:rPr>
              <a:t>but</a:t>
            </a:r>
            <a:r>
              <a:rPr lang="ru-RU" dirty="0" smtClean="0">
                <a:latin typeface="Arial" charset="0"/>
              </a:rPr>
              <a:t> </a:t>
            </a:r>
            <a:r>
              <a:rPr lang="ru-RU" dirty="0" err="1" smtClean="0">
                <a:latin typeface="Arial" charset="0"/>
              </a:rPr>
              <a:t>surgery</a:t>
            </a:r>
            <a:r>
              <a:rPr lang="ru-RU" dirty="0" smtClean="0">
                <a:latin typeface="Arial" charset="0"/>
              </a:rPr>
              <a:t> </a:t>
            </a:r>
            <a:r>
              <a:rPr lang="ru-RU" dirty="0" err="1" smtClean="0">
                <a:latin typeface="Arial" charset="0"/>
              </a:rPr>
              <a:t>may</a:t>
            </a:r>
            <a:r>
              <a:rPr lang="ru-RU" dirty="0" smtClean="0">
                <a:latin typeface="Arial" charset="0"/>
              </a:rPr>
              <a:t> </a:t>
            </a:r>
            <a:r>
              <a:rPr lang="ru-RU" dirty="0" err="1" smtClean="0">
                <a:latin typeface="Arial" charset="0"/>
              </a:rPr>
              <a:t>be</a:t>
            </a:r>
            <a:r>
              <a:rPr lang="ru-RU" dirty="0" smtClean="0">
                <a:latin typeface="Arial" charset="0"/>
              </a:rPr>
              <a:t> </a:t>
            </a:r>
            <a:r>
              <a:rPr lang="ru-RU" dirty="0" err="1" smtClean="0">
                <a:latin typeface="Arial" charset="0"/>
              </a:rPr>
              <a:t>needed</a:t>
            </a:r>
            <a:r>
              <a:rPr lang="ru-RU" dirty="0" smtClean="0">
                <a:latin typeface="Arial" charset="0"/>
              </a:rPr>
              <a:t> </a:t>
            </a:r>
            <a:r>
              <a:rPr lang="ru-RU" dirty="0" err="1" smtClean="0">
                <a:latin typeface="Arial" charset="0"/>
              </a:rPr>
              <a:t>for</a:t>
            </a:r>
            <a:r>
              <a:rPr lang="ru-RU" dirty="0" smtClean="0">
                <a:latin typeface="Arial" charset="0"/>
              </a:rPr>
              <a:t> </a:t>
            </a:r>
            <a:r>
              <a:rPr lang="ru-RU" dirty="0" err="1" smtClean="0">
                <a:latin typeface="Arial" charset="0"/>
              </a:rPr>
              <a:t>refractory</a:t>
            </a:r>
            <a:r>
              <a:rPr lang="ru-RU" dirty="0" smtClean="0">
                <a:latin typeface="Arial" charset="0"/>
              </a:rPr>
              <a:t> </a:t>
            </a:r>
            <a:r>
              <a:rPr lang="ru-RU" dirty="0" err="1" smtClean="0">
                <a:latin typeface="Arial" charset="0"/>
              </a:rPr>
              <a:t>cases</a:t>
            </a:r>
            <a:r>
              <a:rPr lang="ru-RU" dirty="0" smtClean="0">
                <a:latin typeface="Arial" charset="0"/>
              </a:rPr>
              <a:t>. </a:t>
            </a:r>
            <a:r>
              <a:rPr lang="ru-RU" dirty="0" err="1" smtClean="0">
                <a:latin typeface="Arial" charset="0"/>
              </a:rPr>
              <a:t>Preventive</a:t>
            </a:r>
            <a:r>
              <a:rPr lang="ru-RU" dirty="0" smtClean="0">
                <a:latin typeface="Arial" charset="0"/>
              </a:rPr>
              <a:t> </a:t>
            </a:r>
            <a:r>
              <a:rPr lang="ru-RU" dirty="0" err="1" smtClean="0">
                <a:latin typeface="Arial" charset="0"/>
              </a:rPr>
              <a:t>chemotherapy</a:t>
            </a:r>
            <a:r>
              <a:rPr lang="ru-RU" dirty="0" smtClean="0">
                <a:latin typeface="Arial" charset="0"/>
              </a:rPr>
              <a:t> </a:t>
            </a:r>
            <a:r>
              <a:rPr lang="en-US" dirty="0" smtClean="0">
                <a:latin typeface="Arial" charset="0"/>
              </a:rPr>
              <a:t>is </a:t>
            </a:r>
            <a:r>
              <a:rPr lang="ru-RU" dirty="0" err="1" smtClean="0">
                <a:latin typeface="Arial" charset="0"/>
              </a:rPr>
              <a:t>used</a:t>
            </a:r>
            <a:r>
              <a:rPr lang="ru-RU" dirty="0" smtClean="0">
                <a:latin typeface="Arial" charset="0"/>
              </a:rPr>
              <a:t> </a:t>
            </a:r>
            <a:r>
              <a:rPr lang="ru-RU" dirty="0" err="1" smtClean="0">
                <a:latin typeface="Arial" charset="0"/>
              </a:rPr>
              <a:t>as</a:t>
            </a:r>
            <a:r>
              <a:rPr lang="ru-RU" dirty="0" smtClean="0">
                <a:latin typeface="Arial" charset="0"/>
              </a:rPr>
              <a:t> </a:t>
            </a:r>
            <a:r>
              <a:rPr lang="ru-RU" dirty="0" err="1" smtClean="0">
                <a:latin typeface="Arial" charset="0"/>
              </a:rPr>
              <a:t>a</a:t>
            </a:r>
            <a:r>
              <a:rPr lang="ru-RU" dirty="0" smtClean="0">
                <a:latin typeface="Arial" charset="0"/>
              </a:rPr>
              <a:t> </a:t>
            </a:r>
            <a:r>
              <a:rPr lang="ru-RU" dirty="0" err="1" smtClean="0">
                <a:latin typeface="Arial" charset="0"/>
              </a:rPr>
              <a:t>short-term</a:t>
            </a:r>
            <a:r>
              <a:rPr lang="ru-RU" dirty="0" smtClean="0">
                <a:latin typeface="Arial" charset="0"/>
              </a:rPr>
              <a:t> </a:t>
            </a:r>
            <a:r>
              <a:rPr lang="ru-RU" dirty="0" err="1" smtClean="0">
                <a:latin typeface="Arial" charset="0"/>
              </a:rPr>
              <a:t>strategy</a:t>
            </a:r>
            <a:r>
              <a:rPr lang="ru-RU" dirty="0" smtClean="0">
                <a:latin typeface="Arial" charset="0"/>
              </a:rPr>
              <a:t>, </a:t>
            </a:r>
            <a:r>
              <a:rPr lang="ru-RU" dirty="0" err="1" smtClean="0">
                <a:latin typeface="Arial" charset="0"/>
              </a:rPr>
              <a:t>but</a:t>
            </a:r>
            <a:r>
              <a:rPr lang="ru-RU" dirty="0" smtClean="0">
                <a:latin typeface="Arial" charset="0"/>
              </a:rPr>
              <a:t> </a:t>
            </a:r>
            <a:r>
              <a:rPr lang="ru-RU" dirty="0" err="1" smtClean="0">
                <a:latin typeface="Arial" charset="0"/>
              </a:rPr>
              <a:t>improvements</a:t>
            </a:r>
            <a:r>
              <a:rPr lang="ru-RU" dirty="0" smtClean="0">
                <a:latin typeface="Arial" charset="0"/>
              </a:rPr>
              <a:t> </a:t>
            </a:r>
            <a:r>
              <a:rPr lang="ru-RU" dirty="0" err="1" smtClean="0">
                <a:latin typeface="Arial" charset="0"/>
              </a:rPr>
              <a:t>to</a:t>
            </a:r>
            <a:r>
              <a:rPr lang="ru-RU" dirty="0" smtClean="0">
                <a:latin typeface="Arial" charset="0"/>
              </a:rPr>
              <a:t> </a:t>
            </a:r>
            <a:r>
              <a:rPr lang="ru-RU" dirty="0" err="1" smtClean="0">
                <a:latin typeface="Arial" charset="0"/>
              </a:rPr>
              <a:t>water</a:t>
            </a:r>
            <a:r>
              <a:rPr lang="ru-RU" dirty="0" smtClean="0">
                <a:latin typeface="Arial" charset="0"/>
              </a:rPr>
              <a:t>, </a:t>
            </a:r>
            <a:r>
              <a:rPr lang="ru-RU" dirty="0" err="1" smtClean="0">
                <a:latin typeface="Arial" charset="0"/>
              </a:rPr>
              <a:t>sanitation</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hygiene</a:t>
            </a:r>
            <a:r>
              <a:rPr lang="ru-RU" dirty="0" smtClean="0">
                <a:latin typeface="Arial" charset="0"/>
              </a:rPr>
              <a:t> </a:t>
            </a:r>
            <a:r>
              <a:rPr lang="ru-RU" dirty="0" err="1" smtClean="0">
                <a:latin typeface="Arial" charset="0"/>
              </a:rPr>
              <a:t>are</a:t>
            </a:r>
            <a:r>
              <a:rPr lang="ru-RU" dirty="0" smtClean="0">
                <a:latin typeface="Arial" charset="0"/>
              </a:rPr>
              <a:t> </a:t>
            </a:r>
            <a:r>
              <a:rPr lang="ru-RU" dirty="0" err="1" smtClean="0">
                <a:latin typeface="Arial" charset="0"/>
              </a:rPr>
              <a:t>needed</a:t>
            </a:r>
            <a:r>
              <a:rPr lang="ru-RU" dirty="0" smtClean="0">
                <a:latin typeface="Arial" charset="0"/>
              </a:rPr>
              <a:t> </a:t>
            </a:r>
            <a:r>
              <a:rPr lang="ru-RU" dirty="0" err="1" smtClean="0">
                <a:latin typeface="Arial" charset="0"/>
              </a:rPr>
              <a:t>to</a:t>
            </a:r>
            <a:r>
              <a:rPr lang="ru-RU" dirty="0" smtClean="0">
                <a:latin typeface="Arial" charset="0"/>
              </a:rPr>
              <a:t> </a:t>
            </a:r>
            <a:r>
              <a:rPr lang="ru-RU" dirty="0" err="1" smtClean="0">
                <a:latin typeface="Arial" charset="0"/>
              </a:rPr>
              <a:t>prevent</a:t>
            </a:r>
            <a:r>
              <a:rPr lang="ru-RU" dirty="0" smtClean="0">
                <a:latin typeface="Arial" charset="0"/>
              </a:rPr>
              <a:t> </a:t>
            </a:r>
            <a:r>
              <a:rPr lang="ru-RU" dirty="0" err="1" smtClean="0">
                <a:latin typeface="Arial" charset="0"/>
              </a:rPr>
              <a:t>reinfection</a:t>
            </a:r>
            <a:r>
              <a:rPr lang="en-US" dirty="0" smtClean="0">
                <a:latin typeface="Arial" charset="0"/>
              </a:rPr>
              <a:t>.</a:t>
            </a:r>
            <a:endParaRPr lang="ru-RU" dirty="0" smtClean="0">
              <a:latin typeface="Arial" charset="0"/>
            </a:endParaRPr>
          </a:p>
        </p:txBody>
      </p:sp>
      <p:sp>
        <p:nvSpPr>
          <p:cNvPr id="7" name="Прямокутник 6"/>
          <p:cNvSpPr/>
          <p:nvPr/>
        </p:nvSpPr>
        <p:spPr>
          <a:xfrm>
            <a:off x="0" y="-99392"/>
            <a:ext cx="3419872" cy="1200329"/>
          </a:xfrm>
          <a:prstGeom prst="rect">
            <a:avLst/>
          </a:prstGeom>
        </p:spPr>
        <p:txBody>
          <a:bodyPr wrap="square">
            <a:spAutoFit/>
          </a:bodyPr>
          <a:lstStyle/>
          <a:p>
            <a:pPr lvl="0" eaLnBrk="0" fontAlgn="base" hangingPunct="0">
              <a:spcBef>
                <a:spcPct val="0"/>
              </a:spcBef>
              <a:spcAft>
                <a:spcPct val="0"/>
              </a:spcAft>
            </a:pPr>
            <a:r>
              <a:rPr lang="ru-RU" dirty="0" err="1" smtClean="0">
                <a:latin typeface="Arial" charset="0"/>
              </a:rPr>
              <a:t>Image</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an</a:t>
            </a:r>
            <a:r>
              <a:rPr lang="ru-RU" dirty="0" smtClean="0">
                <a:latin typeface="Arial" charset="0"/>
              </a:rPr>
              <a:t> </a:t>
            </a:r>
            <a:r>
              <a:rPr lang="ru-RU" dirty="0" err="1" smtClean="0">
                <a:latin typeface="Arial" charset="0"/>
              </a:rPr>
              <a:t>unstained</a:t>
            </a:r>
            <a:r>
              <a:rPr lang="ru-RU" dirty="0" smtClean="0">
                <a:latin typeface="Arial" charset="0"/>
              </a:rPr>
              <a:t> </a:t>
            </a:r>
            <a:r>
              <a:rPr lang="ru-RU" dirty="0" err="1" smtClean="0">
                <a:latin typeface="Arial" charset="0"/>
              </a:rPr>
              <a:t>wet</a:t>
            </a:r>
            <a:r>
              <a:rPr lang="ru-RU" dirty="0" smtClean="0">
                <a:latin typeface="Arial" charset="0"/>
              </a:rPr>
              <a:t>-</a:t>
            </a:r>
            <a:r>
              <a:rPr lang="en-US" dirty="0" smtClean="0">
                <a:latin typeface="Arial" charset="0"/>
              </a:rPr>
              <a:t> </a:t>
            </a:r>
            <a:r>
              <a:rPr lang="ru-RU" dirty="0" err="1" smtClean="0">
                <a:latin typeface="Arial" charset="0"/>
              </a:rPr>
              <a:t>mount</a:t>
            </a:r>
            <a:r>
              <a:rPr lang="ru-RU" dirty="0" smtClean="0">
                <a:latin typeface="Arial" charset="0"/>
              </a:rPr>
              <a:t> </a:t>
            </a:r>
            <a:r>
              <a:rPr lang="ru-RU" dirty="0" err="1" smtClean="0">
                <a:latin typeface="Arial" charset="0"/>
              </a:rPr>
              <a:t>preparation</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an</a:t>
            </a:r>
            <a:r>
              <a:rPr lang="ru-RU" dirty="0" smtClean="0">
                <a:latin typeface="Arial" charset="0"/>
              </a:rPr>
              <a:t> </a:t>
            </a:r>
            <a:r>
              <a:rPr lang="ru-RU" dirty="0" err="1" smtClean="0">
                <a:latin typeface="Arial" charset="0"/>
              </a:rPr>
              <a:t>unfertilized</a:t>
            </a:r>
            <a:r>
              <a:rPr lang="ru-RU" dirty="0" smtClean="0">
                <a:latin typeface="Arial" charset="0"/>
              </a:rPr>
              <a:t> </a:t>
            </a:r>
            <a:r>
              <a:rPr lang="ru-RU" i="1" dirty="0" smtClean="0">
                <a:latin typeface="Arial" charset="0"/>
              </a:rPr>
              <a:t>A</a:t>
            </a:r>
            <a:r>
              <a:rPr lang="en-US" i="1" dirty="0" smtClean="0">
                <a:latin typeface="Arial" charset="0"/>
              </a:rPr>
              <a:t>.</a:t>
            </a:r>
            <a:r>
              <a:rPr lang="ru-RU" i="1" dirty="0" smtClean="0">
                <a:latin typeface="Arial" charset="0"/>
              </a:rPr>
              <a:t> </a:t>
            </a:r>
            <a:r>
              <a:rPr lang="ru-RU" i="1" dirty="0" err="1" smtClean="0">
                <a:latin typeface="Arial" charset="0"/>
              </a:rPr>
              <a:t>lumbricoides</a:t>
            </a:r>
            <a:r>
              <a:rPr lang="ru-RU" i="1" dirty="0" smtClean="0">
                <a:latin typeface="Arial" charset="0"/>
              </a:rPr>
              <a:t> </a:t>
            </a:r>
            <a:endParaRPr lang="en-US" i="1" dirty="0" smtClean="0">
              <a:latin typeface="Arial" charset="0"/>
            </a:endParaRPr>
          </a:p>
          <a:p>
            <a:pPr lvl="0" eaLnBrk="0" fontAlgn="base" hangingPunct="0">
              <a:spcBef>
                <a:spcPct val="0"/>
              </a:spcBef>
              <a:spcAft>
                <a:spcPct val="0"/>
              </a:spcAft>
            </a:pPr>
            <a:r>
              <a:rPr lang="ru-RU" dirty="0" err="1" smtClean="0">
                <a:latin typeface="Arial" charset="0"/>
              </a:rPr>
              <a:t>egg</a:t>
            </a:r>
            <a:r>
              <a:rPr lang="ru-RU" dirty="0" smtClean="0">
                <a:latin typeface="Arial" charset="0"/>
              </a:rPr>
              <a:t> </a:t>
            </a:r>
            <a:r>
              <a:rPr lang="ru-RU" dirty="0" err="1" smtClean="0">
                <a:latin typeface="Arial" charset="0"/>
              </a:rPr>
              <a:t>at</a:t>
            </a:r>
            <a:r>
              <a:rPr lang="ru-RU" dirty="0" smtClean="0">
                <a:latin typeface="Arial" charset="0"/>
              </a:rPr>
              <a:t> 400× </a:t>
            </a:r>
            <a:r>
              <a:rPr lang="ru-RU" dirty="0" err="1" smtClean="0">
                <a:latin typeface="Arial" charset="0"/>
              </a:rPr>
              <a:t>magnification</a:t>
            </a:r>
            <a:r>
              <a:rPr lang="ru-RU" dirty="0" smtClean="0">
                <a:latin typeface="Arial" charset="0"/>
              </a:rPr>
              <a:t> </a:t>
            </a:r>
            <a:endParaRPr lang="uk-UA"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Prevention</a:t>
            </a:r>
            <a:endParaRPr lang="uk-UA" dirty="0"/>
          </a:p>
        </p:txBody>
      </p:sp>
      <p:sp>
        <p:nvSpPr>
          <p:cNvPr id="3" name="Місце для вмісту 2"/>
          <p:cNvSpPr>
            <a:spLocks noGrp="1"/>
          </p:cNvSpPr>
          <p:nvPr>
            <p:ph idx="1"/>
          </p:nvPr>
        </p:nvSpPr>
        <p:spPr/>
        <p:txBody>
          <a:bodyPr>
            <a:normAutofit fontScale="62500" lnSpcReduction="20000"/>
          </a:bodyPr>
          <a:lstStyle/>
          <a:p>
            <a:r>
              <a:rPr lang="en-US" dirty="0" smtClean="0"/>
              <a:t>No vaccine against this pathogen is available. Since infection occurs via </a:t>
            </a:r>
            <a:r>
              <a:rPr lang="en-US" dirty="0" err="1" smtClean="0"/>
              <a:t>fecally</a:t>
            </a:r>
            <a:r>
              <a:rPr lang="en-US" dirty="0" smtClean="0"/>
              <a:t> contaminated food and water in endemic environments, several simple solutions have been suggested for the prevention of </a:t>
            </a:r>
            <a:r>
              <a:rPr lang="en-US" i="1" dirty="0" smtClean="0"/>
              <a:t>C. </a:t>
            </a:r>
            <a:r>
              <a:rPr lang="en-US" i="1" dirty="0" err="1" smtClean="0"/>
              <a:t>cayetanensis</a:t>
            </a:r>
            <a:r>
              <a:rPr lang="en-US" dirty="0" smtClean="0"/>
              <a:t> infections. The simplest is to warn travelers not to visit regions where the protozoan is endemic (in general, tropical and subtropical regions where sanitation is poor, such as Peru, Brazil, and Haiti), especially when the season is best for spreading: Travelers also should be aware that treatment of water or food with chlorine or iodine is unlikely to kill </a:t>
            </a:r>
            <a:r>
              <a:rPr lang="en-US" i="1" dirty="0" err="1" smtClean="0"/>
              <a:t>Cyclospora</a:t>
            </a:r>
            <a:r>
              <a:rPr lang="en-US" dirty="0" smtClean="0"/>
              <a:t> </a:t>
            </a:r>
            <a:r>
              <a:rPr lang="en-US" dirty="0" err="1" smtClean="0"/>
              <a:t>oocysts</a:t>
            </a:r>
            <a:r>
              <a:rPr lang="en-US" dirty="0" smtClean="0"/>
              <a:t>.</a:t>
            </a:r>
            <a:r>
              <a:rPr lang="en-US" baseline="30000" dirty="0" smtClean="0"/>
              <a:t> </a:t>
            </a:r>
            <a:r>
              <a:rPr lang="en-US" dirty="0" smtClean="0"/>
              <a:t>Additionally, better health practices in the originating agricultural setting—such as making sure produce watering systems are not pulling water that has access to human feces. Additionally, using filtering systems such as a 1 micron absolute carbon filtration system will reduce the presence of </a:t>
            </a:r>
            <a:r>
              <a:rPr lang="en-US" i="1" dirty="0" err="1" smtClean="0"/>
              <a:t>Cyclospora</a:t>
            </a:r>
            <a:r>
              <a:rPr lang="en-US" dirty="0" smtClean="0"/>
              <a:t>, drastically decreasing the incidence of the spread of this parasite.</a:t>
            </a:r>
            <a:r>
              <a:rPr lang="en-US" baseline="30000" dirty="0" smtClean="0"/>
              <a:t> </a:t>
            </a:r>
            <a:r>
              <a:rPr lang="en-US" dirty="0" smtClean="0"/>
              <a:t>The odds of becoming infected with </a:t>
            </a:r>
            <a:r>
              <a:rPr lang="en-US" i="1" dirty="0" err="1" smtClean="0"/>
              <a:t>Cyclospora</a:t>
            </a:r>
            <a:r>
              <a:rPr lang="en-US" dirty="0" smtClean="0"/>
              <a:t>, and many other </a:t>
            </a:r>
            <a:r>
              <a:rPr lang="en-US" dirty="0" err="1" smtClean="0"/>
              <a:t>foodborne</a:t>
            </a:r>
            <a:r>
              <a:rPr lang="en-US" dirty="0" smtClean="0"/>
              <a:t> pathogens, can be greatly diminished by thoroughly washing fruits and vegetables in clean water prior to consumption. However, it should be noted that simply washing foods does not remove 100% of the </a:t>
            </a:r>
            <a:r>
              <a:rPr lang="en-US" dirty="0" err="1" smtClean="0"/>
              <a:t>oocysts</a:t>
            </a:r>
            <a:r>
              <a:rPr lang="en-US" dirty="0" smtClean="0"/>
              <a:t> present.</a:t>
            </a:r>
            <a:endParaRPr lang="uk-UA"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descr="儿童脾肿大-4"/>
          <p:cNvPicPr>
            <a:picLocks noChangeAspect="1" noChangeArrowheads="1"/>
          </p:cNvPicPr>
          <p:nvPr/>
        </p:nvPicPr>
        <p:blipFill>
          <a:blip r:embed="rId2" cstate="print"/>
          <a:srcRect/>
          <a:stretch>
            <a:fillRect/>
          </a:stretch>
        </p:blipFill>
        <p:spPr bwMode="auto">
          <a:xfrm>
            <a:off x="952500" y="1196975"/>
            <a:ext cx="1747838" cy="3200400"/>
          </a:xfrm>
          <a:prstGeom prst="rect">
            <a:avLst/>
          </a:prstGeom>
          <a:noFill/>
          <a:ln w="9525">
            <a:noFill/>
            <a:miter lim="800000"/>
            <a:headEnd/>
            <a:tailEnd/>
          </a:ln>
        </p:spPr>
      </p:pic>
      <p:pic>
        <p:nvPicPr>
          <p:cNvPr id="32771" name="Picture 5" descr="儿童脾肿大-2"/>
          <p:cNvPicPr>
            <a:picLocks noChangeAspect="1" noChangeArrowheads="1"/>
          </p:cNvPicPr>
          <p:nvPr/>
        </p:nvPicPr>
        <p:blipFill>
          <a:blip r:embed="rId3" cstate="print"/>
          <a:srcRect/>
          <a:stretch>
            <a:fillRect/>
          </a:stretch>
        </p:blipFill>
        <p:spPr bwMode="auto">
          <a:xfrm>
            <a:off x="2700338" y="1330325"/>
            <a:ext cx="3962400" cy="3035300"/>
          </a:xfrm>
          <a:prstGeom prst="rect">
            <a:avLst/>
          </a:prstGeom>
          <a:noFill/>
          <a:ln w="9525">
            <a:noFill/>
            <a:miter lim="800000"/>
            <a:headEnd/>
            <a:tailEnd/>
          </a:ln>
        </p:spPr>
      </p:pic>
      <p:pic>
        <p:nvPicPr>
          <p:cNvPr id="32772" name="Picture 6" descr="侏儒"/>
          <p:cNvPicPr>
            <a:picLocks noChangeAspect="1" noChangeArrowheads="1"/>
          </p:cNvPicPr>
          <p:nvPr/>
        </p:nvPicPr>
        <p:blipFill>
          <a:blip r:embed="rId4" cstate="print"/>
          <a:srcRect/>
          <a:stretch>
            <a:fillRect/>
          </a:stretch>
        </p:blipFill>
        <p:spPr bwMode="auto">
          <a:xfrm>
            <a:off x="6659563" y="1196975"/>
            <a:ext cx="1812925" cy="3168650"/>
          </a:xfrm>
          <a:prstGeom prst="rect">
            <a:avLst/>
          </a:prstGeom>
          <a:noFill/>
          <a:ln w="9525">
            <a:noFill/>
            <a:miter lim="800000"/>
            <a:headEnd/>
            <a:tailEnd/>
          </a:ln>
        </p:spPr>
      </p:pic>
      <p:pic>
        <p:nvPicPr>
          <p:cNvPr id="32773" name="Picture 7" descr="体检"/>
          <p:cNvPicPr>
            <a:picLocks noChangeAspect="1" noChangeArrowheads="1"/>
          </p:cNvPicPr>
          <p:nvPr/>
        </p:nvPicPr>
        <p:blipFill>
          <a:blip r:embed="rId5" cstate="print"/>
          <a:srcRect/>
          <a:stretch>
            <a:fillRect/>
          </a:stretch>
        </p:blipFill>
        <p:spPr bwMode="auto">
          <a:xfrm>
            <a:off x="179388" y="4365625"/>
            <a:ext cx="3048000" cy="2178050"/>
          </a:xfrm>
          <a:prstGeom prst="rect">
            <a:avLst/>
          </a:prstGeom>
          <a:noFill/>
          <a:ln w="9525">
            <a:noFill/>
            <a:miter lim="800000"/>
            <a:headEnd/>
            <a:tailEnd/>
          </a:ln>
        </p:spPr>
      </p:pic>
      <p:pic>
        <p:nvPicPr>
          <p:cNvPr id="32774" name="Picture 8" descr="儿童脾肿大-3"/>
          <p:cNvPicPr>
            <a:picLocks noChangeAspect="1" noChangeArrowheads="1"/>
          </p:cNvPicPr>
          <p:nvPr/>
        </p:nvPicPr>
        <p:blipFill>
          <a:blip r:embed="rId6" cstate="print"/>
          <a:srcRect/>
          <a:stretch>
            <a:fillRect/>
          </a:stretch>
        </p:blipFill>
        <p:spPr bwMode="auto">
          <a:xfrm>
            <a:off x="3203575" y="4365625"/>
            <a:ext cx="2971800" cy="2157413"/>
          </a:xfrm>
          <a:prstGeom prst="rect">
            <a:avLst/>
          </a:prstGeom>
          <a:noFill/>
          <a:ln w="9525">
            <a:noFill/>
            <a:miter lim="800000"/>
            <a:headEnd/>
            <a:tailEnd/>
          </a:ln>
        </p:spPr>
      </p:pic>
      <p:pic>
        <p:nvPicPr>
          <p:cNvPr id="32775" name="Picture 9" descr="儿童脾肿大-1">
            <a:hlinkClick r:id="rId7" action="ppaction://hlinksldjump"/>
          </p:cNvPr>
          <p:cNvPicPr>
            <a:picLocks noChangeAspect="1" noChangeArrowheads="1"/>
          </p:cNvPicPr>
          <p:nvPr/>
        </p:nvPicPr>
        <p:blipFill>
          <a:blip r:embed="rId8" cstate="print"/>
          <a:srcRect/>
          <a:stretch>
            <a:fillRect/>
          </a:stretch>
        </p:blipFill>
        <p:spPr bwMode="auto">
          <a:xfrm>
            <a:off x="6156325" y="4365625"/>
            <a:ext cx="2895600" cy="2151063"/>
          </a:xfrm>
          <a:prstGeom prst="rect">
            <a:avLst/>
          </a:prstGeom>
          <a:noFill/>
          <a:ln w="9525">
            <a:noFill/>
            <a:miter lim="800000"/>
            <a:headEnd/>
            <a:tailEnd/>
          </a:ln>
        </p:spPr>
      </p:pic>
      <p:sp>
        <p:nvSpPr>
          <p:cNvPr id="32778" name="Text Box 39"/>
          <p:cNvSpPr txBox="1">
            <a:spLocks noChangeArrowheads="1"/>
          </p:cNvSpPr>
          <p:nvPr/>
        </p:nvSpPr>
        <p:spPr bwMode="auto">
          <a:xfrm>
            <a:off x="1692275" y="115888"/>
            <a:ext cx="5976938" cy="946150"/>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spcBef>
                <a:spcPct val="50000"/>
              </a:spcBef>
              <a:defRPr/>
            </a:pPr>
            <a:r>
              <a:rPr lang="en-GB" altLang="zh-CN" sz="2800" b="1" smtClean="0">
                <a:solidFill>
                  <a:schemeClr val="hlink"/>
                </a:solidFill>
                <a:effectLst>
                  <a:outerShdw blurRad="38100" dist="38100" dir="2700000" algn="tl">
                    <a:srgbClr val="FFFFFF"/>
                  </a:outerShdw>
                </a:effectLst>
                <a:latin typeface="Times New Roman" pitchFamily="18" charset="0"/>
              </a:rPr>
              <a:t>Children under 5 are the major at risk group in malarious regions.</a:t>
            </a:r>
            <a:r>
              <a:rPr lang="en-GB" altLang="zh-CN" sz="2400" b="1" smtClean="0">
                <a:solidFill>
                  <a:schemeClr val="hlink"/>
                </a:solidFill>
                <a:effectLst>
                  <a:outerShdw blurRad="38100" dist="38100" dir="2700000" algn="tl">
                    <a:srgbClr val="FFFFFF"/>
                  </a:outerShdw>
                </a:effectLst>
                <a:latin typeface="Times New Roman" pitchFamily="18" charset="0"/>
              </a:rPr>
              <a:t> </a:t>
            </a:r>
            <a:endParaRPr lang="en-US" sz="2400" b="1" u="sng" smtClean="0">
              <a:solidFill>
                <a:schemeClr val="hlink"/>
              </a:solidFill>
              <a:effectLst>
                <a:outerShdw blurRad="38100" dist="38100" dir="2700000" algn="tl">
                  <a:srgbClr val="FFFFFF"/>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046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Malaria</a:t>
            </a:r>
            <a:endParaRPr lang="ru-RU" dirty="0"/>
          </a:p>
        </p:txBody>
      </p:sp>
      <p:sp>
        <p:nvSpPr>
          <p:cNvPr id="3" name="Содержимое 2"/>
          <p:cNvSpPr>
            <a:spLocks noGrp="1"/>
          </p:cNvSpPr>
          <p:nvPr>
            <p:ph idx="1"/>
          </p:nvPr>
        </p:nvSpPr>
        <p:spPr>
          <a:xfrm>
            <a:off x="0" y="476672"/>
            <a:ext cx="9144000" cy="6381328"/>
          </a:xfrm>
        </p:spPr>
        <p:txBody>
          <a:bodyPr>
            <a:normAutofit fontScale="85000" lnSpcReduction="10000"/>
          </a:bodyPr>
          <a:lstStyle/>
          <a:p>
            <a:pPr>
              <a:buNone/>
            </a:pPr>
            <a:r>
              <a:rPr lang="en-US" dirty="0" smtClean="0"/>
              <a:t>1931 – L.B. Hackett demonstrates existence of sibling species in the </a:t>
            </a:r>
            <a:r>
              <a:rPr lang="en-US" i="1" dirty="0" smtClean="0"/>
              <a:t>Anopheles </a:t>
            </a:r>
            <a:r>
              <a:rPr lang="en-US" i="1" dirty="0" err="1" smtClean="0"/>
              <a:t>maculopennis</a:t>
            </a:r>
            <a:r>
              <a:rPr lang="en-US" i="1" dirty="0" smtClean="0"/>
              <a:t> </a:t>
            </a:r>
            <a:r>
              <a:rPr lang="en-US" dirty="0" smtClean="0"/>
              <a:t>complex </a:t>
            </a:r>
          </a:p>
          <a:p>
            <a:pPr>
              <a:buNone/>
            </a:pPr>
            <a:r>
              <a:rPr lang="en-US" dirty="0" smtClean="0"/>
              <a:t>1940s – </a:t>
            </a:r>
            <a:r>
              <a:rPr lang="en-US" b="1" dirty="0" smtClean="0"/>
              <a:t>F.L. </a:t>
            </a:r>
            <a:r>
              <a:rPr lang="en-US" b="1" dirty="0" err="1" smtClean="0"/>
              <a:t>Soper</a:t>
            </a:r>
            <a:r>
              <a:rPr lang="en-US" b="1" dirty="0" smtClean="0"/>
              <a:t> </a:t>
            </a:r>
            <a:r>
              <a:rPr lang="en-US" dirty="0" smtClean="0"/>
              <a:t>campaigns to control </a:t>
            </a:r>
            <a:r>
              <a:rPr lang="en-US" i="1" dirty="0" smtClean="0"/>
              <a:t>Anopheles</a:t>
            </a:r>
            <a:r>
              <a:rPr lang="en-US" dirty="0" smtClean="0"/>
              <a:t> using residual </a:t>
            </a:r>
            <a:r>
              <a:rPr lang="en-US" b="1" dirty="0" smtClean="0"/>
              <a:t>spraying of homes with DDT </a:t>
            </a:r>
            <a:r>
              <a:rPr lang="en-US" dirty="0" smtClean="0"/>
              <a:t>to reduce malaria transmission </a:t>
            </a:r>
          </a:p>
          <a:p>
            <a:pPr>
              <a:buNone/>
            </a:pPr>
            <a:r>
              <a:rPr lang="en-US" b="1" dirty="0" smtClean="0"/>
              <a:t>1951</a:t>
            </a:r>
            <a:r>
              <a:rPr lang="en-US" dirty="0" smtClean="0"/>
              <a:t> – </a:t>
            </a:r>
            <a:r>
              <a:rPr lang="en-US" i="1" dirty="0" smtClean="0"/>
              <a:t>Anopheles</a:t>
            </a:r>
            <a:r>
              <a:rPr lang="en-US" dirty="0" smtClean="0"/>
              <a:t> mosquitoes develop </a:t>
            </a:r>
            <a:r>
              <a:rPr lang="en-US" b="1" dirty="0" smtClean="0"/>
              <a:t>resistance to DDT </a:t>
            </a:r>
          </a:p>
          <a:p>
            <a:pPr>
              <a:buNone/>
            </a:pPr>
            <a:r>
              <a:rPr lang="en-US" dirty="0" smtClean="0"/>
              <a:t>1955 – World Health Organization announces global malaria eradication program based on treatment of people with </a:t>
            </a:r>
            <a:r>
              <a:rPr lang="en-US" b="1" dirty="0" err="1" smtClean="0"/>
              <a:t>chloroquine</a:t>
            </a:r>
            <a:r>
              <a:rPr lang="en-US" b="1" dirty="0" smtClean="0"/>
              <a:t> and DDT </a:t>
            </a:r>
            <a:r>
              <a:rPr lang="en-US" dirty="0" smtClean="0"/>
              <a:t>spraying of homes </a:t>
            </a:r>
          </a:p>
          <a:p>
            <a:pPr>
              <a:buNone/>
            </a:pPr>
            <a:r>
              <a:rPr lang="en-US" b="1" dirty="0" smtClean="0"/>
              <a:t>1969 </a:t>
            </a:r>
            <a:r>
              <a:rPr lang="en-US" dirty="0" smtClean="0"/>
              <a:t>–</a:t>
            </a:r>
            <a:r>
              <a:rPr lang="en-US" b="1" dirty="0" smtClean="0"/>
              <a:t>resistance to </a:t>
            </a:r>
            <a:r>
              <a:rPr lang="en-US" b="1" dirty="0" err="1" smtClean="0"/>
              <a:t>chloroquine</a:t>
            </a:r>
            <a:r>
              <a:rPr lang="en-US" b="1" dirty="0" smtClean="0"/>
              <a:t> and mosquito resistance to DDT</a:t>
            </a:r>
            <a:r>
              <a:rPr lang="en-US" dirty="0" smtClean="0"/>
              <a:t>, WHO revises policy on malaria eradication </a:t>
            </a:r>
          </a:p>
          <a:p>
            <a:pPr>
              <a:buNone/>
            </a:pPr>
            <a:r>
              <a:rPr lang="en-US" dirty="0" smtClean="0"/>
              <a:t>1976 – </a:t>
            </a:r>
            <a:r>
              <a:rPr lang="en-US" b="1" dirty="0" smtClean="0"/>
              <a:t>W. </a:t>
            </a:r>
            <a:r>
              <a:rPr lang="en-US" b="1" dirty="0" err="1" smtClean="0"/>
              <a:t>Trager</a:t>
            </a:r>
            <a:r>
              <a:rPr lang="en-US" b="1" dirty="0" smtClean="0"/>
              <a:t> &amp; J. Jensen </a:t>
            </a:r>
            <a:r>
              <a:rPr lang="en-US" dirty="0" smtClean="0"/>
              <a:t>successfully cultivate </a:t>
            </a:r>
            <a:r>
              <a:rPr lang="en-US" dirty="0" err="1" smtClean="0"/>
              <a:t>erythrocytic</a:t>
            </a:r>
            <a:r>
              <a:rPr lang="en-US" dirty="0" smtClean="0"/>
              <a:t> stages of malaria </a:t>
            </a:r>
            <a:r>
              <a:rPr lang="en-US" i="1" dirty="0" smtClean="0"/>
              <a:t>in vitro </a:t>
            </a:r>
          </a:p>
          <a:p>
            <a:pPr>
              <a:buNone/>
            </a:pPr>
            <a:r>
              <a:rPr lang="en-US" dirty="0" smtClean="0"/>
              <a:t>1980s – </a:t>
            </a:r>
            <a:r>
              <a:rPr lang="en-US" dirty="0" err="1" smtClean="0"/>
              <a:t>pyrethrin</a:t>
            </a:r>
            <a:r>
              <a:rPr lang="en-US" dirty="0" smtClean="0"/>
              <a:t>-impregnated nets in Africa for malaria control</a:t>
            </a:r>
            <a:endParaRPr lang="ru-RU" dirty="0" smtClean="0"/>
          </a:p>
          <a:p>
            <a:endParaRPr lang="en-US" dirty="0" smtClean="0"/>
          </a:p>
          <a:p>
            <a:endParaRPr lang="en-US" dirty="0" smtClean="0"/>
          </a:p>
          <a:p>
            <a:endParaRPr lang="ru-RU"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9269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Species and geography of malaria</a:t>
            </a:r>
            <a:endParaRPr lang="uk-UA" dirty="0"/>
          </a:p>
        </p:txBody>
      </p:sp>
      <p:sp>
        <p:nvSpPr>
          <p:cNvPr id="3" name="Місце для вмісту 2"/>
          <p:cNvSpPr>
            <a:spLocks noGrp="1"/>
          </p:cNvSpPr>
          <p:nvPr>
            <p:ph idx="1"/>
          </p:nvPr>
        </p:nvSpPr>
        <p:spPr>
          <a:xfrm>
            <a:off x="0" y="764704"/>
            <a:ext cx="9144000" cy="6093296"/>
          </a:xfrm>
        </p:spPr>
        <p:txBody>
          <a:bodyPr>
            <a:normAutofit fontScale="92500" lnSpcReduction="10000"/>
          </a:bodyPr>
          <a:lstStyle/>
          <a:p>
            <a:r>
              <a:rPr lang="en-US" b="1" i="1" dirty="0" smtClean="0"/>
              <a:t>Plasmodium </a:t>
            </a:r>
            <a:r>
              <a:rPr lang="en-US" b="1" i="1" dirty="0" err="1" smtClean="0"/>
              <a:t>falciparum</a:t>
            </a:r>
            <a:r>
              <a:rPr lang="en-US" b="1" dirty="0" smtClean="0"/>
              <a:t> </a:t>
            </a:r>
            <a:r>
              <a:rPr lang="en-US" dirty="0" smtClean="0"/>
              <a:t>- 85 % of the malaria cases. The 3 less common and less dangerous </a:t>
            </a:r>
            <a:r>
              <a:rPr lang="en-US" i="1" dirty="0" smtClean="0"/>
              <a:t>Plasmodium</a:t>
            </a:r>
            <a:r>
              <a:rPr lang="en-US" dirty="0" smtClean="0"/>
              <a:t> species are: </a:t>
            </a:r>
            <a:r>
              <a:rPr lang="en-US" b="1" i="1" dirty="0" smtClean="0"/>
              <a:t>P. </a:t>
            </a:r>
            <a:r>
              <a:rPr lang="en-US" b="1" i="1" dirty="0" err="1" smtClean="0"/>
              <a:t>ovale</a:t>
            </a:r>
            <a:r>
              <a:rPr lang="en-US" b="1" dirty="0" smtClean="0"/>
              <a:t>, </a:t>
            </a:r>
            <a:r>
              <a:rPr lang="en-US" b="1" i="1" dirty="0" smtClean="0"/>
              <a:t>P. </a:t>
            </a:r>
            <a:r>
              <a:rPr lang="en-US" b="1" i="1" dirty="0" err="1" smtClean="0"/>
              <a:t>malariae</a:t>
            </a:r>
            <a:r>
              <a:rPr lang="en-US" b="1" dirty="0" smtClean="0"/>
              <a:t>, </a:t>
            </a:r>
            <a:r>
              <a:rPr lang="en-US" b="1" i="1" dirty="0" smtClean="0"/>
              <a:t>P. </a:t>
            </a:r>
            <a:r>
              <a:rPr lang="en-US" b="1" i="1" dirty="0" err="1" smtClean="0"/>
              <a:t>vivax</a:t>
            </a:r>
            <a:r>
              <a:rPr lang="en-US" dirty="0" smtClean="0"/>
              <a:t>. </a:t>
            </a:r>
          </a:p>
          <a:p>
            <a:r>
              <a:rPr lang="en-US" dirty="0" smtClean="0"/>
              <a:t>It infects &gt; </a:t>
            </a:r>
            <a:r>
              <a:rPr lang="en-US" b="1" dirty="0" smtClean="0"/>
              <a:t>200 million people annually</a:t>
            </a:r>
            <a:r>
              <a:rPr lang="en-US" dirty="0" smtClean="0"/>
              <a:t>, mostly in poor tropical &amp; subtropical countries. It is killing &gt; 1 </a:t>
            </a:r>
            <a:r>
              <a:rPr lang="en-US" dirty="0" err="1" smtClean="0"/>
              <a:t>mln</a:t>
            </a:r>
            <a:r>
              <a:rPr lang="en-US" dirty="0" smtClean="0"/>
              <a:t>. people/year. </a:t>
            </a:r>
          </a:p>
          <a:p>
            <a:r>
              <a:rPr lang="en-US" dirty="0" smtClean="0"/>
              <a:t>90 % of the deaths occur south of the Sahara desert and most in under 5-year-old children. Malaria occurs in South &amp; South-East Asia, Central &amp; South America, the Caribbean &amp; the Middle East. </a:t>
            </a:r>
          </a:p>
          <a:p>
            <a:r>
              <a:rPr lang="en-US" dirty="0" smtClean="0"/>
              <a:t>Even in tropical areas, malaria does not usually occur at high altitudes (&gt; 1500 m), during colder seasons, in countries of successful malaria programs or in deserts.</a:t>
            </a:r>
            <a:endParaRPr lang="uk-UA"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046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Life cycle</a:t>
            </a:r>
            <a:br>
              <a:rPr lang="en-US" b="1" dirty="0" smtClean="0"/>
            </a:br>
            <a:endParaRPr lang="uk-UA" dirty="0"/>
          </a:p>
        </p:txBody>
      </p:sp>
      <p:sp>
        <p:nvSpPr>
          <p:cNvPr id="3" name="Місце для вмісту 2"/>
          <p:cNvSpPr>
            <a:spLocks noGrp="1"/>
          </p:cNvSpPr>
          <p:nvPr>
            <p:ph idx="1"/>
          </p:nvPr>
        </p:nvSpPr>
        <p:spPr>
          <a:xfrm>
            <a:off x="0" y="476672"/>
            <a:ext cx="9144000" cy="4525963"/>
          </a:xfrm>
        </p:spPr>
        <p:txBody>
          <a:bodyPr>
            <a:noAutofit/>
          </a:bodyPr>
          <a:lstStyle/>
          <a:p>
            <a:pPr marL="0" indent="361950">
              <a:buNone/>
            </a:pPr>
            <a:r>
              <a:rPr lang="en-US" sz="1800" dirty="0" smtClean="0">
                <a:latin typeface="Arial" pitchFamily="34" charset="0"/>
                <a:cs typeface="Arial" pitchFamily="34" charset="0"/>
              </a:rPr>
              <a:t>&gt; 400 </a:t>
            </a:r>
            <a:r>
              <a:rPr lang="en-US" sz="1800" i="1" dirty="0" smtClean="0">
                <a:latin typeface="Arial" pitchFamily="34" charset="0"/>
                <a:cs typeface="Arial" pitchFamily="34" charset="0"/>
              </a:rPr>
              <a:t>Anopheles</a:t>
            </a:r>
            <a:r>
              <a:rPr lang="en-US" sz="1800" dirty="0" smtClean="0">
                <a:latin typeface="Arial" pitchFamily="34" charset="0"/>
                <a:cs typeface="Arial" pitchFamily="34" charset="0"/>
              </a:rPr>
              <a:t> species, ≈ 30–40 transmit malaria. The vector injects (with saliva) "</a:t>
            </a:r>
            <a:r>
              <a:rPr lang="en-US" sz="1800" b="1" dirty="0" err="1" smtClean="0">
                <a:latin typeface="Arial" pitchFamily="34" charset="0"/>
                <a:cs typeface="Arial" pitchFamily="34" charset="0"/>
              </a:rPr>
              <a:t>sporozoites</a:t>
            </a:r>
            <a:r>
              <a:rPr lang="en-US" sz="1800" dirty="0" smtClean="0">
                <a:latin typeface="Arial" pitchFamily="34" charset="0"/>
                <a:cs typeface="Arial" pitchFamily="34" charset="0"/>
              </a:rPr>
              <a:t>" of </a:t>
            </a:r>
            <a:r>
              <a:rPr lang="en-US" sz="1800" i="1" dirty="0" smtClean="0">
                <a:latin typeface="Arial" pitchFamily="34" charset="0"/>
                <a:cs typeface="Arial" pitchFamily="34" charset="0"/>
              </a:rPr>
              <a:t>P. </a:t>
            </a:r>
            <a:r>
              <a:rPr lang="en-US" sz="1800" i="1" dirty="0" err="1" smtClean="0">
                <a:latin typeface="Arial" pitchFamily="34" charset="0"/>
                <a:cs typeface="Arial" pitchFamily="34" charset="0"/>
              </a:rPr>
              <a:t>falciparum</a:t>
            </a:r>
            <a:r>
              <a:rPr lang="en-US" sz="1800" dirty="0" smtClean="0">
                <a:latin typeface="Arial" pitchFamily="34" charset="0"/>
                <a:cs typeface="Arial" pitchFamily="34" charset="0"/>
              </a:rPr>
              <a:t> into </a:t>
            </a:r>
            <a:r>
              <a:rPr lang="en-US" sz="1800" b="1" dirty="0" smtClean="0">
                <a:latin typeface="Arial" pitchFamily="34" charset="0"/>
                <a:cs typeface="Arial" pitchFamily="34" charset="0"/>
              </a:rPr>
              <a:t>human</a:t>
            </a:r>
            <a:r>
              <a:rPr lang="en-US" sz="1800" dirty="0" smtClean="0">
                <a:latin typeface="Arial" pitchFamily="34" charset="0"/>
                <a:cs typeface="Arial" pitchFamily="34" charset="0"/>
              </a:rPr>
              <a:t> while taking a blood. A </a:t>
            </a:r>
            <a:r>
              <a:rPr lang="en-US" sz="1800" b="1" dirty="0" err="1" smtClean="0">
                <a:latin typeface="Arial" pitchFamily="34" charset="0"/>
                <a:cs typeface="Arial" pitchFamily="34" charset="0"/>
              </a:rPr>
              <a:t>sporozoite</a:t>
            </a:r>
            <a:r>
              <a:rPr lang="en-US" sz="1800" dirty="0" smtClean="0">
                <a:latin typeface="Arial" pitchFamily="34" charset="0"/>
                <a:cs typeface="Arial" pitchFamily="34" charset="0"/>
              </a:rPr>
              <a:t> invades a human liver cell, in which matures into a "</a:t>
            </a:r>
            <a:r>
              <a:rPr lang="en-US" sz="1800" b="1" dirty="0" err="1" smtClean="0">
                <a:latin typeface="Arial" pitchFamily="34" charset="0"/>
                <a:cs typeface="Arial" pitchFamily="34" charset="0"/>
              </a:rPr>
              <a:t>schizont</a:t>
            </a:r>
            <a:r>
              <a:rPr lang="en-US" sz="1800" dirty="0" smtClean="0">
                <a:latin typeface="Arial" pitchFamily="34" charset="0"/>
                <a:cs typeface="Arial" pitchFamily="34" charset="0"/>
              </a:rPr>
              <a:t>“ → 30 000–40 000 "</a:t>
            </a:r>
            <a:r>
              <a:rPr lang="en-US" sz="1800" b="1" dirty="0" err="1" smtClean="0">
                <a:latin typeface="Arial" pitchFamily="34" charset="0"/>
                <a:cs typeface="Arial" pitchFamily="34" charset="0"/>
              </a:rPr>
              <a:t>merozoites</a:t>
            </a:r>
            <a:r>
              <a:rPr lang="en-US" sz="1800" dirty="0" smtClean="0">
                <a:latin typeface="Arial" pitchFamily="34" charset="0"/>
                <a:cs typeface="Arial" pitchFamily="34" charset="0"/>
              </a:rPr>
              <a:t>" </a:t>
            </a:r>
            <a:r>
              <a:rPr lang="en-US" sz="1800" b="1" dirty="0" smtClean="0">
                <a:latin typeface="Arial" pitchFamily="34" charset="0"/>
                <a:cs typeface="Arial" pitchFamily="34" charset="0"/>
              </a:rPr>
              <a:t>(daughter cells) </a:t>
            </a:r>
            <a:r>
              <a:rPr lang="en-US" sz="1800" dirty="0" smtClean="0">
                <a:latin typeface="Arial" pitchFamily="34" charset="0"/>
                <a:cs typeface="Arial" pitchFamily="34" charset="0"/>
              </a:rPr>
              <a:t>within 6 days. The </a:t>
            </a:r>
            <a:r>
              <a:rPr lang="en-US" sz="1800" b="1" dirty="0" err="1" smtClean="0">
                <a:latin typeface="Arial" pitchFamily="34" charset="0"/>
                <a:cs typeface="Arial" pitchFamily="34" charset="0"/>
              </a:rPr>
              <a:t>merozoites</a:t>
            </a:r>
            <a:r>
              <a:rPr lang="en-US" sz="1800" dirty="0" smtClean="0">
                <a:latin typeface="Arial" pitchFamily="34" charset="0"/>
                <a:cs typeface="Arial" pitchFamily="34" charset="0"/>
              </a:rPr>
              <a:t> burst out and invade </a:t>
            </a:r>
            <a:r>
              <a:rPr lang="en-US" sz="1800" b="1" dirty="0" smtClean="0">
                <a:latin typeface="Arial" pitchFamily="34" charset="0"/>
                <a:cs typeface="Arial" pitchFamily="34" charset="0"/>
              </a:rPr>
              <a:t>red</a:t>
            </a:r>
            <a:r>
              <a:rPr lang="en-US" sz="1800" dirty="0" smtClean="0">
                <a:latin typeface="Arial" pitchFamily="34" charset="0"/>
                <a:cs typeface="Arial" pitchFamily="34" charset="0"/>
              </a:rPr>
              <a:t> </a:t>
            </a:r>
            <a:r>
              <a:rPr lang="en-US" sz="1800" b="1" dirty="0" smtClean="0">
                <a:latin typeface="Arial" pitchFamily="34" charset="0"/>
                <a:cs typeface="Arial" pitchFamily="34" charset="0"/>
              </a:rPr>
              <a:t>blood cells (RBC). </a:t>
            </a:r>
            <a:r>
              <a:rPr lang="en-US" sz="1800" dirty="0" smtClean="0">
                <a:latin typeface="Arial" pitchFamily="34" charset="0"/>
                <a:cs typeface="Arial" pitchFamily="34" charset="0"/>
              </a:rPr>
              <a:t>Within </a:t>
            </a:r>
            <a:r>
              <a:rPr lang="en-US" sz="1800" b="1" dirty="0" smtClean="0">
                <a:latin typeface="Arial" pitchFamily="34" charset="0"/>
                <a:cs typeface="Arial" pitchFamily="34" charset="0"/>
              </a:rPr>
              <a:t>2 days </a:t>
            </a:r>
            <a:r>
              <a:rPr lang="en-US" sz="1800" b="1" dirty="0" err="1" smtClean="0">
                <a:latin typeface="Arial" pitchFamily="34" charset="0"/>
                <a:cs typeface="Arial" pitchFamily="34" charset="0"/>
              </a:rPr>
              <a:t>merozoite</a:t>
            </a:r>
            <a:r>
              <a:rPr lang="en-US" sz="1800" dirty="0" smtClean="0">
                <a:latin typeface="Arial" pitchFamily="34" charset="0"/>
                <a:cs typeface="Arial" pitchFamily="34" charset="0"/>
              </a:rPr>
              <a:t> transforms into a </a:t>
            </a:r>
            <a:r>
              <a:rPr lang="en-US" sz="1800" b="1" dirty="0" err="1" smtClean="0">
                <a:latin typeface="Arial" pitchFamily="34" charset="0"/>
                <a:cs typeface="Arial" pitchFamily="34" charset="0"/>
              </a:rPr>
              <a:t>trophozoite</a:t>
            </a:r>
            <a:r>
              <a:rPr lang="en-US" sz="1800" dirty="0" smtClean="0">
                <a:latin typeface="Arial" pitchFamily="34" charset="0"/>
                <a:cs typeface="Arial" pitchFamily="34" charset="0"/>
              </a:rPr>
              <a:t>, then into a </a:t>
            </a:r>
            <a:r>
              <a:rPr lang="en-US" sz="1800" b="1" dirty="0" err="1" smtClean="0">
                <a:latin typeface="Arial" pitchFamily="34" charset="0"/>
                <a:cs typeface="Arial" pitchFamily="34" charset="0"/>
              </a:rPr>
              <a:t>schizont</a:t>
            </a:r>
            <a:r>
              <a:rPr lang="en-US" sz="1800" dirty="0" smtClean="0">
                <a:latin typeface="Arial" pitchFamily="34" charset="0"/>
                <a:cs typeface="Arial" pitchFamily="34" charset="0"/>
              </a:rPr>
              <a:t> and finally </a:t>
            </a:r>
            <a:r>
              <a:rPr lang="en-US" sz="1800" b="1" dirty="0" smtClean="0">
                <a:latin typeface="Arial" pitchFamily="34" charset="0"/>
                <a:cs typeface="Arial" pitchFamily="34" charset="0"/>
              </a:rPr>
              <a:t>8–24 new </a:t>
            </a:r>
            <a:r>
              <a:rPr lang="en-US" sz="1800" b="1" dirty="0" err="1" smtClean="0">
                <a:latin typeface="Arial" pitchFamily="34" charset="0"/>
                <a:cs typeface="Arial" pitchFamily="34" charset="0"/>
              </a:rPr>
              <a:t>merozoites</a:t>
            </a:r>
            <a:r>
              <a:rPr lang="en-US" sz="1800" dirty="0" smtClean="0">
                <a:latin typeface="Arial" pitchFamily="34" charset="0"/>
                <a:cs typeface="Arial" pitchFamily="34" charset="0"/>
              </a:rPr>
              <a:t> burst out from the </a:t>
            </a:r>
            <a:r>
              <a:rPr lang="en-US" sz="1800" b="1" dirty="0" err="1" smtClean="0">
                <a:latin typeface="Arial" pitchFamily="34" charset="0"/>
                <a:cs typeface="Arial" pitchFamily="34" charset="0"/>
              </a:rPr>
              <a:t>schizont</a:t>
            </a:r>
            <a:r>
              <a:rPr lang="en-US" sz="1800" dirty="0" smtClean="0">
                <a:latin typeface="Arial" pitchFamily="34" charset="0"/>
                <a:cs typeface="Arial" pitchFamily="34" charset="0"/>
              </a:rPr>
              <a:t> and the RBC as it ruptures. Then the </a:t>
            </a:r>
            <a:r>
              <a:rPr lang="en-US" sz="1800" b="1" dirty="0" err="1" smtClean="0">
                <a:latin typeface="Arial" pitchFamily="34" charset="0"/>
                <a:cs typeface="Arial" pitchFamily="34" charset="0"/>
              </a:rPr>
              <a:t>merozoites</a:t>
            </a:r>
            <a:r>
              <a:rPr lang="en-US" sz="1800" dirty="0" smtClean="0">
                <a:latin typeface="Arial" pitchFamily="34" charset="0"/>
                <a:cs typeface="Arial" pitchFamily="34" charset="0"/>
              </a:rPr>
              <a:t> invade new RBC. </a:t>
            </a:r>
            <a:r>
              <a:rPr lang="en-US" sz="1800" i="1" dirty="0" smtClean="0">
                <a:latin typeface="Arial" pitchFamily="34" charset="0"/>
                <a:cs typeface="Arial" pitchFamily="34" charset="0"/>
              </a:rPr>
              <a:t>P. </a:t>
            </a:r>
            <a:r>
              <a:rPr lang="en-US" sz="1800" i="1" dirty="0" err="1" smtClean="0">
                <a:latin typeface="Arial" pitchFamily="34" charset="0"/>
                <a:cs typeface="Arial" pitchFamily="34" charset="0"/>
              </a:rPr>
              <a:t>falciparum</a:t>
            </a:r>
            <a:r>
              <a:rPr lang="en-US" sz="1800" dirty="0" smtClean="0">
                <a:latin typeface="Arial" pitchFamily="34" charset="0"/>
                <a:cs typeface="Arial" pitchFamily="34" charset="0"/>
              </a:rPr>
              <a:t> can prevent RBC from going to the spleen (where old or damaged RBC are destroyed) by sending </a:t>
            </a:r>
            <a:r>
              <a:rPr lang="en-US" sz="1800" b="1" dirty="0" smtClean="0">
                <a:latin typeface="Arial" pitchFamily="34" charset="0"/>
                <a:cs typeface="Arial" pitchFamily="34" charset="0"/>
              </a:rPr>
              <a:t>adhesive proteins </a:t>
            </a:r>
            <a:r>
              <a:rPr lang="en-US" sz="1800" dirty="0" smtClean="0">
                <a:latin typeface="Arial" pitchFamily="34" charset="0"/>
                <a:cs typeface="Arial" pitchFamily="34" charset="0"/>
              </a:rPr>
              <a:t>to the PM of the RBC. The proteins make the RBC to stick to small blood vessel walls. The clustered red cells might create a blockage in the circulatory system.</a:t>
            </a:r>
          </a:p>
          <a:p>
            <a:pPr marL="0" indent="361950">
              <a:buNone/>
            </a:pPr>
            <a:r>
              <a:rPr lang="en-US" sz="1800" dirty="0" smtClean="0">
                <a:latin typeface="Arial" pitchFamily="34" charset="0"/>
                <a:cs typeface="Arial" pitchFamily="34" charset="0"/>
              </a:rPr>
              <a:t>A </a:t>
            </a:r>
            <a:r>
              <a:rPr lang="en-US" sz="1800" b="1" dirty="0" err="1" smtClean="0">
                <a:latin typeface="Arial" pitchFamily="34" charset="0"/>
                <a:cs typeface="Arial" pitchFamily="34" charset="0"/>
              </a:rPr>
              <a:t>merozoite</a:t>
            </a:r>
            <a:r>
              <a:rPr lang="en-US" sz="1800" dirty="0" smtClean="0">
                <a:latin typeface="Arial" pitchFamily="34" charset="0"/>
                <a:cs typeface="Arial" pitchFamily="34" charset="0"/>
              </a:rPr>
              <a:t> can also develop into 2 kinds of  "</a:t>
            </a:r>
            <a:r>
              <a:rPr lang="en-US" sz="1800" b="1" dirty="0" smtClean="0">
                <a:latin typeface="Arial" pitchFamily="34" charset="0"/>
                <a:cs typeface="Arial" pitchFamily="34" charset="0"/>
              </a:rPr>
              <a:t>gametocytes</a:t>
            </a:r>
            <a:r>
              <a:rPr lang="en-US" sz="1800" dirty="0" smtClean="0">
                <a:latin typeface="Arial" pitchFamily="34" charset="0"/>
                <a:cs typeface="Arial" pitchFamily="34" charset="0"/>
              </a:rPr>
              <a:t>" : </a:t>
            </a:r>
            <a:r>
              <a:rPr lang="en-US" sz="1800" b="1" dirty="0" smtClean="0">
                <a:latin typeface="Arial" pitchFamily="34" charset="0"/>
                <a:cs typeface="Arial" pitchFamily="34" charset="0"/>
              </a:rPr>
              <a:t>♂ </a:t>
            </a:r>
            <a:r>
              <a:rPr lang="en-US" sz="1800" b="1" dirty="0" err="1" smtClean="0">
                <a:latin typeface="Arial" pitchFamily="34" charset="0"/>
                <a:cs typeface="Arial" pitchFamily="34" charset="0"/>
              </a:rPr>
              <a:t>microgametes</a:t>
            </a:r>
            <a:r>
              <a:rPr lang="en-US" sz="1800" dirty="0" smtClean="0">
                <a:latin typeface="Arial" pitchFamily="34" charset="0"/>
                <a:cs typeface="Arial" pitchFamily="34" charset="0"/>
              </a:rPr>
              <a:t> and </a:t>
            </a:r>
            <a:r>
              <a:rPr lang="en-US" sz="1800" b="1" dirty="0" smtClean="0">
                <a:latin typeface="Arial" pitchFamily="34" charset="0"/>
                <a:cs typeface="Arial" pitchFamily="34" charset="0"/>
              </a:rPr>
              <a:t>♀</a:t>
            </a:r>
            <a:r>
              <a:rPr lang="en-US" sz="1800" dirty="0" smtClean="0">
                <a:latin typeface="Arial" pitchFamily="34" charset="0"/>
                <a:cs typeface="Arial" pitchFamily="34" charset="0"/>
              </a:rPr>
              <a:t> </a:t>
            </a:r>
            <a:r>
              <a:rPr lang="en-US" sz="1800" b="1" dirty="0" err="1" smtClean="0">
                <a:latin typeface="Arial" pitchFamily="34" charset="0"/>
                <a:cs typeface="Arial" pitchFamily="34" charset="0"/>
              </a:rPr>
              <a:t>macrogametes</a:t>
            </a:r>
            <a:r>
              <a:rPr lang="en-US" sz="1800" dirty="0" smtClean="0">
                <a:latin typeface="Arial" pitchFamily="34" charset="0"/>
                <a:cs typeface="Arial" pitchFamily="34" charset="0"/>
              </a:rPr>
              <a:t>, infecting a </a:t>
            </a:r>
            <a:r>
              <a:rPr lang="en-US" sz="1800" b="1" dirty="0" smtClean="0">
                <a:latin typeface="Arial" pitchFamily="34" charset="0"/>
                <a:cs typeface="Arial" pitchFamily="34" charset="0"/>
              </a:rPr>
              <a:t>mosquito</a:t>
            </a:r>
            <a:r>
              <a:rPr lang="en-US" sz="1800" dirty="0" smtClean="0">
                <a:latin typeface="Arial" pitchFamily="34" charset="0"/>
                <a:cs typeface="Arial" pitchFamily="34" charset="0"/>
              </a:rPr>
              <a:t>, when it drinks blood. In mosquito's </a:t>
            </a:r>
            <a:r>
              <a:rPr lang="en-US" sz="1800" b="1" dirty="0" err="1" smtClean="0">
                <a:latin typeface="Arial" pitchFamily="34" charset="0"/>
                <a:cs typeface="Arial" pitchFamily="34" charset="0"/>
              </a:rPr>
              <a:t>midgut</a:t>
            </a:r>
            <a:r>
              <a:rPr lang="en-US" sz="1800" dirty="0" smtClean="0">
                <a:latin typeface="Arial" pitchFamily="34" charset="0"/>
                <a:cs typeface="Arial" pitchFamily="34" charset="0"/>
              </a:rPr>
              <a:t>, male &amp; female gametocytes merge into "</a:t>
            </a:r>
            <a:r>
              <a:rPr lang="en-US" sz="1800" b="1" dirty="0" smtClean="0">
                <a:latin typeface="Arial" pitchFamily="34" charset="0"/>
                <a:cs typeface="Arial" pitchFamily="34" charset="0"/>
              </a:rPr>
              <a:t>zygotes</a:t>
            </a:r>
            <a:r>
              <a:rPr lang="en-US" sz="1800" dirty="0" smtClean="0">
                <a:latin typeface="Arial" pitchFamily="34" charset="0"/>
                <a:cs typeface="Arial" pitchFamily="34" charset="0"/>
              </a:rPr>
              <a:t>" which then develop into "</a:t>
            </a:r>
            <a:r>
              <a:rPr lang="en-US" sz="1800" b="1" dirty="0" err="1" smtClean="0">
                <a:latin typeface="Arial" pitchFamily="34" charset="0"/>
                <a:cs typeface="Arial" pitchFamily="34" charset="0"/>
              </a:rPr>
              <a:t>ookinetes</a:t>
            </a:r>
            <a:r>
              <a:rPr lang="en-US" sz="1800" dirty="0" smtClean="0">
                <a:latin typeface="Arial" pitchFamily="34" charset="0"/>
                <a:cs typeface="Arial" pitchFamily="34" charset="0"/>
              </a:rPr>
              <a:t>." The motile </a:t>
            </a:r>
            <a:r>
              <a:rPr lang="en-US" sz="1800" b="1" dirty="0" err="1" smtClean="0">
                <a:latin typeface="Arial" pitchFamily="34" charset="0"/>
                <a:cs typeface="Arial" pitchFamily="34" charset="0"/>
              </a:rPr>
              <a:t>ookinetes</a:t>
            </a:r>
            <a:r>
              <a:rPr lang="en-US" sz="1800" b="1" dirty="0" smtClean="0">
                <a:latin typeface="Arial" pitchFamily="34" charset="0"/>
                <a:cs typeface="Arial" pitchFamily="34" charset="0"/>
              </a:rPr>
              <a:t> penetrate the </a:t>
            </a:r>
            <a:r>
              <a:rPr lang="en-US" sz="1800" b="1" dirty="0" err="1" smtClean="0">
                <a:latin typeface="Arial" pitchFamily="34" charset="0"/>
                <a:cs typeface="Arial" pitchFamily="34" charset="0"/>
              </a:rPr>
              <a:t>midgut</a:t>
            </a:r>
            <a:r>
              <a:rPr lang="en-US" sz="1800" b="1" dirty="0" smtClean="0">
                <a:latin typeface="Arial" pitchFamily="34" charset="0"/>
                <a:cs typeface="Arial" pitchFamily="34" charset="0"/>
              </a:rPr>
              <a:t> wall</a:t>
            </a:r>
            <a:r>
              <a:rPr lang="en-US" sz="1800" dirty="0" smtClean="0">
                <a:latin typeface="Arial" pitchFamily="34" charset="0"/>
                <a:cs typeface="Arial" pitchFamily="34" charset="0"/>
              </a:rPr>
              <a:t> and develop into "</a:t>
            </a:r>
            <a:r>
              <a:rPr lang="en-US" sz="1800" b="1" dirty="0" err="1" smtClean="0">
                <a:latin typeface="Arial" pitchFamily="34" charset="0"/>
                <a:cs typeface="Arial" pitchFamily="34" charset="0"/>
              </a:rPr>
              <a:t>oocysts</a:t>
            </a:r>
            <a:r>
              <a:rPr lang="en-US" sz="1800" dirty="0" smtClean="0">
                <a:latin typeface="Arial" pitchFamily="34" charset="0"/>
                <a:cs typeface="Arial" pitchFamily="34" charset="0"/>
              </a:rPr>
              <a:t>". These eventually release </a:t>
            </a:r>
            <a:r>
              <a:rPr lang="en-US" sz="1800" b="1" dirty="0" err="1" smtClean="0">
                <a:latin typeface="Arial" pitchFamily="34" charset="0"/>
                <a:cs typeface="Arial" pitchFamily="34" charset="0"/>
              </a:rPr>
              <a:t>sporozoites</a:t>
            </a:r>
            <a:r>
              <a:rPr lang="en-US" sz="1800" dirty="0" smtClean="0">
                <a:latin typeface="Arial" pitchFamily="34" charset="0"/>
                <a:cs typeface="Arial" pitchFamily="34" charset="0"/>
              </a:rPr>
              <a:t>, which migrate into the salivary glands from where they get injected into humans. The development </a:t>
            </a:r>
            <a:r>
              <a:rPr lang="en-US" sz="1800" b="1" dirty="0" smtClean="0">
                <a:latin typeface="Arial" pitchFamily="34" charset="0"/>
                <a:cs typeface="Arial" pitchFamily="34" charset="0"/>
              </a:rPr>
              <a:t>inside a mosquito </a:t>
            </a:r>
            <a:r>
              <a:rPr lang="en-US" sz="1800" dirty="0" smtClean="0">
                <a:latin typeface="Arial" pitchFamily="34" charset="0"/>
                <a:cs typeface="Arial" pitchFamily="34" charset="0"/>
              </a:rPr>
              <a:t>takes ≈ </a:t>
            </a:r>
            <a:r>
              <a:rPr lang="en-US" sz="1800" b="1" dirty="0" smtClean="0">
                <a:latin typeface="Arial" pitchFamily="34" charset="0"/>
                <a:cs typeface="Arial" pitchFamily="34" charset="0"/>
              </a:rPr>
              <a:t>2 weeks. </a:t>
            </a:r>
            <a:r>
              <a:rPr lang="en-US" sz="1800" dirty="0" smtClean="0">
                <a:latin typeface="Arial" pitchFamily="34" charset="0"/>
                <a:cs typeface="Arial" pitchFamily="34" charset="0"/>
              </a:rPr>
              <a:t>Only after that time mosquito can transmit the disease. </a:t>
            </a:r>
            <a:r>
              <a:rPr lang="en-US" sz="1800" b="1" i="1" dirty="0" smtClean="0">
                <a:latin typeface="Arial" pitchFamily="34" charset="0"/>
                <a:cs typeface="Arial" pitchFamily="34" charset="0"/>
              </a:rPr>
              <a:t>P. </a:t>
            </a:r>
            <a:r>
              <a:rPr lang="en-US" sz="1800" b="1" i="1" dirty="0" err="1" smtClean="0">
                <a:latin typeface="Arial" pitchFamily="34" charset="0"/>
                <a:cs typeface="Arial" pitchFamily="34" charset="0"/>
              </a:rPr>
              <a:t>falciparum</a:t>
            </a:r>
            <a:r>
              <a:rPr lang="en-US" sz="1800" b="1" dirty="0" smtClean="0">
                <a:latin typeface="Arial" pitchFamily="34" charset="0"/>
                <a:cs typeface="Arial" pitchFamily="34" charset="0"/>
              </a:rPr>
              <a:t> </a:t>
            </a:r>
            <a:r>
              <a:rPr lang="en-US" sz="1800" dirty="0" smtClean="0">
                <a:latin typeface="Arial" pitchFamily="34" charset="0"/>
                <a:cs typeface="Arial" pitchFamily="34" charset="0"/>
              </a:rPr>
              <a:t>can’t complete its life cycle </a:t>
            </a:r>
            <a:r>
              <a:rPr lang="en-US" sz="1800" b="1" dirty="0" smtClean="0">
                <a:latin typeface="Arial" pitchFamily="34" charset="0"/>
                <a:cs typeface="Arial" pitchFamily="34" charset="0"/>
              </a:rPr>
              <a:t>below 20°C.</a:t>
            </a:r>
            <a:endParaRPr lang="uk-UA" sz="18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descr="plasmodium-life-cycle.gif"/>
          <p:cNvPicPr>
            <a:picLocks noGrp="1" noChangeAspect="1"/>
          </p:cNvPicPr>
          <p:nvPr>
            <p:ph idx="1"/>
          </p:nvPr>
        </p:nvPicPr>
        <p:blipFill>
          <a:blip r:embed="rId2" cstate="print"/>
          <a:stretch>
            <a:fillRect/>
          </a:stretch>
        </p:blipFill>
        <p:spPr>
          <a:xfrm>
            <a:off x="-50669" y="1"/>
            <a:ext cx="8943149" cy="6835004"/>
          </a:xfr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Symptoms</a:t>
            </a:r>
            <a:endParaRPr lang="uk-UA" dirty="0"/>
          </a:p>
        </p:txBody>
      </p:sp>
      <p:sp>
        <p:nvSpPr>
          <p:cNvPr id="3" name="Місце для вмісту 2"/>
          <p:cNvSpPr>
            <a:spLocks noGrp="1"/>
          </p:cNvSpPr>
          <p:nvPr>
            <p:ph idx="1"/>
          </p:nvPr>
        </p:nvSpPr>
        <p:spPr>
          <a:xfrm>
            <a:off x="0" y="476673"/>
            <a:ext cx="9144000" cy="5904656"/>
          </a:xfrm>
        </p:spPr>
        <p:txBody>
          <a:bodyPr>
            <a:normAutofit fontScale="77500" lnSpcReduction="20000"/>
          </a:bodyPr>
          <a:lstStyle/>
          <a:p>
            <a:pPr marL="0">
              <a:spcBef>
                <a:spcPts val="0"/>
              </a:spcBef>
              <a:buNone/>
            </a:pPr>
            <a:r>
              <a:rPr lang="en-US" dirty="0" smtClean="0"/>
              <a:t>     After being bitten by an infected mosquito, symptoms usually begin within </a:t>
            </a:r>
            <a:r>
              <a:rPr lang="en-US" b="1" dirty="0" smtClean="0"/>
              <a:t>10–30 days</a:t>
            </a:r>
            <a:r>
              <a:rPr lang="en-US" dirty="0" smtClean="0"/>
              <a:t>. Malaria can be uncomplicated or severe. </a:t>
            </a:r>
            <a:r>
              <a:rPr lang="en-US" b="1" dirty="0" smtClean="0"/>
              <a:t>Uncomplicated malaria</a:t>
            </a:r>
            <a:r>
              <a:rPr lang="en-US" dirty="0" smtClean="0"/>
              <a:t>: chills, diarrhea, fever, headaches, muscle pain, nausea, sweating, vomiting, weakness.</a:t>
            </a:r>
          </a:p>
          <a:p>
            <a:pPr marL="0">
              <a:spcBef>
                <a:spcPts val="0"/>
              </a:spcBef>
              <a:buNone/>
            </a:pPr>
            <a:r>
              <a:rPr lang="en-US" dirty="0" smtClean="0"/>
              <a:t>Some </a:t>
            </a:r>
            <a:r>
              <a:rPr lang="en-US" b="1" dirty="0" smtClean="0"/>
              <a:t>less noticeable manifestations</a:t>
            </a:r>
            <a:r>
              <a:rPr lang="en-US" dirty="0" smtClean="0"/>
              <a:t>: spleen or liver enlargement; increased breathing frequency; mild anemia; mild jaundice (yellowish eye whites &amp; skin).</a:t>
            </a:r>
          </a:p>
          <a:p>
            <a:pPr marL="0">
              <a:spcBef>
                <a:spcPts val="0"/>
              </a:spcBef>
              <a:buNone/>
            </a:pPr>
            <a:r>
              <a:rPr lang="en-US" dirty="0" smtClean="0"/>
              <a:t>     The disease can turn into </a:t>
            </a:r>
            <a:r>
              <a:rPr lang="en-US" b="1" dirty="0" smtClean="0"/>
              <a:t>severe malaria</a:t>
            </a:r>
            <a:r>
              <a:rPr lang="en-US" dirty="0" smtClean="0"/>
              <a:t>, if there are serious organ failures or abnormalities in the bloodstream or metabolism: breathing difficulties; coma; confusion; death; focal neurologic signs; seizures; severe anemia.</a:t>
            </a:r>
          </a:p>
          <a:p>
            <a:pPr marL="0">
              <a:spcBef>
                <a:spcPts val="0"/>
              </a:spcBef>
              <a:buNone/>
            </a:pPr>
            <a:r>
              <a:rPr lang="en-US" b="1" dirty="0" smtClean="0"/>
              <a:t>     Some less noticeable manifestations</a:t>
            </a:r>
            <a:r>
              <a:rPr lang="en-US" dirty="0" smtClean="0"/>
              <a:t>: abnormalities in blood coagulation; hemoglobin in the urine; high acidity of the blood; hypoglycemia (low blood glucose); low blood pressure; kidney failure.</a:t>
            </a:r>
          </a:p>
          <a:p>
            <a:pPr marL="0">
              <a:spcBef>
                <a:spcPts val="0"/>
              </a:spcBef>
              <a:buNone/>
            </a:pPr>
            <a:r>
              <a:rPr lang="en-US" b="1" dirty="0" smtClean="0"/>
              <a:t>     Pregnancy: </a:t>
            </a:r>
            <a:r>
              <a:rPr lang="en-US" dirty="0" smtClean="0"/>
              <a:t>premature baby delivery or low-birth-weight baby. The infant can get the parasite from the mother and develop the disease. CNS involvement (</a:t>
            </a:r>
            <a:r>
              <a:rPr lang="en-US" b="1" dirty="0" smtClean="0"/>
              <a:t>cerebral malaria</a:t>
            </a:r>
            <a:r>
              <a:rPr lang="en-US" dirty="0" smtClean="0"/>
              <a:t>) can cause (especially in small children) blindness, deafness, speech difficulty, paralyses and trouble with movements.</a:t>
            </a:r>
          </a:p>
          <a:p>
            <a:endParaRPr lang="uk-UA"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9392"/>
            <a:ext cx="8229600" cy="50405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Diagnosis</a:t>
            </a:r>
            <a:br>
              <a:rPr lang="en-US" b="1" dirty="0" smtClean="0"/>
            </a:br>
            <a:endParaRPr lang="uk-UA" dirty="0"/>
          </a:p>
        </p:txBody>
      </p:sp>
      <p:sp>
        <p:nvSpPr>
          <p:cNvPr id="3" name="Місце для вмісту 2"/>
          <p:cNvSpPr>
            <a:spLocks noGrp="1"/>
          </p:cNvSpPr>
          <p:nvPr>
            <p:ph idx="1"/>
          </p:nvPr>
        </p:nvSpPr>
        <p:spPr>
          <a:xfrm>
            <a:off x="0" y="476672"/>
            <a:ext cx="9144000" cy="6381328"/>
          </a:xfrm>
        </p:spPr>
        <p:txBody>
          <a:bodyPr>
            <a:normAutofit fontScale="70000" lnSpcReduction="20000"/>
          </a:bodyPr>
          <a:lstStyle/>
          <a:p>
            <a:r>
              <a:rPr lang="en-US" dirty="0" smtClean="0"/>
              <a:t>Blood sample </a:t>
            </a:r>
            <a:r>
              <a:rPr lang="en-US" b="1" dirty="0" smtClean="0"/>
              <a:t>microscopy</a:t>
            </a:r>
            <a:r>
              <a:rPr lang="en-US" dirty="0" smtClean="0"/>
              <a:t>. </a:t>
            </a:r>
          </a:p>
          <a:p>
            <a:r>
              <a:rPr lang="en-US" dirty="0" smtClean="0"/>
              <a:t>There are also </a:t>
            </a:r>
            <a:r>
              <a:rPr lang="en-US" b="1" dirty="0" smtClean="0"/>
              <a:t>test kits that detect antigens </a:t>
            </a:r>
            <a:r>
              <a:rPr lang="en-US" dirty="0" smtClean="0"/>
              <a:t>of </a:t>
            </a:r>
            <a:r>
              <a:rPr lang="en-US" i="1" dirty="0" smtClean="0"/>
              <a:t>P. </a:t>
            </a:r>
            <a:r>
              <a:rPr lang="en-US" i="1" dirty="0" err="1" smtClean="0"/>
              <a:t>falciparum</a:t>
            </a:r>
            <a:r>
              <a:rPr lang="en-US" dirty="0" smtClean="0"/>
              <a:t> in the patient's blood. These immunologic tests are known as rapid diagnostic tests (RDTs). RDTs can detect 2 different malaria antigens, one for </a:t>
            </a:r>
            <a:r>
              <a:rPr lang="en-US" i="1" dirty="0" smtClean="0"/>
              <a:t>P. </a:t>
            </a:r>
            <a:r>
              <a:rPr lang="en-US" i="1" dirty="0" err="1" smtClean="0"/>
              <a:t>falciparum</a:t>
            </a:r>
            <a:r>
              <a:rPr lang="en-US" dirty="0" smtClean="0"/>
              <a:t> and the other is found in all 4 human malaria species. </a:t>
            </a:r>
            <a:r>
              <a:rPr lang="en-US" b="1" dirty="0" smtClean="0"/>
              <a:t>Results in about 20 min. </a:t>
            </a:r>
            <a:r>
              <a:rPr lang="en-US" dirty="0" smtClean="0"/>
              <a:t>RDT might not detect some infections, if there are not enough malaria parasites in the patient’s blood. A negative RDT result can be followed up by microscopy. If a patient with positive RDT result is not responding to treatment, another blood sample should be taken. This time using microscopy to determine whether the medicine was appropriate for the </a:t>
            </a:r>
            <a:r>
              <a:rPr lang="en-US" i="1" dirty="0" smtClean="0"/>
              <a:t>Plasmodium</a:t>
            </a:r>
            <a:r>
              <a:rPr lang="en-US" dirty="0" smtClean="0"/>
              <a:t> species.</a:t>
            </a:r>
          </a:p>
          <a:p>
            <a:pPr>
              <a:buNone/>
            </a:pPr>
            <a:r>
              <a:rPr lang="en-US" dirty="0" smtClean="0"/>
              <a:t>Diagnosis can be challenging for many reasons:</a:t>
            </a:r>
          </a:p>
          <a:p>
            <a:r>
              <a:rPr lang="en-US" dirty="0" smtClean="0"/>
              <a:t>Some health workers in developing countries are insufficiently trained &amp; supervised.</a:t>
            </a:r>
          </a:p>
          <a:p>
            <a:r>
              <a:rPr lang="en-US" dirty="0" smtClean="0"/>
              <a:t>The microscopes and reagents might be of poor quality and the supply of electricity might be unreliable.</a:t>
            </a:r>
          </a:p>
          <a:p>
            <a:r>
              <a:rPr lang="en-US" dirty="0" smtClean="0"/>
              <a:t>Some health workers save blood samples until a qualified person is available to perform the microscopy. This delay results sometimes as incorrect diagnosis.</a:t>
            </a:r>
          </a:p>
          <a:p>
            <a:r>
              <a:rPr lang="en-US" dirty="0" smtClean="0"/>
              <a:t>Many malaria endemic communities do not have the proper diagnostic tools such as microscopes and RDTs.</a:t>
            </a:r>
          </a:p>
          <a:p>
            <a:endParaRPr lang="uk-UA"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5486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Malaria parasite</a:t>
            </a:r>
            <a:endParaRPr lang="ru-RU" dirty="0"/>
          </a:p>
        </p:txBody>
      </p:sp>
      <p:pic>
        <p:nvPicPr>
          <p:cNvPr id="4" name="Місце для вмісту 3" descr="1024px-Plasmodium_falciparum_02.jpg"/>
          <p:cNvPicPr>
            <a:picLocks noGrp="1" noChangeAspect="1"/>
          </p:cNvPicPr>
          <p:nvPr>
            <p:ph idx="1"/>
          </p:nvPr>
        </p:nvPicPr>
        <p:blipFill>
          <a:blip r:embed="rId2" cstate="print"/>
          <a:stretch>
            <a:fillRect/>
          </a:stretch>
        </p:blipFill>
        <p:spPr>
          <a:xfrm rot="10800000">
            <a:off x="339287" y="620687"/>
            <a:ext cx="8409177" cy="5403555"/>
          </a:xfrm>
        </p:spPr>
      </p:pic>
      <p:sp>
        <p:nvSpPr>
          <p:cNvPr id="5" name="Прямокутник 4"/>
          <p:cNvSpPr/>
          <p:nvPr/>
        </p:nvSpPr>
        <p:spPr>
          <a:xfrm>
            <a:off x="0" y="5962054"/>
            <a:ext cx="9144000" cy="923330"/>
          </a:xfrm>
          <a:prstGeom prst="rect">
            <a:avLst/>
          </a:prstGeom>
        </p:spPr>
        <p:txBody>
          <a:bodyPr wrap="square">
            <a:spAutoFit/>
          </a:bodyPr>
          <a:lstStyle/>
          <a:p>
            <a:r>
              <a:rPr lang="en-US" dirty="0" smtClean="0"/>
              <a:t>The </a:t>
            </a:r>
            <a:r>
              <a:rPr lang="en-US" i="1" dirty="0" smtClean="0"/>
              <a:t>P. </a:t>
            </a:r>
            <a:r>
              <a:rPr lang="en-US" i="1" dirty="0" err="1" smtClean="0"/>
              <a:t>falciparum</a:t>
            </a:r>
            <a:r>
              <a:rPr lang="en-US" i="1" dirty="0" smtClean="0"/>
              <a:t> </a:t>
            </a:r>
            <a:r>
              <a:rPr lang="en-US" dirty="0" smtClean="0"/>
              <a:t>in</a:t>
            </a:r>
            <a:r>
              <a:rPr lang="en-US" i="1" dirty="0" smtClean="0"/>
              <a:t> </a:t>
            </a:r>
            <a:r>
              <a:rPr lang="en-US" dirty="0" smtClean="0"/>
              <a:t>blood culture (K1 strain). Several RBC have ring stages inside them. Close to the center there is a </a:t>
            </a:r>
            <a:r>
              <a:rPr lang="en-US" dirty="0" err="1" smtClean="0"/>
              <a:t>schizont</a:t>
            </a:r>
            <a:r>
              <a:rPr lang="en-US" dirty="0" smtClean="0"/>
              <a:t> and on the left a </a:t>
            </a:r>
            <a:r>
              <a:rPr lang="en-US" dirty="0" err="1" smtClean="0"/>
              <a:t>trophozoite</a:t>
            </a:r>
            <a:r>
              <a:rPr lang="en-US" dirty="0" smtClean="0"/>
              <a:t>.</a:t>
            </a:r>
          </a:p>
          <a:p>
            <a:r>
              <a:rPr lang="en-US" i="1" dirty="0" smtClean="0"/>
              <a:t>By Lucas S.  </a:t>
            </a:r>
            <a:r>
              <a:rPr lang="en-US" dirty="0" smtClean="0"/>
              <a:t>https://commons.wikimedia.org/wiki/File:Plasmodium_falciparum_02.jpg</a:t>
            </a:r>
            <a:endParaRPr lang="uk-UA"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2068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Malaria parasite thick smear</a:t>
            </a:r>
            <a:endParaRPr lang="uk-UA" dirty="0"/>
          </a:p>
        </p:txBody>
      </p:sp>
      <p:pic>
        <p:nvPicPr>
          <p:cNvPr id="4" name="Picture 4" descr="malari2"/>
          <p:cNvPicPr>
            <a:picLocks noGrp="1" noChangeAspect="1" noChangeArrowheads="1"/>
          </p:cNvPicPr>
          <p:nvPr>
            <p:ph idx="1"/>
          </p:nvPr>
        </p:nvPicPr>
        <p:blipFill>
          <a:blip r:embed="rId2" cstate="print"/>
          <a:srcRect/>
          <a:stretch>
            <a:fillRect/>
          </a:stretch>
        </p:blipFill>
        <p:spPr bwMode="auto">
          <a:xfrm>
            <a:off x="827584" y="937314"/>
            <a:ext cx="7577071" cy="5920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562074"/>
          </a:xfrm>
        </p:spPr>
        <p:style>
          <a:lnRef idx="1">
            <a:schemeClr val="accent5"/>
          </a:lnRef>
          <a:fillRef idx="2">
            <a:schemeClr val="accent5"/>
          </a:fillRef>
          <a:effectRef idx="1">
            <a:schemeClr val="accent5"/>
          </a:effectRef>
          <a:fontRef idx="minor">
            <a:schemeClr val="dk1"/>
          </a:fontRef>
        </p:style>
        <p:txBody>
          <a:bodyPr>
            <a:normAutofit fontScale="90000"/>
          </a:bodyPr>
          <a:lstStyle/>
          <a:p>
            <a:pPr lvl="0"/>
            <a:r>
              <a:rPr lang="en-US" i="1" dirty="0" smtClean="0">
                <a:latin typeface="Arial" charset="0"/>
              </a:rPr>
              <a:t/>
            </a:r>
            <a:br>
              <a:rPr lang="en-US" i="1" dirty="0" smtClean="0">
                <a:latin typeface="Arial" charset="0"/>
              </a:rPr>
            </a:br>
            <a:r>
              <a:rPr lang="ru-RU" i="1" dirty="0" err="1" smtClean="0">
                <a:latin typeface="Arial" charset="0"/>
              </a:rPr>
              <a:t>Hookworms</a:t>
            </a:r>
            <a:r>
              <a:rPr lang="ru-RU" dirty="0" smtClean="0">
                <a:latin typeface="Arial" charset="0"/>
              </a:rPr>
              <a:t/>
            </a:r>
            <a:br>
              <a:rPr lang="ru-RU" dirty="0" smtClean="0">
                <a:latin typeface="Arial" charset="0"/>
              </a:rPr>
            </a:br>
            <a:endParaRPr lang="uk-UA" dirty="0"/>
          </a:p>
        </p:txBody>
      </p:sp>
      <p:sp>
        <p:nvSpPr>
          <p:cNvPr id="3" name="Місце для вмісту 2"/>
          <p:cNvSpPr>
            <a:spLocks noGrp="1"/>
          </p:cNvSpPr>
          <p:nvPr>
            <p:ph idx="1"/>
          </p:nvPr>
        </p:nvSpPr>
        <p:spPr>
          <a:xfrm>
            <a:off x="0" y="692696"/>
            <a:ext cx="9144000" cy="5433467"/>
          </a:xfrm>
        </p:spPr>
        <p:txBody>
          <a:bodyPr>
            <a:normAutofit fontScale="47500" lnSpcReduction="20000"/>
          </a:bodyPr>
          <a:lstStyle/>
          <a:p>
            <a:pPr marL="0" indent="266700">
              <a:buNone/>
            </a:pPr>
            <a:r>
              <a:rPr lang="ru-RU" sz="3800" dirty="0" err="1" smtClean="0">
                <a:latin typeface="Arial" pitchFamily="34" charset="0"/>
                <a:cs typeface="Arial" pitchFamily="34" charset="0"/>
              </a:rPr>
              <a:t>Human</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hookworms</a:t>
            </a:r>
            <a:r>
              <a:rPr lang="ru-RU" sz="3800" dirty="0" smtClean="0">
                <a:latin typeface="Arial" pitchFamily="34" charset="0"/>
                <a:cs typeface="Arial" pitchFamily="34" charset="0"/>
              </a:rPr>
              <a:t>, </a:t>
            </a:r>
            <a:r>
              <a:rPr lang="en-US" sz="3800" dirty="0" smtClean="0">
                <a:latin typeface="Arial" pitchFamily="34" charset="0"/>
                <a:cs typeface="Arial" pitchFamily="34" charset="0"/>
              </a:rPr>
              <a:t>main</a:t>
            </a:r>
            <a:r>
              <a:rPr lang="ru-RU" sz="3800" dirty="0" err="1" smtClean="0">
                <a:latin typeface="Arial" pitchFamily="34" charset="0"/>
                <a:cs typeface="Arial" pitchFamily="34" charset="0"/>
              </a:rPr>
              <a:t>ly</a:t>
            </a:r>
            <a:r>
              <a:rPr lang="ru-RU" sz="3800" dirty="0" smtClean="0">
                <a:latin typeface="Arial" pitchFamily="34" charset="0"/>
                <a:cs typeface="Arial" pitchFamily="34" charset="0"/>
              </a:rPr>
              <a:t> </a:t>
            </a:r>
            <a:r>
              <a:rPr lang="ru-RU" sz="3800" b="1" i="1" dirty="0" err="1" smtClean="0">
                <a:latin typeface="Arial" pitchFamily="34" charset="0"/>
                <a:cs typeface="Arial" pitchFamily="34" charset="0"/>
              </a:rPr>
              <a:t>Ancylostoma</a:t>
            </a:r>
            <a:r>
              <a:rPr lang="ru-RU" sz="3800" b="1" i="1" dirty="0" smtClean="0">
                <a:latin typeface="Arial" pitchFamily="34" charset="0"/>
                <a:cs typeface="Arial" pitchFamily="34" charset="0"/>
              </a:rPr>
              <a:t> </a:t>
            </a:r>
            <a:r>
              <a:rPr lang="ru-RU" sz="3800" b="1" i="1" dirty="0" err="1" smtClean="0">
                <a:latin typeface="Arial" pitchFamily="34" charset="0"/>
                <a:cs typeface="Arial" pitchFamily="34" charset="0"/>
              </a:rPr>
              <a:t>duodenale</a:t>
            </a:r>
            <a:r>
              <a:rPr lang="ru-RU" sz="3800" b="1" dirty="0" smtClean="0">
                <a:latin typeface="Arial" pitchFamily="34" charset="0"/>
                <a:cs typeface="Arial" pitchFamily="34" charset="0"/>
              </a:rPr>
              <a:t> </a:t>
            </a:r>
            <a:r>
              <a:rPr lang="en-US" sz="3800" dirty="0" smtClean="0">
                <a:latin typeface="Arial" pitchFamily="34" charset="0"/>
                <a:cs typeface="Arial" pitchFamily="34" charset="0"/>
              </a:rPr>
              <a:t>&amp;</a:t>
            </a:r>
            <a:r>
              <a:rPr lang="ru-RU" sz="3800" dirty="0" smtClean="0">
                <a:latin typeface="Arial" pitchFamily="34" charset="0"/>
                <a:cs typeface="Arial" pitchFamily="34" charset="0"/>
              </a:rPr>
              <a:t> </a:t>
            </a:r>
            <a:r>
              <a:rPr lang="ru-RU" sz="3800" b="1" i="1" dirty="0" err="1" smtClean="0">
                <a:latin typeface="Arial" pitchFamily="34" charset="0"/>
                <a:cs typeface="Arial" pitchFamily="34" charset="0"/>
              </a:rPr>
              <a:t>Necator</a:t>
            </a:r>
            <a:r>
              <a:rPr lang="ru-RU" sz="3800" b="1" i="1" dirty="0" smtClean="0">
                <a:latin typeface="Arial" pitchFamily="34" charset="0"/>
                <a:cs typeface="Arial" pitchFamily="34" charset="0"/>
              </a:rPr>
              <a:t> </a:t>
            </a:r>
            <a:r>
              <a:rPr lang="ru-RU" sz="3800" b="1" i="1" dirty="0" err="1" smtClean="0">
                <a:latin typeface="Arial" pitchFamily="34" charset="0"/>
                <a:cs typeface="Arial" pitchFamily="34" charset="0"/>
              </a:rPr>
              <a:t>americanus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infect</a:t>
            </a:r>
            <a:r>
              <a:rPr lang="ru-RU" sz="3800" dirty="0" smtClean="0">
                <a:latin typeface="Arial" pitchFamily="34" charset="0"/>
                <a:cs typeface="Arial" pitchFamily="34" charset="0"/>
              </a:rPr>
              <a:t> 576-740 </a:t>
            </a:r>
            <a:r>
              <a:rPr lang="ru-RU" sz="3800" dirty="0" err="1" smtClean="0">
                <a:latin typeface="Arial" pitchFamily="34" charset="0"/>
                <a:cs typeface="Arial" pitchFamily="34" charset="0"/>
              </a:rPr>
              <a:t>million</a:t>
            </a:r>
            <a:r>
              <a:rPr lang="en-US" sz="3800" dirty="0" smtClean="0">
                <a:latin typeface="Arial" pitchFamily="34" charset="0"/>
                <a:cs typeface="Arial" pitchFamily="34" charset="0"/>
              </a:rPr>
              <a:t> of people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worldwide.They</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are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the</a:t>
            </a:r>
            <a:r>
              <a:rPr lang="ru-RU" sz="3800" dirty="0" smtClean="0">
                <a:latin typeface="Arial" pitchFamily="34" charset="0"/>
                <a:cs typeface="Arial" pitchFamily="34" charset="0"/>
              </a:rPr>
              <a:t> </a:t>
            </a:r>
            <a:r>
              <a:rPr lang="en-US" sz="3800" dirty="0" smtClean="0">
                <a:latin typeface="Arial" pitchFamily="34" charset="0"/>
                <a:cs typeface="Arial" pitchFamily="34" charset="0"/>
              </a:rPr>
              <a:t>2</a:t>
            </a:r>
            <a:r>
              <a:rPr lang="ru-RU" sz="3800" dirty="0" err="1" smtClean="0">
                <a:latin typeface="Arial" pitchFamily="34" charset="0"/>
                <a:cs typeface="Arial" pitchFamily="34" charset="0"/>
              </a:rPr>
              <a:t>nd</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most</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common</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cause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of</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helminthic</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infections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after</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ascariasis</a:t>
            </a:r>
            <a:r>
              <a:rPr lang="ru-RU" sz="3800" dirty="0" smtClean="0">
                <a:latin typeface="Arial" pitchFamily="34" charset="0"/>
                <a:cs typeface="Arial" pitchFamily="34" charset="0"/>
              </a:rPr>
              <a:t>.</a:t>
            </a:r>
            <a:endParaRPr lang="en-US" sz="3800" dirty="0" smtClean="0">
              <a:latin typeface="Arial" pitchFamily="34" charset="0"/>
              <a:cs typeface="Arial" pitchFamily="34" charset="0"/>
            </a:endParaRPr>
          </a:p>
          <a:p>
            <a:pPr marL="0" indent="266700">
              <a:buNone/>
            </a:pPr>
            <a:r>
              <a:rPr lang="en-US" sz="3800" b="1" dirty="0" smtClean="0">
                <a:latin typeface="Arial" pitchFamily="34" charset="0"/>
                <a:cs typeface="Arial" pitchFamily="34" charset="0"/>
              </a:rPr>
              <a:t>Geography</a:t>
            </a:r>
            <a:r>
              <a:rPr lang="en-US" sz="3800" dirty="0" smtClean="0">
                <a:latin typeface="Arial" pitchFamily="34" charset="0"/>
                <a:cs typeface="Arial" pitchFamily="34" charset="0"/>
              </a:rPr>
              <a:t>: worldwide in distribution, mostly in areas with moist, warm climate. Both </a:t>
            </a:r>
            <a:r>
              <a:rPr lang="en-US" sz="3800" i="1" dirty="0" smtClean="0">
                <a:latin typeface="Arial" pitchFamily="34" charset="0"/>
                <a:cs typeface="Arial" pitchFamily="34" charset="0"/>
              </a:rPr>
              <a:t>N. </a:t>
            </a:r>
            <a:r>
              <a:rPr lang="en-US" sz="3800" i="1" dirty="0" err="1" smtClean="0">
                <a:latin typeface="Arial" pitchFamily="34" charset="0"/>
                <a:cs typeface="Arial" pitchFamily="34" charset="0"/>
              </a:rPr>
              <a:t>americanus</a:t>
            </a:r>
            <a:r>
              <a:rPr lang="en-US" sz="3800" dirty="0" smtClean="0">
                <a:latin typeface="Arial" pitchFamily="34" charset="0"/>
                <a:cs typeface="Arial" pitchFamily="34" charset="0"/>
              </a:rPr>
              <a:t> and </a:t>
            </a:r>
            <a:r>
              <a:rPr lang="en-US" sz="3800" i="1" dirty="0" smtClean="0">
                <a:latin typeface="Arial" pitchFamily="34" charset="0"/>
                <a:cs typeface="Arial" pitchFamily="34" charset="0"/>
              </a:rPr>
              <a:t>A. </a:t>
            </a:r>
            <a:r>
              <a:rPr lang="en-US" sz="3800" i="1" dirty="0" err="1" smtClean="0">
                <a:latin typeface="Arial" pitchFamily="34" charset="0"/>
                <a:cs typeface="Arial" pitchFamily="34" charset="0"/>
              </a:rPr>
              <a:t>duodenale</a:t>
            </a:r>
            <a:r>
              <a:rPr lang="en-US" sz="3800" dirty="0" smtClean="0">
                <a:latin typeface="Arial" pitchFamily="34" charset="0"/>
                <a:cs typeface="Arial" pitchFamily="34" charset="0"/>
              </a:rPr>
              <a:t> are in Africa, Asia and the Americas. </a:t>
            </a:r>
            <a:r>
              <a:rPr lang="en-US" sz="3800" i="1" dirty="0" smtClean="0">
                <a:latin typeface="Arial" pitchFamily="34" charset="0"/>
                <a:cs typeface="Arial" pitchFamily="34" charset="0"/>
              </a:rPr>
              <a:t>N. </a:t>
            </a:r>
            <a:r>
              <a:rPr lang="en-US" sz="3800" i="1" dirty="0" err="1" smtClean="0">
                <a:latin typeface="Arial" pitchFamily="34" charset="0"/>
                <a:cs typeface="Arial" pitchFamily="34" charset="0"/>
              </a:rPr>
              <a:t>americanus</a:t>
            </a:r>
            <a:r>
              <a:rPr lang="en-US" sz="3800" dirty="0" smtClean="0">
                <a:latin typeface="Arial" pitchFamily="34" charset="0"/>
                <a:cs typeface="Arial" pitchFamily="34" charset="0"/>
              </a:rPr>
              <a:t> dominates in the Americas and Australia, while only </a:t>
            </a:r>
            <a:r>
              <a:rPr lang="en-US" sz="3800" i="1" dirty="0" smtClean="0">
                <a:latin typeface="Arial" pitchFamily="34" charset="0"/>
                <a:cs typeface="Arial" pitchFamily="34" charset="0"/>
              </a:rPr>
              <a:t>A. </a:t>
            </a:r>
            <a:r>
              <a:rPr lang="en-US" sz="3800" i="1" dirty="0" err="1" smtClean="0">
                <a:latin typeface="Arial" pitchFamily="34" charset="0"/>
                <a:cs typeface="Arial" pitchFamily="34" charset="0"/>
              </a:rPr>
              <a:t>duodenale</a:t>
            </a:r>
            <a:r>
              <a:rPr lang="en-US" sz="3800" dirty="0" smtClean="0">
                <a:latin typeface="Arial" pitchFamily="34" charset="0"/>
                <a:cs typeface="Arial" pitchFamily="34" charset="0"/>
              </a:rPr>
              <a:t> is found in the Middle East, North Africa and southern Europe. </a:t>
            </a:r>
          </a:p>
          <a:p>
            <a:pPr marL="0" indent="266700">
              <a:buNone/>
            </a:pPr>
            <a:r>
              <a:rPr lang="en-US" sz="3800" dirty="0" smtClean="0">
                <a:latin typeface="Arial" pitchFamily="34" charset="0"/>
                <a:cs typeface="Arial" pitchFamily="34" charset="0"/>
              </a:rPr>
              <a:t>A larger group of hookworms invade and parasitize humans (</a:t>
            </a:r>
            <a:r>
              <a:rPr lang="en-US" sz="3800" i="1" dirty="0" smtClean="0">
                <a:latin typeface="Arial" pitchFamily="34" charset="0"/>
                <a:cs typeface="Arial" pitchFamily="34" charset="0"/>
              </a:rPr>
              <a:t>A. </a:t>
            </a:r>
            <a:r>
              <a:rPr lang="en-US" sz="3800" i="1" dirty="0" err="1" smtClean="0">
                <a:latin typeface="Arial" pitchFamily="34" charset="0"/>
                <a:cs typeface="Arial" pitchFamily="34" charset="0"/>
              </a:rPr>
              <a:t>ceylanicum</a:t>
            </a:r>
            <a:r>
              <a:rPr lang="en-US" sz="3800" dirty="0" smtClean="0">
                <a:latin typeface="Arial" pitchFamily="34" charset="0"/>
                <a:cs typeface="Arial" pitchFamily="34" charset="0"/>
              </a:rPr>
              <a:t>) or can penetrate the human skin (causing </a:t>
            </a:r>
            <a:r>
              <a:rPr lang="en-US" sz="3800" dirty="0" err="1" smtClean="0">
                <a:latin typeface="Arial" pitchFamily="34" charset="0"/>
                <a:cs typeface="Arial" pitchFamily="34" charset="0"/>
              </a:rPr>
              <a:t>cutaneous</a:t>
            </a:r>
            <a:r>
              <a:rPr lang="en-US" sz="3800" dirty="0" smtClean="0">
                <a:latin typeface="Arial" pitchFamily="34" charset="0"/>
                <a:cs typeface="Arial" pitchFamily="34" charset="0"/>
              </a:rPr>
              <a:t> larva </a:t>
            </a:r>
            <a:r>
              <a:rPr lang="en-US" sz="3800" dirty="0" err="1" smtClean="0">
                <a:latin typeface="Arial" pitchFamily="34" charset="0"/>
                <a:cs typeface="Arial" pitchFamily="34" charset="0"/>
              </a:rPr>
              <a:t>migrans</a:t>
            </a:r>
            <a:r>
              <a:rPr lang="en-US" sz="3800" dirty="0" smtClean="0">
                <a:latin typeface="Arial" pitchFamily="34" charset="0"/>
                <a:cs typeface="Arial" pitchFamily="34" charset="0"/>
              </a:rPr>
              <a:t>), but do not develop any further (</a:t>
            </a:r>
            <a:r>
              <a:rPr lang="en-US" sz="3800" i="1" dirty="0" smtClean="0">
                <a:latin typeface="Arial" pitchFamily="34" charset="0"/>
                <a:cs typeface="Arial" pitchFamily="34" charset="0"/>
              </a:rPr>
              <a:t>A. </a:t>
            </a:r>
            <a:r>
              <a:rPr lang="en-US" sz="3800" i="1" dirty="0" err="1" smtClean="0">
                <a:latin typeface="Arial" pitchFamily="34" charset="0"/>
                <a:cs typeface="Arial" pitchFamily="34" charset="0"/>
              </a:rPr>
              <a:t>braziliense</a:t>
            </a:r>
            <a:r>
              <a:rPr lang="en-US" sz="3800" dirty="0" smtClean="0">
                <a:latin typeface="Arial" pitchFamily="34" charset="0"/>
                <a:cs typeface="Arial" pitchFamily="34" charset="0"/>
              </a:rPr>
              <a:t>, </a:t>
            </a:r>
            <a:r>
              <a:rPr lang="en-US" sz="3800" i="1" dirty="0" smtClean="0">
                <a:latin typeface="Arial" pitchFamily="34" charset="0"/>
                <a:cs typeface="Arial" pitchFamily="34" charset="0"/>
              </a:rPr>
              <a:t>A. </a:t>
            </a:r>
            <a:r>
              <a:rPr lang="en-US" sz="3800" i="1" dirty="0" err="1" smtClean="0">
                <a:latin typeface="Arial" pitchFamily="34" charset="0"/>
                <a:cs typeface="Arial" pitchFamily="34" charset="0"/>
              </a:rPr>
              <a:t>caninum</a:t>
            </a:r>
            <a:r>
              <a:rPr lang="en-US" sz="3800" dirty="0" smtClean="0">
                <a:latin typeface="Arial" pitchFamily="34" charset="0"/>
                <a:cs typeface="Arial" pitchFamily="34" charset="0"/>
              </a:rPr>
              <a:t>, </a:t>
            </a:r>
            <a:r>
              <a:rPr lang="en-US" sz="3800" i="1" dirty="0" err="1" smtClean="0">
                <a:latin typeface="Arial" pitchFamily="34" charset="0"/>
                <a:cs typeface="Arial" pitchFamily="34" charset="0"/>
              </a:rPr>
              <a:t>Uncinaria</a:t>
            </a:r>
            <a:r>
              <a:rPr lang="en-US" sz="3800" i="1" dirty="0" smtClean="0">
                <a:latin typeface="Arial" pitchFamily="34" charset="0"/>
                <a:cs typeface="Arial" pitchFamily="34" charset="0"/>
              </a:rPr>
              <a:t> </a:t>
            </a:r>
            <a:r>
              <a:rPr lang="en-US" sz="3800" i="1" dirty="0" err="1" smtClean="0">
                <a:latin typeface="Arial" pitchFamily="34" charset="0"/>
                <a:cs typeface="Arial" pitchFamily="34" charset="0"/>
              </a:rPr>
              <a:t>stenocephala</a:t>
            </a:r>
            <a:r>
              <a:rPr lang="en-US" sz="3800" dirty="0" smtClean="0">
                <a:latin typeface="Arial" pitchFamily="34" charset="0"/>
                <a:cs typeface="Arial" pitchFamily="34" charset="0"/>
              </a:rPr>
              <a:t>). Occasionally </a:t>
            </a:r>
            <a:r>
              <a:rPr lang="en-US" sz="3800" i="1" dirty="0" smtClean="0">
                <a:latin typeface="Arial" pitchFamily="34" charset="0"/>
                <a:cs typeface="Arial" pitchFamily="34" charset="0"/>
              </a:rPr>
              <a:t>A. </a:t>
            </a:r>
            <a:r>
              <a:rPr lang="en-US" sz="3800" i="1" dirty="0" err="1" smtClean="0">
                <a:latin typeface="Arial" pitchFamily="34" charset="0"/>
                <a:cs typeface="Arial" pitchFamily="34" charset="0"/>
              </a:rPr>
              <a:t>caninum</a:t>
            </a:r>
            <a:r>
              <a:rPr lang="en-US" sz="3800" dirty="0" smtClean="0">
                <a:latin typeface="Arial" pitchFamily="34" charset="0"/>
                <a:cs typeface="Arial" pitchFamily="34" charset="0"/>
              </a:rPr>
              <a:t> larvae may migrate to the human intestine, causing </a:t>
            </a:r>
            <a:r>
              <a:rPr lang="en-US" sz="3800" dirty="0" err="1" smtClean="0">
                <a:latin typeface="Arial" pitchFamily="34" charset="0"/>
                <a:cs typeface="Arial" pitchFamily="34" charset="0"/>
              </a:rPr>
              <a:t>eosinophilic</a:t>
            </a:r>
            <a:r>
              <a:rPr lang="en-US" sz="3800" dirty="0" smtClean="0">
                <a:latin typeface="Arial" pitchFamily="34" charset="0"/>
                <a:cs typeface="Arial" pitchFamily="34" charset="0"/>
              </a:rPr>
              <a:t> enteritis. </a:t>
            </a:r>
            <a:r>
              <a:rPr lang="en-US" sz="3800" i="1" dirty="0" err="1" smtClean="0">
                <a:latin typeface="Arial" pitchFamily="34" charset="0"/>
                <a:cs typeface="Arial" pitchFamily="34" charset="0"/>
              </a:rPr>
              <a:t>Ancylostoma</a:t>
            </a:r>
            <a:r>
              <a:rPr lang="en-US" sz="3800" dirty="0" smtClean="0">
                <a:latin typeface="Arial" pitchFamily="34" charset="0"/>
                <a:cs typeface="Arial" pitchFamily="34" charset="0"/>
              </a:rPr>
              <a:t> </a:t>
            </a:r>
            <a:r>
              <a:rPr lang="en-US" sz="3800" i="1" dirty="0" err="1" smtClean="0">
                <a:latin typeface="Arial" pitchFamily="34" charset="0"/>
                <a:cs typeface="Arial" pitchFamily="34" charset="0"/>
              </a:rPr>
              <a:t>caninum</a:t>
            </a:r>
            <a:r>
              <a:rPr lang="en-US" sz="3800" dirty="0" smtClean="0">
                <a:latin typeface="Arial" pitchFamily="34" charset="0"/>
                <a:cs typeface="Arial" pitchFamily="34" charset="0"/>
              </a:rPr>
              <a:t> larvae have also been implicated as a cause of diffuse unilateral </a:t>
            </a:r>
            <a:r>
              <a:rPr lang="en-US" sz="3800" dirty="0" err="1" smtClean="0">
                <a:latin typeface="Arial" pitchFamily="34" charset="0"/>
                <a:cs typeface="Arial" pitchFamily="34" charset="0"/>
              </a:rPr>
              <a:t>subacute</a:t>
            </a:r>
            <a:r>
              <a:rPr lang="en-US" sz="3800" dirty="0" smtClean="0">
                <a:latin typeface="Arial" pitchFamily="34" charset="0"/>
                <a:cs typeface="Arial" pitchFamily="34" charset="0"/>
              </a:rPr>
              <a:t> </a:t>
            </a:r>
            <a:r>
              <a:rPr lang="en-US" sz="3800" dirty="0" err="1" smtClean="0">
                <a:latin typeface="Arial" pitchFamily="34" charset="0"/>
                <a:cs typeface="Arial" pitchFamily="34" charset="0"/>
              </a:rPr>
              <a:t>neuroretinitis</a:t>
            </a:r>
            <a:r>
              <a:rPr lang="en-US" sz="3800" dirty="0" smtClean="0">
                <a:latin typeface="Arial" pitchFamily="34" charset="0"/>
                <a:cs typeface="Arial" pitchFamily="34" charset="0"/>
              </a:rPr>
              <a:t>. </a:t>
            </a:r>
          </a:p>
          <a:p>
            <a:pPr marL="0" indent="266700">
              <a:buNone/>
            </a:pPr>
            <a:r>
              <a:rPr lang="ru-RU" sz="3800" dirty="0" err="1" smtClean="0">
                <a:latin typeface="Arial" pitchFamily="34" charset="0"/>
                <a:cs typeface="Arial" pitchFamily="34" charset="0"/>
              </a:rPr>
              <a:t>Hookworm</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larvae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rapidly</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penetrate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skin</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of</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humans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who</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are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exposed</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to</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soil</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contaminated</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by</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human</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feces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life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cycle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shown</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Ground</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itch</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local</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skin</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manifestations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involving</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severe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allergic</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itching</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at</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site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of</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penetration</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common.The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larvae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then</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burrow</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into</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venules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and</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embolize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into</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lungs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where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they</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penetrate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into</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alveoli</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and</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cause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an</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asymptomatic</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alveolitis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with</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eosinophilia</a:t>
            </a:r>
            <a:r>
              <a:rPr lang="ru-RU" sz="3800" dirty="0" smtClean="0">
                <a:latin typeface="Arial" pitchFamily="34" charset="0"/>
                <a:cs typeface="Arial" pitchFamily="34" charset="0"/>
              </a:rPr>
              <a:t>.</a:t>
            </a:r>
            <a:r>
              <a:rPr lang="en-US" sz="3800" dirty="0" smtClean="0">
                <a:latin typeface="Arial" pitchFamily="34" charset="0"/>
                <a:cs typeface="Arial" pitchFamily="34" charset="0"/>
              </a:rPr>
              <a:t> </a:t>
            </a:r>
            <a:r>
              <a:rPr lang="ru-RU" sz="3800" dirty="0" err="1" smtClean="0">
                <a:latin typeface="Arial" pitchFamily="34" charset="0"/>
                <a:cs typeface="Arial" pitchFamily="34" charset="0"/>
              </a:rPr>
              <a:t>Coughing</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and</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then</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swallowing</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transport</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larvae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into</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intestines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where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they</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mature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into</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adults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Adult</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worms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feed</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on</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blood</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from</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mucosal</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capillaries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About</a:t>
            </a:r>
            <a:r>
              <a:rPr lang="ru-RU" sz="3800" dirty="0" smtClean="0">
                <a:latin typeface="Arial" pitchFamily="34" charset="0"/>
                <a:cs typeface="Arial" pitchFamily="34" charset="0"/>
              </a:rPr>
              <a:t> 5 </a:t>
            </a:r>
            <a:r>
              <a:rPr lang="ru-RU" sz="3800" dirty="0" err="1" smtClean="0">
                <a:latin typeface="Arial" pitchFamily="34" charset="0"/>
                <a:cs typeface="Arial" pitchFamily="34" charset="0"/>
              </a:rPr>
              <a:t>weeks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after</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initial</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infection</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female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worms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release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thousands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of</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eggs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into</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stool</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daily</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If</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no</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reexposure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occurs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infection</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will</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disappear</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once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worms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die</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the</a:t>
            </a:r>
            <a:r>
              <a:rPr lang="ru-RU" sz="3800" dirty="0" smtClean="0">
                <a:latin typeface="Arial" pitchFamily="34" charset="0"/>
                <a:cs typeface="Arial" pitchFamily="34" charset="0"/>
              </a:rPr>
              <a:t> </a:t>
            </a:r>
            <a:r>
              <a:rPr lang="ru-RU" sz="3800" b="1" dirty="0" err="1" smtClean="0">
                <a:latin typeface="Arial" pitchFamily="34" charset="0"/>
                <a:cs typeface="Arial" pitchFamily="34" charset="0"/>
              </a:rPr>
              <a:t>lifespan</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of</a:t>
            </a:r>
            <a:r>
              <a:rPr lang="ru-RU" sz="3800" dirty="0" smtClean="0">
                <a:latin typeface="Arial" pitchFamily="34" charset="0"/>
                <a:cs typeface="Arial" pitchFamily="34" charset="0"/>
              </a:rPr>
              <a:t> </a:t>
            </a:r>
            <a:r>
              <a:rPr lang="ru-RU" sz="3800" i="1" dirty="0" err="1" smtClean="0">
                <a:latin typeface="Arial" pitchFamily="34" charset="0"/>
                <a:cs typeface="Arial" pitchFamily="34" charset="0"/>
              </a:rPr>
              <a:t>Necator</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is</a:t>
            </a:r>
            <a:r>
              <a:rPr lang="ru-RU" sz="3800" dirty="0" smtClean="0">
                <a:latin typeface="Arial" pitchFamily="34" charset="0"/>
                <a:cs typeface="Arial" pitchFamily="34" charset="0"/>
              </a:rPr>
              <a:t> 3-10 </a:t>
            </a:r>
            <a:r>
              <a:rPr lang="ru-RU" sz="3800" dirty="0" err="1" smtClean="0">
                <a:latin typeface="Arial" pitchFamily="34" charset="0"/>
                <a:cs typeface="Arial" pitchFamily="34" charset="0"/>
              </a:rPr>
              <a:t>years</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and</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that</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of</a:t>
            </a:r>
            <a:r>
              <a:rPr lang="ru-RU" sz="3800" dirty="0" smtClean="0">
                <a:latin typeface="Arial" pitchFamily="34" charset="0"/>
                <a:cs typeface="Arial" pitchFamily="34" charset="0"/>
              </a:rPr>
              <a:t> </a:t>
            </a:r>
            <a:r>
              <a:rPr lang="ru-RU" sz="3800" i="1" dirty="0" err="1" smtClean="0">
                <a:latin typeface="Arial" pitchFamily="34" charset="0"/>
                <a:cs typeface="Arial" pitchFamily="34" charset="0"/>
              </a:rPr>
              <a:t>Ancylostoma</a:t>
            </a:r>
            <a:r>
              <a:rPr lang="ru-RU" sz="3800" dirty="0" smtClean="0">
                <a:latin typeface="Arial" pitchFamily="34" charset="0"/>
                <a:cs typeface="Arial" pitchFamily="34" charset="0"/>
              </a:rPr>
              <a:t> </a:t>
            </a:r>
            <a:r>
              <a:rPr lang="ru-RU" sz="3800" dirty="0" err="1" smtClean="0">
                <a:latin typeface="Arial" pitchFamily="34" charset="0"/>
                <a:cs typeface="Arial" pitchFamily="34" charset="0"/>
              </a:rPr>
              <a:t>is</a:t>
            </a:r>
            <a:r>
              <a:rPr lang="ru-RU" sz="3800" dirty="0" smtClean="0">
                <a:latin typeface="Arial" pitchFamily="34" charset="0"/>
                <a:cs typeface="Arial" pitchFamily="34" charset="0"/>
              </a:rPr>
              <a:t> 1-3 </a:t>
            </a:r>
            <a:r>
              <a:rPr lang="ru-RU" sz="3800" dirty="0" err="1" smtClean="0">
                <a:latin typeface="Arial" pitchFamily="34" charset="0"/>
                <a:cs typeface="Arial" pitchFamily="34" charset="0"/>
              </a:rPr>
              <a:t>years</a:t>
            </a:r>
            <a:r>
              <a:rPr lang="ru-RU" sz="3800" dirty="0" smtClean="0">
                <a:latin typeface="Arial" pitchFamily="34" charset="0"/>
                <a:cs typeface="Arial" pitchFamily="34" charset="0"/>
              </a:rPr>
              <a:t>.</a:t>
            </a:r>
          </a:p>
          <a:p>
            <a:endParaRPr lang="uk-UA"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Treatment</a:t>
            </a:r>
            <a:br>
              <a:rPr lang="en-US" b="1" dirty="0" smtClean="0"/>
            </a:br>
            <a:endParaRPr lang="uk-UA" dirty="0"/>
          </a:p>
        </p:txBody>
      </p:sp>
      <p:sp>
        <p:nvSpPr>
          <p:cNvPr id="3" name="Місце для вмісту 2"/>
          <p:cNvSpPr>
            <a:spLocks noGrp="1"/>
          </p:cNvSpPr>
          <p:nvPr>
            <p:ph idx="1"/>
          </p:nvPr>
        </p:nvSpPr>
        <p:spPr>
          <a:xfrm>
            <a:off x="0" y="476672"/>
            <a:ext cx="9144000" cy="6453336"/>
          </a:xfrm>
        </p:spPr>
        <p:txBody>
          <a:bodyPr>
            <a:normAutofit fontScale="85000" lnSpcReduction="20000"/>
          </a:bodyPr>
          <a:lstStyle/>
          <a:p>
            <a:r>
              <a:rPr lang="en-US" dirty="0" smtClean="0"/>
              <a:t>Quick progression from illness to death can be prevented by fast &amp; effective medication. Patients who have uncomplicated malaria can visit a nearby hospital to get treated and then go home to rest. </a:t>
            </a:r>
          </a:p>
          <a:p>
            <a:r>
              <a:rPr lang="en-US" dirty="0" smtClean="0"/>
              <a:t>In emergency cases </a:t>
            </a:r>
            <a:r>
              <a:rPr lang="en-US" b="1" dirty="0" smtClean="0"/>
              <a:t>rectal </a:t>
            </a:r>
            <a:r>
              <a:rPr lang="en-US" b="1" dirty="0" err="1" smtClean="0"/>
              <a:t>artesunate</a:t>
            </a:r>
            <a:r>
              <a:rPr lang="en-US" b="1" dirty="0" smtClean="0"/>
              <a:t> </a:t>
            </a:r>
            <a:r>
              <a:rPr lang="en-US" dirty="0" smtClean="0"/>
              <a:t>drug can be given as a first line treatment (if they can’t be treated orally). Patients with severe malaria can be hospitalized for many days. When treating a malaria patient, the following should be taken into account:</a:t>
            </a:r>
          </a:p>
          <a:p>
            <a:r>
              <a:rPr lang="en-US" dirty="0" smtClean="0"/>
              <a:t>age &amp; size of the person (for correct amount of medication)</a:t>
            </a:r>
          </a:p>
          <a:p>
            <a:r>
              <a:rPr lang="en-US" dirty="0" smtClean="0"/>
              <a:t>drug allergies or other medications taken by the patient</a:t>
            </a:r>
          </a:p>
          <a:p>
            <a:r>
              <a:rPr lang="en-US" dirty="0" smtClean="0"/>
              <a:t>health condition, when starting the treatment</a:t>
            </a:r>
          </a:p>
          <a:p>
            <a:r>
              <a:rPr lang="en-US" dirty="0" smtClean="0"/>
              <a:t>What</a:t>
            </a:r>
            <a:r>
              <a:rPr lang="en-US" i="1" dirty="0" smtClean="0"/>
              <a:t> Plasmodium</a:t>
            </a:r>
            <a:r>
              <a:rPr lang="en-US" dirty="0" smtClean="0"/>
              <a:t> species and what drug is needed</a:t>
            </a:r>
          </a:p>
          <a:p>
            <a:r>
              <a:rPr lang="en-US" i="1" dirty="0" smtClean="0"/>
              <a:t>P. </a:t>
            </a:r>
            <a:r>
              <a:rPr lang="en-US" i="1" dirty="0" err="1" smtClean="0"/>
              <a:t>falciparum</a:t>
            </a:r>
            <a:r>
              <a:rPr lang="en-US" dirty="0" smtClean="0"/>
              <a:t> and </a:t>
            </a:r>
            <a:r>
              <a:rPr lang="en-US" i="1" dirty="0" smtClean="0"/>
              <a:t>P. </a:t>
            </a:r>
            <a:r>
              <a:rPr lang="en-US" i="1" dirty="0" err="1" smtClean="0"/>
              <a:t>vivax</a:t>
            </a:r>
            <a:r>
              <a:rPr lang="en-US" dirty="0" smtClean="0"/>
              <a:t> are resistant (in some areas) to many </a:t>
            </a:r>
            <a:r>
              <a:rPr lang="en-US" dirty="0" err="1" smtClean="0"/>
              <a:t>antimalarial</a:t>
            </a:r>
            <a:r>
              <a:rPr lang="en-US" dirty="0" smtClean="0"/>
              <a:t> drugs. For ex., </a:t>
            </a:r>
            <a:r>
              <a:rPr lang="en-US" b="1" dirty="0" err="1" smtClean="0"/>
              <a:t>chloroquine</a:t>
            </a:r>
            <a:r>
              <a:rPr lang="en-US" dirty="0" smtClean="0"/>
              <a:t> resistant strain of </a:t>
            </a:r>
            <a:r>
              <a:rPr lang="en-US" i="1" dirty="0" smtClean="0"/>
              <a:t>P. </a:t>
            </a:r>
            <a:r>
              <a:rPr lang="en-US" i="1" dirty="0" err="1" smtClean="0"/>
              <a:t>falciparum</a:t>
            </a:r>
            <a:r>
              <a:rPr lang="en-US" dirty="0" smtClean="0"/>
              <a:t> has spread to most endemic areas.</a:t>
            </a:r>
          </a:p>
          <a:p>
            <a:endParaRPr lang="uk-UA"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3394"/>
            <a:ext cx="8229600" cy="49006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Treatment</a:t>
            </a:r>
            <a:br>
              <a:rPr lang="en-US" b="1" dirty="0" smtClean="0"/>
            </a:br>
            <a:endParaRPr lang="uk-UA" dirty="0"/>
          </a:p>
        </p:txBody>
      </p:sp>
      <p:sp>
        <p:nvSpPr>
          <p:cNvPr id="3" name="Місце для вмісту 2"/>
          <p:cNvSpPr>
            <a:spLocks noGrp="1"/>
          </p:cNvSpPr>
          <p:nvPr>
            <p:ph idx="1"/>
          </p:nvPr>
        </p:nvSpPr>
        <p:spPr>
          <a:xfrm>
            <a:off x="0" y="548680"/>
            <a:ext cx="9144000" cy="6309320"/>
          </a:xfrm>
        </p:spPr>
        <p:txBody>
          <a:bodyPr>
            <a:normAutofit fontScale="70000" lnSpcReduction="20000"/>
          </a:bodyPr>
          <a:lstStyle/>
          <a:p>
            <a:pPr>
              <a:buNone/>
            </a:pPr>
            <a:r>
              <a:rPr lang="en-US" dirty="0" smtClean="0"/>
              <a:t>Listed below are some drugs that are usually recommended by national malaria control programs. They might not be effective in many parts of the world due to drug resistant strains.</a:t>
            </a:r>
          </a:p>
          <a:p>
            <a:r>
              <a:rPr lang="en-US" dirty="0" err="1" smtClean="0"/>
              <a:t>artemesinin</a:t>
            </a:r>
            <a:r>
              <a:rPr lang="en-US" dirty="0" smtClean="0"/>
              <a:t>-containing combination treatments (for ex., </a:t>
            </a:r>
            <a:r>
              <a:rPr lang="en-US" dirty="0" err="1" smtClean="0"/>
              <a:t>artemether-lumefantrine</a:t>
            </a:r>
            <a:r>
              <a:rPr lang="en-US" dirty="0" smtClean="0"/>
              <a:t>, </a:t>
            </a:r>
            <a:r>
              <a:rPr lang="en-US" dirty="0" err="1" smtClean="0"/>
              <a:t>artesunate-amodiaquine</a:t>
            </a:r>
            <a:r>
              <a:rPr lang="en-US" dirty="0" smtClean="0"/>
              <a:t>)</a:t>
            </a:r>
          </a:p>
          <a:p>
            <a:r>
              <a:rPr lang="en-US" dirty="0" err="1" smtClean="0"/>
              <a:t>atovaquone-proguanil</a:t>
            </a:r>
            <a:endParaRPr lang="en-US" dirty="0" smtClean="0"/>
          </a:p>
          <a:p>
            <a:r>
              <a:rPr lang="en-US" dirty="0" err="1" smtClean="0"/>
              <a:t>chloroquine</a:t>
            </a:r>
            <a:endParaRPr lang="en-US" dirty="0" smtClean="0"/>
          </a:p>
          <a:p>
            <a:r>
              <a:rPr lang="en-US" dirty="0" err="1" smtClean="0"/>
              <a:t>doxycycline</a:t>
            </a:r>
            <a:endParaRPr lang="en-US" dirty="0" smtClean="0"/>
          </a:p>
          <a:p>
            <a:r>
              <a:rPr lang="en-US" dirty="0" err="1" smtClean="0"/>
              <a:t>mefloquine</a:t>
            </a:r>
            <a:endParaRPr lang="en-US" dirty="0" smtClean="0"/>
          </a:p>
          <a:p>
            <a:r>
              <a:rPr lang="en-US" dirty="0" smtClean="0"/>
              <a:t>quinine</a:t>
            </a:r>
          </a:p>
          <a:p>
            <a:r>
              <a:rPr lang="en-US" dirty="0" err="1" smtClean="0"/>
              <a:t>sulfadoxine-pyrimethamine</a:t>
            </a:r>
            <a:r>
              <a:rPr lang="en-US" dirty="0" smtClean="0"/>
              <a:t>.</a:t>
            </a:r>
          </a:p>
          <a:p>
            <a:r>
              <a:rPr lang="en-US" b="1" dirty="0" err="1" smtClean="0"/>
              <a:t>Primaquine</a:t>
            </a:r>
            <a:r>
              <a:rPr lang="en-US" dirty="0" smtClean="0"/>
              <a:t> is used as an adjunct against certain </a:t>
            </a:r>
            <a:r>
              <a:rPr lang="en-US" i="1" dirty="0" smtClean="0"/>
              <a:t>Plasmodium</a:t>
            </a:r>
            <a:r>
              <a:rPr lang="en-US" dirty="0" smtClean="0"/>
              <a:t> species. It is active against the </a:t>
            </a:r>
            <a:r>
              <a:rPr lang="en-US" b="1" dirty="0" smtClean="0"/>
              <a:t>dormant liver forms </a:t>
            </a:r>
            <a:r>
              <a:rPr lang="en-US" dirty="0" smtClean="0"/>
              <a:t>(</a:t>
            </a:r>
            <a:r>
              <a:rPr lang="en-US" b="1" dirty="0" err="1" smtClean="0"/>
              <a:t>hypnozoites</a:t>
            </a:r>
            <a:r>
              <a:rPr lang="en-US" b="1" dirty="0" smtClean="0"/>
              <a:t>)</a:t>
            </a:r>
            <a:r>
              <a:rPr lang="en-US" dirty="0" smtClean="0"/>
              <a:t> which are rare/nonexistent with </a:t>
            </a:r>
            <a:r>
              <a:rPr lang="en-US" i="1" dirty="0" smtClean="0"/>
              <a:t>P. </a:t>
            </a:r>
            <a:r>
              <a:rPr lang="en-US" i="1" dirty="0" err="1" smtClean="0"/>
              <a:t>falciparum</a:t>
            </a:r>
            <a:r>
              <a:rPr lang="en-US" dirty="0" smtClean="0"/>
              <a:t>). </a:t>
            </a:r>
            <a:r>
              <a:rPr lang="en-US" dirty="0" err="1" smtClean="0"/>
              <a:t>Primaquine</a:t>
            </a:r>
            <a:r>
              <a:rPr lang="en-US" dirty="0" smtClean="0"/>
              <a:t> is not recommended for people who are deficient in glucose-6-phosphate </a:t>
            </a:r>
            <a:r>
              <a:rPr lang="en-US" dirty="0" err="1" smtClean="0"/>
              <a:t>dehydrogenase</a:t>
            </a:r>
            <a:r>
              <a:rPr lang="en-US" dirty="0" smtClean="0"/>
              <a:t> or pregnant. Treating all people simultaneously in a population can prevent major malaria epidemics. Unfortunately, it can also increase drug resistance of the parasite and complications in those who are glucose-6-phosphate </a:t>
            </a:r>
            <a:r>
              <a:rPr lang="en-US" dirty="0" err="1" smtClean="0"/>
              <a:t>dehydrogenase</a:t>
            </a:r>
            <a:r>
              <a:rPr lang="en-US" dirty="0" smtClean="0"/>
              <a:t> deficient.</a:t>
            </a:r>
          </a:p>
          <a:p>
            <a:endParaRPr lang="uk-UA"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046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Prevention</a:t>
            </a:r>
            <a:br>
              <a:rPr lang="en-US" b="1" dirty="0" smtClean="0"/>
            </a:br>
            <a:endParaRPr lang="uk-UA" dirty="0"/>
          </a:p>
        </p:txBody>
      </p:sp>
      <p:sp>
        <p:nvSpPr>
          <p:cNvPr id="3" name="Місце для вмісту 2"/>
          <p:cNvSpPr>
            <a:spLocks noGrp="1"/>
          </p:cNvSpPr>
          <p:nvPr>
            <p:ph idx="1"/>
          </p:nvPr>
        </p:nvSpPr>
        <p:spPr>
          <a:xfrm>
            <a:off x="0" y="404664"/>
            <a:ext cx="9144000" cy="6453336"/>
          </a:xfrm>
        </p:spPr>
        <p:txBody>
          <a:bodyPr>
            <a:normAutofit fontScale="40000" lnSpcReduction="20000"/>
          </a:bodyPr>
          <a:lstStyle/>
          <a:p>
            <a:r>
              <a:rPr lang="en-US" sz="3800" b="1" dirty="0" err="1" smtClean="0">
                <a:latin typeface="Arial" pitchFamily="34" charset="0"/>
                <a:cs typeface="Arial" pitchFamily="34" charset="0"/>
              </a:rPr>
              <a:t>Pyrethroid</a:t>
            </a:r>
            <a:r>
              <a:rPr lang="en-US" sz="3800" dirty="0" smtClean="0">
                <a:latin typeface="Arial" pitchFamily="34" charset="0"/>
                <a:cs typeface="Arial" pitchFamily="34" charset="0"/>
              </a:rPr>
              <a:t> </a:t>
            </a:r>
            <a:r>
              <a:rPr lang="en-US" sz="3800" b="1" dirty="0" smtClean="0">
                <a:latin typeface="Arial" pitchFamily="34" charset="0"/>
                <a:cs typeface="Arial" pitchFamily="34" charset="0"/>
              </a:rPr>
              <a:t>bed nets</a:t>
            </a:r>
            <a:r>
              <a:rPr lang="en-US" sz="3800" dirty="0" smtClean="0">
                <a:latin typeface="Arial" pitchFamily="34" charset="0"/>
                <a:cs typeface="Arial" pitchFamily="34" charset="0"/>
              </a:rPr>
              <a:t> may reduce deaths of under 5 </a:t>
            </a:r>
            <a:r>
              <a:rPr lang="en-US" sz="3800" dirty="0" err="1" smtClean="0">
                <a:latin typeface="Arial" pitchFamily="34" charset="0"/>
                <a:cs typeface="Arial" pitchFamily="34" charset="0"/>
              </a:rPr>
              <a:t>y.o</a:t>
            </a:r>
            <a:r>
              <a:rPr lang="en-US" sz="3800" dirty="0" smtClean="0">
                <a:latin typeface="Arial" pitchFamily="34" charset="0"/>
                <a:cs typeface="Arial" pitchFamily="34" charset="0"/>
              </a:rPr>
              <a:t>. children up to 20 % (in African communities). if everyone in a community has a bed net. </a:t>
            </a:r>
            <a:r>
              <a:rPr lang="en-US" sz="3800" dirty="0" err="1" smtClean="0">
                <a:latin typeface="Arial" pitchFamily="34" charset="0"/>
                <a:cs typeface="Arial" pitchFamily="34" charset="0"/>
              </a:rPr>
              <a:t>Pyrethroids</a:t>
            </a:r>
            <a:r>
              <a:rPr lang="en-US" sz="3800" dirty="0" smtClean="0">
                <a:latin typeface="Arial" pitchFamily="34" charset="0"/>
                <a:cs typeface="Arial" pitchFamily="34" charset="0"/>
              </a:rPr>
              <a:t> do not rapidly wear off, unless exposed to sunlight or washed. "Long-lasting insecticide-treated bed nets" maintain effective levels of insecticide for 3 years or more. Bed net cost is only a few USD. Donations can be made through organizations such as Nothing But Nets and Malaria No More. </a:t>
            </a:r>
          </a:p>
          <a:p>
            <a:r>
              <a:rPr lang="en-US" sz="3800" dirty="0" smtClean="0">
                <a:latin typeface="Arial" pitchFamily="34" charset="0"/>
                <a:cs typeface="Arial" pitchFamily="34" charset="0"/>
              </a:rPr>
              <a:t>Many malaria-carrying mosquitoes are </a:t>
            </a:r>
            <a:r>
              <a:rPr lang="en-US" sz="3800" dirty="0" err="1" smtClean="0">
                <a:latin typeface="Arial" pitchFamily="34" charset="0"/>
                <a:cs typeface="Arial" pitchFamily="34" charset="0"/>
              </a:rPr>
              <a:t>endophilic</a:t>
            </a:r>
            <a:r>
              <a:rPr lang="en-US" sz="3800" dirty="0" smtClean="0">
                <a:latin typeface="Arial" pitchFamily="34" charset="0"/>
                <a:cs typeface="Arial" pitchFamily="34" charset="0"/>
              </a:rPr>
              <a:t>, meaning that they typically rest inside the house after taking a blood meal. </a:t>
            </a:r>
            <a:r>
              <a:rPr lang="en-US" sz="3800" b="1" dirty="0" smtClean="0">
                <a:latin typeface="Arial" pitchFamily="34" charset="0"/>
                <a:cs typeface="Arial" pitchFamily="34" charset="0"/>
              </a:rPr>
              <a:t>Indoor Residual Spraying</a:t>
            </a:r>
            <a:r>
              <a:rPr lang="en-US" sz="3800" dirty="0" smtClean="0">
                <a:latin typeface="Arial" pitchFamily="34" charset="0"/>
                <a:cs typeface="Arial" pitchFamily="34" charset="0"/>
              </a:rPr>
              <a:t> of the walls and other surfaces can kill them reducing the chances that infected mosquitoes spread the disease from one household to another.</a:t>
            </a:r>
          </a:p>
          <a:p>
            <a:r>
              <a:rPr lang="en-US" sz="3800" dirty="0" smtClean="0">
                <a:latin typeface="Arial" pitchFamily="34" charset="0"/>
                <a:cs typeface="Arial" pitchFamily="34" charset="0"/>
              </a:rPr>
              <a:t>Humans living in areas where malaria is common can become partially immune. Travelers, young children, women with pregnancy and those who are weakened by diseases (or AIDS) have little to no immunity against malaria. </a:t>
            </a:r>
          </a:p>
          <a:p>
            <a:pPr>
              <a:buNone/>
            </a:pPr>
            <a:r>
              <a:rPr lang="en-US" sz="3800" b="1" dirty="0" smtClean="0">
                <a:latin typeface="Arial" pitchFamily="34" charset="0"/>
                <a:cs typeface="Arial" pitchFamily="34" charset="0"/>
              </a:rPr>
              <a:t>Recommendations for pregnant women living in malaria endemic areas</a:t>
            </a:r>
            <a:r>
              <a:rPr lang="en-US" sz="3800" dirty="0" smtClean="0">
                <a:latin typeface="Arial" pitchFamily="34" charset="0"/>
                <a:cs typeface="Arial" pitchFamily="34" charset="0"/>
              </a:rPr>
              <a:t>:</a:t>
            </a:r>
          </a:p>
          <a:p>
            <a:r>
              <a:rPr lang="en-US" sz="3800" dirty="0" smtClean="0">
                <a:latin typeface="Arial" pitchFamily="34" charset="0"/>
                <a:cs typeface="Arial" pitchFamily="34" charset="0"/>
              </a:rPr>
              <a:t>Eat  iron and </a:t>
            </a:r>
            <a:r>
              <a:rPr lang="en-US" sz="3800" dirty="0" err="1" smtClean="0">
                <a:latin typeface="Arial" pitchFamily="34" charset="0"/>
                <a:cs typeface="Arial" pitchFamily="34" charset="0"/>
              </a:rPr>
              <a:t>folate</a:t>
            </a:r>
            <a:r>
              <a:rPr lang="en-US" sz="3800" dirty="0" smtClean="0">
                <a:latin typeface="Arial" pitchFamily="34" charset="0"/>
                <a:cs typeface="Arial" pitchFamily="34" charset="0"/>
              </a:rPr>
              <a:t> supplements to prevent anemia.</a:t>
            </a:r>
          </a:p>
          <a:p>
            <a:r>
              <a:rPr lang="en-US" sz="3800" dirty="0" smtClean="0">
                <a:latin typeface="Arial" pitchFamily="34" charset="0"/>
                <a:cs typeface="Arial" pitchFamily="34" charset="0"/>
              </a:rPr>
              <a:t>Get a curative dose of an </a:t>
            </a:r>
            <a:r>
              <a:rPr lang="en-US" sz="3800" dirty="0" err="1" smtClean="0">
                <a:latin typeface="Arial" pitchFamily="34" charset="0"/>
                <a:cs typeface="Arial" pitchFamily="34" charset="0"/>
              </a:rPr>
              <a:t>antimalarial</a:t>
            </a:r>
            <a:r>
              <a:rPr lang="en-US" sz="3800" dirty="0" smtClean="0">
                <a:latin typeface="Arial" pitchFamily="34" charset="0"/>
                <a:cs typeface="Arial" pitchFamily="34" charset="0"/>
              </a:rPr>
              <a:t> drug at least twice during pregnancy (starting from the 2nd trimester).</a:t>
            </a:r>
          </a:p>
          <a:p>
            <a:r>
              <a:rPr lang="en-US" sz="3800" dirty="0" smtClean="0">
                <a:latin typeface="Arial" pitchFamily="34" charset="0"/>
                <a:cs typeface="Arial" pitchFamily="34" charset="0"/>
              </a:rPr>
              <a:t>Sleep under an insecticide-treated bed net.</a:t>
            </a:r>
          </a:p>
          <a:p>
            <a:r>
              <a:rPr lang="en-US" sz="3800" dirty="0" smtClean="0">
                <a:latin typeface="Arial" pitchFamily="34" charset="0"/>
                <a:cs typeface="Arial" pitchFamily="34" charset="0"/>
              </a:rPr>
              <a:t>The </a:t>
            </a:r>
            <a:r>
              <a:rPr lang="en-US" sz="3800" b="1" dirty="0" smtClean="0">
                <a:latin typeface="Arial" pitchFamily="34" charset="0"/>
                <a:cs typeface="Arial" pitchFamily="34" charset="0"/>
              </a:rPr>
              <a:t>number of mosquitoes may be controlled</a:t>
            </a:r>
            <a:r>
              <a:rPr lang="en-US" sz="3800" dirty="0" smtClean="0">
                <a:latin typeface="Arial" pitchFamily="34" charset="0"/>
                <a:cs typeface="Arial" pitchFamily="34" charset="0"/>
              </a:rPr>
              <a:t> by eliminating mosquito larvae before they reach adulthood. Rainfall forms water puddles where mosquitoes lay their eggs and aquatic larvae develop into adults in a few days. Draining or removal of small puddles can reduce the number of mosquitoes near populations. Chemical insecticides can also be applied but might harm the environment. Other methods applied to water:</a:t>
            </a:r>
          </a:p>
          <a:p>
            <a:r>
              <a:rPr lang="en-US" sz="3800" dirty="0" smtClean="0">
                <a:latin typeface="Arial" pitchFamily="34" charset="0"/>
                <a:cs typeface="Arial" pitchFamily="34" charset="0"/>
              </a:rPr>
              <a:t>insect growth regulators</a:t>
            </a:r>
          </a:p>
          <a:p>
            <a:r>
              <a:rPr lang="en-US" sz="3800" dirty="0" smtClean="0">
                <a:latin typeface="Arial" pitchFamily="34" charset="0"/>
                <a:cs typeface="Arial" pitchFamily="34" charset="0"/>
              </a:rPr>
              <a:t>oil that suffocates the aquatic larvae</a:t>
            </a:r>
          </a:p>
          <a:p>
            <a:r>
              <a:rPr lang="en-US" sz="3800" dirty="0" smtClean="0">
                <a:latin typeface="Arial" pitchFamily="34" charset="0"/>
                <a:cs typeface="Arial" pitchFamily="34" charset="0"/>
              </a:rPr>
              <a:t>toxins from the bacterium </a:t>
            </a:r>
            <a:r>
              <a:rPr lang="en-US" sz="3800" i="1" dirty="0" smtClean="0">
                <a:latin typeface="Arial" pitchFamily="34" charset="0"/>
                <a:cs typeface="Arial" pitchFamily="34" charset="0"/>
              </a:rPr>
              <a:t>Bacillus </a:t>
            </a:r>
            <a:r>
              <a:rPr lang="en-US" sz="3800" i="1" dirty="0" err="1" smtClean="0">
                <a:latin typeface="Arial" pitchFamily="34" charset="0"/>
                <a:cs typeface="Arial" pitchFamily="34" charset="0"/>
              </a:rPr>
              <a:t>thuringiensis</a:t>
            </a:r>
            <a:r>
              <a:rPr lang="en-US" sz="3800" dirty="0" smtClean="0">
                <a:latin typeface="Arial" pitchFamily="34" charset="0"/>
                <a:cs typeface="Arial" pitchFamily="34" charset="0"/>
              </a:rPr>
              <a:t> var. </a:t>
            </a:r>
            <a:r>
              <a:rPr lang="en-US" sz="3800" i="1" dirty="0" err="1" smtClean="0">
                <a:latin typeface="Arial" pitchFamily="34" charset="0"/>
                <a:cs typeface="Arial" pitchFamily="34" charset="0"/>
              </a:rPr>
              <a:t>israelensis</a:t>
            </a:r>
            <a:r>
              <a:rPr lang="en-US" sz="3800" dirty="0" smtClean="0">
                <a:latin typeface="Arial" pitchFamily="34" charset="0"/>
                <a:cs typeface="Arial" pitchFamily="34" charset="0"/>
              </a:rPr>
              <a:t> (</a:t>
            </a:r>
            <a:r>
              <a:rPr lang="en-US" sz="3800" dirty="0" err="1" smtClean="0">
                <a:latin typeface="Arial" pitchFamily="34" charset="0"/>
                <a:cs typeface="Arial" pitchFamily="34" charset="0"/>
              </a:rPr>
              <a:t>Bti</a:t>
            </a:r>
            <a:r>
              <a:rPr lang="en-US" sz="3800" dirty="0" smtClean="0">
                <a:latin typeface="Arial" pitchFamily="34" charset="0"/>
                <a:cs typeface="Arial" pitchFamily="34" charset="0"/>
              </a:rPr>
              <a:t>).</a:t>
            </a:r>
          </a:p>
          <a:p>
            <a:pPr>
              <a:buNone/>
            </a:pPr>
            <a:r>
              <a:rPr lang="en-US" sz="3800" dirty="0" smtClean="0">
                <a:latin typeface="Arial" pitchFamily="34" charset="0"/>
                <a:cs typeface="Arial" pitchFamily="34" charset="0"/>
              </a:rPr>
              <a:t>Additional </a:t>
            </a:r>
            <a:r>
              <a:rPr lang="en-US" sz="3800" b="1" dirty="0" smtClean="0">
                <a:latin typeface="Arial" pitchFamily="34" charset="0"/>
                <a:cs typeface="Arial" pitchFamily="34" charset="0"/>
              </a:rPr>
              <a:t>personal protection</a:t>
            </a:r>
            <a:r>
              <a:rPr lang="en-US" sz="3800" dirty="0" smtClean="0">
                <a:latin typeface="Arial" pitchFamily="34" charset="0"/>
                <a:cs typeface="Arial" pitchFamily="34" charset="0"/>
              </a:rPr>
              <a:t> methods include:</a:t>
            </a:r>
          </a:p>
          <a:p>
            <a:r>
              <a:rPr lang="en-US" sz="3800" dirty="0" smtClean="0">
                <a:latin typeface="Arial" pitchFamily="34" charset="0"/>
                <a:cs typeface="Arial" pitchFamily="34" charset="0"/>
              </a:rPr>
              <a:t>glass windows (a well-constructed house)</a:t>
            </a:r>
          </a:p>
          <a:p>
            <a:r>
              <a:rPr lang="en-US" sz="3800" dirty="0" smtClean="0">
                <a:latin typeface="Arial" pitchFamily="34" charset="0"/>
                <a:cs typeface="Arial" pitchFamily="34" charset="0"/>
              </a:rPr>
              <a:t>repellent</a:t>
            </a:r>
          </a:p>
          <a:p>
            <a:r>
              <a:rPr lang="en-US" sz="3800" dirty="0" smtClean="0">
                <a:latin typeface="Arial" pitchFamily="34" charset="0"/>
                <a:cs typeface="Arial" pitchFamily="34" charset="0"/>
              </a:rPr>
              <a:t>white or light-colored clothes covering most of the body</a:t>
            </a:r>
          </a:p>
          <a:p>
            <a:pPr>
              <a:buNone/>
            </a:pPr>
            <a:endParaRPr lang="en-US" dirty="0" smtClean="0"/>
          </a:p>
          <a:p>
            <a:endParaRPr lang="uk-UA"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5486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err="1" smtClean="0"/>
              <a:t>Artemisinin</a:t>
            </a:r>
            <a:endParaRPr lang="uk-UA" dirty="0"/>
          </a:p>
        </p:txBody>
      </p:sp>
      <p:sp>
        <p:nvSpPr>
          <p:cNvPr id="3" name="Місце для вмісту 2"/>
          <p:cNvSpPr>
            <a:spLocks noGrp="1"/>
          </p:cNvSpPr>
          <p:nvPr>
            <p:ph idx="1"/>
          </p:nvPr>
        </p:nvSpPr>
        <p:spPr>
          <a:xfrm>
            <a:off x="0" y="692696"/>
            <a:ext cx="9144000" cy="6165304"/>
          </a:xfrm>
        </p:spPr>
        <p:txBody>
          <a:bodyPr>
            <a:normAutofit fontScale="55000" lnSpcReduction="20000"/>
          </a:bodyPr>
          <a:lstStyle/>
          <a:p>
            <a:r>
              <a:rPr lang="en-US" b="1" dirty="0" err="1" smtClean="0"/>
              <a:t>Artemisinin</a:t>
            </a:r>
            <a:r>
              <a:rPr lang="en-US" dirty="0" smtClean="0"/>
              <a:t>, or </a:t>
            </a:r>
            <a:r>
              <a:rPr lang="en-US" b="1" i="1" dirty="0" err="1" smtClean="0"/>
              <a:t>qinghao</a:t>
            </a:r>
            <a:r>
              <a:rPr lang="en-US" b="1" i="1" dirty="0" smtClean="0"/>
              <a:t> </a:t>
            </a:r>
            <a:r>
              <a:rPr lang="en-US" b="1" i="1" dirty="0" err="1" smtClean="0"/>
              <a:t>su</a:t>
            </a:r>
            <a:r>
              <a:rPr lang="en-US" dirty="0" smtClean="0"/>
              <a:t>, and its </a:t>
            </a:r>
            <a:r>
              <a:rPr lang="en-US" dirty="0" smtClean="0">
                <a:hlinkClick r:id="rId2" tooltip="Semisynthesis"/>
              </a:rPr>
              <a:t>semi-synthetic</a:t>
            </a:r>
            <a:r>
              <a:rPr lang="en-US" dirty="0" smtClean="0"/>
              <a:t> </a:t>
            </a:r>
            <a:r>
              <a:rPr lang="en-US" dirty="0" smtClean="0">
                <a:hlinkClick r:id="rId3" tooltip="Derivative (chemistry)"/>
              </a:rPr>
              <a:t>derivatives</a:t>
            </a:r>
            <a:r>
              <a:rPr lang="en-US" dirty="0" smtClean="0"/>
              <a:t> are a group of </a:t>
            </a:r>
            <a:r>
              <a:rPr lang="en-US" dirty="0" smtClean="0">
                <a:hlinkClick r:id="rId4" tooltip="Medication"/>
              </a:rPr>
              <a:t>drugs</a:t>
            </a:r>
            <a:r>
              <a:rPr lang="en-US" dirty="0" smtClean="0"/>
              <a:t> used against  </a:t>
            </a:r>
            <a:r>
              <a:rPr lang="en-US" i="1" dirty="0" smtClean="0">
                <a:hlinkClick r:id="rId5" tooltip="Plasmodium falciparum"/>
              </a:rPr>
              <a:t>P. </a:t>
            </a:r>
            <a:r>
              <a:rPr lang="en-US" i="1" dirty="0" err="1" smtClean="0">
                <a:hlinkClick r:id="rId5" tooltip="Plasmodium falciparum"/>
              </a:rPr>
              <a:t>falciparum</a:t>
            </a:r>
            <a:r>
              <a:rPr lang="en-US" dirty="0" smtClean="0"/>
              <a:t> </a:t>
            </a:r>
            <a:r>
              <a:rPr lang="en-US" dirty="0" smtClean="0">
                <a:hlinkClick r:id="rId6" tooltip="Malaria"/>
              </a:rPr>
              <a:t>malaria</a:t>
            </a:r>
            <a:r>
              <a:rPr lang="en-US" dirty="0" smtClean="0"/>
              <a:t>.</a:t>
            </a:r>
          </a:p>
          <a:p>
            <a:r>
              <a:rPr lang="en-US" dirty="0" smtClean="0"/>
              <a:t>By </a:t>
            </a:r>
            <a:r>
              <a:rPr lang="en-US" dirty="0" err="1" smtClean="0">
                <a:hlinkClick r:id="rId7" tooltip="Tu Youyou"/>
              </a:rPr>
              <a:t>Tu</a:t>
            </a:r>
            <a:r>
              <a:rPr lang="en-US" dirty="0" smtClean="0">
                <a:hlinkClick r:id="rId7" tooltip="Tu Youyou"/>
              </a:rPr>
              <a:t> </a:t>
            </a:r>
            <a:r>
              <a:rPr lang="en-US" dirty="0" err="1" smtClean="0">
                <a:hlinkClick r:id="rId7" tooltip="Tu Youyou"/>
              </a:rPr>
              <a:t>Youyou</a:t>
            </a:r>
            <a:r>
              <a:rPr lang="en-US" dirty="0" smtClean="0"/>
              <a:t>, a Chinese scientist, 1/2 of </a:t>
            </a:r>
            <a:r>
              <a:rPr lang="en-US" dirty="0" smtClean="0">
                <a:hlinkClick r:id="rId8" tooltip="Nobel Prize in Physiology or Medicine"/>
              </a:rPr>
              <a:t>2015 Nobel Prize in Medicine</a:t>
            </a:r>
            <a:r>
              <a:rPr lang="en-US" dirty="0" smtClean="0"/>
              <a:t>. Treatments containing an </a:t>
            </a:r>
            <a:r>
              <a:rPr lang="en-US" dirty="0" err="1" smtClean="0"/>
              <a:t>artemisinin</a:t>
            </a:r>
            <a:r>
              <a:rPr lang="en-US" dirty="0" smtClean="0"/>
              <a:t> derivative (</a:t>
            </a:r>
            <a:r>
              <a:rPr lang="en-US" dirty="0" err="1" smtClean="0">
                <a:hlinkClick r:id="rId9" tooltip="Artemisinin-combination therapy"/>
              </a:rPr>
              <a:t>artemisinin</a:t>
            </a:r>
            <a:r>
              <a:rPr lang="en-US" dirty="0" smtClean="0">
                <a:hlinkClick r:id="rId9" tooltip="Artemisinin-combination therapy"/>
              </a:rPr>
              <a:t>-combination therapies</a:t>
            </a:r>
            <a:r>
              <a:rPr lang="en-US" dirty="0" smtClean="0"/>
              <a:t>, ACTs) are now standard treatment worldwide for </a:t>
            </a:r>
            <a:r>
              <a:rPr lang="en-US" i="1" dirty="0" smtClean="0"/>
              <a:t>P. </a:t>
            </a:r>
            <a:r>
              <a:rPr lang="en-US" i="1" dirty="0" err="1" smtClean="0"/>
              <a:t>falciparum</a:t>
            </a:r>
            <a:r>
              <a:rPr lang="en-US" dirty="0" smtClean="0"/>
              <a:t>. Isolated from the plant </a:t>
            </a:r>
            <a:r>
              <a:rPr lang="en-US" i="1" dirty="0" smtClean="0">
                <a:hlinkClick r:id="rId10" tooltip="Artemisia annua"/>
              </a:rPr>
              <a:t>Artemisia </a:t>
            </a:r>
            <a:r>
              <a:rPr lang="en-US" i="1" dirty="0" err="1" smtClean="0">
                <a:hlinkClick r:id="rId10" tooltip="Artemisia annua"/>
              </a:rPr>
              <a:t>annua</a:t>
            </a:r>
            <a:r>
              <a:rPr lang="en-US" dirty="0" smtClean="0"/>
              <a:t>, sweet wormwood, an herb employed in </a:t>
            </a:r>
            <a:r>
              <a:rPr lang="en-US" dirty="0" smtClean="0">
                <a:hlinkClick r:id="rId11" tooltip="Chinese traditional medicine"/>
              </a:rPr>
              <a:t>Chinese traditional medicine</a:t>
            </a:r>
            <a:r>
              <a:rPr lang="en-US" dirty="0" smtClean="0"/>
              <a:t>. A precursor compound can be produced using genetically engineered yeast.</a:t>
            </a:r>
          </a:p>
          <a:p>
            <a:r>
              <a:rPr lang="en-US" dirty="0" smtClean="0"/>
              <a:t>Chemically, </a:t>
            </a:r>
            <a:r>
              <a:rPr lang="en-US" dirty="0" err="1" smtClean="0"/>
              <a:t>artemisinin</a:t>
            </a:r>
            <a:r>
              <a:rPr lang="en-US" dirty="0" smtClean="0"/>
              <a:t> is a </a:t>
            </a:r>
            <a:r>
              <a:rPr lang="en-US" dirty="0" err="1" smtClean="0">
                <a:hlinkClick r:id="rId12" tooltip="Sesquiterpene lactone"/>
              </a:rPr>
              <a:t>sesquiterpene</a:t>
            </a:r>
            <a:r>
              <a:rPr lang="en-US" dirty="0" smtClean="0">
                <a:hlinkClick r:id="rId12" tooltip="Sesquiterpene lactone"/>
              </a:rPr>
              <a:t> </a:t>
            </a:r>
            <a:r>
              <a:rPr lang="en-US" dirty="0" err="1" smtClean="0">
                <a:hlinkClick r:id="rId12" tooltip="Sesquiterpene lactone"/>
              </a:rPr>
              <a:t>lactone</a:t>
            </a:r>
            <a:r>
              <a:rPr lang="en-US" dirty="0" smtClean="0"/>
              <a:t> containing an unusual </a:t>
            </a:r>
            <a:r>
              <a:rPr lang="en-US" dirty="0" smtClean="0">
                <a:hlinkClick r:id="rId13" tooltip="Peroxide"/>
              </a:rPr>
              <a:t>peroxide</a:t>
            </a:r>
            <a:r>
              <a:rPr lang="en-US" dirty="0" smtClean="0"/>
              <a:t> bridge. This peroxide is believed to be responsible for the drug's mechanism of action. </a:t>
            </a:r>
          </a:p>
          <a:p>
            <a:r>
              <a:rPr lang="en-US" dirty="0" err="1" smtClean="0"/>
              <a:t>Artemisinin</a:t>
            </a:r>
            <a:r>
              <a:rPr lang="en-US" dirty="0" smtClean="0"/>
              <a:t> and its </a:t>
            </a:r>
            <a:r>
              <a:rPr lang="en-US" dirty="0" err="1" smtClean="0"/>
              <a:t>endoperoxides</a:t>
            </a:r>
            <a:r>
              <a:rPr lang="en-US" dirty="0" smtClean="0"/>
              <a:t> derivatives have been used for the treatment of </a:t>
            </a:r>
            <a:r>
              <a:rPr lang="en-US" i="1" dirty="0" smtClean="0"/>
              <a:t>P. </a:t>
            </a:r>
            <a:r>
              <a:rPr lang="en-US" i="1" dirty="0" err="1" smtClean="0"/>
              <a:t>falciparum</a:t>
            </a:r>
            <a:r>
              <a:rPr lang="en-US" dirty="0" smtClean="0"/>
              <a:t> related infections but low bioavailability, poor </a:t>
            </a:r>
            <a:r>
              <a:rPr lang="en-US" dirty="0" smtClean="0">
                <a:hlinkClick r:id="rId14" tooltip="Pharmacokinetic"/>
              </a:rPr>
              <a:t>pharmacokinetic</a:t>
            </a:r>
            <a:r>
              <a:rPr lang="en-US" dirty="0" smtClean="0"/>
              <a:t> properties and high cost of the drugs are a major drawback of their use. Use of the drug by itself as a </a:t>
            </a:r>
            <a:r>
              <a:rPr lang="en-US" dirty="0" err="1" smtClean="0">
                <a:hlinkClick r:id="rId15" tooltip="Monotherapy"/>
              </a:rPr>
              <a:t>monotherapy</a:t>
            </a:r>
            <a:r>
              <a:rPr lang="en-US" dirty="0" smtClean="0"/>
              <a:t> is explicitly discouraged by the </a:t>
            </a:r>
            <a:r>
              <a:rPr lang="en-US" dirty="0" smtClean="0">
                <a:hlinkClick r:id="rId16" tooltip="World Health Organization"/>
              </a:rPr>
              <a:t>World Health Organization</a:t>
            </a:r>
            <a:r>
              <a:rPr lang="en-US" dirty="0" smtClean="0"/>
              <a:t>, as there have been signs that malarial parasites are developing resistance to the drug. Therapies that combine </a:t>
            </a:r>
            <a:r>
              <a:rPr lang="en-US" dirty="0" err="1" smtClean="0"/>
              <a:t>artemisinin</a:t>
            </a:r>
            <a:r>
              <a:rPr lang="en-US" dirty="0" smtClean="0"/>
              <a:t> or its derivatives with some other </a:t>
            </a:r>
            <a:r>
              <a:rPr lang="en-US" dirty="0" err="1" smtClean="0"/>
              <a:t>antimalarial</a:t>
            </a:r>
            <a:r>
              <a:rPr lang="en-US" dirty="0" smtClean="0"/>
              <a:t> drug are the preferred treatment for malaria and are both effective and well tolerated in patients.</a:t>
            </a:r>
          </a:p>
          <a:p>
            <a:r>
              <a:rPr lang="en-US" dirty="0" smtClean="0"/>
              <a:t>The drug is also increasingly being used in </a:t>
            </a:r>
            <a:r>
              <a:rPr lang="en-US" i="1" dirty="0" smtClean="0">
                <a:hlinkClick r:id="rId17" tooltip="Plasmodium vivax"/>
              </a:rPr>
              <a:t>Plasmodium </a:t>
            </a:r>
            <a:r>
              <a:rPr lang="en-US" i="1" dirty="0" err="1" smtClean="0">
                <a:hlinkClick r:id="rId17" tooltip="Plasmodium vivax"/>
              </a:rPr>
              <a:t>vivax</a:t>
            </a:r>
            <a:r>
              <a:rPr lang="en-US" dirty="0" smtClean="0"/>
              <a:t> malaria.</a:t>
            </a:r>
          </a:p>
          <a:p>
            <a:r>
              <a:rPr lang="en-US" b="1" dirty="0" err="1" smtClean="0"/>
              <a:t>Artemisinins</a:t>
            </a:r>
            <a:r>
              <a:rPr lang="en-US" dirty="0" smtClean="0"/>
              <a:t> possess a broad spectrum of activity against a wide range of </a:t>
            </a:r>
            <a:r>
              <a:rPr lang="en-US" dirty="0" err="1" smtClean="0">
                <a:hlinkClick r:id="rId18" tooltip="Trematodes"/>
              </a:rPr>
              <a:t>trematodes</a:t>
            </a:r>
            <a:r>
              <a:rPr lang="en-US" dirty="0" smtClean="0"/>
              <a:t>, including </a:t>
            </a:r>
            <a:r>
              <a:rPr lang="en-US" i="1" dirty="0" err="1" smtClean="0">
                <a:hlinkClick r:id="rId19" tooltip="Schistosoma japonicum"/>
              </a:rPr>
              <a:t>Schistosoma</a:t>
            </a:r>
            <a:r>
              <a:rPr lang="en-US" i="1" dirty="0" smtClean="0">
                <a:hlinkClick r:id="rId19" tooltip="Schistosoma japonicum"/>
              </a:rPr>
              <a:t> </a:t>
            </a:r>
            <a:r>
              <a:rPr lang="en-US" i="1" dirty="0" err="1" smtClean="0">
                <a:hlinkClick r:id="rId19" tooltip="Schistosoma japonicum"/>
              </a:rPr>
              <a:t>japonicum</a:t>
            </a:r>
            <a:r>
              <a:rPr lang="en-US" dirty="0" smtClean="0"/>
              <a:t>, </a:t>
            </a:r>
            <a:r>
              <a:rPr lang="en-US" i="1" dirty="0" smtClean="0">
                <a:hlinkClick r:id="rId20" tooltip="Schistosoma mansoni"/>
              </a:rPr>
              <a:t>S. </a:t>
            </a:r>
            <a:r>
              <a:rPr lang="en-US" i="1" dirty="0" err="1" smtClean="0">
                <a:hlinkClick r:id="rId20" tooltip="Schistosoma mansoni"/>
              </a:rPr>
              <a:t>mansoni</a:t>
            </a:r>
            <a:r>
              <a:rPr lang="en-US" dirty="0" smtClean="0"/>
              <a:t>, </a:t>
            </a:r>
            <a:r>
              <a:rPr lang="en-US" i="1" dirty="0" smtClean="0">
                <a:hlinkClick r:id="rId21" tooltip="Schistosoma haematobium"/>
              </a:rPr>
              <a:t>S. </a:t>
            </a:r>
            <a:r>
              <a:rPr lang="en-US" i="1" dirty="0" err="1" smtClean="0">
                <a:hlinkClick r:id="rId21" tooltip="Schistosoma haematobium"/>
              </a:rPr>
              <a:t>haematobium</a:t>
            </a:r>
            <a:r>
              <a:rPr lang="en-US" dirty="0" smtClean="0"/>
              <a:t>, </a:t>
            </a:r>
            <a:r>
              <a:rPr lang="en-US" i="1" dirty="0" err="1" smtClean="0">
                <a:hlinkClick r:id="rId22" tooltip="Clonorchis sinensis"/>
              </a:rPr>
              <a:t>Clonorchis</a:t>
            </a:r>
            <a:r>
              <a:rPr lang="en-US" i="1" dirty="0" smtClean="0">
                <a:hlinkClick r:id="rId22" tooltip="Clonorchis sinensis"/>
              </a:rPr>
              <a:t> </a:t>
            </a:r>
            <a:r>
              <a:rPr lang="en-US" i="1" dirty="0" err="1" smtClean="0">
                <a:hlinkClick r:id="rId22" tooltip="Clonorchis sinensis"/>
              </a:rPr>
              <a:t>sinensis</a:t>
            </a:r>
            <a:r>
              <a:rPr lang="en-US" dirty="0" smtClean="0"/>
              <a:t>, </a:t>
            </a:r>
            <a:r>
              <a:rPr lang="en-US" i="1" dirty="0" err="1" smtClean="0">
                <a:hlinkClick r:id="rId23" tooltip="Fasciola hepatica"/>
              </a:rPr>
              <a:t>Fasciola</a:t>
            </a:r>
            <a:r>
              <a:rPr lang="en-US" i="1" dirty="0" smtClean="0">
                <a:hlinkClick r:id="rId23" tooltip="Fasciola hepatica"/>
              </a:rPr>
              <a:t> hepatica</a:t>
            </a:r>
            <a:r>
              <a:rPr lang="en-US" dirty="0" smtClean="0"/>
              <a:t>, and </a:t>
            </a:r>
            <a:r>
              <a:rPr lang="en-US" i="1" dirty="0" err="1" smtClean="0">
                <a:hlinkClick r:id="rId24" tooltip="Opisthorchis viverrini"/>
              </a:rPr>
              <a:t>Opisthorchis</a:t>
            </a:r>
            <a:r>
              <a:rPr lang="en-US" i="1" dirty="0" smtClean="0">
                <a:hlinkClick r:id="rId24" tooltip="Opisthorchis viverrini"/>
              </a:rPr>
              <a:t> </a:t>
            </a:r>
            <a:r>
              <a:rPr lang="en-US" i="1" dirty="0" err="1" smtClean="0">
                <a:hlinkClick r:id="rId24" tooltip="Opisthorchis viverrini"/>
              </a:rPr>
              <a:t>viverrini</a:t>
            </a:r>
            <a:r>
              <a:rPr lang="en-US" dirty="0" smtClean="0"/>
              <a:t>. </a:t>
            </a:r>
          </a:p>
          <a:p>
            <a:r>
              <a:rPr lang="en-US" dirty="0" err="1" smtClean="0"/>
              <a:t>Artemisinin</a:t>
            </a:r>
            <a:r>
              <a:rPr lang="en-US" dirty="0" smtClean="0"/>
              <a:t> derivatives have </a:t>
            </a:r>
            <a:r>
              <a:rPr lang="en-US" dirty="0" smtClean="0">
                <a:hlinkClick r:id="rId25" tooltip="Biological half-life"/>
              </a:rPr>
              <a:t>half-lives</a:t>
            </a:r>
            <a:r>
              <a:rPr lang="en-US" dirty="0" smtClean="0"/>
              <a:t> on the order of an hour. Therefore, they require at least daily dosing over several days. For ex., the WHO-approved adult dose of co-</a:t>
            </a:r>
            <a:r>
              <a:rPr lang="en-US" dirty="0" err="1" smtClean="0"/>
              <a:t>artemether</a:t>
            </a:r>
            <a:r>
              <a:rPr lang="en-US" dirty="0" smtClean="0"/>
              <a:t> (</a:t>
            </a:r>
            <a:r>
              <a:rPr lang="en-US" dirty="0" err="1" smtClean="0"/>
              <a:t>artemether-lumefantrine</a:t>
            </a:r>
            <a:r>
              <a:rPr lang="en-US" dirty="0" smtClean="0"/>
              <a:t>) is 4 tablets at 0, 8, 24, 36, 48 and 60 hrs (six doses).</a:t>
            </a:r>
          </a:p>
          <a:p>
            <a:r>
              <a:rPr lang="en-US" b="1" dirty="0" err="1" smtClean="0"/>
              <a:t>Artemisinin</a:t>
            </a:r>
            <a:r>
              <a:rPr lang="en-US" dirty="0" smtClean="0"/>
              <a:t> is not soluble in water, therefore </a:t>
            </a:r>
            <a:r>
              <a:rPr lang="en-US" i="1" dirty="0" smtClean="0">
                <a:hlinkClick r:id="rId10" tooltip="Artemisia annua"/>
              </a:rPr>
              <a:t>Artemisia </a:t>
            </a:r>
            <a:r>
              <a:rPr lang="en-US" i="1" dirty="0" err="1" smtClean="0">
                <a:hlinkClick r:id="rId10" tooltip="Artemisia annua"/>
              </a:rPr>
              <a:t>annua</a:t>
            </a:r>
            <a:r>
              <a:rPr lang="en-US" dirty="0" smtClean="0"/>
              <a:t> tea is postulated not to contain pharmacologically significant amounts of </a:t>
            </a:r>
            <a:r>
              <a:rPr lang="en-US" dirty="0" err="1" smtClean="0"/>
              <a:t>artemesinin</a:t>
            </a:r>
            <a:r>
              <a:rPr lang="en-US" dirty="0" smtClean="0"/>
              <a:t>. </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486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hlinkClick r:id="rId2" tooltip="Artemisia annua"/>
              </a:rPr>
              <a:t>Artemisia </a:t>
            </a:r>
            <a:r>
              <a:rPr lang="en-US" dirty="0" err="1" smtClean="0">
                <a:hlinkClick r:id="rId2" tooltip="Artemisia annua"/>
              </a:rPr>
              <a:t>annua</a:t>
            </a:r>
            <a:r>
              <a:rPr lang="en-US" dirty="0" smtClean="0"/>
              <a:t> &amp; </a:t>
            </a:r>
            <a:r>
              <a:rPr lang="en-US" dirty="0" err="1" smtClean="0"/>
              <a:t>artemisinin</a:t>
            </a:r>
            <a:r>
              <a:rPr lang="en-US" dirty="0" smtClean="0"/>
              <a:t> </a:t>
            </a:r>
            <a:endParaRPr lang="uk-UA" dirty="0"/>
          </a:p>
        </p:txBody>
      </p:sp>
      <p:pic>
        <p:nvPicPr>
          <p:cNvPr id="4" name="Місце для вмісту 3" descr="Artemisia_annua.jpg"/>
          <p:cNvPicPr>
            <a:picLocks noGrp="1" noChangeAspect="1"/>
          </p:cNvPicPr>
          <p:nvPr>
            <p:ph idx="1"/>
          </p:nvPr>
        </p:nvPicPr>
        <p:blipFill>
          <a:blip r:embed="rId3" cstate="print"/>
          <a:stretch>
            <a:fillRect/>
          </a:stretch>
        </p:blipFill>
        <p:spPr>
          <a:xfrm>
            <a:off x="5580112" y="620688"/>
            <a:ext cx="3158745" cy="4525963"/>
          </a:xfrm>
        </p:spPr>
      </p:pic>
      <p:pic>
        <p:nvPicPr>
          <p:cNvPr id="109570" name="Picture 2" descr="File:Artemisinin.svg"/>
          <p:cNvPicPr>
            <a:picLocks noChangeAspect="1" noChangeArrowheads="1"/>
          </p:cNvPicPr>
          <p:nvPr/>
        </p:nvPicPr>
        <p:blipFill>
          <a:blip r:embed="rId4" cstate="print"/>
          <a:srcRect/>
          <a:stretch>
            <a:fillRect/>
          </a:stretch>
        </p:blipFill>
        <p:spPr bwMode="auto">
          <a:xfrm>
            <a:off x="0" y="692696"/>
            <a:ext cx="5290726" cy="4868119"/>
          </a:xfrm>
          <a:prstGeom prst="rect">
            <a:avLst/>
          </a:prstGeom>
          <a:noFill/>
        </p:spPr>
      </p:pic>
      <p:sp>
        <p:nvSpPr>
          <p:cNvPr id="5" name="Прямокутник 4"/>
          <p:cNvSpPr/>
          <p:nvPr/>
        </p:nvSpPr>
        <p:spPr>
          <a:xfrm>
            <a:off x="0" y="5661248"/>
            <a:ext cx="5436096" cy="461665"/>
          </a:xfrm>
          <a:prstGeom prst="rect">
            <a:avLst/>
          </a:prstGeom>
        </p:spPr>
        <p:txBody>
          <a:bodyPr wrap="square">
            <a:spAutoFit/>
          </a:bodyPr>
          <a:lstStyle/>
          <a:p>
            <a:r>
              <a:rPr lang="en-US" sz="2400" i="1" dirty="0" smtClean="0"/>
              <a:t>         Chemical structure of </a:t>
            </a:r>
            <a:r>
              <a:rPr lang="en-US" sz="2400" i="1" dirty="0" err="1" smtClean="0"/>
              <a:t>artemisinin</a:t>
            </a:r>
            <a:endParaRPr lang="uk-UA" sz="2400"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48680"/>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dirty="0" smtClean="0"/>
              <a:t/>
            </a:r>
            <a:br>
              <a:rPr lang="en-US" b="1" dirty="0" smtClean="0"/>
            </a:br>
            <a:r>
              <a:rPr lang="en-US" b="1" dirty="0" smtClean="0"/>
              <a:t>Toxoplasmosis</a:t>
            </a:r>
            <a:br>
              <a:rPr lang="en-US" b="1" dirty="0" smtClean="0"/>
            </a:br>
            <a:endParaRPr lang="ru-RU" dirty="0"/>
          </a:p>
        </p:txBody>
      </p:sp>
      <p:sp>
        <p:nvSpPr>
          <p:cNvPr id="3" name="Содержимое 2"/>
          <p:cNvSpPr>
            <a:spLocks noGrp="1"/>
          </p:cNvSpPr>
          <p:nvPr>
            <p:ph idx="1"/>
          </p:nvPr>
        </p:nvSpPr>
        <p:spPr>
          <a:xfrm>
            <a:off x="0" y="620688"/>
            <a:ext cx="9144000" cy="5505475"/>
          </a:xfrm>
        </p:spPr>
        <p:txBody>
          <a:bodyPr>
            <a:normAutofit fontScale="77500" lnSpcReduction="20000"/>
          </a:bodyPr>
          <a:lstStyle/>
          <a:p>
            <a:pPr>
              <a:buNone/>
            </a:pPr>
            <a:r>
              <a:rPr lang="en-US" i="1" dirty="0" smtClean="0"/>
              <a:t>	</a:t>
            </a:r>
            <a:r>
              <a:rPr lang="en-US" dirty="0" smtClean="0"/>
              <a:t> </a:t>
            </a:r>
            <a:r>
              <a:rPr lang="en-US" dirty="0" smtClean="0">
                <a:hlinkClick r:id="rId2" tooltip="Charles Nicolle"/>
              </a:rPr>
              <a:t>Charles Nicolle</a:t>
            </a:r>
            <a:r>
              <a:rPr lang="en-US" dirty="0" smtClean="0"/>
              <a:t> &amp; </a:t>
            </a:r>
            <a:r>
              <a:rPr lang="en-US" dirty="0" smtClean="0">
                <a:hlinkClick r:id="rId3" tooltip="Louis Manceaux"/>
              </a:rPr>
              <a:t>Louis </a:t>
            </a:r>
            <a:r>
              <a:rPr lang="en-US" dirty="0" err="1" smtClean="0">
                <a:hlinkClick r:id="rId3" tooltip="Louis Manceaux"/>
              </a:rPr>
              <a:t>Manceaux</a:t>
            </a:r>
            <a:r>
              <a:rPr lang="en-US" dirty="0" smtClean="0"/>
              <a:t> first described the </a:t>
            </a:r>
            <a:r>
              <a:rPr lang="en-US" i="1" dirty="0" err="1" smtClean="0"/>
              <a:t>Toxoplasma</a:t>
            </a:r>
            <a:r>
              <a:rPr lang="en-US" i="1" dirty="0" smtClean="0"/>
              <a:t> </a:t>
            </a:r>
            <a:r>
              <a:rPr lang="en-US" i="1" dirty="0" err="1" smtClean="0"/>
              <a:t>gondii</a:t>
            </a:r>
            <a:r>
              <a:rPr lang="en-US" i="1" dirty="0" smtClean="0"/>
              <a:t>,</a:t>
            </a:r>
            <a:r>
              <a:rPr lang="en-US" dirty="0" smtClean="0"/>
              <a:t> an intracellular coccidian protozoan parasite in 1908. </a:t>
            </a:r>
          </a:p>
          <a:p>
            <a:pPr marL="0" indent="0" algn="just">
              <a:buNone/>
            </a:pPr>
            <a:r>
              <a:rPr lang="en-US" dirty="0" smtClean="0"/>
              <a:t>Up to 1/2 of the world's population is infected by toxoplasmosis, but have no symptoms.</a:t>
            </a:r>
            <a:r>
              <a:rPr lang="en-US" baseline="30000" dirty="0" smtClean="0"/>
              <a:t> </a:t>
            </a:r>
            <a:r>
              <a:rPr lang="en-US" dirty="0" smtClean="0"/>
              <a:t>In the US, ≈ 23% are affected and in some areas of the world this is up to 95%.</a:t>
            </a:r>
            <a:r>
              <a:rPr lang="en-US" baseline="30000" dirty="0" smtClean="0"/>
              <a:t> </a:t>
            </a:r>
            <a:r>
              <a:rPr lang="en-US" dirty="0" smtClean="0"/>
              <a:t>≈ 200,000 cases of </a:t>
            </a:r>
            <a:r>
              <a:rPr lang="en-US" b="1" dirty="0" smtClean="0"/>
              <a:t>congenital toxoplasmosis </a:t>
            </a:r>
            <a:r>
              <a:rPr lang="en-US" dirty="0" smtClean="0"/>
              <a:t>occur annually. In 1941, transmission during pregnancy from a mother to a child was confirmed. It develops  when mother is infected during </a:t>
            </a:r>
            <a:r>
              <a:rPr lang="en-US" dirty="0" smtClean="0">
                <a:hlinkClick r:id="rId4" tooltip="Pregnancy"/>
              </a:rPr>
              <a:t>pregnancy</a:t>
            </a:r>
            <a:r>
              <a:rPr lang="en-US" dirty="0" smtClean="0"/>
              <a:t>.</a:t>
            </a:r>
          </a:p>
          <a:p>
            <a:pPr marL="0" indent="0" algn="just">
              <a:buNone/>
            </a:pPr>
            <a:r>
              <a:rPr lang="en-US" b="1" dirty="0" smtClean="0"/>
              <a:t>       Symptoms: </a:t>
            </a:r>
            <a:r>
              <a:rPr lang="en-US" dirty="0" smtClean="0"/>
              <a:t>usually no obvious symptoms in adults.</a:t>
            </a:r>
            <a:r>
              <a:rPr lang="en-US" baseline="30000" dirty="0" smtClean="0"/>
              <a:t> </a:t>
            </a:r>
            <a:r>
              <a:rPr lang="en-US" dirty="0" smtClean="0"/>
              <a:t>Occasionally, people may have a few weeks or months of mild, </a:t>
            </a:r>
            <a:r>
              <a:rPr lang="en-US" dirty="0" smtClean="0">
                <a:hlinkClick r:id="rId5" tooltip="Flu-like illness"/>
              </a:rPr>
              <a:t>flu-like illness</a:t>
            </a:r>
            <a:r>
              <a:rPr lang="en-US" dirty="0" smtClean="0"/>
              <a:t> such as muscle aches and tender </a:t>
            </a:r>
            <a:r>
              <a:rPr lang="en-US" dirty="0" smtClean="0">
                <a:hlinkClick r:id="rId6" tooltip="Lymph nodes"/>
              </a:rPr>
              <a:t>lymph nodes</a:t>
            </a:r>
            <a:r>
              <a:rPr lang="en-US" dirty="0" smtClean="0"/>
              <a:t>.</a:t>
            </a:r>
            <a:r>
              <a:rPr lang="en-US" baseline="30000" dirty="0" smtClean="0"/>
              <a:t> </a:t>
            </a:r>
            <a:r>
              <a:rPr lang="en-US" dirty="0" smtClean="0"/>
              <a:t>Eye problems may develop.</a:t>
            </a:r>
            <a:r>
              <a:rPr lang="en-US" baseline="30000" dirty="0" smtClean="0"/>
              <a:t> </a:t>
            </a:r>
            <a:r>
              <a:rPr lang="en-US" dirty="0" smtClean="0"/>
              <a:t>If </a:t>
            </a:r>
            <a:r>
              <a:rPr lang="en-US" dirty="0" smtClean="0">
                <a:hlinkClick r:id="rId7" tooltip="Immunodeficiency"/>
              </a:rPr>
              <a:t>weak immune system</a:t>
            </a:r>
            <a:r>
              <a:rPr lang="en-US" dirty="0" smtClean="0"/>
              <a:t> severe symptoms: </a:t>
            </a:r>
            <a:r>
              <a:rPr lang="en-US" dirty="0" smtClean="0">
                <a:hlinkClick r:id="rId8" tooltip="Seizure"/>
              </a:rPr>
              <a:t>seizures</a:t>
            </a:r>
            <a:r>
              <a:rPr lang="en-US" dirty="0" smtClean="0"/>
              <a:t>, poor coordination.</a:t>
            </a:r>
            <a:r>
              <a:rPr lang="en-US" baseline="30000" dirty="0" smtClean="0"/>
              <a:t> </a:t>
            </a:r>
            <a:endParaRPr lang="en-US" dirty="0" smtClean="0"/>
          </a:p>
          <a:p>
            <a:pPr marL="0" indent="0">
              <a:buNone/>
            </a:pPr>
            <a:r>
              <a:rPr lang="en-US" b="1" dirty="0" smtClean="0"/>
              <a:t>       Transmission: </a:t>
            </a:r>
            <a:r>
              <a:rPr lang="en-US" dirty="0" smtClean="0"/>
              <a:t>Ingestion of soil, water, or food contaminated with cat feces, ingestion of undercooked meat, congenital transmission when a woman becomes infected during pregnancy, and contaminated blood transfusion and organ transplantation.</a:t>
            </a:r>
          </a:p>
          <a:p>
            <a:endParaRPr lang="ru-RU"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5760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EPIDEMIOLOGY and DIAGNOSIS</a:t>
            </a:r>
            <a:br>
              <a:rPr lang="en-US" b="1" dirty="0" smtClean="0"/>
            </a:br>
            <a:endParaRPr lang="ru-RU" dirty="0"/>
          </a:p>
        </p:txBody>
      </p:sp>
      <p:sp>
        <p:nvSpPr>
          <p:cNvPr id="3" name="Содержимое 2"/>
          <p:cNvSpPr>
            <a:spLocks noGrp="1"/>
          </p:cNvSpPr>
          <p:nvPr>
            <p:ph idx="1"/>
          </p:nvPr>
        </p:nvSpPr>
        <p:spPr>
          <a:xfrm>
            <a:off x="0" y="620688"/>
            <a:ext cx="9144000" cy="5505475"/>
          </a:xfrm>
        </p:spPr>
        <p:txBody>
          <a:bodyPr>
            <a:normAutofit fontScale="92500" lnSpcReduction="10000"/>
          </a:bodyPr>
          <a:lstStyle/>
          <a:p>
            <a:pPr marL="0" indent="361950">
              <a:buNone/>
            </a:pPr>
            <a:r>
              <a:rPr lang="en-US" i="1" dirty="0" smtClean="0"/>
              <a:t>    T. </a:t>
            </a:r>
            <a:r>
              <a:rPr lang="en-US" i="1" dirty="0" err="1" smtClean="0"/>
              <a:t>gondii</a:t>
            </a:r>
            <a:r>
              <a:rPr lang="en-US" dirty="0" smtClean="0"/>
              <a:t> is endemic throughout most of the world. Risk is higher in developing and tropical countries: undercooked meat, untreated water, extensive exposition to soil. Poorly cooked food may contains </a:t>
            </a:r>
            <a:r>
              <a:rPr lang="en-US" dirty="0" smtClean="0">
                <a:hlinkClick r:id="rId2" tooltip="Microbial cyst"/>
              </a:rPr>
              <a:t>cysts</a:t>
            </a:r>
            <a:r>
              <a:rPr lang="en-US" dirty="0" smtClean="0"/>
              <a:t>, exposure to infected cat feces, and from a mother to a child during pregnancy if the mother becomes infected.</a:t>
            </a:r>
            <a:r>
              <a:rPr lang="en-US" baseline="30000" dirty="0" smtClean="0"/>
              <a:t> </a:t>
            </a:r>
            <a:r>
              <a:rPr lang="en-US" dirty="0" smtClean="0"/>
              <a:t>Rarely, spread by </a:t>
            </a:r>
            <a:r>
              <a:rPr lang="en-US" dirty="0" smtClean="0">
                <a:hlinkClick r:id="rId3" tooltip="Blood transfusion"/>
              </a:rPr>
              <a:t>blood transfusion</a:t>
            </a:r>
            <a:r>
              <a:rPr lang="en-US" dirty="0" smtClean="0"/>
              <a:t>.</a:t>
            </a:r>
            <a:r>
              <a:rPr lang="en-US" baseline="30000" dirty="0" smtClean="0"/>
              <a:t> </a:t>
            </a:r>
            <a:r>
              <a:rPr lang="en-US" dirty="0" smtClean="0"/>
              <a:t>It is not otherwise spread between people.</a:t>
            </a:r>
            <a:r>
              <a:rPr lang="en-US" baseline="30000" dirty="0" smtClean="0"/>
              <a:t> </a:t>
            </a:r>
            <a:r>
              <a:rPr lang="en-US" dirty="0" smtClean="0"/>
              <a:t>The parasite is known to reproduce sexually only in the </a:t>
            </a:r>
            <a:r>
              <a:rPr lang="en-US" dirty="0" smtClean="0">
                <a:hlinkClick r:id="rId4" tooltip="Felidae"/>
              </a:rPr>
              <a:t>cat family</a:t>
            </a:r>
            <a:r>
              <a:rPr lang="en-US" dirty="0" smtClean="0"/>
              <a:t>.</a:t>
            </a:r>
            <a:r>
              <a:rPr lang="en-US" baseline="30000" dirty="0" smtClean="0"/>
              <a:t> </a:t>
            </a:r>
            <a:r>
              <a:rPr lang="en-US" dirty="0" smtClean="0"/>
              <a:t>However, it can infect most types of </a:t>
            </a:r>
            <a:r>
              <a:rPr lang="en-US" dirty="0" smtClean="0">
                <a:hlinkClick r:id="rId5" tooltip="Warm-blooded animals"/>
              </a:rPr>
              <a:t>warm-blooded animals</a:t>
            </a:r>
            <a:r>
              <a:rPr lang="en-US" dirty="0" smtClean="0"/>
              <a:t>, including humans.</a:t>
            </a:r>
          </a:p>
          <a:p>
            <a:pPr marL="0" indent="361950">
              <a:buNone/>
            </a:pPr>
            <a:r>
              <a:rPr lang="en-US" b="1" dirty="0" smtClean="0"/>
              <a:t>Diagnosis</a:t>
            </a:r>
            <a:r>
              <a:rPr lang="en-US" dirty="0" smtClean="0"/>
              <a:t> is typically by testing blood for </a:t>
            </a:r>
            <a:r>
              <a:rPr lang="en-US" dirty="0" smtClean="0">
                <a:hlinkClick r:id="rId6" tooltip="Antibodies"/>
              </a:rPr>
              <a:t>antibodies</a:t>
            </a:r>
            <a:r>
              <a:rPr lang="en-US" dirty="0" smtClean="0"/>
              <a:t> or by testing </a:t>
            </a:r>
            <a:r>
              <a:rPr lang="en-US" dirty="0" smtClean="0">
                <a:hlinkClick r:id="rId7" tooltip="Amniotic fluid"/>
              </a:rPr>
              <a:t>amniotic fluid</a:t>
            </a:r>
            <a:r>
              <a:rPr lang="en-US" dirty="0" smtClean="0"/>
              <a:t> for the parasite's </a:t>
            </a:r>
            <a:r>
              <a:rPr lang="en-US" dirty="0" smtClean="0">
                <a:hlinkClick r:id="rId8" tooltip="DNA"/>
              </a:rPr>
              <a:t>DNA</a:t>
            </a:r>
            <a:r>
              <a:rPr lang="en-US" dirty="0" smtClean="0"/>
              <a:t>.</a:t>
            </a:r>
          </a:p>
          <a:p>
            <a:endParaRPr lang="ru-RU"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046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Life cycle</a:t>
            </a:r>
            <a:endParaRPr lang="uk-UA" dirty="0"/>
          </a:p>
        </p:txBody>
      </p:sp>
      <p:pic>
        <p:nvPicPr>
          <p:cNvPr id="4" name="Місце для вмісту 3" descr="toxoplasma-gondii-life-cycle.gif"/>
          <p:cNvPicPr>
            <a:picLocks noGrp="1" noChangeAspect="1"/>
          </p:cNvPicPr>
          <p:nvPr>
            <p:ph idx="1"/>
          </p:nvPr>
        </p:nvPicPr>
        <p:blipFill>
          <a:blip r:embed="rId2" cstate="print"/>
          <a:stretch>
            <a:fillRect/>
          </a:stretch>
        </p:blipFill>
        <p:spPr>
          <a:xfrm>
            <a:off x="393408" y="836712"/>
            <a:ext cx="8427063" cy="6103552"/>
          </a:xfrm>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descr="Toxoplasma_gondii_Life_cycle_PHIL_3421_lores.png"/>
          <p:cNvPicPr>
            <a:picLocks noGrp="1" noChangeAspect="1"/>
          </p:cNvPicPr>
          <p:nvPr>
            <p:ph idx="1"/>
          </p:nvPr>
        </p:nvPicPr>
        <p:blipFill>
          <a:blip r:embed="rId2" cstate="print"/>
          <a:stretch>
            <a:fillRect/>
          </a:stretch>
        </p:blipFill>
        <p:spPr>
          <a:xfrm>
            <a:off x="35496" y="5859"/>
            <a:ext cx="5184576" cy="6802795"/>
          </a:xfrm>
        </p:spPr>
      </p:pic>
      <p:pic>
        <p:nvPicPr>
          <p:cNvPr id="6" name="Рисунок 5" descr="Toxoplasma_gondii_tachy.jpg"/>
          <p:cNvPicPr>
            <a:picLocks noChangeAspect="1"/>
          </p:cNvPicPr>
          <p:nvPr/>
        </p:nvPicPr>
        <p:blipFill>
          <a:blip r:embed="rId3" cstate="print"/>
          <a:stretch>
            <a:fillRect/>
          </a:stretch>
        </p:blipFill>
        <p:spPr>
          <a:xfrm rot="5400000">
            <a:off x="6391920" y="-27384"/>
            <a:ext cx="1708472" cy="1708472"/>
          </a:xfrm>
          <a:prstGeom prst="rect">
            <a:avLst/>
          </a:prstGeom>
        </p:spPr>
      </p:pic>
      <p:sp>
        <p:nvSpPr>
          <p:cNvPr id="7" name="Прямокутник 6"/>
          <p:cNvSpPr/>
          <p:nvPr/>
        </p:nvSpPr>
        <p:spPr>
          <a:xfrm>
            <a:off x="4860032" y="2132856"/>
            <a:ext cx="4248472" cy="4524315"/>
          </a:xfrm>
          <a:prstGeom prst="rect">
            <a:avLst/>
          </a:prstGeom>
        </p:spPr>
        <p:txBody>
          <a:bodyPr wrap="square">
            <a:spAutoFit/>
          </a:bodyPr>
          <a:lstStyle/>
          <a:p>
            <a:r>
              <a:rPr lang="en-US" dirty="0" smtClean="0"/>
              <a:t>        After proliferating, </a:t>
            </a:r>
            <a:r>
              <a:rPr lang="en-US" dirty="0" err="1" smtClean="0"/>
              <a:t>tachyzoites</a:t>
            </a:r>
            <a:r>
              <a:rPr lang="en-US" dirty="0" smtClean="0"/>
              <a:t> convert into </a:t>
            </a:r>
            <a:r>
              <a:rPr lang="en-US" b="1" dirty="0" err="1" smtClean="0"/>
              <a:t>bradyzoites</a:t>
            </a:r>
            <a:r>
              <a:rPr lang="en-US" dirty="0" smtClean="0"/>
              <a:t>, which are inside latent intracellular tissue cysts that form mainly in the </a:t>
            </a:r>
            <a:r>
              <a:rPr lang="en-US" b="1" dirty="0" smtClean="0"/>
              <a:t>muscles and brain</a:t>
            </a:r>
            <a:r>
              <a:rPr lang="en-US" dirty="0" smtClean="0"/>
              <a:t>. The formation of cysts is in part triggered by the host immune system. The </a:t>
            </a:r>
            <a:r>
              <a:rPr lang="en-US" dirty="0" err="1" smtClean="0"/>
              <a:t>bradyzoites</a:t>
            </a:r>
            <a:r>
              <a:rPr lang="en-US" dirty="0" smtClean="0"/>
              <a:t> ("</a:t>
            </a:r>
            <a:r>
              <a:rPr lang="en-US" dirty="0" err="1" smtClean="0"/>
              <a:t>bradyzoic</a:t>
            </a:r>
            <a:r>
              <a:rPr lang="en-US" dirty="0" smtClean="0"/>
              <a:t> </a:t>
            </a:r>
            <a:r>
              <a:rPr lang="en-US" dirty="0" err="1" smtClean="0"/>
              <a:t>merozoites</a:t>
            </a:r>
            <a:r>
              <a:rPr lang="en-US" dirty="0" smtClean="0"/>
              <a:t>") are resistant to antibiotics. Once formed, they can remain in the tissues for the lifespan of the host. In a healthy host, if some </a:t>
            </a:r>
            <a:r>
              <a:rPr lang="en-US" dirty="0" err="1" smtClean="0"/>
              <a:t>bradyzoites</a:t>
            </a:r>
            <a:r>
              <a:rPr lang="en-US" dirty="0" smtClean="0"/>
              <a:t> convert back into active </a:t>
            </a:r>
            <a:r>
              <a:rPr lang="en-US" dirty="0" err="1" smtClean="0"/>
              <a:t>tachyzoites</a:t>
            </a:r>
            <a:r>
              <a:rPr lang="en-US" dirty="0" smtClean="0"/>
              <a:t>, the immune system will quickly destroy them. In </a:t>
            </a:r>
            <a:r>
              <a:rPr lang="en-US" dirty="0" err="1" smtClean="0"/>
              <a:t>immunocompromised</a:t>
            </a:r>
            <a:r>
              <a:rPr lang="en-US" dirty="0" smtClean="0"/>
              <a:t> individuals, or in fetuses, which lack a developed immune system, the </a:t>
            </a:r>
            <a:r>
              <a:rPr lang="en-US" dirty="0" err="1" smtClean="0"/>
              <a:t>tachyzoites</a:t>
            </a:r>
            <a:r>
              <a:rPr lang="en-US" dirty="0" smtClean="0"/>
              <a:t> can run rampant and cause significant neurological damage.</a:t>
            </a:r>
            <a:endParaRPr lang="uk-UA" dirty="0"/>
          </a:p>
        </p:txBody>
      </p:sp>
      <p:sp>
        <p:nvSpPr>
          <p:cNvPr id="8" name="Прямокутник 7"/>
          <p:cNvSpPr/>
          <p:nvPr/>
        </p:nvSpPr>
        <p:spPr>
          <a:xfrm>
            <a:off x="6132996" y="1772816"/>
            <a:ext cx="2111412" cy="369332"/>
          </a:xfrm>
          <a:prstGeom prst="rect">
            <a:avLst/>
          </a:prstGeom>
        </p:spPr>
        <p:txBody>
          <a:bodyPr wrap="none">
            <a:spAutoFit/>
          </a:bodyPr>
          <a:lstStyle/>
          <a:p>
            <a:r>
              <a:rPr lang="en-US" b="1" i="1" dirty="0" smtClean="0"/>
              <a:t>T. </a:t>
            </a:r>
            <a:r>
              <a:rPr lang="en-US" b="1" i="1" dirty="0" err="1" smtClean="0"/>
              <a:t>gondii</a:t>
            </a:r>
            <a:r>
              <a:rPr lang="en-US" b="1" dirty="0" smtClean="0"/>
              <a:t> </a:t>
            </a:r>
            <a:r>
              <a:rPr lang="en-US" b="1" dirty="0" err="1" smtClean="0"/>
              <a:t>tachyzoites</a:t>
            </a:r>
            <a:endParaRPr lang="uk-UA" b="1"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0"/>
            <a:ext cx="9144000" cy="6126163"/>
          </a:xfrm>
        </p:spPr>
        <p:txBody>
          <a:bodyPr>
            <a:normAutofit fontScale="92500" lnSpcReduction="10000"/>
          </a:bodyPr>
          <a:lstStyle/>
          <a:p>
            <a:r>
              <a:rPr lang="en-US" dirty="0" smtClean="0"/>
              <a:t>The parasite's survival is dependent on a balance between host survival and parasite proliferation.           </a:t>
            </a:r>
            <a:r>
              <a:rPr lang="en-US" i="1" dirty="0" smtClean="0"/>
              <a:t>T. </a:t>
            </a:r>
            <a:r>
              <a:rPr lang="en-US" i="1" dirty="0" err="1" smtClean="0"/>
              <a:t>gondii</a:t>
            </a:r>
            <a:r>
              <a:rPr lang="en-US" dirty="0" smtClean="0"/>
              <a:t> </a:t>
            </a:r>
            <a:r>
              <a:rPr lang="en-US" b="1" dirty="0" smtClean="0"/>
              <a:t>reducing the host's immune response (IR)</a:t>
            </a:r>
            <a:r>
              <a:rPr lang="en-US" dirty="0" smtClean="0"/>
              <a:t>, and enhancing the parasite's reproductive advantage. Once it infects a normal host cell, it resists damage caused by the host's IR, and changes the host's immune processes. </a:t>
            </a:r>
          </a:p>
          <a:p>
            <a:r>
              <a:rPr lang="en-US" dirty="0" smtClean="0"/>
              <a:t>As it forces its way into the host cell, the parasite forms a </a:t>
            </a:r>
            <a:r>
              <a:rPr lang="en-US" dirty="0" err="1" smtClean="0">
                <a:hlinkClick r:id="rId2" tooltip="Parasitophorous vacuole"/>
              </a:rPr>
              <a:t>parasitophorous</a:t>
            </a:r>
            <a:r>
              <a:rPr lang="en-US" dirty="0" smtClean="0">
                <a:hlinkClick r:id="rId2" tooltip="Parasitophorous vacuole"/>
              </a:rPr>
              <a:t> vacuole</a:t>
            </a:r>
            <a:r>
              <a:rPr lang="en-US" dirty="0" smtClean="0"/>
              <a:t> (PV) membrane </a:t>
            </a:r>
            <a:r>
              <a:rPr lang="en-US" b="1" dirty="0" smtClean="0"/>
              <a:t>from the membrane of the host cell</a:t>
            </a:r>
            <a:r>
              <a:rPr lang="en-US" dirty="0" smtClean="0"/>
              <a:t>. The </a:t>
            </a:r>
            <a:r>
              <a:rPr lang="en-US" b="1" dirty="0" smtClean="0"/>
              <a:t>PV encapsulates the parasite</a:t>
            </a:r>
            <a:r>
              <a:rPr lang="en-US" dirty="0" smtClean="0"/>
              <a:t>, and is both </a:t>
            </a:r>
            <a:r>
              <a:rPr lang="en-US" b="1" dirty="0" smtClean="0"/>
              <a:t>resistant to the activity of the </a:t>
            </a:r>
            <a:r>
              <a:rPr lang="en-US" b="1" dirty="0" err="1" smtClean="0"/>
              <a:t>endolysosomal</a:t>
            </a:r>
            <a:r>
              <a:rPr lang="en-US" b="1" dirty="0" smtClean="0"/>
              <a:t> system</a:t>
            </a:r>
            <a:r>
              <a:rPr lang="en-US" dirty="0" smtClean="0"/>
              <a:t>, and can take </a:t>
            </a:r>
            <a:r>
              <a:rPr lang="en-US" b="1" dirty="0" smtClean="0"/>
              <a:t>control of the host's </a:t>
            </a:r>
            <a:r>
              <a:rPr lang="en-US" b="1" dirty="0" smtClean="0">
                <a:hlinkClick r:id="rId3" tooltip="Mitochondria"/>
              </a:rPr>
              <a:t>mitochondria</a:t>
            </a:r>
            <a:r>
              <a:rPr lang="en-US" b="1" dirty="0" smtClean="0"/>
              <a:t> </a:t>
            </a:r>
            <a:r>
              <a:rPr lang="en-US" dirty="0" smtClean="0"/>
              <a:t>and</a:t>
            </a:r>
            <a:r>
              <a:rPr lang="en-US" b="1" dirty="0" smtClean="0"/>
              <a:t> </a:t>
            </a:r>
            <a:r>
              <a:rPr lang="en-US" b="1" dirty="0" smtClean="0">
                <a:hlinkClick r:id="rId4" tooltip="Endoplasmic reticulum"/>
              </a:rPr>
              <a:t>endoplasmic reticulum</a:t>
            </a:r>
            <a:r>
              <a:rPr lang="en-US" b="1" dirty="0" smtClean="0"/>
              <a:t>.</a:t>
            </a:r>
          </a:p>
          <a:p>
            <a:pPr>
              <a:buNone/>
            </a:pPr>
            <a:endParaRPr lang="uk-U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2068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Hookworms</a:t>
            </a:r>
            <a:endParaRPr lang="uk-UA" dirty="0"/>
          </a:p>
        </p:txBody>
      </p:sp>
      <p:sp>
        <p:nvSpPr>
          <p:cNvPr id="5" name="Прямоугольник 4"/>
          <p:cNvSpPr>
            <a:spLocks noGrp="1"/>
          </p:cNvSpPr>
          <p:nvPr>
            <p:ph sz="half" idx="2"/>
          </p:nvPr>
        </p:nvSpPr>
        <p:spPr>
          <a:xfrm>
            <a:off x="3059832" y="620688"/>
            <a:ext cx="6084168" cy="6210931"/>
          </a:xfrm>
          <a:prstGeom prst="rect">
            <a:avLst/>
          </a:prstGeom>
        </p:spPr>
        <p:txBody>
          <a:bodyPr wrap="square">
            <a:spAutoFit/>
          </a:bodyPr>
          <a:lstStyle/>
          <a:p>
            <a:r>
              <a:rPr lang="en-US" dirty="0" smtClean="0"/>
              <a:t>Parasitic intestinal infection with </a:t>
            </a:r>
            <a:r>
              <a:rPr lang="en-US" dirty="0" err="1" smtClean="0"/>
              <a:t>helminths</a:t>
            </a:r>
            <a:r>
              <a:rPr lang="en-US" dirty="0" smtClean="0"/>
              <a:t> and/or protozoa can lead to significant morbidity and mortality if not recognized and treated appropriately. Although such conditions are typically thought of as diseases of the developing world, increasing worldwide travel and immigration will increase the numbers of cases diagnosed within the United States.</a:t>
            </a:r>
          </a:p>
          <a:p>
            <a:r>
              <a:rPr lang="en-US" dirty="0" smtClean="0"/>
              <a:t>The image shows an infestation of hookworms attached to the intestinal mucosa.</a:t>
            </a:r>
            <a:endParaRPr lang="en-US" dirty="0"/>
          </a:p>
        </p:txBody>
      </p:sp>
      <p:pic>
        <p:nvPicPr>
          <p:cNvPr id="6" name="Picture 2" descr="Slide 1"/>
          <p:cNvPicPr>
            <a:picLocks noGrp="1" noChangeAspect="1" noChangeArrowheads="1"/>
          </p:cNvPicPr>
          <p:nvPr>
            <p:ph sz="half" idx="1"/>
          </p:nvPr>
        </p:nvPicPr>
        <p:blipFill>
          <a:blip r:embed="rId2" cstate="print"/>
          <a:srcRect l="15946" r="35022"/>
          <a:stretch>
            <a:fillRect/>
          </a:stretch>
        </p:blipFill>
        <p:spPr bwMode="auto">
          <a:xfrm>
            <a:off x="0" y="1772816"/>
            <a:ext cx="3012342" cy="4181475"/>
          </a:xfrm>
          <a:prstGeom prst="rect">
            <a:avLst/>
          </a:prstGeom>
          <a:noFill/>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70609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Interactions in host cell </a:t>
            </a:r>
            <a:endParaRPr lang="uk-UA" dirty="0"/>
          </a:p>
        </p:txBody>
      </p:sp>
      <p:sp>
        <p:nvSpPr>
          <p:cNvPr id="3" name="Місце для вмісту 2"/>
          <p:cNvSpPr>
            <a:spLocks noGrp="1"/>
          </p:cNvSpPr>
          <p:nvPr>
            <p:ph idx="1"/>
          </p:nvPr>
        </p:nvSpPr>
        <p:spPr>
          <a:xfrm>
            <a:off x="0" y="1600200"/>
            <a:ext cx="9036496" cy="4525963"/>
          </a:xfrm>
        </p:spPr>
        <p:txBody>
          <a:bodyPr>
            <a:normAutofit fontScale="77500" lnSpcReduction="20000"/>
          </a:bodyPr>
          <a:lstStyle/>
          <a:p>
            <a:r>
              <a:rPr lang="en-US" dirty="0" smtClean="0"/>
              <a:t>When first invading the cell, the parasite releases </a:t>
            </a:r>
            <a:r>
              <a:rPr lang="en-US" b="1" dirty="0" smtClean="0"/>
              <a:t>ROP proteins</a:t>
            </a:r>
            <a:r>
              <a:rPr lang="en-US" dirty="0" smtClean="0"/>
              <a:t> from the bulb of the </a:t>
            </a:r>
            <a:r>
              <a:rPr lang="en-US" dirty="0" err="1" smtClean="0">
                <a:hlinkClick r:id="rId2" tooltip="Rhoptry"/>
              </a:rPr>
              <a:t>rhoptry</a:t>
            </a:r>
            <a:r>
              <a:rPr lang="en-US" dirty="0" smtClean="0"/>
              <a:t> organelle.</a:t>
            </a:r>
            <a:r>
              <a:rPr lang="en-US" baseline="30000" dirty="0" smtClean="0"/>
              <a:t> </a:t>
            </a:r>
          </a:p>
          <a:p>
            <a:r>
              <a:rPr lang="en-US" dirty="0" smtClean="0"/>
              <a:t>These proteins </a:t>
            </a:r>
            <a:r>
              <a:rPr lang="en-US" dirty="0" err="1" smtClean="0"/>
              <a:t>translocate</a:t>
            </a:r>
            <a:r>
              <a:rPr lang="en-US" dirty="0" smtClean="0"/>
              <a:t> to the nucleus and the surface of the PV membrane where they can activate </a:t>
            </a:r>
            <a:r>
              <a:rPr lang="en-US" dirty="0" smtClean="0">
                <a:hlinkClick r:id="rId3" tooltip="STAT protein"/>
              </a:rPr>
              <a:t>STAT</a:t>
            </a:r>
            <a:r>
              <a:rPr lang="en-US" dirty="0" smtClean="0"/>
              <a:t> pathways to modulate the expression of </a:t>
            </a:r>
            <a:r>
              <a:rPr lang="en-US" dirty="0" smtClean="0">
                <a:hlinkClick r:id="rId4" tooltip="Cytokine"/>
              </a:rPr>
              <a:t>cytokines</a:t>
            </a:r>
            <a:r>
              <a:rPr lang="en-US" dirty="0" smtClean="0"/>
              <a:t> at the transcriptional level, bind and inactivate PV membrane destroying </a:t>
            </a:r>
            <a:r>
              <a:rPr lang="en-US" dirty="0" smtClean="0">
                <a:hlinkClick r:id="rId5" tooltip="IRGs"/>
              </a:rPr>
              <a:t>IRG</a:t>
            </a:r>
            <a:r>
              <a:rPr lang="en-US" dirty="0" smtClean="0"/>
              <a:t> proteins. </a:t>
            </a:r>
          </a:p>
          <a:p>
            <a:r>
              <a:rPr lang="en-US" dirty="0" smtClean="0"/>
              <a:t>Certain strains of T. </a:t>
            </a:r>
            <a:r>
              <a:rPr lang="en-US" i="1" dirty="0" err="1" smtClean="0"/>
              <a:t>gondii</a:t>
            </a:r>
            <a:r>
              <a:rPr lang="en-US" dirty="0" smtClean="0"/>
              <a:t> secrete a protein </a:t>
            </a:r>
            <a:r>
              <a:rPr lang="en-US" b="1" dirty="0" smtClean="0"/>
              <a:t>GRA15, activating</a:t>
            </a:r>
            <a:r>
              <a:rPr lang="en-US" dirty="0" smtClean="0"/>
              <a:t> the </a:t>
            </a:r>
            <a:r>
              <a:rPr lang="en-US" dirty="0" smtClean="0">
                <a:hlinkClick r:id="rId6" tooltip="NF-κB"/>
              </a:rPr>
              <a:t>NF-</a:t>
            </a:r>
            <a:r>
              <a:rPr lang="en-US" dirty="0" err="1" smtClean="0">
                <a:hlinkClick r:id="rId6" tooltip="NF-κB"/>
              </a:rPr>
              <a:t>κB</a:t>
            </a:r>
            <a:r>
              <a:rPr lang="en-US" dirty="0" smtClean="0"/>
              <a:t> </a:t>
            </a:r>
            <a:r>
              <a:rPr lang="en-US" b="1" dirty="0" smtClean="0"/>
              <a:t>pathway</a:t>
            </a:r>
            <a:r>
              <a:rPr lang="en-US" dirty="0" smtClean="0"/>
              <a:t>, which </a:t>
            </a:r>
            <a:r>
              <a:rPr lang="en-US" dirty="0" err="1" smtClean="0"/>
              <a:t>upregulates</a:t>
            </a:r>
            <a:r>
              <a:rPr lang="en-US" dirty="0" smtClean="0"/>
              <a:t> the pro-inflammatory </a:t>
            </a:r>
            <a:r>
              <a:rPr lang="en-US" dirty="0" smtClean="0">
                <a:hlinkClick r:id="rId4" tooltip="Cytokine"/>
              </a:rPr>
              <a:t>cytokine</a:t>
            </a:r>
            <a:r>
              <a:rPr lang="en-US" dirty="0" smtClean="0"/>
              <a:t> </a:t>
            </a:r>
            <a:r>
              <a:rPr lang="en-US" dirty="0" smtClean="0">
                <a:hlinkClick r:id="rId7" tooltip="Interleukin 12"/>
              </a:rPr>
              <a:t>IL-12</a:t>
            </a:r>
            <a:r>
              <a:rPr lang="en-US" dirty="0" smtClean="0"/>
              <a:t> in early IR, possibly leading to the parasite's </a:t>
            </a:r>
            <a:r>
              <a:rPr lang="en-US" b="1" dirty="0" smtClean="0"/>
              <a:t>latent phase</a:t>
            </a:r>
            <a:r>
              <a:rPr lang="en-US" dirty="0" smtClean="0"/>
              <a:t>.</a:t>
            </a:r>
            <a:r>
              <a:rPr lang="en-US" baseline="30000" dirty="0" smtClean="0"/>
              <a:t> </a:t>
            </a:r>
            <a:r>
              <a:rPr lang="en-US" dirty="0" smtClean="0"/>
              <a:t>The parasite's ability to secrete these proteins depends on its genotype and affects its virulence.</a:t>
            </a:r>
            <a:endParaRPr lang="uk-UA"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Місце для вмісту 2"/>
          <p:cNvSpPr>
            <a:spLocks noGrp="1"/>
          </p:cNvSpPr>
          <p:nvPr>
            <p:ph idx="1"/>
          </p:nvPr>
        </p:nvSpPr>
        <p:spPr>
          <a:xfrm>
            <a:off x="0" y="1600200"/>
            <a:ext cx="9144000" cy="4525963"/>
          </a:xfrm>
        </p:spPr>
        <p:txBody>
          <a:bodyPr>
            <a:normAutofit fontScale="70000" lnSpcReduction="20000"/>
          </a:bodyPr>
          <a:lstStyle/>
          <a:p>
            <a:r>
              <a:rPr lang="en-US" dirty="0" smtClean="0"/>
              <a:t>The parasite also influences an anti-apoptotic mechanism, allowing the infected host cells to persist and replicate. One method of </a:t>
            </a:r>
            <a:r>
              <a:rPr lang="en-US" dirty="0" smtClean="0">
                <a:hlinkClick r:id="rId2" tooltip="Apoptosis"/>
              </a:rPr>
              <a:t>apoptosis</a:t>
            </a:r>
            <a:r>
              <a:rPr lang="en-US" dirty="0" smtClean="0"/>
              <a:t> resistance is by disrupting pro-apoptosis </a:t>
            </a:r>
            <a:r>
              <a:rPr lang="en-US" dirty="0" err="1" smtClean="0"/>
              <a:t>effector</a:t>
            </a:r>
            <a:r>
              <a:rPr lang="en-US" dirty="0" smtClean="0"/>
              <a:t> proteins, such as </a:t>
            </a:r>
            <a:r>
              <a:rPr lang="en-US" dirty="0" smtClean="0">
                <a:hlinkClick r:id="rId3" tooltip="Bcl-2-associated X protein"/>
              </a:rPr>
              <a:t>BAX</a:t>
            </a:r>
            <a:r>
              <a:rPr lang="en-US" dirty="0" smtClean="0"/>
              <a:t> and </a:t>
            </a:r>
            <a:r>
              <a:rPr lang="en-US" dirty="0" smtClean="0">
                <a:hlinkClick r:id="rId4" tooltip="Bcl-2 homologous antagonist killer"/>
              </a:rPr>
              <a:t>BAK</a:t>
            </a:r>
            <a:r>
              <a:rPr lang="en-US" dirty="0" smtClean="0"/>
              <a:t>. To disrupt these proteins, </a:t>
            </a:r>
            <a:r>
              <a:rPr lang="en-US" i="1" dirty="0" smtClean="0"/>
              <a:t>T. </a:t>
            </a:r>
            <a:r>
              <a:rPr lang="en-US" i="1" dirty="0" err="1" smtClean="0"/>
              <a:t>gondii</a:t>
            </a:r>
            <a:r>
              <a:rPr lang="en-US" dirty="0" smtClean="0"/>
              <a:t> causes conformational changes to the proteins, which prevent the proteins from being transported to various cellular compartments where they initiate apoptosis events. </a:t>
            </a:r>
          </a:p>
          <a:p>
            <a:r>
              <a:rPr lang="en-US" i="1" dirty="0" smtClean="0"/>
              <a:t>T. </a:t>
            </a:r>
            <a:r>
              <a:rPr lang="en-US" i="1" dirty="0" err="1" smtClean="0"/>
              <a:t>gondii</a:t>
            </a:r>
            <a:r>
              <a:rPr lang="en-US" dirty="0" smtClean="0"/>
              <a:t> also has the ability to initiate </a:t>
            </a:r>
            <a:r>
              <a:rPr lang="en-US" dirty="0" err="1" smtClean="0">
                <a:hlinkClick r:id="rId5" tooltip="Autophagy"/>
              </a:rPr>
              <a:t>autophagy</a:t>
            </a:r>
            <a:r>
              <a:rPr lang="en-US" dirty="0" smtClean="0"/>
              <a:t> of the host's cells. This leads to a decrease in healthy, uninfected cells, and consequently fewer host cells to attack the infected cells. </a:t>
            </a:r>
          </a:p>
          <a:p>
            <a:r>
              <a:rPr lang="en-US" dirty="0" smtClean="0"/>
              <a:t>Wang </a:t>
            </a:r>
            <a:r>
              <a:rPr lang="en-US" i="1" dirty="0" smtClean="0"/>
              <a:t>et al</a:t>
            </a:r>
            <a:r>
              <a:rPr lang="en-US" dirty="0" smtClean="0"/>
              <a:t> finds that infected cells lead to higher levels of </a:t>
            </a:r>
            <a:r>
              <a:rPr lang="en-US" b="1" dirty="0" err="1" smtClean="0"/>
              <a:t>autophagosomes</a:t>
            </a:r>
            <a:r>
              <a:rPr lang="en-US" b="1" dirty="0" smtClean="0"/>
              <a:t> </a:t>
            </a:r>
            <a:r>
              <a:rPr lang="en-US" dirty="0" smtClean="0"/>
              <a:t>in normal and infected cells. Their research reveals that </a:t>
            </a:r>
            <a:r>
              <a:rPr lang="en-US" i="1" dirty="0" smtClean="0"/>
              <a:t>T. </a:t>
            </a:r>
            <a:r>
              <a:rPr lang="en-US" i="1" dirty="0" err="1" smtClean="0"/>
              <a:t>gondii</a:t>
            </a:r>
            <a:r>
              <a:rPr lang="en-US" dirty="0" smtClean="0"/>
              <a:t> causes host cell </a:t>
            </a:r>
            <a:r>
              <a:rPr lang="en-US" dirty="0" err="1" smtClean="0"/>
              <a:t>autophagy</a:t>
            </a:r>
            <a:r>
              <a:rPr lang="en-US" dirty="0" smtClean="0"/>
              <a:t> using a calcium-dependent pathway. </a:t>
            </a:r>
          </a:p>
          <a:p>
            <a:r>
              <a:rPr lang="en-US" dirty="0" smtClean="0"/>
              <a:t>Another study suggests that the parasite can directly affect calcium being released from calcium stores, which are important for the </a:t>
            </a:r>
            <a:r>
              <a:rPr lang="en-US" dirty="0" err="1" smtClean="0"/>
              <a:t>signalling</a:t>
            </a:r>
            <a:r>
              <a:rPr lang="en-US" dirty="0" smtClean="0"/>
              <a:t> processes of cells.</a:t>
            </a:r>
          </a:p>
          <a:p>
            <a:endParaRPr lang="uk-UA"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20688"/>
          </a:xfrm>
        </p:spPr>
        <p:txBody>
          <a:bodyPr>
            <a:normAutofit fontScale="90000"/>
          </a:bodyPr>
          <a:lstStyle/>
          <a:p>
            <a:r>
              <a:rPr lang="en-US" b="1" dirty="0" smtClean="0"/>
              <a:t>Toxoplasmosis Diagnosis </a:t>
            </a:r>
            <a:endParaRPr lang="uk-UA" b="1" dirty="0"/>
          </a:p>
        </p:txBody>
      </p:sp>
      <p:sp>
        <p:nvSpPr>
          <p:cNvPr id="3" name="Місце для вмісту 2"/>
          <p:cNvSpPr>
            <a:spLocks noGrp="1"/>
          </p:cNvSpPr>
          <p:nvPr>
            <p:ph idx="1"/>
          </p:nvPr>
        </p:nvSpPr>
        <p:spPr>
          <a:xfrm>
            <a:off x="0" y="692696"/>
            <a:ext cx="9144000" cy="6165304"/>
          </a:xfrm>
        </p:spPr>
        <p:txBody>
          <a:bodyPr>
            <a:normAutofit fontScale="55000" lnSpcReduction="20000"/>
          </a:bodyPr>
          <a:lstStyle/>
          <a:p>
            <a:r>
              <a:rPr lang="en-US" b="1" dirty="0" smtClean="0"/>
              <a:t>Congenital toxoplasmosis</a:t>
            </a:r>
          </a:p>
          <a:p>
            <a:r>
              <a:rPr lang="en-US" b="1" dirty="0" smtClean="0"/>
              <a:t>Prenatal</a:t>
            </a:r>
            <a:r>
              <a:rPr lang="en-US" dirty="0" smtClean="0"/>
              <a:t> testing of </a:t>
            </a:r>
            <a:r>
              <a:rPr lang="en-US" dirty="0" smtClean="0">
                <a:hlinkClick r:id="rId2" tooltip="Amniotic fluid"/>
              </a:rPr>
              <a:t>amniotic fluid</a:t>
            </a:r>
            <a:r>
              <a:rPr lang="en-US" dirty="0" smtClean="0"/>
              <a:t> and ultrasound examinations; </a:t>
            </a:r>
            <a:r>
              <a:rPr lang="en-US" b="1" dirty="0" smtClean="0"/>
              <a:t>During pregnancy</a:t>
            </a:r>
            <a:r>
              <a:rPr lang="en-US" dirty="0" smtClean="0"/>
              <a:t>, serological testing is recommended at 3 week intervals.</a:t>
            </a:r>
          </a:p>
          <a:p>
            <a:r>
              <a:rPr lang="en-US" b="1" dirty="0" smtClean="0"/>
              <a:t>Neonatal</a:t>
            </a:r>
            <a:r>
              <a:rPr lang="en-US" dirty="0" smtClean="0"/>
              <a:t> diagnosis based on molecular testing of placenta and </a:t>
            </a:r>
            <a:r>
              <a:rPr lang="en-US" dirty="0" smtClean="0">
                <a:hlinkClick r:id="rId3" tooltip="Cord blood"/>
              </a:rPr>
              <a:t>cord blood</a:t>
            </a:r>
            <a:r>
              <a:rPr lang="en-US" dirty="0" smtClean="0"/>
              <a:t>, comparative mother-child serologic tests and examination at birth; and early childhood diagnosis based on </a:t>
            </a:r>
            <a:r>
              <a:rPr lang="en-US" dirty="0" smtClean="0">
                <a:hlinkClick r:id="rId4" tooltip="Neurologic"/>
              </a:rPr>
              <a:t>neurologic</a:t>
            </a:r>
            <a:r>
              <a:rPr lang="en-US" dirty="0" smtClean="0"/>
              <a:t>, </a:t>
            </a:r>
            <a:r>
              <a:rPr lang="en-US" dirty="0" smtClean="0">
                <a:hlinkClick r:id="rId5" tooltip="Ophthalmologic"/>
              </a:rPr>
              <a:t>ophthalmologic</a:t>
            </a:r>
            <a:r>
              <a:rPr lang="en-US" dirty="0" smtClean="0"/>
              <a:t> and a serologic survey during the 1st year of life.</a:t>
            </a:r>
            <a:r>
              <a:rPr lang="en-US" baseline="30000" dirty="0" smtClean="0"/>
              <a:t> </a:t>
            </a:r>
          </a:p>
          <a:p>
            <a:r>
              <a:rPr lang="en-US" dirty="0" smtClean="0"/>
              <a:t>Serological detection of specific anti-</a:t>
            </a:r>
            <a:r>
              <a:rPr lang="en-US" i="1" dirty="0" err="1" smtClean="0"/>
              <a:t>Toxoplasma</a:t>
            </a:r>
            <a:r>
              <a:rPr lang="en-US" dirty="0" smtClean="0"/>
              <a:t> immunoglobulin has limitations. For ex., it may fail to detect the active phase of </a:t>
            </a:r>
            <a:r>
              <a:rPr lang="en-US" i="1" dirty="0" smtClean="0"/>
              <a:t>T. </a:t>
            </a:r>
            <a:r>
              <a:rPr lang="en-US" i="1" dirty="0" err="1" smtClean="0"/>
              <a:t>gondii</a:t>
            </a:r>
            <a:r>
              <a:rPr lang="en-US" dirty="0" smtClean="0"/>
              <a:t> infection because the specific </a:t>
            </a:r>
            <a:r>
              <a:rPr lang="en-US" b="1" dirty="0" smtClean="0"/>
              <a:t>anti-</a:t>
            </a:r>
            <a:r>
              <a:rPr lang="en-US" b="1" i="1" dirty="0" err="1" smtClean="0"/>
              <a:t>Toxoplasma</a:t>
            </a:r>
            <a:r>
              <a:rPr lang="en-US" b="1" dirty="0" smtClean="0"/>
              <a:t> </a:t>
            </a:r>
            <a:r>
              <a:rPr lang="en-US" b="1" dirty="0" err="1" smtClean="0">
                <a:hlinkClick r:id="rId6" tooltip="IgG"/>
              </a:rPr>
              <a:t>IgG</a:t>
            </a:r>
            <a:r>
              <a:rPr lang="en-US" b="1" dirty="0" smtClean="0"/>
              <a:t> or </a:t>
            </a:r>
            <a:r>
              <a:rPr lang="en-US" b="1" dirty="0" err="1" smtClean="0">
                <a:hlinkClick r:id="rId7" tooltip="IgM"/>
              </a:rPr>
              <a:t>IgM</a:t>
            </a:r>
            <a:r>
              <a:rPr lang="en-US" b="1" dirty="0" smtClean="0"/>
              <a:t> </a:t>
            </a:r>
            <a:r>
              <a:rPr lang="en-US" dirty="0" smtClean="0"/>
              <a:t>may not be produced until after several weeks of infection. As a result, a pregnant woman might test negative during the active phase of </a:t>
            </a:r>
            <a:r>
              <a:rPr lang="en-US" i="1" dirty="0" smtClean="0"/>
              <a:t>T. </a:t>
            </a:r>
            <a:r>
              <a:rPr lang="en-US" i="1" dirty="0" err="1" smtClean="0"/>
              <a:t>gondii</a:t>
            </a:r>
            <a:r>
              <a:rPr lang="en-US" dirty="0" smtClean="0"/>
              <a:t> infection leading to undetected and therefore untreated congenital toxoplasmosis. Also, the test may not detect </a:t>
            </a:r>
            <a:r>
              <a:rPr lang="en-US" i="1" dirty="0" smtClean="0"/>
              <a:t>T. </a:t>
            </a:r>
            <a:r>
              <a:rPr lang="en-US" i="1" dirty="0" err="1" smtClean="0"/>
              <a:t>gondii</a:t>
            </a:r>
            <a:r>
              <a:rPr lang="en-US" dirty="0" smtClean="0"/>
              <a:t> infections in </a:t>
            </a:r>
            <a:r>
              <a:rPr lang="en-US" dirty="0" err="1" smtClean="0"/>
              <a:t>immunocompromised</a:t>
            </a:r>
            <a:r>
              <a:rPr lang="en-US" dirty="0" smtClean="0"/>
              <a:t> patients because the titers of specific anti-</a:t>
            </a:r>
            <a:r>
              <a:rPr lang="en-US" i="1" dirty="0" err="1" smtClean="0"/>
              <a:t>Toxoplasma</a:t>
            </a:r>
            <a:r>
              <a:rPr lang="en-US" dirty="0" smtClean="0"/>
              <a:t> </a:t>
            </a:r>
            <a:r>
              <a:rPr lang="en-US" dirty="0" err="1" smtClean="0"/>
              <a:t>IgG</a:t>
            </a:r>
            <a:r>
              <a:rPr lang="en-US" dirty="0" smtClean="0"/>
              <a:t> or </a:t>
            </a:r>
            <a:r>
              <a:rPr lang="en-US" dirty="0" err="1" smtClean="0"/>
              <a:t>IgM</a:t>
            </a:r>
            <a:r>
              <a:rPr lang="en-US" dirty="0" smtClean="0"/>
              <a:t> may not rise in this type of patient. </a:t>
            </a:r>
          </a:p>
          <a:p>
            <a:r>
              <a:rPr lang="en-US" dirty="0" smtClean="0"/>
              <a:t>PCR methods detect </a:t>
            </a:r>
            <a:r>
              <a:rPr lang="en-US" dirty="0" err="1" smtClean="0"/>
              <a:t>toxoplasma</a:t>
            </a:r>
            <a:r>
              <a:rPr lang="en-US" dirty="0" smtClean="0"/>
              <a:t> DNA in amniotic fluid, </a:t>
            </a:r>
            <a:r>
              <a:rPr lang="en-US" dirty="0" smtClean="0">
                <a:hlinkClick r:id="rId8" tooltip="Blood"/>
              </a:rPr>
              <a:t>blood</a:t>
            </a:r>
            <a:r>
              <a:rPr lang="en-US" dirty="0" smtClean="0"/>
              <a:t>, </a:t>
            </a:r>
            <a:r>
              <a:rPr lang="en-US" dirty="0" smtClean="0">
                <a:hlinkClick r:id="rId9" tooltip="Cerebrospinal fluid"/>
              </a:rPr>
              <a:t>cerebrospinal fluid</a:t>
            </a:r>
            <a:r>
              <a:rPr lang="en-US" dirty="0" smtClean="0"/>
              <a:t>, and </a:t>
            </a:r>
            <a:r>
              <a:rPr lang="en-US" dirty="0" smtClean="0">
                <a:hlinkClick r:id="rId10" tooltip="Tissue biopsy"/>
              </a:rPr>
              <a:t>tissue biopsy</a:t>
            </a:r>
            <a:r>
              <a:rPr lang="en-US" dirty="0" smtClean="0"/>
              <a:t>. The most sensitive is </a:t>
            </a:r>
            <a:r>
              <a:rPr lang="en-US" dirty="0" smtClean="0">
                <a:hlinkClick r:id="rId11" tooltip="Nested PCR"/>
              </a:rPr>
              <a:t>nested PCR</a:t>
            </a:r>
            <a:r>
              <a:rPr lang="en-US" dirty="0" smtClean="0"/>
              <a:t>, followed by hybridization of PCR products. The major downside to these methods is that they are time consuming and do not provide quantitative data.</a:t>
            </a:r>
          </a:p>
          <a:p>
            <a:r>
              <a:rPr lang="en-US" dirty="0" smtClean="0"/>
              <a:t>Real-time PCR is useful in pathogen detection, gene expression and regulation, and allelic discrimination. </a:t>
            </a:r>
          </a:p>
          <a:p>
            <a:r>
              <a:rPr lang="en-US" dirty="0" smtClean="0"/>
              <a:t>Toxoplasmosis can’t be detected with </a:t>
            </a:r>
            <a:r>
              <a:rPr lang="en-US" dirty="0" err="1" smtClean="0">
                <a:hlinkClick r:id="rId12" tooltip="Immunohistochemistry"/>
              </a:rPr>
              <a:t>immunostaining</a:t>
            </a:r>
            <a:r>
              <a:rPr lang="en-US" dirty="0" smtClean="0"/>
              <a:t>. Lymph nodes affected by </a:t>
            </a:r>
            <a:r>
              <a:rPr lang="en-US" i="1" dirty="0" err="1" smtClean="0"/>
              <a:t>Toxoplasma</a:t>
            </a:r>
            <a:r>
              <a:rPr lang="en-US" dirty="0" smtClean="0"/>
              <a:t> have characteristic changes, including poorly demarcated reactive </a:t>
            </a:r>
            <a:r>
              <a:rPr lang="en-US" dirty="0" smtClean="0">
                <a:hlinkClick r:id="rId13" tooltip="Germinal centers"/>
              </a:rPr>
              <a:t>germinal centers</a:t>
            </a:r>
            <a:r>
              <a:rPr lang="en-US" dirty="0" smtClean="0"/>
              <a:t>, clusters of </a:t>
            </a:r>
            <a:r>
              <a:rPr lang="en-US" dirty="0" err="1" smtClean="0"/>
              <a:t>monocytoid</a:t>
            </a:r>
            <a:r>
              <a:rPr lang="en-US" dirty="0" smtClean="0"/>
              <a:t> </a:t>
            </a:r>
            <a:r>
              <a:rPr lang="en-US" b="1" dirty="0" smtClean="0"/>
              <a:t>B</a:t>
            </a:r>
            <a:r>
              <a:rPr lang="en-US" dirty="0" smtClean="0"/>
              <a:t> cells, and scattered </a:t>
            </a:r>
            <a:r>
              <a:rPr lang="en-US" dirty="0" err="1" smtClean="0"/>
              <a:t>epithelioid</a:t>
            </a:r>
            <a:r>
              <a:rPr lang="en-US" dirty="0" smtClean="0"/>
              <a:t> </a:t>
            </a:r>
            <a:r>
              <a:rPr lang="en-US" dirty="0" err="1" smtClean="0">
                <a:hlinkClick r:id="rId14" tooltip="Histiocyte"/>
              </a:rPr>
              <a:t>histiocytes</a:t>
            </a:r>
            <a:r>
              <a:rPr lang="en-US" dirty="0" smtClean="0"/>
              <a:t>. </a:t>
            </a:r>
          </a:p>
          <a:p>
            <a:r>
              <a:rPr lang="en-US" dirty="0" smtClean="0"/>
              <a:t>The classic triad of congenital toxoplasmosis is: </a:t>
            </a:r>
            <a:r>
              <a:rPr lang="en-US" dirty="0" err="1" smtClean="0">
                <a:hlinkClick r:id="rId15" tooltip="Chorioretinitis"/>
              </a:rPr>
              <a:t>chorioretinitis</a:t>
            </a:r>
            <a:r>
              <a:rPr lang="en-US" dirty="0" smtClean="0"/>
              <a:t>, </a:t>
            </a:r>
            <a:r>
              <a:rPr lang="en-US" dirty="0" smtClean="0">
                <a:hlinkClick r:id="rId16" tooltip="Hydrocephalus"/>
              </a:rPr>
              <a:t>hydrocephalus</a:t>
            </a:r>
            <a:r>
              <a:rPr lang="en-US" dirty="0" smtClean="0"/>
              <a:t>, and </a:t>
            </a:r>
            <a:r>
              <a:rPr lang="en-US" dirty="0" smtClean="0">
                <a:hlinkClick r:id="rId17" tooltip="Intracranial arteriosclerosis"/>
              </a:rPr>
              <a:t>intracranial arteriosclerosis</a:t>
            </a:r>
            <a:r>
              <a:rPr lang="en-US" dirty="0" smtClean="0"/>
              <a:t>. Other consequences include </a:t>
            </a:r>
            <a:r>
              <a:rPr lang="en-US" dirty="0" err="1" smtClean="0"/>
              <a:t>sensorineural</a:t>
            </a:r>
            <a:r>
              <a:rPr lang="en-US" dirty="0" smtClean="0"/>
              <a:t> </a:t>
            </a:r>
            <a:r>
              <a:rPr lang="en-US" b="1" dirty="0" smtClean="0"/>
              <a:t>deafness, seizures</a:t>
            </a:r>
            <a:r>
              <a:rPr lang="en-US" dirty="0" smtClean="0"/>
              <a:t>, and </a:t>
            </a:r>
            <a:r>
              <a:rPr lang="en-US" b="1" dirty="0" smtClean="0"/>
              <a:t>intellectual disability</a:t>
            </a:r>
            <a:r>
              <a:rPr lang="en-US" dirty="0" smtClean="0"/>
              <a:t>.</a:t>
            </a:r>
          </a:p>
          <a:p>
            <a:endParaRPr lang="uk-UA"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7200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CLINICAL PRESENTATION</a:t>
            </a:r>
            <a:br>
              <a:rPr lang="en-US" b="1" dirty="0" smtClean="0"/>
            </a:br>
            <a:endParaRPr lang="ru-RU" dirty="0"/>
          </a:p>
        </p:txBody>
      </p:sp>
      <p:sp>
        <p:nvSpPr>
          <p:cNvPr id="3" name="Содержимое 2"/>
          <p:cNvSpPr>
            <a:spLocks noGrp="1"/>
          </p:cNvSpPr>
          <p:nvPr>
            <p:ph idx="1"/>
          </p:nvPr>
        </p:nvSpPr>
        <p:spPr>
          <a:xfrm>
            <a:off x="0" y="836712"/>
            <a:ext cx="9144000" cy="5401816"/>
          </a:xfrm>
        </p:spPr>
        <p:txBody>
          <a:bodyPr>
            <a:normAutofit fontScale="85000" lnSpcReduction="20000"/>
          </a:bodyPr>
          <a:lstStyle/>
          <a:p>
            <a:r>
              <a:rPr lang="en-US" b="1" dirty="0" smtClean="0"/>
              <a:t>Incubation period </a:t>
            </a:r>
            <a:r>
              <a:rPr lang="en-US" dirty="0" smtClean="0"/>
              <a:t>is 5–23 days. </a:t>
            </a:r>
          </a:p>
          <a:p>
            <a:r>
              <a:rPr lang="en-US" b="1" dirty="0" smtClean="0"/>
              <a:t>Symptoms: </a:t>
            </a:r>
            <a:r>
              <a:rPr lang="en-US" dirty="0" smtClean="0"/>
              <a:t>influenza-like symptoms or a </a:t>
            </a:r>
            <a:r>
              <a:rPr lang="en-US" b="1" dirty="0" smtClean="0"/>
              <a:t>mononucleosis</a:t>
            </a:r>
            <a:r>
              <a:rPr lang="en-US" dirty="0" smtClean="0"/>
              <a:t> with prolonged fever, </a:t>
            </a:r>
            <a:r>
              <a:rPr lang="en-US" dirty="0" err="1" smtClean="0"/>
              <a:t>lymphadenopathy</a:t>
            </a:r>
            <a:r>
              <a:rPr lang="en-US" dirty="0" smtClean="0"/>
              <a:t>, elevated liver enzymes, </a:t>
            </a:r>
            <a:r>
              <a:rPr lang="en-US" dirty="0" err="1" smtClean="0"/>
              <a:t>lymphocytosis</a:t>
            </a:r>
            <a:r>
              <a:rPr lang="en-US" dirty="0" smtClean="0"/>
              <a:t>, weakness. Rarely, </a:t>
            </a:r>
            <a:r>
              <a:rPr lang="en-US" b="1" dirty="0" err="1" smtClean="0"/>
              <a:t>chorioretinitis</a:t>
            </a:r>
            <a:r>
              <a:rPr lang="en-US" dirty="0" smtClean="0"/>
              <a:t> or </a:t>
            </a:r>
            <a:r>
              <a:rPr lang="en-US" b="1" dirty="0" smtClean="0"/>
              <a:t>disseminated disease </a:t>
            </a:r>
            <a:r>
              <a:rPr lang="en-US" dirty="0" smtClean="0"/>
              <a:t>occur in </a:t>
            </a:r>
            <a:r>
              <a:rPr lang="en-US" b="1" dirty="0" err="1" smtClean="0"/>
              <a:t>immunocompetent</a:t>
            </a:r>
            <a:r>
              <a:rPr lang="en-US" dirty="0" smtClean="0"/>
              <a:t> people. </a:t>
            </a:r>
          </a:p>
          <a:p>
            <a:r>
              <a:rPr lang="en-US" b="1" dirty="0" smtClean="0"/>
              <a:t>In </a:t>
            </a:r>
            <a:r>
              <a:rPr lang="en-US" b="1" dirty="0" err="1" smtClean="0"/>
              <a:t>immunocompromised</a:t>
            </a:r>
            <a:r>
              <a:rPr lang="en-US" b="1" dirty="0" smtClean="0"/>
              <a:t> </a:t>
            </a:r>
            <a:r>
              <a:rPr lang="en-US" dirty="0" smtClean="0"/>
              <a:t>people, severe and even </a:t>
            </a:r>
            <a:r>
              <a:rPr lang="en-US" b="1" dirty="0" smtClean="0"/>
              <a:t>fatal</a:t>
            </a:r>
            <a:r>
              <a:rPr lang="en-US" dirty="0" smtClean="0"/>
              <a:t> </a:t>
            </a:r>
            <a:r>
              <a:rPr lang="en-US" dirty="0" err="1" smtClean="0"/>
              <a:t>toxoplasmic</a:t>
            </a:r>
            <a:r>
              <a:rPr lang="en-US" dirty="0" smtClean="0"/>
              <a:t> encephalitis, </a:t>
            </a:r>
            <a:r>
              <a:rPr lang="en-US" dirty="0" err="1" smtClean="0"/>
              <a:t>pneumonitis</a:t>
            </a:r>
            <a:r>
              <a:rPr lang="en-US" dirty="0" smtClean="0"/>
              <a:t>, and other systemic illnesses occur, most often from reactivation of a previous infection. </a:t>
            </a:r>
          </a:p>
          <a:p>
            <a:r>
              <a:rPr lang="en-US" b="1" dirty="0" smtClean="0"/>
              <a:t>Infants</a:t>
            </a:r>
            <a:r>
              <a:rPr lang="en-US" dirty="0" smtClean="0"/>
              <a:t> with congenital toxoplasmosis are often asymptomatic, but </a:t>
            </a:r>
            <a:r>
              <a:rPr lang="en-US" b="1" dirty="0" smtClean="0"/>
              <a:t>eye disease</a:t>
            </a:r>
            <a:r>
              <a:rPr lang="en-US" dirty="0" smtClean="0"/>
              <a:t>, </a:t>
            </a:r>
            <a:r>
              <a:rPr lang="en-US" b="1" dirty="0" smtClean="0"/>
              <a:t>neurologic</a:t>
            </a:r>
            <a:r>
              <a:rPr lang="en-US" dirty="0" smtClean="0"/>
              <a:t> disease, or other systemic symptoms can occur, and learning disabilities, mental retardation, or </a:t>
            </a:r>
            <a:r>
              <a:rPr lang="en-US" b="1" dirty="0" smtClean="0"/>
              <a:t>visual</a:t>
            </a:r>
            <a:r>
              <a:rPr lang="en-US" dirty="0" smtClean="0"/>
              <a:t> </a:t>
            </a:r>
            <a:r>
              <a:rPr lang="en-US" b="1" dirty="0" smtClean="0"/>
              <a:t>impairments</a:t>
            </a:r>
            <a:r>
              <a:rPr lang="en-US" dirty="0" smtClean="0"/>
              <a:t> may develop later in life.</a:t>
            </a:r>
          </a:p>
          <a:p>
            <a:endParaRPr lang="ru-RU"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Acute toxoplasmosis</a:t>
            </a:r>
            <a:br>
              <a:rPr lang="en-US" b="1" dirty="0" smtClean="0"/>
            </a:br>
            <a:endParaRPr lang="uk-UA" dirty="0"/>
          </a:p>
        </p:txBody>
      </p:sp>
      <p:sp>
        <p:nvSpPr>
          <p:cNvPr id="3" name="Місце для вмісту 2"/>
          <p:cNvSpPr>
            <a:spLocks noGrp="1"/>
          </p:cNvSpPr>
          <p:nvPr>
            <p:ph idx="1"/>
          </p:nvPr>
        </p:nvSpPr>
        <p:spPr>
          <a:xfrm>
            <a:off x="0" y="620688"/>
            <a:ext cx="9144000" cy="6237312"/>
          </a:xfrm>
        </p:spPr>
        <p:txBody>
          <a:bodyPr>
            <a:normAutofit fontScale="62500" lnSpcReduction="20000"/>
          </a:bodyPr>
          <a:lstStyle/>
          <a:p>
            <a:pPr marL="0" indent="361950">
              <a:buNone/>
            </a:pPr>
            <a:r>
              <a:rPr lang="en-US" b="1" dirty="0" smtClean="0"/>
              <a:t>Symptoms. </a:t>
            </a:r>
            <a:r>
              <a:rPr lang="en-US" dirty="0" smtClean="0"/>
              <a:t>Often asymptomatic in healthy adults or </a:t>
            </a:r>
            <a:r>
              <a:rPr lang="en-US" dirty="0" smtClean="0">
                <a:hlinkClick r:id="rId2" tooltip="Influenza"/>
              </a:rPr>
              <a:t>influenza</a:t>
            </a:r>
            <a:r>
              <a:rPr lang="en-US" dirty="0" smtClean="0"/>
              <a:t>-like: swollen </a:t>
            </a:r>
            <a:r>
              <a:rPr lang="en-US" dirty="0" smtClean="0">
                <a:hlinkClick r:id="rId3" tooltip="Lymph node"/>
              </a:rPr>
              <a:t>lymph nodes</a:t>
            </a:r>
            <a:r>
              <a:rPr lang="en-US" dirty="0" smtClean="0"/>
              <a:t>, headaches, fever, and fatigue,</a:t>
            </a:r>
            <a:r>
              <a:rPr lang="en-US" baseline="30000" dirty="0" smtClean="0"/>
              <a:t> </a:t>
            </a:r>
            <a:r>
              <a:rPr lang="en-US" dirty="0" smtClean="0"/>
              <a:t>or </a:t>
            </a:r>
            <a:r>
              <a:rPr lang="en-US" dirty="0" smtClean="0">
                <a:hlinkClick r:id="rId4" tooltip="Myalgia"/>
              </a:rPr>
              <a:t>muscle aches</a:t>
            </a:r>
            <a:r>
              <a:rPr lang="en-US" dirty="0" smtClean="0"/>
              <a:t> and pains that last for a month or more. Rarely will a human with a fully functioning </a:t>
            </a:r>
            <a:r>
              <a:rPr lang="en-US" dirty="0" smtClean="0">
                <a:hlinkClick r:id="rId5" tooltip="Immune system"/>
              </a:rPr>
              <a:t>immune system</a:t>
            </a:r>
            <a:r>
              <a:rPr lang="en-US" dirty="0" smtClean="0"/>
              <a:t> develop severe symptoms following infection. </a:t>
            </a:r>
          </a:p>
          <a:p>
            <a:pPr marL="0" indent="361950">
              <a:buNone/>
            </a:pPr>
            <a:r>
              <a:rPr lang="en-US" b="1" dirty="0" smtClean="0"/>
              <a:t>In </a:t>
            </a:r>
            <a:r>
              <a:rPr lang="en-US" b="1" dirty="0" err="1" smtClean="0"/>
              <a:t>immunocompromised</a:t>
            </a:r>
            <a:r>
              <a:rPr lang="en-US" b="1" dirty="0" smtClean="0"/>
              <a:t>:</a:t>
            </a:r>
            <a:r>
              <a:rPr lang="en-US" dirty="0" smtClean="0"/>
              <a:t> headache, confusion, poor coordination, seizures, lung problems that may resemble tuberculosis or </a:t>
            </a:r>
            <a:r>
              <a:rPr lang="en-US" i="1" dirty="0" err="1" smtClean="0"/>
              <a:t>Pneumocystis</a:t>
            </a:r>
            <a:r>
              <a:rPr lang="en-US" i="1" dirty="0" smtClean="0"/>
              <a:t> </a:t>
            </a:r>
            <a:r>
              <a:rPr lang="en-US" i="1" dirty="0" err="1" smtClean="0"/>
              <a:t>jiroveci</a:t>
            </a:r>
            <a:r>
              <a:rPr lang="en-US" dirty="0" smtClean="0"/>
              <a:t> pneumonia (a common opportunistic infection that occurs in people with AIDS), or blurred vision caused by </a:t>
            </a:r>
            <a:r>
              <a:rPr lang="en-US" b="1" dirty="0" smtClean="0"/>
              <a:t>severe inflammation of the retina </a:t>
            </a:r>
            <a:r>
              <a:rPr lang="en-US" dirty="0" smtClean="0"/>
              <a:t>(</a:t>
            </a:r>
            <a:r>
              <a:rPr lang="en-US" b="1" dirty="0" smtClean="0"/>
              <a:t>ocular toxoplasmosis</a:t>
            </a:r>
            <a:r>
              <a:rPr lang="en-US" dirty="0" smtClean="0"/>
              <a:t>). </a:t>
            </a:r>
          </a:p>
          <a:p>
            <a:pPr marL="0" indent="361950">
              <a:buNone/>
            </a:pPr>
            <a:r>
              <a:rPr lang="en-US" dirty="0" smtClean="0"/>
              <a:t>Young children and </a:t>
            </a:r>
            <a:r>
              <a:rPr lang="en-US" dirty="0" err="1" smtClean="0">
                <a:hlinkClick r:id="rId6" tooltip="Immunodeficiency"/>
              </a:rPr>
              <a:t>immunocompromised</a:t>
            </a:r>
            <a:r>
              <a:rPr lang="en-US" dirty="0" smtClean="0"/>
              <a:t> people, such as those with HIV/AIDS, those taking certain types of </a:t>
            </a:r>
            <a:r>
              <a:rPr lang="en-US" dirty="0" smtClean="0">
                <a:hlinkClick r:id="rId7" tooltip="Chemotherapy"/>
              </a:rPr>
              <a:t>chemotherapy</a:t>
            </a:r>
            <a:r>
              <a:rPr lang="en-US" dirty="0" smtClean="0"/>
              <a:t>, or those who have recently received an </a:t>
            </a:r>
            <a:r>
              <a:rPr lang="en-US" dirty="0" smtClean="0">
                <a:hlinkClick r:id="rId8" tooltip="Organ transplant"/>
              </a:rPr>
              <a:t>organ transplant</a:t>
            </a:r>
            <a:r>
              <a:rPr lang="en-US" dirty="0" smtClean="0"/>
              <a:t>, may develop severe toxoplasmosis: </a:t>
            </a:r>
            <a:r>
              <a:rPr lang="en-US" dirty="0" smtClean="0">
                <a:hlinkClick r:id="rId9" tooltip="Encephalitis"/>
              </a:rPr>
              <a:t>encephalitis</a:t>
            </a:r>
            <a:r>
              <a:rPr lang="en-US" dirty="0" smtClean="0"/>
              <a:t>, </a:t>
            </a:r>
            <a:r>
              <a:rPr lang="en-US" dirty="0" smtClean="0">
                <a:hlinkClick r:id="rId10" tooltip="Toxoplasmic chorioretinitis"/>
              </a:rPr>
              <a:t>necrotizing </a:t>
            </a:r>
            <a:r>
              <a:rPr lang="en-US" dirty="0" err="1" smtClean="0">
                <a:hlinkClick r:id="rId10" tooltip="Toxoplasmic chorioretinitis"/>
              </a:rPr>
              <a:t>retinochoroiditis</a:t>
            </a:r>
            <a:r>
              <a:rPr lang="en-US" dirty="0" smtClean="0"/>
              <a:t>.</a:t>
            </a:r>
            <a:r>
              <a:rPr lang="en-US" baseline="30000" dirty="0" smtClean="0"/>
              <a:t> </a:t>
            </a:r>
            <a:r>
              <a:rPr lang="en-US" dirty="0" smtClean="0"/>
              <a:t>Infants infected via </a:t>
            </a:r>
            <a:r>
              <a:rPr lang="en-US" dirty="0" smtClean="0">
                <a:hlinkClick r:id="rId11" tooltip="Vertically transmitted infection"/>
              </a:rPr>
              <a:t>placental transmission</a:t>
            </a:r>
            <a:r>
              <a:rPr lang="en-US" dirty="0" smtClean="0"/>
              <a:t> may be born with either of these problems, or rarely with </a:t>
            </a:r>
            <a:r>
              <a:rPr lang="en-US" b="1" dirty="0" smtClean="0"/>
              <a:t>nasal malformations</a:t>
            </a:r>
            <a:r>
              <a:rPr lang="en-US" dirty="0" smtClean="0"/>
              <a:t>. The </a:t>
            </a:r>
            <a:r>
              <a:rPr lang="en-US" dirty="0" err="1" smtClean="0"/>
              <a:t>toxoplasmic</a:t>
            </a:r>
            <a:r>
              <a:rPr lang="en-US" dirty="0" smtClean="0"/>
              <a:t> </a:t>
            </a:r>
            <a:r>
              <a:rPr lang="en-US" dirty="0" err="1" smtClean="0">
                <a:hlinkClick r:id="rId12" tooltip="Trophozoite"/>
              </a:rPr>
              <a:t>trophozoites</a:t>
            </a:r>
            <a:r>
              <a:rPr lang="en-US" dirty="0" smtClean="0"/>
              <a:t> causing acute toxoplasmosis are referred to as </a:t>
            </a:r>
            <a:r>
              <a:rPr lang="en-US" dirty="0" err="1" smtClean="0">
                <a:hlinkClick r:id="rId13" tooltip="Tachyzoites"/>
              </a:rPr>
              <a:t>tachyzoites</a:t>
            </a:r>
            <a:r>
              <a:rPr lang="en-US" dirty="0" smtClean="0"/>
              <a:t>, and are typically found in bodily fluids. </a:t>
            </a:r>
          </a:p>
          <a:p>
            <a:pPr marL="0" indent="361950">
              <a:buNone/>
            </a:pPr>
            <a:r>
              <a:rPr lang="en-US" dirty="0" smtClean="0">
                <a:hlinkClick r:id="rId14" tooltip="Swollen lymph node"/>
              </a:rPr>
              <a:t>Swollen lymph nodes</a:t>
            </a:r>
            <a:r>
              <a:rPr lang="en-US" dirty="0" smtClean="0"/>
              <a:t> are commonly found in the neck or under the chin, followed by the armpits and the groin. Swelling may occur at different times after the initial infection, persist, and recur for various times independently of </a:t>
            </a:r>
            <a:r>
              <a:rPr lang="en-US" dirty="0" err="1" smtClean="0"/>
              <a:t>antiparasitic</a:t>
            </a:r>
            <a:r>
              <a:rPr lang="en-US" dirty="0" smtClean="0"/>
              <a:t> treatment. It is usually found at single sites in adults, but in children, multiple sites may be more common. Enlarged lymph nodes will resolve within 1–2 months in 60% of cases. However, a quarter of those affected take 2–4 months to return to normal, and 8% take 4–6 months. A substantial number (6%) do not return to normal until much later.</a:t>
            </a:r>
          </a:p>
          <a:p>
            <a:pPr marL="0" indent="361950">
              <a:buNone/>
            </a:pPr>
            <a:endParaRPr lang="uk-UA"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5486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Latent toxoplasmosis</a:t>
            </a:r>
            <a:br>
              <a:rPr lang="en-US" b="1" dirty="0" smtClean="0"/>
            </a:br>
            <a:endParaRPr lang="uk-UA" dirty="0"/>
          </a:p>
        </p:txBody>
      </p:sp>
      <p:sp>
        <p:nvSpPr>
          <p:cNvPr id="3" name="Місце для вмісту 2"/>
          <p:cNvSpPr>
            <a:spLocks noGrp="1"/>
          </p:cNvSpPr>
          <p:nvPr>
            <p:ph idx="1"/>
          </p:nvPr>
        </p:nvSpPr>
        <p:spPr>
          <a:xfrm>
            <a:off x="0" y="692696"/>
            <a:ext cx="9144000" cy="6165304"/>
          </a:xfrm>
        </p:spPr>
        <p:txBody>
          <a:bodyPr>
            <a:normAutofit fontScale="62500" lnSpcReduction="20000"/>
          </a:bodyPr>
          <a:lstStyle/>
          <a:p>
            <a:pPr marL="0" indent="266700">
              <a:buNone/>
            </a:pPr>
            <a:r>
              <a:rPr lang="en-US" dirty="0" smtClean="0"/>
              <a:t>Mild, flu-like symptoms occasionally occur during the 1st few weeks, infection with </a:t>
            </a:r>
            <a:r>
              <a:rPr lang="en-US" i="1" dirty="0" smtClean="0"/>
              <a:t>T. </a:t>
            </a:r>
            <a:r>
              <a:rPr lang="en-US" i="1" dirty="0" err="1" smtClean="0"/>
              <a:t>gondii</a:t>
            </a:r>
            <a:r>
              <a:rPr lang="en-US" dirty="0" smtClean="0"/>
              <a:t> produces no readily observable symptoms in healthy human adults. In most </a:t>
            </a:r>
            <a:r>
              <a:rPr lang="en-US" dirty="0" err="1" smtClean="0">
                <a:hlinkClick r:id="rId2" tooltip="Immunocompetent"/>
              </a:rPr>
              <a:t>immunocompetent</a:t>
            </a:r>
            <a:r>
              <a:rPr lang="en-US" dirty="0" smtClean="0"/>
              <a:t> people, the infection enters a latent phase, during which only </a:t>
            </a:r>
            <a:r>
              <a:rPr lang="en-US" dirty="0" err="1" smtClean="0">
                <a:hlinkClick r:id="rId3" tooltip="Bradyzoite"/>
              </a:rPr>
              <a:t>bradyzoites</a:t>
            </a:r>
            <a:r>
              <a:rPr lang="en-US" dirty="0" smtClean="0"/>
              <a:t> (</a:t>
            </a:r>
            <a:r>
              <a:rPr lang="en-US" dirty="0" smtClean="0">
                <a:hlinkClick r:id="rId4" tooltip="Toxoplasma gondii"/>
              </a:rPr>
              <a:t>in tissue cysts</a:t>
            </a:r>
            <a:r>
              <a:rPr lang="en-US" dirty="0" smtClean="0"/>
              <a:t>) are present;</a:t>
            </a:r>
            <a:r>
              <a:rPr lang="en-US" baseline="30000" dirty="0" smtClean="0"/>
              <a:t> </a:t>
            </a:r>
            <a:r>
              <a:rPr lang="en-US" dirty="0" smtClean="0"/>
              <a:t>these tissue cysts and even lesions can occur in the </a:t>
            </a:r>
            <a:r>
              <a:rPr lang="en-US" dirty="0" smtClean="0">
                <a:hlinkClick r:id="rId5" tooltip="Retina"/>
              </a:rPr>
              <a:t>retinas</a:t>
            </a:r>
            <a:r>
              <a:rPr lang="en-US" dirty="0" smtClean="0"/>
              <a:t>, </a:t>
            </a:r>
            <a:r>
              <a:rPr lang="en-US" dirty="0" smtClean="0">
                <a:hlinkClick r:id="rId6" tooltip="Alveolar"/>
              </a:rPr>
              <a:t>alveolar</a:t>
            </a:r>
            <a:r>
              <a:rPr lang="en-US" dirty="0" smtClean="0"/>
              <a:t> lining of the lungs (where an acute infection may mimic a </a:t>
            </a:r>
            <a:r>
              <a:rPr lang="en-US" i="1" dirty="0" err="1" smtClean="0">
                <a:hlinkClick r:id="rId7" tooltip="Pneumocystis jirovecii"/>
              </a:rPr>
              <a:t>Pneumocystis</a:t>
            </a:r>
            <a:r>
              <a:rPr lang="en-US" i="1" dirty="0" smtClean="0">
                <a:hlinkClick r:id="rId7" tooltip="Pneumocystis jirovecii"/>
              </a:rPr>
              <a:t> </a:t>
            </a:r>
            <a:r>
              <a:rPr lang="en-US" i="1" dirty="0" err="1" smtClean="0">
                <a:hlinkClick r:id="rId7" tooltip="Pneumocystis jirovecii"/>
              </a:rPr>
              <a:t>jirovecii</a:t>
            </a:r>
            <a:r>
              <a:rPr lang="en-US" dirty="0" smtClean="0"/>
              <a:t> infection), heart, skeletal muscle, and the </a:t>
            </a:r>
            <a:r>
              <a:rPr lang="en-US" dirty="0" smtClean="0">
                <a:hlinkClick r:id="rId8" tooltip="Central nervous system"/>
              </a:rPr>
              <a:t>central nervous system</a:t>
            </a:r>
            <a:r>
              <a:rPr lang="en-US" dirty="0" smtClean="0"/>
              <a:t> (CNS), including the brain. Cysts form in the CNS (</a:t>
            </a:r>
            <a:r>
              <a:rPr lang="en-US" dirty="0" smtClean="0">
                <a:hlinkClick r:id="rId9" tooltip="Nervous tissue"/>
              </a:rPr>
              <a:t>brain tissue</a:t>
            </a:r>
            <a:r>
              <a:rPr lang="en-US" dirty="0" smtClean="0"/>
              <a:t>) upon infection with </a:t>
            </a:r>
            <a:r>
              <a:rPr lang="en-US" i="1" dirty="0" smtClean="0"/>
              <a:t>T. </a:t>
            </a:r>
            <a:r>
              <a:rPr lang="en-US" i="1" dirty="0" err="1" smtClean="0"/>
              <a:t>gondii</a:t>
            </a:r>
            <a:r>
              <a:rPr lang="en-US" dirty="0" smtClean="0"/>
              <a:t> and persist for the lifetime of the host. Most infants who are infected while in the womb have no symptoms at birth, but may develop symptoms later in life.</a:t>
            </a:r>
          </a:p>
          <a:p>
            <a:pPr marL="0" indent="266700">
              <a:buNone/>
            </a:pPr>
            <a:r>
              <a:rPr lang="en-US" dirty="0" smtClean="0"/>
              <a:t>30–50% of the global population may be chronically infected with latent toxoplasmosis, although infection rates differ significantly from country to country.</a:t>
            </a:r>
            <a:r>
              <a:rPr lang="en-US" baseline="30000" dirty="0" smtClean="0"/>
              <a:t> </a:t>
            </a:r>
            <a:r>
              <a:rPr lang="en-US" dirty="0" smtClean="0"/>
              <a:t>This latent state of infection has recently been associated with numerous </a:t>
            </a:r>
            <a:r>
              <a:rPr lang="en-US" dirty="0" smtClean="0">
                <a:hlinkClick r:id="rId10" tooltip="Disease burden"/>
              </a:rPr>
              <a:t>disease burdens</a:t>
            </a:r>
            <a:r>
              <a:rPr lang="en-US" dirty="0" smtClean="0"/>
              <a:t>, </a:t>
            </a:r>
            <a:r>
              <a:rPr lang="en-US" baseline="30000" dirty="0" smtClean="0"/>
              <a:t> </a:t>
            </a:r>
            <a:r>
              <a:rPr lang="en-US" b="1" dirty="0" smtClean="0"/>
              <a:t>neural alterations</a:t>
            </a:r>
            <a:r>
              <a:rPr lang="en-US" dirty="0" smtClean="0"/>
              <a:t>,</a:t>
            </a:r>
            <a:r>
              <a:rPr lang="en-US" baseline="30000" dirty="0" smtClean="0"/>
              <a:t> </a:t>
            </a:r>
            <a:r>
              <a:rPr lang="en-US" dirty="0" smtClean="0"/>
              <a:t>and </a:t>
            </a:r>
            <a:r>
              <a:rPr lang="en-US" b="1" dirty="0" smtClean="0"/>
              <a:t>subtle gender-dependent behavioral changes </a:t>
            </a:r>
            <a:r>
              <a:rPr lang="en-US" dirty="0" smtClean="0"/>
              <a:t>in </a:t>
            </a:r>
            <a:r>
              <a:rPr lang="en-US" b="1" dirty="0" err="1" smtClean="0"/>
              <a:t>immunocompetent</a:t>
            </a:r>
            <a:r>
              <a:rPr lang="en-US" dirty="0" smtClean="0"/>
              <a:t> humans.</a:t>
            </a:r>
          </a:p>
          <a:p>
            <a:pPr marL="0" indent="266700">
              <a:buNone/>
            </a:pPr>
            <a:r>
              <a:rPr lang="en-US" b="1" dirty="0" err="1" smtClean="0"/>
              <a:t>Cutaneous</a:t>
            </a:r>
            <a:r>
              <a:rPr lang="en-US" b="1" dirty="0" smtClean="0"/>
              <a:t> toxoplasmosis </a:t>
            </a:r>
            <a:r>
              <a:rPr lang="en-US" dirty="0" smtClean="0"/>
              <a:t>While rare, skin lesions may occur in the acquired form of the disease, including </a:t>
            </a:r>
            <a:r>
              <a:rPr lang="en-US" dirty="0" err="1" smtClean="0">
                <a:hlinkClick r:id="rId11" tooltip="Roseola"/>
              </a:rPr>
              <a:t>roseola</a:t>
            </a:r>
            <a:r>
              <a:rPr lang="en-US" dirty="0" smtClean="0"/>
              <a:t> and </a:t>
            </a:r>
            <a:r>
              <a:rPr lang="en-US" dirty="0" err="1" smtClean="0">
                <a:hlinkClick r:id="rId12" tooltip="Erythema"/>
              </a:rPr>
              <a:t>erythema</a:t>
            </a:r>
            <a:r>
              <a:rPr lang="en-US" dirty="0" smtClean="0"/>
              <a:t> </a:t>
            </a:r>
            <a:r>
              <a:rPr lang="en-US" dirty="0" err="1" smtClean="0"/>
              <a:t>multiforme</a:t>
            </a:r>
            <a:r>
              <a:rPr lang="en-US" dirty="0" smtClean="0"/>
              <a:t>-like eruptions, </a:t>
            </a:r>
            <a:r>
              <a:rPr lang="en-US" dirty="0" err="1" smtClean="0">
                <a:hlinkClick r:id="rId13" tooltip="Prurigo"/>
              </a:rPr>
              <a:t>prurigo</a:t>
            </a:r>
            <a:r>
              <a:rPr lang="en-US" dirty="0" smtClean="0"/>
              <a:t>-like nodules, </a:t>
            </a:r>
            <a:r>
              <a:rPr lang="en-US" dirty="0" err="1" smtClean="0">
                <a:hlinkClick r:id="rId14" tooltip="Urticaria"/>
              </a:rPr>
              <a:t>urticaria</a:t>
            </a:r>
            <a:r>
              <a:rPr lang="en-US" dirty="0" smtClean="0"/>
              <a:t>, and </a:t>
            </a:r>
            <a:r>
              <a:rPr lang="en-US" dirty="0" err="1" smtClean="0"/>
              <a:t>maculopapular</a:t>
            </a:r>
            <a:r>
              <a:rPr lang="en-US" dirty="0" smtClean="0"/>
              <a:t> lesions. Newborns may have </a:t>
            </a:r>
            <a:r>
              <a:rPr lang="en-US" dirty="0" err="1" smtClean="0">
                <a:hlinkClick r:id="rId15" tooltip="Punctate macules (page does not exist)"/>
              </a:rPr>
              <a:t>punctate</a:t>
            </a:r>
            <a:r>
              <a:rPr lang="en-US" dirty="0" smtClean="0">
                <a:hlinkClick r:id="rId15" tooltip="Punctate macules (page does not exist)"/>
              </a:rPr>
              <a:t> </a:t>
            </a:r>
            <a:r>
              <a:rPr lang="en-US" dirty="0" err="1" smtClean="0">
                <a:hlinkClick r:id="rId15" tooltip="Punctate macules (page does not exist)"/>
              </a:rPr>
              <a:t>macules</a:t>
            </a:r>
            <a:r>
              <a:rPr lang="en-US" dirty="0" smtClean="0"/>
              <a:t>, </a:t>
            </a:r>
            <a:r>
              <a:rPr lang="en-US" dirty="0" err="1" smtClean="0">
                <a:hlinkClick r:id="rId16" tooltip="Ecchymoses"/>
              </a:rPr>
              <a:t>ecchymoses</a:t>
            </a:r>
            <a:r>
              <a:rPr lang="en-US" dirty="0" smtClean="0"/>
              <a:t>, or "blueberry muffin" lesions. </a:t>
            </a:r>
            <a:r>
              <a:rPr lang="en-US" b="1" dirty="0" smtClean="0"/>
              <a:t>Diagnosis </a:t>
            </a:r>
            <a:r>
              <a:rPr lang="en-US" dirty="0" smtClean="0"/>
              <a:t>of </a:t>
            </a:r>
            <a:r>
              <a:rPr lang="en-US" dirty="0" err="1" smtClean="0"/>
              <a:t>cutaneous</a:t>
            </a:r>
            <a:r>
              <a:rPr lang="en-US" dirty="0" smtClean="0"/>
              <a:t> toxoplasmosis is based on the </a:t>
            </a:r>
            <a:r>
              <a:rPr lang="en-US" b="1" dirty="0" err="1" smtClean="0"/>
              <a:t>tachyzoite</a:t>
            </a:r>
            <a:r>
              <a:rPr lang="en-US" b="1" dirty="0" smtClean="0"/>
              <a:t> form of </a:t>
            </a:r>
            <a:r>
              <a:rPr lang="en-US" b="1" i="1" dirty="0" smtClean="0"/>
              <a:t>T. </a:t>
            </a:r>
            <a:r>
              <a:rPr lang="en-US" b="1" i="1" dirty="0" err="1" smtClean="0"/>
              <a:t>gondii</a:t>
            </a:r>
            <a:r>
              <a:rPr lang="en-US" b="1" dirty="0" smtClean="0"/>
              <a:t> being found in the </a:t>
            </a:r>
            <a:r>
              <a:rPr lang="en-US" b="1" dirty="0" smtClean="0">
                <a:hlinkClick r:id="rId17" tooltip="Epidermis (skin)"/>
              </a:rPr>
              <a:t>epidermis</a:t>
            </a:r>
            <a:r>
              <a:rPr lang="en-US" dirty="0" smtClean="0"/>
              <a:t>. It is found in all levels of the epidermis, is about 6 × 2 </a:t>
            </a:r>
            <a:r>
              <a:rPr lang="en-US" dirty="0" err="1" smtClean="0"/>
              <a:t>μm</a:t>
            </a:r>
            <a:r>
              <a:rPr lang="en-US" dirty="0" smtClean="0"/>
              <a:t> and bow-shaped, with the nucleus being 1/3 of its size. EM or by </a:t>
            </a:r>
            <a:r>
              <a:rPr lang="en-US" dirty="0" err="1" smtClean="0">
                <a:hlinkClick r:id="rId18" tooltip="Giemsa stain"/>
              </a:rPr>
              <a:t>Giemsa</a:t>
            </a:r>
            <a:r>
              <a:rPr lang="en-US" dirty="0" smtClean="0">
                <a:hlinkClick r:id="rId18" tooltip="Giemsa stain"/>
              </a:rPr>
              <a:t> staining</a:t>
            </a:r>
            <a:r>
              <a:rPr lang="en-US" dirty="0" smtClean="0"/>
              <a:t> (cytoplasm shows blue, the nucleus red).</a:t>
            </a:r>
          </a:p>
          <a:p>
            <a:endParaRPr lang="uk-UA"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486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TREATMENT</a:t>
            </a:r>
            <a:br>
              <a:rPr lang="en-US" b="1" dirty="0" smtClean="0"/>
            </a:br>
            <a:endParaRPr lang="ru-RU" dirty="0"/>
          </a:p>
        </p:txBody>
      </p:sp>
      <p:sp>
        <p:nvSpPr>
          <p:cNvPr id="3" name="Содержимое 2"/>
          <p:cNvSpPr>
            <a:spLocks noGrp="1"/>
          </p:cNvSpPr>
          <p:nvPr>
            <p:ph idx="1"/>
          </p:nvPr>
        </p:nvSpPr>
        <p:spPr>
          <a:xfrm>
            <a:off x="0" y="620688"/>
            <a:ext cx="9144000" cy="5505475"/>
          </a:xfrm>
        </p:spPr>
        <p:txBody>
          <a:bodyPr/>
          <a:lstStyle/>
          <a:p>
            <a:r>
              <a:rPr lang="en-US" dirty="0" smtClean="0"/>
              <a:t>Treatment of otherwise healthy people is usually </a:t>
            </a:r>
            <a:r>
              <a:rPr lang="en-US" b="1" dirty="0" smtClean="0"/>
              <a:t>not needed</a:t>
            </a:r>
            <a:r>
              <a:rPr lang="en-US" dirty="0" smtClean="0"/>
              <a:t>.</a:t>
            </a:r>
            <a:r>
              <a:rPr lang="en-US" baseline="30000" dirty="0" smtClean="0"/>
              <a:t> </a:t>
            </a:r>
          </a:p>
          <a:p>
            <a:r>
              <a:rPr lang="en-US" b="1" dirty="0" err="1" smtClean="0"/>
              <a:t>Pyrimethamine</a:t>
            </a:r>
            <a:r>
              <a:rPr lang="en-US" b="1" dirty="0" smtClean="0"/>
              <a:t> </a:t>
            </a:r>
            <a:r>
              <a:rPr lang="en-US" dirty="0" smtClean="0"/>
              <a:t>and </a:t>
            </a:r>
            <a:r>
              <a:rPr lang="en-US" b="1" dirty="0" smtClean="0"/>
              <a:t>sulfadiazine</a:t>
            </a:r>
            <a:r>
              <a:rPr lang="en-US" dirty="0" smtClean="0"/>
              <a:t> are the mainstays of treatment.</a:t>
            </a:r>
          </a:p>
          <a:p>
            <a:r>
              <a:rPr lang="en-US" dirty="0" smtClean="0"/>
              <a:t>During pregnancy, </a:t>
            </a:r>
            <a:r>
              <a:rPr lang="en-US" dirty="0" err="1" smtClean="0">
                <a:hlinkClick r:id="rId2" tooltip="Spiramycin"/>
              </a:rPr>
              <a:t>spiramycin</a:t>
            </a:r>
            <a:r>
              <a:rPr lang="en-US" dirty="0" smtClean="0"/>
              <a:t> or </a:t>
            </a:r>
            <a:r>
              <a:rPr lang="en-US" dirty="0" err="1" smtClean="0">
                <a:hlinkClick r:id="rId3" tooltip="Pyrimethamine"/>
              </a:rPr>
              <a:t>pyrimethamine</a:t>
            </a:r>
            <a:r>
              <a:rPr lang="en-US" dirty="0" smtClean="0"/>
              <a:t>/</a:t>
            </a:r>
            <a:r>
              <a:rPr lang="en-US" dirty="0" smtClean="0">
                <a:hlinkClick r:id="rId4" tooltip="Sulfadiazine"/>
              </a:rPr>
              <a:t>sulfadiazine</a:t>
            </a:r>
            <a:r>
              <a:rPr lang="en-US" dirty="0" smtClean="0"/>
              <a:t> and </a:t>
            </a:r>
            <a:r>
              <a:rPr lang="en-US" dirty="0" err="1" smtClean="0">
                <a:hlinkClick r:id="rId5" tooltip="Folinic acid"/>
              </a:rPr>
              <a:t>folinic</a:t>
            </a:r>
            <a:r>
              <a:rPr lang="en-US" dirty="0" smtClean="0">
                <a:hlinkClick r:id="rId5" tooltip="Folinic acid"/>
              </a:rPr>
              <a:t> acid</a:t>
            </a:r>
            <a:r>
              <a:rPr lang="en-US" dirty="0" smtClean="0"/>
              <a:t> may be used for treatment.</a:t>
            </a:r>
            <a:endParaRPr lang="ru-RU"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2068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Food and water precautions </a:t>
            </a:r>
            <a:endParaRPr lang="ru-RU" dirty="0"/>
          </a:p>
        </p:txBody>
      </p:sp>
      <p:sp>
        <p:nvSpPr>
          <p:cNvPr id="3" name="Содержимое 2"/>
          <p:cNvSpPr>
            <a:spLocks noGrp="1"/>
          </p:cNvSpPr>
          <p:nvPr>
            <p:ph idx="1"/>
          </p:nvPr>
        </p:nvSpPr>
        <p:spPr>
          <a:xfrm>
            <a:off x="0" y="764704"/>
            <a:ext cx="9144000" cy="5361459"/>
          </a:xfrm>
        </p:spPr>
        <p:txBody>
          <a:bodyPr/>
          <a:lstStyle/>
          <a:p>
            <a:pPr>
              <a:buNone/>
            </a:pPr>
            <a:r>
              <a:rPr lang="en-US" dirty="0" smtClean="0"/>
              <a:t>Avoid direct contact with soil or sand. If caring for a cat, change the litter box daily. If pregnant or </a:t>
            </a:r>
            <a:r>
              <a:rPr lang="en-US" dirty="0" err="1" smtClean="0"/>
              <a:t>immunocompromised</a:t>
            </a:r>
            <a:r>
              <a:rPr lang="en-US" dirty="0" smtClean="0"/>
              <a:t>, avoid changing cat litter if possible, and do not adopt or handle stray cats</a:t>
            </a:r>
            <a:endParaRPr lang="ru-RU"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i="1" dirty="0" err="1" smtClean="0"/>
              <a:t>Leishmania</a:t>
            </a:r>
            <a:endParaRPr lang="ru-RU" dirty="0"/>
          </a:p>
        </p:txBody>
      </p:sp>
      <p:pic>
        <p:nvPicPr>
          <p:cNvPr id="5" name="Содержимое 4" descr="home_page_image_leishmaniasis.jpg"/>
          <p:cNvPicPr>
            <a:picLocks noGrp="1" noChangeAspect="1"/>
          </p:cNvPicPr>
          <p:nvPr>
            <p:ph idx="1"/>
          </p:nvPr>
        </p:nvPicPr>
        <p:blipFill>
          <a:blip r:embed="rId2" cstate="print"/>
          <a:stretch>
            <a:fillRect/>
          </a:stretch>
        </p:blipFill>
        <p:spPr>
          <a:xfrm>
            <a:off x="1187624" y="1124744"/>
            <a:ext cx="6578600" cy="1879600"/>
          </a:xfrm>
        </p:spPr>
      </p:pic>
      <p:sp>
        <p:nvSpPr>
          <p:cNvPr id="4" name="Прямоугольник 3"/>
          <p:cNvSpPr/>
          <p:nvPr/>
        </p:nvSpPr>
        <p:spPr>
          <a:xfrm>
            <a:off x="683568" y="1628800"/>
            <a:ext cx="7992888" cy="3970318"/>
          </a:xfrm>
          <a:prstGeom prst="rect">
            <a:avLst/>
          </a:prstGeom>
        </p:spPr>
        <p:txBody>
          <a:bodyPr wrap="square">
            <a:spAutoFit/>
          </a:bodyPr>
          <a:lstStyle/>
          <a:p>
            <a:endParaRPr lang="en-US" dirty="0" smtClean="0"/>
          </a:p>
          <a:p>
            <a:endParaRPr lang="en-US" dirty="0" smtClean="0"/>
          </a:p>
          <a:p>
            <a:endParaRPr lang="en-US" dirty="0" smtClean="0"/>
          </a:p>
          <a:p>
            <a:endParaRPr lang="en-US" dirty="0" smtClean="0"/>
          </a:p>
          <a:p>
            <a:endParaRPr lang="en-US" dirty="0" smtClean="0"/>
          </a:p>
          <a:p>
            <a:r>
              <a:rPr lang="en-US" i="1" dirty="0" err="1" smtClean="0"/>
              <a:t>Leishmania</a:t>
            </a:r>
            <a:r>
              <a:rPr lang="en-US" dirty="0" smtClean="0"/>
              <a:t> is a genus of protozoan parasites that are transmitted by the bite of </a:t>
            </a:r>
            <a:r>
              <a:rPr lang="en-US" dirty="0" err="1" smtClean="0"/>
              <a:t>phlebotomine</a:t>
            </a:r>
            <a:r>
              <a:rPr lang="en-US" dirty="0" smtClean="0"/>
              <a:t> </a:t>
            </a:r>
            <a:r>
              <a:rPr lang="en-US" dirty="0" err="1" smtClean="0"/>
              <a:t>sandflies</a:t>
            </a:r>
            <a:r>
              <a:rPr lang="en-US" dirty="0" smtClean="0"/>
              <a:t> and give rise to a range of diseases (collectively known as </a:t>
            </a:r>
            <a:r>
              <a:rPr lang="en-US" dirty="0" err="1" smtClean="0"/>
              <a:t>leishmaniases</a:t>
            </a:r>
            <a:r>
              <a:rPr lang="en-US" dirty="0" smtClean="0"/>
              <a:t>) that affect over 150 million people worldwide. Cellular immune mechanisms have a major role in the control of infections with all </a:t>
            </a:r>
            <a:r>
              <a:rPr lang="en-US" i="1" dirty="0" err="1" smtClean="0"/>
              <a:t>Leishmania</a:t>
            </a:r>
            <a:r>
              <a:rPr lang="en-US" dirty="0" smtClean="0"/>
              <a:t> spp. However, as discussed in this Review, recent evidence suggests that each host–pathogen combination evokes different solutions to the problems of parasite establishment, survival and persistence. Understanding the extent of this diversity will be increasingly important in ensuring the development of broadly applicable vaccines, drugs and immunotherapeutic interventions.</a:t>
            </a:r>
            <a:endParaRPr lang="ru-RU"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i="1" dirty="0" err="1" smtClean="0"/>
              <a:t>Leishmania</a:t>
            </a:r>
            <a:endParaRPr lang="ru-RU" dirty="0"/>
          </a:p>
        </p:txBody>
      </p:sp>
      <p:sp>
        <p:nvSpPr>
          <p:cNvPr id="3" name="Содержимое 2"/>
          <p:cNvSpPr>
            <a:spLocks noGrp="1"/>
          </p:cNvSpPr>
          <p:nvPr>
            <p:ph idx="1"/>
          </p:nvPr>
        </p:nvSpPr>
        <p:spPr/>
        <p:txBody>
          <a:bodyPr>
            <a:normAutofit fontScale="92500" lnSpcReduction="10000"/>
          </a:bodyPr>
          <a:lstStyle/>
          <a:p>
            <a:pPr>
              <a:buNone/>
            </a:pPr>
            <a:endParaRPr lang="en-US" dirty="0" smtClean="0"/>
          </a:p>
          <a:p>
            <a:endParaRPr lang="en-US" dirty="0" smtClean="0"/>
          </a:p>
          <a:p>
            <a:endParaRPr lang="en-US" dirty="0" smtClean="0"/>
          </a:p>
          <a:p>
            <a:endParaRPr lang="en-US" dirty="0" smtClean="0"/>
          </a:p>
          <a:p>
            <a:endParaRPr lang="en-US" dirty="0" smtClean="0"/>
          </a:p>
          <a:p>
            <a:r>
              <a:rPr lang="en-US" dirty="0" smtClean="0"/>
              <a:t>(A) </a:t>
            </a:r>
            <a:r>
              <a:rPr lang="en-US" i="1" dirty="0" err="1" smtClean="0"/>
              <a:t>Leishmania</a:t>
            </a:r>
            <a:r>
              <a:rPr lang="en-US" i="1" dirty="0" smtClean="0"/>
              <a:t> </a:t>
            </a:r>
            <a:r>
              <a:rPr lang="en-US" i="1" dirty="0" err="1" smtClean="0"/>
              <a:t>infantum</a:t>
            </a:r>
            <a:r>
              <a:rPr lang="en-US" dirty="0" smtClean="0"/>
              <a:t> which causes black fever in human hosts; (B) Bloodsucking </a:t>
            </a:r>
            <a:r>
              <a:rPr lang="en-US" dirty="0" err="1" smtClean="0"/>
              <a:t>sandfly</a:t>
            </a:r>
            <a:r>
              <a:rPr lang="en-US" dirty="0" smtClean="0"/>
              <a:t> responsible for host-host transmission of the parasite.</a:t>
            </a:r>
          </a:p>
          <a:p>
            <a:endParaRPr lang="ru-RU" dirty="0"/>
          </a:p>
        </p:txBody>
      </p:sp>
      <p:pic>
        <p:nvPicPr>
          <p:cNvPr id="4" name="Рисунок 3" descr="black-fever-news+caption.jpg"/>
          <p:cNvPicPr>
            <a:picLocks noChangeAspect="1"/>
          </p:cNvPicPr>
          <p:nvPr/>
        </p:nvPicPr>
        <p:blipFill>
          <a:blip r:embed="rId2" cstate="print"/>
          <a:stretch>
            <a:fillRect/>
          </a:stretch>
        </p:blipFill>
        <p:spPr>
          <a:xfrm>
            <a:off x="971600" y="1772816"/>
            <a:ext cx="6934200" cy="246697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4624"/>
            <a:ext cx="5652120" cy="100811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i="1" dirty="0" smtClean="0">
                <a:latin typeface="Arial" charset="0"/>
              </a:rPr>
              <a:t/>
            </a:r>
            <a:br>
              <a:rPr lang="en-US" b="1" i="1" dirty="0" smtClean="0">
                <a:latin typeface="Arial" charset="0"/>
              </a:rPr>
            </a:br>
            <a:r>
              <a:rPr lang="en-US" b="1" i="1" dirty="0" smtClean="0">
                <a:latin typeface="Arial" charset="0"/>
              </a:rPr>
              <a:t>Life cycle of </a:t>
            </a:r>
            <a:br>
              <a:rPr lang="en-US" b="1" i="1" dirty="0" smtClean="0">
                <a:latin typeface="Arial" charset="0"/>
              </a:rPr>
            </a:br>
            <a:r>
              <a:rPr lang="en-US" b="1" dirty="0" smtClean="0"/>
              <a:t>intestinal hookworm </a:t>
            </a:r>
            <a:br>
              <a:rPr lang="en-US" b="1" dirty="0" smtClean="0"/>
            </a:br>
            <a:endParaRPr lang="uk-UA" dirty="0"/>
          </a:p>
        </p:txBody>
      </p:sp>
      <p:pic>
        <p:nvPicPr>
          <p:cNvPr id="5" name="Місце для вмісту 4" descr="Hookworm_LifeCycle.gif"/>
          <p:cNvPicPr>
            <a:picLocks noGrp="1" noChangeAspect="1"/>
          </p:cNvPicPr>
          <p:nvPr>
            <p:ph sz="half" idx="1"/>
          </p:nvPr>
        </p:nvPicPr>
        <p:blipFill>
          <a:blip r:embed="rId2" cstate="print"/>
          <a:stretch>
            <a:fillRect/>
          </a:stretch>
        </p:blipFill>
        <p:spPr>
          <a:xfrm>
            <a:off x="-1" y="1187960"/>
            <a:ext cx="5580113" cy="4192313"/>
          </a:xfrm>
        </p:spPr>
      </p:pic>
      <p:sp>
        <p:nvSpPr>
          <p:cNvPr id="6" name="Місце для вмісту 3"/>
          <p:cNvSpPr>
            <a:spLocks noGrp="1"/>
          </p:cNvSpPr>
          <p:nvPr>
            <p:ph sz="half" idx="2"/>
          </p:nvPr>
        </p:nvSpPr>
        <p:spPr>
          <a:xfrm>
            <a:off x="5652121" y="0"/>
            <a:ext cx="3491880" cy="6309320"/>
          </a:xfrm>
        </p:spPr>
        <p:txBody>
          <a:bodyPr>
            <a:normAutofit fontScale="25000" lnSpcReduction="20000"/>
          </a:bodyPr>
          <a:lstStyle/>
          <a:p>
            <a:pPr marL="0">
              <a:spcBef>
                <a:spcPts val="0"/>
              </a:spcBef>
            </a:pPr>
            <a:r>
              <a:rPr lang="en-US" sz="6400" dirty="0" smtClean="0"/>
              <a:t>Eggs are passed in the stool </a:t>
            </a:r>
            <a:r>
              <a:rPr lang="en-US" sz="6400" b="1" dirty="0" smtClean="0"/>
              <a:t>(1).</a:t>
            </a:r>
            <a:r>
              <a:rPr lang="en-US" sz="6400" dirty="0" smtClean="0"/>
              <a:t> Under favorable conditions (warmth, moisture,  shade), larvae hatch in 1 - 2 days. The released </a:t>
            </a:r>
            <a:r>
              <a:rPr lang="en-US" sz="6400" dirty="0" err="1" smtClean="0"/>
              <a:t>rhabditiform</a:t>
            </a:r>
            <a:r>
              <a:rPr lang="en-US" sz="6400" dirty="0" smtClean="0"/>
              <a:t> larvae grow in the feces and/or the soil </a:t>
            </a:r>
            <a:r>
              <a:rPr lang="en-US" sz="6400" b="1" dirty="0" smtClean="0"/>
              <a:t>(2)</a:t>
            </a:r>
            <a:r>
              <a:rPr lang="en-US" sz="6400" dirty="0" smtClean="0"/>
              <a:t>, and after 5 to 10 days (and 2 molts) they become </a:t>
            </a:r>
            <a:r>
              <a:rPr lang="en-US" sz="6400" dirty="0" err="1" smtClean="0"/>
              <a:t>filariform</a:t>
            </a:r>
            <a:r>
              <a:rPr lang="en-US" sz="6400" dirty="0" smtClean="0"/>
              <a:t> (3rd-stage) larvae that are infective</a:t>
            </a:r>
            <a:r>
              <a:rPr lang="en-US" sz="6400" b="1" dirty="0" smtClean="0"/>
              <a:t> (3)</a:t>
            </a:r>
            <a:r>
              <a:rPr lang="en-US" sz="6400" dirty="0" smtClean="0"/>
              <a:t>. These infective larvae can survive 3-4 weeks in favorable environment. On contact with the human host, the larvae penetrate the skin and are carried through the blood vessels to the heart and then to the lungs. They penetrate into the pulmonary alveoli, ascend the bronchial tree to the pharynx, and are swallowed </a:t>
            </a:r>
            <a:r>
              <a:rPr lang="en-US" sz="6400" b="1" dirty="0" smtClean="0"/>
              <a:t>(4)</a:t>
            </a:r>
            <a:r>
              <a:rPr lang="en-US" sz="6400" dirty="0" smtClean="0"/>
              <a:t>. The larvae reach the small intestine, where they reside and mature. Adult worms live in the lumen of the small intestine, where they attach to the intestinal wall with resultant blood loss by the host </a:t>
            </a:r>
            <a:r>
              <a:rPr lang="en-US" sz="6400" b="1" dirty="0" smtClean="0"/>
              <a:t>(5)</a:t>
            </a:r>
            <a:r>
              <a:rPr lang="en-US" sz="6400" dirty="0" smtClean="0"/>
              <a:t>. Most adult worms are eliminated in 1 - 2 years, but the longevity may reach several years.</a:t>
            </a:r>
          </a:p>
          <a:p>
            <a:pPr marL="0">
              <a:spcBef>
                <a:spcPts val="0"/>
              </a:spcBef>
            </a:pPr>
            <a:r>
              <a:rPr lang="en-US" sz="6400" dirty="0" smtClean="0"/>
              <a:t>Some </a:t>
            </a:r>
            <a:r>
              <a:rPr lang="en-US" sz="6400" i="1" dirty="0" smtClean="0"/>
              <a:t>A. </a:t>
            </a:r>
            <a:r>
              <a:rPr lang="en-US" sz="6400" i="1" dirty="0" err="1" smtClean="0"/>
              <a:t>duodenale</a:t>
            </a:r>
            <a:r>
              <a:rPr lang="en-US" sz="6400" dirty="0" smtClean="0"/>
              <a:t> larvae, following penetration of the skin, can become </a:t>
            </a:r>
            <a:r>
              <a:rPr lang="en-US" sz="6400" b="1" dirty="0" smtClean="0"/>
              <a:t>dormant </a:t>
            </a:r>
            <a:r>
              <a:rPr lang="en-US" sz="6400" dirty="0" smtClean="0"/>
              <a:t>(in the intestine or muscle). Infection by </a:t>
            </a:r>
            <a:r>
              <a:rPr lang="en-US" sz="6400" i="1" dirty="0" smtClean="0"/>
              <a:t>A. </a:t>
            </a:r>
            <a:r>
              <a:rPr lang="en-US" sz="6400" i="1" dirty="0" err="1" smtClean="0"/>
              <a:t>duodenale</a:t>
            </a:r>
            <a:r>
              <a:rPr lang="en-US" sz="6400" dirty="0" smtClean="0"/>
              <a:t> may probably also occur by the oral &amp; </a:t>
            </a:r>
            <a:r>
              <a:rPr lang="en-US" sz="6400" dirty="0" err="1" smtClean="0"/>
              <a:t>transmammary</a:t>
            </a:r>
            <a:r>
              <a:rPr lang="en-US" sz="6400" dirty="0" smtClean="0"/>
              <a:t> route. </a:t>
            </a:r>
            <a:r>
              <a:rPr lang="en-US" sz="6400" i="1" dirty="0" smtClean="0"/>
              <a:t>N. </a:t>
            </a:r>
            <a:r>
              <a:rPr lang="en-US" sz="6400" i="1" dirty="0" err="1" smtClean="0"/>
              <a:t>americanus</a:t>
            </a:r>
            <a:r>
              <a:rPr lang="en-US" sz="6400" dirty="0" smtClean="0"/>
              <a:t>, however, requires a </a:t>
            </a:r>
            <a:r>
              <a:rPr lang="en-US" sz="6400" dirty="0" err="1" smtClean="0"/>
              <a:t>transpulmonary</a:t>
            </a:r>
            <a:r>
              <a:rPr lang="en-US" sz="6400" dirty="0" smtClean="0"/>
              <a:t> migration phase.</a:t>
            </a:r>
          </a:p>
          <a:p>
            <a:endParaRPr lang="uk-UA"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Life cycle</a:t>
            </a:r>
            <a:endParaRPr lang="uk-UA" dirty="0"/>
          </a:p>
        </p:txBody>
      </p:sp>
      <p:pic>
        <p:nvPicPr>
          <p:cNvPr id="4" name="Місце для вмісту 3" descr="leishmania-life-cycle.gif"/>
          <p:cNvPicPr>
            <a:picLocks noGrp="1" noChangeAspect="1"/>
          </p:cNvPicPr>
          <p:nvPr>
            <p:ph idx="1"/>
          </p:nvPr>
        </p:nvPicPr>
        <p:blipFill>
          <a:blip r:embed="rId2" cstate="print"/>
          <a:stretch>
            <a:fillRect/>
          </a:stretch>
        </p:blipFill>
        <p:spPr>
          <a:xfrm>
            <a:off x="1043608" y="1480452"/>
            <a:ext cx="7272808" cy="4911344"/>
          </a:xfrm>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smtClean="0"/>
              <a:t>Leishmaniasis</a:t>
            </a:r>
            <a:r>
              <a:rPr lang="en-US" dirty="0" smtClean="0"/>
              <a:t> skin ulcer</a:t>
            </a:r>
            <a:endParaRPr lang="uk-UA" dirty="0"/>
          </a:p>
        </p:txBody>
      </p:sp>
      <p:pic>
        <p:nvPicPr>
          <p:cNvPr id="4" name="Місце для вмісту 3" descr="leishmaniasis-ulcer.jpg"/>
          <p:cNvPicPr>
            <a:picLocks noGrp="1" noChangeAspect="1"/>
          </p:cNvPicPr>
          <p:nvPr>
            <p:ph idx="1"/>
          </p:nvPr>
        </p:nvPicPr>
        <p:blipFill>
          <a:blip r:embed="rId2" cstate="print"/>
          <a:stretch>
            <a:fillRect/>
          </a:stretch>
        </p:blipFill>
        <p:spPr>
          <a:xfrm>
            <a:off x="2022282" y="1916832"/>
            <a:ext cx="3173605" cy="2422599"/>
          </a:xfrm>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41763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New discovery offers hope in fight against deadly infection</a:t>
            </a:r>
            <a:br>
              <a:rPr lang="en-US" b="1" dirty="0" smtClean="0"/>
            </a:br>
            <a:endParaRPr lang="ru-RU" dirty="0"/>
          </a:p>
        </p:txBody>
      </p:sp>
      <p:sp>
        <p:nvSpPr>
          <p:cNvPr id="3" name="Содержимое 2"/>
          <p:cNvSpPr>
            <a:spLocks noGrp="1"/>
          </p:cNvSpPr>
          <p:nvPr>
            <p:ph idx="1"/>
          </p:nvPr>
        </p:nvSpPr>
        <p:spPr/>
        <p:txBody>
          <a:bodyPr>
            <a:normAutofit fontScale="92500" lnSpcReduction="20000"/>
          </a:bodyPr>
          <a:lstStyle/>
          <a:p>
            <a:r>
              <a:rPr lang="en-US" dirty="0" smtClean="0"/>
              <a:t>A scientific development could lead to medicines to treat a tropical infection that affects millions of people each year.  Scientists have created a compound that targets the parasite responsible for </a:t>
            </a:r>
            <a:r>
              <a:rPr lang="en-US" dirty="0" err="1" smtClean="0"/>
              <a:t>leishmaniasis</a:t>
            </a:r>
            <a:r>
              <a:rPr lang="en-US" dirty="0" smtClean="0"/>
              <a:t>, which causes a range of illnesses including Black Fever, which kills around 50,000 people each year, mostly in India.  The treatment works by blocking the action of a crucial enzyme in the parasite, preventing it from carrying out its key role of converting food into energy to keep the parasite alive.</a:t>
            </a:r>
          </a:p>
          <a:p>
            <a:endParaRPr lang="ru-RU"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340768"/>
            <a:ext cx="8686800" cy="4785395"/>
          </a:xfrm>
        </p:spPr>
        <p:txBody>
          <a:bodyPr>
            <a:normAutofit fontScale="62500" lnSpcReduction="20000"/>
          </a:bodyPr>
          <a:lstStyle/>
          <a:p>
            <a:r>
              <a:rPr lang="en-US" dirty="0" smtClean="0"/>
              <a:t>because the type of enzyme involved is common to many other organisms, including people, their findings could be applied to other diseases. It may, for example, inform development of drugs to prevent the supply of nutrition to </a:t>
            </a:r>
            <a:r>
              <a:rPr lang="en-US" dirty="0" err="1" smtClean="0"/>
              <a:t>tumours</a:t>
            </a:r>
            <a:r>
              <a:rPr lang="en-US" dirty="0" smtClean="0"/>
              <a:t>.  Researchers at the University of Edinburgh and the National Institute for Health in the US tested 300,000 possible drug molecules to identify those that were most effective. Their results were validated using structural tests that showed the drug had disabled the enzyme.  The team says that with further work, their findings could in the first instance translate into effective medicines against Black Fever and related infections. Professor Malcolm </a:t>
            </a:r>
            <a:r>
              <a:rPr lang="en-US" dirty="0" err="1" smtClean="0"/>
              <a:t>Walkinshaw</a:t>
            </a:r>
            <a:r>
              <a:rPr lang="en-US" dirty="0" smtClean="0"/>
              <a:t> of the University of Edinburgh's School of Biological Sciences, who led the study, said:</a:t>
            </a:r>
          </a:p>
          <a:p>
            <a:r>
              <a:rPr lang="en-US" dirty="0" smtClean="0"/>
              <a:t>By testing thousands of possible compounds we have identified an interesting way to block a crucial function of this parasite. This could be used in developing a new class of drug against this dangerous and disfiguring disease."</a:t>
            </a:r>
          </a:p>
          <a:p>
            <a:r>
              <a:rPr lang="en-US" dirty="0" smtClean="0"/>
              <a:t>For more information please contact:</a:t>
            </a:r>
          </a:p>
          <a:p>
            <a:r>
              <a:rPr lang="en-US" dirty="0" smtClean="0"/>
              <a:t>Prof Malcolm </a:t>
            </a:r>
            <a:r>
              <a:rPr lang="en-US" dirty="0" err="1" smtClean="0"/>
              <a:t>Walkinshaw</a:t>
            </a:r>
            <a:r>
              <a:rPr lang="en-US" dirty="0" smtClean="0"/>
              <a:t>, School of Biological Sciences, </a:t>
            </a:r>
            <a:r>
              <a:rPr lang="en-US" dirty="0" err="1" smtClean="0"/>
              <a:t>tel</a:t>
            </a:r>
            <a:r>
              <a:rPr lang="en-US" dirty="0" smtClean="0"/>
              <a:t> 0131 650 7056; </a:t>
            </a:r>
            <a:r>
              <a:rPr lang="en-US" dirty="0" smtClean="0">
                <a:hlinkClick r:id="rId2"/>
              </a:rPr>
              <a:t>M.Walkinshaw@ed.ac.uk</a:t>
            </a:r>
            <a:endParaRPr lang="en-US" dirty="0" smtClean="0"/>
          </a:p>
          <a:p>
            <a:r>
              <a:rPr lang="en-US" dirty="0" err="1" smtClean="0"/>
              <a:t>Catriona</a:t>
            </a:r>
            <a:r>
              <a:rPr lang="en-US" dirty="0" smtClean="0"/>
              <a:t> Kelly, Press and PR Office, 0131 651 4401; </a:t>
            </a:r>
            <a:r>
              <a:rPr lang="en-US" dirty="0" smtClean="0">
                <a:hlinkClick r:id="rId3"/>
              </a:rPr>
              <a:t>Catriona.Kelly@ed.ac.</a:t>
            </a:r>
            <a:endParaRPr lang="en-US" dirty="0" smtClean="0"/>
          </a:p>
          <a:p>
            <a:endParaRPr lang="ru-RU"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1143000"/>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dirty="0" smtClean="0"/>
              <a:t>INTESTINAL PROTOZOA</a:t>
            </a:r>
            <a:br>
              <a:rPr lang="en-US" b="1" dirty="0" smtClean="0"/>
            </a:br>
            <a:r>
              <a:rPr lang="en-US" dirty="0" smtClean="0"/>
              <a:t> Lumen-Dwelling Protozoa</a:t>
            </a:r>
            <a:endParaRPr lang="ru-RU" dirty="0"/>
          </a:p>
        </p:txBody>
      </p:sp>
      <p:sp>
        <p:nvSpPr>
          <p:cNvPr id="3" name="Содержимое 2"/>
          <p:cNvSpPr>
            <a:spLocks noGrp="1"/>
          </p:cNvSpPr>
          <p:nvPr>
            <p:ph idx="1"/>
          </p:nvPr>
        </p:nvSpPr>
        <p:spPr>
          <a:xfrm>
            <a:off x="755576" y="1196752"/>
            <a:ext cx="8388424" cy="5661248"/>
          </a:xfrm>
        </p:spPr>
        <p:txBody>
          <a:bodyPr>
            <a:normAutofit fontScale="77500" lnSpcReduction="20000"/>
          </a:bodyPr>
          <a:lstStyle/>
          <a:p>
            <a:pPr>
              <a:buNone/>
            </a:pPr>
            <a:r>
              <a:rPr lang="en-US" dirty="0" smtClean="0"/>
              <a:t>     Numerous list of protozoa inhabiting the gastro-intestinal tract of humans includes representatives from many groups. The majority of these protozoa are non-pathogenic </a:t>
            </a:r>
            <a:r>
              <a:rPr lang="en-US" dirty="0" err="1" smtClean="0"/>
              <a:t>commensals</a:t>
            </a:r>
            <a:r>
              <a:rPr lang="en-US" dirty="0" smtClean="0"/>
              <a:t>, or only result in mild disease. Some can cause severe disease under certain circumstances. For ex., </a:t>
            </a:r>
          </a:p>
          <a:p>
            <a:pPr>
              <a:buNone/>
            </a:pPr>
            <a:r>
              <a:rPr lang="en-US" b="1" i="1" dirty="0" err="1" smtClean="0"/>
              <a:t>Giardia</a:t>
            </a:r>
            <a:r>
              <a:rPr lang="en-US" b="1" i="1" dirty="0" smtClean="0"/>
              <a:t> </a:t>
            </a:r>
            <a:r>
              <a:rPr lang="en-US" b="1" i="1" dirty="0" err="1" smtClean="0"/>
              <a:t>lamblia</a:t>
            </a:r>
            <a:r>
              <a:rPr lang="en-US" b="1" i="1" dirty="0" smtClean="0"/>
              <a:t> </a:t>
            </a:r>
            <a:r>
              <a:rPr lang="en-US" dirty="0" smtClean="0"/>
              <a:t>can cause severe acute diarrhea which may lead to a chronic diarrhea and nutritional disorders;</a:t>
            </a:r>
          </a:p>
          <a:p>
            <a:pPr>
              <a:buNone/>
            </a:pPr>
            <a:r>
              <a:rPr lang="en-US" b="1" i="1" dirty="0" err="1" smtClean="0"/>
              <a:t>Entampeba</a:t>
            </a:r>
            <a:r>
              <a:rPr lang="en-US" b="1" i="1" dirty="0" smtClean="0"/>
              <a:t> </a:t>
            </a:r>
            <a:r>
              <a:rPr lang="en-US" b="1" i="1" dirty="0" err="1" smtClean="0"/>
              <a:t>histolytica</a:t>
            </a:r>
            <a:r>
              <a:rPr lang="en-US" b="1" i="1" dirty="0" smtClean="0"/>
              <a:t> </a:t>
            </a:r>
            <a:r>
              <a:rPr lang="en-US" dirty="0" smtClean="0"/>
              <a:t>can become a highly virulent and invasive organism that causes a potentially lethal systemic disease. </a:t>
            </a:r>
          </a:p>
          <a:p>
            <a:pPr>
              <a:buNone/>
            </a:pPr>
            <a:r>
              <a:rPr lang="en-US" b="1" i="1" dirty="0" err="1" smtClean="0"/>
              <a:t>Apicomplexa</a:t>
            </a:r>
            <a:r>
              <a:rPr lang="en-US" dirty="0" smtClean="0"/>
              <a:t> and </a:t>
            </a:r>
            <a:r>
              <a:rPr lang="en-US" b="1" i="1" dirty="0" err="1" smtClean="0"/>
              <a:t>Microsporidia</a:t>
            </a:r>
            <a:r>
              <a:rPr lang="en-US" dirty="0" smtClean="0"/>
              <a:t> species normally do not evoke severe disease, can cause severe and life-threatening diarrhea in </a:t>
            </a:r>
            <a:r>
              <a:rPr lang="en-US" dirty="0" err="1" smtClean="0"/>
              <a:t>immunocompromised</a:t>
            </a:r>
            <a:r>
              <a:rPr lang="en-US" dirty="0" smtClean="0"/>
              <a:t> individuals. </a:t>
            </a:r>
          </a:p>
          <a:p>
            <a:pPr>
              <a:buNone/>
            </a:pPr>
            <a:r>
              <a:rPr lang="en-US" b="1" i="1" dirty="0" err="1" smtClean="0"/>
              <a:t>Trichomonas</a:t>
            </a:r>
            <a:r>
              <a:rPr lang="en-US" b="1" i="1" dirty="0" smtClean="0"/>
              <a:t> </a:t>
            </a:r>
            <a:r>
              <a:rPr lang="en-US" b="1" i="1" dirty="0" err="1" smtClean="0"/>
              <a:t>vaginalis</a:t>
            </a:r>
            <a:r>
              <a:rPr lang="en-US" b="1" i="1" dirty="0" smtClean="0"/>
              <a:t> </a:t>
            </a:r>
            <a:r>
              <a:rPr lang="en-US" dirty="0" smtClean="0"/>
              <a:t>does not reside within the gastro-intestinal tract, but is often discussed with the intestinal flagellates. It infects the </a:t>
            </a:r>
            <a:r>
              <a:rPr lang="en-US" dirty="0" err="1" smtClean="0"/>
              <a:t>urogenital</a:t>
            </a:r>
            <a:r>
              <a:rPr lang="en-US" dirty="0" smtClean="0"/>
              <a:t> tract and </a:t>
            </a:r>
            <a:r>
              <a:rPr lang="en-US" dirty="0" err="1" smtClean="0"/>
              <a:t>and</a:t>
            </a:r>
            <a:r>
              <a:rPr lang="en-US" dirty="0" smtClean="0"/>
              <a:t> causes a sexually-transmitted disease. </a:t>
            </a:r>
            <a:endParaRPr lang="ru-RU"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64704"/>
          </a:xfrm>
        </p:spPr>
        <p:style>
          <a:lnRef idx="1">
            <a:schemeClr val="accent3"/>
          </a:lnRef>
          <a:fillRef idx="2">
            <a:schemeClr val="accent3"/>
          </a:fillRef>
          <a:effectRef idx="1">
            <a:schemeClr val="accent3"/>
          </a:effectRef>
          <a:fontRef idx="minor">
            <a:schemeClr val="dk1"/>
          </a:fontRef>
        </p:style>
        <p:txBody>
          <a:bodyPr>
            <a:normAutofit/>
          </a:bodyPr>
          <a:lstStyle/>
          <a:p>
            <a:r>
              <a:rPr lang="en-US" dirty="0" smtClean="0"/>
              <a:t>Protozoan parasites 4 major  subphyla </a:t>
            </a:r>
            <a:endParaRPr lang="uk-UA" dirty="0"/>
          </a:p>
        </p:txBody>
      </p:sp>
      <p:pic>
        <p:nvPicPr>
          <p:cNvPr id="4" name="Picture 4" descr="C05F03"/>
          <p:cNvPicPr>
            <a:picLocks noGrp="1" noChangeAspect="1" noChangeArrowheads="1"/>
          </p:cNvPicPr>
          <p:nvPr>
            <p:ph idx="1"/>
          </p:nvPr>
        </p:nvPicPr>
        <p:blipFill>
          <a:blip r:embed="rId2" cstate="print"/>
          <a:srcRect l="27103" t="5194" r="9346" b="5194"/>
          <a:stretch>
            <a:fillRect/>
          </a:stretch>
        </p:blipFill>
        <p:spPr bwMode="auto">
          <a:xfrm>
            <a:off x="1228270" y="836711"/>
            <a:ext cx="6652485" cy="602128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INTESTINAL PROTOZOA</a:t>
            </a:r>
            <a:br>
              <a:rPr lang="en-US" b="1" dirty="0" smtClean="0"/>
            </a:br>
            <a:r>
              <a:rPr lang="en-US" dirty="0" smtClean="0"/>
              <a:t> Lumen-Dwelling Protozoa</a:t>
            </a:r>
            <a:endParaRPr lang="ru-RU" dirty="0"/>
          </a:p>
        </p:txBody>
      </p:sp>
      <p:sp>
        <p:nvSpPr>
          <p:cNvPr id="3" name="Содержимое 2"/>
          <p:cNvSpPr>
            <a:spLocks noGrp="1"/>
          </p:cNvSpPr>
          <p:nvPr>
            <p:ph idx="1"/>
          </p:nvPr>
        </p:nvSpPr>
        <p:spPr/>
        <p:txBody>
          <a:bodyPr>
            <a:normAutofit lnSpcReduction="10000"/>
          </a:bodyPr>
          <a:lstStyle/>
          <a:p>
            <a:r>
              <a:rPr lang="en-US" dirty="0" smtClean="0"/>
              <a:t>Flagellates: </a:t>
            </a:r>
            <a:r>
              <a:rPr lang="en-US" i="1" dirty="0" err="1" smtClean="0"/>
              <a:t>Giardia</a:t>
            </a:r>
            <a:r>
              <a:rPr lang="en-US" i="1" dirty="0" smtClean="0"/>
              <a:t> </a:t>
            </a:r>
            <a:r>
              <a:rPr lang="en-US" i="1" dirty="0" err="1" smtClean="0"/>
              <a:t>lamblia</a:t>
            </a:r>
            <a:r>
              <a:rPr lang="en-US" dirty="0" smtClean="0"/>
              <a:t> </a:t>
            </a:r>
          </a:p>
          <a:p>
            <a:r>
              <a:rPr lang="en-US" i="1" dirty="0" err="1" smtClean="0"/>
              <a:t>Dientamoeba</a:t>
            </a:r>
            <a:r>
              <a:rPr lang="en-US" i="1" dirty="0" smtClean="0"/>
              <a:t> </a:t>
            </a:r>
            <a:r>
              <a:rPr lang="en-US" i="1" dirty="0" err="1" smtClean="0"/>
              <a:t>fragilis</a:t>
            </a:r>
            <a:r>
              <a:rPr lang="en-US" dirty="0" smtClean="0"/>
              <a:t> </a:t>
            </a:r>
          </a:p>
          <a:p>
            <a:r>
              <a:rPr lang="en-US" i="1" dirty="0" err="1" smtClean="0"/>
              <a:t>Chilomastix</a:t>
            </a:r>
            <a:r>
              <a:rPr lang="en-US" i="1" dirty="0" smtClean="0"/>
              <a:t> </a:t>
            </a:r>
            <a:r>
              <a:rPr lang="en-US" i="1" dirty="0" err="1" smtClean="0"/>
              <a:t>mesnili</a:t>
            </a:r>
            <a:r>
              <a:rPr lang="en-US" dirty="0" smtClean="0"/>
              <a:t> </a:t>
            </a:r>
          </a:p>
          <a:p>
            <a:r>
              <a:rPr lang="en-US" i="1" dirty="0" err="1" smtClean="0"/>
              <a:t>Enteromonas</a:t>
            </a:r>
            <a:r>
              <a:rPr lang="en-US" i="1" dirty="0" smtClean="0"/>
              <a:t> </a:t>
            </a:r>
            <a:r>
              <a:rPr lang="en-US" i="1" dirty="0" err="1" smtClean="0"/>
              <a:t>hominis</a:t>
            </a:r>
            <a:r>
              <a:rPr lang="en-US" dirty="0" smtClean="0"/>
              <a:t> </a:t>
            </a:r>
          </a:p>
          <a:p>
            <a:r>
              <a:rPr lang="en-US" i="1" dirty="0" err="1" smtClean="0"/>
              <a:t>Retortamonas</a:t>
            </a:r>
            <a:r>
              <a:rPr lang="en-US" i="1" dirty="0" smtClean="0"/>
              <a:t> </a:t>
            </a:r>
            <a:r>
              <a:rPr lang="en-US" i="1" dirty="0" err="1" smtClean="0"/>
              <a:t>intestinalis</a:t>
            </a:r>
            <a:r>
              <a:rPr lang="en-US" dirty="0" smtClean="0"/>
              <a:t> </a:t>
            </a:r>
          </a:p>
          <a:p>
            <a:r>
              <a:rPr lang="en-US" i="1" dirty="0" err="1" smtClean="0"/>
              <a:t>Trichomonas</a:t>
            </a:r>
            <a:r>
              <a:rPr lang="en-US" i="1" dirty="0" smtClean="0"/>
              <a:t> </a:t>
            </a:r>
            <a:r>
              <a:rPr lang="en-US" i="1" dirty="0" err="1" smtClean="0"/>
              <a:t>hominis</a:t>
            </a:r>
            <a:r>
              <a:rPr lang="en-US" dirty="0" smtClean="0"/>
              <a:t> </a:t>
            </a:r>
          </a:p>
          <a:p>
            <a:r>
              <a:rPr lang="en-US" i="1" dirty="0" err="1" smtClean="0"/>
              <a:t>Trichomonas</a:t>
            </a:r>
            <a:r>
              <a:rPr lang="en-US" i="1" dirty="0" smtClean="0"/>
              <a:t> </a:t>
            </a:r>
            <a:r>
              <a:rPr lang="en-US" i="1" dirty="0" err="1" smtClean="0"/>
              <a:t>tenax</a:t>
            </a:r>
            <a:r>
              <a:rPr lang="en-US" dirty="0" smtClean="0"/>
              <a:t> (oral) </a:t>
            </a:r>
          </a:p>
          <a:p>
            <a:r>
              <a:rPr lang="en-US" i="1" dirty="0" err="1" smtClean="0"/>
              <a:t>Trichomonas</a:t>
            </a:r>
            <a:r>
              <a:rPr lang="en-US" i="1" dirty="0" smtClean="0"/>
              <a:t> </a:t>
            </a:r>
            <a:r>
              <a:rPr lang="en-US" i="1" dirty="0" err="1" smtClean="0"/>
              <a:t>vaginalis</a:t>
            </a:r>
            <a:r>
              <a:rPr lang="en-US" dirty="0" smtClean="0"/>
              <a:t> (</a:t>
            </a:r>
            <a:r>
              <a:rPr lang="en-US" dirty="0" err="1" smtClean="0"/>
              <a:t>urogenital</a:t>
            </a:r>
            <a:r>
              <a:rPr lang="en-US" dirty="0" smtClean="0"/>
              <a:t>)</a:t>
            </a:r>
            <a:endParaRPr lang="ru-RU"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Lumen-Dwelling Protozoa</a:t>
            </a:r>
            <a:endParaRPr lang="ru-RU" dirty="0"/>
          </a:p>
        </p:txBody>
      </p:sp>
      <p:sp>
        <p:nvSpPr>
          <p:cNvPr id="3" name="Содержимое 2"/>
          <p:cNvSpPr>
            <a:spLocks noGrp="1"/>
          </p:cNvSpPr>
          <p:nvPr>
            <p:ph idx="1"/>
          </p:nvPr>
        </p:nvSpPr>
        <p:spPr/>
        <p:txBody>
          <a:bodyPr>
            <a:normAutofit lnSpcReduction="10000"/>
          </a:bodyPr>
          <a:lstStyle/>
          <a:p>
            <a:pPr>
              <a:buNone/>
            </a:pPr>
            <a:r>
              <a:rPr lang="en-US" b="1" dirty="0" smtClean="0"/>
              <a:t>Ameba: </a:t>
            </a:r>
          </a:p>
          <a:p>
            <a:pPr>
              <a:buNone/>
            </a:pPr>
            <a:r>
              <a:rPr lang="en-US" i="1" dirty="0" err="1" smtClean="0"/>
              <a:t>Entamoeba</a:t>
            </a:r>
            <a:r>
              <a:rPr lang="en-US" i="1" dirty="0" smtClean="0"/>
              <a:t> </a:t>
            </a:r>
            <a:r>
              <a:rPr lang="en-US" i="1" dirty="0" err="1" smtClean="0"/>
              <a:t>histolytica</a:t>
            </a:r>
            <a:r>
              <a:rPr lang="en-US" i="1" dirty="0" smtClean="0"/>
              <a:t>,</a:t>
            </a:r>
            <a:r>
              <a:rPr lang="en-US" dirty="0" smtClean="0"/>
              <a:t> </a:t>
            </a:r>
          </a:p>
          <a:p>
            <a:pPr>
              <a:buNone/>
            </a:pPr>
            <a:r>
              <a:rPr lang="en-US" i="1" dirty="0" err="1" smtClean="0"/>
              <a:t>Entamoeba</a:t>
            </a:r>
            <a:r>
              <a:rPr lang="en-US" i="1" dirty="0" smtClean="0"/>
              <a:t> </a:t>
            </a:r>
            <a:r>
              <a:rPr lang="en-US" i="1" dirty="0" err="1" smtClean="0"/>
              <a:t>dispar</a:t>
            </a:r>
            <a:r>
              <a:rPr lang="en-US" dirty="0" smtClean="0"/>
              <a:t> </a:t>
            </a:r>
          </a:p>
          <a:p>
            <a:pPr>
              <a:buNone/>
            </a:pPr>
            <a:r>
              <a:rPr lang="en-US" i="1" dirty="0" err="1" smtClean="0"/>
              <a:t>Entamoeba</a:t>
            </a:r>
            <a:r>
              <a:rPr lang="en-US" i="1" dirty="0" smtClean="0"/>
              <a:t> coli</a:t>
            </a:r>
            <a:r>
              <a:rPr lang="en-US" dirty="0" smtClean="0"/>
              <a:t> </a:t>
            </a:r>
          </a:p>
          <a:p>
            <a:pPr>
              <a:buNone/>
            </a:pPr>
            <a:r>
              <a:rPr lang="en-US" i="1" dirty="0" err="1" smtClean="0"/>
              <a:t>Entamoeba</a:t>
            </a:r>
            <a:r>
              <a:rPr lang="en-US" i="1" dirty="0" smtClean="0"/>
              <a:t> </a:t>
            </a:r>
            <a:r>
              <a:rPr lang="en-US" i="1" dirty="0" err="1" smtClean="0"/>
              <a:t>hartmanni</a:t>
            </a:r>
            <a:r>
              <a:rPr lang="en-US" dirty="0" smtClean="0"/>
              <a:t> </a:t>
            </a:r>
          </a:p>
          <a:p>
            <a:pPr>
              <a:buNone/>
            </a:pPr>
            <a:r>
              <a:rPr lang="en-US" i="1" dirty="0" err="1" smtClean="0"/>
              <a:t>Entamoeba</a:t>
            </a:r>
            <a:r>
              <a:rPr lang="en-US" i="1" dirty="0" smtClean="0"/>
              <a:t> </a:t>
            </a:r>
            <a:r>
              <a:rPr lang="en-US" i="1" dirty="0" err="1" smtClean="0"/>
              <a:t>polecki</a:t>
            </a:r>
            <a:r>
              <a:rPr lang="en-US" dirty="0" smtClean="0"/>
              <a:t> </a:t>
            </a:r>
          </a:p>
          <a:p>
            <a:pPr>
              <a:buNone/>
            </a:pPr>
            <a:r>
              <a:rPr lang="en-US" i="1" dirty="0" err="1" smtClean="0"/>
              <a:t>Entamoeba</a:t>
            </a:r>
            <a:r>
              <a:rPr lang="en-US" i="1" dirty="0" smtClean="0"/>
              <a:t> </a:t>
            </a:r>
            <a:r>
              <a:rPr lang="en-US" i="1" dirty="0" err="1" smtClean="0"/>
              <a:t>gingivalis</a:t>
            </a:r>
            <a:r>
              <a:rPr lang="en-US" dirty="0" smtClean="0"/>
              <a:t> (oral) </a:t>
            </a:r>
          </a:p>
          <a:p>
            <a:pPr>
              <a:buNone/>
            </a:pPr>
            <a:r>
              <a:rPr lang="en-US" i="1" dirty="0" err="1" smtClean="0"/>
              <a:t>Endolimax</a:t>
            </a:r>
            <a:r>
              <a:rPr lang="en-US" i="1" dirty="0" smtClean="0"/>
              <a:t> nana</a:t>
            </a:r>
            <a:r>
              <a:rPr lang="en-US" dirty="0" smtClean="0"/>
              <a:t> </a:t>
            </a:r>
            <a:r>
              <a:rPr lang="en-US" i="1" dirty="0" err="1" smtClean="0"/>
              <a:t>Iodamoeba</a:t>
            </a:r>
            <a:r>
              <a:rPr lang="en-US" i="1" dirty="0" smtClean="0"/>
              <a:t> </a:t>
            </a:r>
            <a:r>
              <a:rPr lang="en-US" i="1" dirty="0" err="1" smtClean="0"/>
              <a:t>bütschlii</a:t>
            </a:r>
            <a:endParaRPr lang="ru-RU"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Lumen-Dwelling Protozoa</a:t>
            </a:r>
            <a:endParaRPr lang="ru-RU" dirty="0"/>
          </a:p>
        </p:txBody>
      </p:sp>
      <p:sp>
        <p:nvSpPr>
          <p:cNvPr id="3" name="Содержимое 2"/>
          <p:cNvSpPr>
            <a:spLocks noGrp="1"/>
          </p:cNvSpPr>
          <p:nvPr>
            <p:ph idx="1"/>
          </p:nvPr>
        </p:nvSpPr>
        <p:spPr>
          <a:xfrm>
            <a:off x="457200" y="1600200"/>
            <a:ext cx="8229600" cy="5257800"/>
          </a:xfrm>
        </p:spPr>
        <p:txBody>
          <a:bodyPr/>
          <a:lstStyle/>
          <a:p>
            <a:pPr>
              <a:buNone/>
            </a:pPr>
            <a:r>
              <a:rPr lang="en-US" b="1" dirty="0" err="1" smtClean="0"/>
              <a:t>Apicomplexa</a:t>
            </a:r>
            <a:r>
              <a:rPr lang="en-US" b="1" dirty="0" smtClean="0"/>
              <a:t>: </a:t>
            </a:r>
          </a:p>
          <a:p>
            <a:pPr>
              <a:buNone/>
            </a:pPr>
            <a:r>
              <a:rPr lang="en-US" i="1" dirty="0" smtClean="0"/>
              <a:t>Cryptosporidium </a:t>
            </a:r>
            <a:r>
              <a:rPr lang="en-US" i="1" dirty="0" err="1" smtClean="0"/>
              <a:t>parvum</a:t>
            </a:r>
            <a:r>
              <a:rPr lang="en-US" dirty="0" smtClean="0"/>
              <a:t> </a:t>
            </a:r>
            <a:r>
              <a:rPr lang="en-US" i="1" dirty="0" smtClean="0"/>
              <a:t>Cryptosporidium </a:t>
            </a:r>
            <a:r>
              <a:rPr lang="en-US" i="1" dirty="0" err="1" smtClean="0"/>
              <a:t>hominis</a:t>
            </a:r>
            <a:r>
              <a:rPr lang="en-US" dirty="0" smtClean="0"/>
              <a:t> </a:t>
            </a:r>
          </a:p>
          <a:p>
            <a:pPr>
              <a:buNone/>
            </a:pPr>
            <a:r>
              <a:rPr lang="en-US" i="1" dirty="0" err="1" smtClean="0"/>
              <a:t>Cyclospora</a:t>
            </a:r>
            <a:r>
              <a:rPr lang="en-US" i="1" dirty="0" smtClean="0"/>
              <a:t> </a:t>
            </a:r>
            <a:r>
              <a:rPr lang="en-US" i="1" dirty="0" err="1" smtClean="0"/>
              <a:t>cayetanensis</a:t>
            </a:r>
            <a:r>
              <a:rPr lang="en-US" i="1" dirty="0" smtClean="0"/>
              <a:t>,</a:t>
            </a:r>
            <a:r>
              <a:rPr lang="en-US" dirty="0" smtClean="0"/>
              <a:t> </a:t>
            </a:r>
            <a:r>
              <a:rPr lang="en-US" i="1" dirty="0" err="1" smtClean="0"/>
              <a:t>Isospora</a:t>
            </a:r>
            <a:r>
              <a:rPr lang="en-US" i="1" dirty="0" smtClean="0"/>
              <a:t> belli,</a:t>
            </a:r>
            <a:r>
              <a:rPr lang="en-US" dirty="0" smtClean="0"/>
              <a:t> </a:t>
            </a:r>
          </a:p>
          <a:p>
            <a:pPr>
              <a:buNone/>
            </a:pPr>
            <a:r>
              <a:rPr lang="en-US" b="1" dirty="0" err="1" smtClean="0"/>
              <a:t>Microsporidia</a:t>
            </a:r>
            <a:r>
              <a:rPr lang="en-US" b="1" dirty="0" smtClean="0"/>
              <a:t>:</a:t>
            </a:r>
            <a:r>
              <a:rPr lang="en-US" dirty="0" smtClean="0"/>
              <a:t> </a:t>
            </a:r>
          </a:p>
          <a:p>
            <a:pPr>
              <a:buNone/>
            </a:pPr>
            <a:r>
              <a:rPr lang="en-US" i="1" dirty="0" err="1" smtClean="0"/>
              <a:t>Enterocytozoon</a:t>
            </a:r>
            <a:r>
              <a:rPr lang="en-US" i="1" dirty="0" smtClean="0"/>
              <a:t> </a:t>
            </a:r>
            <a:r>
              <a:rPr lang="en-US" i="1" dirty="0" err="1" smtClean="0"/>
              <a:t>bieneusi</a:t>
            </a:r>
            <a:r>
              <a:rPr lang="en-US" i="1" dirty="0" smtClean="0"/>
              <a:t>,</a:t>
            </a:r>
            <a:r>
              <a:rPr lang="en-US" dirty="0" smtClean="0"/>
              <a:t> </a:t>
            </a:r>
          </a:p>
          <a:p>
            <a:pPr>
              <a:buNone/>
            </a:pPr>
            <a:r>
              <a:rPr lang="en-US" i="1" dirty="0" err="1" smtClean="0"/>
              <a:t>Encephalitozoon</a:t>
            </a:r>
            <a:r>
              <a:rPr lang="en-US" i="1" dirty="0" smtClean="0"/>
              <a:t> </a:t>
            </a:r>
            <a:r>
              <a:rPr lang="en-US" i="1" dirty="0" err="1" smtClean="0"/>
              <a:t>intestinalis</a:t>
            </a:r>
            <a:r>
              <a:rPr lang="en-US" dirty="0" smtClean="0"/>
              <a:t> </a:t>
            </a:r>
          </a:p>
          <a:p>
            <a:pPr>
              <a:buNone/>
            </a:pPr>
            <a:r>
              <a:rPr lang="en-US" b="1" dirty="0" smtClean="0"/>
              <a:t>Other: </a:t>
            </a:r>
            <a:r>
              <a:rPr lang="en-US" i="1" dirty="0" err="1" smtClean="0"/>
              <a:t>Blastocystis</a:t>
            </a:r>
            <a:r>
              <a:rPr lang="en-US" i="1" dirty="0" smtClean="0"/>
              <a:t> </a:t>
            </a:r>
            <a:r>
              <a:rPr lang="en-US" i="1" dirty="0" err="1" smtClean="0"/>
              <a:t>hominis</a:t>
            </a:r>
            <a:r>
              <a:rPr lang="en-US" i="1" dirty="0" smtClean="0"/>
              <a:t>,</a:t>
            </a:r>
          </a:p>
          <a:p>
            <a:pPr>
              <a:buNone/>
            </a:pPr>
            <a:r>
              <a:rPr lang="en-US" dirty="0" smtClean="0"/>
              <a:t>                 </a:t>
            </a:r>
            <a:r>
              <a:rPr lang="en-US" i="1" dirty="0" err="1" smtClean="0"/>
              <a:t>Balantidium</a:t>
            </a:r>
            <a:r>
              <a:rPr lang="en-US" i="1" dirty="0" smtClean="0"/>
              <a:t> coli</a:t>
            </a:r>
            <a:endParaRPr lang="ru-RU"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fecal.gif"/>
          <p:cNvPicPr>
            <a:picLocks noGrp="1" noChangeAspect="1"/>
          </p:cNvPicPr>
          <p:nvPr>
            <p:ph idx="1"/>
          </p:nvPr>
        </p:nvPicPr>
        <p:blipFill>
          <a:blip r:embed="rId2" cstate="print"/>
          <a:stretch>
            <a:fillRect/>
          </a:stretch>
        </p:blipFill>
        <p:spPr>
          <a:xfrm>
            <a:off x="974508" y="44624"/>
            <a:ext cx="7341908" cy="3997261"/>
          </a:xfrm>
        </p:spPr>
      </p:pic>
      <p:sp>
        <p:nvSpPr>
          <p:cNvPr id="3" name="Прямоугольник 2"/>
          <p:cNvSpPr/>
          <p:nvPr/>
        </p:nvSpPr>
        <p:spPr>
          <a:xfrm>
            <a:off x="0" y="3861048"/>
            <a:ext cx="9144000" cy="2862322"/>
          </a:xfrm>
          <a:prstGeom prst="rect">
            <a:avLst/>
          </a:prstGeom>
        </p:spPr>
        <p:txBody>
          <a:bodyPr wrap="square">
            <a:spAutoFit/>
          </a:bodyPr>
          <a:lstStyle/>
          <a:p>
            <a:r>
              <a:rPr lang="en-US" dirty="0" smtClean="0"/>
              <a:t>They are transmitted by the fecal-oral route and tend to exhibit similar life cycles consisting of a cyst stage and a </a:t>
            </a:r>
            <a:r>
              <a:rPr lang="en-US" dirty="0" err="1" smtClean="0"/>
              <a:t>trophozoite</a:t>
            </a:r>
            <a:r>
              <a:rPr lang="en-US" dirty="0" smtClean="0"/>
              <a:t> stage). The transmission involves the ingestion of food or water contaminated with cysts. After ingestion by an appropriate host, the cysts transform into </a:t>
            </a:r>
            <a:r>
              <a:rPr lang="en-US" dirty="0" err="1" smtClean="0"/>
              <a:t>trophozoites</a:t>
            </a:r>
            <a:r>
              <a:rPr lang="en-US" dirty="0" smtClean="0"/>
              <a:t> which exhibit an active metabolism and are usually motile. The parasite takes up nutrients and undergoes asexual replication during the </a:t>
            </a:r>
            <a:r>
              <a:rPr lang="en-US" dirty="0" err="1" smtClean="0"/>
              <a:t>trophic</a:t>
            </a:r>
            <a:r>
              <a:rPr lang="en-US" dirty="0" smtClean="0"/>
              <a:t> phase. Some of the </a:t>
            </a:r>
            <a:r>
              <a:rPr lang="en-US" dirty="0" err="1" smtClean="0"/>
              <a:t>trophozoites</a:t>
            </a:r>
            <a:r>
              <a:rPr lang="en-US" dirty="0" smtClean="0"/>
              <a:t> will develop into cysts instead of replication. Cysts are excreted with faces. The cyst wall protects the organism from desiccation in the environment as the parasite undergoes a relatively dormant period waiting to be ingested by the next host. Factors increasing the </a:t>
            </a:r>
            <a:r>
              <a:rPr lang="en-US" dirty="0" err="1" smtClean="0"/>
              <a:t>likelyhood</a:t>
            </a:r>
            <a:r>
              <a:rPr lang="en-US" dirty="0" smtClean="0"/>
              <a:t> of ingesting material contaminated with faces play a role in the transmission of protozoa). Situations involving close human-human contact, unhygienic conditions promote transmission. </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5148064" cy="764704"/>
          </a:xfrm>
        </p:spPr>
        <p:style>
          <a:lnRef idx="1">
            <a:schemeClr val="accent3"/>
          </a:lnRef>
          <a:fillRef idx="2">
            <a:schemeClr val="accent3"/>
          </a:fillRef>
          <a:effectRef idx="1">
            <a:schemeClr val="accent3"/>
          </a:effectRef>
          <a:fontRef idx="minor">
            <a:schemeClr val="dk1"/>
          </a:fontRef>
        </p:style>
        <p:txBody>
          <a:bodyPr>
            <a:normAutofit fontScale="90000"/>
          </a:bodyPr>
          <a:lstStyle/>
          <a:p>
            <a:pPr>
              <a:lnSpc>
                <a:spcPct val="80000"/>
              </a:lnSpc>
            </a:pPr>
            <a:r>
              <a:rPr lang="en-US" b="1" i="1" dirty="0" smtClean="0">
                <a:latin typeface="Arial" charset="0"/>
              </a:rPr>
              <a:t/>
            </a:r>
            <a:br>
              <a:rPr lang="en-US" b="1" i="1" dirty="0" smtClean="0">
                <a:latin typeface="Arial" charset="0"/>
              </a:rPr>
            </a:br>
            <a:r>
              <a:rPr lang="en-US" sz="2700" b="1" i="1" dirty="0" smtClean="0">
                <a:latin typeface="Arial" charset="0"/>
              </a:rPr>
              <a:t>Life cycle of </a:t>
            </a:r>
            <a:r>
              <a:rPr lang="en-US" sz="2700" b="1" dirty="0" err="1" smtClean="0"/>
              <a:t>cutaneous</a:t>
            </a:r>
            <a:r>
              <a:rPr lang="en-US" sz="2700" b="1" dirty="0" smtClean="0"/>
              <a:t> </a:t>
            </a:r>
            <a:r>
              <a:rPr lang="en-US" sz="2700" b="1" dirty="0" err="1" smtClean="0"/>
              <a:t>hookwarm</a:t>
            </a:r>
            <a:r>
              <a:rPr lang="en-US" sz="2700" b="1" dirty="0" smtClean="0"/>
              <a:t> larval </a:t>
            </a:r>
            <a:r>
              <a:rPr lang="en-US" sz="2700" b="1" dirty="0" err="1" smtClean="0"/>
              <a:t>migrans</a:t>
            </a:r>
            <a:r>
              <a:rPr lang="en-US" b="1" dirty="0" smtClean="0"/>
              <a:t/>
            </a:r>
            <a:br>
              <a:rPr lang="en-US" b="1" dirty="0" smtClean="0"/>
            </a:br>
            <a:endParaRPr lang="uk-UA" dirty="0"/>
          </a:p>
        </p:txBody>
      </p:sp>
      <p:pic>
        <p:nvPicPr>
          <p:cNvPr id="5" name="Місце для вмісту 4" descr="AncylostomaCLM_LifeCycle.gif"/>
          <p:cNvPicPr>
            <a:picLocks noGrp="1" noChangeAspect="1"/>
          </p:cNvPicPr>
          <p:nvPr>
            <p:ph sz="half" idx="1"/>
          </p:nvPr>
        </p:nvPicPr>
        <p:blipFill>
          <a:blip r:embed="rId2" cstate="print"/>
          <a:stretch>
            <a:fillRect/>
          </a:stretch>
        </p:blipFill>
        <p:spPr>
          <a:xfrm>
            <a:off x="1" y="824614"/>
            <a:ext cx="5220071" cy="3695776"/>
          </a:xfrm>
        </p:spPr>
      </p:pic>
      <p:sp>
        <p:nvSpPr>
          <p:cNvPr id="6" name="Місце для вмісту 5"/>
          <p:cNvSpPr>
            <a:spLocks noGrp="1"/>
          </p:cNvSpPr>
          <p:nvPr>
            <p:ph sz="half" idx="2"/>
          </p:nvPr>
        </p:nvSpPr>
        <p:spPr>
          <a:xfrm>
            <a:off x="5220072" y="-243408"/>
            <a:ext cx="3923928" cy="6858000"/>
          </a:xfrm>
        </p:spPr>
        <p:txBody>
          <a:bodyPr>
            <a:noAutofit/>
          </a:bodyPr>
          <a:lstStyle/>
          <a:p>
            <a:pPr marL="0">
              <a:spcBef>
                <a:spcPts val="0"/>
              </a:spcBef>
              <a:buNone/>
            </a:pPr>
            <a:r>
              <a:rPr lang="en-US" sz="1600" dirty="0" err="1" smtClean="0">
                <a:cs typeface="Arial" pitchFamily="34" charset="0"/>
              </a:rPr>
              <a:t>Cutaneous</a:t>
            </a:r>
            <a:r>
              <a:rPr lang="en-US" sz="1600" dirty="0" smtClean="0">
                <a:cs typeface="Arial" pitchFamily="34" charset="0"/>
              </a:rPr>
              <a:t> larval </a:t>
            </a:r>
            <a:r>
              <a:rPr lang="en-US" sz="1600" dirty="0" err="1" smtClean="0">
                <a:cs typeface="Arial" pitchFamily="34" charset="0"/>
              </a:rPr>
              <a:t>migrans</a:t>
            </a:r>
            <a:r>
              <a:rPr lang="en-US" sz="1600" dirty="0" smtClean="0">
                <a:cs typeface="Arial" pitchFamily="34" charset="0"/>
              </a:rPr>
              <a:t> (also known as creeping eruption) is a </a:t>
            </a:r>
            <a:r>
              <a:rPr lang="en-US" sz="1600" dirty="0" err="1" smtClean="0">
                <a:cs typeface="Arial" pitchFamily="34" charset="0"/>
              </a:rPr>
              <a:t>zoonotic</a:t>
            </a:r>
            <a:r>
              <a:rPr lang="en-US" sz="1600" dirty="0" smtClean="0">
                <a:cs typeface="Arial" pitchFamily="34" charset="0"/>
              </a:rPr>
              <a:t> infection with hookworm species that do not use humans as a definitive host, the most common are </a:t>
            </a:r>
            <a:r>
              <a:rPr lang="en-US" sz="1600" i="1" dirty="0" smtClean="0">
                <a:cs typeface="Arial" pitchFamily="34" charset="0"/>
              </a:rPr>
              <a:t>A. </a:t>
            </a:r>
            <a:r>
              <a:rPr lang="en-US" sz="1600" i="1" dirty="0" err="1" smtClean="0">
                <a:cs typeface="Arial" pitchFamily="34" charset="0"/>
              </a:rPr>
              <a:t>braziliense</a:t>
            </a:r>
            <a:r>
              <a:rPr lang="en-US" sz="1600" dirty="0" smtClean="0">
                <a:cs typeface="Arial" pitchFamily="34" charset="0"/>
              </a:rPr>
              <a:t> , </a:t>
            </a:r>
            <a:r>
              <a:rPr lang="en-US" sz="1600" i="1" dirty="0" smtClean="0">
                <a:cs typeface="Arial" pitchFamily="34" charset="0"/>
              </a:rPr>
              <a:t>A. </a:t>
            </a:r>
            <a:r>
              <a:rPr lang="en-US" sz="1600" i="1" dirty="0" err="1" smtClean="0">
                <a:cs typeface="Arial" pitchFamily="34" charset="0"/>
              </a:rPr>
              <a:t>caninum</a:t>
            </a:r>
            <a:r>
              <a:rPr lang="en-US" sz="1600" i="1" dirty="0" smtClean="0">
                <a:cs typeface="Arial" pitchFamily="34" charset="0"/>
              </a:rPr>
              <a:t>.</a:t>
            </a:r>
            <a:r>
              <a:rPr lang="en-US" sz="1600" dirty="0" smtClean="0">
                <a:cs typeface="Arial" pitchFamily="34" charset="0"/>
              </a:rPr>
              <a:t> The normal definitive hosts for these species are dogs &amp; cats. The cycle in the definitive host is very similar to the cycle for the human species. Eggs are passed in the stool</a:t>
            </a:r>
            <a:r>
              <a:rPr lang="en-US" sz="1600" b="1" dirty="0" smtClean="0">
                <a:cs typeface="Arial" pitchFamily="34" charset="0"/>
              </a:rPr>
              <a:t> (1) </a:t>
            </a:r>
            <a:r>
              <a:rPr lang="en-US" sz="1600" dirty="0" smtClean="0">
                <a:cs typeface="Arial" pitchFamily="34" charset="0"/>
              </a:rPr>
              <a:t>, and under favorable conditions (moisture, warmth, shade), larvae hatch in 1 -2 days </a:t>
            </a:r>
            <a:r>
              <a:rPr lang="en-US" sz="1600" b="1" dirty="0" smtClean="0">
                <a:cs typeface="Arial" pitchFamily="34" charset="0"/>
              </a:rPr>
              <a:t>(2). </a:t>
            </a:r>
            <a:r>
              <a:rPr lang="en-US" sz="1600" dirty="0" smtClean="0">
                <a:cs typeface="Arial" pitchFamily="34" charset="0"/>
              </a:rPr>
              <a:t>The released </a:t>
            </a:r>
            <a:r>
              <a:rPr lang="en-US" sz="1600" dirty="0" err="1" smtClean="0">
                <a:cs typeface="Arial" pitchFamily="34" charset="0"/>
              </a:rPr>
              <a:t>rhabditiform</a:t>
            </a:r>
            <a:r>
              <a:rPr lang="en-US" sz="1600" dirty="0" smtClean="0">
                <a:cs typeface="Arial" pitchFamily="34" charset="0"/>
              </a:rPr>
              <a:t> larvae grow in the feces and/or the soil , and after 5 to 10 days (and 2 molts) they become </a:t>
            </a:r>
            <a:r>
              <a:rPr lang="en-US" sz="1600" dirty="0" err="1" smtClean="0">
                <a:cs typeface="Arial" pitchFamily="34" charset="0"/>
              </a:rPr>
              <a:t>filariform</a:t>
            </a:r>
            <a:r>
              <a:rPr lang="en-US" sz="1600" dirty="0" smtClean="0">
                <a:cs typeface="Arial" pitchFamily="34" charset="0"/>
              </a:rPr>
              <a:t> (3rd-stage) larvae that are infective </a:t>
            </a:r>
            <a:r>
              <a:rPr lang="en-US" sz="1600" b="1" dirty="0" smtClean="0">
                <a:cs typeface="Arial" pitchFamily="34" charset="0"/>
              </a:rPr>
              <a:t>(3)</a:t>
            </a:r>
            <a:r>
              <a:rPr lang="en-US" sz="1600" dirty="0" smtClean="0">
                <a:cs typeface="Arial" pitchFamily="34" charset="0"/>
              </a:rPr>
              <a:t>. These infective larvae can survive 3 - 4 weeks in favorable environment. On contact with the animal host </a:t>
            </a:r>
            <a:r>
              <a:rPr lang="en-US" sz="1600" b="1" dirty="0" smtClean="0">
                <a:cs typeface="Arial" pitchFamily="34" charset="0"/>
              </a:rPr>
              <a:t>(4)</a:t>
            </a:r>
            <a:r>
              <a:rPr lang="en-US" sz="1600" dirty="0" smtClean="0">
                <a:cs typeface="Arial" pitchFamily="34" charset="0"/>
              </a:rPr>
              <a:t>, the larvae penetrate the skin and are carried through the blood vessels to the heart and then to the lungs.</a:t>
            </a:r>
            <a:endParaRPr lang="uk-UA" sz="1600" dirty="0">
              <a:cs typeface="Arial" pitchFamily="34" charset="0"/>
            </a:endParaRPr>
          </a:p>
        </p:txBody>
      </p:sp>
      <p:sp>
        <p:nvSpPr>
          <p:cNvPr id="7" name="Прямокутник 6"/>
          <p:cNvSpPr/>
          <p:nvPr/>
        </p:nvSpPr>
        <p:spPr>
          <a:xfrm>
            <a:off x="0" y="4649068"/>
            <a:ext cx="9144000" cy="2308324"/>
          </a:xfrm>
          <a:prstGeom prst="rect">
            <a:avLst/>
          </a:prstGeom>
        </p:spPr>
        <p:txBody>
          <a:bodyPr wrap="square">
            <a:spAutoFit/>
          </a:bodyPr>
          <a:lstStyle/>
          <a:p>
            <a:r>
              <a:rPr lang="en-US" dirty="0" smtClean="0">
                <a:cs typeface="Arial" pitchFamily="34" charset="0"/>
              </a:rPr>
              <a:t>They penetrate into the pulmonary alveoli, ascend the bronchial tree to the pharynx, and are swallowed. The larvae reach the small intestine, where they reside and mature into adults </a:t>
            </a:r>
            <a:r>
              <a:rPr lang="en-US" b="1" dirty="0" smtClean="0">
                <a:cs typeface="Arial" pitchFamily="34" charset="0"/>
              </a:rPr>
              <a:t>(5)</a:t>
            </a:r>
            <a:r>
              <a:rPr lang="en-US" dirty="0" smtClean="0">
                <a:cs typeface="Arial" pitchFamily="34" charset="0"/>
              </a:rPr>
              <a:t>. Adults live in the lumen of the small intestine, where they attach to the intestinal wall. Some larvae become arrested in the tissues, and serve as source of infection for pups via </a:t>
            </a:r>
            <a:r>
              <a:rPr lang="en-US" dirty="0" err="1" smtClean="0">
                <a:cs typeface="Arial" pitchFamily="34" charset="0"/>
              </a:rPr>
              <a:t>transmammary</a:t>
            </a:r>
            <a:r>
              <a:rPr lang="en-US" dirty="0" smtClean="0">
                <a:cs typeface="Arial" pitchFamily="34" charset="0"/>
              </a:rPr>
              <a:t> (or possibly </a:t>
            </a:r>
            <a:r>
              <a:rPr lang="en-US" dirty="0" err="1" smtClean="0">
                <a:cs typeface="Arial" pitchFamily="34" charset="0"/>
              </a:rPr>
              <a:t>transplacental</a:t>
            </a:r>
            <a:r>
              <a:rPr lang="en-US" dirty="0" smtClean="0">
                <a:cs typeface="Arial" pitchFamily="34" charset="0"/>
              </a:rPr>
              <a:t>) routes. Humans may also become infected when </a:t>
            </a:r>
            <a:r>
              <a:rPr lang="en-US" dirty="0" err="1" smtClean="0">
                <a:cs typeface="Arial" pitchFamily="34" charset="0"/>
              </a:rPr>
              <a:t>filariaform</a:t>
            </a:r>
            <a:r>
              <a:rPr lang="en-US" dirty="0" smtClean="0">
                <a:cs typeface="Arial" pitchFamily="34" charset="0"/>
              </a:rPr>
              <a:t> larvae penetrate the skin </a:t>
            </a:r>
            <a:r>
              <a:rPr lang="en-US" b="1" dirty="0" smtClean="0">
                <a:cs typeface="Arial" pitchFamily="34" charset="0"/>
              </a:rPr>
              <a:t>(6)</a:t>
            </a:r>
            <a:r>
              <a:rPr lang="en-US" dirty="0" smtClean="0">
                <a:cs typeface="Arial" pitchFamily="34" charset="0"/>
              </a:rPr>
              <a:t>. With most species, the larvae can’t mature further in the human host, and migrate aimlessly within the epidermis, sometimes as much as several cm/day. Some larvae may persist in deeper tissue after finishing their skin migration.</a:t>
            </a:r>
            <a:endParaRPr lang="uk-UA"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b="1" dirty="0" smtClean="0"/>
              <a:t>Fecal-Oral Transmission Factors</a:t>
            </a:r>
            <a:endParaRPr lang="ru-RU" dirty="0"/>
          </a:p>
        </p:txBody>
      </p:sp>
      <p:sp>
        <p:nvSpPr>
          <p:cNvPr id="3" name="Содержимое 2"/>
          <p:cNvSpPr>
            <a:spLocks noGrp="1"/>
          </p:cNvSpPr>
          <p:nvPr>
            <p:ph idx="1"/>
          </p:nvPr>
        </p:nvSpPr>
        <p:spPr/>
        <p:txBody>
          <a:bodyPr>
            <a:normAutofit fontScale="70000" lnSpcReduction="20000"/>
          </a:bodyPr>
          <a:lstStyle/>
          <a:p>
            <a:r>
              <a:rPr lang="en-US" b="1" dirty="0" smtClean="0"/>
              <a:t>poor personal hygiene</a:t>
            </a:r>
            <a:r>
              <a:rPr lang="en-US" dirty="0" smtClean="0"/>
              <a:t> children (</a:t>
            </a:r>
            <a:r>
              <a:rPr lang="en-US" dirty="0" err="1" smtClean="0"/>
              <a:t>eg</a:t>
            </a:r>
            <a:r>
              <a:rPr lang="en-US" dirty="0" smtClean="0"/>
              <a:t>, day-care centers)</a:t>
            </a:r>
          </a:p>
          <a:p>
            <a:r>
              <a:rPr lang="en-US" dirty="0" smtClean="0"/>
              <a:t>institutions (</a:t>
            </a:r>
            <a:r>
              <a:rPr lang="en-US" dirty="0" err="1" smtClean="0"/>
              <a:t>eg</a:t>
            </a:r>
            <a:r>
              <a:rPr lang="en-US" dirty="0" smtClean="0"/>
              <a:t>, prisons, mental hospitals, orphanages) </a:t>
            </a:r>
          </a:p>
          <a:p>
            <a:r>
              <a:rPr lang="en-US" dirty="0" smtClean="0"/>
              <a:t>food handlers</a:t>
            </a:r>
          </a:p>
          <a:p>
            <a:r>
              <a:rPr lang="en-US" b="1" dirty="0" smtClean="0"/>
              <a:t>developing countries</a:t>
            </a:r>
            <a:r>
              <a:rPr lang="en-US" dirty="0" smtClean="0"/>
              <a:t> poor sanitation</a:t>
            </a:r>
          </a:p>
          <a:p>
            <a:r>
              <a:rPr lang="en-US" dirty="0" smtClean="0"/>
              <a:t>lack of indoor plumbing </a:t>
            </a:r>
          </a:p>
          <a:p>
            <a:r>
              <a:rPr lang="en-US" dirty="0" smtClean="0"/>
              <a:t>endemic</a:t>
            </a:r>
          </a:p>
          <a:p>
            <a:r>
              <a:rPr lang="en-US" dirty="0" smtClean="0"/>
              <a:t>travelers' diarrhea</a:t>
            </a:r>
          </a:p>
          <a:p>
            <a:r>
              <a:rPr lang="en-US" b="1" dirty="0" smtClean="0"/>
              <a:t>water-borne epidemics</a:t>
            </a:r>
            <a:r>
              <a:rPr lang="en-US" dirty="0" smtClean="0"/>
              <a:t> water treatment failures</a:t>
            </a:r>
          </a:p>
          <a:p>
            <a:r>
              <a:rPr lang="en-US" b="1" dirty="0" smtClean="0"/>
              <a:t>male homosexuality</a:t>
            </a:r>
            <a:r>
              <a:rPr lang="en-US" dirty="0" smtClean="0"/>
              <a:t> oral-anal contact</a:t>
            </a:r>
          </a:p>
          <a:p>
            <a:r>
              <a:rPr lang="en-US" b="1" dirty="0" err="1" smtClean="0"/>
              <a:t>zoonosis</a:t>
            </a:r>
            <a:r>
              <a:rPr lang="en-US" b="1" dirty="0" smtClean="0"/>
              <a:t>?</a:t>
            </a:r>
            <a:r>
              <a:rPr lang="en-US" dirty="0" smtClean="0"/>
              <a:t> </a:t>
            </a:r>
          </a:p>
          <a:p>
            <a:r>
              <a:rPr lang="en-US" i="1" dirty="0" err="1" smtClean="0"/>
              <a:t>Entamoeba</a:t>
            </a:r>
            <a:r>
              <a:rPr lang="en-US" dirty="0" smtClean="0"/>
              <a:t> = no</a:t>
            </a:r>
          </a:p>
          <a:p>
            <a:r>
              <a:rPr lang="en-US" i="1" dirty="0" smtClean="0"/>
              <a:t>Cryptosporidium</a:t>
            </a:r>
            <a:r>
              <a:rPr lang="en-US" dirty="0" smtClean="0"/>
              <a:t> = yes</a:t>
            </a:r>
          </a:p>
          <a:p>
            <a:r>
              <a:rPr lang="en-US" i="1" dirty="0" err="1" smtClean="0"/>
              <a:t>Giardia</a:t>
            </a:r>
            <a:r>
              <a:rPr lang="en-US" i="1" dirty="0" smtClean="0"/>
              <a:t> </a:t>
            </a:r>
            <a:r>
              <a:rPr lang="en-US" dirty="0" smtClean="0"/>
              <a:t>= controversial</a:t>
            </a:r>
          </a:p>
          <a:p>
            <a:endParaRPr lang="ru-RU"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504056"/>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dirty="0" smtClean="0"/>
              <a:t/>
            </a:r>
            <a:br>
              <a:rPr lang="en-US" b="1" dirty="0" smtClean="0"/>
            </a:br>
            <a:r>
              <a:rPr lang="en-US" b="1" dirty="0" smtClean="0"/>
              <a:t>GIARDIASIS</a:t>
            </a:r>
            <a:br>
              <a:rPr lang="en-US" b="1" dirty="0" smtClean="0"/>
            </a:br>
            <a:endParaRPr lang="ru-RU" dirty="0"/>
          </a:p>
        </p:txBody>
      </p:sp>
      <p:sp>
        <p:nvSpPr>
          <p:cNvPr id="3" name="Содержимое 2"/>
          <p:cNvSpPr>
            <a:spLocks noGrp="1"/>
          </p:cNvSpPr>
          <p:nvPr>
            <p:ph idx="1"/>
          </p:nvPr>
        </p:nvSpPr>
        <p:spPr>
          <a:xfrm>
            <a:off x="0" y="548680"/>
            <a:ext cx="9144000" cy="6309320"/>
          </a:xfrm>
        </p:spPr>
        <p:txBody>
          <a:bodyPr>
            <a:normAutofit fontScale="85000" lnSpcReduction="10000"/>
          </a:bodyPr>
          <a:lstStyle/>
          <a:p>
            <a:r>
              <a:rPr lang="en-US" i="1" dirty="0" err="1" smtClean="0"/>
              <a:t>Giardia</a:t>
            </a:r>
            <a:r>
              <a:rPr lang="en-US" i="1" dirty="0" smtClean="0"/>
              <a:t> </a:t>
            </a:r>
            <a:r>
              <a:rPr lang="en-US" i="1" dirty="0" err="1" smtClean="0"/>
              <a:t>lamblia</a:t>
            </a:r>
            <a:r>
              <a:rPr lang="en-US" dirty="0" smtClean="0"/>
              <a:t> (= </a:t>
            </a:r>
            <a:r>
              <a:rPr lang="en-US" i="1" dirty="0" smtClean="0"/>
              <a:t>G. </a:t>
            </a:r>
            <a:r>
              <a:rPr lang="en-US" i="1" dirty="0" err="1" smtClean="0"/>
              <a:t>duodenalis</a:t>
            </a:r>
            <a:r>
              <a:rPr lang="en-US" i="1" dirty="0" smtClean="0"/>
              <a:t>)</a:t>
            </a:r>
            <a:r>
              <a:rPr lang="en-US" dirty="0" smtClean="0"/>
              <a:t> is a protozoan parasite that colonizes the upper portions of the small intestine. </a:t>
            </a:r>
            <a:r>
              <a:rPr lang="en-US" b="1" dirty="0" err="1" smtClean="0"/>
              <a:t>Distribution:</a:t>
            </a:r>
            <a:r>
              <a:rPr lang="en-US" dirty="0" err="1" smtClean="0"/>
              <a:t>Worldwide</a:t>
            </a:r>
            <a:r>
              <a:rPr lang="en-US" dirty="0" smtClean="0"/>
              <a:t>. Most common protozoan in human stools. </a:t>
            </a:r>
          </a:p>
          <a:p>
            <a:pPr lvl="1">
              <a:buNone/>
            </a:pPr>
            <a:r>
              <a:rPr lang="en-US" dirty="0" smtClean="0"/>
              <a:t>The incidence is estimated at 200 million clinical cases per year. In fact, it was probably the 1</a:t>
            </a:r>
            <a:r>
              <a:rPr lang="en-US" baseline="30000" dirty="0" smtClean="0"/>
              <a:t>st</a:t>
            </a:r>
            <a:r>
              <a:rPr lang="en-US" dirty="0" smtClean="0"/>
              <a:t> protozoan ever observed. It is quite likely that Van Leeuwenhoek, the inventor of the microscope, first described </a:t>
            </a:r>
            <a:r>
              <a:rPr lang="en-US" i="1" dirty="0" err="1" smtClean="0"/>
              <a:t>Giardia</a:t>
            </a:r>
            <a:r>
              <a:rPr lang="en-US" i="1" dirty="0" smtClean="0"/>
              <a:t> </a:t>
            </a:r>
            <a:r>
              <a:rPr lang="en-US" dirty="0" smtClean="0"/>
              <a:t>in 1681 in his own stools based upon his description of its characteristic movement. However, </a:t>
            </a:r>
            <a:r>
              <a:rPr lang="en-US" b="1" dirty="0" smtClean="0"/>
              <a:t>van Leeuwenhoek </a:t>
            </a:r>
            <a:r>
              <a:rPr lang="en-US" dirty="0" smtClean="0"/>
              <a:t>never submitted drawings of the organisms and </a:t>
            </a:r>
            <a:r>
              <a:rPr lang="en-US" b="1" dirty="0" err="1" smtClean="0"/>
              <a:t>Lambl</a:t>
            </a:r>
            <a:r>
              <a:rPr lang="en-US" dirty="0" smtClean="0"/>
              <a:t> is usually given credit for the identification of </a:t>
            </a:r>
            <a:r>
              <a:rPr lang="en-US" i="1" dirty="0" err="1" smtClean="0"/>
              <a:t>Giardia</a:t>
            </a:r>
            <a:r>
              <a:rPr lang="en-US" dirty="0" smtClean="0"/>
              <a:t> in the stools of pediatric patients in </a:t>
            </a:r>
            <a:r>
              <a:rPr lang="en-US" b="1" dirty="0" err="1" smtClean="0"/>
              <a:t>Praque</a:t>
            </a:r>
            <a:r>
              <a:rPr lang="en-US" b="1" dirty="0" smtClean="0"/>
              <a:t> in 1859</a:t>
            </a:r>
            <a:r>
              <a:rPr lang="en-US" dirty="0" smtClean="0"/>
              <a:t>. </a:t>
            </a:r>
          </a:p>
          <a:p>
            <a:r>
              <a:rPr lang="en-US" dirty="0" smtClean="0"/>
              <a:t>Typically </a:t>
            </a:r>
            <a:r>
              <a:rPr lang="en-US" i="1" dirty="0" err="1" smtClean="0"/>
              <a:t>Giardia</a:t>
            </a:r>
            <a:r>
              <a:rPr lang="en-US" dirty="0" smtClean="0"/>
              <a:t> is non-invasive and often results in </a:t>
            </a:r>
            <a:r>
              <a:rPr lang="en-US" b="1" dirty="0" smtClean="0"/>
              <a:t>asymptomatic infections</a:t>
            </a:r>
            <a:r>
              <a:rPr lang="en-US" dirty="0" smtClean="0"/>
              <a:t>. </a:t>
            </a:r>
          </a:p>
          <a:p>
            <a:r>
              <a:rPr lang="en-US" b="1" dirty="0" smtClean="0"/>
              <a:t>Symptomatic </a:t>
            </a:r>
            <a:r>
              <a:rPr lang="en-US" b="1" dirty="0" err="1" smtClean="0"/>
              <a:t>giardiasis</a:t>
            </a:r>
            <a:r>
              <a:rPr lang="en-US" b="1" dirty="0" smtClean="0"/>
              <a:t> </a:t>
            </a:r>
            <a:r>
              <a:rPr lang="en-US" dirty="0" smtClean="0"/>
              <a:t>is characterized by </a:t>
            </a:r>
            <a:r>
              <a:rPr lang="en-US" b="1" dirty="0" smtClean="0"/>
              <a:t>acute or chronic diarrhea</a:t>
            </a:r>
            <a:r>
              <a:rPr lang="en-US" dirty="0" smtClean="0"/>
              <a:t> and/or other </a:t>
            </a:r>
            <a:r>
              <a:rPr lang="en-US" b="1" dirty="0" smtClean="0"/>
              <a:t>gastro-intestinal manifestations</a:t>
            </a:r>
            <a:r>
              <a:rPr lang="en-US" dirty="0" smtClean="0"/>
              <a:t>.</a:t>
            </a:r>
          </a:p>
          <a:p>
            <a:endParaRPr lang="ru-RU"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descr="Рисунок1.jpg"/>
          <p:cNvPicPr>
            <a:picLocks noGrp="1" noChangeAspect="1"/>
          </p:cNvPicPr>
          <p:nvPr>
            <p:ph idx="1"/>
          </p:nvPr>
        </p:nvPicPr>
        <p:blipFill>
          <a:blip r:embed="rId2" cstate="print"/>
          <a:stretch>
            <a:fillRect/>
          </a:stretch>
        </p:blipFill>
        <p:spPr>
          <a:xfrm>
            <a:off x="539552" y="0"/>
            <a:ext cx="8714900" cy="6858000"/>
          </a:xfrm>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4624"/>
            <a:ext cx="8229600" cy="7200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LIFE CYCLE AND MORPHOLOGY</a:t>
            </a:r>
            <a:br>
              <a:rPr lang="en-US" b="1" dirty="0" smtClean="0"/>
            </a:br>
            <a:endParaRPr lang="ru-RU" dirty="0"/>
          </a:p>
        </p:txBody>
      </p:sp>
      <p:pic>
        <p:nvPicPr>
          <p:cNvPr id="4" name="Содержимое 3" descr="gl_troph.gif"/>
          <p:cNvPicPr>
            <a:picLocks noGrp="1" noChangeAspect="1"/>
          </p:cNvPicPr>
          <p:nvPr>
            <p:ph idx="1"/>
          </p:nvPr>
        </p:nvPicPr>
        <p:blipFill>
          <a:blip r:embed="rId2" cstate="print"/>
          <a:stretch>
            <a:fillRect/>
          </a:stretch>
        </p:blipFill>
        <p:spPr>
          <a:xfrm>
            <a:off x="3286124" y="836713"/>
            <a:ext cx="2438003" cy="3006870"/>
          </a:xfrm>
        </p:spPr>
      </p:pic>
      <p:sp>
        <p:nvSpPr>
          <p:cNvPr id="5" name="Прямоугольник 4"/>
          <p:cNvSpPr/>
          <p:nvPr/>
        </p:nvSpPr>
        <p:spPr>
          <a:xfrm>
            <a:off x="0" y="3861049"/>
            <a:ext cx="9144000" cy="2585323"/>
          </a:xfrm>
          <a:prstGeom prst="rect">
            <a:avLst/>
          </a:prstGeom>
        </p:spPr>
        <p:txBody>
          <a:bodyPr wrap="square">
            <a:spAutoFit/>
          </a:bodyPr>
          <a:lstStyle/>
          <a:p>
            <a:r>
              <a:rPr lang="en-US" dirty="0" smtClean="0"/>
              <a:t>The </a:t>
            </a:r>
            <a:r>
              <a:rPr lang="en-US" i="1" dirty="0" err="1" smtClean="0"/>
              <a:t>Giardia</a:t>
            </a:r>
            <a:r>
              <a:rPr lang="en-US" dirty="0" smtClean="0"/>
              <a:t> </a:t>
            </a:r>
            <a:r>
              <a:rPr lang="en-US" dirty="0" err="1" smtClean="0"/>
              <a:t>trophozoite</a:t>
            </a:r>
            <a:r>
              <a:rPr lang="en-US" dirty="0" smtClean="0"/>
              <a:t> is pear shaped with bilateral symmetry (12-15×5-10×2-4 µm). It has </a:t>
            </a:r>
            <a:r>
              <a:rPr lang="en-US" b="1" dirty="0" smtClean="0"/>
              <a:t>2 nuclei </a:t>
            </a:r>
            <a:r>
              <a:rPr lang="en-US" dirty="0" smtClean="0"/>
              <a:t>(Nu) with central </a:t>
            </a:r>
            <a:r>
              <a:rPr lang="en-US" b="1" dirty="0" err="1" smtClean="0"/>
              <a:t>karyosomes</a:t>
            </a:r>
            <a:r>
              <a:rPr lang="en-US" dirty="0" smtClean="0"/>
              <a:t> (k), </a:t>
            </a:r>
            <a:r>
              <a:rPr lang="en-US" b="1" dirty="0" smtClean="0"/>
              <a:t>fibrils</a:t>
            </a:r>
            <a:r>
              <a:rPr lang="en-US" dirty="0" smtClean="0"/>
              <a:t> running the length of the parasite, and </a:t>
            </a:r>
            <a:r>
              <a:rPr lang="en-US" b="1" dirty="0" smtClean="0"/>
              <a:t>median bodies (MB). </a:t>
            </a:r>
            <a:r>
              <a:rPr lang="en-US" dirty="0" smtClean="0"/>
              <a:t>The large </a:t>
            </a:r>
            <a:r>
              <a:rPr lang="en-US" dirty="0" err="1" smtClean="0"/>
              <a:t>karyosome</a:t>
            </a:r>
            <a:r>
              <a:rPr lang="en-US" dirty="0" smtClean="0"/>
              <a:t> and lack of peripheral chromatin gives the nuclei a halo appearance. The fibrils are called </a:t>
            </a:r>
            <a:r>
              <a:rPr lang="en-US" b="1" dirty="0" err="1" smtClean="0"/>
              <a:t>axonemes</a:t>
            </a:r>
            <a:r>
              <a:rPr lang="en-US" dirty="0" smtClean="0"/>
              <a:t> (Ax) and are formed from the proximal regions of the </a:t>
            </a:r>
            <a:r>
              <a:rPr lang="en-US" b="1" dirty="0" smtClean="0"/>
              <a:t>flagella</a:t>
            </a:r>
            <a:r>
              <a:rPr lang="en-US" dirty="0" smtClean="0"/>
              <a:t> (</a:t>
            </a:r>
            <a:r>
              <a:rPr lang="en-US" dirty="0" err="1" smtClean="0"/>
              <a:t>Fg</a:t>
            </a:r>
            <a:r>
              <a:rPr lang="en-US" dirty="0" smtClean="0"/>
              <a:t>) within the body of the </a:t>
            </a:r>
            <a:r>
              <a:rPr lang="en-US" dirty="0" err="1" smtClean="0"/>
              <a:t>trophozoite</a:t>
            </a:r>
            <a:r>
              <a:rPr lang="en-US" dirty="0" smtClean="0"/>
              <a:t>. The </a:t>
            </a:r>
            <a:r>
              <a:rPr lang="en-US" b="1" dirty="0" smtClean="0"/>
              <a:t>median bodies </a:t>
            </a:r>
            <a:r>
              <a:rPr lang="en-US" dirty="0" smtClean="0"/>
              <a:t>are a pair of curved rod-shaped structures which lie posterior to the nuclei. At the </a:t>
            </a:r>
            <a:r>
              <a:rPr lang="en-US" dirty="0" err="1" smtClean="0"/>
              <a:t>ultrastructural</a:t>
            </a:r>
            <a:r>
              <a:rPr lang="en-US" dirty="0" smtClean="0"/>
              <a:t> level the </a:t>
            </a:r>
            <a:r>
              <a:rPr lang="en-US" b="1" dirty="0" smtClean="0"/>
              <a:t>median bodies </a:t>
            </a:r>
            <a:r>
              <a:rPr lang="en-US" dirty="0" smtClean="0"/>
              <a:t>contain an </a:t>
            </a:r>
            <a:r>
              <a:rPr lang="en-US" b="1" dirty="0" smtClean="0"/>
              <a:t>array of microtubules</a:t>
            </a:r>
            <a:r>
              <a:rPr lang="en-US" dirty="0" smtClean="0"/>
              <a:t>. The function of the median bodies is not known, but most believe they are somehow involved with the </a:t>
            </a:r>
            <a:r>
              <a:rPr lang="en-US" b="1" dirty="0" smtClean="0"/>
              <a:t>adhesive disk </a:t>
            </a:r>
            <a:r>
              <a:rPr lang="en-US" dirty="0" smtClean="0"/>
              <a:t>and its formation. An adhesive disk (AD), not always visible by light microscopy, occupies the ventral side of the anterior end.</a:t>
            </a:r>
            <a:endParaRPr lang="ru-RU"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Numerous </a:t>
            </a:r>
            <a:r>
              <a:rPr lang="en-US" i="1" dirty="0" err="1" smtClean="0"/>
              <a:t>Giardia</a:t>
            </a:r>
            <a:r>
              <a:rPr lang="en-US" dirty="0" smtClean="0"/>
              <a:t> attached to the lining </a:t>
            </a:r>
            <a:r>
              <a:rPr lang="en-US" dirty="0" err="1" smtClean="0"/>
              <a:t>og</a:t>
            </a:r>
            <a:r>
              <a:rPr lang="en-US" dirty="0" smtClean="0"/>
              <a:t> intestine</a:t>
            </a:r>
            <a:endParaRPr lang="ru-RU" dirty="0"/>
          </a:p>
        </p:txBody>
      </p:sp>
      <p:pic>
        <p:nvPicPr>
          <p:cNvPr id="4" name="Содержимое 3" descr="gl3.JPG"/>
          <p:cNvPicPr>
            <a:picLocks noGrp="1" noChangeAspect="1"/>
          </p:cNvPicPr>
          <p:nvPr>
            <p:ph idx="1"/>
          </p:nvPr>
        </p:nvPicPr>
        <p:blipFill>
          <a:blip r:embed="rId2" cstate="print"/>
          <a:stretch>
            <a:fillRect/>
          </a:stretch>
        </p:blipFill>
        <p:spPr>
          <a:xfrm>
            <a:off x="3203848" y="1374639"/>
            <a:ext cx="3476838" cy="3422513"/>
          </a:xfrm>
        </p:spPr>
      </p:pic>
      <p:sp>
        <p:nvSpPr>
          <p:cNvPr id="5" name="Прямоугольник 4"/>
          <p:cNvSpPr/>
          <p:nvPr/>
        </p:nvSpPr>
        <p:spPr>
          <a:xfrm>
            <a:off x="0" y="4911551"/>
            <a:ext cx="9144000" cy="461665"/>
          </a:xfrm>
          <a:prstGeom prst="rect">
            <a:avLst/>
          </a:prstGeom>
        </p:spPr>
        <p:txBody>
          <a:bodyPr wrap="square">
            <a:spAutoFit/>
          </a:bodyPr>
          <a:lstStyle/>
          <a:p>
            <a:pPr algn="ctr"/>
            <a:r>
              <a:rPr lang="en-US" sz="2400" i="1" dirty="0" smtClean="0"/>
              <a:t>          </a:t>
            </a:r>
            <a:r>
              <a:rPr lang="en-US" sz="2400" i="1" dirty="0" err="1" smtClean="0"/>
              <a:t>Giardia</a:t>
            </a:r>
            <a:r>
              <a:rPr lang="en-US" sz="2400" i="1" dirty="0" smtClean="0"/>
              <a:t> </a:t>
            </a:r>
            <a:r>
              <a:rPr lang="en-US" sz="2400" i="1" dirty="0" err="1" smtClean="0"/>
              <a:t>lamblia</a:t>
            </a:r>
            <a:r>
              <a:rPr lang="en-US" sz="2400" i="1" dirty="0" smtClean="0"/>
              <a:t>, </a:t>
            </a:r>
            <a:r>
              <a:rPr lang="en-US" sz="2400" dirty="0" smtClean="0"/>
              <a:t>SEM</a:t>
            </a:r>
            <a:endParaRPr lang="ru-RU" sz="2400"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4046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SEM of </a:t>
            </a:r>
            <a:r>
              <a:rPr lang="en-US" i="1" dirty="0" err="1" smtClean="0"/>
              <a:t>Giardia</a:t>
            </a:r>
            <a:r>
              <a:rPr lang="en-US" i="1" dirty="0" smtClean="0"/>
              <a:t> </a:t>
            </a:r>
            <a:r>
              <a:rPr lang="en-US" i="1" dirty="0" err="1" smtClean="0"/>
              <a:t>lamblia</a:t>
            </a:r>
            <a:endParaRPr lang="uk-UA" i="1" dirty="0"/>
          </a:p>
        </p:txBody>
      </p:sp>
      <p:pic>
        <p:nvPicPr>
          <p:cNvPr id="4" name="Picture 16" descr="Slide 13"/>
          <p:cNvPicPr>
            <a:picLocks noGrp="1" noChangeAspect="1" noChangeArrowheads="1"/>
          </p:cNvPicPr>
          <p:nvPr>
            <p:ph idx="1"/>
          </p:nvPr>
        </p:nvPicPr>
        <p:blipFill>
          <a:blip r:embed="rId2" cstate="print"/>
          <a:srcRect l="8000" r="7525"/>
          <a:stretch>
            <a:fillRect/>
          </a:stretch>
        </p:blipFill>
        <p:spPr bwMode="auto">
          <a:xfrm rot="5400000">
            <a:off x="-405732" y="1098428"/>
            <a:ext cx="4176464" cy="3365000"/>
          </a:xfrm>
          <a:prstGeom prst="rect">
            <a:avLst/>
          </a:prstGeom>
          <a:noFill/>
        </p:spPr>
      </p:pic>
      <p:sp>
        <p:nvSpPr>
          <p:cNvPr id="5" name="Прямокутник 4"/>
          <p:cNvSpPr/>
          <p:nvPr/>
        </p:nvSpPr>
        <p:spPr>
          <a:xfrm>
            <a:off x="3419872" y="332656"/>
            <a:ext cx="5724128" cy="6186309"/>
          </a:xfrm>
          <a:prstGeom prst="rect">
            <a:avLst/>
          </a:prstGeom>
        </p:spPr>
        <p:txBody>
          <a:bodyPr wrap="square">
            <a:spAutoFit/>
          </a:bodyPr>
          <a:lstStyle/>
          <a:p>
            <a:pPr lvl="0" eaLnBrk="0" fontAlgn="base" hangingPunct="0">
              <a:spcBef>
                <a:spcPct val="0"/>
              </a:spcBef>
              <a:spcAft>
                <a:spcPct val="0"/>
              </a:spcAft>
            </a:pPr>
            <a:r>
              <a:rPr lang="ru-RU" dirty="0" err="1" smtClean="0">
                <a:latin typeface="Arial" charset="0"/>
              </a:rPr>
              <a:t>Giardiasis</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a</a:t>
            </a:r>
            <a:r>
              <a:rPr lang="ru-RU" dirty="0" smtClean="0">
                <a:latin typeface="Arial" charset="0"/>
              </a:rPr>
              <a:t> </a:t>
            </a:r>
            <a:r>
              <a:rPr lang="ru-RU" dirty="0" err="1" smtClean="0">
                <a:latin typeface="Arial" charset="0"/>
              </a:rPr>
              <a:t>major</a:t>
            </a:r>
            <a:r>
              <a:rPr lang="ru-RU" dirty="0" smtClean="0">
                <a:latin typeface="Arial" charset="0"/>
              </a:rPr>
              <a:t> </a:t>
            </a:r>
            <a:r>
              <a:rPr lang="ru-RU" dirty="0" err="1" smtClean="0">
                <a:latin typeface="Arial" charset="0"/>
              </a:rPr>
              <a:t>diarrheal</a:t>
            </a:r>
            <a:r>
              <a:rPr lang="ru-RU" dirty="0" smtClean="0">
                <a:latin typeface="Arial" charset="0"/>
              </a:rPr>
              <a:t> </a:t>
            </a:r>
            <a:r>
              <a:rPr lang="ru-RU" dirty="0" err="1" smtClean="0">
                <a:latin typeface="Arial" charset="0"/>
              </a:rPr>
              <a:t>illness</a:t>
            </a:r>
            <a:r>
              <a:rPr lang="ru-RU" dirty="0" smtClean="0">
                <a:latin typeface="Arial" charset="0"/>
              </a:rPr>
              <a:t> </a:t>
            </a:r>
            <a:r>
              <a:rPr lang="ru-RU" dirty="0" err="1" smtClean="0">
                <a:latin typeface="Arial" charset="0"/>
              </a:rPr>
              <a:t>found</a:t>
            </a:r>
            <a:r>
              <a:rPr lang="ru-RU" dirty="0" smtClean="0">
                <a:latin typeface="Arial" charset="0"/>
              </a:rPr>
              <a:t> </a:t>
            </a:r>
            <a:r>
              <a:rPr lang="ru-RU" dirty="0" err="1" smtClean="0">
                <a:latin typeface="Arial" charset="0"/>
              </a:rPr>
              <a:t>worldwide</a:t>
            </a:r>
            <a:r>
              <a:rPr lang="ru-RU" dirty="0" smtClean="0">
                <a:latin typeface="Arial" charset="0"/>
              </a:rPr>
              <a:t>; </a:t>
            </a:r>
            <a:r>
              <a:rPr lang="ru-RU" dirty="0" err="1" smtClean="0">
                <a:latin typeface="Arial" charset="0"/>
              </a:rPr>
              <a:t>in</a:t>
            </a:r>
            <a:r>
              <a:rPr lang="ru-RU" dirty="0" smtClean="0">
                <a:latin typeface="Arial" charset="0"/>
              </a:rPr>
              <a:t> </a:t>
            </a:r>
            <a:r>
              <a:rPr lang="ru-RU" dirty="0" err="1" smtClean="0">
                <a:latin typeface="Arial" charset="0"/>
              </a:rPr>
              <a:t>the</a:t>
            </a:r>
            <a:r>
              <a:rPr lang="ru-RU" dirty="0" smtClean="0">
                <a:latin typeface="Arial" charset="0"/>
              </a:rPr>
              <a:t> US, </a:t>
            </a:r>
            <a:r>
              <a:rPr lang="ru-RU" dirty="0" err="1" smtClean="0">
                <a:latin typeface="Arial" charset="0"/>
              </a:rPr>
              <a:t>it</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most</a:t>
            </a:r>
            <a:r>
              <a:rPr lang="ru-RU" dirty="0" smtClean="0">
                <a:latin typeface="Arial" charset="0"/>
              </a:rPr>
              <a:t> </a:t>
            </a:r>
            <a:r>
              <a:rPr lang="ru-RU" dirty="0" err="1" smtClean="0">
                <a:latin typeface="Arial" charset="0"/>
              </a:rPr>
              <a:t>frequently</a:t>
            </a:r>
            <a:r>
              <a:rPr lang="ru-RU" dirty="0" smtClean="0">
                <a:latin typeface="Arial" charset="0"/>
              </a:rPr>
              <a:t> </a:t>
            </a:r>
            <a:r>
              <a:rPr lang="ru-RU" dirty="0" err="1" smtClean="0">
                <a:latin typeface="Arial" charset="0"/>
              </a:rPr>
              <a:t>diagnosed</a:t>
            </a:r>
            <a:r>
              <a:rPr lang="ru-RU" dirty="0" smtClean="0">
                <a:latin typeface="Arial" charset="0"/>
              </a:rPr>
              <a:t> </a:t>
            </a:r>
            <a:r>
              <a:rPr lang="ru-RU" dirty="0" err="1" smtClean="0">
                <a:latin typeface="Arial" charset="0"/>
              </a:rPr>
              <a:t>intestinal</a:t>
            </a:r>
            <a:r>
              <a:rPr lang="ru-RU" dirty="0" smtClean="0">
                <a:latin typeface="Arial" charset="0"/>
              </a:rPr>
              <a:t> </a:t>
            </a:r>
            <a:r>
              <a:rPr lang="ru-RU" dirty="0" err="1" smtClean="0">
                <a:latin typeface="Arial" charset="0"/>
              </a:rPr>
              <a:t>parasitic</a:t>
            </a:r>
            <a:r>
              <a:rPr lang="ru-RU" dirty="0" smtClean="0">
                <a:latin typeface="Arial" charset="0"/>
              </a:rPr>
              <a:t> </a:t>
            </a:r>
            <a:r>
              <a:rPr lang="ru-RU" dirty="0" err="1" smtClean="0">
                <a:latin typeface="Arial" charset="0"/>
              </a:rPr>
              <a:t>disease</a:t>
            </a:r>
            <a:r>
              <a:rPr lang="ru-RU" dirty="0" smtClean="0">
                <a:latin typeface="Arial" charset="0"/>
              </a:rPr>
              <a:t>. </a:t>
            </a:r>
            <a:r>
              <a:rPr lang="ru-RU" dirty="0" err="1" smtClean="0">
                <a:latin typeface="Arial" charset="0"/>
              </a:rPr>
              <a:t>It</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most</a:t>
            </a:r>
            <a:r>
              <a:rPr lang="ru-RU" dirty="0" smtClean="0">
                <a:latin typeface="Arial" charset="0"/>
              </a:rPr>
              <a:t> </a:t>
            </a:r>
            <a:r>
              <a:rPr lang="ru-RU" dirty="0" err="1" smtClean="0">
                <a:latin typeface="Arial" charset="0"/>
              </a:rPr>
              <a:t>commonly</a:t>
            </a:r>
            <a:r>
              <a:rPr lang="ru-RU" dirty="0" smtClean="0">
                <a:latin typeface="Arial" charset="0"/>
              </a:rPr>
              <a:t> </a:t>
            </a:r>
            <a:r>
              <a:rPr lang="ru-RU" dirty="0" err="1" smtClean="0">
                <a:latin typeface="Arial" charset="0"/>
              </a:rPr>
              <a:t>caused</a:t>
            </a:r>
            <a:r>
              <a:rPr lang="ru-RU" dirty="0" smtClean="0">
                <a:latin typeface="Arial" charset="0"/>
              </a:rPr>
              <a:t> </a:t>
            </a:r>
            <a:r>
              <a:rPr lang="ru-RU" dirty="0" err="1" smtClean="0">
                <a:latin typeface="Arial" charset="0"/>
              </a:rPr>
              <a:t>by</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flagellate</a:t>
            </a:r>
            <a:r>
              <a:rPr lang="ru-RU" dirty="0" smtClean="0">
                <a:latin typeface="Arial" charset="0"/>
              </a:rPr>
              <a:t> </a:t>
            </a:r>
            <a:r>
              <a:rPr lang="ru-RU" dirty="0" err="1" smtClean="0">
                <a:latin typeface="Arial" charset="0"/>
              </a:rPr>
              <a:t>protozoan</a:t>
            </a:r>
            <a:r>
              <a:rPr lang="ru-RU" dirty="0" smtClean="0">
                <a:latin typeface="Arial" charset="0"/>
              </a:rPr>
              <a:t> </a:t>
            </a:r>
            <a:r>
              <a:rPr lang="ru-RU" i="1" dirty="0" err="1" smtClean="0">
                <a:latin typeface="Arial" charset="0"/>
              </a:rPr>
              <a:t>Giardia</a:t>
            </a:r>
            <a:r>
              <a:rPr lang="ru-RU" i="1" dirty="0" smtClean="0">
                <a:latin typeface="Arial" charset="0"/>
              </a:rPr>
              <a:t> </a:t>
            </a:r>
            <a:r>
              <a:rPr lang="ru-RU" i="1" dirty="0" err="1" smtClean="0">
                <a:latin typeface="Arial" charset="0"/>
              </a:rPr>
              <a:t>lamblia</a:t>
            </a:r>
            <a:r>
              <a:rPr lang="ru-RU" dirty="0" smtClean="0">
                <a:latin typeface="Arial" charset="0"/>
              </a:rPr>
              <a:t> (</a:t>
            </a:r>
            <a:r>
              <a:rPr lang="ru-RU" dirty="0" err="1" smtClean="0">
                <a:latin typeface="Arial" charset="0"/>
              </a:rPr>
              <a:t>also</a:t>
            </a:r>
            <a:r>
              <a:rPr lang="ru-RU" dirty="0" smtClean="0">
                <a:latin typeface="Arial" charset="0"/>
              </a:rPr>
              <a:t> </a:t>
            </a:r>
            <a:r>
              <a:rPr lang="ru-RU" dirty="0" err="1" smtClean="0">
                <a:latin typeface="Arial" charset="0"/>
              </a:rPr>
              <a:t>known</a:t>
            </a:r>
            <a:r>
              <a:rPr lang="ru-RU" dirty="0" smtClean="0">
                <a:latin typeface="Arial" charset="0"/>
              </a:rPr>
              <a:t> </a:t>
            </a:r>
            <a:r>
              <a:rPr lang="ru-RU" dirty="0" err="1" smtClean="0">
                <a:latin typeface="Arial" charset="0"/>
              </a:rPr>
              <a:t>as</a:t>
            </a:r>
            <a:r>
              <a:rPr lang="ru-RU" dirty="0" smtClean="0">
                <a:latin typeface="Arial" charset="0"/>
              </a:rPr>
              <a:t> </a:t>
            </a:r>
            <a:r>
              <a:rPr lang="ru-RU" i="1" dirty="0" smtClean="0">
                <a:latin typeface="Arial" charset="0"/>
              </a:rPr>
              <a:t>G</a:t>
            </a:r>
            <a:r>
              <a:rPr lang="en-US" i="1" dirty="0" smtClean="0">
                <a:latin typeface="Arial" charset="0"/>
              </a:rPr>
              <a:t>.</a:t>
            </a:r>
            <a:r>
              <a:rPr lang="ru-RU" i="1" dirty="0" smtClean="0">
                <a:latin typeface="Arial" charset="0"/>
              </a:rPr>
              <a:t> </a:t>
            </a:r>
            <a:r>
              <a:rPr lang="ru-RU" i="1" dirty="0" err="1" smtClean="0">
                <a:latin typeface="Arial" charset="0"/>
              </a:rPr>
              <a:t>intestinalis</a:t>
            </a:r>
            <a:r>
              <a:rPr lang="ru-RU" dirty="0" smtClean="0">
                <a:latin typeface="Arial" charset="0"/>
              </a:rPr>
              <a:t>). </a:t>
            </a:r>
            <a:r>
              <a:rPr lang="ru-RU" dirty="0" err="1" smtClean="0">
                <a:latin typeface="Arial" charset="0"/>
              </a:rPr>
              <a:t>Infection</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via</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ingestion</a:t>
            </a:r>
            <a:r>
              <a:rPr lang="ru-RU" dirty="0" smtClean="0">
                <a:latin typeface="Arial" charset="0"/>
              </a:rPr>
              <a:t> </a:t>
            </a:r>
            <a:r>
              <a:rPr lang="ru-RU" dirty="0" err="1" smtClean="0">
                <a:latin typeface="Arial" charset="0"/>
              </a:rPr>
              <a:t>of</a:t>
            </a:r>
            <a:r>
              <a:rPr lang="ru-RU" dirty="0" smtClean="0">
                <a:latin typeface="Arial" charset="0"/>
              </a:rPr>
              <a:t> </a:t>
            </a:r>
            <a:r>
              <a:rPr lang="ru-RU" i="1" dirty="0" err="1" smtClean="0">
                <a:latin typeface="Arial" charset="0"/>
              </a:rPr>
              <a:t>Giardia</a:t>
            </a:r>
            <a:r>
              <a:rPr lang="ru-RU" dirty="0" smtClean="0">
                <a:latin typeface="Arial" charset="0"/>
              </a:rPr>
              <a:t> </a:t>
            </a:r>
            <a:r>
              <a:rPr lang="ru-RU" dirty="0" err="1" smtClean="0">
                <a:latin typeface="Arial" charset="0"/>
              </a:rPr>
              <a:t>cysts</a:t>
            </a:r>
            <a:r>
              <a:rPr lang="ru-RU" dirty="0" smtClean="0">
                <a:latin typeface="Arial" charset="0"/>
              </a:rPr>
              <a:t>, </a:t>
            </a:r>
            <a:r>
              <a:rPr lang="ru-RU" dirty="0" err="1" smtClean="0">
                <a:latin typeface="Arial" charset="0"/>
              </a:rPr>
              <a:t>typically</a:t>
            </a:r>
            <a:r>
              <a:rPr lang="ru-RU" dirty="0" smtClean="0">
                <a:latin typeface="Arial" charset="0"/>
              </a:rPr>
              <a:t> </a:t>
            </a:r>
            <a:r>
              <a:rPr lang="ru-RU" dirty="0" err="1" smtClean="0">
                <a:latin typeface="Arial" charset="0"/>
              </a:rPr>
              <a:t>from</a:t>
            </a:r>
            <a:r>
              <a:rPr lang="ru-RU" dirty="0" smtClean="0">
                <a:latin typeface="Arial" charset="0"/>
              </a:rPr>
              <a:t> </a:t>
            </a:r>
            <a:r>
              <a:rPr lang="ru-RU" dirty="0" err="1" smtClean="0">
                <a:latin typeface="Arial" charset="0"/>
              </a:rPr>
              <a:t>contaminated</a:t>
            </a:r>
            <a:r>
              <a:rPr lang="ru-RU" dirty="0" smtClean="0">
                <a:latin typeface="Arial" charset="0"/>
              </a:rPr>
              <a:t> </a:t>
            </a:r>
            <a:r>
              <a:rPr lang="ru-RU" dirty="0" err="1" smtClean="0">
                <a:latin typeface="Arial" charset="0"/>
              </a:rPr>
              <a:t>water</a:t>
            </a:r>
            <a:r>
              <a:rPr lang="ru-RU" dirty="0" smtClean="0">
                <a:latin typeface="Arial" charset="0"/>
              </a:rPr>
              <a:t>, </a:t>
            </a:r>
            <a:r>
              <a:rPr lang="ru-RU" dirty="0" err="1" smtClean="0">
                <a:latin typeface="Arial" charset="0"/>
              </a:rPr>
              <a:t>which</a:t>
            </a:r>
            <a:r>
              <a:rPr lang="ru-RU" dirty="0" smtClean="0">
                <a:latin typeface="Arial" charset="0"/>
              </a:rPr>
              <a:t> </a:t>
            </a:r>
            <a:r>
              <a:rPr lang="ru-RU" dirty="0" err="1" smtClean="0">
                <a:latin typeface="Arial" charset="0"/>
              </a:rPr>
              <a:t>then</a:t>
            </a:r>
            <a:r>
              <a:rPr lang="ru-RU" dirty="0" smtClean="0">
                <a:latin typeface="Arial" charset="0"/>
              </a:rPr>
              <a:t> </a:t>
            </a:r>
            <a:r>
              <a:rPr lang="ru-RU" dirty="0" err="1" smtClean="0">
                <a:latin typeface="Arial" charset="0"/>
              </a:rPr>
              <a:t>excyst</a:t>
            </a:r>
            <a:r>
              <a:rPr lang="ru-RU" dirty="0" smtClean="0">
                <a:latin typeface="Arial" charset="0"/>
              </a:rPr>
              <a:t>, </a:t>
            </a:r>
            <a:r>
              <a:rPr lang="ru-RU" dirty="0" err="1" smtClean="0">
                <a:latin typeface="Arial" charset="0"/>
              </a:rPr>
              <a:t>multiply</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colonize</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upper</a:t>
            </a:r>
            <a:r>
              <a:rPr lang="ru-RU" dirty="0" smtClean="0">
                <a:latin typeface="Arial" charset="0"/>
              </a:rPr>
              <a:t> </a:t>
            </a:r>
            <a:r>
              <a:rPr lang="ru-RU" dirty="0" err="1" smtClean="0">
                <a:latin typeface="Arial" charset="0"/>
              </a:rPr>
              <a:t>small</a:t>
            </a:r>
            <a:r>
              <a:rPr lang="ru-RU" dirty="0" smtClean="0">
                <a:latin typeface="Arial" charset="0"/>
              </a:rPr>
              <a:t> </a:t>
            </a:r>
            <a:r>
              <a:rPr lang="ru-RU" dirty="0" err="1" smtClean="0">
                <a:latin typeface="Arial" charset="0"/>
              </a:rPr>
              <a:t>bowel</a:t>
            </a:r>
            <a:r>
              <a:rPr lang="ru-RU" dirty="0" smtClean="0">
                <a:latin typeface="Arial" charset="0"/>
              </a:rPr>
              <a:t>. </a:t>
            </a:r>
            <a:r>
              <a:rPr lang="ru-RU" dirty="0" err="1" smtClean="0">
                <a:latin typeface="Arial" charset="0"/>
              </a:rPr>
              <a:t>Cysts</a:t>
            </a:r>
            <a:r>
              <a:rPr lang="ru-RU" dirty="0" smtClean="0">
                <a:latin typeface="Arial" charset="0"/>
              </a:rPr>
              <a:t> </a:t>
            </a:r>
            <a:r>
              <a:rPr lang="ru-RU" dirty="0" err="1" smtClean="0">
                <a:latin typeface="Arial" charset="0"/>
              </a:rPr>
              <a:t>are</a:t>
            </a:r>
            <a:r>
              <a:rPr lang="ru-RU" dirty="0" smtClean="0">
                <a:latin typeface="Arial" charset="0"/>
              </a:rPr>
              <a:t> </a:t>
            </a:r>
            <a:r>
              <a:rPr lang="ru-RU" dirty="0" err="1" smtClean="0">
                <a:latin typeface="Arial" charset="0"/>
              </a:rPr>
              <a:t>able</a:t>
            </a:r>
            <a:r>
              <a:rPr lang="ru-RU" dirty="0" smtClean="0">
                <a:latin typeface="Arial" charset="0"/>
              </a:rPr>
              <a:t> </a:t>
            </a:r>
            <a:r>
              <a:rPr lang="ru-RU" dirty="0" err="1" smtClean="0">
                <a:latin typeface="Arial" charset="0"/>
              </a:rPr>
              <a:t>to</a:t>
            </a:r>
            <a:r>
              <a:rPr lang="ru-RU" dirty="0" smtClean="0">
                <a:latin typeface="Arial" charset="0"/>
              </a:rPr>
              <a:t> </a:t>
            </a:r>
            <a:r>
              <a:rPr lang="ru-RU" dirty="0" err="1" smtClean="0">
                <a:latin typeface="Arial" charset="0"/>
              </a:rPr>
              <a:t>retain</a:t>
            </a:r>
            <a:r>
              <a:rPr lang="ru-RU" dirty="0" smtClean="0">
                <a:latin typeface="Arial" charset="0"/>
              </a:rPr>
              <a:t> </a:t>
            </a:r>
            <a:r>
              <a:rPr lang="ru-RU" dirty="0" err="1" smtClean="0">
                <a:latin typeface="Arial" charset="0"/>
              </a:rPr>
              <a:t>viability</a:t>
            </a:r>
            <a:r>
              <a:rPr lang="ru-RU" dirty="0" smtClean="0">
                <a:latin typeface="Arial" charset="0"/>
              </a:rPr>
              <a:t> </a:t>
            </a:r>
            <a:r>
              <a:rPr lang="ru-RU" dirty="0" err="1" smtClean="0">
                <a:latin typeface="Arial" charset="0"/>
              </a:rPr>
              <a:t>for</a:t>
            </a:r>
            <a:r>
              <a:rPr lang="ru-RU" dirty="0" smtClean="0">
                <a:latin typeface="Arial" charset="0"/>
              </a:rPr>
              <a:t> 2-3 </a:t>
            </a:r>
            <a:r>
              <a:rPr lang="ru-RU" dirty="0" err="1" smtClean="0">
                <a:latin typeface="Arial" charset="0"/>
              </a:rPr>
              <a:t>months</a:t>
            </a:r>
            <a:r>
              <a:rPr lang="ru-RU" dirty="0" smtClean="0">
                <a:latin typeface="Arial" charset="0"/>
              </a:rPr>
              <a:t> </a:t>
            </a:r>
            <a:r>
              <a:rPr lang="ru-RU" dirty="0" err="1" smtClean="0">
                <a:latin typeface="Arial" charset="0"/>
              </a:rPr>
              <a:t>in</a:t>
            </a:r>
            <a:r>
              <a:rPr lang="ru-RU" dirty="0" smtClean="0">
                <a:latin typeface="Arial" charset="0"/>
              </a:rPr>
              <a:t> </a:t>
            </a:r>
            <a:r>
              <a:rPr lang="ru-RU" dirty="0" err="1" smtClean="0">
                <a:latin typeface="Arial" charset="0"/>
              </a:rPr>
              <a:t>cold</a:t>
            </a:r>
            <a:r>
              <a:rPr lang="ru-RU" dirty="0" smtClean="0">
                <a:latin typeface="Arial" charset="0"/>
              </a:rPr>
              <a:t> </a:t>
            </a:r>
            <a:r>
              <a:rPr lang="ru-RU" dirty="0" err="1" smtClean="0">
                <a:latin typeface="Arial" charset="0"/>
              </a:rPr>
              <a:t>water</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the</a:t>
            </a:r>
            <a:r>
              <a:rPr lang="ru-RU" dirty="0" smtClean="0">
                <a:latin typeface="Arial" charset="0"/>
              </a:rPr>
              <a:t> </a:t>
            </a:r>
            <a:r>
              <a:rPr lang="ru-RU" dirty="0" err="1" smtClean="0">
                <a:latin typeface="Arial" charset="0"/>
              </a:rPr>
              <a:t>infective</a:t>
            </a:r>
            <a:r>
              <a:rPr lang="ru-RU" dirty="0" smtClean="0">
                <a:latin typeface="Arial" charset="0"/>
              </a:rPr>
              <a:t> </a:t>
            </a:r>
            <a:r>
              <a:rPr lang="ru-RU" dirty="0" err="1" smtClean="0">
                <a:latin typeface="Arial" charset="0"/>
              </a:rPr>
              <a:t>dose</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as</a:t>
            </a:r>
            <a:r>
              <a:rPr lang="ru-RU" dirty="0" smtClean="0">
                <a:latin typeface="Arial" charset="0"/>
              </a:rPr>
              <a:t> </a:t>
            </a:r>
            <a:r>
              <a:rPr lang="ru-RU" dirty="0" err="1" smtClean="0">
                <a:latin typeface="Arial" charset="0"/>
              </a:rPr>
              <a:t>low</a:t>
            </a:r>
            <a:r>
              <a:rPr lang="ru-RU" dirty="0" smtClean="0">
                <a:latin typeface="Arial" charset="0"/>
              </a:rPr>
              <a:t> </a:t>
            </a:r>
            <a:r>
              <a:rPr lang="ru-RU" dirty="0" err="1" smtClean="0">
                <a:latin typeface="Arial" charset="0"/>
              </a:rPr>
              <a:t>as</a:t>
            </a:r>
            <a:r>
              <a:rPr lang="ru-RU" dirty="0" smtClean="0">
                <a:latin typeface="Arial" charset="0"/>
              </a:rPr>
              <a:t> 10-25 </a:t>
            </a:r>
            <a:r>
              <a:rPr lang="ru-RU" dirty="0" err="1" smtClean="0">
                <a:latin typeface="Arial" charset="0"/>
              </a:rPr>
              <a:t>cysts.The</a:t>
            </a:r>
            <a:r>
              <a:rPr lang="ru-RU" dirty="0" smtClean="0">
                <a:latin typeface="Arial" charset="0"/>
              </a:rPr>
              <a:t> </a:t>
            </a:r>
            <a:r>
              <a:rPr lang="ru-RU" dirty="0" err="1" smtClean="0">
                <a:latin typeface="Arial" charset="0"/>
              </a:rPr>
              <a:t>exact</a:t>
            </a:r>
            <a:r>
              <a:rPr lang="ru-RU" dirty="0" smtClean="0">
                <a:latin typeface="Arial" charset="0"/>
              </a:rPr>
              <a:t> </a:t>
            </a:r>
            <a:r>
              <a:rPr lang="ru-RU" dirty="0" err="1" smtClean="0">
                <a:latin typeface="Arial" charset="0"/>
              </a:rPr>
              <a:t>pathophysiology</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unclear</a:t>
            </a:r>
            <a:r>
              <a:rPr lang="ru-RU" dirty="0" smtClean="0">
                <a:latin typeface="Arial" charset="0"/>
              </a:rPr>
              <a:t>.</a:t>
            </a:r>
          </a:p>
          <a:p>
            <a:pPr lvl="0" eaLnBrk="0" fontAlgn="base" hangingPunct="0">
              <a:spcBef>
                <a:spcPct val="0"/>
              </a:spcBef>
              <a:spcAft>
                <a:spcPct val="0"/>
              </a:spcAft>
            </a:pPr>
            <a:r>
              <a:rPr lang="ru-RU" dirty="0" err="1" smtClean="0">
                <a:latin typeface="Arial" charset="0"/>
              </a:rPr>
              <a:t>Most</a:t>
            </a:r>
            <a:r>
              <a:rPr lang="ru-RU" dirty="0" smtClean="0">
                <a:latin typeface="Arial" charset="0"/>
              </a:rPr>
              <a:t> </a:t>
            </a:r>
            <a:r>
              <a:rPr lang="ru-RU" dirty="0" err="1" smtClean="0">
                <a:latin typeface="Arial" charset="0"/>
              </a:rPr>
              <a:t>infections</a:t>
            </a:r>
            <a:r>
              <a:rPr lang="ru-RU" dirty="0" smtClean="0">
                <a:latin typeface="Arial" charset="0"/>
              </a:rPr>
              <a:t> </a:t>
            </a:r>
            <a:r>
              <a:rPr lang="ru-RU" dirty="0" err="1" smtClean="0">
                <a:latin typeface="Arial" charset="0"/>
              </a:rPr>
              <a:t>are</a:t>
            </a:r>
            <a:r>
              <a:rPr lang="ru-RU" dirty="0" smtClean="0">
                <a:latin typeface="Arial" charset="0"/>
              </a:rPr>
              <a:t> </a:t>
            </a:r>
            <a:r>
              <a:rPr lang="ru-RU" dirty="0" err="1" smtClean="0">
                <a:latin typeface="Arial" charset="0"/>
              </a:rPr>
              <a:t>asymptomatic</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asymptomatic</a:t>
            </a:r>
            <a:r>
              <a:rPr lang="ru-RU" dirty="0" smtClean="0">
                <a:latin typeface="Arial" charset="0"/>
              </a:rPr>
              <a:t> </a:t>
            </a:r>
            <a:r>
              <a:rPr lang="ru-RU" dirty="0" err="1" smtClean="0">
                <a:latin typeface="Arial" charset="0"/>
              </a:rPr>
              <a:t>carriage</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quite</a:t>
            </a:r>
            <a:r>
              <a:rPr lang="ru-RU" dirty="0" smtClean="0">
                <a:latin typeface="Arial" charset="0"/>
              </a:rPr>
              <a:t> </a:t>
            </a:r>
            <a:r>
              <a:rPr lang="ru-RU" dirty="0" err="1" smtClean="0">
                <a:latin typeface="Arial" charset="0"/>
              </a:rPr>
              <a:t>common</a:t>
            </a:r>
            <a:r>
              <a:rPr lang="ru-RU" dirty="0" smtClean="0">
                <a:latin typeface="Arial" charset="0"/>
              </a:rPr>
              <a:t>.</a:t>
            </a:r>
            <a:r>
              <a:rPr lang="en-US" dirty="0" smtClean="0">
                <a:latin typeface="Arial" charset="0"/>
              </a:rPr>
              <a:t> </a:t>
            </a:r>
            <a:r>
              <a:rPr lang="ru-RU" dirty="0" err="1" smtClean="0">
                <a:latin typeface="Arial" charset="0"/>
              </a:rPr>
              <a:t>Person-to-person</a:t>
            </a:r>
            <a:r>
              <a:rPr lang="ru-RU" dirty="0" smtClean="0">
                <a:latin typeface="Arial" charset="0"/>
              </a:rPr>
              <a:t> </a:t>
            </a:r>
            <a:r>
              <a:rPr lang="ru-RU" dirty="0" err="1" smtClean="0">
                <a:latin typeface="Arial" charset="0"/>
              </a:rPr>
              <a:t>transmission</a:t>
            </a:r>
            <a:r>
              <a:rPr lang="ru-RU" dirty="0" smtClean="0">
                <a:latin typeface="Arial" charset="0"/>
              </a:rPr>
              <a:t> </a:t>
            </a:r>
            <a:r>
              <a:rPr lang="ru-RU" dirty="0" err="1" smtClean="0">
                <a:latin typeface="Arial" charset="0"/>
              </a:rPr>
              <a:t>from</a:t>
            </a:r>
            <a:r>
              <a:rPr lang="ru-RU" dirty="0" smtClean="0">
                <a:latin typeface="Arial" charset="0"/>
              </a:rPr>
              <a:t> </a:t>
            </a:r>
            <a:r>
              <a:rPr lang="ru-RU" dirty="0" err="1" smtClean="0">
                <a:latin typeface="Arial" charset="0"/>
              </a:rPr>
              <a:t>poor</a:t>
            </a:r>
            <a:r>
              <a:rPr lang="ru-RU" dirty="0" smtClean="0">
                <a:latin typeface="Arial" charset="0"/>
              </a:rPr>
              <a:t> </a:t>
            </a:r>
            <a:r>
              <a:rPr lang="ru-RU" dirty="0" err="1" smtClean="0">
                <a:latin typeface="Arial" charset="0"/>
              </a:rPr>
              <a:t>hygiene</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sanitation</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a</a:t>
            </a:r>
            <a:r>
              <a:rPr lang="ru-RU" dirty="0" smtClean="0">
                <a:latin typeface="Arial" charset="0"/>
              </a:rPr>
              <a:t> </a:t>
            </a:r>
            <a:r>
              <a:rPr lang="ru-RU" dirty="0" err="1" smtClean="0">
                <a:latin typeface="Arial" charset="0"/>
              </a:rPr>
              <a:t>primary</a:t>
            </a:r>
            <a:r>
              <a:rPr lang="ru-RU" dirty="0" smtClean="0">
                <a:latin typeface="Arial" charset="0"/>
              </a:rPr>
              <a:t> </a:t>
            </a:r>
            <a:r>
              <a:rPr lang="ru-RU" dirty="0" err="1" smtClean="0">
                <a:latin typeface="Arial" charset="0"/>
              </a:rPr>
              <a:t>means</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infection</a:t>
            </a:r>
            <a:r>
              <a:rPr lang="ru-RU" dirty="0" smtClean="0">
                <a:latin typeface="Arial" charset="0"/>
              </a:rPr>
              <a:t>. </a:t>
            </a:r>
            <a:r>
              <a:rPr lang="ru-RU" dirty="0" err="1" smtClean="0">
                <a:latin typeface="Arial" charset="0"/>
              </a:rPr>
              <a:t>Symptomatic</a:t>
            </a:r>
            <a:r>
              <a:rPr lang="ru-RU" dirty="0" smtClean="0">
                <a:latin typeface="Arial" charset="0"/>
              </a:rPr>
              <a:t> </a:t>
            </a:r>
            <a:r>
              <a:rPr lang="ru-RU" dirty="0" err="1" smtClean="0">
                <a:latin typeface="Arial" charset="0"/>
              </a:rPr>
              <a:t>individuals</a:t>
            </a:r>
            <a:r>
              <a:rPr lang="ru-RU" dirty="0" smtClean="0">
                <a:latin typeface="Arial" charset="0"/>
              </a:rPr>
              <a:t> </a:t>
            </a:r>
            <a:r>
              <a:rPr lang="ru-RU" dirty="0" err="1" smtClean="0">
                <a:latin typeface="Arial" charset="0"/>
              </a:rPr>
              <a:t>may</a:t>
            </a:r>
            <a:r>
              <a:rPr lang="ru-RU" dirty="0" smtClean="0">
                <a:latin typeface="Arial" charset="0"/>
              </a:rPr>
              <a:t> </a:t>
            </a:r>
            <a:r>
              <a:rPr lang="ru-RU" dirty="0" err="1" smtClean="0">
                <a:latin typeface="Arial" charset="0"/>
              </a:rPr>
              <a:t>report</a:t>
            </a:r>
            <a:r>
              <a:rPr lang="ru-RU" dirty="0" smtClean="0">
                <a:latin typeface="Arial" charset="0"/>
              </a:rPr>
              <a:t> </a:t>
            </a:r>
            <a:r>
              <a:rPr lang="ru-RU" dirty="0" err="1" smtClean="0">
                <a:latin typeface="Arial" charset="0"/>
              </a:rPr>
              <a:t>explosive</a:t>
            </a:r>
            <a:r>
              <a:rPr lang="ru-RU" dirty="0" smtClean="0">
                <a:latin typeface="Arial" charset="0"/>
              </a:rPr>
              <a:t>, </a:t>
            </a:r>
            <a:r>
              <a:rPr lang="ru-RU" dirty="0" err="1" smtClean="0">
                <a:latin typeface="Arial" charset="0"/>
              </a:rPr>
              <a:t>watery</a:t>
            </a:r>
            <a:r>
              <a:rPr lang="ru-RU" dirty="0" smtClean="0">
                <a:latin typeface="Arial" charset="0"/>
              </a:rPr>
              <a:t> </a:t>
            </a:r>
            <a:r>
              <a:rPr lang="ru-RU" dirty="0" err="1" smtClean="0">
                <a:latin typeface="Arial" charset="0"/>
              </a:rPr>
              <a:t>diarrhea</a:t>
            </a:r>
            <a:r>
              <a:rPr lang="ru-RU" dirty="0" smtClean="0">
                <a:latin typeface="Arial" charset="0"/>
              </a:rPr>
              <a:t>; </a:t>
            </a:r>
            <a:r>
              <a:rPr lang="ru-RU" dirty="0" err="1" smtClean="0">
                <a:latin typeface="Arial" charset="0"/>
              </a:rPr>
              <a:t>abdominal</a:t>
            </a:r>
            <a:r>
              <a:rPr lang="ru-RU" dirty="0" smtClean="0">
                <a:latin typeface="Arial" charset="0"/>
              </a:rPr>
              <a:t> </a:t>
            </a:r>
            <a:r>
              <a:rPr lang="ru-RU" dirty="0" err="1" smtClean="0">
                <a:latin typeface="Arial" charset="0"/>
              </a:rPr>
              <a:t>cramps</a:t>
            </a:r>
            <a:r>
              <a:rPr lang="ru-RU" dirty="0" smtClean="0">
                <a:latin typeface="Arial" charset="0"/>
              </a:rPr>
              <a:t>; </a:t>
            </a:r>
            <a:r>
              <a:rPr lang="ru-RU" dirty="0" err="1" smtClean="0">
                <a:latin typeface="Arial" charset="0"/>
              </a:rPr>
              <a:t>foul</a:t>
            </a:r>
            <a:r>
              <a:rPr lang="ru-RU" dirty="0" smtClean="0">
                <a:latin typeface="Arial" charset="0"/>
              </a:rPr>
              <a:t> </a:t>
            </a:r>
            <a:r>
              <a:rPr lang="ru-RU" dirty="0" err="1" smtClean="0">
                <a:latin typeface="Arial" charset="0"/>
              </a:rPr>
              <a:t>flatus</a:t>
            </a:r>
            <a:r>
              <a:rPr lang="ru-RU" dirty="0" smtClean="0">
                <a:latin typeface="Arial" charset="0"/>
              </a:rPr>
              <a:t>; </a:t>
            </a:r>
            <a:r>
              <a:rPr lang="ru-RU" dirty="0" err="1" smtClean="0">
                <a:latin typeface="Arial" charset="0"/>
              </a:rPr>
              <a:t>vomiting</a:t>
            </a:r>
            <a:r>
              <a:rPr lang="ru-RU" dirty="0" smtClean="0">
                <a:latin typeface="Arial" charset="0"/>
              </a:rPr>
              <a:t>; </a:t>
            </a:r>
            <a:r>
              <a:rPr lang="ru-RU" dirty="0" err="1" smtClean="0">
                <a:latin typeface="Arial" charset="0"/>
              </a:rPr>
              <a:t>fever</a:t>
            </a:r>
            <a:r>
              <a:rPr lang="ru-RU" dirty="0" smtClean="0">
                <a:latin typeface="Arial" charset="0"/>
              </a:rPr>
              <a:t>; </a:t>
            </a:r>
            <a:r>
              <a:rPr lang="ru-RU" dirty="0" err="1" smtClean="0">
                <a:latin typeface="Arial" charset="0"/>
              </a:rPr>
              <a:t>malaise</a:t>
            </a:r>
            <a:r>
              <a:rPr lang="ru-RU" dirty="0" smtClean="0">
                <a:latin typeface="Arial" charset="0"/>
              </a:rPr>
              <a:t>; </a:t>
            </a:r>
            <a:r>
              <a:rPr lang="ru-RU" dirty="0" err="1" smtClean="0">
                <a:latin typeface="Arial" charset="0"/>
              </a:rPr>
              <a:t>anorexia</a:t>
            </a:r>
            <a:r>
              <a:rPr lang="ru-RU" dirty="0" smtClean="0">
                <a:latin typeface="Arial" charset="0"/>
              </a:rPr>
              <a:t>; </a:t>
            </a:r>
            <a:r>
              <a:rPr lang="ru-RU" dirty="0" err="1" smtClean="0">
                <a:latin typeface="Arial" charset="0"/>
              </a:rPr>
              <a:t>lactose</a:t>
            </a:r>
            <a:r>
              <a:rPr lang="ru-RU" dirty="0" smtClean="0">
                <a:latin typeface="Arial" charset="0"/>
              </a:rPr>
              <a:t> </a:t>
            </a:r>
            <a:r>
              <a:rPr lang="ru-RU" dirty="0" err="1" smtClean="0">
                <a:latin typeface="Arial" charset="0"/>
              </a:rPr>
              <a:t>intolerance</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weight</a:t>
            </a:r>
            <a:r>
              <a:rPr lang="ru-RU" dirty="0" smtClean="0">
                <a:latin typeface="Arial" charset="0"/>
              </a:rPr>
              <a:t> </a:t>
            </a:r>
            <a:r>
              <a:rPr lang="ru-RU" dirty="0" err="1" smtClean="0">
                <a:latin typeface="Arial" charset="0"/>
              </a:rPr>
              <a:t>loss</a:t>
            </a:r>
            <a:r>
              <a:rPr lang="en-US" dirty="0" smtClean="0">
                <a:latin typeface="Arial" charset="0"/>
              </a:rPr>
              <a:t>.</a:t>
            </a:r>
            <a:r>
              <a:rPr lang="ru-RU" dirty="0" err="1" smtClean="0">
                <a:latin typeface="Arial" charset="0"/>
              </a:rPr>
              <a:t>Symptoms</a:t>
            </a:r>
            <a:r>
              <a:rPr lang="ru-RU" dirty="0" smtClean="0">
                <a:latin typeface="Arial" charset="0"/>
              </a:rPr>
              <a:t> </a:t>
            </a:r>
            <a:r>
              <a:rPr lang="ru-RU" dirty="0" err="1" smtClean="0">
                <a:latin typeface="Arial" charset="0"/>
              </a:rPr>
              <a:t>may</a:t>
            </a:r>
            <a:r>
              <a:rPr lang="ru-RU" dirty="0" smtClean="0">
                <a:latin typeface="Arial" charset="0"/>
              </a:rPr>
              <a:t> </a:t>
            </a:r>
            <a:r>
              <a:rPr lang="ru-RU" dirty="0" err="1" smtClean="0">
                <a:latin typeface="Arial" charset="0"/>
              </a:rPr>
              <a:t>last</a:t>
            </a:r>
            <a:r>
              <a:rPr lang="ru-RU" dirty="0" smtClean="0">
                <a:latin typeface="Arial" charset="0"/>
              </a:rPr>
              <a:t> </a:t>
            </a:r>
            <a:r>
              <a:rPr lang="ru-RU" dirty="0" err="1" smtClean="0">
                <a:latin typeface="Arial" charset="0"/>
              </a:rPr>
              <a:t>for</a:t>
            </a:r>
            <a:r>
              <a:rPr lang="ru-RU" dirty="0" smtClean="0">
                <a:latin typeface="Arial" charset="0"/>
              </a:rPr>
              <a:t> </a:t>
            </a:r>
            <a:r>
              <a:rPr lang="ru-RU" dirty="0" err="1" smtClean="0">
                <a:latin typeface="Arial" charset="0"/>
              </a:rPr>
              <a:t>up</a:t>
            </a:r>
            <a:r>
              <a:rPr lang="ru-RU" dirty="0" smtClean="0">
                <a:latin typeface="Arial" charset="0"/>
              </a:rPr>
              <a:t> </a:t>
            </a:r>
            <a:r>
              <a:rPr lang="ru-RU" dirty="0" err="1" smtClean="0">
                <a:latin typeface="Arial" charset="0"/>
              </a:rPr>
              <a:t>to</a:t>
            </a:r>
            <a:r>
              <a:rPr lang="ru-RU" dirty="0" smtClean="0">
                <a:latin typeface="Arial" charset="0"/>
              </a:rPr>
              <a:t> 3 </a:t>
            </a:r>
            <a:r>
              <a:rPr lang="ru-RU" dirty="0" err="1" smtClean="0">
                <a:latin typeface="Arial" charset="0"/>
              </a:rPr>
              <a:t>weeks</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more</a:t>
            </a:r>
            <a:r>
              <a:rPr lang="ru-RU" dirty="0" smtClean="0">
                <a:latin typeface="Arial" charset="0"/>
              </a:rPr>
              <a:t> </a:t>
            </a:r>
            <a:r>
              <a:rPr lang="ru-RU" dirty="0" err="1" smtClean="0">
                <a:latin typeface="Arial" charset="0"/>
              </a:rPr>
              <a:t>than</a:t>
            </a:r>
            <a:r>
              <a:rPr lang="ru-RU" dirty="0" smtClean="0">
                <a:latin typeface="Arial" charset="0"/>
              </a:rPr>
              <a:t> 50% </a:t>
            </a:r>
            <a:r>
              <a:rPr lang="ru-RU" dirty="0" err="1" smtClean="0">
                <a:latin typeface="Arial" charset="0"/>
              </a:rPr>
              <a:t>of</a:t>
            </a:r>
            <a:r>
              <a:rPr lang="ru-RU" dirty="0" smtClean="0">
                <a:latin typeface="Arial" charset="0"/>
              </a:rPr>
              <a:t> </a:t>
            </a:r>
            <a:r>
              <a:rPr lang="ru-RU" dirty="0" err="1" smtClean="0">
                <a:latin typeface="Arial" charset="0"/>
              </a:rPr>
              <a:t>patients</a:t>
            </a:r>
            <a:r>
              <a:rPr lang="ru-RU" dirty="0" smtClean="0">
                <a:latin typeface="Arial" charset="0"/>
              </a:rPr>
              <a:t> </a:t>
            </a:r>
            <a:r>
              <a:rPr lang="ru-RU" dirty="0" err="1" smtClean="0">
                <a:latin typeface="Arial" charset="0"/>
              </a:rPr>
              <a:t>lose</a:t>
            </a:r>
            <a:r>
              <a:rPr lang="ru-RU" dirty="0" smtClean="0">
                <a:latin typeface="Arial" charset="0"/>
              </a:rPr>
              <a:t> </a:t>
            </a:r>
            <a:r>
              <a:rPr lang="ru-RU" dirty="0" err="1" smtClean="0">
                <a:latin typeface="Arial" charset="0"/>
              </a:rPr>
              <a:t>an</a:t>
            </a:r>
            <a:r>
              <a:rPr lang="ru-RU" dirty="0" smtClean="0">
                <a:latin typeface="Arial" charset="0"/>
              </a:rPr>
              <a:t> </a:t>
            </a:r>
            <a:r>
              <a:rPr lang="ru-RU" dirty="0" err="1" smtClean="0">
                <a:latin typeface="Arial" charset="0"/>
              </a:rPr>
              <a:t>average</a:t>
            </a:r>
            <a:r>
              <a:rPr lang="ru-RU" dirty="0" smtClean="0">
                <a:latin typeface="Arial" charset="0"/>
              </a:rPr>
              <a:t> </a:t>
            </a:r>
            <a:r>
              <a:rPr lang="ru-RU" dirty="0" err="1" smtClean="0">
                <a:latin typeface="Arial" charset="0"/>
              </a:rPr>
              <a:t>of</a:t>
            </a:r>
            <a:r>
              <a:rPr lang="ru-RU" dirty="0" smtClean="0">
                <a:latin typeface="Arial" charset="0"/>
              </a:rPr>
              <a:t> 10 </a:t>
            </a:r>
            <a:r>
              <a:rPr lang="ru-RU" dirty="0" err="1" smtClean="0">
                <a:latin typeface="Arial" charset="0"/>
              </a:rPr>
              <a:t>lb</a:t>
            </a:r>
            <a:r>
              <a:rPr lang="ru-RU" dirty="0" smtClean="0">
                <a:latin typeface="Arial" charset="0"/>
              </a:rPr>
              <a:t>. </a:t>
            </a:r>
            <a:r>
              <a:rPr lang="ru-RU" dirty="0" err="1" smtClean="0">
                <a:latin typeface="Arial" charset="0"/>
              </a:rPr>
              <a:t>Physical</a:t>
            </a:r>
            <a:r>
              <a:rPr lang="ru-RU" dirty="0" smtClean="0">
                <a:latin typeface="Arial" charset="0"/>
              </a:rPr>
              <a:t> </a:t>
            </a:r>
            <a:r>
              <a:rPr lang="ru-RU" dirty="0" err="1" smtClean="0">
                <a:latin typeface="Arial" charset="0"/>
              </a:rPr>
              <a:t>findings</a:t>
            </a:r>
            <a:r>
              <a:rPr lang="ru-RU" dirty="0" smtClean="0">
                <a:latin typeface="Arial" charset="0"/>
              </a:rPr>
              <a:t> </a:t>
            </a:r>
            <a:r>
              <a:rPr lang="ru-RU" dirty="0" err="1" smtClean="0">
                <a:latin typeface="Arial" charset="0"/>
              </a:rPr>
              <a:t>are</a:t>
            </a:r>
            <a:r>
              <a:rPr lang="ru-RU" dirty="0" smtClean="0">
                <a:latin typeface="Arial" charset="0"/>
              </a:rPr>
              <a:t> </a:t>
            </a:r>
            <a:r>
              <a:rPr lang="ru-RU" dirty="0" err="1" smtClean="0">
                <a:latin typeface="Arial" charset="0"/>
              </a:rPr>
              <a:t>typically</a:t>
            </a:r>
            <a:r>
              <a:rPr lang="ru-RU" dirty="0" smtClean="0">
                <a:latin typeface="Arial" charset="0"/>
              </a:rPr>
              <a:t> </a:t>
            </a:r>
            <a:r>
              <a:rPr lang="ru-RU" dirty="0" err="1" smtClean="0">
                <a:latin typeface="Arial" charset="0"/>
              </a:rPr>
              <a:t>unremarkable</a:t>
            </a:r>
            <a:r>
              <a:rPr lang="ru-RU" dirty="0" smtClean="0">
                <a:latin typeface="Arial" charset="0"/>
              </a:rPr>
              <a:t>, </a:t>
            </a:r>
            <a:r>
              <a:rPr lang="ru-RU" dirty="0" err="1" smtClean="0">
                <a:latin typeface="Arial" charset="0"/>
              </a:rPr>
              <a:t>and</a:t>
            </a:r>
            <a:r>
              <a:rPr lang="ru-RU" dirty="0" smtClean="0">
                <a:latin typeface="Arial" charset="0"/>
              </a:rPr>
              <a:t> </a:t>
            </a:r>
            <a:r>
              <a:rPr lang="ru-RU" dirty="0" err="1" smtClean="0">
                <a:latin typeface="Arial" charset="0"/>
              </a:rPr>
              <a:t>stools</a:t>
            </a:r>
            <a:r>
              <a:rPr lang="ru-RU" dirty="0" smtClean="0">
                <a:latin typeface="Arial" charset="0"/>
              </a:rPr>
              <a:t> </a:t>
            </a:r>
            <a:r>
              <a:rPr lang="ru-RU" dirty="0" err="1" smtClean="0">
                <a:latin typeface="Arial" charset="0"/>
              </a:rPr>
              <a:t>are</a:t>
            </a:r>
            <a:r>
              <a:rPr lang="ru-RU" dirty="0" smtClean="0">
                <a:latin typeface="Arial" charset="0"/>
              </a:rPr>
              <a:t> </a:t>
            </a:r>
            <a:r>
              <a:rPr lang="ru-RU" dirty="0" err="1" smtClean="0">
                <a:latin typeface="Arial" charset="0"/>
              </a:rPr>
              <a:t>usually</a:t>
            </a:r>
            <a:r>
              <a:rPr lang="ru-RU" dirty="0" smtClean="0">
                <a:latin typeface="Arial" charset="0"/>
              </a:rPr>
              <a:t> </a:t>
            </a:r>
            <a:r>
              <a:rPr lang="ru-RU" dirty="0" err="1" smtClean="0">
                <a:latin typeface="Arial" charset="0"/>
              </a:rPr>
              <a:t>heme</a:t>
            </a:r>
            <a:r>
              <a:rPr lang="ru-RU" dirty="0" smtClean="0">
                <a:latin typeface="Arial" charset="0"/>
              </a:rPr>
              <a:t> </a:t>
            </a:r>
            <a:r>
              <a:rPr lang="ru-RU" dirty="0" err="1" smtClean="0">
                <a:latin typeface="Arial" charset="0"/>
              </a:rPr>
              <a:t>negative</a:t>
            </a:r>
            <a:r>
              <a:rPr lang="ru-RU" dirty="0" smtClean="0">
                <a:latin typeface="Arial" charset="0"/>
              </a:rPr>
              <a:t>.</a:t>
            </a:r>
          </a:p>
          <a:p>
            <a:pPr lvl="0" eaLnBrk="0" fontAlgn="base" hangingPunct="0">
              <a:spcBef>
                <a:spcPct val="0"/>
              </a:spcBef>
              <a:spcAft>
                <a:spcPct val="0"/>
              </a:spcAft>
            </a:pPr>
            <a:r>
              <a:rPr lang="ru-RU" dirty="0" err="1" smtClean="0">
                <a:latin typeface="Arial" charset="0"/>
              </a:rPr>
              <a:t>The</a:t>
            </a:r>
            <a:r>
              <a:rPr lang="ru-RU" dirty="0" smtClean="0">
                <a:latin typeface="Arial" charset="0"/>
              </a:rPr>
              <a:t> </a:t>
            </a:r>
            <a:r>
              <a:rPr lang="ru-RU" dirty="0" err="1" smtClean="0">
                <a:latin typeface="Arial" charset="0"/>
              </a:rPr>
              <a:t>diagnosis</a:t>
            </a:r>
            <a:r>
              <a:rPr lang="ru-RU" dirty="0" smtClean="0">
                <a:latin typeface="Arial" charset="0"/>
              </a:rPr>
              <a:t> </a:t>
            </a:r>
            <a:r>
              <a:rPr lang="ru-RU" dirty="0" err="1" smtClean="0">
                <a:latin typeface="Arial" charset="0"/>
              </a:rPr>
              <a:t>is</a:t>
            </a:r>
            <a:r>
              <a:rPr lang="ru-RU" dirty="0" smtClean="0">
                <a:latin typeface="Arial" charset="0"/>
              </a:rPr>
              <a:t> </a:t>
            </a:r>
            <a:r>
              <a:rPr lang="ru-RU" dirty="0" err="1" smtClean="0">
                <a:latin typeface="Arial" charset="0"/>
              </a:rPr>
              <a:t>made</a:t>
            </a:r>
            <a:r>
              <a:rPr lang="ru-RU" dirty="0" smtClean="0">
                <a:latin typeface="Arial" charset="0"/>
              </a:rPr>
              <a:t> </a:t>
            </a:r>
            <a:r>
              <a:rPr lang="ru-RU" dirty="0" err="1" smtClean="0">
                <a:latin typeface="Arial" charset="0"/>
              </a:rPr>
              <a:t>by</a:t>
            </a:r>
            <a:r>
              <a:rPr lang="ru-RU" dirty="0" smtClean="0">
                <a:latin typeface="Arial" charset="0"/>
              </a:rPr>
              <a:t> </a:t>
            </a:r>
            <a:r>
              <a:rPr lang="ru-RU" dirty="0" err="1" smtClean="0">
                <a:latin typeface="Arial" charset="0"/>
              </a:rPr>
              <a:t>means</a:t>
            </a:r>
            <a:r>
              <a:rPr lang="ru-RU" dirty="0" smtClean="0">
                <a:latin typeface="Arial" charset="0"/>
              </a:rPr>
              <a:t> </a:t>
            </a:r>
            <a:r>
              <a:rPr lang="ru-RU" dirty="0" err="1" smtClean="0">
                <a:latin typeface="Arial" charset="0"/>
              </a:rPr>
              <a:t>of</a:t>
            </a:r>
            <a:r>
              <a:rPr lang="ru-RU" dirty="0" smtClean="0">
                <a:latin typeface="Arial" charset="0"/>
              </a:rPr>
              <a:t> </a:t>
            </a:r>
            <a:r>
              <a:rPr lang="ru-RU" dirty="0" err="1" smtClean="0">
                <a:latin typeface="Arial" charset="0"/>
              </a:rPr>
              <a:t>stool</a:t>
            </a:r>
            <a:r>
              <a:rPr lang="ru-RU" dirty="0" smtClean="0">
                <a:latin typeface="Arial" charset="0"/>
              </a:rPr>
              <a:t> </a:t>
            </a:r>
            <a:r>
              <a:rPr lang="ru-RU" dirty="0" err="1" smtClean="0">
                <a:latin typeface="Arial" charset="0"/>
              </a:rPr>
              <a:t>examination</a:t>
            </a:r>
            <a:r>
              <a:rPr lang="ru-RU" dirty="0" smtClean="0">
                <a:latin typeface="Arial" charset="0"/>
              </a:rPr>
              <a:t> </a:t>
            </a:r>
            <a:r>
              <a:rPr lang="ru-RU" dirty="0" err="1" smtClean="0">
                <a:latin typeface="Arial" charset="0"/>
              </a:rPr>
              <a:t>for</a:t>
            </a:r>
            <a:r>
              <a:rPr lang="ru-RU" dirty="0" smtClean="0">
                <a:latin typeface="Arial" charset="0"/>
              </a:rPr>
              <a:t> </a:t>
            </a:r>
            <a:r>
              <a:rPr lang="ru-RU" dirty="0" err="1" smtClean="0">
                <a:latin typeface="Arial" charset="0"/>
              </a:rPr>
              <a:t>cysts</a:t>
            </a:r>
            <a:r>
              <a:rPr lang="ru-RU" dirty="0" smtClean="0">
                <a:latin typeface="Arial" charset="0"/>
              </a:rPr>
              <a:t> </a:t>
            </a:r>
            <a:r>
              <a:rPr lang="ru-RU" dirty="0" err="1" smtClean="0">
                <a:latin typeface="Arial" charset="0"/>
              </a:rPr>
              <a:t>or</a:t>
            </a:r>
            <a:r>
              <a:rPr lang="ru-RU" dirty="0" smtClean="0">
                <a:latin typeface="Arial" charset="0"/>
              </a:rPr>
              <a:t> </a:t>
            </a:r>
            <a:r>
              <a:rPr lang="ru-RU" dirty="0" err="1" smtClean="0">
                <a:latin typeface="Arial" charset="0"/>
              </a:rPr>
              <a:t>trophozoites</a:t>
            </a:r>
            <a:r>
              <a:rPr lang="en-US" dirty="0" smtClean="0">
                <a:latin typeface="Arial" charset="0"/>
              </a:rPr>
              <a:t>.</a:t>
            </a:r>
            <a:endParaRPr lang="uk-UA" dirty="0"/>
          </a:p>
        </p:txBody>
      </p:sp>
      <p:sp>
        <p:nvSpPr>
          <p:cNvPr id="6" name="Прямокутник 5"/>
          <p:cNvSpPr/>
          <p:nvPr/>
        </p:nvSpPr>
        <p:spPr>
          <a:xfrm>
            <a:off x="799200" y="4931876"/>
            <a:ext cx="2146742" cy="369332"/>
          </a:xfrm>
          <a:prstGeom prst="rect">
            <a:avLst/>
          </a:prstGeom>
        </p:spPr>
        <p:txBody>
          <a:bodyPr wrap="none">
            <a:spAutoFit/>
          </a:bodyPr>
          <a:lstStyle/>
          <a:p>
            <a:r>
              <a:rPr lang="en-US" i="1" dirty="0" err="1" smtClean="0"/>
              <a:t>Giardia</a:t>
            </a:r>
            <a:r>
              <a:rPr lang="en-US" i="1" dirty="0" smtClean="0"/>
              <a:t> </a:t>
            </a:r>
            <a:r>
              <a:rPr lang="en-US" i="1" dirty="0" err="1" smtClean="0"/>
              <a:t>lamblia</a:t>
            </a:r>
            <a:r>
              <a:rPr lang="en-US" i="1" dirty="0" smtClean="0"/>
              <a:t>, </a:t>
            </a:r>
            <a:r>
              <a:rPr lang="en-US" dirty="0" smtClean="0"/>
              <a:t>SEM</a:t>
            </a:r>
            <a:endParaRPr lang="uk-UA"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7200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Adhesive disc</a:t>
            </a:r>
            <a:endParaRPr lang="ru-RU" dirty="0"/>
          </a:p>
        </p:txBody>
      </p:sp>
      <p:pic>
        <p:nvPicPr>
          <p:cNvPr id="4" name="Содержимое 3" descr="disk_sm.JPG"/>
          <p:cNvPicPr>
            <a:picLocks noGrp="1" noChangeAspect="1"/>
          </p:cNvPicPr>
          <p:nvPr>
            <p:ph idx="1"/>
          </p:nvPr>
        </p:nvPicPr>
        <p:blipFill>
          <a:blip r:embed="rId2" cstate="print"/>
          <a:stretch>
            <a:fillRect/>
          </a:stretch>
        </p:blipFill>
        <p:spPr>
          <a:xfrm>
            <a:off x="2843808" y="836712"/>
            <a:ext cx="3658898" cy="2924541"/>
          </a:xfrm>
        </p:spPr>
      </p:pic>
      <p:sp>
        <p:nvSpPr>
          <p:cNvPr id="5" name="Прямоугольник 4"/>
          <p:cNvSpPr/>
          <p:nvPr/>
        </p:nvSpPr>
        <p:spPr>
          <a:xfrm>
            <a:off x="755576" y="3789041"/>
            <a:ext cx="8388424" cy="2585323"/>
          </a:xfrm>
          <a:prstGeom prst="rect">
            <a:avLst/>
          </a:prstGeom>
        </p:spPr>
        <p:txBody>
          <a:bodyPr wrap="square">
            <a:spAutoFit/>
          </a:bodyPr>
          <a:lstStyle/>
          <a:p>
            <a:r>
              <a:rPr lang="en-US" dirty="0" smtClean="0"/>
              <a:t>The adhesive disk appears to be a relatively rigid structure and striations are evident by transmission electron microscopy. These striations are the result of microtubules (</a:t>
            </a:r>
            <a:r>
              <a:rPr lang="en-US" dirty="0" err="1" smtClean="0"/>
              <a:t>mT</a:t>
            </a:r>
            <a:r>
              <a:rPr lang="en-US" dirty="0" smtClean="0"/>
              <a:t>) and a unique </a:t>
            </a:r>
            <a:r>
              <a:rPr lang="en-US" dirty="0" err="1" smtClean="0"/>
              <a:t>cytoskeletal</a:t>
            </a:r>
            <a:r>
              <a:rPr lang="en-US" dirty="0" smtClean="0"/>
              <a:t> element called </a:t>
            </a:r>
            <a:r>
              <a:rPr lang="en-US" dirty="0" err="1" smtClean="0"/>
              <a:t>microribbons</a:t>
            </a:r>
            <a:r>
              <a:rPr lang="en-US" dirty="0" smtClean="0"/>
              <a:t> (</a:t>
            </a:r>
            <a:r>
              <a:rPr lang="en-US" dirty="0" err="1" smtClean="0"/>
              <a:t>mR</a:t>
            </a:r>
            <a:r>
              <a:rPr lang="en-US" dirty="0" smtClean="0"/>
              <a:t>). </a:t>
            </a:r>
            <a:r>
              <a:rPr lang="en-US" dirty="0" err="1" smtClean="0"/>
              <a:t>Microribbons</a:t>
            </a:r>
            <a:r>
              <a:rPr lang="en-US" dirty="0" smtClean="0"/>
              <a:t> are long flattened structures and each </a:t>
            </a:r>
            <a:r>
              <a:rPr lang="en-US" dirty="0" err="1" smtClean="0"/>
              <a:t>microribbon</a:t>
            </a:r>
            <a:r>
              <a:rPr lang="en-US" dirty="0" smtClean="0"/>
              <a:t> is associated with a microtubule. The combined microtubule-</a:t>
            </a:r>
            <a:r>
              <a:rPr lang="en-US" dirty="0" err="1" smtClean="0"/>
              <a:t>microribbon</a:t>
            </a:r>
            <a:r>
              <a:rPr lang="en-US" dirty="0" smtClean="0"/>
              <a:t> structure are arranged in concentric rows that form a flatten spiral with minimal overlap. The outer rim of the adhesive disk, called the lateral crest, contains components of the </a:t>
            </a:r>
            <a:r>
              <a:rPr lang="en-US" dirty="0" err="1" smtClean="0"/>
              <a:t>actin</a:t>
            </a:r>
            <a:r>
              <a:rPr lang="en-US" dirty="0" smtClean="0"/>
              <a:t>-myosin cytoskeleton. Typically </a:t>
            </a:r>
            <a:r>
              <a:rPr lang="en-US" i="1" dirty="0" err="1" smtClean="0"/>
              <a:t>Giardia</a:t>
            </a:r>
            <a:r>
              <a:rPr lang="en-US" dirty="0" smtClean="0"/>
              <a:t> is non-invasive and often results in </a:t>
            </a:r>
            <a:r>
              <a:rPr lang="en-US" b="1" dirty="0" smtClean="0"/>
              <a:t>asymptomatic</a:t>
            </a:r>
            <a:r>
              <a:rPr lang="en-US" dirty="0" smtClean="0"/>
              <a:t> infections. </a:t>
            </a:r>
            <a:r>
              <a:rPr lang="en-US" b="1" dirty="0" smtClean="0"/>
              <a:t>Symptomatic</a:t>
            </a:r>
            <a:r>
              <a:rPr lang="en-US" dirty="0" smtClean="0"/>
              <a:t> </a:t>
            </a:r>
            <a:r>
              <a:rPr lang="en-US" dirty="0" err="1" smtClean="0"/>
              <a:t>giardiasis</a:t>
            </a:r>
            <a:r>
              <a:rPr lang="en-US" dirty="0" smtClean="0"/>
              <a:t> is characterized by acute or chronic diarrhea and/or other gastro-intestinal manifestations.</a:t>
            </a:r>
            <a:endParaRPr lang="ru-RU"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gl_cyst.gif"/>
          <p:cNvPicPr>
            <a:picLocks noGrp="1" noChangeAspect="1"/>
          </p:cNvPicPr>
          <p:nvPr>
            <p:ph idx="1"/>
          </p:nvPr>
        </p:nvPicPr>
        <p:blipFill>
          <a:blip r:embed="rId2" cstate="print"/>
          <a:stretch>
            <a:fillRect/>
          </a:stretch>
        </p:blipFill>
        <p:spPr>
          <a:xfrm>
            <a:off x="3524250" y="44624"/>
            <a:ext cx="2095500" cy="2514600"/>
          </a:xfrm>
        </p:spPr>
      </p:pic>
      <p:sp>
        <p:nvSpPr>
          <p:cNvPr id="5" name="Прямоугольник 4"/>
          <p:cNvSpPr/>
          <p:nvPr/>
        </p:nvSpPr>
        <p:spPr>
          <a:xfrm>
            <a:off x="0" y="2564904"/>
            <a:ext cx="9144000" cy="4154984"/>
          </a:xfrm>
          <a:prstGeom prst="rect">
            <a:avLst/>
          </a:prstGeom>
        </p:spPr>
        <p:txBody>
          <a:bodyPr wrap="square">
            <a:spAutoFit/>
          </a:bodyPr>
          <a:lstStyle/>
          <a:p>
            <a:r>
              <a:rPr lang="en-US" dirty="0" smtClean="0"/>
              <a:t>        </a:t>
            </a:r>
            <a:r>
              <a:rPr lang="en-US" sz="2200" dirty="0" smtClean="0"/>
              <a:t>After cyst wall formation the parasite undergoes </a:t>
            </a:r>
            <a:r>
              <a:rPr lang="en-US" sz="2200" b="1" dirty="0" smtClean="0"/>
              <a:t>one round of nuclear division without </a:t>
            </a:r>
            <a:r>
              <a:rPr lang="en-US" sz="2200" b="1" dirty="0" err="1" smtClean="0"/>
              <a:t>cytokinesis</a:t>
            </a:r>
            <a:r>
              <a:rPr lang="en-US" sz="2200" dirty="0" smtClean="0"/>
              <a:t> resulting in 4 nuclei. These 4 nuclei (Nu) are usually located at the anterior end of the cyst . The </a:t>
            </a:r>
            <a:r>
              <a:rPr lang="en-US" sz="2200" b="1" dirty="0" smtClean="0"/>
              <a:t>flagella and adhesive disk are lost as the cyst matures</a:t>
            </a:r>
            <a:r>
              <a:rPr lang="en-US" sz="2200" dirty="0" smtClean="0"/>
              <a:t>, but the </a:t>
            </a:r>
            <a:r>
              <a:rPr lang="en-US" sz="2200" b="1" dirty="0" err="1" smtClean="0"/>
              <a:t>axonemes</a:t>
            </a:r>
            <a:r>
              <a:rPr lang="en-US" sz="2200" dirty="0" smtClean="0"/>
              <a:t> (Ax) and </a:t>
            </a:r>
            <a:r>
              <a:rPr lang="en-US" sz="2200" b="1" dirty="0" smtClean="0"/>
              <a:t>median bodies </a:t>
            </a:r>
            <a:r>
              <a:rPr lang="en-US" sz="2200" dirty="0" smtClean="0"/>
              <a:t>(MB) persist. The distinctive fibrils (</a:t>
            </a:r>
            <a:r>
              <a:rPr lang="en-US" sz="2200" dirty="0" err="1" smtClean="0"/>
              <a:t>ie</a:t>
            </a:r>
            <a:r>
              <a:rPr lang="en-US" sz="2200" dirty="0" smtClean="0"/>
              <a:t>, </a:t>
            </a:r>
            <a:r>
              <a:rPr lang="en-US" sz="2200" b="1" dirty="0" err="1" smtClean="0"/>
              <a:t>axonemes</a:t>
            </a:r>
            <a:r>
              <a:rPr lang="en-US" sz="2200" dirty="0" smtClean="0"/>
              <a:t>), which extend across the length of the cyst, are used for </a:t>
            </a:r>
            <a:r>
              <a:rPr lang="en-US" sz="2200" i="1" dirty="0" err="1" smtClean="0"/>
              <a:t>Giardia</a:t>
            </a:r>
            <a:r>
              <a:rPr lang="en-US" sz="2200" dirty="0" smtClean="0"/>
              <a:t> definite </a:t>
            </a:r>
            <a:r>
              <a:rPr lang="en-US" sz="2200" b="1" dirty="0" smtClean="0"/>
              <a:t>identification</a:t>
            </a:r>
            <a:r>
              <a:rPr lang="en-US" sz="2200" dirty="0" smtClean="0"/>
              <a:t>. The cysts are oval shaped 11-14 × 6-10 µm. </a:t>
            </a:r>
          </a:p>
          <a:p>
            <a:r>
              <a:rPr lang="en-US" sz="2200" dirty="0" smtClean="0"/>
              <a:t>        The </a:t>
            </a:r>
            <a:r>
              <a:rPr lang="en-US" sz="2200" i="1" dirty="0" err="1" smtClean="0"/>
              <a:t>Giardia</a:t>
            </a:r>
            <a:r>
              <a:rPr lang="en-US" sz="2200" dirty="0" smtClean="0"/>
              <a:t> cysts have a well-defined wall (CW) which is often set apart from the cytoplasm of the parasite. The cysts are passed in the feces and can survive for up to </a:t>
            </a:r>
            <a:r>
              <a:rPr lang="en-US" sz="2200" b="1" dirty="0" smtClean="0"/>
              <a:t>3 months </a:t>
            </a:r>
            <a:r>
              <a:rPr lang="en-US" sz="2200" dirty="0" smtClean="0"/>
              <a:t>under appropriate temperature and moisture conditions. Mature cysts are infective to the next host that happens to ingest them, thus completing the life cycle. </a:t>
            </a:r>
            <a:endParaRPr lang="ru-RU" sz="2200"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4624"/>
            <a:ext cx="8229600" cy="5760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LIFE CYCLE AND MORPHOLOGY</a:t>
            </a:r>
            <a:br>
              <a:rPr lang="en-US" b="1" dirty="0" smtClean="0"/>
            </a:br>
            <a:endParaRPr lang="ru-RU" dirty="0"/>
          </a:p>
        </p:txBody>
      </p:sp>
      <p:sp>
        <p:nvSpPr>
          <p:cNvPr id="3" name="Содержимое 2"/>
          <p:cNvSpPr>
            <a:spLocks noGrp="1"/>
          </p:cNvSpPr>
          <p:nvPr>
            <p:ph idx="1"/>
          </p:nvPr>
        </p:nvSpPr>
        <p:spPr>
          <a:xfrm>
            <a:off x="0" y="764704"/>
            <a:ext cx="9144000" cy="6093296"/>
          </a:xfrm>
        </p:spPr>
        <p:txBody>
          <a:bodyPr>
            <a:normAutofit fontScale="70000" lnSpcReduction="20000"/>
          </a:bodyPr>
          <a:lstStyle/>
          <a:p>
            <a:r>
              <a:rPr lang="en-US" b="1" dirty="0" smtClean="0"/>
              <a:t>The food or water contamination </a:t>
            </a:r>
            <a:r>
              <a:rPr lang="en-US" dirty="0" smtClean="0"/>
              <a:t>by feces correlates with transmission. For ex., </a:t>
            </a:r>
            <a:r>
              <a:rPr lang="en-US" dirty="0" err="1" smtClean="0"/>
              <a:t>giardiasis</a:t>
            </a:r>
            <a:r>
              <a:rPr lang="en-US" dirty="0" smtClean="0"/>
              <a:t> is especially prevalent in children and particularly those children in collectives. Poor sanitation results  in higher levels of </a:t>
            </a:r>
            <a:r>
              <a:rPr lang="en-US" dirty="0" err="1" smtClean="0"/>
              <a:t>giardiasis</a:t>
            </a:r>
            <a:r>
              <a:rPr lang="en-US" dirty="0" smtClean="0"/>
              <a:t>, and water-borne outbreaks due to inadequate water treatment have also been documented. Backpackers in areas of no human habitation are believed to acquire from drinking from streams and some data suggest that beavers are the reservoir. </a:t>
            </a:r>
          </a:p>
          <a:p>
            <a:r>
              <a:rPr lang="en-US" b="1" dirty="0" err="1" smtClean="0"/>
              <a:t>Zoonotic</a:t>
            </a:r>
            <a:r>
              <a:rPr lang="en-US" b="1" dirty="0" smtClean="0"/>
              <a:t> transmission </a:t>
            </a:r>
            <a:r>
              <a:rPr lang="en-US" dirty="0" smtClean="0"/>
              <a:t>of </a:t>
            </a:r>
            <a:r>
              <a:rPr lang="en-US" i="1" dirty="0" err="1" smtClean="0"/>
              <a:t>Giardia</a:t>
            </a:r>
            <a:r>
              <a:rPr lang="en-US" dirty="0" smtClean="0"/>
              <a:t> is controversial and has not been unambiguously demonstrated. It is not clear whether </a:t>
            </a:r>
            <a:r>
              <a:rPr lang="en-US" i="1" dirty="0" smtClean="0"/>
              <a:t>G. </a:t>
            </a:r>
            <a:r>
              <a:rPr lang="en-US" i="1" dirty="0" err="1" smtClean="0"/>
              <a:t>lamblia</a:t>
            </a:r>
            <a:r>
              <a:rPr lang="en-US" dirty="0" smtClean="0"/>
              <a:t> represents a single species capable of infecting a wide range of animals, or whether each host has their own 'pet' </a:t>
            </a:r>
            <a:r>
              <a:rPr lang="en-US" i="1" dirty="0" err="1" smtClean="0"/>
              <a:t>Giardia</a:t>
            </a:r>
            <a:r>
              <a:rPr lang="en-US" dirty="0" smtClean="0"/>
              <a:t>. Evidence indicating that </a:t>
            </a:r>
            <a:r>
              <a:rPr lang="en-US" i="1" dirty="0" err="1" smtClean="0"/>
              <a:t>Giardia</a:t>
            </a:r>
            <a:r>
              <a:rPr lang="en-US" dirty="0" smtClean="0"/>
              <a:t> transmission between dogs and humans is quite rare favors the latter. Molecular evidence suggests that some isolates exhibit narrow host ranges whereas others exhibit wide host ranges. </a:t>
            </a:r>
          </a:p>
          <a:p>
            <a:pPr>
              <a:buNone/>
            </a:pPr>
            <a:r>
              <a:rPr lang="en-US" dirty="0" smtClean="0"/>
              <a:t>	Regardless of whether </a:t>
            </a:r>
            <a:r>
              <a:rPr lang="en-US" dirty="0" err="1" smtClean="0"/>
              <a:t>zoonotic</a:t>
            </a:r>
            <a:r>
              <a:rPr lang="en-US" dirty="0" smtClean="0"/>
              <a:t> transmission is possible, </a:t>
            </a:r>
          </a:p>
          <a:p>
            <a:r>
              <a:rPr lang="en-US" b="1" dirty="0" smtClean="0"/>
              <a:t>person-to-person transmission</a:t>
            </a:r>
            <a:r>
              <a:rPr lang="en-US" dirty="0" smtClean="0"/>
              <a:t> is the most prevalent mode of transmission and the risk factors are close human contact combined with unhygienic conditions.</a:t>
            </a:r>
            <a:endParaRPr lang="ru-RU" dirty="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4860032" cy="5486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Life cycle</a:t>
            </a:r>
            <a:endParaRPr lang="uk-UA" dirty="0"/>
          </a:p>
        </p:txBody>
      </p:sp>
      <p:pic>
        <p:nvPicPr>
          <p:cNvPr id="4" name="Місце для вмісту 3" descr="giardia-intestinalis-life-cycle.gif"/>
          <p:cNvPicPr>
            <a:picLocks noGrp="1" noChangeAspect="1"/>
          </p:cNvPicPr>
          <p:nvPr>
            <p:ph idx="1"/>
          </p:nvPr>
        </p:nvPicPr>
        <p:blipFill>
          <a:blip r:embed="rId2" cstate="print"/>
          <a:stretch>
            <a:fillRect/>
          </a:stretch>
        </p:blipFill>
        <p:spPr>
          <a:xfrm>
            <a:off x="0" y="836712"/>
            <a:ext cx="5009604" cy="5757484"/>
          </a:xfrm>
        </p:spPr>
      </p:pic>
      <p:sp>
        <p:nvSpPr>
          <p:cNvPr id="5" name="Прямокутник 4"/>
          <p:cNvSpPr/>
          <p:nvPr/>
        </p:nvSpPr>
        <p:spPr>
          <a:xfrm>
            <a:off x="4932040" y="-27384"/>
            <a:ext cx="4211960" cy="7017306"/>
          </a:xfrm>
          <a:prstGeom prst="rect">
            <a:avLst/>
          </a:prstGeom>
        </p:spPr>
        <p:txBody>
          <a:bodyPr wrap="square">
            <a:spAutoFit/>
          </a:bodyPr>
          <a:lstStyle/>
          <a:p>
            <a:r>
              <a:rPr lang="en-US" i="1" dirty="0" err="1" smtClean="0"/>
              <a:t>Giardia</a:t>
            </a:r>
            <a:r>
              <a:rPr lang="en-US" i="1" dirty="0" smtClean="0"/>
              <a:t> </a:t>
            </a:r>
            <a:r>
              <a:rPr lang="en-US" i="1" dirty="0" err="1" smtClean="0"/>
              <a:t>intestinalis</a:t>
            </a:r>
            <a:r>
              <a:rPr lang="en-US" dirty="0" smtClean="0"/>
              <a:t> lives as active </a:t>
            </a:r>
            <a:r>
              <a:rPr lang="en-US" dirty="0" err="1" smtClean="0"/>
              <a:t>trophozoites</a:t>
            </a:r>
            <a:r>
              <a:rPr lang="en-US" dirty="0" smtClean="0"/>
              <a:t> in the small intestine. Some </a:t>
            </a:r>
            <a:r>
              <a:rPr lang="en-US" dirty="0" err="1" smtClean="0"/>
              <a:t>trophozoites</a:t>
            </a:r>
            <a:r>
              <a:rPr lang="en-US" dirty="0" smtClean="0"/>
              <a:t> </a:t>
            </a:r>
            <a:r>
              <a:rPr lang="en-US" dirty="0" err="1" smtClean="0"/>
              <a:t>encyst</a:t>
            </a:r>
            <a:r>
              <a:rPr lang="en-US" dirty="0" smtClean="0"/>
              <a:t> into cysts which are released in a bowel movement. The feces might contaminate soil, water, food or surfaces such as bathroom sinks. The cyst has a protective shell and it can survive in the environment for many weeks (in cold water many months). You become infected after accidentally swallowing the microscopic cysts. Each cyst releases two </a:t>
            </a:r>
            <a:r>
              <a:rPr lang="en-US" dirty="0" err="1" smtClean="0"/>
              <a:t>trophozoites</a:t>
            </a:r>
            <a:r>
              <a:rPr lang="en-US" dirty="0" smtClean="0"/>
              <a:t> in the small intestine. They remain in the lumen where they can feed freely or attached to the mucosa by a ventral sucking disk. After eating enough, they go through another transformation and multiply by binary fission. The </a:t>
            </a:r>
            <a:r>
              <a:rPr lang="en-US" dirty="0" err="1" smtClean="0"/>
              <a:t>trophozoites</a:t>
            </a:r>
            <a:r>
              <a:rPr lang="en-US" dirty="0" smtClean="0"/>
              <a:t> </a:t>
            </a:r>
            <a:r>
              <a:rPr lang="en-US" dirty="0" err="1" smtClean="0"/>
              <a:t>encyst</a:t>
            </a:r>
            <a:r>
              <a:rPr lang="en-US" dirty="0" smtClean="0"/>
              <a:t> as they move towards the colon. Cysts are found more often in firm stool whereas both </a:t>
            </a:r>
            <a:r>
              <a:rPr lang="en-US" dirty="0" err="1" smtClean="0"/>
              <a:t>trophozoites</a:t>
            </a:r>
            <a:r>
              <a:rPr lang="en-US" dirty="0" smtClean="0"/>
              <a:t> and cysts are present in loose stool. Because the cysts become infective almost instantly after being passed out, the disease can be transmitted during anal-oral-sexual intercourse.</a:t>
            </a:r>
            <a:endParaRPr lang="uk-U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7008</TotalTime>
  <Words>24110</Words>
  <Application>Microsoft Office PowerPoint</Application>
  <PresentationFormat>Екран (4:3)</PresentationFormat>
  <Paragraphs>848</Paragraphs>
  <Slides>167</Slides>
  <Notes>0</Notes>
  <HiddenSlides>0</HiddenSlides>
  <MMClips>0</MMClips>
  <ScaleCrop>false</ScaleCrop>
  <HeadingPairs>
    <vt:vector size="4" baseType="variant">
      <vt:variant>
        <vt:lpstr>Тема</vt:lpstr>
      </vt:variant>
      <vt:variant>
        <vt:i4>1</vt:i4>
      </vt:variant>
      <vt:variant>
        <vt:lpstr>Заголовки слайдів</vt:lpstr>
      </vt:variant>
      <vt:variant>
        <vt:i4>167</vt:i4>
      </vt:variant>
    </vt:vector>
  </HeadingPairs>
  <TitlesOfParts>
    <vt:vector size="168" baseType="lpstr">
      <vt:lpstr>Тема Office</vt:lpstr>
      <vt:lpstr>Definitions:</vt:lpstr>
      <vt:lpstr>Routes by which humans acquire parasitic infections</vt:lpstr>
      <vt:lpstr>Ascaris lumbricoides (ascariasis) </vt:lpstr>
      <vt:lpstr>  Ascaris lumbricoides Life Cycle </vt:lpstr>
      <vt:lpstr>Ascaris lumbricoides</vt:lpstr>
      <vt:lpstr> Hookworms </vt:lpstr>
      <vt:lpstr>Hookworms</vt:lpstr>
      <vt:lpstr> Life cycle of  intestinal hookworm  </vt:lpstr>
      <vt:lpstr> Life cycle of cutaneous hookwarm larval migrans </vt:lpstr>
      <vt:lpstr>Clinical Presentation</vt:lpstr>
      <vt:lpstr> Intestinal trematodes </vt:lpstr>
      <vt:lpstr>Fasciola hepatica life cycle </vt:lpstr>
      <vt:lpstr>Life cycle of Fasciola hepatica</vt:lpstr>
      <vt:lpstr>Diagnosis, symptoms &amp; treatment of fasciolopsiasis</vt:lpstr>
      <vt:lpstr>Fasciolopsis buski</vt:lpstr>
      <vt:lpstr> Fasciolopsis buski  </vt:lpstr>
      <vt:lpstr> Fasciolopsis buski  </vt:lpstr>
      <vt:lpstr>Life cycle of Fasciolopsis buski</vt:lpstr>
      <vt:lpstr>Symptoms, diagnosis, treatment</vt:lpstr>
      <vt:lpstr>Protozoan Parasites of Humans</vt:lpstr>
      <vt:lpstr>Protozoan Parasites of Humans</vt:lpstr>
      <vt:lpstr>Protozoan Parasites of Humans</vt:lpstr>
      <vt:lpstr>Entamoeba histolytica</vt:lpstr>
      <vt:lpstr>Слайд 24</vt:lpstr>
      <vt:lpstr>Слайд 25</vt:lpstr>
      <vt:lpstr>Слайд 26</vt:lpstr>
      <vt:lpstr>Severe Entamoeba histolytica infections </vt:lpstr>
      <vt:lpstr>Prevention </vt:lpstr>
      <vt:lpstr>Diagnosis</vt:lpstr>
      <vt:lpstr>Dientamoeba fragilis</vt:lpstr>
      <vt:lpstr>Dientamoeba fragilis life cycle</vt:lpstr>
      <vt:lpstr>Cryptosporidium  &amp; cryptosporidiosis</vt:lpstr>
      <vt:lpstr>Слайд 33</vt:lpstr>
      <vt:lpstr>Oocysts of Cryptosporidium parvum and other  parasites</vt:lpstr>
      <vt:lpstr> Clinical Presentation </vt:lpstr>
      <vt:lpstr>  Cryptosporidium life cycle </vt:lpstr>
      <vt:lpstr> Cystoisospora belli </vt:lpstr>
      <vt:lpstr> Life cycle of Cystoisospora belli </vt:lpstr>
      <vt:lpstr> Transmission and prevention </vt:lpstr>
      <vt:lpstr>Diagnosis of cystoisosporiasis</vt:lpstr>
      <vt:lpstr>Treatment</vt:lpstr>
      <vt:lpstr>Cyclospora cayetanensis (Cyclosporiasis)</vt:lpstr>
      <vt:lpstr>Description</vt:lpstr>
      <vt:lpstr>Symptoms of cyclosporiasis</vt:lpstr>
      <vt:lpstr> Cyclospora cayetanensis Life Cycle </vt:lpstr>
      <vt:lpstr> Cyclospora cayetanensis Life Cycle </vt:lpstr>
      <vt:lpstr> Cyclospora cayetanensis detection </vt:lpstr>
      <vt:lpstr>Treatment Cyclospora cayetanensis infection</vt:lpstr>
      <vt:lpstr>Malaria</vt:lpstr>
      <vt:lpstr>Prevention</vt:lpstr>
      <vt:lpstr>Слайд 51</vt:lpstr>
      <vt:lpstr>Malaria</vt:lpstr>
      <vt:lpstr>Species and geography of malaria</vt:lpstr>
      <vt:lpstr> Life cycle </vt:lpstr>
      <vt:lpstr>Слайд 55</vt:lpstr>
      <vt:lpstr>Symptoms</vt:lpstr>
      <vt:lpstr> Diagnosis </vt:lpstr>
      <vt:lpstr>Malaria parasite</vt:lpstr>
      <vt:lpstr>Malaria parasite thick smear</vt:lpstr>
      <vt:lpstr> Treatment </vt:lpstr>
      <vt:lpstr> Treatment </vt:lpstr>
      <vt:lpstr> Prevention </vt:lpstr>
      <vt:lpstr>Artemisinin</vt:lpstr>
      <vt:lpstr>Artemisia annua &amp; artemisinin </vt:lpstr>
      <vt:lpstr> Toxoplasmosis </vt:lpstr>
      <vt:lpstr> EPIDEMIOLOGY and DIAGNOSIS </vt:lpstr>
      <vt:lpstr>Life cycle</vt:lpstr>
      <vt:lpstr>Слайд 68</vt:lpstr>
      <vt:lpstr>Слайд 69</vt:lpstr>
      <vt:lpstr>Interactions in host cell </vt:lpstr>
      <vt:lpstr>Слайд 71</vt:lpstr>
      <vt:lpstr>Toxoplasmosis Diagnosis </vt:lpstr>
      <vt:lpstr> CLINICAL PRESENTATION </vt:lpstr>
      <vt:lpstr> Acute toxoplasmosis </vt:lpstr>
      <vt:lpstr> Latent toxoplasmosis </vt:lpstr>
      <vt:lpstr> TREATMENT </vt:lpstr>
      <vt:lpstr>Food and water precautions </vt:lpstr>
      <vt:lpstr>Leishmania</vt:lpstr>
      <vt:lpstr>Leishmania</vt:lpstr>
      <vt:lpstr>Life cycle</vt:lpstr>
      <vt:lpstr>Leishmaniasis skin ulcer</vt:lpstr>
      <vt:lpstr> New discovery offers hope in fight against deadly infection </vt:lpstr>
      <vt:lpstr>Слайд 83</vt:lpstr>
      <vt:lpstr>INTESTINAL PROTOZOA  Lumen-Dwelling Protozoa</vt:lpstr>
      <vt:lpstr>Protozoan parasites 4 major  subphyla </vt:lpstr>
      <vt:lpstr>INTESTINAL PROTOZOA  Lumen-Dwelling Protozoa</vt:lpstr>
      <vt:lpstr>Lumen-Dwelling Protozoa</vt:lpstr>
      <vt:lpstr>Lumen-Dwelling Protozoa</vt:lpstr>
      <vt:lpstr>Слайд 89</vt:lpstr>
      <vt:lpstr>Fecal-Oral Transmission Factors</vt:lpstr>
      <vt:lpstr> GIARDIASIS </vt:lpstr>
      <vt:lpstr>Слайд 92</vt:lpstr>
      <vt:lpstr> LIFE CYCLE AND MORPHOLOGY </vt:lpstr>
      <vt:lpstr>Numerous Giardia attached to the lining og intestine</vt:lpstr>
      <vt:lpstr>SEM of Giardia lamblia</vt:lpstr>
      <vt:lpstr>Adhesive disc</vt:lpstr>
      <vt:lpstr>Слайд 97</vt:lpstr>
      <vt:lpstr> LIFE CYCLE AND MORPHOLOGY </vt:lpstr>
      <vt:lpstr>Life cycle</vt:lpstr>
      <vt:lpstr> SYMPTOMS AND PATHOGENESIS </vt:lpstr>
      <vt:lpstr>Post-Giardia Lactose Intolerance. </vt:lpstr>
      <vt:lpstr>DIAGNOSIS </vt:lpstr>
      <vt:lpstr>Diagnosis</vt:lpstr>
      <vt:lpstr> TREATMENT AND CONTROL </vt:lpstr>
      <vt:lpstr> TRICHOMONIASIS </vt:lpstr>
      <vt:lpstr>Trichomonas</vt:lpstr>
      <vt:lpstr>Trichomonas</vt:lpstr>
      <vt:lpstr>TRICHOMONAS VAGINALIS </vt:lpstr>
      <vt:lpstr>Trichomonas and HIV</vt:lpstr>
      <vt:lpstr>Слайд 110</vt:lpstr>
      <vt:lpstr> SYMPTOMS AND PATHOGENESIS </vt:lpstr>
      <vt:lpstr>Trichomonas symptoms</vt:lpstr>
      <vt:lpstr>Trichomonas symptoms</vt:lpstr>
      <vt:lpstr> DIAGNOSIS, TREATMENT AND CONTROL </vt:lpstr>
      <vt:lpstr>TREATMENT</vt:lpstr>
      <vt:lpstr>Epidemiology</vt:lpstr>
      <vt:lpstr>Life cycle</vt:lpstr>
      <vt:lpstr>Incubation Period </vt:lpstr>
      <vt:lpstr>MICROSCOPY Papanicolaou stain</vt:lpstr>
      <vt:lpstr>T. vaginalis phase contrast microscopy </vt:lpstr>
      <vt:lpstr>Trichomonas SEM</vt:lpstr>
      <vt:lpstr>Trichomoniasis as an STD </vt:lpstr>
      <vt:lpstr> DIENTAMOEBA FRAGILIS </vt:lpstr>
      <vt:lpstr>Life cycle of Dientamoeba fragilis </vt:lpstr>
      <vt:lpstr>Trophozoites</vt:lpstr>
      <vt:lpstr>Слайд 126</vt:lpstr>
      <vt:lpstr>Microsporidia</vt:lpstr>
      <vt:lpstr>Microsporidia</vt:lpstr>
      <vt:lpstr> Life Cycle </vt:lpstr>
      <vt:lpstr>Clinical Presentation </vt:lpstr>
      <vt:lpstr>Clinical manifestations of Microsporidian Species </vt:lpstr>
      <vt:lpstr> SEM micrograph of E. hellem spores rupturing from a eukaryotic cell. </vt:lpstr>
      <vt:lpstr> BALANTIDOSIS Balantidium coli (Ciliophora phylum)  </vt:lpstr>
      <vt:lpstr>Слайд 134</vt:lpstr>
      <vt:lpstr>Слайд 135</vt:lpstr>
      <vt:lpstr> BALANTIDOSIS </vt:lpstr>
      <vt:lpstr>Life cycle</vt:lpstr>
      <vt:lpstr> GENERAL CILIATE BIOLOGY  </vt:lpstr>
      <vt:lpstr>Слайд 139</vt:lpstr>
      <vt:lpstr> AMEBIASIS </vt:lpstr>
      <vt:lpstr> LIFE CYCLE AND MORPHOLOGY </vt:lpstr>
      <vt:lpstr>Слайд 142</vt:lpstr>
      <vt:lpstr>Слайд 143</vt:lpstr>
      <vt:lpstr>Слайд 144</vt:lpstr>
      <vt:lpstr> PATHOGENESIS </vt:lpstr>
      <vt:lpstr>Symptoms</vt:lpstr>
      <vt:lpstr>Слайд 147</vt:lpstr>
      <vt:lpstr> CLINICAL PRESENTATION </vt:lpstr>
      <vt:lpstr>CLINICAL PRESENTATION</vt:lpstr>
      <vt:lpstr>CLINICAL PRESENTATION</vt:lpstr>
      <vt:lpstr>DIAGNOSIS, TREATMENT AND CONTROL</vt:lpstr>
      <vt:lpstr>DIAGNOSIS, TREATMENT AND CONTROL</vt:lpstr>
      <vt:lpstr>Amebiasis Treatment</vt:lpstr>
      <vt:lpstr>Amebiasis Treatment </vt:lpstr>
      <vt:lpstr>Amebiasis Treatment</vt:lpstr>
      <vt:lpstr> BLASTOCYSTIS HOMINIS </vt:lpstr>
      <vt:lpstr>Слайд 157</vt:lpstr>
      <vt:lpstr>Слайд 158</vt:lpstr>
      <vt:lpstr>Слайд 159</vt:lpstr>
      <vt:lpstr>Life cycle</vt:lpstr>
      <vt:lpstr>Слайд 161</vt:lpstr>
      <vt:lpstr>Слайд 162</vt:lpstr>
      <vt:lpstr>Слайд 163</vt:lpstr>
      <vt:lpstr>Other Intestinal Amebae </vt:lpstr>
      <vt:lpstr>Слайд 165</vt:lpstr>
      <vt:lpstr>Other Intestinal Flagellates </vt:lpstr>
      <vt:lpstr>Слайд 167</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.Biological basеs and medical issues of parasitism.  Protozoa as human parasites.</dc:title>
  <dc:creator>User</dc:creator>
  <cp:lastModifiedBy>User</cp:lastModifiedBy>
  <cp:revision>183</cp:revision>
  <dcterms:created xsi:type="dcterms:W3CDTF">2017-03-05T21:02:57Z</dcterms:created>
  <dcterms:modified xsi:type="dcterms:W3CDTF">2020-02-20T05:15:55Z</dcterms:modified>
</cp:coreProperties>
</file>